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8" r:id="rId3"/>
    <p:sldId id="279" r:id="rId4"/>
    <p:sldId id="306" r:id="rId5"/>
    <p:sldId id="280" r:id="rId6"/>
    <p:sldId id="283" r:id="rId7"/>
    <p:sldId id="284" r:id="rId8"/>
    <p:sldId id="288" r:id="rId9"/>
    <p:sldId id="309" r:id="rId10"/>
    <p:sldId id="290" r:id="rId11"/>
    <p:sldId id="291" r:id="rId12"/>
    <p:sldId id="310" r:id="rId13"/>
    <p:sldId id="292" r:id="rId14"/>
    <p:sldId id="293" r:id="rId15"/>
    <p:sldId id="311" r:id="rId16"/>
    <p:sldId id="294" r:id="rId17"/>
    <p:sldId id="295" r:id="rId18"/>
    <p:sldId id="296" r:id="rId19"/>
    <p:sldId id="297" r:id="rId20"/>
    <p:sldId id="313" r:id="rId21"/>
    <p:sldId id="312" r:id="rId22"/>
    <p:sldId id="301" r:id="rId23"/>
    <p:sldId id="302" r:id="rId24"/>
    <p:sldId id="30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50" autoAdjust="0"/>
    <p:restoredTop sz="94627"/>
  </p:normalViewPr>
  <p:slideViewPr>
    <p:cSldViewPr>
      <p:cViewPr varScale="1">
        <p:scale>
          <a:sx n="90" d="100"/>
          <a:sy n="90" d="100"/>
        </p:scale>
        <p:origin x="20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43F5D-1507-48BD-AF6B-5C3B1C502D4E}" type="datetimeFigureOut">
              <a:rPr lang="en-GB" smtClean="0"/>
              <a:t>30/01/2018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02976-73F1-4DD6-B3CE-942F781B8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6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0A97C-6094-44F3-9AD2-0A11796E8BE7}" type="datetimeFigureOut">
              <a:rPr lang="en-US" smtClean="0"/>
              <a:t>1/30/18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7772400" cy="1470025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Topic 3</a:t>
            </a:r>
            <a:endParaRPr lang="en-GB" sz="6000" b="1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7772400" cy="1752600"/>
          </a:xfrm>
        </p:spPr>
        <p:txBody>
          <a:bodyPr>
            <a:noAutofit/>
          </a:bodyPr>
          <a:lstStyle/>
          <a:p>
            <a:r>
              <a:rPr lang="en-GB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Gradient</a:t>
            </a:r>
            <a:endParaRPr lang="en-GB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56" y="2657248"/>
            <a:ext cx="5580112" cy="4185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dirty="0" smtClean="0"/>
                  <a:t>Gradient operator:</a:t>
                </a:r>
              </a:p>
              <a:p>
                <a:pPr marL="0" indent="0" algn="just">
                  <a:buNone/>
                </a:pPr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</a:rPr>
                            <m:t>𝑥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𝑖</m:t>
                          </m:r>
                        </m:e>
                      </m:acc>
                      <m:r>
                        <a:rPr lang="en-GB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GB" dirty="0" smtClean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  <a:blipFill rotWithShape="1">
                <a:blip r:embed="rId2"/>
                <a:stretch>
                  <a:fillRect l="-1881" t="-17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86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291" y="1389046"/>
                <a:ext cx="8424936" cy="520830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dirty="0" smtClean="0"/>
                  <a:t>Gradient vector can be written in many different ways: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)=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</a:rPr>
                            <m:t>𝑥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𝑖</m:t>
                          </m:r>
                        </m:e>
                      </m:acc>
                      <m:r>
                        <a:rPr lang="en-GB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𝑖</m:t>
                          </m:r>
                        </m:e>
                      </m:acc>
                      <m:sSub>
                        <m:sSub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)=</m:t>
                      </m:r>
                      <m:d>
                        <m:dPr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𝑔𝑟𝑎𝑑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</m:oMath>
                  </m:oMathPara>
                </a14:m>
                <a:endParaRPr lang="en-GB" dirty="0" smtClean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291" y="1389046"/>
                <a:ext cx="8424936" cy="5208306"/>
              </a:xfrm>
              <a:blipFill rotWithShape="1">
                <a:blip r:embed="rId2"/>
                <a:stretch>
                  <a:fillRect l="-1881" t="-1522" r="-1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25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291" y="1389046"/>
                <a:ext cx="8424936" cy="520830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dirty="0" smtClean="0"/>
                  <a:t>Gradient vector can be written in many different ways: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)=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</a:rPr>
                            <m:t>𝑥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𝑖</m:t>
                          </m:r>
                        </m:e>
                      </m:acc>
                      <m:r>
                        <a:rPr lang="en-GB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𝑖</m:t>
                          </m:r>
                        </m:e>
                      </m:acc>
                      <m:sSub>
                        <m:sSub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)=</m:t>
                      </m:r>
                      <m:d>
                        <m:dPr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𝑔𝑟𝑎𝑑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𝑓</m:t>
                      </m:r>
                    </m:oMath>
                  </m:oMathPara>
                </a14:m>
                <a:endParaRPr lang="en-GB" dirty="0" smtClean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291" y="1389046"/>
                <a:ext cx="8424936" cy="5208306"/>
              </a:xfrm>
              <a:blipFill rotWithShape="1">
                <a:blip r:embed="rId2"/>
                <a:stretch>
                  <a:fillRect l="-1881" t="-1522" r="-1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Arrow 5"/>
          <p:cNvSpPr/>
          <p:nvPr/>
        </p:nvSpPr>
        <p:spPr>
          <a:xfrm>
            <a:off x="7092280" y="3649158"/>
            <a:ext cx="720080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7092280" y="5229200"/>
            <a:ext cx="720080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76256" y="4326217"/>
            <a:ext cx="2655912" cy="647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Careful!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2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1559" y="1389046"/>
                <a:ext cx="7920881" cy="460435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dirty="0" smtClean="0"/>
                  <a:t>Note:</a:t>
                </a:r>
              </a:p>
              <a:p>
                <a:pPr marL="0" indent="0" algn="just">
                  <a:buNone/>
                </a:pPr>
                <a:endParaRPr lang="en-GB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)=</m:t>
                      </m:r>
                      <m:f>
                        <m:f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e>
                      </m:acc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lang="en-GB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GB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GB" u="sng" dirty="0" smtClean="0"/>
              </a:p>
              <a:p>
                <a:pPr marL="0" indent="0" algn="ctr">
                  <a:buNone/>
                </a:pPr>
                <a:endParaRPr lang="en-GB" u="sng" dirty="0"/>
              </a:p>
              <a:p>
                <a:pPr marL="0" indent="0" algn="ctr">
                  <a:buNone/>
                </a:pPr>
                <a:r>
                  <a:rPr lang="en-GB" dirty="0" smtClean="0"/>
                  <a:t>is a vector operator acting on a scalar function, whose result </a:t>
                </a:r>
                <a:r>
                  <a:rPr lang="en-GB" dirty="0" smtClean="0"/>
                  <a:t>is a </a:t>
                </a:r>
                <a:r>
                  <a:rPr lang="en-GB" dirty="0" smtClean="0"/>
                  <a:t>vector.</a:t>
                </a:r>
              </a:p>
            </p:txBody>
          </p:sp>
        </mc:Choice>
        <mc:Fallback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59" y="1389046"/>
                <a:ext cx="7920881" cy="4604355"/>
              </a:xfrm>
              <a:blipFill rotWithShape="0">
                <a:blip r:embed="rId2"/>
                <a:stretch>
                  <a:fillRect l="-1923" t="-1722" r="-3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98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dirty="0" smtClean="0"/>
                  <a:t>Gradient vector has two important properties:</a:t>
                </a:r>
              </a:p>
              <a:p>
                <a:pPr marL="0" indent="0" algn="just">
                  <a:buNone/>
                </a:pPr>
                <a:endParaRPr lang="en-GB" dirty="0"/>
              </a:p>
              <a:p>
                <a:pPr marL="514350" indent="-514350" algn="just">
                  <a:buAutoNum type="arabicPeriod"/>
                </a:pPr>
                <a:r>
                  <a:rPr lang="en-GB" dirty="0" smtClean="0"/>
                  <a:t>At any point,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 smtClean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GB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/>
                  <a:t> points in the direction of maximum change and its magnitude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i="1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GB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</m:acc>
                        <m:r>
                          <a:rPr lang="en-GB" i="1">
                            <a:latin typeface="Cambria Math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is the maximum rate of change.</a:t>
                </a:r>
                <a:endParaRPr lang="en-GB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 algn="just">
                  <a:buAutoNum type="arabicPeriod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GB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>
                    <a:solidFill>
                      <a:schemeClr val="bg1">
                        <a:lumMod val="75000"/>
                      </a:schemeClr>
                    </a:solidFill>
                  </a:rPr>
                  <a:t> is perpendicular to the surface f = constant</a:t>
                </a:r>
                <a:endParaRPr lang="en-GB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  <a:blipFill rotWithShape="0">
                <a:blip r:embed="rId2"/>
                <a:stretch>
                  <a:fillRect l="-1954" t="-1722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0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dirty="0" smtClean="0"/>
                  <a:t>Gradient vector has two important properties:</a:t>
                </a:r>
              </a:p>
              <a:p>
                <a:pPr marL="0" indent="0" algn="just">
                  <a:buNone/>
                </a:pPr>
                <a:endParaRPr lang="en-GB" dirty="0"/>
              </a:p>
              <a:p>
                <a:pPr marL="514350" indent="-514350" algn="just">
                  <a:buAutoNum type="arabicPeriod"/>
                </a:pPr>
                <a:r>
                  <a:rPr lang="en-GB" dirty="0" smtClean="0">
                    <a:solidFill>
                      <a:schemeClr val="bg1">
                        <a:lumMod val="75000"/>
                      </a:schemeClr>
                    </a:solidFill>
                  </a:rPr>
                  <a:t>At any point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GB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>
                    <a:solidFill>
                      <a:schemeClr val="bg1">
                        <a:lumMod val="75000"/>
                      </a:schemeClr>
                    </a:solidFill>
                  </a:rPr>
                  <a:t> points in the direction of maximum change and its magnitude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GB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</m:acc>
                        <m:r>
                          <a:rPr lang="en-GB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r>
                  <a:rPr lang="en-GB" dirty="0" smtClean="0">
                    <a:solidFill>
                      <a:schemeClr val="bg1">
                        <a:lumMod val="75000"/>
                      </a:schemeClr>
                    </a:solidFill>
                  </a:rPr>
                  <a:t>is the maximum rate of change.</a:t>
                </a:r>
              </a:p>
              <a:p>
                <a:pPr marL="514350" indent="-514350" algn="just">
                  <a:buAutoNum type="arabicPeriod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GB" i="1"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/>
                  <a:t> is perpendicular to the surface f = constant</a:t>
                </a:r>
                <a:endParaRPr lang="en-GB" dirty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  <a:blipFill rotWithShape="1">
                <a:blip r:embed="rId2"/>
                <a:stretch>
                  <a:fillRect l="-1954" t="-1722" r="-1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31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291" y="188640"/>
                <a:ext cx="8424936" cy="6840760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endParaRPr lang="en-GB" dirty="0"/>
              </a:p>
              <a:p>
                <a:pPr marL="514350" indent="-514350" algn="just">
                  <a:buAutoNum type="arabicPeriod"/>
                </a:pPr>
                <a:r>
                  <a:rPr lang="en-GB" dirty="0" smtClean="0">
                    <a:solidFill>
                      <a:schemeClr val="tx1"/>
                    </a:solidFill>
                  </a:rPr>
                  <a:t>At any point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points in the direction of maximum change </a:t>
                </a:r>
                <a:endParaRPr lang="en-GB" dirty="0">
                  <a:solidFill>
                    <a:schemeClr val="tx1"/>
                  </a:solidFill>
                </a:endParaRPr>
              </a:p>
              <a:p>
                <a:pPr marL="514350" indent="-514350" algn="just">
                  <a:buAutoNum type="arabicPeriod"/>
                </a:pPr>
                <a:endParaRPr lang="en-GB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 algn="just">
                  <a:buAutoNum type="arabicPeriod"/>
                </a:pPr>
                <a:endParaRPr lang="en-GB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 algn="just">
                  <a:buAutoNum type="arabicPeriod"/>
                </a:pPr>
                <a:endParaRPr lang="en-GB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 algn="just">
                  <a:buAutoNum type="arabicPeriod"/>
                </a:pPr>
                <a:endParaRPr lang="en-GB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 algn="just">
                  <a:buAutoNum type="arabicPeriod"/>
                </a:pPr>
                <a:endParaRPr lang="en-GB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 algn="just">
                  <a:buAutoNum type="arabicPeriod"/>
                </a:pPr>
                <a:endParaRPr lang="en-GB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 algn="just">
                  <a:buAutoNum type="arabicPeriod"/>
                </a:pPr>
                <a:endParaRPr lang="en-GB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 algn="just">
                  <a:buAutoNum type="arabicPeriod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GB" i="1"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/>
                  <a:t> is perpendicular to the surface f = constant</a:t>
                </a:r>
                <a:endParaRPr lang="en-GB" dirty="0"/>
              </a:p>
            </p:txBody>
          </p:sp>
        </mc:Choice>
        <mc:Fallback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291" y="188640"/>
                <a:ext cx="8424936" cy="6840760"/>
              </a:xfrm>
              <a:blipFill rotWithShape="0">
                <a:blip r:embed="rId2"/>
                <a:stretch>
                  <a:fillRect l="-1954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988840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dirty="0" smtClean="0"/>
                  <a:t>Magnitude of the gradient vector (maximum rate of change of the function):</a:t>
                </a:r>
              </a:p>
              <a:p>
                <a:pPr marL="0" indent="0" algn="just">
                  <a:buNone/>
                </a:pPr>
                <a:endParaRPr lang="en-GB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GB" i="1" smtClean="0"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GB" i="1">
                                  <a:latin typeface="Cambria Math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</m:acc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</m:d>
                      <m:r>
                        <a:rPr lang="en-GB" i="1">
                          <a:latin typeface="Cambria Math"/>
                        </a:rPr>
                        <m:t>=</m:t>
                      </m:r>
                      <m:rad>
                        <m:radPr>
                          <m:ctrlPr>
                            <a:rPr lang="en-GB" i="1" smtClean="0">
                              <a:latin typeface="Cambria Math" charset="0"/>
                            </a:rPr>
                          </m:ctrlPr>
                        </m:radPr>
                        <m:deg>
                          <m:r>
                            <a:rPr lang="en-GB" i="1" smtClean="0">
                              <a:latin typeface="Cambria Math"/>
                            </a:rPr>
                            <m:t>2</m:t>
                          </m:r>
                        </m:deg>
                        <m:e>
                          <m:sSup>
                            <m:sSup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𝑦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dirty="0" smtClean="0"/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  <a:blipFill rotWithShape="1">
                <a:blip r:embed="rId2"/>
                <a:stretch>
                  <a:fillRect l="-1881" t="-1722" r="-1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14291" y="1389046"/>
                <a:ext cx="8424936" cy="52803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itchFamily="34" charset="0"/>
                  <a:buNone/>
                </a:pPr>
                <a:r>
                  <a:rPr lang="en-GB" b="1" dirty="0" smtClean="0"/>
                  <a:t>Example:</a:t>
                </a:r>
              </a:p>
              <a:p>
                <a:pPr marL="0" indent="0" algn="just">
                  <a:buFont typeface="Arial" pitchFamily="34" charset="0"/>
                  <a:buNone/>
                </a:pPr>
                <a:r>
                  <a:rPr lang="en-GB" sz="3000" dirty="0" smtClean="0"/>
                  <a:t>Determine the direction and maximum rate of change of f(</a:t>
                </a:r>
                <a:r>
                  <a:rPr lang="en-GB" sz="3000" dirty="0" err="1" smtClean="0"/>
                  <a:t>x,y</a:t>
                </a:r>
                <a:r>
                  <a:rPr lang="en-GB" sz="3000" dirty="0" smtClean="0"/>
                  <a:t>) for</a:t>
                </a:r>
              </a:p>
              <a:p>
                <a:pPr marL="0" indent="0" algn="just">
                  <a:buFont typeface="Arial" pitchFamily="34" charset="0"/>
                  <a:buNone/>
                </a:pPr>
                <a:endParaRPr lang="en-GB" sz="3000" b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00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GB" sz="30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GB" sz="3000" i="1" smtClean="0">
                              <a:latin typeface="Cambria Math"/>
                            </a:rPr>
                            <m:t>𝑥</m:t>
                          </m:r>
                          <m:r>
                            <a:rPr lang="en-GB" sz="3000" i="1" smtClean="0">
                              <a:latin typeface="Cambria Math"/>
                            </a:rPr>
                            <m:t>,</m:t>
                          </m:r>
                          <m:r>
                            <a:rPr lang="en-GB" sz="300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GB" sz="30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GB" sz="3000" b="0" i="1" smtClean="0"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sz="3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sz="30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3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3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GB" sz="3000" b="0" i="1" smtClean="0">
                              <a:latin typeface="Cambria Math" charset="0"/>
                            </a:rPr>
                            <m:t>𝑦</m:t>
                          </m:r>
                        </m:e>
                        <m:sup>
                          <m:r>
                            <a:rPr lang="en-GB" sz="30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000" baseline="300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91" y="1389046"/>
                <a:ext cx="8424936" cy="5280314"/>
              </a:xfrm>
              <a:prstGeom prst="rect">
                <a:avLst/>
              </a:prstGeom>
              <a:blipFill rotWithShape="0">
                <a:blip r:embed="rId2"/>
                <a:stretch>
                  <a:fillRect l="-1881" t="-1501" r="-1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0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314291" y="1389046"/>
            <a:ext cx="8424936" cy="5280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GB" b="1" dirty="0" smtClean="0"/>
              <a:t>Example: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44" y="2420888"/>
            <a:ext cx="4546600" cy="37846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699792" y="1403647"/>
            <a:ext cx="5409837" cy="743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GB" dirty="0" smtClean="0"/>
              <a:t>Look at points (1,1) and (-1,-1)</a:t>
            </a:r>
            <a:r>
              <a:rPr lang="en-GB" sz="3000" dirty="0" smtClean="0"/>
              <a:t> </a:t>
            </a:r>
            <a:endParaRPr lang="en-GB" sz="30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5994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Vector Notation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http://upload.wikimedia.org/wikipedia/commons/thumb/f/fd/3D_Vector.svg/2000px-3D_Vector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 bwMode="auto">
          <a:xfrm>
            <a:off x="5098902" y="1988840"/>
            <a:ext cx="404509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51520" y="1995959"/>
                <a:ext cx="4572000" cy="23348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spcBef>
                    <a:spcPct val="20000"/>
                  </a:spcBef>
                </a:pPr>
                <a:r>
                  <a:rPr lang="en-GB" sz="3200" dirty="0" smtClean="0">
                    <a:solidFill>
                      <a:prstClr val="black"/>
                    </a:solidFill>
                  </a:rPr>
                  <a:t>There are many ways to denote a vector:</a:t>
                </a:r>
              </a:p>
              <a:p>
                <a:pPr lvl="0" algn="just">
                  <a:spcBef>
                    <a:spcPct val="20000"/>
                  </a:spcBef>
                </a:pPr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ctr">
                  <a:spcBef>
                    <a:spcPct val="2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32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GB" sz="3200" dirty="0" smtClean="0">
                    <a:solidFill>
                      <a:prstClr val="black"/>
                    </a:solidFill>
                  </a:rPr>
                  <a:t>, </a:t>
                </a:r>
                <a:r>
                  <a:rPr lang="en-GB" sz="3200" b="1" dirty="0" smtClean="0">
                    <a:solidFill>
                      <a:prstClr val="black"/>
                    </a:solidFill>
                  </a:rPr>
                  <a:t>a</a:t>
                </a:r>
                <a:r>
                  <a:rPr lang="en-GB" sz="3200" dirty="0" smtClean="0">
                    <a:solidFill>
                      <a:prstClr val="black"/>
                    </a:solidFill>
                  </a:rPr>
                  <a:t>,</a:t>
                </a:r>
                <a:r>
                  <a:rPr lang="en-GB" sz="3200" dirty="0">
                    <a:solidFill>
                      <a:prstClr val="black"/>
                    </a:solidFill>
                  </a:rPr>
                  <a:t> </a:t>
                </a:r>
                <a:r>
                  <a:rPr lang="en-GB" sz="3200" u="sng" dirty="0" smtClean="0">
                    <a:solidFill>
                      <a:prstClr val="black"/>
                    </a:solidFill>
                  </a:rPr>
                  <a:t>a</a:t>
                </a:r>
                <a:r>
                  <a:rPr lang="en-GB" sz="3200" dirty="0" smtClean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GB" sz="32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GB" sz="3200" dirty="0" smtClean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sz="32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endParaRPr lang="en-GB" sz="32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995959"/>
                <a:ext cx="4572000" cy="2334806"/>
              </a:xfrm>
              <a:prstGeom prst="rect">
                <a:avLst/>
              </a:prstGeom>
              <a:blipFill rotWithShape="0">
                <a:blip r:embed="rId3"/>
                <a:stretch>
                  <a:fillRect l="-3333" t="-3394" r="-3467" b="-7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49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314291" y="1389046"/>
            <a:ext cx="8424936" cy="5280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GB" b="1" dirty="0" smtClean="0"/>
              <a:t>Example:</a:t>
            </a:r>
          </a:p>
          <a:p>
            <a:pPr marL="0" indent="0" algn="just">
              <a:buFont typeface="Arial" pitchFamily="34" charset="0"/>
              <a:buNone/>
            </a:pPr>
            <a:endParaRPr lang="en-GB" b="1" dirty="0"/>
          </a:p>
          <a:p>
            <a:pPr marL="0" indent="0" algn="just">
              <a:buFont typeface="Arial" pitchFamily="34" charset="0"/>
              <a:buNone/>
            </a:pPr>
            <a:endParaRPr lang="en-GB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84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14291" y="1389046"/>
                <a:ext cx="8424936" cy="52803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itchFamily="34" charset="0"/>
                  <a:buNone/>
                </a:pPr>
                <a:r>
                  <a:rPr lang="en-GB" b="1" dirty="0" smtClean="0"/>
                  <a:t>Example:</a:t>
                </a:r>
              </a:p>
              <a:p>
                <a:pPr marL="0" indent="0" algn="just">
                  <a:buFont typeface="Arial" pitchFamily="34" charset="0"/>
                  <a:buNone/>
                </a:pPr>
                <a:r>
                  <a:rPr lang="en-GB" sz="3000" dirty="0" smtClean="0"/>
                  <a:t>Evaluate the direction and magnitude of greatest change for the function</a:t>
                </a:r>
              </a:p>
              <a:p>
                <a:pPr marL="0" indent="0" algn="just">
                  <a:buFont typeface="Arial" pitchFamily="34" charset="0"/>
                  <a:buNone/>
                </a:pPr>
                <a:endParaRPr lang="en-GB" sz="3000" b="1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sz="300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GB" sz="300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3000" i="1" smtClean="0">
                            <a:latin typeface="Cambria Math"/>
                          </a:rPr>
                          <m:t>𝑥</m:t>
                        </m:r>
                        <m:r>
                          <a:rPr lang="en-GB" sz="3000" i="1" smtClean="0">
                            <a:latin typeface="Cambria Math"/>
                          </a:rPr>
                          <m:t>,</m:t>
                        </m:r>
                        <m:r>
                          <a:rPr lang="en-GB" sz="300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GB" sz="300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GB" sz="3000" i="1" smtClean="0">
                            <a:latin typeface="Cambria Math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sz="30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GB" sz="3000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GB" sz="3000" b="0" i="1" smtClean="0"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GB" sz="3000" b="0" i="1" smtClean="0">
                                <a:latin typeface="Cambria Math" charset="0"/>
                              </a:rPr>
                              <m:t>−2)</m:t>
                            </m:r>
                          </m:e>
                          <m:sup>
                            <m:r>
                              <a:rPr lang="en-GB" sz="3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3000" b="0" i="1" smtClean="0">
                            <a:latin typeface="Cambria Math" charset="0"/>
                          </a:rPr>
                          <m:t>+(</m:t>
                        </m:r>
                        <m:r>
                          <a:rPr lang="en-GB" sz="3000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GB" sz="3000" b="0" i="1" smtClean="0">
                            <a:latin typeface="Cambria Math" charset="0"/>
                          </a:rPr>
                          <m:t>−2)</m:t>
                        </m:r>
                      </m:e>
                      <m:sup>
                        <m:r>
                          <a:rPr lang="en-GB" sz="3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000" baseline="30000" dirty="0" smtClean="0"/>
                  <a:t> </a:t>
                </a:r>
                <a:endParaRPr lang="en-GB" sz="3000" baseline="30000" dirty="0" smtClean="0"/>
              </a:p>
              <a:p>
                <a:pPr marL="0" indent="0" algn="ctr">
                  <a:buNone/>
                </a:pPr>
                <a:endParaRPr lang="en-GB" sz="3000" baseline="30000" dirty="0"/>
              </a:p>
              <a:p>
                <a:pPr marL="0" indent="0" algn="just">
                  <a:buNone/>
                </a:pPr>
                <a:r>
                  <a:rPr lang="en-GB" sz="3000" dirty="0" smtClean="0"/>
                  <a:t>Look at points (3,3) and (</a:t>
                </a:r>
                <a:r>
                  <a:rPr lang="en-GB" sz="3000" dirty="0"/>
                  <a:t>1</a:t>
                </a:r>
                <a:r>
                  <a:rPr lang="en-GB" sz="3000" dirty="0" smtClean="0"/>
                  <a:t>,1</a:t>
                </a:r>
                <a:r>
                  <a:rPr lang="en-GB" sz="3000" dirty="0" smtClean="0"/>
                  <a:t>).</a:t>
                </a:r>
                <a:endParaRPr lang="en-GB" sz="3000" baseline="30000" dirty="0" smtClean="0"/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91" y="1389046"/>
                <a:ext cx="8424936" cy="5280314"/>
              </a:xfrm>
              <a:prstGeom prst="rect">
                <a:avLst/>
              </a:prstGeom>
              <a:blipFill rotWithShape="0">
                <a:blip r:embed="rId2"/>
                <a:stretch>
                  <a:fillRect l="-1881" t="-1501" r="-1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6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dirty="0" smtClean="0"/>
                  <a:t>Generalise this to calculate the gradient of a function in direction of any vector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GB" dirty="0" smtClean="0"/>
                  <a:t>:</a:t>
                </a:r>
              </a:p>
              <a:p>
                <a:pPr marL="0" indent="0" algn="just">
                  <a:buNone/>
                </a:pPr>
                <a:endParaRPr lang="en-GB" dirty="0" smtClean="0"/>
              </a:p>
              <a:p>
                <a:pPr marL="514350" indent="-514350" algn="just">
                  <a:buAutoNum type="arabicPeriod"/>
                </a:pPr>
                <a:r>
                  <a:rPr lang="en-GB" dirty="0" smtClean="0"/>
                  <a:t>Calculate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i="1">
                            <a:latin typeface="Cambria Math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GB" i="1">
                        <a:latin typeface="Cambria Math"/>
                        <a:ea typeface="Cambria Math"/>
                      </a:rPr>
                      <m:t>𝑓</m:t>
                    </m:r>
                  </m:oMath>
                </a14:m>
                <a:endParaRPr lang="en-GB" dirty="0"/>
              </a:p>
              <a:p>
                <a:pPr marL="514350" indent="-514350" algn="just">
                  <a:buAutoNum type="arabicPeriod"/>
                </a:pPr>
                <a:r>
                  <a:rPr lang="en-GB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i="1" dirty="0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GB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d>
                  </m:oMath>
                </a14:m>
                <a:endParaRPr lang="en-GB" dirty="0"/>
              </a:p>
              <a:p>
                <a:pPr marL="514350" indent="-514350" algn="just">
                  <a:buAutoNum type="arabicPeriod"/>
                </a:pPr>
                <a:r>
                  <a:rPr lang="en-GB" dirty="0" smtClean="0"/>
                  <a:t>Calculate unit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GB" b="0" i="1" smtClean="0">
                        <a:latin typeface="Cambria Math"/>
                      </a:rPr>
                      <m:t>=</m:t>
                    </m:r>
                    <m:f>
                      <m:fPr>
                        <m:type m:val="skw"/>
                        <m:ctrlPr>
                          <a:rPr lang="en-GB" b="0" i="1" smtClean="0">
                            <a:latin typeface="Cambria Math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GB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GB" i="1" dirty="0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GB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GB" dirty="0"/>
              </a:p>
              <a:p>
                <a:pPr marL="0" indent="0" algn="just">
                  <a:buNone/>
                </a:pPr>
                <a:r>
                  <a:rPr lang="en-GB" dirty="0" smtClean="0"/>
                  <a:t>4. 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i="1">
                            <a:latin typeface="Cambria Math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GB" i="1">
                        <a:latin typeface="Cambria Math"/>
                        <a:ea typeface="Cambria Math"/>
                      </a:rPr>
                      <m:t>𝑓</m:t>
                    </m:r>
                    <m:r>
                      <a:rPr lang="en-GB" b="0" i="0" smtClean="0">
                        <a:latin typeface="Cambria Math"/>
                        <a:ea typeface="Cambria Math"/>
                      </a:rPr>
                      <m:t>.</m:t>
                    </m:r>
                    <m:acc>
                      <m:accPr>
                        <m:chr m:val="̂"/>
                        <m:ctrlPr>
                          <a:rPr lang="en-GB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GB" dirty="0" smtClean="0"/>
                  <a:t> is then the gradient in the direction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en-GB" dirty="0"/>
              </a:p>
              <a:p>
                <a:pPr marL="0" indent="0" algn="just">
                  <a:buNone/>
                </a:pPr>
                <a:endParaRPr lang="en-GB" dirty="0" smtClean="0"/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291" y="1389046"/>
                <a:ext cx="8424936" cy="4604355"/>
              </a:xfrm>
              <a:blipFill rotWithShape="0">
                <a:blip r:embed="rId2"/>
                <a:stretch>
                  <a:fillRect l="-1954" t="-1722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1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14291" y="1389046"/>
                <a:ext cx="8424936" cy="52803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itchFamily="34" charset="0"/>
                  <a:buNone/>
                </a:pPr>
                <a:r>
                  <a:rPr lang="en-GB" b="1" dirty="0" smtClean="0"/>
                  <a:t>Example:</a:t>
                </a:r>
              </a:p>
              <a:p>
                <a:pPr marL="0" indent="0" algn="just">
                  <a:buFont typeface="Arial" pitchFamily="34" charset="0"/>
                  <a:buNone/>
                </a:pPr>
                <a:r>
                  <a:rPr lang="en-GB" sz="3000" dirty="0" smtClean="0"/>
                  <a:t>For the function:</a:t>
                </a:r>
              </a:p>
              <a:p>
                <a:pPr marL="0" indent="0" algn="just">
                  <a:buFont typeface="Arial" pitchFamily="34" charset="0"/>
                  <a:buNone/>
                </a:pPr>
                <a:endParaRPr lang="en-GB" sz="3000" b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00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GB" sz="30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GB" sz="3000" i="1" smtClean="0">
                              <a:latin typeface="Cambria Math"/>
                            </a:rPr>
                            <m:t>𝑥</m:t>
                          </m:r>
                          <m:r>
                            <a:rPr lang="en-GB" sz="3000" i="1" smtClean="0">
                              <a:latin typeface="Cambria Math"/>
                            </a:rPr>
                            <m:t>,</m:t>
                          </m:r>
                          <m:r>
                            <a:rPr lang="en-GB" sz="300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GB" sz="3000" i="1" smtClean="0">
                          <a:latin typeface="Cambria Math"/>
                        </a:rPr>
                        <m:t>=</m:t>
                      </m:r>
                      <m:r>
                        <a:rPr lang="en-GB" sz="3000" b="0" i="1" smtClean="0">
                          <a:latin typeface="Cambria Math"/>
                        </a:rPr>
                        <m:t>3</m:t>
                      </m:r>
                      <m:sSup>
                        <m:sSupPr>
                          <m:ctrlPr>
                            <a:rPr lang="en-GB" sz="3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GB" sz="3000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GB" sz="3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sz="3000" b="0" i="1" smtClean="0">
                          <a:latin typeface="Cambria Math"/>
                        </a:rPr>
                        <m:t>𝑦</m:t>
                      </m:r>
                      <m:r>
                        <a:rPr lang="en-GB" sz="300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GB" sz="3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GB" sz="3000" i="1">
                              <a:latin typeface="Cambria Math"/>
                            </a:rPr>
                            <m:t>2</m:t>
                          </m:r>
                          <m:r>
                            <a:rPr lang="en-GB" sz="3000" i="1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GB" sz="30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000" baseline="30000" dirty="0" smtClean="0"/>
              </a:p>
              <a:p>
                <a:pPr marL="0" indent="0" algn="ctr">
                  <a:buNone/>
                </a:pPr>
                <a:endParaRPr lang="en-GB" sz="3000" baseline="30000" dirty="0"/>
              </a:p>
              <a:p>
                <a:pPr marL="0" indent="0" algn="just">
                  <a:buNone/>
                </a:pPr>
                <a:r>
                  <a:rPr lang="en-GB" sz="3000" dirty="0"/>
                  <a:t>Find </a:t>
                </a:r>
                <a:endParaRPr lang="en-GB" sz="3000" dirty="0" smtClean="0"/>
              </a:p>
              <a:p>
                <a:pPr marL="0" indent="0" algn="just">
                  <a:buNone/>
                </a:pPr>
                <a:r>
                  <a:rPr lang="en-GB" sz="3000" dirty="0" smtClean="0"/>
                  <a:t>(a) the </a:t>
                </a:r>
                <a:r>
                  <a:rPr lang="en-GB" sz="3000" dirty="0"/>
                  <a:t>maximum rate of </a:t>
                </a:r>
                <a:r>
                  <a:rPr lang="en-GB" sz="3000" dirty="0" smtClean="0"/>
                  <a:t>increase </a:t>
                </a:r>
                <a:r>
                  <a:rPr lang="en-GB" sz="3000" dirty="0"/>
                  <a:t>at the point </a:t>
                </a:r>
                <a:r>
                  <a:rPr lang="en-GB" sz="3000" dirty="0" smtClean="0"/>
                  <a:t>(1,1) and </a:t>
                </a:r>
              </a:p>
              <a:p>
                <a:pPr marL="0" indent="0" algn="just">
                  <a:buNone/>
                </a:pPr>
                <a:r>
                  <a:rPr lang="en-GB" sz="3000" dirty="0" smtClean="0"/>
                  <a:t>(b) the rate of change in the direction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30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3000" i="1">
                            <a:latin typeface="Cambria Math"/>
                          </a:rPr>
                          <m:t>3,4</m:t>
                        </m:r>
                      </m:e>
                    </m:d>
                  </m:oMath>
                </a14:m>
                <a:r>
                  <a:rPr lang="en-GB" sz="3000" dirty="0"/>
                  <a:t> at </a:t>
                </a:r>
                <a:r>
                  <a:rPr lang="en-GB" sz="3000" dirty="0" smtClean="0"/>
                  <a:t>this point.</a:t>
                </a:r>
                <a:endParaRPr lang="en-GB" sz="3000" baseline="30000" dirty="0" smtClean="0"/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91" y="1389046"/>
                <a:ext cx="8424936" cy="5280314"/>
              </a:xfrm>
              <a:prstGeom prst="rect">
                <a:avLst/>
              </a:prstGeom>
              <a:blipFill rotWithShape="0">
                <a:blip r:embed="rId2"/>
                <a:stretch>
                  <a:fillRect l="-1881" t="-1501" r="-1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47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314291" y="1389046"/>
            <a:ext cx="8424936" cy="5280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GB" sz="3000" dirty="0" smtClean="0"/>
              <a:t>Next </a:t>
            </a:r>
            <a:r>
              <a:rPr lang="mr-IN" sz="3000" dirty="0" smtClean="0"/>
              <a:t>–</a:t>
            </a:r>
            <a:r>
              <a:rPr lang="en-GB" sz="3000" dirty="0" smtClean="0"/>
              <a:t> Mathematics of Divergence</a:t>
            </a:r>
            <a:endParaRPr lang="en-GB" sz="3000" dirty="0"/>
          </a:p>
          <a:p>
            <a:pPr marL="0" indent="0" algn="just">
              <a:buFont typeface="Arial" pitchFamily="34" charset="0"/>
              <a:buNone/>
            </a:pPr>
            <a:endParaRPr lang="en-GB" sz="3000" b="1" dirty="0"/>
          </a:p>
          <a:p>
            <a:pPr marL="0" indent="0" algn="ctr">
              <a:buNone/>
            </a:pPr>
            <a:endParaRPr lang="en-GB" sz="3000" baseline="30000" dirty="0" smtClean="0"/>
          </a:p>
          <a:p>
            <a:pPr marL="0" indent="0" algn="ctr">
              <a:buNone/>
            </a:pPr>
            <a:endParaRPr lang="en-GB" sz="3000" baseline="30000" dirty="0" smtClean="0"/>
          </a:p>
          <a:p>
            <a:pPr marL="0" indent="0" algn="ctr">
              <a:buNone/>
            </a:pPr>
            <a:endParaRPr lang="en-GB" sz="3000" baseline="30000" dirty="0"/>
          </a:p>
          <a:p>
            <a:pPr marL="0" indent="0" algn="ctr">
              <a:buNone/>
            </a:pPr>
            <a:endParaRPr lang="en-GB" sz="3000" baseline="30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2330450"/>
            <a:ext cx="36957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Vector Notation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51520" y="1268760"/>
                <a:ext cx="4847382" cy="3707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ct val="20000"/>
                  </a:spcBef>
                </a:pPr>
                <a:r>
                  <a:rPr lang="en-GB" sz="3200" dirty="0" smtClean="0">
                    <a:solidFill>
                      <a:prstClr val="black"/>
                    </a:solidFill>
                  </a:rPr>
                  <a:t>And many ways to write the components of a vector:</a:t>
                </a:r>
              </a:p>
              <a:p>
                <a:pPr lvl="0" algn="just">
                  <a:spcBef>
                    <a:spcPct val="20000"/>
                  </a:spcBef>
                </a:pPr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ctr">
                  <a:lnSpc>
                    <a:spcPct val="125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3200" b="1" dirty="0" smtClean="0">
                  <a:solidFill>
                    <a:prstClr val="black"/>
                  </a:solidFill>
                </a:endParaRPr>
              </a:p>
              <a:p>
                <a:pPr algn="ctr">
                  <a:lnSpc>
                    <a:spcPct val="125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ctr">
                  <a:lnSpc>
                    <a:spcPct val="125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68760"/>
                <a:ext cx="4847382" cy="3707810"/>
              </a:xfrm>
              <a:prstGeom prst="rect">
                <a:avLst/>
              </a:prstGeom>
              <a:blipFill rotWithShape="0">
                <a:blip r:embed="rId2"/>
                <a:stretch>
                  <a:fillRect l="-3145" t="-2138" r="-3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://upload.wikimedia.org/wikipedia/commons/thumb/f/fd/3D_Vector.svg/2000px-3D_Vector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 bwMode="auto">
          <a:xfrm>
            <a:off x="5098902" y="1988840"/>
            <a:ext cx="404509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9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Vector Notation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51520" y="1268760"/>
                <a:ext cx="4847382" cy="3707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ct val="20000"/>
                  </a:spcBef>
                </a:pPr>
                <a:r>
                  <a:rPr lang="en-GB" sz="3200" dirty="0" smtClean="0">
                    <a:solidFill>
                      <a:prstClr val="black"/>
                    </a:solidFill>
                  </a:rPr>
                  <a:t>And many ways to write the components of a vector:</a:t>
                </a:r>
              </a:p>
              <a:p>
                <a:pPr lvl="0" algn="just">
                  <a:spcBef>
                    <a:spcPct val="20000"/>
                  </a:spcBef>
                </a:pPr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ctr">
                  <a:lnSpc>
                    <a:spcPct val="125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3200" b="1" dirty="0" smtClean="0">
                  <a:solidFill>
                    <a:prstClr val="black"/>
                  </a:solidFill>
                </a:endParaRPr>
              </a:p>
              <a:p>
                <a:pPr algn="ctr">
                  <a:lnSpc>
                    <a:spcPct val="125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ctr">
                  <a:lnSpc>
                    <a:spcPct val="125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68760"/>
                <a:ext cx="4847382" cy="3707810"/>
              </a:xfrm>
              <a:prstGeom prst="rect">
                <a:avLst/>
              </a:prstGeom>
              <a:blipFill rotWithShape="0">
                <a:blip r:embed="rId2"/>
                <a:stretch>
                  <a:fillRect l="-3145" t="-2138" r="-3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://upload.wikimedia.org/wikipedia/commons/thumb/f/fd/3D_Vector.svg/2000px-3D_Vector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 bwMode="auto">
          <a:xfrm>
            <a:off x="5098902" y="1988840"/>
            <a:ext cx="404509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57058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Don</a:t>
            </a:r>
            <a:r>
              <a:rPr lang="mr-IN" dirty="0" smtClean="0"/>
              <a:t>’</a:t>
            </a:r>
            <a:r>
              <a:rPr lang="en-US" dirty="0" smtClean="0"/>
              <a:t>t confuse notation of: 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763600" y="6075204"/>
                <a:ext cx="8967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600" y="6075204"/>
                <a:ext cx="89672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6122" t="-28889" r="-4082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9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Unit Vectors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51520" y="1588154"/>
                <a:ext cx="4847382" cy="2580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32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  <m:r>
                      <a:rPr lang="en-GB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GB" sz="3200" dirty="0" smtClean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sz="3200" dirty="0" smtClean="0">
                    <a:solidFill>
                      <a:prstClr val="black"/>
                    </a:solidFill>
                  </a:rPr>
                  <a:t> are unit vectors, i.e. they have a magnitude of 1 and denote orthogonal </a:t>
                </a:r>
                <a:r>
                  <a:rPr lang="en-GB" sz="3200" dirty="0" smtClean="0">
                    <a:solidFill>
                      <a:prstClr val="black"/>
                    </a:solidFill>
                  </a:rPr>
                  <a:t>directions in x, y, and z, respectively.</a:t>
                </a:r>
                <a:endParaRPr lang="en-GB" sz="320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588154"/>
                <a:ext cx="4847382" cy="2580963"/>
              </a:xfrm>
              <a:prstGeom prst="rect">
                <a:avLst/>
              </a:prstGeom>
              <a:blipFill rotWithShape="0">
                <a:blip r:embed="rId2"/>
                <a:stretch>
                  <a:fillRect l="-3145" t="-1891" r="-3270" b="-7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://upload.wikimedia.org/wikipedia/commons/thumb/f/fd/3D_Vector.svg/2000px-3D_Vector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 bwMode="auto">
          <a:xfrm>
            <a:off x="5098902" y="1988840"/>
            <a:ext cx="404509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Vector Calculus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51520" y="1588154"/>
                <a:ext cx="8568952" cy="31927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wo</m:t>
                      </m:r>
                      <m:r>
                        <a:rPr lang="en-GB" sz="3200" b="0" i="0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key</m:t>
                      </m:r>
                      <m:r>
                        <a:rPr lang="en-GB" sz="32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vector</m:t>
                      </m:r>
                      <m:r>
                        <a:rPr lang="en-GB" sz="32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products</m:t>
                      </m:r>
                      <m:r>
                        <a:rPr lang="en-GB" sz="3200" b="0" i="0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are</m:t>
                      </m:r>
                      <m:r>
                        <a:rPr lang="en-GB" sz="3200" b="0" i="0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: </m:t>
                      </m:r>
                    </m:oMath>
                  </m:oMathPara>
                </a14:m>
                <a:endParaRPr lang="en-GB" sz="3200" dirty="0" smtClean="0">
                  <a:solidFill>
                    <a:prstClr val="black"/>
                  </a:solidFill>
                </a:endParaRPr>
              </a:p>
              <a:p>
                <a:pPr lvl="0" algn="just"/>
                <a:endParaRPr lang="en-GB" sz="3200" dirty="0" smtClean="0">
                  <a:solidFill>
                    <a:prstClr val="black"/>
                  </a:solidFill>
                </a:endParaRPr>
              </a:p>
              <a:p>
                <a:pPr lvl="0" algn="just"/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just"/>
                <a:r>
                  <a:rPr lang="en-GB" sz="3200" dirty="0" smtClean="0">
                    <a:solidFill>
                      <a:prstClr val="black"/>
                    </a:solidFill>
                  </a:rPr>
                  <a:t>The </a:t>
                </a:r>
                <a:r>
                  <a:rPr lang="en-GB" sz="3200" b="1" i="1" dirty="0" smtClean="0">
                    <a:solidFill>
                      <a:prstClr val="black"/>
                    </a:solidFill>
                  </a:rPr>
                  <a:t>scalar product </a:t>
                </a:r>
                <a:r>
                  <a:rPr lang="en-GB" sz="3200" dirty="0" smtClean="0">
                    <a:solidFill>
                      <a:prstClr val="black"/>
                    </a:solidFill>
                  </a:rPr>
                  <a:t>or </a:t>
                </a:r>
                <a:r>
                  <a:rPr lang="en-GB" sz="3200" b="1" i="1" dirty="0" smtClean="0">
                    <a:solidFill>
                      <a:prstClr val="black"/>
                    </a:solidFill>
                  </a:rPr>
                  <a:t>dot product</a:t>
                </a:r>
                <a:r>
                  <a:rPr lang="en-GB" sz="3200" dirty="0" smtClean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GB" sz="32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⃑"/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GB" sz="3200" dirty="0" smtClean="0">
                  <a:solidFill>
                    <a:prstClr val="black"/>
                  </a:solidFill>
                </a:endParaRPr>
              </a:p>
              <a:p>
                <a:pPr lvl="0" algn="just"/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just"/>
                <a:r>
                  <a:rPr lang="en-GB" sz="3200" dirty="0" smtClean="0">
                    <a:solidFill>
                      <a:prstClr val="black"/>
                    </a:solidFill>
                  </a:rPr>
                  <a:t>And the </a:t>
                </a:r>
                <a:r>
                  <a:rPr lang="en-GB" sz="3200" b="1" i="1" dirty="0" smtClean="0">
                    <a:solidFill>
                      <a:prstClr val="black"/>
                    </a:solidFill>
                  </a:rPr>
                  <a:t>vector product</a:t>
                </a:r>
                <a:r>
                  <a:rPr lang="en-GB" sz="3200" dirty="0" smtClean="0">
                    <a:solidFill>
                      <a:prstClr val="black"/>
                    </a:solidFill>
                  </a:rPr>
                  <a:t> or </a:t>
                </a:r>
                <a:r>
                  <a:rPr lang="en-GB" sz="3200" b="1" i="1" dirty="0" smtClean="0">
                    <a:solidFill>
                      <a:prstClr val="black"/>
                    </a:solidFill>
                  </a:rPr>
                  <a:t>cross product</a:t>
                </a:r>
                <a:r>
                  <a:rPr lang="en-GB" sz="3200" dirty="0" smtClean="0">
                    <a:solidFill>
                      <a:prstClr val="black"/>
                    </a:solidFill>
                  </a:rPr>
                  <a:t>	</a:t>
                </a:r>
                <a:r>
                  <a:rPr lang="en-GB" sz="3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GB" sz="32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⃑"/>
                        <m:ctrlPr>
                          <a:rPr lang="en-GB" sz="32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GB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588154"/>
                <a:ext cx="8568952" cy="3192797"/>
              </a:xfrm>
              <a:prstGeom prst="rect">
                <a:avLst/>
              </a:prstGeom>
              <a:blipFill rotWithShape="0">
                <a:blip r:embed="rId2"/>
                <a:stretch>
                  <a:fillRect l="-1778" b="-5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2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Vector Calculus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51520" y="1412776"/>
                <a:ext cx="8568952" cy="4720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GB" sz="3200" b="1" dirty="0" smtClean="0">
                    <a:solidFill>
                      <a:prstClr val="black"/>
                    </a:solidFill>
                  </a:rPr>
                  <a:t>Dot product</a:t>
                </a:r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just"/>
                <a:endParaRPr lang="en-GB" sz="32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GB" sz="32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GB" sz="32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GB" sz="32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GB" sz="32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GB" sz="3200" dirty="0" smtClean="0">
                  <a:solidFill>
                    <a:prstClr val="black"/>
                  </a:solidFill>
                </a:endParaRPr>
              </a:p>
              <a:p>
                <a:pPr lvl="0" algn="just"/>
                <a:endParaRPr lang="en-GB" sz="3200" dirty="0" smtClean="0">
                  <a:solidFill>
                    <a:prstClr val="black"/>
                  </a:solidFill>
                </a:endParaRPr>
              </a:p>
              <a:p>
                <a:pPr lvl="0" algn="just"/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just"/>
                <a:r>
                  <a:rPr lang="en-GB" sz="3200" dirty="0" smtClean="0">
                    <a:solidFill>
                      <a:prstClr val="black"/>
                    </a:solidFill>
                  </a:rPr>
                  <a:t>Dot product always returns a </a:t>
                </a:r>
                <a:r>
                  <a:rPr lang="en-GB" sz="3200" b="1" i="1" dirty="0" smtClean="0">
                    <a:solidFill>
                      <a:prstClr val="black"/>
                    </a:solidFill>
                  </a:rPr>
                  <a:t>scalar</a:t>
                </a:r>
                <a:r>
                  <a:rPr lang="en-GB" sz="3200" dirty="0" smtClean="0">
                    <a:solidFill>
                      <a:prstClr val="black"/>
                    </a:solidFill>
                  </a:rPr>
                  <a:t> value.</a:t>
                </a:r>
              </a:p>
              <a:p>
                <a:pPr lvl="0" algn="just"/>
                <a:endParaRPr lang="en-GB" sz="3200" dirty="0" smtClean="0">
                  <a:solidFill>
                    <a:prstClr val="black"/>
                  </a:solidFill>
                </a:endParaRPr>
              </a:p>
              <a:p>
                <a:pPr lvl="0" algn="just"/>
                <a:endParaRPr lang="en-GB" sz="3200" dirty="0">
                  <a:solidFill>
                    <a:prstClr val="black"/>
                  </a:solidFill>
                </a:endParaRPr>
              </a:p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GB" sz="32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GB" sz="32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12776"/>
                <a:ext cx="8568952" cy="4720331"/>
              </a:xfrm>
              <a:prstGeom prst="rect">
                <a:avLst/>
              </a:prstGeom>
              <a:blipFill rotWithShape="1">
                <a:blip r:embed="rId2"/>
                <a:stretch>
                  <a:fillRect l="-1778" t="-16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91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ot produ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215646" cy="52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Vector Calculus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520" y="1412776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200" b="1" dirty="0" smtClean="0">
                <a:solidFill>
                  <a:prstClr val="black"/>
                </a:solidFill>
              </a:rPr>
              <a:t>Dot product</a:t>
            </a:r>
            <a:endParaRPr lang="en-GB" sz="3200" dirty="0">
              <a:solidFill>
                <a:prstClr val="black"/>
              </a:solidFill>
            </a:endParaRPr>
          </a:p>
          <a:p>
            <a:pPr lvl="0" algn="just"/>
            <a:endParaRPr lang="en-GB" sz="3200" i="1" dirty="0" smtClean="0">
              <a:solidFill>
                <a:prstClr val="black"/>
              </a:solidFill>
              <a:latin typeface="Cambria Math"/>
            </a:endParaRPr>
          </a:p>
          <a:p>
            <a:pPr lvl="0" algn="just"/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Gradient Operator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347864" y="1988840"/>
                <a:ext cx="1990032" cy="2903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GB" sz="162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sz="162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</m:oMath>
                  </m:oMathPara>
                </a14:m>
                <a:endParaRPr lang="en-GB" sz="162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988840"/>
                <a:ext cx="1990032" cy="290316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600462" y="5085184"/>
            <a:ext cx="548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Represented by del or </a:t>
            </a:r>
            <a:r>
              <a:rPr lang="en-GB" sz="2400" dirty="0" err="1" smtClean="0"/>
              <a:t>nabla</a:t>
            </a:r>
            <a:r>
              <a:rPr lang="en-GB" sz="2400" dirty="0" smtClean="0"/>
              <a:t> (harp) symbol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389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4231</TotalTime>
  <Words>232</Words>
  <Application>Microsoft Macintosh PowerPoint</Application>
  <PresentationFormat>On-screen Show (4:3)</PresentationFormat>
  <Paragraphs>131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Cambria Math</vt:lpstr>
      <vt:lpstr>Mangal</vt:lpstr>
      <vt:lpstr>Arial</vt:lpstr>
      <vt:lpstr>blank</vt:lpstr>
      <vt:lpstr>Topic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Leeds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</dc:title>
  <dc:creator>Daniel Hill</dc:creator>
  <cp:lastModifiedBy>Steven Dobbie</cp:lastModifiedBy>
  <cp:revision>57</cp:revision>
  <dcterms:created xsi:type="dcterms:W3CDTF">2015-01-15T15:14:51Z</dcterms:created>
  <dcterms:modified xsi:type="dcterms:W3CDTF">2018-01-30T15:50:53Z</dcterms:modified>
</cp:coreProperties>
</file>