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1" r:id="rId3"/>
    <p:sldId id="312" r:id="rId4"/>
    <p:sldId id="274" r:id="rId5"/>
    <p:sldId id="278" r:id="rId6"/>
    <p:sldId id="276" r:id="rId7"/>
    <p:sldId id="277" r:id="rId8"/>
    <p:sldId id="279" r:id="rId9"/>
    <p:sldId id="280" r:id="rId10"/>
    <p:sldId id="281" r:id="rId11"/>
    <p:sldId id="282" r:id="rId12"/>
    <p:sldId id="306" r:id="rId13"/>
    <p:sldId id="304" r:id="rId14"/>
    <p:sldId id="283" r:id="rId15"/>
    <p:sldId id="284" r:id="rId16"/>
    <p:sldId id="307" r:id="rId17"/>
    <p:sldId id="305" r:id="rId18"/>
    <p:sldId id="285" r:id="rId19"/>
    <p:sldId id="308" r:id="rId20"/>
    <p:sldId id="286" r:id="rId21"/>
    <p:sldId id="309" r:id="rId22"/>
    <p:sldId id="290" r:id="rId23"/>
    <p:sldId id="314" r:id="rId24"/>
    <p:sldId id="291" r:id="rId25"/>
    <p:sldId id="292" r:id="rId26"/>
    <p:sldId id="303" r:id="rId27"/>
    <p:sldId id="294" r:id="rId28"/>
    <p:sldId id="293" r:id="rId29"/>
    <p:sldId id="298" r:id="rId30"/>
    <p:sldId id="313" r:id="rId31"/>
    <p:sldId id="310" r:id="rId32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4C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4C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4C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4C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4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4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4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4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4C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79" d="100"/>
          <a:sy n="79" d="100"/>
        </p:scale>
        <p:origin x="-89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93" cy="4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GB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82" y="0"/>
            <a:ext cx="2945293" cy="4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en-GB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470"/>
            <a:ext cx="2945293" cy="49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82" y="9430470"/>
            <a:ext cx="2945293" cy="49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FBC3EAD4-6069-40AB-97ED-A5D70D40AC7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9924" y="4714417"/>
            <a:ext cx="5437827" cy="446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2" tIns="48288" rIns="92862" bIns="4828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9924" y="4714417"/>
            <a:ext cx="5437827" cy="446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4348" tIns="47174" rIns="94348" bIns="4717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 txBox="1"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Line 1"/>
          <p:cNvSpPr>
            <a:spLocks noChangeShapeType="1"/>
          </p:cNvSpPr>
          <p:nvPr/>
        </p:nvSpPr>
        <p:spPr bwMode="auto">
          <a:xfrm>
            <a:off x="468313" y="6453188"/>
            <a:ext cx="8207375" cy="1587"/>
          </a:xfrm>
          <a:prstGeom prst="line">
            <a:avLst/>
          </a:prstGeom>
          <a:noFill/>
          <a:ln w="1908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5813" cy="6083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83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8013" cy="1385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8013" cy="46355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8013" cy="1385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63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600200"/>
            <a:ext cx="4038600" cy="46355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2484438" y="6453188"/>
            <a:ext cx="431958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333399"/>
              </a:buClr>
              <a:buSzPct val="55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333399"/>
                </a:solidFill>
                <a:latin typeface="Arial" charset="0"/>
                <a:ea typeface="HG Mincho Light J" charset="0"/>
                <a:cs typeface="HG Mincho Light J" charset="0"/>
              </a:rPr>
              <a:t>ENVI3410 : Coupled Ocean &amp; Atmosphere Climate Dynamics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092950" y="6453188"/>
            <a:ext cx="15938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eaLnBrk="1" hangingPunct="1">
              <a:lnSpc>
                <a:spcPct val="93000"/>
              </a:lnSpc>
              <a:buClr>
                <a:srgbClr val="333399"/>
              </a:buClr>
              <a:buSzPct val="55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333399"/>
                </a:solidFill>
                <a:latin typeface="Arial" charset="0"/>
                <a:ea typeface="HG Mincho Light J" charset="0"/>
                <a:cs typeface="HG Mincho Light J" charset="0"/>
              </a:rPr>
              <a:t>1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468313" y="6453188"/>
            <a:ext cx="8207375" cy="1587"/>
          </a:xfrm>
          <a:prstGeom prst="line">
            <a:avLst/>
          </a:prstGeom>
          <a:noFill/>
          <a:ln w="1908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801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9C0082"/>
        </a:buClr>
        <a:buSzPct val="100000"/>
        <a:buFont typeface="Arial" charset="0"/>
        <a:defRPr sz="3600" b="1">
          <a:solidFill>
            <a:srgbClr val="9C0082"/>
          </a:solidFill>
          <a:latin typeface="+mj-lt"/>
          <a:ea typeface="+mj-ea"/>
          <a:cs typeface="+mj-cs"/>
        </a:defRPr>
      </a:lvl1pPr>
      <a:lvl2pPr algn="l" defTabSz="449263" rtl="0" fontAlgn="base">
        <a:spcBef>
          <a:spcPct val="0"/>
        </a:spcBef>
        <a:spcAft>
          <a:spcPct val="0"/>
        </a:spcAft>
        <a:buClr>
          <a:srgbClr val="9C0082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2pPr>
      <a:lvl3pPr algn="l" defTabSz="449263" rtl="0" fontAlgn="base">
        <a:spcBef>
          <a:spcPct val="0"/>
        </a:spcBef>
        <a:spcAft>
          <a:spcPct val="0"/>
        </a:spcAft>
        <a:buClr>
          <a:srgbClr val="9C0082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3pPr>
      <a:lvl4pPr algn="l" defTabSz="449263" rtl="0" fontAlgn="base">
        <a:spcBef>
          <a:spcPct val="0"/>
        </a:spcBef>
        <a:spcAft>
          <a:spcPct val="0"/>
        </a:spcAft>
        <a:buClr>
          <a:srgbClr val="9C0082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4pPr>
      <a:lvl5pPr algn="l" defTabSz="449263" rtl="0" fontAlgn="base">
        <a:spcBef>
          <a:spcPct val="0"/>
        </a:spcBef>
        <a:spcAft>
          <a:spcPct val="0"/>
        </a:spcAft>
        <a:buClr>
          <a:srgbClr val="9C0082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9C0082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9C0082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9C0082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9C0082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9pPr>
    </p:titleStyle>
    <p:bodyStyle>
      <a:lvl1pPr marL="341313" indent="-341313" algn="l" defTabSz="449263" rtl="0" fontAlgn="base">
        <a:spcBef>
          <a:spcPts val="788"/>
        </a:spcBef>
        <a:spcAft>
          <a:spcPct val="0"/>
        </a:spcAft>
        <a:buClr>
          <a:srgbClr val="00004C"/>
        </a:buClr>
        <a:buSzPct val="100000"/>
        <a:buFont typeface="Arial" charset="0"/>
        <a:buChar char="•"/>
        <a:defRPr sz="2800">
          <a:solidFill>
            <a:srgbClr val="00004C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spcBef>
          <a:spcPts val="688"/>
        </a:spcBef>
        <a:spcAft>
          <a:spcPct val="0"/>
        </a:spcAft>
        <a:buClr>
          <a:srgbClr val="00004C"/>
        </a:buClr>
        <a:buSzPct val="100000"/>
        <a:buFont typeface="Arial" charset="0"/>
        <a:buChar char="–"/>
        <a:defRPr sz="2400">
          <a:solidFill>
            <a:srgbClr val="00004C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88"/>
        </a:spcBef>
        <a:spcAft>
          <a:spcPct val="0"/>
        </a:spcAft>
        <a:buClr>
          <a:srgbClr val="00004C"/>
        </a:buClr>
        <a:buSzPct val="100000"/>
        <a:buFont typeface="Arial" charset="0"/>
        <a:buChar char="•"/>
        <a:defRPr sz="2000">
          <a:solidFill>
            <a:srgbClr val="00004C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88"/>
        </a:spcBef>
        <a:spcAft>
          <a:spcPct val="0"/>
        </a:spcAft>
        <a:buClr>
          <a:srgbClr val="00004C"/>
        </a:buClr>
        <a:buSzPct val="100000"/>
        <a:buFont typeface="Arial" charset="0"/>
        <a:buChar char="–"/>
        <a:defRPr>
          <a:solidFill>
            <a:srgbClr val="00004C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88"/>
        </a:spcBef>
        <a:spcAft>
          <a:spcPct val="0"/>
        </a:spcAft>
        <a:buClr>
          <a:srgbClr val="00004C"/>
        </a:buClr>
        <a:buSzPct val="100000"/>
        <a:buFont typeface="Arial" charset="0"/>
        <a:buChar char="»"/>
        <a:defRPr>
          <a:solidFill>
            <a:srgbClr val="00004C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488"/>
        </a:spcBef>
        <a:spcAft>
          <a:spcPct val="0"/>
        </a:spcAft>
        <a:buClr>
          <a:srgbClr val="00004C"/>
        </a:buClr>
        <a:buSzPct val="100000"/>
        <a:buFont typeface="Arial" charset="0"/>
        <a:buChar char="»"/>
        <a:defRPr>
          <a:solidFill>
            <a:srgbClr val="00004C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488"/>
        </a:spcBef>
        <a:spcAft>
          <a:spcPct val="0"/>
        </a:spcAft>
        <a:buClr>
          <a:srgbClr val="00004C"/>
        </a:buClr>
        <a:buSzPct val="100000"/>
        <a:buFont typeface="Arial" charset="0"/>
        <a:buChar char="»"/>
        <a:defRPr>
          <a:solidFill>
            <a:srgbClr val="00004C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488"/>
        </a:spcBef>
        <a:spcAft>
          <a:spcPct val="0"/>
        </a:spcAft>
        <a:buClr>
          <a:srgbClr val="00004C"/>
        </a:buClr>
        <a:buSzPct val="100000"/>
        <a:buFont typeface="Arial" charset="0"/>
        <a:buChar char="»"/>
        <a:defRPr>
          <a:solidFill>
            <a:srgbClr val="00004C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488"/>
        </a:spcBef>
        <a:spcAft>
          <a:spcPct val="0"/>
        </a:spcAft>
        <a:buClr>
          <a:srgbClr val="00004C"/>
        </a:buClr>
        <a:buSzPct val="100000"/>
        <a:buFont typeface="Arial" charset="0"/>
        <a:buChar char="»"/>
        <a:defRPr>
          <a:solidFill>
            <a:srgbClr val="00004C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mos.washington.edu/~ignatius/CloudMap/index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isccp.giss.nasa.gov/products/browsed2.html" TargetMode="Externa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mos.washington.edu/gcg/Atla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470025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/>
              <a:t>Properties and Distribution of Clouds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1371600"/>
            <a:ext cx="6400800" cy="1752600"/>
          </a:xfrm>
          <a:ln/>
        </p:spPr>
        <p:txBody>
          <a:bodyPr/>
          <a:lstStyle/>
          <a:p>
            <a:pPr marL="0" indent="0" algn="ctr">
              <a:lnSpc>
                <a:spcPct val="93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SOEE3410 : Lecture </a:t>
            </a:r>
            <a:r>
              <a:rPr lang="en-GB" dirty="0" smtClean="0"/>
              <a:t>3</a:t>
            </a:r>
            <a:endParaRPr lang="en-GB" dirty="0"/>
          </a:p>
          <a:p>
            <a:pPr marL="0" indent="0" algn="ctr">
              <a:spcBef>
                <a:spcPts val="588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Ken </a:t>
            </a:r>
            <a:r>
              <a:rPr lang="en-GB" sz="2000" dirty="0" smtClean="0"/>
              <a:t>Carslaw (k.s.carslaw@leeds.ac.uk)</a:t>
            </a:r>
            <a:endParaRPr lang="en-GB" sz="20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2527300"/>
            <a:ext cx="822801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609600" indent="-609600" defTabSz="449263"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800" i="1">
                <a:solidFill>
                  <a:srgbClr val="000000"/>
                </a:solidFill>
                <a:latin typeface="Arial" charset="0"/>
              </a:rPr>
              <a:t>Lecture 1 of a series of 5 on clouds and climate</a:t>
            </a:r>
          </a:p>
          <a:p>
            <a:pPr marL="609600" indent="-609600" defTabSz="449263"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800">
                <a:solidFill>
                  <a:srgbClr val="000000"/>
                </a:solidFill>
                <a:latin typeface="Arial" charset="0"/>
              </a:rPr>
              <a:t>Properties and distribution of clouds</a:t>
            </a:r>
          </a:p>
          <a:p>
            <a:pPr marL="609600" indent="-609600" defTabSz="449263"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800">
                <a:solidFill>
                  <a:srgbClr val="000000"/>
                </a:solidFill>
                <a:latin typeface="Arial" charset="0"/>
              </a:rPr>
              <a:t>Cloud microphysics and precipitation</a:t>
            </a:r>
          </a:p>
          <a:p>
            <a:pPr marL="609600" indent="-609600" defTabSz="449263"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800">
                <a:solidFill>
                  <a:srgbClr val="000000"/>
                </a:solidFill>
                <a:latin typeface="Arial" charset="0"/>
              </a:rPr>
              <a:t>Clouds and radiation</a:t>
            </a:r>
          </a:p>
          <a:p>
            <a:pPr marL="609600" indent="-609600" defTabSz="449263"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800">
                <a:solidFill>
                  <a:srgbClr val="000000"/>
                </a:solidFill>
                <a:latin typeface="Arial" charset="0"/>
              </a:rPr>
              <a:t>Clouds and climate: forced changes to clouds</a:t>
            </a:r>
          </a:p>
          <a:p>
            <a:pPr marL="609600" indent="-609600" defTabSz="449263"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800">
                <a:solidFill>
                  <a:srgbClr val="000000"/>
                </a:solidFill>
                <a:latin typeface="Arial" charset="0"/>
              </a:rPr>
              <a:t>Clouds and climate: cloud response to climate change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Low Stratiform Clouds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143000" y="2703513"/>
            <a:ext cx="26670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3493" name="Rectangle 5" descr="75%"/>
          <p:cNvSpPr>
            <a:spLocks noChangeArrowheads="1"/>
          </p:cNvSpPr>
          <p:nvPr/>
        </p:nvSpPr>
        <p:spPr bwMode="auto">
          <a:xfrm>
            <a:off x="1143000" y="1865313"/>
            <a:ext cx="2667000" cy="4572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usually liquid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724400" y="2703513"/>
            <a:ext cx="26670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3495" name="Freeform 7" descr="75%"/>
          <p:cNvSpPr>
            <a:spLocks/>
          </p:cNvSpPr>
          <p:nvPr/>
        </p:nvSpPr>
        <p:spPr bwMode="auto">
          <a:xfrm>
            <a:off x="4800600" y="2017713"/>
            <a:ext cx="763588" cy="306387"/>
          </a:xfrm>
          <a:custGeom>
            <a:avLst/>
            <a:gdLst/>
            <a:ahLst/>
            <a:cxnLst>
              <a:cxn ang="0">
                <a:pos x="96" y="192"/>
              </a:cxn>
              <a:cxn ang="0">
                <a:pos x="0" y="192"/>
              </a:cxn>
              <a:cxn ang="0">
                <a:pos x="0" y="96"/>
              </a:cxn>
              <a:cxn ang="0">
                <a:pos x="96" y="48"/>
              </a:cxn>
              <a:cxn ang="0">
                <a:pos x="240" y="0"/>
              </a:cxn>
              <a:cxn ang="0">
                <a:pos x="288" y="0"/>
              </a:cxn>
              <a:cxn ang="0">
                <a:pos x="432" y="0"/>
              </a:cxn>
              <a:cxn ang="0">
                <a:pos x="480" y="96"/>
              </a:cxn>
              <a:cxn ang="0">
                <a:pos x="480" y="144"/>
              </a:cxn>
              <a:cxn ang="0">
                <a:pos x="432" y="144"/>
              </a:cxn>
              <a:cxn ang="0">
                <a:pos x="384" y="192"/>
              </a:cxn>
              <a:cxn ang="0">
                <a:pos x="288" y="192"/>
              </a:cxn>
              <a:cxn ang="0">
                <a:pos x="96" y="192"/>
              </a:cxn>
            </a:cxnLst>
            <a:rect l="0" t="0" r="r" b="b"/>
            <a:pathLst>
              <a:path w="480" h="192">
                <a:moveTo>
                  <a:pt x="96" y="192"/>
                </a:moveTo>
                <a:lnTo>
                  <a:pt x="0" y="192"/>
                </a:lnTo>
                <a:lnTo>
                  <a:pt x="0" y="96"/>
                </a:lnTo>
                <a:lnTo>
                  <a:pt x="96" y="48"/>
                </a:lnTo>
                <a:lnTo>
                  <a:pt x="240" y="0"/>
                </a:lnTo>
                <a:lnTo>
                  <a:pt x="288" y="0"/>
                </a:lnTo>
                <a:lnTo>
                  <a:pt x="432" y="0"/>
                </a:lnTo>
                <a:lnTo>
                  <a:pt x="480" y="96"/>
                </a:lnTo>
                <a:lnTo>
                  <a:pt x="480" y="144"/>
                </a:lnTo>
                <a:lnTo>
                  <a:pt x="432" y="144"/>
                </a:lnTo>
                <a:lnTo>
                  <a:pt x="384" y="192"/>
                </a:lnTo>
                <a:lnTo>
                  <a:pt x="288" y="192"/>
                </a:lnTo>
                <a:lnTo>
                  <a:pt x="96" y="192"/>
                </a:lnTo>
                <a:close/>
              </a:path>
            </a:pathLst>
          </a:custGeom>
          <a:pattFill prst="pct75">
            <a:fgClr>
              <a:schemeClr val="bg1"/>
            </a:fgClr>
            <a:bgClr>
              <a:srgbClr val="000000"/>
            </a:bgClr>
          </a:patt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497" name="Freeform 9" descr="75%"/>
          <p:cNvSpPr>
            <a:spLocks/>
          </p:cNvSpPr>
          <p:nvPr/>
        </p:nvSpPr>
        <p:spPr bwMode="auto">
          <a:xfrm>
            <a:off x="5715000" y="2093913"/>
            <a:ext cx="457200" cy="230187"/>
          </a:xfrm>
          <a:custGeom>
            <a:avLst/>
            <a:gdLst/>
            <a:ahLst/>
            <a:cxnLst>
              <a:cxn ang="0">
                <a:pos x="144" y="144"/>
              </a:cxn>
              <a:cxn ang="0">
                <a:pos x="48" y="144"/>
              </a:cxn>
              <a:cxn ang="0">
                <a:pos x="0" y="96"/>
              </a:cxn>
              <a:cxn ang="0">
                <a:pos x="48" y="48"/>
              </a:cxn>
              <a:cxn ang="0">
                <a:pos x="144" y="0"/>
              </a:cxn>
              <a:cxn ang="0">
                <a:pos x="240" y="0"/>
              </a:cxn>
              <a:cxn ang="0">
                <a:pos x="288" y="96"/>
              </a:cxn>
              <a:cxn ang="0">
                <a:pos x="288" y="144"/>
              </a:cxn>
              <a:cxn ang="0">
                <a:pos x="96" y="144"/>
              </a:cxn>
            </a:cxnLst>
            <a:rect l="0" t="0" r="r" b="b"/>
            <a:pathLst>
              <a:path w="288" h="144">
                <a:moveTo>
                  <a:pt x="144" y="144"/>
                </a:moveTo>
                <a:lnTo>
                  <a:pt x="48" y="144"/>
                </a:lnTo>
                <a:lnTo>
                  <a:pt x="0" y="96"/>
                </a:lnTo>
                <a:lnTo>
                  <a:pt x="48" y="48"/>
                </a:lnTo>
                <a:lnTo>
                  <a:pt x="144" y="0"/>
                </a:lnTo>
                <a:lnTo>
                  <a:pt x="240" y="0"/>
                </a:lnTo>
                <a:lnTo>
                  <a:pt x="288" y="96"/>
                </a:lnTo>
                <a:lnTo>
                  <a:pt x="288" y="144"/>
                </a:lnTo>
                <a:lnTo>
                  <a:pt x="96" y="144"/>
                </a:lnTo>
              </a:path>
            </a:pathLst>
          </a:custGeom>
          <a:pattFill prst="pct75">
            <a:fgClr>
              <a:schemeClr val="bg1"/>
            </a:fgClr>
            <a:bgClr>
              <a:srgbClr val="000000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498" name="Freeform 10" descr="75%"/>
          <p:cNvSpPr>
            <a:spLocks/>
          </p:cNvSpPr>
          <p:nvPr/>
        </p:nvSpPr>
        <p:spPr bwMode="auto">
          <a:xfrm>
            <a:off x="6477000" y="2017713"/>
            <a:ext cx="763588" cy="306387"/>
          </a:xfrm>
          <a:custGeom>
            <a:avLst/>
            <a:gdLst/>
            <a:ahLst/>
            <a:cxnLst>
              <a:cxn ang="0">
                <a:pos x="96" y="192"/>
              </a:cxn>
              <a:cxn ang="0">
                <a:pos x="0" y="192"/>
              </a:cxn>
              <a:cxn ang="0">
                <a:pos x="0" y="96"/>
              </a:cxn>
              <a:cxn ang="0">
                <a:pos x="96" y="48"/>
              </a:cxn>
              <a:cxn ang="0">
                <a:pos x="240" y="0"/>
              </a:cxn>
              <a:cxn ang="0">
                <a:pos x="288" y="0"/>
              </a:cxn>
              <a:cxn ang="0">
                <a:pos x="432" y="0"/>
              </a:cxn>
              <a:cxn ang="0">
                <a:pos x="480" y="96"/>
              </a:cxn>
              <a:cxn ang="0">
                <a:pos x="480" y="144"/>
              </a:cxn>
              <a:cxn ang="0">
                <a:pos x="432" y="144"/>
              </a:cxn>
              <a:cxn ang="0">
                <a:pos x="384" y="192"/>
              </a:cxn>
              <a:cxn ang="0">
                <a:pos x="288" y="192"/>
              </a:cxn>
              <a:cxn ang="0">
                <a:pos x="96" y="192"/>
              </a:cxn>
            </a:cxnLst>
            <a:rect l="0" t="0" r="r" b="b"/>
            <a:pathLst>
              <a:path w="480" h="192">
                <a:moveTo>
                  <a:pt x="96" y="192"/>
                </a:moveTo>
                <a:lnTo>
                  <a:pt x="0" y="192"/>
                </a:lnTo>
                <a:lnTo>
                  <a:pt x="0" y="96"/>
                </a:lnTo>
                <a:lnTo>
                  <a:pt x="96" y="48"/>
                </a:lnTo>
                <a:lnTo>
                  <a:pt x="240" y="0"/>
                </a:lnTo>
                <a:lnTo>
                  <a:pt x="288" y="0"/>
                </a:lnTo>
                <a:lnTo>
                  <a:pt x="432" y="0"/>
                </a:lnTo>
                <a:lnTo>
                  <a:pt x="480" y="96"/>
                </a:lnTo>
                <a:lnTo>
                  <a:pt x="480" y="144"/>
                </a:lnTo>
                <a:lnTo>
                  <a:pt x="432" y="144"/>
                </a:lnTo>
                <a:lnTo>
                  <a:pt x="384" y="192"/>
                </a:lnTo>
                <a:lnTo>
                  <a:pt x="288" y="192"/>
                </a:lnTo>
                <a:lnTo>
                  <a:pt x="96" y="192"/>
                </a:lnTo>
                <a:close/>
              </a:path>
            </a:pathLst>
          </a:custGeom>
          <a:pattFill prst="pct75">
            <a:fgClr>
              <a:schemeClr val="bg1"/>
            </a:fgClr>
            <a:bgClr>
              <a:srgbClr val="000000"/>
            </a:bgClr>
          </a:patt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1143000" y="4913313"/>
            <a:ext cx="26670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3501" name="Rectangle 13" descr="75%"/>
          <p:cNvSpPr>
            <a:spLocks noChangeArrowheads="1"/>
          </p:cNvSpPr>
          <p:nvPr/>
        </p:nvSpPr>
        <p:spPr bwMode="auto">
          <a:xfrm>
            <a:off x="1143000" y="3617913"/>
            <a:ext cx="2667000" cy="9144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deep (up to cirrus levels)</a:t>
            </a:r>
          </a:p>
          <a:p>
            <a:pPr algn="ctr"/>
            <a:r>
              <a:rPr lang="en-GB"/>
              <a:t>Drops, snowflakes, ice</a:t>
            </a: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V="1">
            <a:off x="16002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V="1">
            <a:off x="17526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18288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 flipV="1">
            <a:off x="19050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20574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 flipV="1">
            <a:off x="21336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V="1">
            <a:off x="22098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V="1">
            <a:off x="23622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 flipV="1">
            <a:off x="24384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 flipV="1">
            <a:off x="25146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 flipV="1">
            <a:off x="26670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 flipV="1">
            <a:off x="27432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 flipV="1">
            <a:off x="24003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 flipV="1">
            <a:off x="25527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 flipV="1">
            <a:off x="26289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18" name="Line 30"/>
          <p:cNvSpPr>
            <a:spLocks noChangeShapeType="1"/>
          </p:cNvSpPr>
          <p:nvPr/>
        </p:nvSpPr>
        <p:spPr bwMode="auto">
          <a:xfrm flipV="1">
            <a:off x="27051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 flipV="1">
            <a:off x="28575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20" name="Line 32"/>
          <p:cNvSpPr>
            <a:spLocks noChangeShapeType="1"/>
          </p:cNvSpPr>
          <p:nvPr/>
        </p:nvSpPr>
        <p:spPr bwMode="auto">
          <a:xfrm flipV="1">
            <a:off x="29337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21" name="Line 33"/>
          <p:cNvSpPr>
            <a:spLocks noChangeShapeType="1"/>
          </p:cNvSpPr>
          <p:nvPr/>
        </p:nvSpPr>
        <p:spPr bwMode="auto">
          <a:xfrm flipV="1">
            <a:off x="17907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22" name="Line 34"/>
          <p:cNvSpPr>
            <a:spLocks noChangeShapeType="1"/>
          </p:cNvSpPr>
          <p:nvPr/>
        </p:nvSpPr>
        <p:spPr bwMode="auto">
          <a:xfrm flipV="1">
            <a:off x="19431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23" name="Line 35"/>
          <p:cNvSpPr>
            <a:spLocks noChangeShapeType="1"/>
          </p:cNvSpPr>
          <p:nvPr/>
        </p:nvSpPr>
        <p:spPr bwMode="auto">
          <a:xfrm flipV="1">
            <a:off x="20193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24" name="Line 36"/>
          <p:cNvSpPr>
            <a:spLocks noChangeShapeType="1"/>
          </p:cNvSpPr>
          <p:nvPr/>
        </p:nvSpPr>
        <p:spPr bwMode="auto">
          <a:xfrm flipV="1">
            <a:off x="20955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25" name="Line 37"/>
          <p:cNvSpPr>
            <a:spLocks noChangeShapeType="1"/>
          </p:cNvSpPr>
          <p:nvPr/>
        </p:nvSpPr>
        <p:spPr bwMode="auto">
          <a:xfrm flipV="1">
            <a:off x="22479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26" name="Line 38"/>
          <p:cNvSpPr>
            <a:spLocks noChangeShapeType="1"/>
          </p:cNvSpPr>
          <p:nvPr/>
        </p:nvSpPr>
        <p:spPr bwMode="auto">
          <a:xfrm flipV="1">
            <a:off x="2324100" y="4538663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27" name="Rectangle 39"/>
          <p:cNvSpPr>
            <a:spLocks noChangeArrowheads="1"/>
          </p:cNvSpPr>
          <p:nvPr/>
        </p:nvSpPr>
        <p:spPr bwMode="auto">
          <a:xfrm>
            <a:off x="4724400" y="3998913"/>
            <a:ext cx="26670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3528" name="Rectangle 40" descr="75%"/>
          <p:cNvSpPr>
            <a:spLocks noChangeArrowheads="1"/>
          </p:cNvSpPr>
          <p:nvPr/>
        </p:nvSpPr>
        <p:spPr bwMode="auto">
          <a:xfrm>
            <a:off x="4724400" y="3541713"/>
            <a:ext cx="2667000" cy="4572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3529" name="Rectangle 41"/>
          <p:cNvSpPr>
            <a:spLocks noChangeArrowheads="1"/>
          </p:cNvSpPr>
          <p:nvPr/>
        </p:nvSpPr>
        <p:spPr bwMode="auto">
          <a:xfrm>
            <a:off x="4724400" y="5370513"/>
            <a:ext cx="26670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3531" name="AutoShape 43"/>
          <p:cNvSpPr>
            <a:spLocks noChangeArrowheads="1"/>
          </p:cNvSpPr>
          <p:nvPr/>
        </p:nvSpPr>
        <p:spPr bwMode="auto">
          <a:xfrm>
            <a:off x="5867400" y="4684713"/>
            <a:ext cx="762000" cy="6858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3532" name="Rectangle 44" descr="75%"/>
          <p:cNvSpPr>
            <a:spLocks noChangeArrowheads="1"/>
          </p:cNvSpPr>
          <p:nvPr/>
        </p:nvSpPr>
        <p:spPr bwMode="auto">
          <a:xfrm>
            <a:off x="4800600" y="4913313"/>
            <a:ext cx="2667000" cy="2286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3533" name="Text Box 45" descr="75%"/>
          <p:cNvSpPr txBox="1">
            <a:spLocks noChangeArrowheads="1"/>
          </p:cNvSpPr>
          <p:nvPr/>
        </p:nvSpPr>
        <p:spPr bwMode="auto">
          <a:xfrm>
            <a:off x="1905000" y="12192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Stratus</a:t>
            </a:r>
          </a:p>
        </p:txBody>
      </p:sp>
      <p:sp>
        <p:nvSpPr>
          <p:cNvPr id="63534" name="Text Box 46" descr="75%"/>
          <p:cNvSpPr txBox="1">
            <a:spLocks noChangeArrowheads="1"/>
          </p:cNvSpPr>
          <p:nvPr/>
        </p:nvSpPr>
        <p:spPr bwMode="auto">
          <a:xfrm>
            <a:off x="5105400" y="12303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Stratocumulus</a:t>
            </a:r>
          </a:p>
        </p:txBody>
      </p:sp>
      <p:sp>
        <p:nvSpPr>
          <p:cNvPr id="63535" name="Text Box 47" descr="75%"/>
          <p:cNvSpPr txBox="1">
            <a:spLocks noChangeArrowheads="1"/>
          </p:cNvSpPr>
          <p:nvPr/>
        </p:nvSpPr>
        <p:spPr bwMode="auto">
          <a:xfrm>
            <a:off x="1524000" y="3160713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Nimbostratus</a:t>
            </a:r>
          </a:p>
        </p:txBody>
      </p:sp>
      <p:sp>
        <p:nvSpPr>
          <p:cNvPr id="63536" name="Text Box 48" descr="75%"/>
          <p:cNvSpPr txBox="1">
            <a:spLocks noChangeArrowheads="1"/>
          </p:cNvSpPr>
          <p:nvPr/>
        </p:nvSpPr>
        <p:spPr bwMode="auto">
          <a:xfrm>
            <a:off x="5767388" y="3160713"/>
            <a:ext cx="70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Fog</a:t>
            </a:r>
          </a:p>
        </p:txBody>
      </p:sp>
      <p:sp>
        <p:nvSpPr>
          <p:cNvPr id="63537" name="Text Box 49" descr="75%"/>
          <p:cNvSpPr txBox="1">
            <a:spLocks noChangeArrowheads="1"/>
          </p:cNvSpPr>
          <p:nvPr/>
        </p:nvSpPr>
        <p:spPr bwMode="auto">
          <a:xfrm>
            <a:off x="6681788" y="44561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Fog/Stratus</a:t>
            </a:r>
          </a:p>
        </p:txBody>
      </p:sp>
      <p:sp>
        <p:nvSpPr>
          <p:cNvPr id="63538" name="Text Box 50" descr="75%"/>
          <p:cNvSpPr txBox="1">
            <a:spLocks noChangeArrowheads="1"/>
          </p:cNvSpPr>
          <p:nvPr/>
        </p:nvSpPr>
        <p:spPr bwMode="auto">
          <a:xfrm>
            <a:off x="2879725" y="2260600"/>
            <a:ext cx="841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&lt;2 km</a:t>
            </a:r>
          </a:p>
        </p:txBody>
      </p:sp>
      <p:sp>
        <p:nvSpPr>
          <p:cNvPr id="63539" name="Text Box 51" descr="75%"/>
          <p:cNvSpPr txBox="1">
            <a:spLocks noChangeArrowheads="1"/>
          </p:cNvSpPr>
          <p:nvPr/>
        </p:nvSpPr>
        <p:spPr bwMode="auto">
          <a:xfrm>
            <a:off x="6626225" y="2246313"/>
            <a:ext cx="841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&lt;2 km</a:t>
            </a:r>
          </a:p>
        </p:txBody>
      </p:sp>
      <p:sp>
        <p:nvSpPr>
          <p:cNvPr id="63540" name="Text Box 52" descr="75%"/>
          <p:cNvSpPr txBox="1">
            <a:spLocks noChangeArrowheads="1"/>
          </p:cNvSpPr>
          <p:nvPr/>
        </p:nvSpPr>
        <p:spPr bwMode="auto">
          <a:xfrm>
            <a:off x="3197225" y="4532313"/>
            <a:ext cx="841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&lt;2 km</a:t>
            </a:r>
          </a:p>
        </p:txBody>
      </p:sp>
      <p:sp>
        <p:nvSpPr>
          <p:cNvPr id="63543" name="Text Box 55" descr="75%"/>
          <p:cNvSpPr txBox="1">
            <a:spLocks noChangeArrowheads="1"/>
          </p:cNvSpPr>
          <p:nvPr/>
        </p:nvSpPr>
        <p:spPr bwMode="auto">
          <a:xfrm>
            <a:off x="1050925" y="5448300"/>
            <a:ext cx="5270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Humid air passing over </a:t>
            </a:r>
          </a:p>
          <a:p>
            <a:r>
              <a:rPr lang="en-GB">
                <a:solidFill>
                  <a:srgbClr val="FF0000"/>
                </a:solidFill>
              </a:rPr>
              <a:t>a cold surface. Can drizzle.</a:t>
            </a:r>
          </a:p>
          <a:p>
            <a:r>
              <a:rPr lang="en-GB">
                <a:solidFill>
                  <a:srgbClr val="FF0000"/>
                </a:solidFill>
              </a:rPr>
              <a:t>Nimbostratus form in warm fronts. Steady precipitation</a:t>
            </a:r>
          </a:p>
        </p:txBody>
      </p:sp>
      <p:sp>
        <p:nvSpPr>
          <p:cNvPr id="63545" name="Text Box 57" descr="75%"/>
          <p:cNvSpPr txBox="1">
            <a:spLocks noChangeArrowheads="1"/>
          </p:cNvSpPr>
          <p:nvPr/>
        </p:nvSpPr>
        <p:spPr bwMode="auto">
          <a:xfrm>
            <a:off x="6705600" y="5562600"/>
            <a:ext cx="2209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Diagrams redrawn from Houze’s Cloud Atlas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Stratus/Stratocumulus</a:t>
            </a:r>
          </a:p>
        </p:txBody>
      </p:sp>
      <p:pic>
        <p:nvPicPr>
          <p:cNvPr id="64515" name="Picture 3" descr="C:\Documents and Settings\carslaw\My Documents\Teaching\Coupled Ocean-Atmosphere\strat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8075"/>
            <a:ext cx="4610100" cy="3081338"/>
          </a:xfrm>
          <a:prstGeom prst="rect">
            <a:avLst/>
          </a:prstGeom>
          <a:noFill/>
        </p:spPr>
      </p:pic>
      <p:pic>
        <p:nvPicPr>
          <p:cNvPr id="64516" name="Picture 4" descr="C:\Documents and Settings\carslaw\My Documents\Teaching\Coupled Ocean-Atmosphere\stratoc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08075"/>
            <a:ext cx="4838700" cy="3030538"/>
          </a:xfrm>
          <a:prstGeom prst="rect">
            <a:avLst/>
          </a:prstGeom>
          <a:noFill/>
        </p:spPr>
      </p:pic>
      <p:pic>
        <p:nvPicPr>
          <p:cNvPr id="64517" name="Picture 5" descr="C:\Documents and Settings\carslaw\My Documents\Teaching\Coupled Ocean-Atmosphere\stratocu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7475"/>
            <a:ext cx="4724400" cy="3159125"/>
          </a:xfrm>
          <a:prstGeom prst="rect">
            <a:avLst/>
          </a:prstGeom>
          <a:noFill/>
        </p:spPr>
      </p:pic>
      <p:pic>
        <p:nvPicPr>
          <p:cNvPr id="64518" name="Picture 6" descr="C:\Documents and Settings\carslaw\My Documents\Teaching\Coupled Ocean-Atmosphere\nimbostra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3100" y="3938588"/>
            <a:ext cx="4660900" cy="3113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Global Distribution of Stratus Clouds</a:t>
            </a:r>
          </a:p>
        </p:txBody>
      </p:sp>
      <p:pic>
        <p:nvPicPr>
          <p:cNvPr id="90115" name="Picture 1027" descr="isccp-global-mean-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47788"/>
            <a:ext cx="7391400" cy="5024437"/>
          </a:xfrm>
          <a:prstGeom prst="rect">
            <a:avLst/>
          </a:prstGeom>
          <a:noFill/>
        </p:spPr>
      </p:pic>
      <p:sp>
        <p:nvSpPr>
          <p:cNvPr id="90116" name="Text Box 1028" descr="75%"/>
          <p:cNvSpPr txBox="1">
            <a:spLocks noChangeArrowheads="1"/>
          </p:cNvSpPr>
          <p:nvPr/>
        </p:nvSpPr>
        <p:spPr bwMode="auto">
          <a:xfrm>
            <a:off x="1403350" y="1412875"/>
            <a:ext cx="633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Arial" charset="0"/>
              </a:rPr>
              <a:t>International Satellite Cloud Climatology Project (ISCCP)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http://isccp.giss.nasa.gov/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Stratiform Clouds and Climate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457200" y="1600200"/>
            <a:ext cx="822801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defTabSz="449263" eaLnBrk="1" hangingPunct="1">
              <a:spcBef>
                <a:spcPts val="788"/>
              </a:spcBef>
              <a:buClr>
                <a:srgbClr val="00004C"/>
              </a:buClr>
              <a:buSzPct val="100000"/>
              <a:buFont typeface="Arial" charset="0"/>
              <a:buChar char="•"/>
            </a:pPr>
            <a:r>
              <a:rPr lang="en-GB" sz="2800">
                <a:latin typeface="Arial" charset="0"/>
                <a:ea typeface="HG Mincho Light J" charset="0"/>
                <a:cs typeface="HG Mincho Light J" charset="0"/>
              </a:rPr>
              <a:t>Net cooling effect on the climate</a:t>
            </a:r>
          </a:p>
          <a:p>
            <a:pPr marL="341313" indent="-341313" defTabSz="449263" eaLnBrk="1" hangingPunct="1">
              <a:spcBef>
                <a:spcPts val="788"/>
              </a:spcBef>
              <a:buClr>
                <a:srgbClr val="00004C"/>
              </a:buClr>
              <a:buSzPct val="100000"/>
              <a:buFont typeface="Arial" charset="0"/>
              <a:buChar char="•"/>
            </a:pPr>
            <a:r>
              <a:rPr lang="en-GB" sz="2800">
                <a:latin typeface="Arial" charset="0"/>
                <a:ea typeface="HG Mincho Light J" charset="0"/>
                <a:cs typeface="HG Mincho Light J" charset="0"/>
              </a:rPr>
              <a:t>Largest areal coverage of any cloud type</a:t>
            </a:r>
          </a:p>
          <a:p>
            <a:pPr marL="341313" indent="-341313" defTabSz="449263" eaLnBrk="1" hangingPunct="1">
              <a:spcBef>
                <a:spcPts val="788"/>
              </a:spcBef>
              <a:buClr>
                <a:srgbClr val="00004C"/>
              </a:buClr>
              <a:buSzPct val="100000"/>
              <a:buFont typeface="Arial" charset="0"/>
              <a:buChar char="•"/>
            </a:pPr>
            <a:r>
              <a:rPr lang="en-GB" sz="2800">
                <a:latin typeface="Arial" charset="0"/>
                <a:ea typeface="HG Mincho Light J" charset="0"/>
                <a:cs typeface="HG Mincho Light J" charset="0"/>
              </a:rPr>
              <a:t>Coverage greatest over the dark oceans</a:t>
            </a:r>
          </a:p>
          <a:p>
            <a:pPr marL="341313" indent="-341313" defTabSz="449263" eaLnBrk="1" hangingPunct="1">
              <a:spcBef>
                <a:spcPts val="788"/>
              </a:spcBef>
              <a:buClr>
                <a:srgbClr val="00004C"/>
              </a:buClr>
              <a:buSzPct val="100000"/>
              <a:buFont typeface="Arial" charset="0"/>
              <a:buChar char="•"/>
            </a:pPr>
            <a:r>
              <a:rPr lang="en-GB" sz="2800">
                <a:latin typeface="Arial" charset="0"/>
                <a:ea typeface="HG Mincho Light J" charset="0"/>
                <a:cs typeface="HG Mincho Light J" charset="0"/>
              </a:rPr>
              <a:t>Susceptible to changes in reflectivity (albedo) due to changes in aerosol</a:t>
            </a:r>
          </a:p>
          <a:p>
            <a:pPr marL="741363" lvl="1" indent="-284163" defTabSz="449263" eaLnBrk="1" hangingPunct="1">
              <a:spcBef>
                <a:spcPts val="788"/>
              </a:spcBef>
              <a:buClr>
                <a:srgbClr val="00004C"/>
              </a:buClr>
              <a:buSzPct val="100000"/>
              <a:buFontTx/>
              <a:buChar char="•"/>
            </a:pPr>
            <a:r>
              <a:rPr lang="en-GB" sz="2400">
                <a:latin typeface="Arial" charset="0"/>
                <a:ea typeface="HG Mincho Light J" charset="0"/>
                <a:cs typeface="HG Mincho Light J" charset="0"/>
              </a:rPr>
              <a:t>The only cloud type in climate models that responds to changes in aerosol  </a:t>
            </a:r>
            <a:endParaRPr lang="en-GB" sz="1600">
              <a:latin typeface="Arial" charset="0"/>
              <a:ea typeface="HG Mincho Light J" charset="0"/>
              <a:cs typeface="HG Mincho Light J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Cumuliform Clouds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143000" y="5105400"/>
            <a:ext cx="70866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40" name="Freeform 4" descr="75%"/>
          <p:cNvSpPr>
            <a:spLocks/>
          </p:cNvSpPr>
          <p:nvPr/>
        </p:nvSpPr>
        <p:spPr bwMode="auto">
          <a:xfrm>
            <a:off x="1544638" y="4395788"/>
            <a:ext cx="819150" cy="427037"/>
          </a:xfrm>
          <a:custGeom>
            <a:avLst/>
            <a:gdLst/>
            <a:ahLst/>
            <a:cxnLst>
              <a:cxn ang="0">
                <a:pos x="12" y="242"/>
              </a:cxn>
              <a:cxn ang="0">
                <a:pos x="376" y="212"/>
              </a:cxn>
              <a:cxn ang="0">
                <a:pos x="338" y="136"/>
              </a:cxn>
              <a:cxn ang="0">
                <a:pos x="323" y="68"/>
              </a:cxn>
              <a:cxn ang="0">
                <a:pos x="278" y="53"/>
              </a:cxn>
              <a:cxn ang="0">
                <a:pos x="255" y="45"/>
              </a:cxn>
              <a:cxn ang="0">
                <a:pos x="209" y="0"/>
              </a:cxn>
              <a:cxn ang="0">
                <a:pos x="179" y="7"/>
              </a:cxn>
              <a:cxn ang="0">
                <a:pos x="149" y="45"/>
              </a:cxn>
              <a:cxn ang="0">
                <a:pos x="88" y="53"/>
              </a:cxn>
              <a:cxn ang="0">
                <a:pos x="43" y="106"/>
              </a:cxn>
              <a:cxn ang="0">
                <a:pos x="20" y="227"/>
              </a:cxn>
              <a:cxn ang="0">
                <a:pos x="43" y="242"/>
              </a:cxn>
              <a:cxn ang="0">
                <a:pos x="12" y="242"/>
              </a:cxn>
            </a:cxnLst>
            <a:rect l="0" t="0" r="r" b="b"/>
            <a:pathLst>
              <a:path w="516" h="269">
                <a:moveTo>
                  <a:pt x="12" y="242"/>
                </a:moveTo>
                <a:cubicBezTo>
                  <a:pt x="516" y="231"/>
                  <a:pt x="213" y="269"/>
                  <a:pt x="376" y="212"/>
                </a:cubicBezTo>
                <a:cubicBezTo>
                  <a:pt x="391" y="169"/>
                  <a:pt x="373" y="159"/>
                  <a:pt x="338" y="136"/>
                </a:cubicBezTo>
                <a:cubicBezTo>
                  <a:pt x="331" y="114"/>
                  <a:pt x="338" y="86"/>
                  <a:pt x="323" y="68"/>
                </a:cubicBezTo>
                <a:cubicBezTo>
                  <a:pt x="313" y="56"/>
                  <a:pt x="293" y="58"/>
                  <a:pt x="278" y="53"/>
                </a:cubicBezTo>
                <a:cubicBezTo>
                  <a:pt x="270" y="50"/>
                  <a:pt x="255" y="45"/>
                  <a:pt x="255" y="45"/>
                </a:cubicBezTo>
                <a:cubicBezTo>
                  <a:pt x="245" y="16"/>
                  <a:pt x="239" y="9"/>
                  <a:pt x="209" y="0"/>
                </a:cubicBezTo>
                <a:cubicBezTo>
                  <a:pt x="199" y="2"/>
                  <a:pt x="187" y="1"/>
                  <a:pt x="179" y="7"/>
                </a:cubicBezTo>
                <a:cubicBezTo>
                  <a:pt x="144" y="34"/>
                  <a:pt x="204" y="30"/>
                  <a:pt x="149" y="45"/>
                </a:cubicBezTo>
                <a:cubicBezTo>
                  <a:pt x="129" y="50"/>
                  <a:pt x="108" y="50"/>
                  <a:pt x="88" y="53"/>
                </a:cubicBezTo>
                <a:cubicBezTo>
                  <a:pt x="78" y="82"/>
                  <a:pt x="73" y="95"/>
                  <a:pt x="43" y="106"/>
                </a:cubicBezTo>
                <a:cubicBezTo>
                  <a:pt x="4" y="143"/>
                  <a:pt x="0" y="162"/>
                  <a:pt x="20" y="227"/>
                </a:cubicBezTo>
                <a:cubicBezTo>
                  <a:pt x="23" y="236"/>
                  <a:pt x="47" y="234"/>
                  <a:pt x="43" y="242"/>
                </a:cubicBezTo>
                <a:cubicBezTo>
                  <a:pt x="38" y="251"/>
                  <a:pt x="22" y="242"/>
                  <a:pt x="12" y="242"/>
                </a:cubicBezTo>
                <a:close/>
              </a:path>
            </a:pathLst>
          </a:custGeom>
          <a:pattFill prst="pct75">
            <a:fgClr>
              <a:schemeClr val="bg1"/>
            </a:fgClr>
            <a:bgClr>
              <a:srgbClr val="000000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41" name="Freeform 5" descr="75%"/>
          <p:cNvSpPr>
            <a:spLocks/>
          </p:cNvSpPr>
          <p:nvPr/>
        </p:nvSpPr>
        <p:spPr bwMode="auto">
          <a:xfrm>
            <a:off x="2982913" y="3336925"/>
            <a:ext cx="1439862" cy="1609725"/>
          </a:xfrm>
          <a:custGeom>
            <a:avLst/>
            <a:gdLst/>
            <a:ahLst/>
            <a:cxnLst>
              <a:cxn ang="0">
                <a:pos x="84" y="894"/>
              </a:cxn>
              <a:cxn ang="0">
                <a:pos x="46" y="818"/>
              </a:cxn>
              <a:cxn ang="0">
                <a:pos x="16" y="682"/>
              </a:cxn>
              <a:cxn ang="0">
                <a:pos x="84" y="576"/>
              </a:cxn>
              <a:cxn ang="0">
                <a:pos x="38" y="455"/>
              </a:cxn>
              <a:cxn ang="0">
                <a:pos x="61" y="303"/>
              </a:cxn>
              <a:cxn ang="0">
                <a:pos x="152" y="311"/>
              </a:cxn>
              <a:cxn ang="0">
                <a:pos x="167" y="356"/>
              </a:cxn>
              <a:cxn ang="0">
                <a:pos x="190" y="364"/>
              </a:cxn>
              <a:cxn ang="0">
                <a:pos x="137" y="167"/>
              </a:cxn>
              <a:cxn ang="0">
                <a:pos x="220" y="0"/>
              </a:cxn>
              <a:cxn ang="0">
                <a:pos x="304" y="106"/>
              </a:cxn>
              <a:cxn ang="0">
                <a:pos x="433" y="61"/>
              </a:cxn>
              <a:cxn ang="0">
                <a:pos x="493" y="68"/>
              </a:cxn>
              <a:cxn ang="0">
                <a:pos x="569" y="151"/>
              </a:cxn>
              <a:cxn ang="0">
                <a:pos x="584" y="197"/>
              </a:cxn>
              <a:cxn ang="0">
                <a:pos x="607" y="212"/>
              </a:cxn>
              <a:cxn ang="0">
                <a:pos x="637" y="197"/>
              </a:cxn>
              <a:cxn ang="0">
                <a:pos x="660" y="174"/>
              </a:cxn>
              <a:cxn ang="0">
                <a:pos x="736" y="144"/>
              </a:cxn>
              <a:cxn ang="0">
                <a:pos x="819" y="159"/>
              </a:cxn>
              <a:cxn ang="0">
                <a:pos x="849" y="205"/>
              </a:cxn>
              <a:cxn ang="0">
                <a:pos x="834" y="379"/>
              </a:cxn>
              <a:cxn ang="0">
                <a:pos x="812" y="424"/>
              </a:cxn>
              <a:cxn ang="0">
                <a:pos x="796" y="470"/>
              </a:cxn>
              <a:cxn ang="0">
                <a:pos x="887" y="508"/>
              </a:cxn>
              <a:cxn ang="0">
                <a:pos x="865" y="697"/>
              </a:cxn>
              <a:cxn ang="0">
                <a:pos x="819" y="712"/>
              </a:cxn>
              <a:cxn ang="0">
                <a:pos x="857" y="750"/>
              </a:cxn>
              <a:cxn ang="0">
                <a:pos x="463" y="894"/>
              </a:cxn>
              <a:cxn ang="0">
                <a:pos x="84" y="894"/>
              </a:cxn>
            </a:cxnLst>
            <a:rect l="0" t="0" r="r" b="b"/>
            <a:pathLst>
              <a:path w="907" h="1014">
                <a:moveTo>
                  <a:pt x="84" y="894"/>
                </a:moveTo>
                <a:cubicBezTo>
                  <a:pt x="76" y="857"/>
                  <a:pt x="71" y="844"/>
                  <a:pt x="46" y="818"/>
                </a:cubicBezTo>
                <a:cubicBezTo>
                  <a:pt x="30" y="774"/>
                  <a:pt x="30" y="727"/>
                  <a:pt x="16" y="682"/>
                </a:cubicBezTo>
                <a:cubicBezTo>
                  <a:pt x="23" y="607"/>
                  <a:pt x="13" y="589"/>
                  <a:pt x="84" y="576"/>
                </a:cubicBezTo>
                <a:cubicBezTo>
                  <a:pt x="76" y="522"/>
                  <a:pt x="69" y="498"/>
                  <a:pt x="38" y="455"/>
                </a:cubicBezTo>
                <a:cubicBezTo>
                  <a:pt x="22" y="402"/>
                  <a:pt x="0" y="324"/>
                  <a:pt x="61" y="303"/>
                </a:cubicBezTo>
                <a:cubicBezTo>
                  <a:pt x="91" y="306"/>
                  <a:pt x="123" y="302"/>
                  <a:pt x="152" y="311"/>
                </a:cubicBezTo>
                <a:cubicBezTo>
                  <a:pt x="155" y="312"/>
                  <a:pt x="166" y="355"/>
                  <a:pt x="167" y="356"/>
                </a:cubicBezTo>
                <a:cubicBezTo>
                  <a:pt x="173" y="362"/>
                  <a:pt x="182" y="361"/>
                  <a:pt x="190" y="364"/>
                </a:cubicBezTo>
                <a:cubicBezTo>
                  <a:pt x="177" y="300"/>
                  <a:pt x="159" y="228"/>
                  <a:pt x="137" y="167"/>
                </a:cubicBezTo>
                <a:cubicBezTo>
                  <a:pt x="144" y="84"/>
                  <a:pt x="135" y="27"/>
                  <a:pt x="220" y="0"/>
                </a:cubicBezTo>
                <a:cubicBezTo>
                  <a:pt x="311" y="10"/>
                  <a:pt x="294" y="7"/>
                  <a:pt x="304" y="106"/>
                </a:cubicBezTo>
                <a:cubicBezTo>
                  <a:pt x="351" y="96"/>
                  <a:pt x="388" y="75"/>
                  <a:pt x="433" y="61"/>
                </a:cubicBezTo>
                <a:cubicBezTo>
                  <a:pt x="453" y="63"/>
                  <a:pt x="474" y="63"/>
                  <a:pt x="493" y="68"/>
                </a:cubicBezTo>
                <a:cubicBezTo>
                  <a:pt x="522" y="76"/>
                  <a:pt x="561" y="128"/>
                  <a:pt x="569" y="151"/>
                </a:cubicBezTo>
                <a:cubicBezTo>
                  <a:pt x="574" y="166"/>
                  <a:pt x="574" y="184"/>
                  <a:pt x="584" y="197"/>
                </a:cubicBezTo>
                <a:cubicBezTo>
                  <a:pt x="590" y="204"/>
                  <a:pt x="599" y="207"/>
                  <a:pt x="607" y="212"/>
                </a:cubicBezTo>
                <a:cubicBezTo>
                  <a:pt x="617" y="207"/>
                  <a:pt x="628" y="204"/>
                  <a:pt x="637" y="197"/>
                </a:cubicBezTo>
                <a:cubicBezTo>
                  <a:pt x="646" y="191"/>
                  <a:pt x="651" y="179"/>
                  <a:pt x="660" y="174"/>
                </a:cubicBezTo>
                <a:cubicBezTo>
                  <a:pt x="684" y="160"/>
                  <a:pt x="711" y="160"/>
                  <a:pt x="736" y="144"/>
                </a:cubicBezTo>
                <a:cubicBezTo>
                  <a:pt x="764" y="147"/>
                  <a:pt x="799" y="139"/>
                  <a:pt x="819" y="159"/>
                </a:cubicBezTo>
                <a:cubicBezTo>
                  <a:pt x="832" y="172"/>
                  <a:pt x="849" y="205"/>
                  <a:pt x="849" y="205"/>
                </a:cubicBezTo>
                <a:cubicBezTo>
                  <a:pt x="840" y="398"/>
                  <a:pt x="859" y="303"/>
                  <a:pt x="834" y="379"/>
                </a:cubicBezTo>
                <a:cubicBezTo>
                  <a:pt x="807" y="461"/>
                  <a:pt x="850" y="340"/>
                  <a:pt x="812" y="424"/>
                </a:cubicBezTo>
                <a:cubicBezTo>
                  <a:pt x="805" y="439"/>
                  <a:pt x="796" y="470"/>
                  <a:pt x="796" y="470"/>
                </a:cubicBezTo>
                <a:cubicBezTo>
                  <a:pt x="829" y="480"/>
                  <a:pt x="859" y="489"/>
                  <a:pt x="887" y="508"/>
                </a:cubicBezTo>
                <a:cubicBezTo>
                  <a:pt x="902" y="548"/>
                  <a:pt x="907" y="662"/>
                  <a:pt x="865" y="697"/>
                </a:cubicBezTo>
                <a:cubicBezTo>
                  <a:pt x="862" y="699"/>
                  <a:pt x="822" y="711"/>
                  <a:pt x="819" y="712"/>
                </a:cubicBezTo>
                <a:cubicBezTo>
                  <a:pt x="829" y="727"/>
                  <a:pt x="855" y="732"/>
                  <a:pt x="857" y="750"/>
                </a:cubicBezTo>
                <a:cubicBezTo>
                  <a:pt x="883" y="1014"/>
                  <a:pt x="778" y="891"/>
                  <a:pt x="463" y="894"/>
                </a:cubicBezTo>
                <a:cubicBezTo>
                  <a:pt x="337" y="895"/>
                  <a:pt x="210" y="894"/>
                  <a:pt x="84" y="894"/>
                </a:cubicBezTo>
                <a:close/>
              </a:path>
            </a:pathLst>
          </a:custGeom>
          <a:pattFill prst="pct75">
            <a:fgClr>
              <a:schemeClr val="bg1"/>
            </a:fgClr>
            <a:bgClr>
              <a:srgbClr val="000000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42" name="Freeform 6" descr="75%"/>
          <p:cNvSpPr>
            <a:spLocks/>
          </p:cNvSpPr>
          <p:nvPr/>
        </p:nvSpPr>
        <p:spPr bwMode="auto">
          <a:xfrm>
            <a:off x="4367213" y="1941513"/>
            <a:ext cx="3284537" cy="2827337"/>
          </a:xfrm>
          <a:custGeom>
            <a:avLst/>
            <a:gdLst/>
            <a:ahLst/>
            <a:cxnLst>
              <a:cxn ang="0">
                <a:pos x="1046" y="1781"/>
              </a:cxn>
              <a:cxn ang="0">
                <a:pos x="1849" y="1758"/>
              </a:cxn>
              <a:cxn ang="0">
                <a:pos x="1887" y="1697"/>
              </a:cxn>
              <a:cxn ang="0">
                <a:pos x="1857" y="1606"/>
              </a:cxn>
              <a:cxn ang="0">
                <a:pos x="1827" y="1561"/>
              </a:cxn>
              <a:cxn ang="0">
                <a:pos x="1880" y="1462"/>
              </a:cxn>
              <a:cxn ang="0">
                <a:pos x="1925" y="1447"/>
              </a:cxn>
              <a:cxn ang="0">
                <a:pos x="1948" y="1432"/>
              </a:cxn>
              <a:cxn ang="0">
                <a:pos x="1948" y="1334"/>
              </a:cxn>
              <a:cxn ang="0">
                <a:pos x="1887" y="1288"/>
              </a:cxn>
              <a:cxn ang="0">
                <a:pos x="1880" y="1265"/>
              </a:cxn>
              <a:cxn ang="0">
                <a:pos x="1895" y="1220"/>
              </a:cxn>
              <a:cxn ang="0">
                <a:pos x="1887" y="1099"/>
              </a:cxn>
              <a:cxn ang="0">
                <a:pos x="1842" y="962"/>
              </a:cxn>
              <a:cxn ang="0">
                <a:pos x="1918" y="871"/>
              </a:cxn>
              <a:cxn ang="0">
                <a:pos x="1895" y="758"/>
              </a:cxn>
              <a:cxn ang="0">
                <a:pos x="1865" y="720"/>
              </a:cxn>
              <a:cxn ang="0">
                <a:pos x="1880" y="667"/>
              </a:cxn>
              <a:cxn ang="0">
                <a:pos x="1948" y="515"/>
              </a:cxn>
              <a:cxn ang="0">
                <a:pos x="2009" y="500"/>
              </a:cxn>
              <a:cxn ang="0">
                <a:pos x="2069" y="454"/>
              </a:cxn>
              <a:cxn ang="0">
                <a:pos x="2001" y="364"/>
              </a:cxn>
              <a:cxn ang="0">
                <a:pos x="1986" y="273"/>
              </a:cxn>
              <a:cxn ang="0">
                <a:pos x="1978" y="189"/>
              </a:cxn>
              <a:cxn ang="0">
                <a:pos x="1940" y="121"/>
              </a:cxn>
              <a:cxn ang="0">
                <a:pos x="1933" y="45"/>
              </a:cxn>
              <a:cxn ang="0">
                <a:pos x="1910" y="30"/>
              </a:cxn>
              <a:cxn ang="0">
                <a:pos x="1774" y="0"/>
              </a:cxn>
              <a:cxn ang="0">
                <a:pos x="1273" y="30"/>
              </a:cxn>
              <a:cxn ang="0">
                <a:pos x="705" y="30"/>
              </a:cxn>
              <a:cxn ang="0">
                <a:pos x="637" y="76"/>
              </a:cxn>
              <a:cxn ang="0">
                <a:pos x="425" y="83"/>
              </a:cxn>
              <a:cxn ang="0">
                <a:pos x="349" y="98"/>
              </a:cxn>
              <a:cxn ang="0">
                <a:pos x="258" y="144"/>
              </a:cxn>
              <a:cxn ang="0">
                <a:pos x="167" y="151"/>
              </a:cxn>
              <a:cxn ang="0">
                <a:pos x="0" y="189"/>
              </a:cxn>
              <a:cxn ang="0">
                <a:pos x="91" y="235"/>
              </a:cxn>
              <a:cxn ang="0">
                <a:pos x="341" y="273"/>
              </a:cxn>
              <a:cxn ang="0">
                <a:pos x="364" y="318"/>
              </a:cxn>
              <a:cxn ang="0">
                <a:pos x="531" y="371"/>
              </a:cxn>
              <a:cxn ang="0">
                <a:pos x="910" y="386"/>
              </a:cxn>
              <a:cxn ang="0">
                <a:pos x="879" y="515"/>
              </a:cxn>
              <a:cxn ang="0">
                <a:pos x="826" y="561"/>
              </a:cxn>
              <a:cxn ang="0">
                <a:pos x="910" y="682"/>
              </a:cxn>
              <a:cxn ang="0">
                <a:pos x="887" y="773"/>
              </a:cxn>
              <a:cxn ang="0">
                <a:pos x="894" y="826"/>
              </a:cxn>
              <a:cxn ang="0">
                <a:pos x="948" y="856"/>
              </a:cxn>
              <a:cxn ang="0">
                <a:pos x="1061" y="894"/>
              </a:cxn>
              <a:cxn ang="0">
                <a:pos x="1061" y="1008"/>
              </a:cxn>
              <a:cxn ang="0">
                <a:pos x="1016" y="1076"/>
              </a:cxn>
              <a:cxn ang="0">
                <a:pos x="1001" y="1121"/>
              </a:cxn>
              <a:cxn ang="0">
                <a:pos x="1008" y="1235"/>
              </a:cxn>
              <a:cxn ang="0">
                <a:pos x="1054" y="1265"/>
              </a:cxn>
              <a:cxn ang="0">
                <a:pos x="1182" y="1311"/>
              </a:cxn>
              <a:cxn ang="0">
                <a:pos x="1205" y="1372"/>
              </a:cxn>
              <a:cxn ang="0">
                <a:pos x="1182" y="1394"/>
              </a:cxn>
              <a:cxn ang="0">
                <a:pos x="1122" y="1523"/>
              </a:cxn>
              <a:cxn ang="0">
                <a:pos x="1167" y="1614"/>
              </a:cxn>
              <a:cxn ang="0">
                <a:pos x="1137" y="1713"/>
              </a:cxn>
              <a:cxn ang="0">
                <a:pos x="1107" y="1758"/>
              </a:cxn>
              <a:cxn ang="0">
                <a:pos x="1092" y="1781"/>
              </a:cxn>
            </a:cxnLst>
            <a:rect l="0" t="0" r="r" b="b"/>
            <a:pathLst>
              <a:path w="2069" h="1781">
                <a:moveTo>
                  <a:pt x="1046" y="1781"/>
                </a:moveTo>
                <a:cubicBezTo>
                  <a:pt x="1312" y="1725"/>
                  <a:pt x="1550" y="1761"/>
                  <a:pt x="1849" y="1758"/>
                </a:cubicBezTo>
                <a:cubicBezTo>
                  <a:pt x="1877" y="1740"/>
                  <a:pt x="1878" y="1728"/>
                  <a:pt x="1887" y="1697"/>
                </a:cubicBezTo>
                <a:cubicBezTo>
                  <a:pt x="1881" y="1649"/>
                  <a:pt x="1882" y="1640"/>
                  <a:pt x="1857" y="1606"/>
                </a:cubicBezTo>
                <a:cubicBezTo>
                  <a:pt x="1846" y="1591"/>
                  <a:pt x="1827" y="1561"/>
                  <a:pt x="1827" y="1561"/>
                </a:cubicBezTo>
                <a:cubicBezTo>
                  <a:pt x="1834" y="1524"/>
                  <a:pt x="1842" y="1482"/>
                  <a:pt x="1880" y="1462"/>
                </a:cubicBezTo>
                <a:cubicBezTo>
                  <a:pt x="1894" y="1455"/>
                  <a:pt x="1912" y="1456"/>
                  <a:pt x="1925" y="1447"/>
                </a:cubicBezTo>
                <a:cubicBezTo>
                  <a:pt x="1933" y="1442"/>
                  <a:pt x="1940" y="1437"/>
                  <a:pt x="1948" y="1432"/>
                </a:cubicBezTo>
                <a:cubicBezTo>
                  <a:pt x="1962" y="1392"/>
                  <a:pt x="1964" y="1397"/>
                  <a:pt x="1948" y="1334"/>
                </a:cubicBezTo>
                <a:cubicBezTo>
                  <a:pt x="1942" y="1309"/>
                  <a:pt x="1887" y="1288"/>
                  <a:pt x="1887" y="1288"/>
                </a:cubicBezTo>
                <a:cubicBezTo>
                  <a:pt x="1885" y="1280"/>
                  <a:pt x="1879" y="1273"/>
                  <a:pt x="1880" y="1265"/>
                </a:cubicBezTo>
                <a:cubicBezTo>
                  <a:pt x="1882" y="1249"/>
                  <a:pt x="1895" y="1220"/>
                  <a:pt x="1895" y="1220"/>
                </a:cubicBezTo>
                <a:cubicBezTo>
                  <a:pt x="1901" y="1155"/>
                  <a:pt x="1905" y="1149"/>
                  <a:pt x="1887" y="1099"/>
                </a:cubicBezTo>
                <a:cubicBezTo>
                  <a:pt x="1876" y="939"/>
                  <a:pt x="1896" y="1045"/>
                  <a:pt x="1842" y="962"/>
                </a:cubicBezTo>
                <a:cubicBezTo>
                  <a:pt x="1854" y="925"/>
                  <a:pt x="1885" y="892"/>
                  <a:pt x="1918" y="871"/>
                </a:cubicBezTo>
                <a:cubicBezTo>
                  <a:pt x="1944" y="833"/>
                  <a:pt x="1940" y="772"/>
                  <a:pt x="1895" y="758"/>
                </a:cubicBezTo>
                <a:cubicBezTo>
                  <a:pt x="1889" y="751"/>
                  <a:pt x="1866" y="729"/>
                  <a:pt x="1865" y="720"/>
                </a:cubicBezTo>
                <a:cubicBezTo>
                  <a:pt x="1863" y="709"/>
                  <a:pt x="1876" y="679"/>
                  <a:pt x="1880" y="667"/>
                </a:cubicBezTo>
                <a:cubicBezTo>
                  <a:pt x="1891" y="633"/>
                  <a:pt x="1926" y="540"/>
                  <a:pt x="1948" y="515"/>
                </a:cubicBezTo>
                <a:cubicBezTo>
                  <a:pt x="1962" y="499"/>
                  <a:pt x="1989" y="505"/>
                  <a:pt x="2009" y="500"/>
                </a:cubicBezTo>
                <a:cubicBezTo>
                  <a:pt x="2030" y="478"/>
                  <a:pt x="2049" y="475"/>
                  <a:pt x="2069" y="454"/>
                </a:cubicBezTo>
                <a:cubicBezTo>
                  <a:pt x="2061" y="410"/>
                  <a:pt x="2046" y="378"/>
                  <a:pt x="2001" y="364"/>
                </a:cubicBezTo>
                <a:cubicBezTo>
                  <a:pt x="1971" y="332"/>
                  <a:pt x="1979" y="320"/>
                  <a:pt x="1986" y="273"/>
                </a:cubicBezTo>
                <a:cubicBezTo>
                  <a:pt x="1983" y="245"/>
                  <a:pt x="1986" y="216"/>
                  <a:pt x="1978" y="189"/>
                </a:cubicBezTo>
                <a:cubicBezTo>
                  <a:pt x="1971" y="164"/>
                  <a:pt x="1949" y="146"/>
                  <a:pt x="1940" y="121"/>
                </a:cubicBezTo>
                <a:cubicBezTo>
                  <a:pt x="1938" y="96"/>
                  <a:pt x="1941" y="69"/>
                  <a:pt x="1933" y="45"/>
                </a:cubicBezTo>
                <a:cubicBezTo>
                  <a:pt x="1930" y="36"/>
                  <a:pt x="1919" y="33"/>
                  <a:pt x="1910" y="30"/>
                </a:cubicBezTo>
                <a:cubicBezTo>
                  <a:pt x="1869" y="16"/>
                  <a:pt x="1817" y="8"/>
                  <a:pt x="1774" y="0"/>
                </a:cubicBezTo>
                <a:cubicBezTo>
                  <a:pt x="1586" y="5"/>
                  <a:pt x="1454" y="22"/>
                  <a:pt x="1273" y="30"/>
                </a:cubicBezTo>
                <a:cubicBezTo>
                  <a:pt x="1072" y="25"/>
                  <a:pt x="905" y="14"/>
                  <a:pt x="705" y="30"/>
                </a:cubicBezTo>
                <a:cubicBezTo>
                  <a:pt x="675" y="32"/>
                  <a:pt x="670" y="74"/>
                  <a:pt x="637" y="76"/>
                </a:cubicBezTo>
                <a:cubicBezTo>
                  <a:pt x="566" y="81"/>
                  <a:pt x="496" y="81"/>
                  <a:pt x="425" y="83"/>
                </a:cubicBezTo>
                <a:cubicBezTo>
                  <a:pt x="412" y="85"/>
                  <a:pt x="368" y="89"/>
                  <a:pt x="349" y="98"/>
                </a:cubicBezTo>
                <a:cubicBezTo>
                  <a:pt x="321" y="111"/>
                  <a:pt x="289" y="140"/>
                  <a:pt x="258" y="144"/>
                </a:cubicBezTo>
                <a:cubicBezTo>
                  <a:pt x="228" y="148"/>
                  <a:pt x="197" y="149"/>
                  <a:pt x="167" y="151"/>
                </a:cubicBezTo>
                <a:cubicBezTo>
                  <a:pt x="117" y="184"/>
                  <a:pt x="58" y="184"/>
                  <a:pt x="0" y="189"/>
                </a:cubicBezTo>
                <a:cubicBezTo>
                  <a:pt x="35" y="201"/>
                  <a:pt x="60" y="215"/>
                  <a:pt x="91" y="235"/>
                </a:cubicBezTo>
                <a:cubicBezTo>
                  <a:pt x="120" y="315"/>
                  <a:pt x="318" y="272"/>
                  <a:pt x="341" y="273"/>
                </a:cubicBezTo>
                <a:cubicBezTo>
                  <a:pt x="350" y="287"/>
                  <a:pt x="352" y="306"/>
                  <a:pt x="364" y="318"/>
                </a:cubicBezTo>
                <a:cubicBezTo>
                  <a:pt x="404" y="358"/>
                  <a:pt x="480" y="355"/>
                  <a:pt x="531" y="371"/>
                </a:cubicBezTo>
                <a:cubicBezTo>
                  <a:pt x="660" y="364"/>
                  <a:pt x="782" y="369"/>
                  <a:pt x="910" y="386"/>
                </a:cubicBezTo>
                <a:cubicBezTo>
                  <a:pt x="943" y="437"/>
                  <a:pt x="944" y="495"/>
                  <a:pt x="879" y="515"/>
                </a:cubicBezTo>
                <a:cubicBezTo>
                  <a:pt x="858" y="529"/>
                  <a:pt x="843" y="543"/>
                  <a:pt x="826" y="561"/>
                </a:cubicBezTo>
                <a:cubicBezTo>
                  <a:pt x="846" y="615"/>
                  <a:pt x="867" y="642"/>
                  <a:pt x="910" y="682"/>
                </a:cubicBezTo>
                <a:cubicBezTo>
                  <a:pt x="903" y="713"/>
                  <a:pt x="894" y="742"/>
                  <a:pt x="887" y="773"/>
                </a:cubicBezTo>
                <a:cubicBezTo>
                  <a:pt x="889" y="791"/>
                  <a:pt x="888" y="809"/>
                  <a:pt x="894" y="826"/>
                </a:cubicBezTo>
                <a:cubicBezTo>
                  <a:pt x="899" y="842"/>
                  <a:pt x="941" y="854"/>
                  <a:pt x="948" y="856"/>
                </a:cubicBezTo>
                <a:cubicBezTo>
                  <a:pt x="986" y="869"/>
                  <a:pt x="1023" y="881"/>
                  <a:pt x="1061" y="894"/>
                </a:cubicBezTo>
                <a:cubicBezTo>
                  <a:pt x="1093" y="926"/>
                  <a:pt x="1126" y="985"/>
                  <a:pt x="1061" y="1008"/>
                </a:cubicBezTo>
                <a:cubicBezTo>
                  <a:pt x="1037" y="1031"/>
                  <a:pt x="1026" y="1045"/>
                  <a:pt x="1016" y="1076"/>
                </a:cubicBezTo>
                <a:cubicBezTo>
                  <a:pt x="1011" y="1091"/>
                  <a:pt x="1001" y="1121"/>
                  <a:pt x="1001" y="1121"/>
                </a:cubicBezTo>
                <a:cubicBezTo>
                  <a:pt x="1003" y="1159"/>
                  <a:pt x="995" y="1199"/>
                  <a:pt x="1008" y="1235"/>
                </a:cubicBezTo>
                <a:cubicBezTo>
                  <a:pt x="1014" y="1252"/>
                  <a:pt x="1039" y="1255"/>
                  <a:pt x="1054" y="1265"/>
                </a:cubicBezTo>
                <a:cubicBezTo>
                  <a:pt x="1104" y="1297"/>
                  <a:pt x="1121" y="1302"/>
                  <a:pt x="1182" y="1311"/>
                </a:cubicBezTo>
                <a:cubicBezTo>
                  <a:pt x="1201" y="1329"/>
                  <a:pt x="1214" y="1335"/>
                  <a:pt x="1205" y="1372"/>
                </a:cubicBezTo>
                <a:cubicBezTo>
                  <a:pt x="1203" y="1382"/>
                  <a:pt x="1188" y="1385"/>
                  <a:pt x="1182" y="1394"/>
                </a:cubicBezTo>
                <a:cubicBezTo>
                  <a:pt x="1154" y="1433"/>
                  <a:pt x="1141" y="1480"/>
                  <a:pt x="1122" y="1523"/>
                </a:cubicBezTo>
                <a:cubicBezTo>
                  <a:pt x="1128" y="1584"/>
                  <a:pt x="1117" y="1596"/>
                  <a:pt x="1167" y="1614"/>
                </a:cubicBezTo>
                <a:cubicBezTo>
                  <a:pt x="1158" y="1645"/>
                  <a:pt x="1153" y="1685"/>
                  <a:pt x="1137" y="1713"/>
                </a:cubicBezTo>
                <a:cubicBezTo>
                  <a:pt x="1128" y="1729"/>
                  <a:pt x="1117" y="1743"/>
                  <a:pt x="1107" y="1758"/>
                </a:cubicBezTo>
                <a:cubicBezTo>
                  <a:pt x="1102" y="1766"/>
                  <a:pt x="1092" y="1781"/>
                  <a:pt x="1092" y="1781"/>
                </a:cubicBezTo>
              </a:path>
            </a:pathLst>
          </a:custGeom>
          <a:pattFill prst="pct75">
            <a:fgClr>
              <a:schemeClr val="bg1"/>
            </a:fgClr>
            <a:bgClr>
              <a:srgbClr val="000000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59055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V="1">
            <a:off x="60579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V="1">
            <a:off x="61341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flipV="1">
            <a:off x="62103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 flipV="1">
            <a:off x="63627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V="1">
            <a:off x="64389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 flipV="1">
            <a:off x="65151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V="1">
            <a:off x="66675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V="1">
            <a:off x="67437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V="1">
            <a:off x="68199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V="1">
            <a:off x="69723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flipV="1">
            <a:off x="70485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 flipV="1">
            <a:off x="67056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 flipV="1">
            <a:off x="68580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 flipV="1">
            <a:off x="69342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 flipV="1">
            <a:off x="70104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 flipV="1">
            <a:off x="71628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 flipV="1">
            <a:off x="72390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61" name="Line 25"/>
          <p:cNvSpPr>
            <a:spLocks noChangeShapeType="1"/>
          </p:cNvSpPr>
          <p:nvPr/>
        </p:nvSpPr>
        <p:spPr bwMode="auto">
          <a:xfrm flipV="1">
            <a:off x="60960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 flipV="1">
            <a:off x="62484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 flipV="1">
            <a:off x="63246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 flipV="1">
            <a:off x="64008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 flipV="1">
            <a:off x="65532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66" name="Line 30"/>
          <p:cNvSpPr>
            <a:spLocks noChangeShapeType="1"/>
          </p:cNvSpPr>
          <p:nvPr/>
        </p:nvSpPr>
        <p:spPr bwMode="auto">
          <a:xfrm flipV="1">
            <a:off x="6629400" y="4730750"/>
            <a:ext cx="152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67" name="Line 31"/>
          <p:cNvSpPr>
            <a:spLocks noChangeShapeType="1"/>
          </p:cNvSpPr>
          <p:nvPr/>
        </p:nvSpPr>
        <p:spPr bwMode="auto">
          <a:xfrm flipH="1">
            <a:off x="3657600" y="1905000"/>
            <a:ext cx="8382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68" name="Text Box 32" descr="75%"/>
          <p:cNvSpPr txBox="1">
            <a:spLocks noChangeArrowheads="1"/>
          </p:cNvSpPr>
          <p:nvPr/>
        </p:nvSpPr>
        <p:spPr bwMode="auto">
          <a:xfrm>
            <a:off x="3108325" y="1943100"/>
            <a:ext cx="135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strong winds</a:t>
            </a:r>
          </a:p>
        </p:txBody>
      </p:sp>
      <p:sp>
        <p:nvSpPr>
          <p:cNvPr id="65569" name="Text Box 33" descr="75%"/>
          <p:cNvSpPr txBox="1">
            <a:spLocks noChangeArrowheads="1"/>
          </p:cNvSpPr>
          <p:nvPr/>
        </p:nvSpPr>
        <p:spPr bwMode="auto">
          <a:xfrm>
            <a:off x="5622925" y="2022475"/>
            <a:ext cx="538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ice</a:t>
            </a:r>
          </a:p>
        </p:txBody>
      </p:sp>
      <p:sp>
        <p:nvSpPr>
          <p:cNvPr id="65570" name="Text Box 34" descr="75%"/>
          <p:cNvSpPr txBox="1">
            <a:spLocks noChangeArrowheads="1"/>
          </p:cNvSpPr>
          <p:nvPr/>
        </p:nvSpPr>
        <p:spPr bwMode="auto">
          <a:xfrm>
            <a:off x="6396038" y="4114800"/>
            <a:ext cx="893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liquid</a:t>
            </a:r>
          </a:p>
        </p:txBody>
      </p:sp>
      <p:sp>
        <p:nvSpPr>
          <p:cNvPr id="65572" name="AutoShape 36"/>
          <p:cNvSpPr>
            <a:spLocks noChangeArrowheads="1"/>
          </p:cNvSpPr>
          <p:nvPr/>
        </p:nvSpPr>
        <p:spPr bwMode="auto">
          <a:xfrm>
            <a:off x="6172200" y="3810000"/>
            <a:ext cx="381000" cy="12954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73" name="Line 37"/>
          <p:cNvSpPr>
            <a:spLocks noChangeShapeType="1"/>
          </p:cNvSpPr>
          <p:nvPr/>
        </p:nvSpPr>
        <p:spPr bwMode="auto">
          <a:xfrm flipV="1">
            <a:off x="1828800" y="4648200"/>
            <a:ext cx="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74" name="Line 38"/>
          <p:cNvSpPr>
            <a:spLocks noChangeShapeType="1"/>
          </p:cNvSpPr>
          <p:nvPr/>
        </p:nvSpPr>
        <p:spPr bwMode="auto">
          <a:xfrm flipV="1">
            <a:off x="3429000" y="4419600"/>
            <a:ext cx="0" cy="6096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75" name="Line 39"/>
          <p:cNvSpPr>
            <a:spLocks noChangeShapeType="1"/>
          </p:cNvSpPr>
          <p:nvPr/>
        </p:nvSpPr>
        <p:spPr bwMode="auto">
          <a:xfrm flipV="1">
            <a:off x="3733800" y="4419600"/>
            <a:ext cx="0" cy="6096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76" name="Line 40"/>
          <p:cNvSpPr>
            <a:spLocks noChangeShapeType="1"/>
          </p:cNvSpPr>
          <p:nvPr/>
        </p:nvSpPr>
        <p:spPr bwMode="auto">
          <a:xfrm flipV="1">
            <a:off x="4038600" y="4419600"/>
            <a:ext cx="0" cy="6096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77" name="Line 41"/>
          <p:cNvSpPr>
            <a:spLocks noChangeShapeType="1"/>
          </p:cNvSpPr>
          <p:nvPr/>
        </p:nvSpPr>
        <p:spPr bwMode="auto">
          <a:xfrm flipH="1" flipV="1">
            <a:off x="6705600" y="3276600"/>
            <a:ext cx="76200" cy="16764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78" name="Text Box 42" descr="75%"/>
          <p:cNvSpPr txBox="1">
            <a:spLocks noChangeArrowheads="1"/>
          </p:cNvSpPr>
          <p:nvPr/>
        </p:nvSpPr>
        <p:spPr bwMode="auto">
          <a:xfrm>
            <a:off x="4098925" y="263207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-40</a:t>
            </a:r>
            <a:r>
              <a:rPr lang="en-GB" sz="2400" baseline="30000"/>
              <a:t>o</a:t>
            </a:r>
            <a:r>
              <a:rPr lang="en-GB" sz="2400"/>
              <a:t>C</a:t>
            </a:r>
          </a:p>
        </p:txBody>
      </p:sp>
      <p:sp>
        <p:nvSpPr>
          <p:cNvPr id="65579" name="Line 43"/>
          <p:cNvSpPr>
            <a:spLocks noChangeShapeType="1"/>
          </p:cNvSpPr>
          <p:nvPr/>
        </p:nvSpPr>
        <p:spPr bwMode="auto">
          <a:xfrm>
            <a:off x="5105400" y="28956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80" name="Text Box 44" descr="75%"/>
          <p:cNvSpPr txBox="1">
            <a:spLocks noChangeArrowheads="1"/>
          </p:cNvSpPr>
          <p:nvPr/>
        </p:nvSpPr>
        <p:spPr bwMode="auto">
          <a:xfrm>
            <a:off x="2895600" y="3810000"/>
            <a:ext cx="1839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liquid and ice</a:t>
            </a:r>
          </a:p>
        </p:txBody>
      </p:sp>
      <p:sp>
        <p:nvSpPr>
          <p:cNvPr id="65581" name="Text Box 45" descr="75%"/>
          <p:cNvSpPr txBox="1">
            <a:spLocks noChangeArrowheads="1"/>
          </p:cNvSpPr>
          <p:nvPr/>
        </p:nvSpPr>
        <p:spPr bwMode="auto">
          <a:xfrm>
            <a:off x="1524000" y="3962400"/>
            <a:ext cx="89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liquid</a:t>
            </a:r>
          </a:p>
        </p:txBody>
      </p:sp>
      <p:sp>
        <p:nvSpPr>
          <p:cNvPr id="65583" name="Text Box 47" descr="75%"/>
          <p:cNvSpPr txBox="1">
            <a:spLocks noChangeArrowheads="1"/>
          </p:cNvSpPr>
          <p:nvPr/>
        </p:nvSpPr>
        <p:spPr bwMode="auto">
          <a:xfrm>
            <a:off x="1295400" y="5607050"/>
            <a:ext cx="706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Updraughts of air (1 ms</a:t>
            </a:r>
            <a:r>
              <a:rPr lang="en-GB" baseline="30000">
                <a:solidFill>
                  <a:srgbClr val="FF0000"/>
                </a:solidFill>
              </a:rPr>
              <a:t>-1</a:t>
            </a:r>
            <a:r>
              <a:rPr lang="en-GB">
                <a:solidFill>
                  <a:srgbClr val="FF0000"/>
                </a:solidFill>
              </a:rPr>
              <a:t> to &gt;30 ms</a:t>
            </a:r>
            <a:r>
              <a:rPr lang="en-GB" baseline="30000">
                <a:solidFill>
                  <a:srgbClr val="FF0000"/>
                </a:solidFill>
              </a:rPr>
              <a:t>-1</a:t>
            </a:r>
            <a:r>
              <a:rPr lang="en-GB">
                <a:solidFill>
                  <a:srgbClr val="FF0000"/>
                </a:solidFill>
              </a:rPr>
              <a:t>), unstable atmosphere, warm  surface</a:t>
            </a:r>
          </a:p>
        </p:txBody>
      </p:sp>
      <p:sp>
        <p:nvSpPr>
          <p:cNvPr id="65584" name="Text Box 48" descr="75%"/>
          <p:cNvSpPr txBox="1">
            <a:spLocks noChangeArrowheads="1"/>
          </p:cNvSpPr>
          <p:nvPr/>
        </p:nvSpPr>
        <p:spPr bwMode="auto">
          <a:xfrm>
            <a:off x="1219200" y="3352800"/>
            <a:ext cx="1389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Cumulus</a:t>
            </a:r>
          </a:p>
        </p:txBody>
      </p:sp>
      <p:sp>
        <p:nvSpPr>
          <p:cNvPr id="65585" name="Text Box 49" descr="75%"/>
          <p:cNvSpPr txBox="1">
            <a:spLocks noChangeArrowheads="1"/>
          </p:cNvSpPr>
          <p:nvPr/>
        </p:nvSpPr>
        <p:spPr bwMode="auto">
          <a:xfrm>
            <a:off x="2420938" y="2590800"/>
            <a:ext cx="157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Cumulus</a:t>
            </a:r>
          </a:p>
          <a:p>
            <a:r>
              <a:rPr lang="en-GB" sz="2400">
                <a:latin typeface="Arial" charset="0"/>
              </a:rPr>
              <a:t>congestus</a:t>
            </a:r>
          </a:p>
        </p:txBody>
      </p:sp>
      <p:sp>
        <p:nvSpPr>
          <p:cNvPr id="65586" name="Text Box 50" descr="75%"/>
          <p:cNvSpPr txBox="1">
            <a:spLocks noChangeArrowheads="1"/>
          </p:cNvSpPr>
          <p:nvPr/>
        </p:nvSpPr>
        <p:spPr bwMode="auto">
          <a:xfrm>
            <a:off x="5545138" y="1371600"/>
            <a:ext cx="2220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Cumulonimbus</a:t>
            </a:r>
          </a:p>
        </p:txBody>
      </p:sp>
      <p:sp>
        <p:nvSpPr>
          <p:cNvPr id="65587" name="Text Box 51" descr="75%"/>
          <p:cNvSpPr txBox="1">
            <a:spLocks noChangeArrowheads="1"/>
          </p:cNvSpPr>
          <p:nvPr/>
        </p:nvSpPr>
        <p:spPr bwMode="auto">
          <a:xfrm>
            <a:off x="6015038" y="28194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ice, hail, snow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Cumuli</a:t>
            </a:r>
          </a:p>
        </p:txBody>
      </p:sp>
      <p:pic>
        <p:nvPicPr>
          <p:cNvPr id="66563" name="Picture 3" descr="C:\Documents and Settings\carslaw\My Documents\Teaching\Coupled Ocean-Atmosphere\cumul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457700" cy="2979738"/>
          </a:xfrm>
          <a:prstGeom prst="rect">
            <a:avLst/>
          </a:prstGeom>
          <a:noFill/>
        </p:spPr>
      </p:pic>
      <p:pic>
        <p:nvPicPr>
          <p:cNvPr id="66564" name="Picture 4" descr="C:\Documents and Settings\carslaw\My Documents\Teaching\Coupled Ocean-Atmosphere\cumulus-congest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4381500" cy="2928938"/>
          </a:xfrm>
          <a:prstGeom prst="rect">
            <a:avLst/>
          </a:prstGeom>
          <a:noFill/>
        </p:spPr>
      </p:pic>
      <p:pic>
        <p:nvPicPr>
          <p:cNvPr id="66565" name="Picture 5" descr="C:\Documents and Settings\carslaw\My Documents\Teaching\Coupled Ocean-Atmosphere\cumulonimbu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497263"/>
            <a:ext cx="4343400" cy="290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Global Distribution of Deep Cumulonimbus Clouds</a:t>
            </a:r>
          </a:p>
        </p:txBody>
      </p:sp>
      <p:pic>
        <p:nvPicPr>
          <p:cNvPr id="91139" name="Picture 1027" descr="C:\Documents and Settings\carslaw\My Documents\Teaching\Coupled Ocean-Atmosphere\isccp-global-mean-C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315200" cy="4973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Cumuli Clouds and Climate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Cb account for substantial vertical transport of latent heat</a:t>
            </a:r>
          </a:p>
          <a:p>
            <a:r>
              <a:rPr lang="en-GB"/>
              <a:t>Cb account for much of world’s hazardous/damaging weather and flooding</a:t>
            </a:r>
          </a:p>
          <a:p>
            <a:r>
              <a:rPr lang="en-GB"/>
              <a:t>Response to changing aerosol is being investigated</a:t>
            </a:r>
          </a:p>
          <a:p>
            <a:pPr lvl="1"/>
            <a:r>
              <a:rPr lang="en-GB"/>
              <a:t>Possible changes in precip intensity, cloud depth, latent heat release</a:t>
            </a:r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Alto Clouds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143000" y="3200400"/>
            <a:ext cx="26670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7588" name="Rectangle 4" descr="75%"/>
          <p:cNvSpPr>
            <a:spLocks noChangeArrowheads="1"/>
          </p:cNvSpPr>
          <p:nvPr/>
        </p:nvSpPr>
        <p:spPr bwMode="auto">
          <a:xfrm>
            <a:off x="1143000" y="2057400"/>
            <a:ext cx="2667000" cy="3810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liquid and ice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4724400" y="3200400"/>
            <a:ext cx="26670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7590" name="Freeform 6" descr="75%"/>
          <p:cNvSpPr>
            <a:spLocks/>
          </p:cNvSpPr>
          <p:nvPr/>
        </p:nvSpPr>
        <p:spPr bwMode="auto">
          <a:xfrm>
            <a:off x="4800600" y="2057400"/>
            <a:ext cx="763588" cy="306388"/>
          </a:xfrm>
          <a:custGeom>
            <a:avLst/>
            <a:gdLst/>
            <a:ahLst/>
            <a:cxnLst>
              <a:cxn ang="0">
                <a:pos x="96" y="192"/>
              </a:cxn>
              <a:cxn ang="0">
                <a:pos x="0" y="192"/>
              </a:cxn>
              <a:cxn ang="0">
                <a:pos x="0" y="96"/>
              </a:cxn>
              <a:cxn ang="0">
                <a:pos x="96" y="48"/>
              </a:cxn>
              <a:cxn ang="0">
                <a:pos x="240" y="0"/>
              </a:cxn>
              <a:cxn ang="0">
                <a:pos x="288" y="0"/>
              </a:cxn>
              <a:cxn ang="0">
                <a:pos x="432" y="0"/>
              </a:cxn>
              <a:cxn ang="0">
                <a:pos x="480" y="96"/>
              </a:cxn>
              <a:cxn ang="0">
                <a:pos x="480" y="144"/>
              </a:cxn>
              <a:cxn ang="0">
                <a:pos x="432" y="144"/>
              </a:cxn>
              <a:cxn ang="0">
                <a:pos x="384" y="192"/>
              </a:cxn>
              <a:cxn ang="0">
                <a:pos x="288" y="192"/>
              </a:cxn>
              <a:cxn ang="0">
                <a:pos x="96" y="192"/>
              </a:cxn>
            </a:cxnLst>
            <a:rect l="0" t="0" r="r" b="b"/>
            <a:pathLst>
              <a:path w="480" h="192">
                <a:moveTo>
                  <a:pt x="96" y="192"/>
                </a:moveTo>
                <a:lnTo>
                  <a:pt x="0" y="192"/>
                </a:lnTo>
                <a:lnTo>
                  <a:pt x="0" y="96"/>
                </a:lnTo>
                <a:lnTo>
                  <a:pt x="96" y="48"/>
                </a:lnTo>
                <a:lnTo>
                  <a:pt x="240" y="0"/>
                </a:lnTo>
                <a:lnTo>
                  <a:pt x="288" y="0"/>
                </a:lnTo>
                <a:lnTo>
                  <a:pt x="432" y="0"/>
                </a:lnTo>
                <a:lnTo>
                  <a:pt x="480" y="96"/>
                </a:lnTo>
                <a:lnTo>
                  <a:pt x="480" y="144"/>
                </a:lnTo>
                <a:lnTo>
                  <a:pt x="432" y="144"/>
                </a:lnTo>
                <a:lnTo>
                  <a:pt x="384" y="192"/>
                </a:lnTo>
                <a:lnTo>
                  <a:pt x="288" y="192"/>
                </a:lnTo>
                <a:lnTo>
                  <a:pt x="96" y="192"/>
                </a:lnTo>
                <a:close/>
              </a:path>
            </a:pathLst>
          </a:custGeom>
          <a:pattFill prst="pct75">
            <a:fgClr>
              <a:schemeClr val="bg1"/>
            </a:fgClr>
            <a:bgClr>
              <a:srgbClr val="000000"/>
            </a:bgClr>
          </a:patt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7591" name="Freeform 7" descr="75%"/>
          <p:cNvSpPr>
            <a:spLocks/>
          </p:cNvSpPr>
          <p:nvPr/>
        </p:nvSpPr>
        <p:spPr bwMode="auto">
          <a:xfrm>
            <a:off x="5715000" y="2133600"/>
            <a:ext cx="457200" cy="230188"/>
          </a:xfrm>
          <a:custGeom>
            <a:avLst/>
            <a:gdLst/>
            <a:ahLst/>
            <a:cxnLst>
              <a:cxn ang="0">
                <a:pos x="144" y="144"/>
              </a:cxn>
              <a:cxn ang="0">
                <a:pos x="48" y="144"/>
              </a:cxn>
              <a:cxn ang="0">
                <a:pos x="0" y="96"/>
              </a:cxn>
              <a:cxn ang="0">
                <a:pos x="48" y="48"/>
              </a:cxn>
              <a:cxn ang="0">
                <a:pos x="144" y="0"/>
              </a:cxn>
              <a:cxn ang="0">
                <a:pos x="240" y="0"/>
              </a:cxn>
              <a:cxn ang="0">
                <a:pos x="288" y="96"/>
              </a:cxn>
              <a:cxn ang="0">
                <a:pos x="288" y="144"/>
              </a:cxn>
              <a:cxn ang="0">
                <a:pos x="96" y="144"/>
              </a:cxn>
            </a:cxnLst>
            <a:rect l="0" t="0" r="r" b="b"/>
            <a:pathLst>
              <a:path w="288" h="144">
                <a:moveTo>
                  <a:pt x="144" y="144"/>
                </a:moveTo>
                <a:lnTo>
                  <a:pt x="48" y="144"/>
                </a:lnTo>
                <a:lnTo>
                  <a:pt x="0" y="96"/>
                </a:lnTo>
                <a:lnTo>
                  <a:pt x="48" y="48"/>
                </a:lnTo>
                <a:lnTo>
                  <a:pt x="144" y="0"/>
                </a:lnTo>
                <a:lnTo>
                  <a:pt x="240" y="0"/>
                </a:lnTo>
                <a:lnTo>
                  <a:pt x="288" y="96"/>
                </a:lnTo>
                <a:lnTo>
                  <a:pt x="288" y="144"/>
                </a:lnTo>
                <a:lnTo>
                  <a:pt x="96" y="144"/>
                </a:lnTo>
              </a:path>
            </a:pathLst>
          </a:custGeom>
          <a:pattFill prst="pct75">
            <a:fgClr>
              <a:schemeClr val="bg1"/>
            </a:fgClr>
            <a:bgClr>
              <a:srgbClr val="000000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7592" name="Freeform 8" descr="75%"/>
          <p:cNvSpPr>
            <a:spLocks/>
          </p:cNvSpPr>
          <p:nvPr/>
        </p:nvSpPr>
        <p:spPr bwMode="auto">
          <a:xfrm>
            <a:off x="6477000" y="2057400"/>
            <a:ext cx="763588" cy="306388"/>
          </a:xfrm>
          <a:custGeom>
            <a:avLst/>
            <a:gdLst/>
            <a:ahLst/>
            <a:cxnLst>
              <a:cxn ang="0">
                <a:pos x="96" y="192"/>
              </a:cxn>
              <a:cxn ang="0">
                <a:pos x="0" y="192"/>
              </a:cxn>
              <a:cxn ang="0">
                <a:pos x="0" y="96"/>
              </a:cxn>
              <a:cxn ang="0">
                <a:pos x="96" y="48"/>
              </a:cxn>
              <a:cxn ang="0">
                <a:pos x="240" y="0"/>
              </a:cxn>
              <a:cxn ang="0">
                <a:pos x="288" y="0"/>
              </a:cxn>
              <a:cxn ang="0">
                <a:pos x="432" y="0"/>
              </a:cxn>
              <a:cxn ang="0">
                <a:pos x="480" y="96"/>
              </a:cxn>
              <a:cxn ang="0">
                <a:pos x="480" y="144"/>
              </a:cxn>
              <a:cxn ang="0">
                <a:pos x="432" y="144"/>
              </a:cxn>
              <a:cxn ang="0">
                <a:pos x="384" y="192"/>
              </a:cxn>
              <a:cxn ang="0">
                <a:pos x="288" y="192"/>
              </a:cxn>
              <a:cxn ang="0">
                <a:pos x="96" y="192"/>
              </a:cxn>
            </a:cxnLst>
            <a:rect l="0" t="0" r="r" b="b"/>
            <a:pathLst>
              <a:path w="480" h="192">
                <a:moveTo>
                  <a:pt x="96" y="192"/>
                </a:moveTo>
                <a:lnTo>
                  <a:pt x="0" y="192"/>
                </a:lnTo>
                <a:lnTo>
                  <a:pt x="0" y="96"/>
                </a:lnTo>
                <a:lnTo>
                  <a:pt x="96" y="48"/>
                </a:lnTo>
                <a:lnTo>
                  <a:pt x="240" y="0"/>
                </a:lnTo>
                <a:lnTo>
                  <a:pt x="288" y="0"/>
                </a:lnTo>
                <a:lnTo>
                  <a:pt x="432" y="0"/>
                </a:lnTo>
                <a:lnTo>
                  <a:pt x="480" y="96"/>
                </a:lnTo>
                <a:lnTo>
                  <a:pt x="480" y="144"/>
                </a:lnTo>
                <a:lnTo>
                  <a:pt x="432" y="144"/>
                </a:lnTo>
                <a:lnTo>
                  <a:pt x="384" y="192"/>
                </a:lnTo>
                <a:lnTo>
                  <a:pt x="288" y="192"/>
                </a:lnTo>
                <a:lnTo>
                  <a:pt x="96" y="192"/>
                </a:lnTo>
                <a:close/>
              </a:path>
            </a:pathLst>
          </a:custGeom>
          <a:pattFill prst="pct75">
            <a:fgClr>
              <a:schemeClr val="bg1"/>
            </a:fgClr>
            <a:bgClr>
              <a:srgbClr val="000000"/>
            </a:bgClr>
          </a:patt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7624" name="Text Box 40" descr="75%"/>
          <p:cNvSpPr txBox="1">
            <a:spLocks noChangeArrowheads="1"/>
          </p:cNvSpPr>
          <p:nvPr/>
        </p:nvSpPr>
        <p:spPr bwMode="auto">
          <a:xfrm>
            <a:off x="1752600" y="1447800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Altostratus</a:t>
            </a:r>
          </a:p>
        </p:txBody>
      </p:sp>
      <p:sp>
        <p:nvSpPr>
          <p:cNvPr id="67625" name="Text Box 41" descr="75%"/>
          <p:cNvSpPr txBox="1">
            <a:spLocks noChangeArrowheads="1"/>
          </p:cNvSpPr>
          <p:nvPr/>
        </p:nvSpPr>
        <p:spPr bwMode="auto">
          <a:xfrm>
            <a:off x="5105400" y="1447800"/>
            <a:ext cx="184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Altocumulus</a:t>
            </a:r>
          </a:p>
        </p:txBody>
      </p:sp>
      <p:sp>
        <p:nvSpPr>
          <p:cNvPr id="67629" name="Text Box 45" descr="75%"/>
          <p:cNvSpPr txBox="1">
            <a:spLocks noChangeArrowheads="1"/>
          </p:cNvSpPr>
          <p:nvPr/>
        </p:nvSpPr>
        <p:spPr bwMode="auto">
          <a:xfrm>
            <a:off x="2879725" y="2590800"/>
            <a:ext cx="909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2-7 km</a:t>
            </a:r>
          </a:p>
        </p:txBody>
      </p:sp>
      <p:sp>
        <p:nvSpPr>
          <p:cNvPr id="67630" name="Text Box 46" descr="75%"/>
          <p:cNvSpPr txBox="1">
            <a:spLocks noChangeArrowheads="1"/>
          </p:cNvSpPr>
          <p:nvPr/>
        </p:nvSpPr>
        <p:spPr bwMode="auto">
          <a:xfrm>
            <a:off x="6626225" y="2743200"/>
            <a:ext cx="909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2-7 km</a:t>
            </a:r>
          </a:p>
        </p:txBody>
      </p:sp>
      <p:pic>
        <p:nvPicPr>
          <p:cNvPr id="67632" name="Picture 48" descr="C:\Documents and Settings\carslaw\My Documents\Teaching\Coupled Ocean-Atmosphere\altostra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0"/>
            <a:ext cx="2895600" cy="1981200"/>
          </a:xfrm>
          <a:prstGeom prst="rect">
            <a:avLst/>
          </a:prstGeom>
          <a:noFill/>
        </p:spPr>
      </p:pic>
      <p:pic>
        <p:nvPicPr>
          <p:cNvPr id="67633" name="Picture 49" descr="C:\Documents and Settings\carslaw\My Documents\Teaching\Coupled Ocean-Atmosphere\altocumul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0"/>
            <a:ext cx="2971800" cy="1981200"/>
          </a:xfrm>
          <a:prstGeom prst="rect">
            <a:avLst/>
          </a:prstGeom>
          <a:noFill/>
        </p:spPr>
      </p:pic>
      <p:sp>
        <p:nvSpPr>
          <p:cNvPr id="67634" name="Text Box 50" descr="75%"/>
          <p:cNvSpPr txBox="1">
            <a:spLocks noChangeArrowheads="1"/>
          </p:cNvSpPr>
          <p:nvPr/>
        </p:nvSpPr>
        <p:spPr bwMode="auto">
          <a:xfrm>
            <a:off x="1905000" y="5881688"/>
            <a:ext cx="5880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Large-scale uplift of air (e.g., in a front) at rate of a few cm s</a:t>
            </a:r>
            <a:r>
              <a:rPr lang="en-GB" baseline="30000">
                <a:solidFill>
                  <a:srgbClr val="FF0000"/>
                </a:solidFill>
              </a:rPr>
              <a:t>-1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Global Distribution of Altocumulus Clouds </a:t>
            </a:r>
          </a:p>
        </p:txBody>
      </p:sp>
      <p:pic>
        <p:nvPicPr>
          <p:cNvPr id="92163" name="Picture 3" descr="C:\Documents and Settings\carslaw\My Documents\Teaching\Coupled Ocean-Atmosphere\isccp-global-mean-A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315200" cy="4973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aims of the cloud lectures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8013" cy="4635500"/>
          </a:xfrm>
        </p:spPr>
        <p:txBody>
          <a:bodyPr/>
          <a:lstStyle/>
          <a:p>
            <a:r>
              <a:rPr lang="en-GB" dirty="0" smtClean="0"/>
              <a:t>Understand the role of clouds in climate change</a:t>
            </a:r>
          </a:p>
          <a:p>
            <a:pPr lvl="1"/>
            <a:r>
              <a:rPr lang="en-GB" dirty="0" smtClean="0"/>
              <a:t>Human effects on clouds</a:t>
            </a:r>
          </a:p>
          <a:p>
            <a:pPr lvl="1"/>
            <a:r>
              <a:rPr lang="en-GB" dirty="0" smtClean="0"/>
              <a:t>Response of clouds to climate change – feedbacks</a:t>
            </a:r>
          </a:p>
          <a:p>
            <a:pPr>
              <a:buNone/>
            </a:pPr>
            <a:r>
              <a:rPr lang="en-GB" i="1" dirty="0" smtClean="0"/>
              <a:t>This requires an understanding of</a:t>
            </a:r>
          </a:p>
          <a:p>
            <a:r>
              <a:rPr lang="en-GB" dirty="0" smtClean="0"/>
              <a:t>Cloud “microphysics”</a:t>
            </a:r>
          </a:p>
          <a:p>
            <a:pPr lvl="1"/>
            <a:r>
              <a:rPr lang="en-GB" dirty="0" smtClean="0"/>
              <a:t>Basic macro and microscopic properties and processes (cloud drop formation, </a:t>
            </a:r>
            <a:r>
              <a:rPr lang="en-GB" dirty="0" smtClean="0"/>
              <a:t>ice formation, </a:t>
            </a:r>
            <a:r>
              <a:rPr lang="en-GB" dirty="0" smtClean="0"/>
              <a:t>rainfall formation) and the main controlling factors</a:t>
            </a:r>
          </a:p>
          <a:p>
            <a:r>
              <a:rPr lang="en-GB" dirty="0" smtClean="0"/>
              <a:t>Cloud interaction with radiation</a:t>
            </a:r>
          </a:p>
          <a:p>
            <a:pPr lvl="1"/>
            <a:r>
              <a:rPr lang="en-GB" dirty="0" smtClean="0"/>
              <a:t>Reflection of solar radiation and absorption of </a:t>
            </a:r>
            <a:r>
              <a:rPr lang="en-GB" dirty="0" err="1" smtClean="0"/>
              <a:t>longwave</a:t>
            </a:r>
            <a:r>
              <a:rPr lang="en-GB" dirty="0" smtClean="0"/>
              <a:t> (terrestrial) radiation 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Cirrus Clouds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143000" y="3200400"/>
            <a:ext cx="26670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724400" y="3200400"/>
            <a:ext cx="26670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14" name="Freeform 6" descr="75%"/>
          <p:cNvSpPr>
            <a:spLocks/>
          </p:cNvSpPr>
          <p:nvPr/>
        </p:nvSpPr>
        <p:spPr bwMode="auto">
          <a:xfrm>
            <a:off x="5149850" y="1903413"/>
            <a:ext cx="488950" cy="177800"/>
          </a:xfrm>
          <a:custGeom>
            <a:avLst/>
            <a:gdLst/>
            <a:ahLst/>
            <a:cxnLst>
              <a:cxn ang="0">
                <a:pos x="96" y="192"/>
              </a:cxn>
              <a:cxn ang="0">
                <a:pos x="0" y="192"/>
              </a:cxn>
              <a:cxn ang="0">
                <a:pos x="0" y="96"/>
              </a:cxn>
              <a:cxn ang="0">
                <a:pos x="96" y="48"/>
              </a:cxn>
              <a:cxn ang="0">
                <a:pos x="240" y="0"/>
              </a:cxn>
              <a:cxn ang="0">
                <a:pos x="288" y="0"/>
              </a:cxn>
              <a:cxn ang="0">
                <a:pos x="432" y="0"/>
              </a:cxn>
              <a:cxn ang="0">
                <a:pos x="480" y="96"/>
              </a:cxn>
              <a:cxn ang="0">
                <a:pos x="480" y="144"/>
              </a:cxn>
              <a:cxn ang="0">
                <a:pos x="432" y="144"/>
              </a:cxn>
              <a:cxn ang="0">
                <a:pos x="384" y="192"/>
              </a:cxn>
              <a:cxn ang="0">
                <a:pos x="288" y="192"/>
              </a:cxn>
              <a:cxn ang="0">
                <a:pos x="96" y="192"/>
              </a:cxn>
            </a:cxnLst>
            <a:rect l="0" t="0" r="r" b="b"/>
            <a:pathLst>
              <a:path w="480" h="192">
                <a:moveTo>
                  <a:pt x="96" y="192"/>
                </a:moveTo>
                <a:lnTo>
                  <a:pt x="0" y="192"/>
                </a:lnTo>
                <a:lnTo>
                  <a:pt x="0" y="96"/>
                </a:lnTo>
                <a:lnTo>
                  <a:pt x="96" y="48"/>
                </a:lnTo>
                <a:lnTo>
                  <a:pt x="240" y="0"/>
                </a:lnTo>
                <a:lnTo>
                  <a:pt x="288" y="0"/>
                </a:lnTo>
                <a:lnTo>
                  <a:pt x="432" y="0"/>
                </a:lnTo>
                <a:lnTo>
                  <a:pt x="480" y="96"/>
                </a:lnTo>
                <a:lnTo>
                  <a:pt x="480" y="144"/>
                </a:lnTo>
                <a:lnTo>
                  <a:pt x="432" y="144"/>
                </a:lnTo>
                <a:lnTo>
                  <a:pt x="384" y="192"/>
                </a:lnTo>
                <a:lnTo>
                  <a:pt x="288" y="192"/>
                </a:lnTo>
                <a:lnTo>
                  <a:pt x="96" y="192"/>
                </a:lnTo>
                <a:close/>
              </a:path>
            </a:pathLst>
          </a:custGeom>
          <a:pattFill prst="pct75">
            <a:fgClr>
              <a:schemeClr val="bg1"/>
            </a:fgClr>
            <a:bgClr>
              <a:srgbClr val="000000"/>
            </a:bgClr>
          </a:patt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8615" name="Freeform 7" descr="75%"/>
          <p:cNvSpPr>
            <a:spLocks/>
          </p:cNvSpPr>
          <p:nvPr/>
        </p:nvSpPr>
        <p:spPr bwMode="auto">
          <a:xfrm>
            <a:off x="5727700" y="1979613"/>
            <a:ext cx="292100" cy="131762"/>
          </a:xfrm>
          <a:custGeom>
            <a:avLst/>
            <a:gdLst/>
            <a:ahLst/>
            <a:cxnLst>
              <a:cxn ang="0">
                <a:pos x="144" y="144"/>
              </a:cxn>
              <a:cxn ang="0">
                <a:pos x="48" y="144"/>
              </a:cxn>
              <a:cxn ang="0">
                <a:pos x="0" y="96"/>
              </a:cxn>
              <a:cxn ang="0">
                <a:pos x="48" y="48"/>
              </a:cxn>
              <a:cxn ang="0">
                <a:pos x="144" y="0"/>
              </a:cxn>
              <a:cxn ang="0">
                <a:pos x="240" y="0"/>
              </a:cxn>
              <a:cxn ang="0">
                <a:pos x="288" y="96"/>
              </a:cxn>
              <a:cxn ang="0">
                <a:pos x="288" y="144"/>
              </a:cxn>
              <a:cxn ang="0">
                <a:pos x="96" y="144"/>
              </a:cxn>
            </a:cxnLst>
            <a:rect l="0" t="0" r="r" b="b"/>
            <a:pathLst>
              <a:path w="288" h="144">
                <a:moveTo>
                  <a:pt x="144" y="144"/>
                </a:moveTo>
                <a:lnTo>
                  <a:pt x="48" y="144"/>
                </a:lnTo>
                <a:lnTo>
                  <a:pt x="0" y="96"/>
                </a:lnTo>
                <a:lnTo>
                  <a:pt x="48" y="48"/>
                </a:lnTo>
                <a:lnTo>
                  <a:pt x="144" y="0"/>
                </a:lnTo>
                <a:lnTo>
                  <a:pt x="240" y="0"/>
                </a:lnTo>
                <a:lnTo>
                  <a:pt x="288" y="96"/>
                </a:lnTo>
                <a:lnTo>
                  <a:pt x="288" y="144"/>
                </a:lnTo>
                <a:lnTo>
                  <a:pt x="96" y="144"/>
                </a:lnTo>
              </a:path>
            </a:pathLst>
          </a:custGeom>
          <a:pattFill prst="pct75">
            <a:fgClr>
              <a:schemeClr val="bg1"/>
            </a:fgClr>
            <a:bgClr>
              <a:srgbClr val="000000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8616" name="Freeform 8" descr="75%"/>
          <p:cNvSpPr>
            <a:spLocks/>
          </p:cNvSpPr>
          <p:nvPr/>
        </p:nvSpPr>
        <p:spPr bwMode="auto">
          <a:xfrm>
            <a:off x="6477000" y="1903413"/>
            <a:ext cx="488950" cy="177800"/>
          </a:xfrm>
          <a:custGeom>
            <a:avLst/>
            <a:gdLst/>
            <a:ahLst/>
            <a:cxnLst>
              <a:cxn ang="0">
                <a:pos x="96" y="192"/>
              </a:cxn>
              <a:cxn ang="0">
                <a:pos x="0" y="192"/>
              </a:cxn>
              <a:cxn ang="0">
                <a:pos x="0" y="96"/>
              </a:cxn>
              <a:cxn ang="0">
                <a:pos x="96" y="48"/>
              </a:cxn>
              <a:cxn ang="0">
                <a:pos x="240" y="0"/>
              </a:cxn>
              <a:cxn ang="0">
                <a:pos x="288" y="0"/>
              </a:cxn>
              <a:cxn ang="0">
                <a:pos x="432" y="0"/>
              </a:cxn>
              <a:cxn ang="0">
                <a:pos x="480" y="96"/>
              </a:cxn>
              <a:cxn ang="0">
                <a:pos x="480" y="144"/>
              </a:cxn>
              <a:cxn ang="0">
                <a:pos x="432" y="144"/>
              </a:cxn>
              <a:cxn ang="0">
                <a:pos x="384" y="192"/>
              </a:cxn>
              <a:cxn ang="0">
                <a:pos x="288" y="192"/>
              </a:cxn>
              <a:cxn ang="0">
                <a:pos x="96" y="192"/>
              </a:cxn>
            </a:cxnLst>
            <a:rect l="0" t="0" r="r" b="b"/>
            <a:pathLst>
              <a:path w="480" h="192">
                <a:moveTo>
                  <a:pt x="96" y="192"/>
                </a:moveTo>
                <a:lnTo>
                  <a:pt x="0" y="192"/>
                </a:lnTo>
                <a:lnTo>
                  <a:pt x="0" y="96"/>
                </a:lnTo>
                <a:lnTo>
                  <a:pt x="96" y="48"/>
                </a:lnTo>
                <a:lnTo>
                  <a:pt x="240" y="0"/>
                </a:lnTo>
                <a:lnTo>
                  <a:pt x="288" y="0"/>
                </a:lnTo>
                <a:lnTo>
                  <a:pt x="432" y="0"/>
                </a:lnTo>
                <a:lnTo>
                  <a:pt x="480" y="96"/>
                </a:lnTo>
                <a:lnTo>
                  <a:pt x="480" y="144"/>
                </a:lnTo>
                <a:lnTo>
                  <a:pt x="432" y="144"/>
                </a:lnTo>
                <a:lnTo>
                  <a:pt x="384" y="192"/>
                </a:lnTo>
                <a:lnTo>
                  <a:pt x="288" y="192"/>
                </a:lnTo>
                <a:lnTo>
                  <a:pt x="96" y="192"/>
                </a:lnTo>
                <a:close/>
              </a:path>
            </a:pathLst>
          </a:custGeom>
          <a:pattFill prst="pct75">
            <a:fgClr>
              <a:schemeClr val="bg1"/>
            </a:fgClr>
            <a:bgClr>
              <a:srgbClr val="000000"/>
            </a:bgClr>
          </a:patt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8617" name="Text Box 9" descr="75%"/>
          <p:cNvSpPr txBox="1">
            <a:spLocks noChangeArrowheads="1"/>
          </p:cNvSpPr>
          <p:nvPr/>
        </p:nvSpPr>
        <p:spPr bwMode="auto">
          <a:xfrm>
            <a:off x="2582863" y="1447800"/>
            <a:ext cx="176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Cirrostratus</a:t>
            </a:r>
          </a:p>
        </p:txBody>
      </p:sp>
      <p:sp>
        <p:nvSpPr>
          <p:cNvPr id="68618" name="Text Box 10" descr="75%"/>
          <p:cNvSpPr txBox="1">
            <a:spLocks noChangeArrowheads="1"/>
          </p:cNvSpPr>
          <p:nvPr/>
        </p:nvSpPr>
        <p:spPr bwMode="auto">
          <a:xfrm>
            <a:off x="5105400" y="1447800"/>
            <a:ext cx="198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Cirrocumulus</a:t>
            </a:r>
          </a:p>
        </p:txBody>
      </p:sp>
      <p:sp>
        <p:nvSpPr>
          <p:cNvPr id="68619" name="Text Box 11" descr="75%"/>
          <p:cNvSpPr txBox="1">
            <a:spLocks noChangeArrowheads="1"/>
          </p:cNvSpPr>
          <p:nvPr/>
        </p:nvSpPr>
        <p:spPr bwMode="auto">
          <a:xfrm>
            <a:off x="2879725" y="2590800"/>
            <a:ext cx="841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&gt;7 km</a:t>
            </a:r>
          </a:p>
        </p:txBody>
      </p:sp>
      <p:sp>
        <p:nvSpPr>
          <p:cNvPr id="68620" name="Text Box 12" descr="75%"/>
          <p:cNvSpPr txBox="1">
            <a:spLocks noChangeArrowheads="1"/>
          </p:cNvSpPr>
          <p:nvPr/>
        </p:nvSpPr>
        <p:spPr bwMode="auto">
          <a:xfrm>
            <a:off x="6626225" y="2651125"/>
            <a:ext cx="841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&gt;7 km</a:t>
            </a:r>
          </a:p>
        </p:txBody>
      </p:sp>
      <p:sp>
        <p:nvSpPr>
          <p:cNvPr id="68621" name="Freeform 13" descr="75%"/>
          <p:cNvSpPr>
            <a:spLocks/>
          </p:cNvSpPr>
          <p:nvPr/>
        </p:nvSpPr>
        <p:spPr bwMode="auto">
          <a:xfrm>
            <a:off x="1447800" y="1905000"/>
            <a:ext cx="1752600" cy="2667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384" y="8"/>
              </a:cxn>
              <a:cxn ang="0">
                <a:pos x="576" y="152"/>
              </a:cxn>
              <a:cxn ang="0">
                <a:pos x="864" y="104"/>
              </a:cxn>
              <a:cxn ang="0">
                <a:pos x="1008" y="56"/>
              </a:cxn>
              <a:cxn ang="0">
                <a:pos x="1104" y="104"/>
              </a:cxn>
            </a:cxnLst>
            <a:rect l="0" t="0" r="r" b="b"/>
            <a:pathLst>
              <a:path w="1104" h="168">
                <a:moveTo>
                  <a:pt x="0" y="104"/>
                </a:moveTo>
                <a:cubicBezTo>
                  <a:pt x="144" y="52"/>
                  <a:pt x="288" y="0"/>
                  <a:pt x="384" y="8"/>
                </a:cubicBezTo>
                <a:cubicBezTo>
                  <a:pt x="480" y="16"/>
                  <a:pt x="496" y="136"/>
                  <a:pt x="576" y="152"/>
                </a:cubicBezTo>
                <a:cubicBezTo>
                  <a:pt x="656" y="168"/>
                  <a:pt x="792" y="120"/>
                  <a:pt x="864" y="104"/>
                </a:cubicBezTo>
                <a:cubicBezTo>
                  <a:pt x="936" y="88"/>
                  <a:pt x="968" y="56"/>
                  <a:pt x="1008" y="56"/>
                </a:cubicBezTo>
                <a:cubicBezTo>
                  <a:pt x="1048" y="56"/>
                  <a:pt x="1088" y="96"/>
                  <a:pt x="1104" y="104"/>
                </a:cubicBezTo>
              </a:path>
            </a:pathLst>
          </a:custGeom>
          <a:noFill/>
          <a:ln w="317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8622" name="Freeform 14" descr="75%"/>
          <p:cNvSpPr>
            <a:spLocks/>
          </p:cNvSpPr>
          <p:nvPr/>
        </p:nvSpPr>
        <p:spPr bwMode="auto">
          <a:xfrm>
            <a:off x="1752600" y="1955800"/>
            <a:ext cx="1752600" cy="2667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384" y="8"/>
              </a:cxn>
              <a:cxn ang="0">
                <a:pos x="576" y="152"/>
              </a:cxn>
              <a:cxn ang="0">
                <a:pos x="864" y="104"/>
              </a:cxn>
              <a:cxn ang="0">
                <a:pos x="1008" y="56"/>
              </a:cxn>
              <a:cxn ang="0">
                <a:pos x="1104" y="104"/>
              </a:cxn>
            </a:cxnLst>
            <a:rect l="0" t="0" r="r" b="b"/>
            <a:pathLst>
              <a:path w="1104" h="168">
                <a:moveTo>
                  <a:pt x="0" y="104"/>
                </a:moveTo>
                <a:cubicBezTo>
                  <a:pt x="144" y="52"/>
                  <a:pt x="288" y="0"/>
                  <a:pt x="384" y="8"/>
                </a:cubicBezTo>
                <a:cubicBezTo>
                  <a:pt x="480" y="16"/>
                  <a:pt x="496" y="136"/>
                  <a:pt x="576" y="152"/>
                </a:cubicBezTo>
                <a:cubicBezTo>
                  <a:pt x="656" y="168"/>
                  <a:pt x="792" y="120"/>
                  <a:pt x="864" y="104"/>
                </a:cubicBezTo>
                <a:cubicBezTo>
                  <a:pt x="936" y="88"/>
                  <a:pt x="968" y="56"/>
                  <a:pt x="1008" y="56"/>
                </a:cubicBezTo>
                <a:cubicBezTo>
                  <a:pt x="1048" y="56"/>
                  <a:pt x="1088" y="96"/>
                  <a:pt x="1104" y="104"/>
                </a:cubicBezTo>
              </a:path>
            </a:pathLst>
          </a:custGeom>
          <a:noFill/>
          <a:ln w="317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8623" name="Freeform 15" descr="75%"/>
          <p:cNvSpPr>
            <a:spLocks/>
          </p:cNvSpPr>
          <p:nvPr/>
        </p:nvSpPr>
        <p:spPr bwMode="auto">
          <a:xfrm>
            <a:off x="1143000" y="1917700"/>
            <a:ext cx="1828800" cy="2667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144" y="160"/>
              </a:cxn>
              <a:cxn ang="0">
                <a:pos x="336" y="16"/>
              </a:cxn>
              <a:cxn ang="0">
                <a:pos x="528" y="64"/>
              </a:cxn>
              <a:cxn ang="0">
                <a:pos x="816" y="16"/>
              </a:cxn>
              <a:cxn ang="0">
                <a:pos x="1008" y="112"/>
              </a:cxn>
              <a:cxn ang="0">
                <a:pos x="1152" y="64"/>
              </a:cxn>
            </a:cxnLst>
            <a:rect l="0" t="0" r="r" b="b"/>
            <a:pathLst>
              <a:path w="1152" h="168">
                <a:moveTo>
                  <a:pt x="0" y="64"/>
                </a:moveTo>
                <a:cubicBezTo>
                  <a:pt x="44" y="116"/>
                  <a:pt x="88" y="168"/>
                  <a:pt x="144" y="160"/>
                </a:cubicBezTo>
                <a:cubicBezTo>
                  <a:pt x="200" y="152"/>
                  <a:pt x="272" y="32"/>
                  <a:pt x="336" y="16"/>
                </a:cubicBezTo>
                <a:cubicBezTo>
                  <a:pt x="400" y="0"/>
                  <a:pt x="448" y="64"/>
                  <a:pt x="528" y="64"/>
                </a:cubicBezTo>
                <a:cubicBezTo>
                  <a:pt x="608" y="64"/>
                  <a:pt x="736" y="8"/>
                  <a:pt x="816" y="16"/>
                </a:cubicBezTo>
                <a:cubicBezTo>
                  <a:pt x="896" y="24"/>
                  <a:pt x="952" y="104"/>
                  <a:pt x="1008" y="112"/>
                </a:cubicBezTo>
                <a:cubicBezTo>
                  <a:pt x="1064" y="120"/>
                  <a:pt x="1108" y="92"/>
                  <a:pt x="1152" y="64"/>
                </a:cubicBezTo>
              </a:path>
            </a:pathLst>
          </a:custGeom>
          <a:noFill/>
          <a:ln w="317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8624" name="Freeform 16" descr="75%"/>
          <p:cNvSpPr>
            <a:spLocks/>
          </p:cNvSpPr>
          <p:nvPr/>
        </p:nvSpPr>
        <p:spPr bwMode="auto">
          <a:xfrm>
            <a:off x="1981200" y="1917700"/>
            <a:ext cx="1828800" cy="2667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144" y="160"/>
              </a:cxn>
              <a:cxn ang="0">
                <a:pos x="336" y="16"/>
              </a:cxn>
              <a:cxn ang="0">
                <a:pos x="528" y="64"/>
              </a:cxn>
              <a:cxn ang="0">
                <a:pos x="816" y="16"/>
              </a:cxn>
              <a:cxn ang="0">
                <a:pos x="1008" y="112"/>
              </a:cxn>
              <a:cxn ang="0">
                <a:pos x="1152" y="64"/>
              </a:cxn>
            </a:cxnLst>
            <a:rect l="0" t="0" r="r" b="b"/>
            <a:pathLst>
              <a:path w="1152" h="168">
                <a:moveTo>
                  <a:pt x="0" y="64"/>
                </a:moveTo>
                <a:cubicBezTo>
                  <a:pt x="44" y="116"/>
                  <a:pt x="88" y="168"/>
                  <a:pt x="144" y="160"/>
                </a:cubicBezTo>
                <a:cubicBezTo>
                  <a:pt x="200" y="152"/>
                  <a:pt x="272" y="32"/>
                  <a:pt x="336" y="16"/>
                </a:cubicBezTo>
                <a:cubicBezTo>
                  <a:pt x="400" y="0"/>
                  <a:pt x="448" y="64"/>
                  <a:pt x="528" y="64"/>
                </a:cubicBezTo>
                <a:cubicBezTo>
                  <a:pt x="608" y="64"/>
                  <a:pt x="736" y="8"/>
                  <a:pt x="816" y="16"/>
                </a:cubicBezTo>
                <a:cubicBezTo>
                  <a:pt x="896" y="24"/>
                  <a:pt x="952" y="104"/>
                  <a:pt x="1008" y="112"/>
                </a:cubicBezTo>
                <a:cubicBezTo>
                  <a:pt x="1064" y="120"/>
                  <a:pt x="1108" y="92"/>
                  <a:pt x="1152" y="64"/>
                </a:cubicBezTo>
              </a:path>
            </a:pathLst>
          </a:custGeom>
          <a:noFill/>
          <a:ln w="317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8625" name="Freeform 17" descr="75%"/>
          <p:cNvSpPr>
            <a:spLocks/>
          </p:cNvSpPr>
          <p:nvPr/>
        </p:nvSpPr>
        <p:spPr bwMode="auto">
          <a:xfrm>
            <a:off x="7010400" y="1905000"/>
            <a:ext cx="488950" cy="177800"/>
          </a:xfrm>
          <a:custGeom>
            <a:avLst/>
            <a:gdLst/>
            <a:ahLst/>
            <a:cxnLst>
              <a:cxn ang="0">
                <a:pos x="96" y="192"/>
              </a:cxn>
              <a:cxn ang="0">
                <a:pos x="0" y="192"/>
              </a:cxn>
              <a:cxn ang="0">
                <a:pos x="0" y="96"/>
              </a:cxn>
              <a:cxn ang="0">
                <a:pos x="96" y="48"/>
              </a:cxn>
              <a:cxn ang="0">
                <a:pos x="240" y="0"/>
              </a:cxn>
              <a:cxn ang="0">
                <a:pos x="288" y="0"/>
              </a:cxn>
              <a:cxn ang="0">
                <a:pos x="432" y="0"/>
              </a:cxn>
              <a:cxn ang="0">
                <a:pos x="480" y="96"/>
              </a:cxn>
              <a:cxn ang="0">
                <a:pos x="480" y="144"/>
              </a:cxn>
              <a:cxn ang="0">
                <a:pos x="432" y="144"/>
              </a:cxn>
              <a:cxn ang="0">
                <a:pos x="384" y="192"/>
              </a:cxn>
              <a:cxn ang="0">
                <a:pos x="288" y="192"/>
              </a:cxn>
              <a:cxn ang="0">
                <a:pos x="96" y="192"/>
              </a:cxn>
            </a:cxnLst>
            <a:rect l="0" t="0" r="r" b="b"/>
            <a:pathLst>
              <a:path w="480" h="192">
                <a:moveTo>
                  <a:pt x="96" y="192"/>
                </a:moveTo>
                <a:lnTo>
                  <a:pt x="0" y="192"/>
                </a:lnTo>
                <a:lnTo>
                  <a:pt x="0" y="96"/>
                </a:lnTo>
                <a:lnTo>
                  <a:pt x="96" y="48"/>
                </a:lnTo>
                <a:lnTo>
                  <a:pt x="240" y="0"/>
                </a:lnTo>
                <a:lnTo>
                  <a:pt x="288" y="0"/>
                </a:lnTo>
                <a:lnTo>
                  <a:pt x="432" y="0"/>
                </a:lnTo>
                <a:lnTo>
                  <a:pt x="480" y="96"/>
                </a:lnTo>
                <a:lnTo>
                  <a:pt x="480" y="144"/>
                </a:lnTo>
                <a:lnTo>
                  <a:pt x="432" y="144"/>
                </a:lnTo>
                <a:lnTo>
                  <a:pt x="384" y="192"/>
                </a:lnTo>
                <a:lnTo>
                  <a:pt x="288" y="192"/>
                </a:lnTo>
                <a:lnTo>
                  <a:pt x="96" y="192"/>
                </a:lnTo>
                <a:close/>
              </a:path>
            </a:pathLst>
          </a:custGeom>
          <a:pattFill prst="pct75">
            <a:fgClr>
              <a:schemeClr val="bg1"/>
            </a:fgClr>
            <a:bgClr>
              <a:srgbClr val="000000"/>
            </a:bgClr>
          </a:patt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8626" name="Freeform 18" descr="75%"/>
          <p:cNvSpPr>
            <a:spLocks/>
          </p:cNvSpPr>
          <p:nvPr/>
        </p:nvSpPr>
        <p:spPr bwMode="auto">
          <a:xfrm>
            <a:off x="6108700" y="1981200"/>
            <a:ext cx="292100" cy="131763"/>
          </a:xfrm>
          <a:custGeom>
            <a:avLst/>
            <a:gdLst/>
            <a:ahLst/>
            <a:cxnLst>
              <a:cxn ang="0">
                <a:pos x="144" y="144"/>
              </a:cxn>
              <a:cxn ang="0">
                <a:pos x="48" y="144"/>
              </a:cxn>
              <a:cxn ang="0">
                <a:pos x="0" y="96"/>
              </a:cxn>
              <a:cxn ang="0">
                <a:pos x="48" y="48"/>
              </a:cxn>
              <a:cxn ang="0">
                <a:pos x="144" y="0"/>
              </a:cxn>
              <a:cxn ang="0">
                <a:pos x="240" y="0"/>
              </a:cxn>
              <a:cxn ang="0">
                <a:pos x="288" y="96"/>
              </a:cxn>
              <a:cxn ang="0">
                <a:pos x="288" y="144"/>
              </a:cxn>
              <a:cxn ang="0">
                <a:pos x="96" y="144"/>
              </a:cxn>
            </a:cxnLst>
            <a:rect l="0" t="0" r="r" b="b"/>
            <a:pathLst>
              <a:path w="288" h="144">
                <a:moveTo>
                  <a:pt x="144" y="144"/>
                </a:moveTo>
                <a:lnTo>
                  <a:pt x="48" y="144"/>
                </a:lnTo>
                <a:lnTo>
                  <a:pt x="0" y="96"/>
                </a:lnTo>
                <a:lnTo>
                  <a:pt x="48" y="48"/>
                </a:lnTo>
                <a:lnTo>
                  <a:pt x="144" y="0"/>
                </a:lnTo>
                <a:lnTo>
                  <a:pt x="240" y="0"/>
                </a:lnTo>
                <a:lnTo>
                  <a:pt x="288" y="96"/>
                </a:lnTo>
                <a:lnTo>
                  <a:pt x="288" y="144"/>
                </a:lnTo>
                <a:lnTo>
                  <a:pt x="96" y="144"/>
                </a:lnTo>
              </a:path>
            </a:pathLst>
          </a:custGeom>
          <a:pattFill prst="pct75">
            <a:fgClr>
              <a:schemeClr val="bg1"/>
            </a:fgClr>
            <a:bgClr>
              <a:srgbClr val="000000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8631" name="Freeform 23" descr="75%"/>
          <p:cNvSpPr>
            <a:spLocks/>
          </p:cNvSpPr>
          <p:nvPr/>
        </p:nvSpPr>
        <p:spPr bwMode="auto">
          <a:xfrm>
            <a:off x="4787900" y="1955800"/>
            <a:ext cx="292100" cy="131763"/>
          </a:xfrm>
          <a:custGeom>
            <a:avLst/>
            <a:gdLst/>
            <a:ahLst/>
            <a:cxnLst>
              <a:cxn ang="0">
                <a:pos x="144" y="144"/>
              </a:cxn>
              <a:cxn ang="0">
                <a:pos x="48" y="144"/>
              </a:cxn>
              <a:cxn ang="0">
                <a:pos x="0" y="96"/>
              </a:cxn>
              <a:cxn ang="0">
                <a:pos x="48" y="48"/>
              </a:cxn>
              <a:cxn ang="0">
                <a:pos x="144" y="0"/>
              </a:cxn>
              <a:cxn ang="0">
                <a:pos x="240" y="0"/>
              </a:cxn>
              <a:cxn ang="0">
                <a:pos x="288" y="96"/>
              </a:cxn>
              <a:cxn ang="0">
                <a:pos x="288" y="144"/>
              </a:cxn>
              <a:cxn ang="0">
                <a:pos x="96" y="144"/>
              </a:cxn>
            </a:cxnLst>
            <a:rect l="0" t="0" r="r" b="b"/>
            <a:pathLst>
              <a:path w="288" h="144">
                <a:moveTo>
                  <a:pt x="144" y="144"/>
                </a:moveTo>
                <a:lnTo>
                  <a:pt x="48" y="144"/>
                </a:lnTo>
                <a:lnTo>
                  <a:pt x="0" y="96"/>
                </a:lnTo>
                <a:lnTo>
                  <a:pt x="48" y="48"/>
                </a:lnTo>
                <a:lnTo>
                  <a:pt x="144" y="0"/>
                </a:lnTo>
                <a:lnTo>
                  <a:pt x="240" y="0"/>
                </a:lnTo>
                <a:lnTo>
                  <a:pt x="288" y="96"/>
                </a:lnTo>
                <a:lnTo>
                  <a:pt x="288" y="144"/>
                </a:lnTo>
                <a:lnTo>
                  <a:pt x="96" y="144"/>
                </a:lnTo>
              </a:path>
            </a:pathLst>
          </a:custGeom>
          <a:pattFill prst="pct75">
            <a:fgClr>
              <a:schemeClr val="bg1"/>
            </a:fgClr>
            <a:bgClr>
              <a:srgbClr val="000000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8632" name="AutoShape 24"/>
          <p:cNvSpPr>
            <a:spLocks noChangeArrowheads="1"/>
          </p:cNvSpPr>
          <p:nvPr/>
        </p:nvSpPr>
        <p:spPr bwMode="auto">
          <a:xfrm>
            <a:off x="1752600" y="1219200"/>
            <a:ext cx="381000" cy="304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 flipH="1">
            <a:off x="1447800" y="2133600"/>
            <a:ext cx="457200" cy="1066800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>
            <a:off x="1905000" y="2133600"/>
            <a:ext cx="457200" cy="1066800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>
            <a:off x="1905000" y="21336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8637" name="Freeform 29" descr="75%"/>
          <p:cNvSpPr>
            <a:spLocks/>
          </p:cNvSpPr>
          <p:nvPr/>
        </p:nvSpPr>
        <p:spPr bwMode="auto">
          <a:xfrm>
            <a:off x="1905000" y="2514600"/>
            <a:ext cx="177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96" y="96"/>
              </a:cxn>
              <a:cxn ang="0">
                <a:pos x="96" y="0"/>
              </a:cxn>
            </a:cxnLst>
            <a:rect l="0" t="0" r="r" b="b"/>
            <a:pathLst>
              <a:path w="112" h="144">
                <a:moveTo>
                  <a:pt x="0" y="144"/>
                </a:moveTo>
                <a:cubicBezTo>
                  <a:pt x="40" y="132"/>
                  <a:pt x="80" y="120"/>
                  <a:pt x="96" y="96"/>
                </a:cubicBezTo>
                <a:cubicBezTo>
                  <a:pt x="112" y="72"/>
                  <a:pt x="104" y="36"/>
                  <a:pt x="96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8638" name="Text Box 30" descr="75%"/>
          <p:cNvSpPr txBox="1">
            <a:spLocks noChangeArrowheads="1"/>
          </p:cNvSpPr>
          <p:nvPr/>
        </p:nvSpPr>
        <p:spPr bwMode="auto">
          <a:xfrm>
            <a:off x="1828800" y="274320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22</a:t>
            </a:r>
            <a:r>
              <a:rPr lang="en-GB" baseline="30000"/>
              <a:t>o</a:t>
            </a:r>
          </a:p>
        </p:txBody>
      </p:sp>
      <p:sp>
        <p:nvSpPr>
          <p:cNvPr id="68639" name="Text Box 31" descr="75%"/>
          <p:cNvSpPr txBox="1">
            <a:spLocks noChangeArrowheads="1"/>
          </p:cNvSpPr>
          <p:nvPr/>
        </p:nvSpPr>
        <p:spPr bwMode="auto">
          <a:xfrm>
            <a:off x="1098550" y="2452688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halo</a:t>
            </a:r>
          </a:p>
        </p:txBody>
      </p:sp>
      <p:sp>
        <p:nvSpPr>
          <p:cNvPr id="68640" name="Text Box 32" descr="75%"/>
          <p:cNvSpPr txBox="1">
            <a:spLocks noChangeArrowheads="1"/>
          </p:cNvSpPr>
          <p:nvPr/>
        </p:nvSpPr>
        <p:spPr bwMode="auto">
          <a:xfrm>
            <a:off x="3336925" y="1793875"/>
            <a:ext cx="538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ice</a:t>
            </a:r>
          </a:p>
        </p:txBody>
      </p:sp>
      <p:sp>
        <p:nvSpPr>
          <p:cNvPr id="68641" name="Text Box 33" descr="75%"/>
          <p:cNvSpPr txBox="1">
            <a:spLocks noChangeArrowheads="1"/>
          </p:cNvSpPr>
          <p:nvPr/>
        </p:nvSpPr>
        <p:spPr bwMode="auto">
          <a:xfrm>
            <a:off x="7539038" y="1790700"/>
            <a:ext cx="538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ice</a:t>
            </a:r>
          </a:p>
        </p:txBody>
      </p:sp>
      <p:sp>
        <p:nvSpPr>
          <p:cNvPr id="68642" name="Text Box 34" descr="75%"/>
          <p:cNvSpPr txBox="1">
            <a:spLocks noChangeArrowheads="1"/>
          </p:cNvSpPr>
          <p:nvPr/>
        </p:nvSpPr>
        <p:spPr bwMode="auto">
          <a:xfrm>
            <a:off x="1828800" y="5881688"/>
            <a:ext cx="506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Ice blown off top of cumulonimbus, large scale uplift</a:t>
            </a:r>
          </a:p>
        </p:txBody>
      </p:sp>
      <p:pic>
        <p:nvPicPr>
          <p:cNvPr id="68643" name="Picture 35" descr="C:\Documents and Settings\carslaw\My Documents\Teaching\Coupled Ocean-Atmosphere\cirrostrat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05200"/>
            <a:ext cx="3543300" cy="2368550"/>
          </a:xfrm>
          <a:prstGeom prst="rect">
            <a:avLst/>
          </a:prstGeom>
          <a:noFill/>
        </p:spPr>
      </p:pic>
      <p:pic>
        <p:nvPicPr>
          <p:cNvPr id="68644" name="Picture 36" descr="C:\Documents and Settings\carslaw\My Documents\Teaching\Coupled Ocean-Atmosphere\cirrocumul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05200"/>
            <a:ext cx="3581400" cy="2365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Global Distribution of Cirrus Clouds</a:t>
            </a:r>
          </a:p>
        </p:txBody>
      </p:sp>
      <p:pic>
        <p:nvPicPr>
          <p:cNvPr id="93187" name="Picture 3" descr="C:\Documents and Settings\carslaw\My Documents\Teaching\Coupled Ocean-Atmosphere\isccp-global-mean-C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1295400"/>
            <a:ext cx="7372350" cy="501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Cloud Systems</a:t>
            </a:r>
          </a:p>
        </p:txBody>
      </p:sp>
      <p:pic>
        <p:nvPicPr>
          <p:cNvPr id="72707" name="Picture 3" descr="C:\Documents and Settings\carslaw\My Documents\Teaching\Coupled Ocean-Atmosphere\mc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4171950" cy="2868613"/>
          </a:xfrm>
          <a:prstGeom prst="rect">
            <a:avLst/>
          </a:prstGeom>
          <a:noFill/>
        </p:spPr>
      </p:pic>
      <p:pic>
        <p:nvPicPr>
          <p:cNvPr id="72708" name="Picture 4" descr="C:\Documents and Settings\carslaw\My Documents\Teaching\Coupled Ocean-Atmosphere\mid-lat-cyclon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3863975" cy="2936875"/>
          </a:xfrm>
          <a:prstGeom prst="rect">
            <a:avLst/>
          </a:prstGeom>
          <a:noFill/>
        </p:spPr>
      </p:pic>
      <p:sp>
        <p:nvSpPr>
          <p:cNvPr id="72709" name="Text Box 5" descr="75%"/>
          <p:cNvSpPr txBox="1">
            <a:spLocks noChangeArrowheads="1"/>
          </p:cNvSpPr>
          <p:nvPr/>
        </p:nvSpPr>
        <p:spPr bwMode="auto">
          <a:xfrm>
            <a:off x="288925" y="5332413"/>
            <a:ext cx="447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A group of convective storms covering several</a:t>
            </a:r>
          </a:p>
          <a:p>
            <a:r>
              <a:rPr lang="en-GB"/>
              <a:t>hundred km. Severe rainfall, damaging winds, </a:t>
            </a:r>
          </a:p>
          <a:p>
            <a:r>
              <a:rPr lang="en-GB"/>
              <a:t>flooding</a:t>
            </a:r>
          </a:p>
        </p:txBody>
      </p:sp>
      <p:sp>
        <p:nvSpPr>
          <p:cNvPr id="72710" name="Text Box 6" descr="75%"/>
          <p:cNvSpPr txBox="1">
            <a:spLocks noChangeArrowheads="1"/>
          </p:cNvSpPr>
          <p:nvPr/>
        </p:nvSpPr>
        <p:spPr bwMode="auto">
          <a:xfrm>
            <a:off x="304800" y="1219200"/>
            <a:ext cx="433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Mesoscale Convective System</a:t>
            </a:r>
          </a:p>
        </p:txBody>
      </p:sp>
      <p:sp>
        <p:nvSpPr>
          <p:cNvPr id="72711" name="Text Box 7" descr="75%"/>
          <p:cNvSpPr txBox="1">
            <a:spLocks noChangeArrowheads="1"/>
          </p:cNvSpPr>
          <p:nvPr/>
        </p:nvSpPr>
        <p:spPr bwMode="auto">
          <a:xfrm>
            <a:off x="4806950" y="1219200"/>
            <a:ext cx="381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Mid-latitude frontal cyclone</a:t>
            </a:r>
          </a:p>
        </p:txBody>
      </p:sp>
      <p:sp>
        <p:nvSpPr>
          <p:cNvPr id="72712" name="Text Box 8" descr="75%"/>
          <p:cNvSpPr txBox="1">
            <a:spLocks noChangeArrowheads="1"/>
          </p:cNvSpPr>
          <p:nvPr/>
        </p:nvSpPr>
        <p:spPr bwMode="auto">
          <a:xfrm>
            <a:off x="4673600" y="5334000"/>
            <a:ext cx="4318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Form in westerly wind belts of mid-latitudes.</a:t>
            </a:r>
          </a:p>
          <a:p>
            <a:r>
              <a:rPr lang="en-GB"/>
              <a:t>Contain fronts and most of the cloud types</a:t>
            </a:r>
          </a:p>
          <a:p>
            <a:r>
              <a:rPr lang="en-GB"/>
              <a:t>of previous slides.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Measurements of global cloud types and coverage</a:t>
            </a:r>
            <a:endParaRPr lang="en-GB" dirty="0"/>
          </a:p>
        </p:txBody>
      </p:sp>
      <p:pic>
        <p:nvPicPr>
          <p:cNvPr id="3" name="Picture 4" descr="C:\Documents and Settings\carslaw\My Documents\Teaching\Coupled Ocean-Atmosphere\Surface-cloud-obs-Cbfre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816424" cy="290695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392488" y="2217638"/>
            <a:ext cx="4572000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600" dirty="0" smtClean="0">
                <a:hlinkClick r:id="rId3"/>
              </a:rPr>
              <a:t>http://www.atmos.washington.edu/~ignatius/CloudMap/index.html</a:t>
            </a:r>
            <a:endParaRPr lang="en-GB" sz="1600" dirty="0"/>
          </a:p>
          <a:p>
            <a:endParaRPr lang="en-GB" sz="1600" dirty="0" smtClean="0"/>
          </a:p>
        </p:txBody>
      </p:sp>
      <p:pic>
        <p:nvPicPr>
          <p:cNvPr id="6" name="Picture 4" descr="C:\Documents and Settings\carslaw\My Documents\Teaching\Coupled Ocean-Atmosphere\isccp-global-mean-all-clou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47002"/>
            <a:ext cx="3833192" cy="26063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5976" y="1772816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Observations from surface stations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478786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Observations from satellite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392488" y="5148481"/>
            <a:ext cx="457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hlinkClick r:id="rId5"/>
              </a:rPr>
              <a:t>http://isccp.giss.nasa.gov/products/browsed2.html</a:t>
            </a:r>
            <a:endParaRPr lang="en-GB" sz="1600" dirty="0"/>
          </a:p>
          <a:p>
            <a:endParaRPr lang="en-GB" sz="16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Occurrence of Clouds </a:t>
            </a:r>
            <a:br>
              <a:rPr lang="en-GB"/>
            </a:br>
            <a:r>
              <a:rPr lang="en-GB"/>
              <a:t>(Oceanic areas)</a:t>
            </a:r>
          </a:p>
        </p:txBody>
      </p:sp>
      <p:graphicFrame>
        <p:nvGraphicFramePr>
          <p:cNvPr id="73778" name="Group 50"/>
          <p:cNvGraphicFramePr>
            <a:graphicFrameLocks noGrp="1"/>
          </p:cNvGraphicFramePr>
          <p:nvPr/>
        </p:nvGraphicFramePr>
        <p:xfrm>
          <a:off x="609600" y="1397000"/>
          <a:ext cx="8229600" cy="4744720"/>
        </p:xfrm>
        <a:graphic>
          <a:graphicData uri="http://schemas.openxmlformats.org/drawingml/2006/table">
            <a:tbl>
              <a:tblPr/>
              <a:tblGrid>
                <a:gridCol w="3733800"/>
                <a:gridCol w="2209800"/>
                <a:gridCol w="2286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Frequency of occurrence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Areal coverage over oceans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Stratus and Stratocumulus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Cumulus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Cumulonimbus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Nimbostratus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Altostratus and altocumulus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Cirrus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Global average over oceans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4C"/>
                        </a:solidFill>
                        <a:effectLst/>
                        <a:latin typeface="Arial" charset="0"/>
                        <a:ea typeface="HG Mincho Light J" charset="0"/>
                        <a:cs typeface="HG Mincho Light J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64.8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Occurrence of </a:t>
            </a:r>
            <a:r>
              <a:rPr lang="en-GB" dirty="0" smtClean="0"/>
              <a:t>Clouds: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Land areas (Ocean Areas)</a:t>
            </a:r>
            <a:endParaRPr lang="en-GB" dirty="0"/>
          </a:p>
        </p:txBody>
      </p:sp>
      <p:graphicFrame>
        <p:nvGraphicFramePr>
          <p:cNvPr id="74755" name="Group 3"/>
          <p:cNvGraphicFramePr>
            <a:graphicFrameLocks noGrp="1"/>
          </p:cNvGraphicFramePr>
          <p:nvPr/>
        </p:nvGraphicFramePr>
        <p:xfrm>
          <a:off x="609600" y="1397000"/>
          <a:ext cx="8229600" cy="4744720"/>
        </p:xfrm>
        <a:graphic>
          <a:graphicData uri="http://schemas.openxmlformats.org/drawingml/2006/table">
            <a:tbl>
              <a:tblPr/>
              <a:tblGrid>
                <a:gridCol w="3733800"/>
                <a:gridCol w="2209800"/>
                <a:gridCol w="2286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Frequency of occurrence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Areal coverage over oceans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Stratus and Stratocumulus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27 (45)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18 (34)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Cumulus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14 (33)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5 (12)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Cumulonimbus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7 (10)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4 (6)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Nimbostratus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6 (6)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5 (6)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Altostratus and altocumulus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35 (46)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21 (22)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Cirrus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47 (37)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23 (13)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Global average over oceans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4C"/>
                        </a:solidFill>
                        <a:effectLst/>
                        <a:latin typeface="Arial" charset="0"/>
                        <a:ea typeface="HG Mincho Light J" charset="0"/>
                        <a:cs typeface="HG Mincho Light J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52.4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793" name="Text Box 41" descr="75%"/>
          <p:cNvSpPr txBox="1">
            <a:spLocks noChangeArrowheads="1"/>
          </p:cNvSpPr>
          <p:nvPr/>
        </p:nvSpPr>
        <p:spPr bwMode="auto">
          <a:xfrm>
            <a:off x="3489325" y="6134100"/>
            <a:ext cx="410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Ocean area values are given in parentheses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20" name="Picture 4" descr="C:\Documents and Settings\carslaw\My Documents\Teaching\Coupled Ocean-Atmosphere\isccp-global-mean-all-clou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700" y="0"/>
            <a:ext cx="5143500" cy="3497263"/>
          </a:xfrm>
          <a:prstGeom prst="rect">
            <a:avLst/>
          </a:prstGeom>
          <a:noFill/>
        </p:spPr>
      </p:pic>
      <p:pic>
        <p:nvPicPr>
          <p:cNvPr id="86021" name="Picture 5" descr="C:\Documents and Settings\carslaw\My Documents\Teaching\Coupled Ocean-Atmosphere\isccp-global-mean-Sc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143500" cy="3497263"/>
          </a:xfrm>
          <a:prstGeom prst="rect">
            <a:avLst/>
          </a:prstGeom>
          <a:noFill/>
        </p:spPr>
      </p:pic>
      <p:pic>
        <p:nvPicPr>
          <p:cNvPr id="86022" name="Picture 6" descr="C:\Documents and Settings\carslaw\My Documents\Teaching\Coupled Ocean-Atmosphere\isccp-global-mean-Cb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9400" y="3360738"/>
            <a:ext cx="5143500" cy="3497262"/>
          </a:xfrm>
          <a:prstGeom prst="rect">
            <a:avLst/>
          </a:prstGeom>
          <a:noFill/>
        </p:spPr>
      </p:pic>
      <p:pic>
        <p:nvPicPr>
          <p:cNvPr id="86023" name="Picture 7" descr="C:\Documents and Settings\carslaw\My Documents\Teaching\Coupled Ocean-Atmosphere\isccp-global-mean-As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2900" y="3360738"/>
            <a:ext cx="5143500" cy="3497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Physical Characteristics of Stratus Clouds</a:t>
            </a:r>
          </a:p>
        </p:txBody>
      </p:sp>
      <p:graphicFrame>
        <p:nvGraphicFramePr>
          <p:cNvPr id="76867" name="Group 67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8013" cy="3462656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5813"/>
                <a:gridCol w="20574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Sc cloud base (km)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St cloud base (km)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St Thickness (km)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Moscow (USSR)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1.07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0.47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0.38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Hamburg (DE)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0.98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0.46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Cologne (DE)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1.36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0.87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Mildenhall (UK)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1.22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0.96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Susterberg (UK)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68" name="Text Box 68" descr="75%"/>
          <p:cNvSpPr txBox="1">
            <a:spLocks noChangeArrowheads="1"/>
          </p:cNvSpPr>
          <p:nvPr/>
        </p:nvSpPr>
        <p:spPr bwMode="auto">
          <a:xfrm>
            <a:off x="2879725" y="52197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Why are Sc cloud bases higher than St?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Microphysics of Stratus Clouds</a:t>
            </a:r>
          </a:p>
        </p:txBody>
      </p:sp>
      <p:graphicFrame>
        <p:nvGraphicFramePr>
          <p:cNvPr id="75850" name="Group 74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077200" cy="4003676"/>
        </p:xfrm>
        <a:graphic>
          <a:graphicData uri="http://schemas.openxmlformats.org/drawingml/2006/table">
            <a:tbl>
              <a:tblPr/>
              <a:tblGrid>
                <a:gridCol w="2057400"/>
                <a:gridCol w="1828800"/>
                <a:gridCol w="2133600"/>
                <a:gridCol w="2057400"/>
              </a:tblGrid>
              <a:tr h="7731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Droplet concentration (cm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-3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Liquid water content (g m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-3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Mean droplet diameter (volume weighted) (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Symbol" pitchFamily="18" charset="2"/>
                          <a:ea typeface="HG Mincho Light J" charset="0"/>
                          <a:cs typeface="HG Mincho Light J" charset="0"/>
                        </a:rPr>
                        <a:t>m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&lt;500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0.09-0.63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&lt;19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Arctic stratus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312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Washington State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350 (Marine)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500 (Continental)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&lt;0.3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7-11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Off California coast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100-250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0.1-0.9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12-22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Over UK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851" name="Text Box 75" descr="75%"/>
          <p:cNvSpPr txBox="1">
            <a:spLocks noChangeArrowheads="1"/>
          </p:cNvSpPr>
          <p:nvPr/>
        </p:nvSpPr>
        <p:spPr bwMode="auto">
          <a:xfrm>
            <a:off x="1524000" y="5715000"/>
            <a:ext cx="715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From Aerosol-Cloud-Climate Interactions, Ed P. V. Hobbs, Academic Press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Microphysics of Cirrus Clouds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204913" y="1447800"/>
            <a:ext cx="4343400" cy="403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1204913" y="4572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1204913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1204913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03" name="Text Box 7" descr="75%"/>
          <p:cNvSpPr txBox="1">
            <a:spLocks noChangeArrowheads="1"/>
          </p:cNvSpPr>
          <p:nvPr/>
        </p:nvSpPr>
        <p:spPr bwMode="auto">
          <a:xfrm>
            <a:off x="708025" y="5257800"/>
            <a:ext cx="573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10</a:t>
            </a:r>
            <a:r>
              <a:rPr lang="en-GB" baseline="30000">
                <a:latin typeface="Arial" charset="0"/>
              </a:rPr>
              <a:t>-4</a:t>
            </a:r>
          </a:p>
        </p:txBody>
      </p:sp>
      <p:sp>
        <p:nvSpPr>
          <p:cNvPr id="80904" name="Text Box 8" descr="75%"/>
          <p:cNvSpPr txBox="1">
            <a:spLocks noChangeArrowheads="1"/>
          </p:cNvSpPr>
          <p:nvPr/>
        </p:nvSpPr>
        <p:spPr bwMode="auto">
          <a:xfrm>
            <a:off x="696913" y="4357688"/>
            <a:ext cx="573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10</a:t>
            </a:r>
            <a:r>
              <a:rPr lang="en-GB" baseline="30000">
                <a:latin typeface="Arial" charset="0"/>
              </a:rPr>
              <a:t>-3</a:t>
            </a:r>
          </a:p>
        </p:txBody>
      </p:sp>
      <p:sp>
        <p:nvSpPr>
          <p:cNvPr id="80905" name="Text Box 9" descr="75%"/>
          <p:cNvSpPr txBox="1">
            <a:spLocks noChangeArrowheads="1"/>
          </p:cNvSpPr>
          <p:nvPr/>
        </p:nvSpPr>
        <p:spPr bwMode="auto">
          <a:xfrm>
            <a:off x="709613" y="3352800"/>
            <a:ext cx="573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10</a:t>
            </a:r>
            <a:r>
              <a:rPr lang="en-GB" baseline="30000">
                <a:latin typeface="Arial" charset="0"/>
              </a:rPr>
              <a:t>-2</a:t>
            </a:r>
          </a:p>
        </p:txBody>
      </p:sp>
      <p:sp>
        <p:nvSpPr>
          <p:cNvPr id="80906" name="Text Box 10" descr="75%"/>
          <p:cNvSpPr txBox="1">
            <a:spLocks noChangeArrowheads="1"/>
          </p:cNvSpPr>
          <p:nvPr/>
        </p:nvSpPr>
        <p:spPr bwMode="auto">
          <a:xfrm>
            <a:off x="708025" y="2300288"/>
            <a:ext cx="573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10</a:t>
            </a:r>
            <a:r>
              <a:rPr lang="en-GB" baseline="30000">
                <a:latin typeface="Arial" charset="0"/>
              </a:rPr>
              <a:t>-1</a:t>
            </a:r>
          </a:p>
        </p:txBody>
      </p:sp>
      <p:sp>
        <p:nvSpPr>
          <p:cNvPr id="80907" name="Text Box 11" descr="75%"/>
          <p:cNvSpPr txBox="1">
            <a:spLocks noChangeArrowheads="1"/>
          </p:cNvSpPr>
          <p:nvPr/>
        </p:nvSpPr>
        <p:spPr bwMode="auto">
          <a:xfrm>
            <a:off x="709613" y="1295400"/>
            <a:ext cx="522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10</a:t>
            </a:r>
            <a:r>
              <a:rPr lang="en-GB" baseline="30000">
                <a:latin typeface="Arial" charset="0"/>
              </a:rPr>
              <a:t>0</a:t>
            </a:r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 flipV="1">
            <a:off x="1509713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 flipV="1">
            <a:off x="1814513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V="1">
            <a:off x="2119313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 flipV="1">
            <a:off x="2424113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 flipV="1">
            <a:off x="2728913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 flipV="1">
            <a:off x="3033713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 flipV="1">
            <a:off x="3338513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 flipV="1">
            <a:off x="3643313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 flipV="1">
            <a:off x="3948113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17" name="Line 21"/>
          <p:cNvSpPr>
            <a:spLocks noChangeShapeType="1"/>
          </p:cNvSpPr>
          <p:nvPr/>
        </p:nvSpPr>
        <p:spPr bwMode="auto">
          <a:xfrm flipV="1">
            <a:off x="4252913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 flipV="1">
            <a:off x="4557713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 flipV="1">
            <a:off x="4862513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20" name="Line 24"/>
          <p:cNvSpPr>
            <a:spLocks noChangeShapeType="1"/>
          </p:cNvSpPr>
          <p:nvPr/>
        </p:nvSpPr>
        <p:spPr bwMode="auto">
          <a:xfrm flipV="1">
            <a:off x="5167313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21" name="Text Box 25" descr="75%"/>
          <p:cNvSpPr txBox="1">
            <a:spLocks noChangeArrowheads="1"/>
          </p:cNvSpPr>
          <p:nvPr/>
        </p:nvSpPr>
        <p:spPr bwMode="auto">
          <a:xfrm>
            <a:off x="1281113" y="5497513"/>
            <a:ext cx="4138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-80       -70       -60       -50        -40       -30        -20</a:t>
            </a:r>
          </a:p>
        </p:txBody>
      </p:sp>
      <p:sp>
        <p:nvSpPr>
          <p:cNvPr id="80923" name="Freeform 27" descr="50%"/>
          <p:cNvSpPr>
            <a:spLocks/>
          </p:cNvSpPr>
          <p:nvPr/>
        </p:nvSpPr>
        <p:spPr bwMode="auto">
          <a:xfrm>
            <a:off x="2100263" y="1801813"/>
            <a:ext cx="3600450" cy="3652837"/>
          </a:xfrm>
          <a:custGeom>
            <a:avLst/>
            <a:gdLst/>
            <a:ahLst/>
            <a:cxnLst>
              <a:cxn ang="0">
                <a:pos x="30" y="1333"/>
              </a:cxn>
              <a:cxn ang="0">
                <a:pos x="22" y="2228"/>
              </a:cxn>
              <a:cxn ang="0">
                <a:pos x="52" y="2235"/>
              </a:cxn>
              <a:cxn ang="0">
                <a:pos x="136" y="2250"/>
              </a:cxn>
              <a:cxn ang="0">
                <a:pos x="636" y="2265"/>
              </a:cxn>
              <a:cxn ang="0">
                <a:pos x="1189" y="2235"/>
              </a:cxn>
              <a:cxn ang="0">
                <a:pos x="1242" y="2182"/>
              </a:cxn>
              <a:cxn ang="0">
                <a:pos x="1288" y="2091"/>
              </a:cxn>
              <a:cxn ang="0">
                <a:pos x="1311" y="2046"/>
              </a:cxn>
              <a:cxn ang="0">
                <a:pos x="1326" y="2000"/>
              </a:cxn>
              <a:cxn ang="0">
                <a:pos x="1462" y="1796"/>
              </a:cxn>
              <a:cxn ang="0">
                <a:pos x="1470" y="1773"/>
              </a:cxn>
              <a:cxn ang="0">
                <a:pos x="1530" y="1682"/>
              </a:cxn>
              <a:cxn ang="0">
                <a:pos x="1576" y="1591"/>
              </a:cxn>
              <a:cxn ang="0">
                <a:pos x="1614" y="1523"/>
              </a:cxn>
              <a:cxn ang="0">
                <a:pos x="1652" y="1439"/>
              </a:cxn>
              <a:cxn ang="0">
                <a:pos x="1682" y="1394"/>
              </a:cxn>
              <a:cxn ang="0">
                <a:pos x="1720" y="1303"/>
              </a:cxn>
              <a:cxn ang="0">
                <a:pos x="1758" y="1235"/>
              </a:cxn>
              <a:cxn ang="0">
                <a:pos x="1796" y="1166"/>
              </a:cxn>
              <a:cxn ang="0">
                <a:pos x="1826" y="1098"/>
              </a:cxn>
              <a:cxn ang="0">
                <a:pos x="1864" y="1030"/>
              </a:cxn>
              <a:cxn ang="0">
                <a:pos x="1887" y="985"/>
              </a:cxn>
              <a:cxn ang="0">
                <a:pos x="1917" y="939"/>
              </a:cxn>
              <a:cxn ang="0">
                <a:pos x="1970" y="825"/>
              </a:cxn>
              <a:cxn ang="0">
                <a:pos x="2000" y="780"/>
              </a:cxn>
              <a:cxn ang="0">
                <a:pos x="2046" y="689"/>
              </a:cxn>
              <a:cxn ang="0">
                <a:pos x="2099" y="575"/>
              </a:cxn>
              <a:cxn ang="0">
                <a:pos x="2137" y="492"/>
              </a:cxn>
              <a:cxn ang="0">
                <a:pos x="2159" y="424"/>
              </a:cxn>
              <a:cxn ang="0">
                <a:pos x="2167" y="401"/>
              </a:cxn>
              <a:cxn ang="0">
                <a:pos x="2114" y="30"/>
              </a:cxn>
              <a:cxn ang="0">
                <a:pos x="1174" y="52"/>
              </a:cxn>
              <a:cxn ang="0">
                <a:pos x="1136" y="68"/>
              </a:cxn>
              <a:cxn ang="0">
                <a:pos x="1113" y="83"/>
              </a:cxn>
              <a:cxn ang="0">
                <a:pos x="1023" y="113"/>
              </a:cxn>
              <a:cxn ang="0">
                <a:pos x="985" y="136"/>
              </a:cxn>
              <a:cxn ang="0">
                <a:pos x="947" y="166"/>
              </a:cxn>
              <a:cxn ang="0">
                <a:pos x="901" y="189"/>
              </a:cxn>
              <a:cxn ang="0">
                <a:pos x="863" y="227"/>
              </a:cxn>
              <a:cxn ang="0">
                <a:pos x="818" y="242"/>
              </a:cxn>
              <a:cxn ang="0">
                <a:pos x="772" y="272"/>
              </a:cxn>
              <a:cxn ang="0">
                <a:pos x="757" y="295"/>
              </a:cxn>
              <a:cxn ang="0">
                <a:pos x="712" y="310"/>
              </a:cxn>
              <a:cxn ang="0">
                <a:pos x="575" y="446"/>
              </a:cxn>
              <a:cxn ang="0">
                <a:pos x="507" y="537"/>
              </a:cxn>
              <a:cxn ang="0">
                <a:pos x="484" y="575"/>
              </a:cxn>
              <a:cxn ang="0">
                <a:pos x="416" y="659"/>
              </a:cxn>
              <a:cxn ang="0">
                <a:pos x="356" y="742"/>
              </a:cxn>
              <a:cxn ang="0">
                <a:pos x="204" y="985"/>
              </a:cxn>
              <a:cxn ang="0">
                <a:pos x="151" y="1076"/>
              </a:cxn>
              <a:cxn ang="0">
                <a:pos x="128" y="1144"/>
              </a:cxn>
              <a:cxn ang="0">
                <a:pos x="83" y="1204"/>
              </a:cxn>
              <a:cxn ang="0">
                <a:pos x="52" y="1273"/>
              </a:cxn>
              <a:cxn ang="0">
                <a:pos x="37" y="1318"/>
              </a:cxn>
              <a:cxn ang="0">
                <a:pos x="30" y="1333"/>
              </a:cxn>
            </a:cxnLst>
            <a:rect l="0" t="0" r="r" b="b"/>
            <a:pathLst>
              <a:path w="2268" h="2301">
                <a:moveTo>
                  <a:pt x="30" y="1333"/>
                </a:moveTo>
                <a:cubicBezTo>
                  <a:pt x="24" y="1615"/>
                  <a:pt x="0" y="1950"/>
                  <a:pt x="22" y="2228"/>
                </a:cubicBezTo>
                <a:cubicBezTo>
                  <a:pt x="23" y="2238"/>
                  <a:pt x="42" y="2233"/>
                  <a:pt x="52" y="2235"/>
                </a:cubicBezTo>
                <a:cubicBezTo>
                  <a:pt x="86" y="2243"/>
                  <a:pt x="96" y="2248"/>
                  <a:pt x="136" y="2250"/>
                </a:cubicBezTo>
                <a:cubicBezTo>
                  <a:pt x="303" y="2257"/>
                  <a:pt x="636" y="2265"/>
                  <a:pt x="636" y="2265"/>
                </a:cubicBezTo>
                <a:cubicBezTo>
                  <a:pt x="865" y="2262"/>
                  <a:pt x="1008" y="2301"/>
                  <a:pt x="1189" y="2235"/>
                </a:cubicBezTo>
                <a:cubicBezTo>
                  <a:pt x="1205" y="2210"/>
                  <a:pt x="1218" y="2199"/>
                  <a:pt x="1242" y="2182"/>
                </a:cubicBezTo>
                <a:cubicBezTo>
                  <a:pt x="1261" y="2153"/>
                  <a:pt x="1269" y="2120"/>
                  <a:pt x="1288" y="2091"/>
                </a:cubicBezTo>
                <a:cubicBezTo>
                  <a:pt x="1306" y="2033"/>
                  <a:pt x="1281" y="2104"/>
                  <a:pt x="1311" y="2046"/>
                </a:cubicBezTo>
                <a:cubicBezTo>
                  <a:pt x="1327" y="2015"/>
                  <a:pt x="1309" y="2030"/>
                  <a:pt x="1326" y="2000"/>
                </a:cubicBezTo>
                <a:cubicBezTo>
                  <a:pt x="1365" y="1930"/>
                  <a:pt x="1417" y="1862"/>
                  <a:pt x="1462" y="1796"/>
                </a:cubicBezTo>
                <a:cubicBezTo>
                  <a:pt x="1467" y="1789"/>
                  <a:pt x="1466" y="1780"/>
                  <a:pt x="1470" y="1773"/>
                </a:cubicBezTo>
                <a:cubicBezTo>
                  <a:pt x="1487" y="1742"/>
                  <a:pt x="1510" y="1712"/>
                  <a:pt x="1530" y="1682"/>
                </a:cubicBezTo>
                <a:cubicBezTo>
                  <a:pt x="1548" y="1654"/>
                  <a:pt x="1557" y="1620"/>
                  <a:pt x="1576" y="1591"/>
                </a:cubicBezTo>
                <a:cubicBezTo>
                  <a:pt x="1584" y="1566"/>
                  <a:pt x="1614" y="1523"/>
                  <a:pt x="1614" y="1523"/>
                </a:cubicBezTo>
                <a:cubicBezTo>
                  <a:pt x="1625" y="1486"/>
                  <a:pt x="1629" y="1469"/>
                  <a:pt x="1652" y="1439"/>
                </a:cubicBezTo>
                <a:cubicBezTo>
                  <a:pt x="1663" y="1425"/>
                  <a:pt x="1682" y="1394"/>
                  <a:pt x="1682" y="1394"/>
                </a:cubicBezTo>
                <a:cubicBezTo>
                  <a:pt x="1690" y="1360"/>
                  <a:pt x="1701" y="1332"/>
                  <a:pt x="1720" y="1303"/>
                </a:cubicBezTo>
                <a:cubicBezTo>
                  <a:pt x="1728" y="1278"/>
                  <a:pt x="1758" y="1235"/>
                  <a:pt x="1758" y="1235"/>
                </a:cubicBezTo>
                <a:cubicBezTo>
                  <a:pt x="1766" y="1210"/>
                  <a:pt x="1796" y="1166"/>
                  <a:pt x="1796" y="1166"/>
                </a:cubicBezTo>
                <a:cubicBezTo>
                  <a:pt x="1814" y="1112"/>
                  <a:pt x="1802" y="1134"/>
                  <a:pt x="1826" y="1098"/>
                </a:cubicBezTo>
                <a:cubicBezTo>
                  <a:pt x="1834" y="1073"/>
                  <a:pt x="1864" y="1030"/>
                  <a:pt x="1864" y="1030"/>
                </a:cubicBezTo>
                <a:cubicBezTo>
                  <a:pt x="1875" y="995"/>
                  <a:pt x="1865" y="1017"/>
                  <a:pt x="1887" y="985"/>
                </a:cubicBezTo>
                <a:cubicBezTo>
                  <a:pt x="1897" y="970"/>
                  <a:pt x="1917" y="939"/>
                  <a:pt x="1917" y="939"/>
                </a:cubicBezTo>
                <a:cubicBezTo>
                  <a:pt x="1927" y="907"/>
                  <a:pt x="1953" y="855"/>
                  <a:pt x="1970" y="825"/>
                </a:cubicBezTo>
                <a:cubicBezTo>
                  <a:pt x="1979" y="809"/>
                  <a:pt x="1994" y="797"/>
                  <a:pt x="2000" y="780"/>
                </a:cubicBezTo>
                <a:cubicBezTo>
                  <a:pt x="2011" y="749"/>
                  <a:pt x="2028" y="717"/>
                  <a:pt x="2046" y="689"/>
                </a:cubicBezTo>
                <a:cubicBezTo>
                  <a:pt x="2058" y="649"/>
                  <a:pt x="2076" y="610"/>
                  <a:pt x="2099" y="575"/>
                </a:cubicBezTo>
                <a:cubicBezTo>
                  <a:pt x="2109" y="544"/>
                  <a:pt x="2113" y="514"/>
                  <a:pt x="2137" y="492"/>
                </a:cubicBezTo>
                <a:cubicBezTo>
                  <a:pt x="2147" y="458"/>
                  <a:pt x="2144" y="469"/>
                  <a:pt x="2159" y="424"/>
                </a:cubicBezTo>
                <a:cubicBezTo>
                  <a:pt x="2162" y="416"/>
                  <a:pt x="2167" y="401"/>
                  <a:pt x="2167" y="401"/>
                </a:cubicBezTo>
                <a:cubicBezTo>
                  <a:pt x="2159" y="67"/>
                  <a:pt x="2268" y="77"/>
                  <a:pt x="2114" y="30"/>
                </a:cubicBezTo>
                <a:cubicBezTo>
                  <a:pt x="1456" y="35"/>
                  <a:pt x="1513" y="0"/>
                  <a:pt x="1174" y="52"/>
                </a:cubicBezTo>
                <a:cubicBezTo>
                  <a:pt x="1161" y="57"/>
                  <a:pt x="1148" y="62"/>
                  <a:pt x="1136" y="68"/>
                </a:cubicBezTo>
                <a:cubicBezTo>
                  <a:pt x="1128" y="72"/>
                  <a:pt x="1121" y="79"/>
                  <a:pt x="1113" y="83"/>
                </a:cubicBezTo>
                <a:cubicBezTo>
                  <a:pt x="1085" y="95"/>
                  <a:pt x="1052" y="102"/>
                  <a:pt x="1023" y="113"/>
                </a:cubicBezTo>
                <a:cubicBezTo>
                  <a:pt x="982" y="152"/>
                  <a:pt x="1035" y="106"/>
                  <a:pt x="985" y="136"/>
                </a:cubicBezTo>
                <a:cubicBezTo>
                  <a:pt x="925" y="172"/>
                  <a:pt x="1020" y="128"/>
                  <a:pt x="947" y="166"/>
                </a:cubicBezTo>
                <a:cubicBezTo>
                  <a:pt x="915" y="182"/>
                  <a:pt x="931" y="164"/>
                  <a:pt x="901" y="189"/>
                </a:cubicBezTo>
                <a:cubicBezTo>
                  <a:pt x="887" y="201"/>
                  <a:pt x="879" y="219"/>
                  <a:pt x="863" y="227"/>
                </a:cubicBezTo>
                <a:cubicBezTo>
                  <a:pt x="849" y="234"/>
                  <a:pt x="833" y="237"/>
                  <a:pt x="818" y="242"/>
                </a:cubicBezTo>
                <a:cubicBezTo>
                  <a:pt x="801" y="248"/>
                  <a:pt x="772" y="272"/>
                  <a:pt x="772" y="272"/>
                </a:cubicBezTo>
                <a:cubicBezTo>
                  <a:pt x="767" y="280"/>
                  <a:pt x="765" y="290"/>
                  <a:pt x="757" y="295"/>
                </a:cubicBezTo>
                <a:cubicBezTo>
                  <a:pt x="744" y="303"/>
                  <a:pt x="712" y="310"/>
                  <a:pt x="712" y="310"/>
                </a:cubicBezTo>
                <a:cubicBezTo>
                  <a:pt x="680" y="360"/>
                  <a:pt x="625" y="413"/>
                  <a:pt x="575" y="446"/>
                </a:cubicBezTo>
                <a:cubicBezTo>
                  <a:pt x="552" y="481"/>
                  <a:pt x="536" y="509"/>
                  <a:pt x="507" y="537"/>
                </a:cubicBezTo>
                <a:cubicBezTo>
                  <a:pt x="493" y="583"/>
                  <a:pt x="510" y="540"/>
                  <a:pt x="484" y="575"/>
                </a:cubicBezTo>
                <a:cubicBezTo>
                  <a:pt x="457" y="611"/>
                  <a:pt x="451" y="636"/>
                  <a:pt x="416" y="659"/>
                </a:cubicBezTo>
                <a:cubicBezTo>
                  <a:pt x="405" y="695"/>
                  <a:pt x="372" y="709"/>
                  <a:pt x="356" y="742"/>
                </a:cubicBezTo>
                <a:cubicBezTo>
                  <a:pt x="313" y="829"/>
                  <a:pt x="257" y="903"/>
                  <a:pt x="204" y="985"/>
                </a:cubicBezTo>
                <a:cubicBezTo>
                  <a:pt x="186" y="1013"/>
                  <a:pt x="170" y="1047"/>
                  <a:pt x="151" y="1076"/>
                </a:cubicBezTo>
                <a:cubicBezTo>
                  <a:pt x="138" y="1096"/>
                  <a:pt x="139" y="1123"/>
                  <a:pt x="128" y="1144"/>
                </a:cubicBezTo>
                <a:cubicBezTo>
                  <a:pt x="116" y="1167"/>
                  <a:pt x="95" y="1181"/>
                  <a:pt x="83" y="1204"/>
                </a:cubicBezTo>
                <a:cubicBezTo>
                  <a:pt x="70" y="1229"/>
                  <a:pt x="68" y="1249"/>
                  <a:pt x="52" y="1273"/>
                </a:cubicBezTo>
                <a:cubicBezTo>
                  <a:pt x="47" y="1288"/>
                  <a:pt x="42" y="1303"/>
                  <a:pt x="37" y="1318"/>
                </a:cubicBezTo>
                <a:cubicBezTo>
                  <a:pt x="29" y="1341"/>
                  <a:pt x="30" y="1350"/>
                  <a:pt x="30" y="1333"/>
                </a:cubicBezTo>
                <a:close/>
              </a:path>
            </a:pathLst>
          </a:custGeom>
          <a:pattFill prst="pct50">
            <a:fgClr>
              <a:schemeClr val="bg1"/>
            </a:fgClr>
            <a:bgClr>
              <a:srgbClr val="000000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22" name="Freeform 26" descr="75%"/>
          <p:cNvSpPr>
            <a:spLocks/>
          </p:cNvSpPr>
          <p:nvPr/>
        </p:nvSpPr>
        <p:spPr bwMode="auto">
          <a:xfrm>
            <a:off x="2611438" y="1631950"/>
            <a:ext cx="2538412" cy="3646488"/>
          </a:xfrm>
          <a:custGeom>
            <a:avLst/>
            <a:gdLst/>
            <a:ahLst/>
            <a:cxnLst>
              <a:cxn ang="0">
                <a:pos x="109" y="2244"/>
              </a:cxn>
              <a:cxn ang="0">
                <a:pos x="193" y="2297"/>
              </a:cxn>
              <a:cxn ang="0">
                <a:pos x="329" y="2289"/>
              </a:cxn>
              <a:cxn ang="0">
                <a:pos x="428" y="2213"/>
              </a:cxn>
              <a:cxn ang="0">
                <a:pos x="466" y="2175"/>
              </a:cxn>
              <a:cxn ang="0">
                <a:pos x="519" y="2122"/>
              </a:cxn>
              <a:cxn ang="0">
                <a:pos x="587" y="2031"/>
              </a:cxn>
              <a:cxn ang="0">
                <a:pos x="640" y="1918"/>
              </a:cxn>
              <a:cxn ang="0">
                <a:pos x="678" y="1827"/>
              </a:cxn>
              <a:cxn ang="0">
                <a:pos x="723" y="1736"/>
              </a:cxn>
              <a:cxn ang="0">
                <a:pos x="807" y="1599"/>
              </a:cxn>
              <a:cxn ang="0">
                <a:pos x="845" y="1546"/>
              </a:cxn>
              <a:cxn ang="0">
                <a:pos x="905" y="1455"/>
              </a:cxn>
              <a:cxn ang="0">
                <a:pos x="951" y="1387"/>
              </a:cxn>
              <a:cxn ang="0">
                <a:pos x="966" y="1364"/>
              </a:cxn>
              <a:cxn ang="0">
                <a:pos x="989" y="1327"/>
              </a:cxn>
              <a:cxn ang="0">
                <a:pos x="996" y="1304"/>
              </a:cxn>
              <a:cxn ang="0">
                <a:pos x="1042" y="1236"/>
              </a:cxn>
              <a:cxn ang="0">
                <a:pos x="1186" y="985"/>
              </a:cxn>
              <a:cxn ang="0">
                <a:pos x="1239" y="887"/>
              </a:cxn>
              <a:cxn ang="0">
                <a:pos x="1292" y="819"/>
              </a:cxn>
              <a:cxn ang="0">
                <a:pos x="1352" y="728"/>
              </a:cxn>
              <a:cxn ang="0">
                <a:pos x="1398" y="599"/>
              </a:cxn>
              <a:cxn ang="0">
                <a:pos x="1474" y="516"/>
              </a:cxn>
              <a:cxn ang="0">
                <a:pos x="1557" y="409"/>
              </a:cxn>
              <a:cxn ang="0">
                <a:pos x="1587" y="341"/>
              </a:cxn>
              <a:cxn ang="0">
                <a:pos x="1534" y="68"/>
              </a:cxn>
              <a:cxn ang="0">
                <a:pos x="1527" y="46"/>
              </a:cxn>
              <a:cxn ang="0">
                <a:pos x="1481" y="31"/>
              </a:cxn>
              <a:cxn ang="0">
                <a:pos x="1337" y="0"/>
              </a:cxn>
              <a:cxn ang="0">
                <a:pos x="1087" y="61"/>
              </a:cxn>
              <a:cxn ang="0">
                <a:pos x="1049" y="99"/>
              </a:cxn>
              <a:cxn ang="0">
                <a:pos x="989" y="175"/>
              </a:cxn>
              <a:cxn ang="0">
                <a:pos x="829" y="334"/>
              </a:cxn>
              <a:cxn ang="0">
                <a:pos x="754" y="440"/>
              </a:cxn>
              <a:cxn ang="0">
                <a:pos x="723" y="485"/>
              </a:cxn>
              <a:cxn ang="0">
                <a:pos x="708" y="508"/>
              </a:cxn>
              <a:cxn ang="0">
                <a:pos x="670" y="576"/>
              </a:cxn>
              <a:cxn ang="0">
                <a:pos x="663" y="599"/>
              </a:cxn>
              <a:cxn ang="0">
                <a:pos x="647" y="614"/>
              </a:cxn>
              <a:cxn ang="0">
                <a:pos x="625" y="690"/>
              </a:cxn>
              <a:cxn ang="0">
                <a:pos x="572" y="751"/>
              </a:cxn>
              <a:cxn ang="0">
                <a:pos x="541" y="788"/>
              </a:cxn>
              <a:cxn ang="0">
                <a:pos x="511" y="834"/>
              </a:cxn>
              <a:cxn ang="0">
                <a:pos x="503" y="857"/>
              </a:cxn>
              <a:cxn ang="0">
                <a:pos x="481" y="879"/>
              </a:cxn>
              <a:cxn ang="0">
                <a:pos x="405" y="993"/>
              </a:cxn>
              <a:cxn ang="0">
                <a:pos x="359" y="1061"/>
              </a:cxn>
              <a:cxn ang="0">
                <a:pos x="329" y="1107"/>
              </a:cxn>
              <a:cxn ang="0">
                <a:pos x="306" y="1152"/>
              </a:cxn>
              <a:cxn ang="0">
                <a:pos x="162" y="1395"/>
              </a:cxn>
              <a:cxn ang="0">
                <a:pos x="79" y="1508"/>
              </a:cxn>
              <a:cxn ang="0">
                <a:pos x="49" y="1554"/>
              </a:cxn>
              <a:cxn ang="0">
                <a:pos x="3" y="1827"/>
              </a:cxn>
              <a:cxn ang="0">
                <a:pos x="11" y="2175"/>
              </a:cxn>
              <a:cxn ang="0">
                <a:pos x="94" y="2251"/>
              </a:cxn>
              <a:cxn ang="0">
                <a:pos x="117" y="2259"/>
              </a:cxn>
              <a:cxn ang="0">
                <a:pos x="109" y="2244"/>
              </a:cxn>
            </a:cxnLst>
            <a:rect l="0" t="0" r="r" b="b"/>
            <a:pathLst>
              <a:path w="1599" h="2297">
                <a:moveTo>
                  <a:pt x="109" y="2244"/>
                </a:moveTo>
                <a:cubicBezTo>
                  <a:pt x="134" y="2268"/>
                  <a:pt x="160" y="2286"/>
                  <a:pt x="193" y="2297"/>
                </a:cubicBezTo>
                <a:cubicBezTo>
                  <a:pt x="238" y="2294"/>
                  <a:pt x="284" y="2294"/>
                  <a:pt x="329" y="2289"/>
                </a:cubicBezTo>
                <a:cubicBezTo>
                  <a:pt x="354" y="2286"/>
                  <a:pt x="402" y="2230"/>
                  <a:pt x="428" y="2213"/>
                </a:cubicBezTo>
                <a:cubicBezTo>
                  <a:pt x="467" y="2156"/>
                  <a:pt x="416" y="2225"/>
                  <a:pt x="466" y="2175"/>
                </a:cubicBezTo>
                <a:cubicBezTo>
                  <a:pt x="487" y="2154"/>
                  <a:pt x="493" y="2139"/>
                  <a:pt x="519" y="2122"/>
                </a:cubicBezTo>
                <a:cubicBezTo>
                  <a:pt x="542" y="2088"/>
                  <a:pt x="559" y="2059"/>
                  <a:pt x="587" y="2031"/>
                </a:cubicBezTo>
                <a:cubicBezTo>
                  <a:pt x="600" y="1991"/>
                  <a:pt x="616" y="1953"/>
                  <a:pt x="640" y="1918"/>
                </a:cubicBezTo>
                <a:cubicBezTo>
                  <a:pt x="650" y="1885"/>
                  <a:pt x="659" y="1855"/>
                  <a:pt x="678" y="1827"/>
                </a:cubicBezTo>
                <a:cubicBezTo>
                  <a:pt x="688" y="1794"/>
                  <a:pt x="708" y="1767"/>
                  <a:pt x="723" y="1736"/>
                </a:cubicBezTo>
                <a:cubicBezTo>
                  <a:pt x="746" y="1689"/>
                  <a:pt x="770" y="1636"/>
                  <a:pt x="807" y="1599"/>
                </a:cubicBezTo>
                <a:cubicBezTo>
                  <a:pt x="816" y="1571"/>
                  <a:pt x="828" y="1568"/>
                  <a:pt x="845" y="1546"/>
                </a:cubicBezTo>
                <a:cubicBezTo>
                  <a:pt x="867" y="1517"/>
                  <a:pt x="885" y="1485"/>
                  <a:pt x="905" y="1455"/>
                </a:cubicBezTo>
                <a:cubicBezTo>
                  <a:pt x="920" y="1432"/>
                  <a:pt x="936" y="1410"/>
                  <a:pt x="951" y="1387"/>
                </a:cubicBezTo>
                <a:cubicBezTo>
                  <a:pt x="956" y="1379"/>
                  <a:pt x="966" y="1364"/>
                  <a:pt x="966" y="1364"/>
                </a:cubicBezTo>
                <a:cubicBezTo>
                  <a:pt x="986" y="1301"/>
                  <a:pt x="957" y="1380"/>
                  <a:pt x="989" y="1327"/>
                </a:cubicBezTo>
                <a:cubicBezTo>
                  <a:pt x="993" y="1320"/>
                  <a:pt x="992" y="1311"/>
                  <a:pt x="996" y="1304"/>
                </a:cubicBezTo>
                <a:cubicBezTo>
                  <a:pt x="1007" y="1283"/>
                  <a:pt x="1027" y="1257"/>
                  <a:pt x="1042" y="1236"/>
                </a:cubicBezTo>
                <a:cubicBezTo>
                  <a:pt x="1070" y="1143"/>
                  <a:pt x="1144" y="1071"/>
                  <a:pt x="1186" y="985"/>
                </a:cubicBezTo>
                <a:cubicBezTo>
                  <a:pt x="1202" y="952"/>
                  <a:pt x="1212" y="912"/>
                  <a:pt x="1239" y="887"/>
                </a:cubicBezTo>
                <a:cubicBezTo>
                  <a:pt x="1255" y="854"/>
                  <a:pt x="1270" y="847"/>
                  <a:pt x="1292" y="819"/>
                </a:cubicBezTo>
                <a:cubicBezTo>
                  <a:pt x="1314" y="791"/>
                  <a:pt x="1333" y="758"/>
                  <a:pt x="1352" y="728"/>
                </a:cubicBezTo>
                <a:cubicBezTo>
                  <a:pt x="1378" y="688"/>
                  <a:pt x="1382" y="642"/>
                  <a:pt x="1398" y="599"/>
                </a:cubicBezTo>
                <a:cubicBezTo>
                  <a:pt x="1411" y="564"/>
                  <a:pt x="1448" y="541"/>
                  <a:pt x="1474" y="516"/>
                </a:cubicBezTo>
                <a:cubicBezTo>
                  <a:pt x="1507" y="485"/>
                  <a:pt x="1525" y="441"/>
                  <a:pt x="1557" y="409"/>
                </a:cubicBezTo>
                <a:cubicBezTo>
                  <a:pt x="1566" y="385"/>
                  <a:pt x="1579" y="366"/>
                  <a:pt x="1587" y="341"/>
                </a:cubicBezTo>
                <a:cubicBezTo>
                  <a:pt x="1583" y="256"/>
                  <a:pt x="1599" y="137"/>
                  <a:pt x="1534" y="68"/>
                </a:cubicBezTo>
                <a:cubicBezTo>
                  <a:pt x="1532" y="61"/>
                  <a:pt x="1532" y="51"/>
                  <a:pt x="1527" y="46"/>
                </a:cubicBezTo>
                <a:cubicBezTo>
                  <a:pt x="1525" y="44"/>
                  <a:pt x="1483" y="32"/>
                  <a:pt x="1481" y="31"/>
                </a:cubicBezTo>
                <a:cubicBezTo>
                  <a:pt x="1433" y="19"/>
                  <a:pt x="1385" y="8"/>
                  <a:pt x="1337" y="0"/>
                </a:cubicBezTo>
                <a:cubicBezTo>
                  <a:pt x="1225" y="6"/>
                  <a:pt x="1173" y="5"/>
                  <a:pt x="1087" y="61"/>
                </a:cubicBezTo>
                <a:cubicBezTo>
                  <a:pt x="1049" y="119"/>
                  <a:pt x="1097" y="52"/>
                  <a:pt x="1049" y="99"/>
                </a:cubicBezTo>
                <a:cubicBezTo>
                  <a:pt x="1026" y="121"/>
                  <a:pt x="1012" y="152"/>
                  <a:pt x="989" y="175"/>
                </a:cubicBezTo>
                <a:cubicBezTo>
                  <a:pt x="936" y="228"/>
                  <a:pt x="878" y="276"/>
                  <a:pt x="829" y="334"/>
                </a:cubicBezTo>
                <a:cubicBezTo>
                  <a:pt x="801" y="367"/>
                  <a:pt x="778" y="404"/>
                  <a:pt x="754" y="440"/>
                </a:cubicBezTo>
                <a:cubicBezTo>
                  <a:pt x="716" y="496"/>
                  <a:pt x="759" y="431"/>
                  <a:pt x="723" y="485"/>
                </a:cubicBezTo>
                <a:cubicBezTo>
                  <a:pt x="718" y="493"/>
                  <a:pt x="708" y="508"/>
                  <a:pt x="708" y="508"/>
                </a:cubicBezTo>
                <a:cubicBezTo>
                  <a:pt x="700" y="535"/>
                  <a:pt x="685" y="553"/>
                  <a:pt x="670" y="576"/>
                </a:cubicBezTo>
                <a:cubicBezTo>
                  <a:pt x="668" y="584"/>
                  <a:pt x="667" y="592"/>
                  <a:pt x="663" y="599"/>
                </a:cubicBezTo>
                <a:cubicBezTo>
                  <a:pt x="659" y="605"/>
                  <a:pt x="650" y="607"/>
                  <a:pt x="647" y="614"/>
                </a:cubicBezTo>
                <a:cubicBezTo>
                  <a:pt x="636" y="636"/>
                  <a:pt x="636" y="667"/>
                  <a:pt x="625" y="690"/>
                </a:cubicBezTo>
                <a:cubicBezTo>
                  <a:pt x="613" y="714"/>
                  <a:pt x="590" y="732"/>
                  <a:pt x="572" y="751"/>
                </a:cubicBezTo>
                <a:cubicBezTo>
                  <a:pt x="553" y="803"/>
                  <a:pt x="580" y="743"/>
                  <a:pt x="541" y="788"/>
                </a:cubicBezTo>
                <a:cubicBezTo>
                  <a:pt x="529" y="802"/>
                  <a:pt x="521" y="819"/>
                  <a:pt x="511" y="834"/>
                </a:cubicBezTo>
                <a:cubicBezTo>
                  <a:pt x="507" y="841"/>
                  <a:pt x="508" y="850"/>
                  <a:pt x="503" y="857"/>
                </a:cubicBezTo>
                <a:cubicBezTo>
                  <a:pt x="497" y="866"/>
                  <a:pt x="487" y="871"/>
                  <a:pt x="481" y="879"/>
                </a:cubicBezTo>
                <a:cubicBezTo>
                  <a:pt x="453" y="914"/>
                  <a:pt x="430" y="955"/>
                  <a:pt x="405" y="993"/>
                </a:cubicBezTo>
                <a:cubicBezTo>
                  <a:pt x="390" y="1016"/>
                  <a:pt x="374" y="1038"/>
                  <a:pt x="359" y="1061"/>
                </a:cubicBezTo>
                <a:cubicBezTo>
                  <a:pt x="349" y="1076"/>
                  <a:pt x="329" y="1107"/>
                  <a:pt x="329" y="1107"/>
                </a:cubicBezTo>
                <a:cubicBezTo>
                  <a:pt x="311" y="1164"/>
                  <a:pt x="336" y="1091"/>
                  <a:pt x="306" y="1152"/>
                </a:cubicBezTo>
                <a:cubicBezTo>
                  <a:pt x="264" y="1236"/>
                  <a:pt x="219" y="1322"/>
                  <a:pt x="162" y="1395"/>
                </a:cubicBezTo>
                <a:cubicBezTo>
                  <a:pt x="134" y="1431"/>
                  <a:pt x="104" y="1470"/>
                  <a:pt x="79" y="1508"/>
                </a:cubicBezTo>
                <a:cubicBezTo>
                  <a:pt x="69" y="1523"/>
                  <a:pt x="49" y="1554"/>
                  <a:pt x="49" y="1554"/>
                </a:cubicBezTo>
                <a:cubicBezTo>
                  <a:pt x="35" y="1646"/>
                  <a:pt x="14" y="1735"/>
                  <a:pt x="3" y="1827"/>
                </a:cubicBezTo>
                <a:cubicBezTo>
                  <a:pt x="6" y="1943"/>
                  <a:pt x="0" y="2060"/>
                  <a:pt x="11" y="2175"/>
                </a:cubicBezTo>
                <a:cubicBezTo>
                  <a:pt x="16" y="2227"/>
                  <a:pt x="57" y="2242"/>
                  <a:pt x="94" y="2251"/>
                </a:cubicBezTo>
                <a:cubicBezTo>
                  <a:pt x="102" y="2253"/>
                  <a:pt x="110" y="2262"/>
                  <a:pt x="117" y="2259"/>
                </a:cubicBezTo>
                <a:cubicBezTo>
                  <a:pt x="122" y="2257"/>
                  <a:pt x="112" y="2249"/>
                  <a:pt x="109" y="2244"/>
                </a:cubicBezTo>
                <a:close/>
              </a:path>
            </a:pathLst>
          </a:custGeom>
          <a:pattFill prst="pct75">
            <a:fgClr>
              <a:schemeClr val="bg1"/>
            </a:fgClr>
            <a:bgClr>
              <a:srgbClr val="000000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24" name="Text Box 28" descr="75%"/>
          <p:cNvSpPr txBox="1">
            <a:spLocks noChangeArrowheads="1"/>
          </p:cNvSpPr>
          <p:nvPr/>
        </p:nvSpPr>
        <p:spPr bwMode="auto">
          <a:xfrm rot="-5400000">
            <a:off x="-992187" y="3289300"/>
            <a:ext cx="2655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Ice water content (g m</a:t>
            </a:r>
            <a:r>
              <a:rPr lang="en-GB" baseline="30000">
                <a:latin typeface="Arial" charset="0"/>
              </a:rPr>
              <a:t>-3</a:t>
            </a:r>
            <a:r>
              <a:rPr lang="en-GB">
                <a:latin typeface="Arial" charset="0"/>
              </a:rPr>
              <a:t>)</a:t>
            </a:r>
          </a:p>
        </p:txBody>
      </p:sp>
      <p:sp>
        <p:nvSpPr>
          <p:cNvPr id="80925" name="Text Box 29" descr="75%"/>
          <p:cNvSpPr txBox="1">
            <a:spLocks noChangeArrowheads="1"/>
          </p:cNvSpPr>
          <p:nvPr/>
        </p:nvSpPr>
        <p:spPr bwMode="auto">
          <a:xfrm>
            <a:off x="2043113" y="5805488"/>
            <a:ext cx="195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Temperature (</a:t>
            </a:r>
            <a:r>
              <a:rPr lang="en-GB" baseline="30000">
                <a:latin typeface="Arial" charset="0"/>
              </a:rPr>
              <a:t>o</a:t>
            </a:r>
            <a:r>
              <a:rPr lang="en-GB">
                <a:latin typeface="Arial" charset="0"/>
              </a:rPr>
              <a:t>C)</a:t>
            </a:r>
          </a:p>
        </p:txBody>
      </p:sp>
      <p:sp>
        <p:nvSpPr>
          <p:cNvPr id="80926" name="Text Box 30" descr="75%"/>
          <p:cNvSpPr txBox="1">
            <a:spLocks noChangeArrowheads="1"/>
          </p:cNvSpPr>
          <p:nvPr/>
        </p:nvSpPr>
        <p:spPr bwMode="auto">
          <a:xfrm>
            <a:off x="3856038" y="4610100"/>
            <a:ext cx="153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Tropical cirrus</a:t>
            </a:r>
          </a:p>
        </p:txBody>
      </p:sp>
      <p:sp>
        <p:nvSpPr>
          <p:cNvPr id="80927" name="Text Box 31" descr="75%"/>
          <p:cNvSpPr txBox="1">
            <a:spLocks noChangeArrowheads="1"/>
          </p:cNvSpPr>
          <p:nvPr/>
        </p:nvSpPr>
        <p:spPr bwMode="auto">
          <a:xfrm>
            <a:off x="3246438" y="30099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Continental cirrus</a:t>
            </a:r>
          </a:p>
        </p:txBody>
      </p:sp>
      <p:sp>
        <p:nvSpPr>
          <p:cNvPr id="80928" name="Rectangle 32"/>
          <p:cNvSpPr>
            <a:spLocks noChangeArrowheads="1"/>
          </p:cNvSpPr>
          <p:nvPr/>
        </p:nvSpPr>
        <p:spPr bwMode="auto">
          <a:xfrm>
            <a:off x="5791200" y="1600200"/>
            <a:ext cx="33528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defTabSz="449263" eaLnBrk="1" hangingPunct="1">
              <a:spcBef>
                <a:spcPts val="788"/>
              </a:spcBef>
              <a:buClr>
                <a:srgbClr val="00004C"/>
              </a:buClr>
              <a:buSzPct val="100000"/>
              <a:buFont typeface="Arial" charset="0"/>
              <a:buChar char="•"/>
            </a:pPr>
            <a:r>
              <a:rPr lang="en-GB">
                <a:latin typeface="Arial" charset="0"/>
              </a:rPr>
              <a:t>Typical crystal concentration in continental cirrus is 0.01-1 cm</a:t>
            </a:r>
            <a:r>
              <a:rPr lang="en-GB" baseline="30000">
                <a:latin typeface="Arial" charset="0"/>
              </a:rPr>
              <a:t>-3</a:t>
            </a:r>
            <a:endParaRPr lang="en-GB">
              <a:latin typeface="Arial" charset="0"/>
            </a:endParaRPr>
          </a:p>
          <a:p>
            <a:pPr marL="341313" indent="-341313" defTabSz="449263" eaLnBrk="1" hangingPunct="1">
              <a:spcBef>
                <a:spcPts val="788"/>
              </a:spcBef>
              <a:buClr>
                <a:srgbClr val="00004C"/>
              </a:buClr>
              <a:buSzPct val="100000"/>
              <a:buFont typeface="Arial" charset="0"/>
              <a:buChar char="•"/>
            </a:pPr>
            <a:endParaRPr lang="en-GB">
              <a:latin typeface="Arial" charset="0"/>
            </a:endParaRPr>
          </a:p>
          <a:p>
            <a:pPr marL="341313" indent="-341313" defTabSz="449263" eaLnBrk="1" hangingPunct="1">
              <a:spcBef>
                <a:spcPts val="788"/>
              </a:spcBef>
              <a:buClr>
                <a:srgbClr val="00004C"/>
              </a:buClr>
              <a:buSzPct val="100000"/>
              <a:buFont typeface="Arial" charset="0"/>
              <a:buChar char="•"/>
            </a:pPr>
            <a:r>
              <a:rPr lang="en-GB">
                <a:latin typeface="Arial" charset="0"/>
              </a:rPr>
              <a:t>Particle size varies with IWC and T</a:t>
            </a:r>
          </a:p>
          <a:p>
            <a:pPr marL="741363" lvl="1" indent="-284163" defTabSz="449263" eaLnBrk="1" hangingPunct="1">
              <a:spcBef>
                <a:spcPts val="788"/>
              </a:spcBef>
              <a:buClr>
                <a:srgbClr val="00004C"/>
              </a:buClr>
              <a:buSzPct val="100000"/>
              <a:buFont typeface="Arial" charset="0"/>
              <a:buChar char="•"/>
            </a:pPr>
            <a:r>
              <a:rPr lang="en-GB">
                <a:latin typeface="Arial" charset="0"/>
              </a:rPr>
              <a:t>mm-size at –40 </a:t>
            </a:r>
            <a:r>
              <a:rPr lang="en-GB" baseline="30000">
                <a:latin typeface="Arial" charset="0"/>
              </a:rPr>
              <a:t>o</a:t>
            </a:r>
            <a:r>
              <a:rPr lang="en-GB">
                <a:latin typeface="Arial" charset="0"/>
              </a:rPr>
              <a:t>C</a:t>
            </a:r>
          </a:p>
          <a:p>
            <a:pPr marL="741363" lvl="1" indent="-284163" defTabSz="449263" eaLnBrk="1" hangingPunct="1">
              <a:spcBef>
                <a:spcPts val="788"/>
              </a:spcBef>
              <a:buClr>
                <a:srgbClr val="00004C"/>
              </a:buClr>
              <a:buSzPct val="100000"/>
              <a:buFont typeface="Arial" charset="0"/>
              <a:buChar char="•"/>
            </a:pPr>
            <a:r>
              <a:rPr lang="en-GB">
                <a:latin typeface="Arial" charset="0"/>
              </a:rPr>
              <a:t>10-100 </a:t>
            </a:r>
            <a:r>
              <a:rPr lang="en-GB">
                <a:latin typeface="Symbol" pitchFamily="18" charset="2"/>
              </a:rPr>
              <a:t>m</a:t>
            </a:r>
            <a:r>
              <a:rPr lang="en-GB">
                <a:latin typeface="Arial" charset="0"/>
              </a:rPr>
              <a:t>m at –60</a:t>
            </a:r>
            <a:r>
              <a:rPr lang="en-GB" baseline="30000">
                <a:latin typeface="Arial" charset="0"/>
              </a:rPr>
              <a:t>o</a:t>
            </a:r>
            <a:r>
              <a:rPr lang="en-GB">
                <a:latin typeface="Arial" charset="0"/>
              </a:rPr>
              <a:t>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i="1" dirty="0" smtClean="0"/>
              <a:t>You need to: </a:t>
            </a:r>
          </a:p>
          <a:p>
            <a:r>
              <a:rPr lang="en-GB" dirty="0"/>
              <a:t>F</a:t>
            </a:r>
            <a:r>
              <a:rPr lang="en-GB" dirty="0" smtClean="0"/>
              <a:t>ollow-up the </a:t>
            </a:r>
            <a:r>
              <a:rPr lang="en-GB" u="sng" dirty="0" smtClean="0"/>
              <a:t>background reading</a:t>
            </a:r>
            <a:r>
              <a:rPr lang="en-GB" dirty="0" smtClean="0"/>
              <a:t>. It is supporting (not extension) material</a:t>
            </a:r>
          </a:p>
          <a:p>
            <a:r>
              <a:rPr lang="en-GB" dirty="0" smtClean="0"/>
              <a:t>Answer the questions that are set in each lecture</a:t>
            </a:r>
          </a:p>
          <a:p>
            <a:pPr>
              <a:buNone/>
            </a:pPr>
            <a:r>
              <a:rPr lang="en-GB" i="1" dirty="0" smtClean="0"/>
              <a:t>I will:</a:t>
            </a:r>
          </a:p>
          <a:p>
            <a:r>
              <a:rPr lang="en-GB" dirty="0" smtClean="0"/>
              <a:t>Be available after lectures and on email to answer specific questions</a:t>
            </a:r>
          </a:p>
          <a:p>
            <a:r>
              <a:rPr lang="en-GB" dirty="0" smtClean="0"/>
              <a:t>Arrange a revision class to help pull all the science together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Questions for this lecture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68760"/>
            <a:ext cx="8228013" cy="4635500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1" fontAlgn="base" latinLnBrk="0" hangingPunct="1">
              <a:lnSpc>
                <a:spcPct val="100000"/>
              </a:lnSpc>
              <a:spcBef>
                <a:spcPts val="788"/>
              </a:spcBef>
              <a:spcAft>
                <a:spcPct val="0"/>
              </a:spcAft>
              <a:buClr>
                <a:srgbClr val="00004C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GB" sz="2000" kern="0" dirty="0" smtClean="0">
                <a:latin typeface="+mn-lt"/>
              </a:rPr>
              <a:t>At </a:t>
            </a:r>
            <a:r>
              <a:rPr lang="en-GB" sz="2000" kern="0" dirty="0">
                <a:latin typeface="+mn-lt"/>
              </a:rPr>
              <a:t>w</a:t>
            </a:r>
            <a:r>
              <a:rPr lang="en-GB" sz="2000" kern="0" dirty="0" smtClean="0">
                <a:latin typeface="+mn-lt"/>
              </a:rPr>
              <a:t>hat approximate heights in the atmosphere do stratocumulus and cirrus clouds occur?</a:t>
            </a:r>
          </a:p>
          <a:p>
            <a:pPr marL="341313" marR="0" lvl="0" indent="-341313" algn="l" defTabSz="449263" rtl="0" eaLnBrk="1" fontAlgn="base" latinLnBrk="0" hangingPunct="1">
              <a:lnSpc>
                <a:spcPct val="100000"/>
              </a:lnSpc>
              <a:spcBef>
                <a:spcPts val="788"/>
              </a:spcBef>
              <a:spcAft>
                <a:spcPct val="0"/>
              </a:spcAft>
              <a:buClr>
                <a:srgbClr val="00004C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GB" sz="2000" kern="0" dirty="0" smtClean="0">
                <a:latin typeface="+mn-lt"/>
              </a:rPr>
              <a:t>What explains the global distribution of stratus and cirrus clouds?</a:t>
            </a:r>
          </a:p>
          <a:p>
            <a:pPr marL="341313" marR="0" lvl="0" indent="-341313" algn="l" defTabSz="449263" rtl="0" eaLnBrk="1" fontAlgn="base" latinLnBrk="0" hangingPunct="1">
              <a:lnSpc>
                <a:spcPct val="100000"/>
              </a:lnSpc>
              <a:spcBef>
                <a:spcPts val="788"/>
              </a:spcBef>
              <a:spcAft>
                <a:spcPct val="0"/>
              </a:spcAft>
              <a:buClr>
                <a:srgbClr val="00004C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GB" sz="2000" kern="0" dirty="0" smtClean="0">
                <a:latin typeface="+mn-lt"/>
              </a:rPr>
              <a:t>When you leave this lecture, what clouds are visible?</a:t>
            </a:r>
          </a:p>
          <a:p>
            <a:pPr marL="341313" marR="0" lvl="0" indent="-341313" algn="l" defTabSz="449263" rtl="0" eaLnBrk="1" fontAlgn="base" latinLnBrk="0" hangingPunct="1">
              <a:lnSpc>
                <a:spcPct val="100000"/>
              </a:lnSpc>
              <a:spcBef>
                <a:spcPts val="788"/>
              </a:spcBef>
              <a:spcAft>
                <a:spcPct val="0"/>
              </a:spcAft>
              <a:buClr>
                <a:srgbClr val="00004C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GB" sz="2000" kern="0" dirty="0" smtClean="0">
                <a:latin typeface="+mn-lt"/>
              </a:rPr>
              <a:t>Define liquid water content</a:t>
            </a:r>
          </a:p>
          <a:p>
            <a:pPr marL="341313" marR="0" lvl="0" indent="-341313" algn="l" defTabSz="449263" rtl="0" eaLnBrk="1" fontAlgn="base" latinLnBrk="0" hangingPunct="1">
              <a:lnSpc>
                <a:spcPct val="100000"/>
              </a:lnSpc>
              <a:spcBef>
                <a:spcPts val="788"/>
              </a:spcBef>
              <a:spcAft>
                <a:spcPct val="0"/>
              </a:spcAft>
              <a:buClr>
                <a:srgbClr val="00004C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GB" sz="2000" kern="0" dirty="0" smtClean="0">
                <a:latin typeface="+mn-lt"/>
              </a:rPr>
              <a:t>If a stratocumulus cloud has a liquid water content of 0.2 g m</a:t>
            </a:r>
            <a:r>
              <a:rPr lang="en-GB" sz="2000" kern="0" baseline="30000" dirty="0" smtClean="0">
                <a:latin typeface="+mn-lt"/>
              </a:rPr>
              <a:t>-3</a:t>
            </a:r>
            <a:r>
              <a:rPr lang="en-GB" sz="2000" kern="0" dirty="0" smtClean="0">
                <a:latin typeface="+mn-lt"/>
              </a:rPr>
              <a:t> and a droplet concentration of 200 cm</a:t>
            </a:r>
            <a:r>
              <a:rPr lang="en-GB" sz="2000" kern="0" baseline="30000" dirty="0" smtClean="0">
                <a:latin typeface="+mn-lt"/>
              </a:rPr>
              <a:t>-3</a:t>
            </a:r>
            <a:r>
              <a:rPr lang="en-GB" sz="2000" kern="0" dirty="0" smtClean="0">
                <a:latin typeface="+mn-lt"/>
              </a:rPr>
              <a:t>, what would the mean droplet size be?</a:t>
            </a:r>
          </a:p>
          <a:p>
            <a:pPr marL="341313" marR="0" lvl="0" indent="-341313" algn="l" defTabSz="449263" rtl="0" eaLnBrk="1" fontAlgn="base" latinLnBrk="0" hangingPunct="1">
              <a:lnSpc>
                <a:spcPct val="100000"/>
              </a:lnSpc>
              <a:spcBef>
                <a:spcPts val="788"/>
              </a:spcBef>
              <a:spcAft>
                <a:spcPct val="0"/>
              </a:spcAft>
              <a:buClr>
                <a:srgbClr val="00004C"/>
              </a:buClr>
              <a:buSzPct val="100000"/>
              <a:tabLst/>
              <a:defRPr/>
            </a:pPr>
            <a:r>
              <a:rPr lang="en-GB" sz="2000" kern="0" dirty="0" smtClean="0">
                <a:latin typeface="+mn-lt"/>
              </a:rPr>
              <a:t>Extensions: </a:t>
            </a:r>
          </a:p>
          <a:p>
            <a:pPr marL="341313" marR="0" lvl="0" indent="-341313" algn="l" defTabSz="449263" rtl="0" eaLnBrk="1" fontAlgn="base" latinLnBrk="0" hangingPunct="1">
              <a:lnSpc>
                <a:spcPct val="100000"/>
              </a:lnSpc>
              <a:spcBef>
                <a:spcPts val="788"/>
              </a:spcBef>
              <a:spcAft>
                <a:spcPct val="0"/>
              </a:spcAft>
              <a:buClr>
                <a:srgbClr val="00004C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GB" sz="2000" kern="0" dirty="0">
                <a:latin typeface="+mn-lt"/>
              </a:rPr>
              <a:t>W</a:t>
            </a:r>
            <a:r>
              <a:rPr lang="en-GB" sz="2000" kern="0" dirty="0" smtClean="0">
                <a:latin typeface="+mn-lt"/>
              </a:rPr>
              <a:t>hat is the “liquid water path” of a cloud of 1km depth with the microphysical properties of the previous question?</a:t>
            </a:r>
          </a:p>
          <a:p>
            <a:pPr marL="341313" marR="0" lvl="0" indent="-341313" algn="l" defTabSz="449263" rtl="0" eaLnBrk="1" fontAlgn="base" latinLnBrk="0" hangingPunct="1">
              <a:lnSpc>
                <a:spcPct val="100000"/>
              </a:lnSpc>
              <a:spcBef>
                <a:spcPts val="788"/>
              </a:spcBef>
              <a:spcAft>
                <a:spcPct val="0"/>
              </a:spcAft>
              <a:buClr>
                <a:srgbClr val="00004C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GB" sz="2000" kern="0" dirty="0" smtClean="0">
                <a:latin typeface="+mn-lt"/>
              </a:rPr>
              <a:t>Why might satellite observations provide inaccurate information about cloud type, height and thickness?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Next lecture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/>
              <a:t>Cloud </a:t>
            </a:r>
            <a:r>
              <a:rPr lang="en-GB" b="1"/>
              <a:t>microphysics</a:t>
            </a:r>
          </a:p>
          <a:p>
            <a:r>
              <a:rPr lang="en-GB"/>
              <a:t>Drop formation – factors controlling drop number and size</a:t>
            </a:r>
          </a:p>
          <a:p>
            <a:r>
              <a:rPr lang="en-GB"/>
              <a:t>Rain formation – what is needed?</a:t>
            </a:r>
          </a:p>
          <a:p>
            <a:r>
              <a:rPr lang="en-GB"/>
              <a:t>The ice phase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of Lecture </a:t>
            </a: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Cloud types, classification and distribution</a:t>
            </a:r>
          </a:p>
          <a:p>
            <a:r>
              <a:rPr lang="en-GB"/>
              <a:t>Importance in the climate system</a:t>
            </a:r>
          </a:p>
          <a:p>
            <a:r>
              <a:rPr lang="en-GB"/>
              <a:t>Basic physical properties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Recommended Reading for This Lecture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Hamblyn</a:t>
            </a:r>
            <a:r>
              <a:rPr lang="en-GB" dirty="0"/>
              <a:t>, R (2001) The Invention of Clouds. New York: Farrar, Straus and </a:t>
            </a:r>
            <a:r>
              <a:rPr lang="en-GB" dirty="0" smtClean="0"/>
              <a:t>Giroux</a:t>
            </a:r>
          </a:p>
          <a:p>
            <a:endParaRPr lang="en-GB" dirty="0"/>
          </a:p>
          <a:p>
            <a:r>
              <a:rPr lang="en-GB" dirty="0" err="1"/>
              <a:t>Houze’s</a:t>
            </a:r>
            <a:r>
              <a:rPr lang="en-GB" dirty="0"/>
              <a:t> Cloud </a:t>
            </a:r>
            <a:r>
              <a:rPr lang="en-GB" dirty="0" smtClean="0"/>
              <a:t>Atlas (gallery)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http://www.atmos.washington.edu/gcg/Atlas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 Cloud?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World Meteorological Organisation definition:</a:t>
            </a:r>
          </a:p>
          <a:p>
            <a:pPr>
              <a:buFont typeface="Arial" charset="0"/>
              <a:buNone/>
            </a:pPr>
            <a:endParaRPr lang="en-GB"/>
          </a:p>
          <a:p>
            <a:pPr>
              <a:buFont typeface="Arial" charset="0"/>
              <a:buNone/>
            </a:pPr>
            <a:r>
              <a:rPr lang="en-GB"/>
              <a:t>“</a:t>
            </a:r>
            <a:r>
              <a:rPr lang="en-GB" i="1"/>
              <a:t>An aggregate of minute, suspended particles of water or ice, or both, that are in sufficient concentrations to be visible.</a:t>
            </a:r>
            <a:r>
              <a:rPr lang="en-GB"/>
              <a:t>”</a:t>
            </a:r>
          </a:p>
          <a:p>
            <a:pPr>
              <a:buFont typeface="Arial" charset="0"/>
              <a:buNone/>
            </a:pPr>
            <a:endParaRPr lang="en-GB"/>
          </a:p>
          <a:p>
            <a:pPr>
              <a:buFont typeface="Arial" charset="0"/>
              <a:buNone/>
            </a:pPr>
            <a:r>
              <a:rPr lang="en-GB"/>
              <a:t>Now also includes clouds that are nearly invisible to the eye, but visible from satellite: sub-visible clouds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Development of Cloud Classification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Luke Howard in 1803 (English Chemist) and Jean Baptiste Lamarck in 1802 (French naturalist)</a:t>
            </a:r>
          </a:p>
          <a:p>
            <a:r>
              <a:rPr lang="en-GB"/>
              <a:t>Howard’s Latin-based nomenclature adopted (Published in </a:t>
            </a:r>
            <a:r>
              <a:rPr lang="en-GB" i="1"/>
              <a:t>Tilloch’s Philosophical Magazine</a:t>
            </a:r>
            <a:r>
              <a:rPr lang="en-GB"/>
              <a:t>)</a:t>
            </a:r>
          </a:p>
          <a:p>
            <a:r>
              <a:rPr lang="en-GB"/>
              <a:t>Three basic cloud types:</a:t>
            </a:r>
          </a:p>
          <a:p>
            <a:pPr lvl="1"/>
            <a:r>
              <a:rPr lang="en-GB" b="1"/>
              <a:t>Cirrus</a:t>
            </a:r>
            <a:r>
              <a:rPr lang="en-GB"/>
              <a:t> (</a:t>
            </a:r>
            <a:r>
              <a:rPr lang="en-GB" i="1"/>
              <a:t>Latin: hair</a:t>
            </a:r>
            <a:r>
              <a:rPr lang="en-GB"/>
              <a:t>) - fibrous and wispy</a:t>
            </a:r>
          </a:p>
          <a:p>
            <a:pPr lvl="1"/>
            <a:r>
              <a:rPr lang="en-GB" b="1"/>
              <a:t>Stratus</a:t>
            </a:r>
            <a:r>
              <a:rPr lang="en-GB"/>
              <a:t> (</a:t>
            </a:r>
            <a:r>
              <a:rPr lang="en-GB" i="1"/>
              <a:t>Latin: flat</a:t>
            </a:r>
            <a:r>
              <a:rPr lang="en-GB"/>
              <a:t>) – sheet-like laminar clouds</a:t>
            </a:r>
          </a:p>
          <a:p>
            <a:pPr lvl="1"/>
            <a:r>
              <a:rPr lang="en-GB" b="1"/>
              <a:t>Cumulus</a:t>
            </a:r>
            <a:r>
              <a:rPr lang="en-GB"/>
              <a:t> (</a:t>
            </a:r>
            <a:r>
              <a:rPr lang="en-GB" i="1"/>
              <a:t>Latin: heaped up</a:t>
            </a:r>
            <a:r>
              <a:rPr lang="en-GB"/>
              <a:t>)  - strong vertical architecture</a:t>
            </a:r>
          </a:p>
          <a:p>
            <a:pPr lvl="1"/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Development of Cloud Classification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1880s: Observations suggested that clouds occupy 3 distinct levels</a:t>
            </a:r>
          </a:p>
          <a:p>
            <a:pPr lvl="1"/>
            <a:r>
              <a:rPr lang="en-GB"/>
              <a:t>High clouds (cloud base &gt;7 km above ground level)</a:t>
            </a:r>
          </a:p>
          <a:p>
            <a:pPr lvl="1"/>
            <a:r>
              <a:rPr lang="en-GB"/>
              <a:t>Middle-level clouds (cloud base between 2 and 7 km)</a:t>
            </a:r>
          </a:p>
          <a:p>
            <a:pPr lvl="1"/>
            <a:r>
              <a:rPr lang="en-GB"/>
              <a:t>Low clouds (cloud base &lt;2 km)</a:t>
            </a:r>
          </a:p>
          <a:p>
            <a:r>
              <a:rPr lang="en-GB"/>
              <a:t>Further refinements in 1891 and 1926</a:t>
            </a:r>
          </a:p>
          <a:p>
            <a:r>
              <a:rPr lang="en-GB"/>
              <a:t>Publication of International Cloud Atlas in 1932 and by WMO in 1956. Pictorially updated 1989.</a:t>
            </a:r>
          </a:p>
          <a:p>
            <a:r>
              <a:rPr lang="en-GB" sz="1800"/>
              <a:t>World Meteorological Organisation (1987) </a:t>
            </a:r>
            <a:r>
              <a:rPr lang="en-GB" sz="1800" i="1"/>
              <a:t>International Cloud Atlas</a:t>
            </a:r>
            <a:r>
              <a:rPr lang="en-GB" sz="1800"/>
              <a:t>, vol II. Geneva: WMO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Ten Cloud Types, Species and Varieties</a:t>
            </a:r>
          </a:p>
        </p:txBody>
      </p:sp>
      <p:graphicFrame>
        <p:nvGraphicFramePr>
          <p:cNvPr id="62711" name="Group 247"/>
          <p:cNvGraphicFramePr>
            <a:graphicFrameLocks noGrp="1"/>
          </p:cNvGraphicFramePr>
          <p:nvPr/>
        </p:nvGraphicFramePr>
        <p:xfrm>
          <a:off x="533400" y="1524000"/>
          <a:ext cx="8305800" cy="4755200"/>
        </p:xfrm>
        <a:graphic>
          <a:graphicData uri="http://schemas.openxmlformats.org/drawingml/2006/table">
            <a:tbl>
              <a:tblPr/>
              <a:tblGrid>
                <a:gridCol w="2209800"/>
                <a:gridCol w="3505200"/>
                <a:gridCol w="25908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Genera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Species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Varieties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Cirrus (Ci)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uncinus, fibratus, spissatus, castellanus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intortus, radiatus, vertebratus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Cirrostratus (Cs)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nebulosus, fibratus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C"/>
                        </a:solidFill>
                        <a:effectLst/>
                        <a:latin typeface="Arial" charset="0"/>
                        <a:ea typeface="HG Mincho Light J" charset="0"/>
                        <a:cs typeface="HG Mincho Light J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Cirrocumulus (Cc)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castellanus, floccus, lenticularis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undulatus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Altocumulus (Ac)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castellanus, floccus, lenticularis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translucidus, opacus, undulatus, perlucidus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Altostratus (As)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translucidus, opacus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Nimbostratus (Ns)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Stratocumulus (Sc)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castellanus, lenticularis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perlucidus, translucidus, opacus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Stratus (St)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fractus, nebulosus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C"/>
                        </a:solidFill>
                        <a:effectLst/>
                        <a:latin typeface="Arial" charset="0"/>
                        <a:ea typeface="HG Mincho Light J" charset="0"/>
                        <a:cs typeface="HG Mincho Light J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Cumulonimbus (Cb)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calvus, capillatus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C"/>
                        </a:solidFill>
                        <a:effectLst/>
                        <a:latin typeface="Arial" charset="0"/>
                        <a:ea typeface="HG Mincho Light J" charset="0"/>
                        <a:cs typeface="HG Mincho Light J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Cumulus (Cu)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C"/>
                          </a:solidFill>
                          <a:effectLst/>
                          <a:latin typeface="Arial" charset="0"/>
                          <a:ea typeface="HG Mincho Light J" charset="0"/>
                          <a:cs typeface="HG Mincho Light J" charset="0"/>
                        </a:rPr>
                        <a:t>fractus, humulis, mediocris, congestus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00004C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4C"/>
                        </a:solidFill>
                        <a:effectLst/>
                        <a:latin typeface="Arial" charset="0"/>
                        <a:ea typeface="HG Mincho Light J" charset="0"/>
                        <a:cs typeface="HG Mincho Light J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Default Design">
      <a:majorFont>
        <a:latin typeface="Arial"/>
        <a:ea typeface="HG Mincho Light J"/>
        <a:cs typeface="HG Mincho Light J"/>
      </a:majorFont>
      <a:minorFont>
        <a:latin typeface="Arial"/>
        <a:ea typeface="HG Mincho Light J"/>
        <a:cs typeface="HG Mincho Light J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pct75">
          <a:fgClr>
            <a:schemeClr val="bg1"/>
          </a:fgClr>
          <a:bgClr>
            <a:srgbClr val="000000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4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pct75">
          <a:fgClr>
            <a:schemeClr val="bg1"/>
          </a:fgClr>
          <a:bgClr>
            <a:srgbClr val="000000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4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1351</Words>
  <Application>Microsoft Office PowerPoint</Application>
  <PresentationFormat>On-screen Show (4:3)</PresentationFormat>
  <Paragraphs>292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Times New Roman</vt:lpstr>
      <vt:lpstr>Arial</vt:lpstr>
      <vt:lpstr>HG Mincho Light J</vt:lpstr>
      <vt:lpstr>Symbol</vt:lpstr>
      <vt:lpstr>Default Design</vt:lpstr>
      <vt:lpstr>Properties and Distribution of Clouds</vt:lpstr>
      <vt:lpstr>The aims of the cloud lectures</vt:lpstr>
      <vt:lpstr>Expectations</vt:lpstr>
      <vt:lpstr>Content of Lecture 3</vt:lpstr>
      <vt:lpstr>Recommended Reading for This Lecture</vt:lpstr>
      <vt:lpstr>What is a Cloud?</vt:lpstr>
      <vt:lpstr>Development of Cloud Classification</vt:lpstr>
      <vt:lpstr>Development of Cloud Classification</vt:lpstr>
      <vt:lpstr>The Ten Cloud Types, Species and Varieties</vt:lpstr>
      <vt:lpstr>Low Stratiform Clouds</vt:lpstr>
      <vt:lpstr>Stratus/Stratocumulus</vt:lpstr>
      <vt:lpstr>Global Distribution of Stratus Clouds</vt:lpstr>
      <vt:lpstr>Stratiform Clouds and Climate</vt:lpstr>
      <vt:lpstr>Cumuliform Clouds</vt:lpstr>
      <vt:lpstr>Cumuli</vt:lpstr>
      <vt:lpstr>Global Distribution of Deep Cumulonimbus Clouds</vt:lpstr>
      <vt:lpstr>Cumuli Clouds and Climate</vt:lpstr>
      <vt:lpstr>Alto Clouds</vt:lpstr>
      <vt:lpstr>Global Distribution of Altocumulus Clouds </vt:lpstr>
      <vt:lpstr>Cirrus Clouds</vt:lpstr>
      <vt:lpstr>Global Distribution of Cirrus Clouds</vt:lpstr>
      <vt:lpstr>Cloud Systems</vt:lpstr>
      <vt:lpstr>Measurements of global cloud types and coverage</vt:lpstr>
      <vt:lpstr>Occurrence of Clouds  (Oceanic areas)</vt:lpstr>
      <vt:lpstr>Occurrence of Clouds:  Land areas (Ocean Areas)</vt:lpstr>
      <vt:lpstr>Slide 26</vt:lpstr>
      <vt:lpstr>Physical Characteristics of Stratus Clouds</vt:lpstr>
      <vt:lpstr>Microphysics of Stratus Clouds</vt:lpstr>
      <vt:lpstr>Microphysics of Cirrus Clouds</vt:lpstr>
      <vt:lpstr>Questions for this lecture</vt:lpstr>
      <vt:lpstr>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 and Climate</dc:title>
  <cp:lastModifiedBy>Carslaw</cp:lastModifiedBy>
  <cp:revision>90</cp:revision>
  <dcterms:modified xsi:type="dcterms:W3CDTF">2011-10-07T09:47:44Z</dcterms:modified>
</cp:coreProperties>
</file>