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7" r:id="rId2"/>
    <p:sldId id="258" r:id="rId3"/>
    <p:sldId id="259" r:id="rId4"/>
    <p:sldId id="260" r:id="rId5"/>
    <p:sldId id="261" r:id="rId6"/>
    <p:sldId id="287" r:id="rId7"/>
    <p:sldId id="263" r:id="rId8"/>
    <p:sldId id="309" r:id="rId9"/>
    <p:sldId id="264" r:id="rId10"/>
    <p:sldId id="265" r:id="rId11"/>
    <p:sldId id="266" r:id="rId12"/>
    <p:sldId id="267" r:id="rId13"/>
    <p:sldId id="268" r:id="rId14"/>
    <p:sldId id="272" r:id="rId15"/>
    <p:sldId id="269" r:id="rId16"/>
    <p:sldId id="270" r:id="rId17"/>
    <p:sldId id="274" r:id="rId18"/>
    <p:sldId id="276" r:id="rId19"/>
    <p:sldId id="278" r:id="rId20"/>
    <p:sldId id="279" r:id="rId21"/>
    <p:sldId id="281" r:id="rId22"/>
    <p:sldId id="310" r:id="rId23"/>
    <p:sldId id="282" r:id="rId24"/>
    <p:sldId id="284" r:id="rId25"/>
    <p:sldId id="288" r:id="rId26"/>
    <p:sldId id="289" r:id="rId27"/>
    <p:sldId id="290" r:id="rId28"/>
    <p:sldId id="291" r:id="rId29"/>
    <p:sldId id="293" r:id="rId30"/>
    <p:sldId id="294" r:id="rId31"/>
    <p:sldId id="308" r:id="rId32"/>
    <p:sldId id="305" r:id="rId33"/>
    <p:sldId id="304" r:id="rId34"/>
    <p:sldId id="30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184" autoAdjust="0"/>
  </p:normalViewPr>
  <p:slideViewPr>
    <p:cSldViewPr>
      <p:cViewPr varScale="1">
        <p:scale>
          <a:sx n="91" d="100"/>
          <a:sy n="91" d="100"/>
        </p:scale>
        <p:origin x="-1314" y="-96"/>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56CE82-E986-4106-8206-78C4EF5FC60B}" type="datetimeFigureOut">
              <a:rPr lang="en-US" smtClean="0"/>
              <a:pPr/>
              <a:t>11/27/2010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F1271C-BA01-407A-AC56-A30416EC9A6E}"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16"/>
          <p:cNvSpPr>
            <a:spLocks noGrp="1" noChangeArrowheads="1"/>
          </p:cNvSpPr>
          <p:nvPr>
            <p:ph type="sldNum" sz="quarter" idx="5"/>
          </p:nvPr>
        </p:nvSpPr>
        <p:spPr>
          <a:noFill/>
        </p:spPr>
        <p:txBody>
          <a:bodyPr/>
          <a:lstStyle/>
          <a:p>
            <a:r>
              <a:rPr lang="en-US" smtClean="0"/>
              <a:t> </a:t>
            </a:r>
            <a:fld id="{22AFBC21-97E1-4DC6-B20F-8DA096482235}" type="slidenum">
              <a:rPr lang="en-US" smtClean="0"/>
              <a:pPr/>
              <a:t>6</a:t>
            </a:fld>
            <a:endParaRPr lang="en-US" smtClean="0"/>
          </a:p>
        </p:txBody>
      </p:sp>
      <p:sp>
        <p:nvSpPr>
          <p:cNvPr id="105477" name="Rectangle 5"/>
          <p:cNvSpPr>
            <a:spLocks noGrp="1" noRot="1" noChangeAspect="1" noChangeArrowheads="1" noTextEdit="1"/>
          </p:cNvSpPr>
          <p:nvPr>
            <p:ph type="sldImg"/>
          </p:nvPr>
        </p:nvSpPr>
        <p:spPr>
          <a:xfrm>
            <a:off x="3884613" y="376238"/>
            <a:ext cx="2878137" cy="2160587"/>
          </a:xfrm>
          <a:ln/>
        </p:spPr>
      </p:sp>
      <p:sp>
        <p:nvSpPr>
          <p:cNvPr id="82948" name="Rectangle 6"/>
          <p:cNvSpPr>
            <a:spLocks noGrp="1" noChangeArrowheads="1"/>
          </p:cNvSpPr>
          <p:nvPr>
            <p:ph type="body" idx="1"/>
          </p:nvPr>
        </p:nvSpPr>
        <p:spPr>
          <a:xfrm>
            <a:off x="0" y="375450"/>
            <a:ext cx="5289605" cy="7881401"/>
          </a:xfrm>
          <a:noFill/>
          <a:ln/>
        </p:spPr>
        <p:txBody>
          <a:bodyPr>
            <a:normAutofit lnSpcReduction="10000"/>
          </a:bodyPr>
          <a:lstStyle/>
          <a:p>
            <a:pPr eaLnBrk="1" hangingPunct="1">
              <a:spcBef>
                <a:spcPct val="0"/>
              </a:spcBef>
            </a:pPr>
            <a:r>
              <a:rPr lang="en-US" sz="2300" b="1" dirty="0" smtClean="0"/>
              <a:t>Structure of a Function M-file</a:t>
            </a:r>
          </a:p>
          <a:p>
            <a:pPr eaLnBrk="1" hangingPunct="1">
              <a:spcBef>
                <a:spcPct val="0"/>
              </a:spcBef>
            </a:pPr>
            <a:endParaRPr lang="en-US" sz="1300" b="1" dirty="0" smtClean="0"/>
          </a:p>
          <a:p>
            <a:pPr eaLnBrk="1" hangingPunct="1">
              <a:spcBef>
                <a:spcPct val="0"/>
              </a:spcBef>
            </a:pPr>
            <a:r>
              <a:rPr lang="en-US" dirty="0" smtClean="0">
                <a:latin typeface="Courier New" pitchFamily="49" charset="0"/>
              </a:rPr>
              <a:t>function y = </a:t>
            </a:r>
            <a:r>
              <a:rPr lang="en-US" dirty="0" err="1" smtClean="0">
                <a:latin typeface="Courier New" pitchFamily="49" charset="0"/>
              </a:rPr>
              <a:t>mymean</a:t>
            </a:r>
            <a:r>
              <a:rPr lang="en-US" dirty="0" smtClean="0">
                <a:latin typeface="Courier New" pitchFamily="49" charset="0"/>
              </a:rPr>
              <a:t>(x)</a:t>
            </a:r>
          </a:p>
          <a:p>
            <a:pPr eaLnBrk="1" hangingPunct="1">
              <a:spcBef>
                <a:spcPct val="0"/>
              </a:spcBef>
            </a:pPr>
            <a:r>
              <a:rPr lang="en-US" dirty="0" smtClean="0">
                <a:latin typeface="Courier New" pitchFamily="49" charset="0"/>
              </a:rPr>
              <a:t>%MYMEAN Average or mean value.</a:t>
            </a:r>
          </a:p>
          <a:p>
            <a:pPr eaLnBrk="1" hangingPunct="1">
              <a:spcBef>
                <a:spcPct val="0"/>
              </a:spcBef>
            </a:pPr>
            <a:r>
              <a:rPr lang="en-US" dirty="0" smtClean="0">
                <a:latin typeface="Courier New" pitchFamily="49" charset="0"/>
              </a:rPr>
              <a:t>% For vectors, MYMEAN(x) returns the </a:t>
            </a:r>
          </a:p>
          <a:p>
            <a:pPr eaLnBrk="1" hangingPunct="1">
              <a:spcBef>
                <a:spcPct val="0"/>
              </a:spcBef>
            </a:pPr>
            <a:r>
              <a:rPr lang="en-US" dirty="0" smtClean="0">
                <a:latin typeface="Courier New" pitchFamily="49" charset="0"/>
              </a:rPr>
              <a:t>% mean value.  For matrices, MYMEAN(x) </a:t>
            </a:r>
          </a:p>
          <a:p>
            <a:pPr eaLnBrk="1" hangingPunct="1">
              <a:spcBef>
                <a:spcPct val="0"/>
              </a:spcBef>
            </a:pPr>
            <a:r>
              <a:rPr lang="en-US" dirty="0" smtClean="0">
                <a:latin typeface="Courier New" pitchFamily="49" charset="0"/>
              </a:rPr>
              <a:t>% is a row vector containing the mean </a:t>
            </a:r>
          </a:p>
          <a:p>
            <a:pPr eaLnBrk="1" hangingPunct="1">
              <a:spcBef>
                <a:spcPct val="0"/>
              </a:spcBef>
            </a:pPr>
            <a:r>
              <a:rPr lang="en-US" dirty="0" smtClean="0">
                <a:latin typeface="Courier New" pitchFamily="49" charset="0"/>
              </a:rPr>
              <a:t>% value of each column.</a:t>
            </a:r>
          </a:p>
          <a:p>
            <a:pPr eaLnBrk="1" hangingPunct="1">
              <a:spcBef>
                <a:spcPct val="0"/>
              </a:spcBef>
            </a:pPr>
            <a:r>
              <a:rPr lang="en-US" dirty="0" smtClean="0">
                <a:latin typeface="Courier New" pitchFamily="49" charset="0"/>
              </a:rPr>
              <a:t>[</a:t>
            </a:r>
            <a:r>
              <a:rPr lang="en-US" dirty="0" err="1" smtClean="0">
                <a:latin typeface="Courier New" pitchFamily="49" charset="0"/>
              </a:rPr>
              <a:t>m,n</a:t>
            </a:r>
            <a:r>
              <a:rPr lang="en-US" dirty="0" smtClean="0">
                <a:latin typeface="Courier New" pitchFamily="49" charset="0"/>
              </a:rPr>
              <a:t>] = size(x);</a:t>
            </a:r>
          </a:p>
          <a:p>
            <a:pPr eaLnBrk="1" hangingPunct="1">
              <a:spcBef>
                <a:spcPct val="0"/>
              </a:spcBef>
            </a:pPr>
            <a:r>
              <a:rPr lang="en-US" dirty="0" smtClean="0">
                <a:latin typeface="Courier New" pitchFamily="49" charset="0"/>
              </a:rPr>
              <a:t>if m == 1</a:t>
            </a:r>
          </a:p>
          <a:p>
            <a:pPr eaLnBrk="1" hangingPunct="1">
              <a:spcBef>
                <a:spcPct val="0"/>
              </a:spcBef>
            </a:pPr>
            <a:r>
              <a:rPr lang="en-US" dirty="0" smtClean="0">
                <a:latin typeface="Courier New" pitchFamily="49" charset="0"/>
              </a:rPr>
              <a:t>    m = n;</a:t>
            </a:r>
          </a:p>
          <a:p>
            <a:pPr eaLnBrk="1" hangingPunct="1">
              <a:spcBef>
                <a:spcPct val="0"/>
              </a:spcBef>
            </a:pPr>
            <a:r>
              <a:rPr lang="en-US" dirty="0" smtClean="0">
                <a:latin typeface="Courier New" pitchFamily="49" charset="0"/>
              </a:rPr>
              <a:t>end</a:t>
            </a:r>
          </a:p>
          <a:p>
            <a:pPr eaLnBrk="1" hangingPunct="1">
              <a:spcBef>
                <a:spcPct val="0"/>
              </a:spcBef>
            </a:pPr>
            <a:r>
              <a:rPr lang="en-US" dirty="0" smtClean="0">
                <a:latin typeface="Courier New" pitchFamily="49" charset="0"/>
              </a:rPr>
              <a:t>y = sum(x)/m;</a:t>
            </a:r>
          </a:p>
          <a:p>
            <a:pPr eaLnBrk="1" hangingPunct="1">
              <a:spcBef>
                <a:spcPct val="0"/>
              </a:spcBef>
            </a:pPr>
            <a:endParaRPr lang="en-US" dirty="0" smtClean="0"/>
          </a:p>
          <a:p>
            <a:pPr eaLnBrk="1" hangingPunct="1">
              <a:spcBef>
                <a:spcPct val="0"/>
              </a:spcBef>
            </a:pPr>
            <a:r>
              <a:rPr lang="en-US" sz="1300" b="1" dirty="0" smtClean="0"/>
              <a:t>Required</a:t>
            </a:r>
            <a:endParaRPr lang="en-US" sz="1300" dirty="0" smtClean="0"/>
          </a:p>
          <a:p>
            <a:pPr eaLnBrk="1" hangingPunct="1">
              <a:spcBef>
                <a:spcPct val="0"/>
              </a:spcBef>
              <a:buFontTx/>
              <a:buChar char="•"/>
            </a:pPr>
            <a:r>
              <a:rPr lang="en-US" sz="1300" dirty="0" smtClean="0"/>
              <a:t> You must use the keyword </a:t>
            </a:r>
            <a:r>
              <a:rPr lang="en-US" sz="1300" dirty="0" smtClean="0">
                <a:latin typeface="Courier New" pitchFamily="49" charset="0"/>
              </a:rPr>
              <a:t>function </a:t>
            </a:r>
            <a:r>
              <a:rPr lang="en-US" sz="1300" dirty="0" smtClean="0"/>
              <a:t>on the first line of your     </a:t>
            </a:r>
          </a:p>
          <a:p>
            <a:pPr eaLnBrk="1" hangingPunct="1">
              <a:spcBef>
                <a:spcPct val="0"/>
              </a:spcBef>
            </a:pPr>
            <a:r>
              <a:rPr lang="en-US" sz="1300" dirty="0" smtClean="0"/>
              <a:t>   function M-file.</a:t>
            </a:r>
          </a:p>
          <a:p>
            <a:pPr eaLnBrk="1" hangingPunct="1">
              <a:spcBef>
                <a:spcPct val="0"/>
              </a:spcBef>
              <a:buFontTx/>
              <a:buChar char="•"/>
            </a:pPr>
            <a:r>
              <a:rPr lang="en-US" sz="1300" dirty="0" smtClean="0"/>
              <a:t> When you save your function M-file make certain that the </a:t>
            </a:r>
          </a:p>
          <a:p>
            <a:pPr eaLnBrk="1" hangingPunct="1">
              <a:spcBef>
                <a:spcPct val="0"/>
              </a:spcBef>
            </a:pPr>
            <a:r>
              <a:rPr lang="en-US" sz="1300" dirty="0" smtClean="0"/>
              <a:t>   function name is the same as the filename.</a:t>
            </a:r>
          </a:p>
          <a:p>
            <a:pPr eaLnBrk="1" hangingPunct="1">
              <a:spcBef>
                <a:spcPct val="0"/>
              </a:spcBef>
              <a:buFontTx/>
              <a:buChar char="•"/>
            </a:pPr>
            <a:r>
              <a:rPr lang="en-US" sz="1300" dirty="0" smtClean="0"/>
              <a:t> You are saving this function file from the MATLAB</a:t>
            </a:r>
          </a:p>
          <a:p>
            <a:pPr eaLnBrk="1" hangingPunct="1">
              <a:spcBef>
                <a:spcPct val="0"/>
              </a:spcBef>
            </a:pPr>
            <a:r>
              <a:rPr lang="en-US" sz="1300" dirty="0" smtClean="0"/>
              <a:t>   Editor/Debugger and therefore, this file has a </a:t>
            </a:r>
            <a:r>
              <a:rPr lang="en-US" sz="1300" dirty="0" smtClean="0">
                <a:latin typeface="Courier New" pitchFamily="49" charset="0"/>
              </a:rPr>
              <a:t>*.m</a:t>
            </a:r>
            <a:r>
              <a:rPr lang="en-US" sz="1300" dirty="0" smtClean="0"/>
              <a:t> extension.</a:t>
            </a:r>
          </a:p>
          <a:p>
            <a:pPr eaLnBrk="1" hangingPunct="1">
              <a:spcBef>
                <a:spcPct val="0"/>
              </a:spcBef>
              <a:buFontTx/>
              <a:buChar char="•"/>
            </a:pPr>
            <a:r>
              <a:rPr lang="en-US" sz="1300" dirty="0" smtClean="0"/>
              <a:t> MATLAB code – Contains the MATLAB expressions to </a:t>
            </a:r>
          </a:p>
          <a:p>
            <a:pPr eaLnBrk="1" hangingPunct="1">
              <a:spcBef>
                <a:spcPct val="0"/>
              </a:spcBef>
            </a:pPr>
            <a:r>
              <a:rPr lang="en-US" sz="1300" dirty="0" smtClean="0"/>
              <a:t>  be executed as part of function.</a:t>
            </a:r>
          </a:p>
          <a:p>
            <a:pPr eaLnBrk="1" hangingPunct="1">
              <a:spcBef>
                <a:spcPct val="0"/>
              </a:spcBef>
            </a:pPr>
            <a:endParaRPr lang="en-US" sz="800" b="1" dirty="0" smtClean="0"/>
          </a:p>
          <a:p>
            <a:pPr eaLnBrk="1" hangingPunct="1">
              <a:spcBef>
                <a:spcPct val="0"/>
              </a:spcBef>
            </a:pPr>
            <a:r>
              <a:rPr lang="en-US" sz="1300" b="1" dirty="0" smtClean="0"/>
              <a:t>Optional</a:t>
            </a:r>
            <a:endParaRPr lang="en-US" sz="1300" dirty="0" smtClean="0"/>
          </a:p>
          <a:p>
            <a:pPr eaLnBrk="1" hangingPunct="1">
              <a:spcBef>
                <a:spcPct val="0"/>
              </a:spcBef>
              <a:buFontTx/>
              <a:buChar char="•"/>
            </a:pPr>
            <a:r>
              <a:rPr lang="en-US" sz="1300" dirty="0" smtClean="0"/>
              <a:t> </a:t>
            </a:r>
            <a:r>
              <a:rPr lang="en-US" sz="1300" dirty="0" err="1" smtClean="0"/>
              <a:t>Input/Output</a:t>
            </a:r>
            <a:r>
              <a:rPr lang="en-US" sz="1300" dirty="0" smtClean="0"/>
              <a:t> argument(s) – These define the internal </a:t>
            </a:r>
          </a:p>
          <a:p>
            <a:pPr eaLnBrk="1" hangingPunct="1">
              <a:spcBef>
                <a:spcPct val="0"/>
              </a:spcBef>
            </a:pPr>
            <a:r>
              <a:rPr lang="en-US" sz="1300" dirty="0" smtClean="0"/>
              <a:t>   variable names.</a:t>
            </a:r>
          </a:p>
          <a:p>
            <a:pPr eaLnBrk="1" hangingPunct="1">
              <a:spcBef>
                <a:spcPct val="0"/>
              </a:spcBef>
              <a:buFontTx/>
              <a:buChar char="•"/>
            </a:pPr>
            <a:r>
              <a:rPr lang="en-US" sz="1300" dirty="0" smtClean="0"/>
              <a:t> Online help – Comment lines following immediately after </a:t>
            </a:r>
          </a:p>
          <a:p>
            <a:pPr eaLnBrk="1" hangingPunct="1">
              <a:spcBef>
                <a:spcPct val="0"/>
              </a:spcBef>
            </a:pPr>
            <a:r>
              <a:rPr lang="en-US" sz="1300" dirty="0" smtClean="0"/>
              <a:t>   the function definition line.  (The first line in the Online </a:t>
            </a:r>
          </a:p>
          <a:p>
            <a:pPr eaLnBrk="1" hangingPunct="1">
              <a:spcBef>
                <a:spcPct val="0"/>
              </a:spcBef>
            </a:pPr>
            <a:r>
              <a:rPr lang="en-US" sz="1300" dirty="0" smtClean="0"/>
              <a:t>   Help is referred to as the “H1” line.  The percent (</a:t>
            </a:r>
            <a:r>
              <a:rPr lang="en-US" sz="1300" dirty="0" smtClean="0">
                <a:latin typeface="Courier New" pitchFamily="49" charset="0"/>
              </a:rPr>
              <a:t>%</a:t>
            </a:r>
            <a:r>
              <a:rPr lang="en-US" sz="1300" dirty="0" smtClean="0"/>
              <a:t>) symbol                 </a:t>
            </a:r>
          </a:p>
          <a:p>
            <a:pPr eaLnBrk="1" hangingPunct="1">
              <a:spcBef>
                <a:spcPct val="0"/>
              </a:spcBef>
            </a:pPr>
            <a:r>
              <a:rPr lang="en-US" sz="1300" dirty="0" smtClean="0"/>
              <a:t>   must be the first character in the line. The </a:t>
            </a:r>
            <a:r>
              <a:rPr lang="en-US" sz="1300" dirty="0" err="1" smtClean="0">
                <a:latin typeface="Courier New" pitchFamily="49" charset="0"/>
              </a:rPr>
              <a:t>lookfor</a:t>
            </a:r>
            <a:r>
              <a:rPr lang="en-US" sz="1300" dirty="0" smtClean="0">
                <a:latin typeface="Courier New" pitchFamily="49" charset="0"/>
              </a:rPr>
              <a:t> </a:t>
            </a:r>
          </a:p>
          <a:p>
            <a:pPr eaLnBrk="1" hangingPunct="1">
              <a:spcBef>
                <a:spcPct val="0"/>
              </a:spcBef>
            </a:pPr>
            <a:r>
              <a:rPr lang="en-US" sz="1300" dirty="0" smtClean="0"/>
              <a:t>   command uses the H1 lines in its search.)</a:t>
            </a:r>
          </a:p>
          <a:p>
            <a:pPr eaLnBrk="1" hangingPunct="1">
              <a:spcBef>
                <a:spcPct val="0"/>
              </a:spcBef>
            </a:pPr>
            <a:endParaRPr lang="en-US" sz="800" b="1" dirty="0" smtClean="0"/>
          </a:p>
          <a:p>
            <a:pPr eaLnBrk="1" hangingPunct="1">
              <a:spcBef>
                <a:spcPct val="0"/>
              </a:spcBef>
            </a:pPr>
            <a:r>
              <a:rPr lang="en-US" sz="1300" b="1" dirty="0" smtClean="0"/>
              <a:t>Command Line Syntax</a:t>
            </a:r>
            <a:endParaRPr lang="en-US" sz="1300" dirty="0" smtClean="0"/>
          </a:p>
          <a:p>
            <a:pPr eaLnBrk="1" hangingPunct="1">
              <a:spcBef>
                <a:spcPct val="0"/>
              </a:spcBef>
            </a:pPr>
            <a:r>
              <a:rPr lang="en-US" sz="1300" dirty="0" smtClean="0"/>
              <a:t>When calling a function from the command line, MATLAB searches the path for an M-file with the specified name (does not search for the function name in the text).</a:t>
            </a:r>
          </a:p>
          <a:p>
            <a:pPr eaLnBrk="1" hangingPunct="1">
              <a:spcBef>
                <a:spcPct val="0"/>
              </a:spcBef>
            </a:pPr>
            <a:endParaRPr lang="en-US" sz="800" dirty="0" smtClean="0"/>
          </a:p>
          <a:p>
            <a:pPr eaLnBrk="1" hangingPunct="1">
              <a:spcBef>
                <a:spcPct val="0"/>
              </a:spcBef>
            </a:pPr>
            <a:r>
              <a:rPr lang="en-US" sz="1300" dirty="0" smtClean="0"/>
              <a:t>Input variable name(s) defined in the first line of the function are used in the function code.  The results produced by the function code must be stored in variable(s) with the same name as the output argument(s).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16"/>
          <p:cNvSpPr>
            <a:spLocks noGrp="1" noChangeArrowheads="1"/>
          </p:cNvSpPr>
          <p:nvPr>
            <p:ph type="sldNum" sz="quarter" idx="5"/>
          </p:nvPr>
        </p:nvSpPr>
        <p:spPr>
          <a:noFill/>
        </p:spPr>
        <p:txBody>
          <a:bodyPr/>
          <a:lstStyle/>
          <a:p>
            <a:r>
              <a:rPr lang="en-US" smtClean="0"/>
              <a:t> </a:t>
            </a:r>
            <a:fld id="{8395A6DB-4780-4788-A922-EAD90C9CA7AB}" type="slidenum">
              <a:rPr lang="en-US" smtClean="0"/>
              <a:pPr/>
              <a:t>8</a:t>
            </a:fld>
            <a:endParaRPr lang="en-US" smtClean="0"/>
          </a:p>
        </p:txBody>
      </p:sp>
      <p:sp>
        <p:nvSpPr>
          <p:cNvPr id="48133" name="Rectangle 5"/>
          <p:cNvSpPr>
            <a:spLocks noGrp="1" noRot="1" noChangeAspect="1" noChangeArrowheads="1" noTextEdit="1"/>
          </p:cNvSpPr>
          <p:nvPr>
            <p:ph type="sldImg"/>
          </p:nvPr>
        </p:nvSpPr>
        <p:spPr>
          <a:xfrm>
            <a:off x="4408488" y="376238"/>
            <a:ext cx="2198687" cy="1651000"/>
          </a:xfrm>
          <a:ln/>
        </p:spPr>
      </p:sp>
      <p:sp>
        <p:nvSpPr>
          <p:cNvPr id="91140" name="Rectangle 6"/>
          <p:cNvSpPr>
            <a:spLocks noGrp="1" noChangeArrowheads="1"/>
          </p:cNvSpPr>
          <p:nvPr>
            <p:ph type="body" idx="1"/>
          </p:nvPr>
        </p:nvSpPr>
        <p:spPr>
          <a:xfrm>
            <a:off x="1" y="375450"/>
            <a:ext cx="5221025" cy="8438519"/>
          </a:xfrm>
          <a:noFill/>
          <a:ln/>
        </p:spPr>
        <p:txBody>
          <a:bodyPr/>
          <a:lstStyle/>
          <a:p>
            <a:pPr eaLnBrk="1" hangingPunct="1">
              <a:spcBef>
                <a:spcPct val="0"/>
              </a:spcBef>
            </a:pPr>
            <a:r>
              <a:rPr lang="en-US" sz="2300" b="1" dirty="0" smtClean="0"/>
              <a:t>Workspaces or Stacks in </a:t>
            </a:r>
          </a:p>
          <a:p>
            <a:pPr eaLnBrk="1" hangingPunct="1">
              <a:spcBef>
                <a:spcPct val="0"/>
              </a:spcBef>
            </a:pPr>
            <a:r>
              <a:rPr lang="en-US" sz="2300" b="1" dirty="0" smtClean="0"/>
              <a:t>MATLAB</a:t>
            </a:r>
          </a:p>
          <a:p>
            <a:pPr eaLnBrk="1" hangingPunct="1">
              <a:spcBef>
                <a:spcPct val="0"/>
              </a:spcBef>
            </a:pPr>
            <a:endParaRPr lang="en-US" sz="1300" b="1" dirty="0" smtClean="0"/>
          </a:p>
          <a:p>
            <a:pPr eaLnBrk="1" hangingPunct="1">
              <a:spcBef>
                <a:spcPct val="0"/>
              </a:spcBef>
            </a:pPr>
            <a:r>
              <a:rPr lang="en-US" sz="1300" dirty="0" smtClean="0"/>
              <a:t>Each M-file function has an area of memory, separate from </a:t>
            </a:r>
          </a:p>
          <a:p>
            <a:pPr eaLnBrk="1" hangingPunct="1">
              <a:spcBef>
                <a:spcPct val="0"/>
              </a:spcBef>
            </a:pPr>
            <a:r>
              <a:rPr lang="en-US" sz="1300" dirty="0" smtClean="0"/>
              <a:t>the MATLAB base workspace, in which it operates.  This </a:t>
            </a:r>
          </a:p>
          <a:p>
            <a:pPr eaLnBrk="1" hangingPunct="1">
              <a:spcBef>
                <a:spcPct val="0"/>
              </a:spcBef>
            </a:pPr>
            <a:r>
              <a:rPr lang="en-US" sz="1300" dirty="0" smtClean="0"/>
              <a:t>area is called the </a:t>
            </a:r>
            <a:r>
              <a:rPr lang="en-US" sz="1300" i="1" dirty="0" smtClean="0"/>
              <a:t>function workspace</a:t>
            </a:r>
            <a:r>
              <a:rPr lang="en-US" sz="1300" dirty="0" smtClean="0"/>
              <a:t>, with each function </a:t>
            </a:r>
          </a:p>
          <a:p>
            <a:pPr eaLnBrk="1" hangingPunct="1">
              <a:spcBef>
                <a:spcPct val="0"/>
              </a:spcBef>
            </a:pPr>
            <a:r>
              <a:rPr lang="en-US" sz="1300" dirty="0" smtClean="0"/>
              <a:t>having its own workspace context.  While using MATLAB, </a:t>
            </a:r>
          </a:p>
          <a:p>
            <a:pPr eaLnBrk="1" hangingPunct="1">
              <a:spcBef>
                <a:spcPct val="0"/>
              </a:spcBef>
            </a:pPr>
            <a:r>
              <a:rPr lang="en-US" sz="1300" dirty="0" smtClean="0"/>
              <a:t>the only variables you can access are those in the calling context, </a:t>
            </a:r>
          </a:p>
          <a:p>
            <a:pPr eaLnBrk="1" hangingPunct="1">
              <a:spcBef>
                <a:spcPct val="0"/>
              </a:spcBef>
            </a:pPr>
            <a:r>
              <a:rPr lang="en-US" sz="1300" dirty="0" smtClean="0"/>
              <a:t>be it the base workspace or that of another function.  The variables that you pass to a function must be in the calling context, and the function returns its output arguments to the calling workspace </a:t>
            </a:r>
          </a:p>
          <a:p>
            <a:pPr eaLnBrk="1" hangingPunct="1">
              <a:spcBef>
                <a:spcPct val="0"/>
              </a:spcBef>
            </a:pPr>
            <a:r>
              <a:rPr lang="en-US" sz="1300" dirty="0" smtClean="0"/>
              <a:t>context.  You can, however, define some variables as global </a:t>
            </a:r>
          </a:p>
          <a:p>
            <a:pPr eaLnBrk="1" hangingPunct="1">
              <a:spcBef>
                <a:spcPct val="0"/>
              </a:spcBef>
            </a:pPr>
            <a:r>
              <a:rPr lang="en-US" sz="1300" dirty="0" smtClean="0"/>
              <a:t>variables explicitly, allowing more than one workspace context to access them.</a:t>
            </a:r>
          </a:p>
          <a:p>
            <a:pPr eaLnBrk="1" hangingPunct="1">
              <a:spcBef>
                <a:spcPct val="0"/>
              </a:spcBef>
            </a:pPr>
            <a:endParaRPr lang="en-US" sz="1300" dirty="0" smtClean="0"/>
          </a:p>
          <a:p>
            <a:r>
              <a:rPr lang="en-US" sz="1300" b="1" dirty="0" smtClean="0"/>
              <a:t>MATLAB (or Base) Workspace</a:t>
            </a:r>
            <a:endParaRPr lang="en-US" sz="1300" dirty="0" smtClean="0"/>
          </a:p>
          <a:p>
            <a:r>
              <a:rPr lang="en-US" sz="1300" dirty="0" smtClean="0"/>
              <a:t>For command line variables.</a:t>
            </a:r>
          </a:p>
          <a:p>
            <a:r>
              <a:rPr lang="en-US" sz="1300" b="1" dirty="0" smtClean="0"/>
              <a:t>Function Workspaces</a:t>
            </a:r>
            <a:endParaRPr lang="en-US" sz="1300" dirty="0" smtClean="0"/>
          </a:p>
          <a:p>
            <a:pPr>
              <a:buFontTx/>
              <a:buChar char="•"/>
            </a:pPr>
            <a:r>
              <a:rPr lang="en-US" sz="1300" dirty="0" smtClean="0"/>
              <a:t> Each function has its own workspace for local variables.</a:t>
            </a:r>
          </a:p>
          <a:p>
            <a:pPr>
              <a:spcBef>
                <a:spcPct val="0"/>
              </a:spcBef>
              <a:buFontTx/>
              <a:buChar char="•"/>
            </a:pPr>
            <a:r>
              <a:rPr lang="en-US" sz="1300" dirty="0" smtClean="0"/>
              <a:t> This workspace communicates with the function workspace via</a:t>
            </a:r>
          </a:p>
          <a:p>
            <a:pPr>
              <a:spcBef>
                <a:spcPct val="0"/>
              </a:spcBef>
            </a:pPr>
            <a:r>
              <a:rPr lang="en-US" sz="1300" dirty="0" smtClean="0"/>
              <a:t>   inputs and outputs  (promotes structured coding and prevents </a:t>
            </a:r>
          </a:p>
          <a:p>
            <a:pPr>
              <a:spcBef>
                <a:spcPct val="0"/>
              </a:spcBef>
            </a:pPr>
            <a:r>
              <a:rPr lang="en-US" sz="1300" dirty="0" smtClean="0"/>
              <a:t>   name conflicts).</a:t>
            </a:r>
          </a:p>
          <a:p>
            <a:r>
              <a:rPr lang="en-US" sz="1300" b="1" dirty="0" smtClean="0"/>
              <a:t>Global Workspace</a:t>
            </a:r>
            <a:endParaRPr lang="en-US" sz="1300" dirty="0" smtClean="0"/>
          </a:p>
          <a:p>
            <a:r>
              <a:rPr lang="en-US" sz="1300" dirty="0" smtClean="0"/>
              <a:t>Global variables can be shared by multiple workspaces  (must be initialized in all relevant workspaces).</a:t>
            </a:r>
          </a:p>
          <a:p>
            <a:pPr>
              <a:lnSpc>
                <a:spcPct val="60000"/>
              </a:lnSpc>
            </a:pPr>
            <a:endParaRPr lang="en-US" sz="1300" dirty="0" smtClean="0"/>
          </a:p>
          <a:p>
            <a:r>
              <a:rPr lang="en-US" sz="1300" dirty="0" smtClean="0"/>
              <a:t>Script files share the workspace of the function they are called from, or the base workspace if called from the command line.</a:t>
            </a:r>
          </a:p>
          <a:p>
            <a:pPr eaLnBrk="1" hangingPunct="1">
              <a:lnSpc>
                <a:spcPct val="60000"/>
              </a:lnSpc>
              <a:spcBef>
                <a:spcPct val="0"/>
              </a:spcBef>
            </a:pPr>
            <a:endParaRPr lang="en-US" sz="1300" dirty="0" smtClean="0"/>
          </a:p>
          <a:p>
            <a:pPr eaLnBrk="1" hangingPunct="1">
              <a:spcBef>
                <a:spcPct val="0"/>
              </a:spcBef>
            </a:pPr>
            <a:r>
              <a:rPr lang="en-US" sz="1300" dirty="0" smtClean="0"/>
              <a:t>Below are some functions related to working with M-file function workspaces.</a:t>
            </a:r>
          </a:p>
          <a:p>
            <a:pPr eaLnBrk="1" hangingPunct="1">
              <a:spcBef>
                <a:spcPct val="0"/>
              </a:spcBef>
            </a:pPr>
            <a:r>
              <a:rPr lang="en-US" sz="1300" dirty="0" err="1" smtClean="0">
                <a:latin typeface="Courier New" pitchFamily="49" charset="0"/>
              </a:rPr>
              <a:t>mlock</a:t>
            </a:r>
            <a:r>
              <a:rPr lang="en-US" sz="1300" dirty="0" smtClean="0"/>
              <a:t> – Prevent M-file from being cleared</a:t>
            </a:r>
          </a:p>
          <a:p>
            <a:pPr eaLnBrk="1" hangingPunct="1">
              <a:spcBef>
                <a:spcPct val="0"/>
              </a:spcBef>
            </a:pPr>
            <a:r>
              <a:rPr lang="en-US" sz="1300" dirty="0" err="1" smtClean="0">
                <a:latin typeface="Courier New" pitchFamily="49" charset="0"/>
              </a:rPr>
              <a:t>munlock</a:t>
            </a:r>
            <a:r>
              <a:rPr lang="en-US" sz="1300" dirty="0" smtClean="0"/>
              <a:t> – Allow M-file to be cleared</a:t>
            </a:r>
          </a:p>
          <a:p>
            <a:pPr eaLnBrk="1" hangingPunct="1">
              <a:spcBef>
                <a:spcPct val="0"/>
              </a:spcBef>
            </a:pPr>
            <a:r>
              <a:rPr lang="en-US" sz="1300" dirty="0" smtClean="0">
                <a:latin typeface="Courier New" pitchFamily="49" charset="0"/>
              </a:rPr>
              <a:t>persistent</a:t>
            </a:r>
            <a:r>
              <a:rPr lang="en-US" sz="1300" dirty="0" smtClean="0"/>
              <a:t> – Persistent variables keep their value from one function call to another. They are removed only when the function is cleared from memory. However the M-file can be locked with </a:t>
            </a:r>
            <a:r>
              <a:rPr lang="en-US" sz="1300" dirty="0" err="1" smtClean="0">
                <a:latin typeface="Courier New" pitchFamily="49" charset="0"/>
              </a:rPr>
              <a:t>mlock</a:t>
            </a:r>
            <a:r>
              <a:rPr lang="en-US" sz="1300" dirty="0" smtClean="0"/>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xfrm>
            <a:off x="2286000" y="6429375"/>
            <a:ext cx="4572000" cy="276225"/>
          </a:xfrm>
        </p:spPr>
        <p:txBody>
          <a:bodyPr/>
          <a:lstStyle>
            <a:lvl1pPr>
              <a:defRPr/>
            </a:lvl1pPr>
          </a:lstStyle>
          <a:p>
            <a:endParaRPr lang="en-US"/>
          </a:p>
        </p:txBody>
      </p:sp>
      <p:sp>
        <p:nvSpPr>
          <p:cNvPr id="5" name="Rectangle 6"/>
          <p:cNvSpPr>
            <a:spLocks noGrp="1" noChangeArrowheads="1"/>
          </p:cNvSpPr>
          <p:nvPr>
            <p:ph type="sldNum" sz="quarter" idx="11"/>
          </p:nvPr>
        </p:nvSpPr>
        <p:spPr>
          <a:xfrm>
            <a:off x="7572375" y="6429375"/>
            <a:ext cx="1214438" cy="276225"/>
          </a:xfrm>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8429684" cy="571504"/>
          </a:xfrm>
        </p:spPr>
        <p:txBody>
          <a:bodyPr/>
          <a:lstStyle>
            <a:lvl1pPr algn="l">
              <a:defRPr sz="3600"/>
            </a:lvl1pPr>
          </a:lstStyle>
          <a:p>
            <a:r>
              <a:rPr lang="en-US" smtClean="0"/>
              <a:t>Click to edit Master title style</a:t>
            </a:r>
            <a:endParaRPr lang="en-US" dirty="0"/>
          </a:p>
        </p:txBody>
      </p:sp>
      <p:sp>
        <p:nvSpPr>
          <p:cNvPr id="3" name="Content Placeholder 2"/>
          <p:cNvSpPr>
            <a:spLocks noGrp="1"/>
          </p:cNvSpPr>
          <p:nvPr>
            <p:ph idx="1"/>
          </p:nvPr>
        </p:nvSpPr>
        <p:spPr>
          <a:xfrm>
            <a:off x="357158" y="1000108"/>
            <a:ext cx="8429684" cy="50958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ftr" sz="quarter" idx="10"/>
          </p:nvPr>
        </p:nvSpPr>
        <p:spPr>
          <a:xfrm>
            <a:off x="2286000" y="6429375"/>
            <a:ext cx="4572000" cy="276225"/>
          </a:xfrm>
        </p:spPr>
        <p:txBody>
          <a:bodyPr/>
          <a:lstStyle>
            <a:lvl1pPr>
              <a:defRPr/>
            </a:lvl1pPr>
          </a:lstStyle>
          <a:p>
            <a:endParaRPr lang="en-US"/>
          </a:p>
        </p:txBody>
      </p:sp>
      <p:sp>
        <p:nvSpPr>
          <p:cNvPr id="5" name="Rectangle 6"/>
          <p:cNvSpPr>
            <a:spLocks noGrp="1" noChangeArrowheads="1"/>
          </p:cNvSpPr>
          <p:nvPr>
            <p:ph type="sldNum" sz="quarter" idx="11"/>
          </p:nvPr>
        </p:nvSpPr>
        <p:spPr>
          <a:xfrm>
            <a:off x="7572375" y="6429375"/>
            <a:ext cx="1214438" cy="276225"/>
          </a:xfrm>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7158" y="928670"/>
            <a:ext cx="4138642" cy="5286412"/>
          </a:xfrm>
        </p:spPr>
        <p:txBody>
          <a:bodyPr/>
          <a:lstStyle>
            <a:lvl1pPr marL="0" indent="0">
              <a:buNone/>
              <a:defRPr sz="20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928670"/>
            <a:ext cx="4138642" cy="5286412"/>
          </a:xfrm>
        </p:spPr>
        <p:txBody>
          <a:bodyPr/>
          <a:lstStyle>
            <a:lvl1pPr marL="0" indent="0">
              <a:buFont typeface="Arial" pitchFamily="34" charset="0"/>
              <a:buNone/>
              <a:defRPr sz="20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title"/>
          </p:nvPr>
        </p:nvSpPr>
        <p:spPr>
          <a:xfrm>
            <a:off x="357158" y="214290"/>
            <a:ext cx="8429684" cy="571504"/>
          </a:xfrm>
        </p:spPr>
        <p:txBody>
          <a:bodyPr/>
          <a:lstStyle>
            <a:lvl1pPr algn="l">
              <a:defRPr sz="3600"/>
            </a:lvl1pPr>
          </a:lstStyle>
          <a:p>
            <a:r>
              <a:rPr lang="en-US" smtClean="0"/>
              <a:t>Click to edit Master title style</a:t>
            </a:r>
            <a:endParaRPr lang="en-US" dirty="0"/>
          </a:p>
        </p:txBody>
      </p:sp>
      <p:sp>
        <p:nvSpPr>
          <p:cNvPr id="5" name="Rectangle 5"/>
          <p:cNvSpPr>
            <a:spLocks noGrp="1" noChangeArrowheads="1"/>
          </p:cNvSpPr>
          <p:nvPr>
            <p:ph type="ftr" sz="quarter" idx="10"/>
          </p:nvPr>
        </p:nvSpPr>
        <p:spPr>
          <a:xfrm>
            <a:off x="2286000" y="6429375"/>
            <a:ext cx="4572000" cy="276225"/>
          </a:xfrm>
        </p:spPr>
        <p:txBody>
          <a:bodyPr/>
          <a:lstStyle>
            <a:lvl1pPr>
              <a:defRPr/>
            </a:lvl1pPr>
          </a:lstStyle>
          <a:p>
            <a:endParaRPr lang="en-US"/>
          </a:p>
        </p:txBody>
      </p:sp>
      <p:sp>
        <p:nvSpPr>
          <p:cNvPr id="6" name="Rectangle 6"/>
          <p:cNvSpPr>
            <a:spLocks noGrp="1" noChangeArrowheads="1"/>
          </p:cNvSpPr>
          <p:nvPr>
            <p:ph type="sldNum" sz="quarter" idx="11"/>
          </p:nvPr>
        </p:nvSpPr>
        <p:spPr>
          <a:xfrm>
            <a:off x="7572375" y="6429375"/>
            <a:ext cx="1214438" cy="276225"/>
          </a:xfrm>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Title 1"/>
          <p:cNvSpPr>
            <a:spLocks noGrp="1"/>
          </p:cNvSpPr>
          <p:nvPr>
            <p:ph type="title"/>
          </p:nvPr>
        </p:nvSpPr>
        <p:spPr>
          <a:xfrm>
            <a:off x="357158" y="214290"/>
            <a:ext cx="8429684" cy="571504"/>
          </a:xfrm>
        </p:spPr>
        <p:txBody>
          <a:bodyPr/>
          <a:lstStyle>
            <a:lvl1pPr algn="l">
              <a:defRPr sz="3600"/>
            </a:lvl1pPr>
          </a:lstStyle>
          <a:p>
            <a:r>
              <a:rPr lang="en-US" smtClean="0"/>
              <a:t>Click to edit Master title style</a:t>
            </a:r>
            <a:endParaRPr lang="en-US" dirty="0"/>
          </a:p>
        </p:txBody>
      </p:sp>
      <p:sp>
        <p:nvSpPr>
          <p:cNvPr id="3" name="Rectangle 5"/>
          <p:cNvSpPr>
            <a:spLocks noGrp="1" noChangeArrowheads="1"/>
          </p:cNvSpPr>
          <p:nvPr>
            <p:ph type="ftr" sz="quarter" idx="10"/>
          </p:nvPr>
        </p:nvSpPr>
        <p:spPr>
          <a:xfrm>
            <a:off x="2286000" y="6429375"/>
            <a:ext cx="4572000" cy="276225"/>
          </a:xfrm>
        </p:spPr>
        <p:txBody>
          <a:bodyPr/>
          <a:lstStyle>
            <a:lvl1pPr>
              <a:defRPr/>
            </a:lvl1pPr>
          </a:lstStyle>
          <a:p>
            <a:endParaRPr lang="en-US"/>
          </a:p>
        </p:txBody>
      </p:sp>
      <p:sp>
        <p:nvSpPr>
          <p:cNvPr id="4" name="Rectangle 6"/>
          <p:cNvSpPr>
            <a:spLocks noGrp="1" noChangeArrowheads="1"/>
          </p:cNvSpPr>
          <p:nvPr>
            <p:ph type="sldNum" sz="quarter" idx="11"/>
          </p:nvPr>
        </p:nvSpPr>
        <p:spPr>
          <a:xfrm>
            <a:off x="7572375" y="6429375"/>
            <a:ext cx="1214438" cy="276225"/>
          </a:xfrm>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ftr" sz="quarter" idx="10"/>
          </p:nvPr>
        </p:nvSpPr>
        <p:spPr>
          <a:xfrm>
            <a:off x="2286000" y="6429375"/>
            <a:ext cx="4572000" cy="276225"/>
          </a:xfrm>
        </p:spPr>
        <p:txBody>
          <a:bodyPr/>
          <a:lstStyle>
            <a:lvl1pPr>
              <a:defRPr/>
            </a:lvl1pPr>
          </a:lstStyle>
          <a:p>
            <a:endParaRPr lang="en-US"/>
          </a:p>
        </p:txBody>
      </p:sp>
      <p:sp>
        <p:nvSpPr>
          <p:cNvPr id="3" name="Rectangle 2"/>
          <p:cNvSpPr>
            <a:spLocks noGrp="1" noChangeArrowheads="1"/>
          </p:cNvSpPr>
          <p:nvPr>
            <p:ph type="sldNum" sz="quarter" idx="11"/>
          </p:nvPr>
        </p:nvSpPr>
        <p:spPr>
          <a:xfrm>
            <a:off x="7572375" y="6429375"/>
            <a:ext cx="1214438" cy="276225"/>
          </a:xfrm>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cstate="print">
            <a:alphaModFix amt="49000"/>
            <a:lum/>
          </a:blip>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D8BD707-D9CF-40AE-B4C6-C98DA3205C09}" type="datetimeFigureOut">
              <a:rPr lang="en-US" smtClean="0"/>
              <a:pPr/>
              <a:t>11/27/2010</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Calibri" pitchFamily="34" charset="0"/>
        </a:defRPr>
      </a:lvl2pPr>
      <a:lvl3pPr algn="ctr" rtl="0" eaLnBrk="1" fontAlgn="base" hangingPunct="1">
        <a:spcBef>
          <a:spcPct val="0"/>
        </a:spcBef>
        <a:spcAft>
          <a:spcPct val="0"/>
        </a:spcAft>
        <a:defRPr sz="4400">
          <a:solidFill>
            <a:schemeClr val="tx2"/>
          </a:solidFill>
          <a:latin typeface="Calibri" pitchFamily="34" charset="0"/>
        </a:defRPr>
      </a:lvl3pPr>
      <a:lvl4pPr algn="ctr" rtl="0" eaLnBrk="1" fontAlgn="base" hangingPunct="1">
        <a:spcBef>
          <a:spcPct val="0"/>
        </a:spcBef>
        <a:spcAft>
          <a:spcPct val="0"/>
        </a:spcAft>
        <a:defRPr sz="4400">
          <a:solidFill>
            <a:schemeClr val="tx2"/>
          </a:solidFill>
          <a:latin typeface="Calibri" pitchFamily="34" charset="0"/>
        </a:defRPr>
      </a:lvl4pPr>
      <a:lvl5pPr algn="ctr" rtl="0" eaLnBrk="1" fontAlgn="base" hangingPunct="1">
        <a:spcBef>
          <a:spcPct val="0"/>
        </a:spcBef>
        <a:spcAft>
          <a:spcPct val="0"/>
        </a:spcAft>
        <a:defRPr sz="4400">
          <a:solidFill>
            <a:schemeClr val="tx2"/>
          </a:solidFill>
          <a:latin typeface="Calibri" pitchFamily="34"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Introduction to </a:t>
            </a:r>
            <a:r>
              <a:rPr lang="en-GB" b="1" dirty="0" smtClean="0">
                <a:latin typeface="Garamond" pitchFamily="18" charset="0"/>
              </a:rPr>
              <a:t>M</a:t>
            </a:r>
            <a:r>
              <a:rPr lang="en-GB" sz="3600" b="1" dirty="0" smtClean="0">
                <a:latin typeface="Garamond" pitchFamily="18" charset="0"/>
              </a:rPr>
              <a:t>ATLAB</a:t>
            </a:r>
            <a:r>
              <a:rPr lang="en-GB" dirty="0" smtClean="0"/>
              <a:t> 3</a:t>
            </a:r>
            <a:br>
              <a:rPr lang="en-GB" dirty="0" smtClean="0"/>
            </a:br>
            <a:r>
              <a:rPr lang="en-GB" sz="3600" dirty="0" smtClean="0"/>
              <a:t>Scripts, Functions,…real programming</a:t>
            </a:r>
            <a:endParaRPr lang="en-GB" sz="4000" dirty="0"/>
          </a:p>
        </p:txBody>
      </p:sp>
      <p:sp>
        <p:nvSpPr>
          <p:cNvPr id="3" name="Subtitle 2"/>
          <p:cNvSpPr>
            <a:spLocks noGrp="1"/>
          </p:cNvSpPr>
          <p:nvPr>
            <p:ph type="subTitle" idx="1"/>
          </p:nvPr>
        </p:nvSpPr>
        <p:spPr/>
        <p:txBody>
          <a:bodyPr/>
          <a:lstStyle/>
          <a:p>
            <a:r>
              <a:rPr lang="en-GB" dirty="0" smtClean="0"/>
              <a:t>Ian Brooks</a:t>
            </a:r>
            <a:br>
              <a:rPr lang="en-GB" dirty="0" smtClean="0"/>
            </a:br>
            <a:r>
              <a:rPr lang="en-GB" sz="2000" dirty="0" smtClean="0"/>
              <a:t>Institute for Climate </a:t>
            </a:r>
            <a:r>
              <a:rPr lang="en-GB" sz="2000" smtClean="0"/>
              <a:t>&amp; Atmospheric </a:t>
            </a:r>
            <a:r>
              <a:rPr lang="en-GB" sz="2000" dirty="0" smtClean="0"/>
              <a:t>Science</a:t>
            </a:r>
            <a:br>
              <a:rPr lang="en-GB" sz="2000" dirty="0" smtClean="0"/>
            </a:br>
            <a:r>
              <a:rPr lang="en-GB" sz="2000" dirty="0" smtClean="0"/>
              <a:t>School of Earth &amp; Environment</a:t>
            </a:r>
          </a:p>
          <a:p>
            <a:r>
              <a:rPr lang="en-GB" sz="2000" b="1" dirty="0" err="1" smtClean="0"/>
              <a:t>i.brooks@see.leeds.ac.uk</a:t>
            </a:r>
            <a:endParaRPr lang="en-GB"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539750" y="1008063"/>
            <a:ext cx="7993063" cy="4495800"/>
          </a:xfrm>
          <a:prstGeom prst="rect">
            <a:avLst/>
          </a:prstGeom>
          <a:solidFill>
            <a:srgbClr val="FFFFFF"/>
          </a:solidFill>
          <a:ln w="9525">
            <a:solidFill>
              <a:schemeClr val="tx1"/>
            </a:solidFill>
            <a:miter lim="800000"/>
            <a:headEnd/>
            <a:tailEnd/>
          </a:ln>
          <a:effectLst/>
        </p:spPr>
        <p:txBody>
          <a:bodyPr>
            <a:spAutoFit/>
          </a:bodyPr>
          <a:lstStyle/>
          <a:p>
            <a:r>
              <a:rPr lang="en-GB" b="1">
                <a:latin typeface="Courier New" pitchFamily="49" charset="0"/>
              </a:rPr>
              <a:t>&gt;&gt; </a:t>
            </a:r>
            <a:r>
              <a:rPr lang="en-US" b="1">
                <a:latin typeface="Courier New" pitchFamily="49" charset="0"/>
              </a:rPr>
              <a:t>help epot</a:t>
            </a:r>
          </a:p>
          <a:p>
            <a:endParaRPr lang="en-US" b="1">
              <a:latin typeface="Courier New" pitchFamily="49" charset="0"/>
            </a:endParaRPr>
          </a:p>
          <a:p>
            <a:r>
              <a:rPr lang="en-GB" b="1">
                <a:latin typeface="Courier New" pitchFamily="49" charset="0"/>
              </a:rPr>
              <a:t>MATLAB FUNCTION EPOT</a:t>
            </a:r>
          </a:p>
          <a:p>
            <a:r>
              <a:rPr lang="en-GB" b="1">
                <a:latin typeface="Courier New" pitchFamily="49" charset="0"/>
              </a:rPr>
              <a:t>Calculates theta_e by Bolton's formula (Monthly Weather </a:t>
            </a:r>
            <a:br>
              <a:rPr lang="en-GB" b="1">
                <a:latin typeface="Courier New" pitchFamily="49" charset="0"/>
              </a:rPr>
            </a:br>
            <a:r>
              <a:rPr lang="en-GB" b="1">
                <a:latin typeface="Courier New" pitchFamily="49" charset="0"/>
              </a:rPr>
              <a:t>Review 1980 vol.108, 1046-1053)</a:t>
            </a:r>
          </a:p>
          <a:p>
            <a:endParaRPr lang="en-GB" b="1">
              <a:latin typeface="Courier New" pitchFamily="49" charset="0"/>
            </a:endParaRPr>
          </a:p>
          <a:p>
            <a:r>
              <a:rPr lang="en-GB" b="1">
                <a:latin typeface="Courier New" pitchFamily="49" charset="0"/>
              </a:rPr>
              <a:t>usage: epot=epot(ta,dp,pr)</a:t>
            </a:r>
          </a:p>
          <a:p>
            <a:endParaRPr lang="en-GB" b="1">
              <a:latin typeface="Courier New" pitchFamily="49" charset="0"/>
            </a:endParaRPr>
          </a:p>
          <a:p>
            <a:r>
              <a:rPr lang="en-GB" b="1">
                <a:latin typeface="Courier New" pitchFamily="49" charset="0"/>
              </a:rPr>
              <a:t>outputs</a:t>
            </a:r>
          </a:p>
          <a:p>
            <a:r>
              <a:rPr lang="en-GB" b="1">
                <a:latin typeface="Courier New" pitchFamily="49" charset="0"/>
              </a:rPr>
              <a:t>     epot : equivalent potential temperature (K)</a:t>
            </a:r>
          </a:p>
          <a:p>
            <a:r>
              <a:rPr lang="en-GB" b="1">
                <a:latin typeface="Courier New" pitchFamily="49" charset="0"/>
              </a:rPr>
              <a:t>inputs ta : air temp (K)</a:t>
            </a:r>
          </a:p>
          <a:p>
            <a:r>
              <a:rPr lang="en-GB" b="1">
                <a:latin typeface="Courier New" pitchFamily="49" charset="0"/>
              </a:rPr>
              <a:t>       dp : dew point (K)</a:t>
            </a:r>
          </a:p>
          <a:p>
            <a:r>
              <a:rPr lang="en-GB" b="1">
                <a:latin typeface="Courier New" pitchFamily="49" charset="0"/>
              </a:rPr>
              <a:t>       pr : static pressure (mb)</a:t>
            </a:r>
          </a:p>
          <a:p>
            <a:endParaRPr lang="en-GB" b="1">
              <a:latin typeface="Courier New" pitchFamily="49" charset="0"/>
            </a:endParaRPr>
          </a:p>
          <a:p>
            <a:r>
              <a:rPr lang="en-GB" b="1">
                <a:latin typeface="Courier New" pitchFamily="49" charset="0"/>
              </a:rPr>
              <a:t>IM Brooks : july22 1994</a:t>
            </a:r>
          </a:p>
          <a:p>
            <a:endParaRPr lang="en-US" b="1">
              <a:latin typeface="Courier New" pitchFamily="49" charset="0"/>
            </a:endParaRPr>
          </a:p>
        </p:txBody>
      </p:sp>
      <p:sp>
        <p:nvSpPr>
          <p:cNvPr id="13318" name="Text Box 6"/>
          <p:cNvSpPr txBox="1">
            <a:spLocks noChangeArrowheads="1"/>
          </p:cNvSpPr>
          <p:nvPr/>
        </p:nvSpPr>
        <p:spPr bwMode="auto">
          <a:xfrm>
            <a:off x="447675" y="423863"/>
            <a:ext cx="7613650" cy="366712"/>
          </a:xfrm>
          <a:prstGeom prst="rect">
            <a:avLst/>
          </a:prstGeom>
          <a:noFill/>
          <a:ln w="9525">
            <a:noFill/>
            <a:miter lim="800000"/>
            <a:headEnd/>
            <a:tailEnd/>
          </a:ln>
          <a:effectLst/>
        </p:spPr>
        <p:txBody>
          <a:bodyPr wrap="none">
            <a:spAutoFit/>
          </a:bodyPr>
          <a:lstStyle/>
          <a:p>
            <a:r>
              <a:rPr lang="en-GB"/>
              <a:t>e.g. help text from a function to calculate equivalent potential temperature</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539750" y="438150"/>
            <a:ext cx="5975350" cy="5943600"/>
          </a:xfrm>
          <a:prstGeom prst="rect">
            <a:avLst/>
          </a:prstGeom>
          <a:solidFill>
            <a:srgbClr val="FFFFFF"/>
          </a:solidFill>
          <a:ln w="9525">
            <a:solidFill>
              <a:schemeClr val="tx1"/>
            </a:solidFill>
            <a:miter lim="800000"/>
            <a:headEnd/>
            <a:tailEnd/>
          </a:ln>
          <a:effectLst/>
        </p:spPr>
        <p:txBody>
          <a:bodyPr>
            <a:spAutoFit/>
          </a:bodyPr>
          <a:lstStyle/>
          <a:p>
            <a:r>
              <a:rPr lang="en-GB" sz="1200" b="1" dirty="0">
                <a:solidFill>
                  <a:schemeClr val="accent2"/>
                </a:solidFill>
                <a:latin typeface="Courier New" pitchFamily="49" charset="0"/>
              </a:rPr>
              <a:t>function</a:t>
            </a:r>
            <a:r>
              <a:rPr lang="en-GB" sz="1200" b="1" dirty="0">
                <a:latin typeface="Courier New" pitchFamily="49" charset="0"/>
              </a:rPr>
              <a:t> </a:t>
            </a:r>
            <a:r>
              <a:rPr lang="en-GB" sz="1200" b="1" dirty="0" err="1">
                <a:latin typeface="Courier New" pitchFamily="49" charset="0"/>
              </a:rPr>
              <a:t>epot</a:t>
            </a:r>
            <a:r>
              <a:rPr lang="en-GB" sz="1200" b="1" dirty="0">
                <a:latin typeface="Courier New" pitchFamily="49" charset="0"/>
              </a:rPr>
              <a:t>=</a:t>
            </a:r>
            <a:r>
              <a:rPr lang="en-GB" sz="1200" b="1" dirty="0" err="1">
                <a:latin typeface="Courier New" pitchFamily="49" charset="0"/>
              </a:rPr>
              <a:t>epot</a:t>
            </a:r>
            <a:r>
              <a:rPr lang="en-GB" sz="1200" b="1" dirty="0">
                <a:latin typeface="Courier New" pitchFamily="49" charset="0"/>
              </a:rPr>
              <a:t>(</a:t>
            </a:r>
            <a:r>
              <a:rPr lang="en-GB" sz="1200" b="1" dirty="0" err="1">
                <a:latin typeface="Courier New" pitchFamily="49" charset="0"/>
              </a:rPr>
              <a:t>ta,dp,pr</a:t>
            </a:r>
            <a:r>
              <a:rPr lang="en-GB" sz="1200" b="1" dirty="0">
                <a:latin typeface="Courier New" pitchFamily="49" charset="0"/>
              </a:rPr>
              <a:t>)</a:t>
            </a:r>
          </a:p>
          <a:p>
            <a:r>
              <a:rPr lang="en-GB" sz="1200" b="1" dirty="0">
                <a:solidFill>
                  <a:srgbClr val="00B050"/>
                </a:solidFill>
                <a:latin typeface="Courier New" pitchFamily="49" charset="0"/>
              </a:rPr>
              <a:t>% MATLAB FUNCTION EPOT</a:t>
            </a:r>
          </a:p>
          <a:p>
            <a:r>
              <a:rPr lang="en-GB" sz="1200" b="1" dirty="0">
                <a:solidFill>
                  <a:srgbClr val="00B050"/>
                </a:solidFill>
                <a:latin typeface="Courier New" pitchFamily="49" charset="0"/>
              </a:rPr>
              <a:t>% Calculates </a:t>
            </a:r>
            <a:r>
              <a:rPr lang="en-GB" sz="1200" b="1" dirty="0" err="1">
                <a:solidFill>
                  <a:srgbClr val="00B050"/>
                </a:solidFill>
                <a:latin typeface="Courier New" pitchFamily="49" charset="0"/>
              </a:rPr>
              <a:t>theta_e</a:t>
            </a:r>
            <a:r>
              <a:rPr lang="en-GB" sz="1200" b="1" dirty="0">
                <a:solidFill>
                  <a:srgbClr val="00B050"/>
                </a:solidFill>
                <a:latin typeface="Courier New" pitchFamily="49" charset="0"/>
              </a:rPr>
              <a:t> by Bolton's formula (Monthly Weather </a:t>
            </a:r>
            <a:br>
              <a:rPr lang="en-GB" sz="1200" b="1" dirty="0">
                <a:solidFill>
                  <a:srgbClr val="00B050"/>
                </a:solidFill>
                <a:latin typeface="Courier New" pitchFamily="49" charset="0"/>
              </a:rPr>
            </a:br>
            <a:r>
              <a:rPr lang="en-GB" sz="1200" b="1" dirty="0">
                <a:solidFill>
                  <a:srgbClr val="00B050"/>
                </a:solidFill>
                <a:latin typeface="Courier New" pitchFamily="49" charset="0"/>
              </a:rPr>
              <a:t>% Review 1980 vol.108, 1046-1053)</a:t>
            </a:r>
          </a:p>
          <a:p>
            <a:r>
              <a:rPr lang="en-GB" sz="1200" b="1" dirty="0">
                <a:solidFill>
                  <a:srgbClr val="00B050"/>
                </a:solidFill>
                <a:latin typeface="Courier New" pitchFamily="49" charset="0"/>
              </a:rPr>
              <a:t>%</a:t>
            </a:r>
          </a:p>
          <a:p>
            <a:r>
              <a:rPr lang="en-GB" sz="1200" b="1" dirty="0">
                <a:solidFill>
                  <a:srgbClr val="00B050"/>
                </a:solidFill>
                <a:latin typeface="Courier New" pitchFamily="49" charset="0"/>
              </a:rPr>
              <a:t>% usage: </a:t>
            </a:r>
            <a:r>
              <a:rPr lang="en-GB" sz="1200" b="1" dirty="0" err="1">
                <a:solidFill>
                  <a:srgbClr val="00B050"/>
                </a:solidFill>
                <a:latin typeface="Courier New" pitchFamily="49" charset="0"/>
              </a:rPr>
              <a:t>epot</a:t>
            </a:r>
            <a:r>
              <a:rPr lang="en-GB" sz="1200" b="1" dirty="0">
                <a:solidFill>
                  <a:srgbClr val="00B050"/>
                </a:solidFill>
                <a:latin typeface="Courier New" pitchFamily="49" charset="0"/>
              </a:rPr>
              <a:t>=</a:t>
            </a:r>
            <a:r>
              <a:rPr lang="en-GB" sz="1200" b="1" dirty="0" err="1">
                <a:solidFill>
                  <a:srgbClr val="00B050"/>
                </a:solidFill>
                <a:latin typeface="Courier New" pitchFamily="49" charset="0"/>
              </a:rPr>
              <a:t>epot</a:t>
            </a:r>
            <a:r>
              <a:rPr lang="en-GB" sz="1200" b="1" dirty="0">
                <a:solidFill>
                  <a:srgbClr val="00B050"/>
                </a:solidFill>
                <a:latin typeface="Courier New" pitchFamily="49" charset="0"/>
              </a:rPr>
              <a:t>(</a:t>
            </a:r>
            <a:r>
              <a:rPr lang="en-GB" sz="1200" b="1" dirty="0" err="1">
                <a:solidFill>
                  <a:srgbClr val="00B050"/>
                </a:solidFill>
                <a:latin typeface="Courier New" pitchFamily="49" charset="0"/>
              </a:rPr>
              <a:t>ta,dp,pr</a:t>
            </a:r>
            <a:r>
              <a:rPr lang="en-GB" sz="1200" b="1" dirty="0">
                <a:solidFill>
                  <a:srgbClr val="00B050"/>
                </a:solidFill>
                <a:latin typeface="Courier New" pitchFamily="49" charset="0"/>
              </a:rPr>
              <a:t>)</a:t>
            </a:r>
          </a:p>
          <a:p>
            <a:r>
              <a:rPr lang="en-GB" sz="1200" b="1" dirty="0">
                <a:solidFill>
                  <a:srgbClr val="00B050"/>
                </a:solidFill>
                <a:latin typeface="Courier New" pitchFamily="49" charset="0"/>
              </a:rPr>
              <a:t>%</a:t>
            </a:r>
          </a:p>
          <a:p>
            <a:r>
              <a:rPr lang="en-GB" sz="1200" b="1" dirty="0">
                <a:solidFill>
                  <a:srgbClr val="00B050"/>
                </a:solidFill>
                <a:latin typeface="Courier New" pitchFamily="49" charset="0"/>
              </a:rPr>
              <a:t>% outputs</a:t>
            </a:r>
          </a:p>
          <a:p>
            <a:r>
              <a:rPr lang="en-GB" sz="1200" b="1" dirty="0">
                <a:solidFill>
                  <a:srgbClr val="00B050"/>
                </a:solidFill>
                <a:latin typeface="Courier New" pitchFamily="49" charset="0"/>
              </a:rPr>
              <a:t>%      </a:t>
            </a:r>
            <a:r>
              <a:rPr lang="en-GB" sz="1200" b="1" dirty="0" err="1">
                <a:solidFill>
                  <a:srgbClr val="00B050"/>
                </a:solidFill>
                <a:latin typeface="Courier New" pitchFamily="49" charset="0"/>
              </a:rPr>
              <a:t>epot</a:t>
            </a:r>
            <a:r>
              <a:rPr lang="en-GB" sz="1200" b="1" dirty="0">
                <a:solidFill>
                  <a:srgbClr val="00B050"/>
                </a:solidFill>
                <a:latin typeface="Courier New" pitchFamily="49" charset="0"/>
              </a:rPr>
              <a:t> : equivalent potential temperature (K)</a:t>
            </a:r>
          </a:p>
          <a:p>
            <a:r>
              <a:rPr lang="en-GB" sz="1200" b="1" dirty="0">
                <a:solidFill>
                  <a:srgbClr val="00B050"/>
                </a:solidFill>
                <a:latin typeface="Courier New" pitchFamily="49" charset="0"/>
              </a:rPr>
              <a:t>% inputs </a:t>
            </a:r>
            <a:r>
              <a:rPr lang="en-GB" sz="1200" b="1" dirty="0" err="1">
                <a:solidFill>
                  <a:srgbClr val="00B050"/>
                </a:solidFill>
                <a:latin typeface="Courier New" pitchFamily="49" charset="0"/>
              </a:rPr>
              <a:t>ta</a:t>
            </a:r>
            <a:r>
              <a:rPr lang="en-GB" sz="1200" b="1" dirty="0">
                <a:solidFill>
                  <a:srgbClr val="00B050"/>
                </a:solidFill>
                <a:latin typeface="Courier New" pitchFamily="49" charset="0"/>
              </a:rPr>
              <a:t> : air temp (K)</a:t>
            </a:r>
          </a:p>
          <a:p>
            <a:r>
              <a:rPr lang="en-GB" sz="1200" b="1" dirty="0">
                <a:solidFill>
                  <a:srgbClr val="00B050"/>
                </a:solidFill>
                <a:latin typeface="Courier New" pitchFamily="49" charset="0"/>
              </a:rPr>
              <a:t>%        </a:t>
            </a:r>
            <a:r>
              <a:rPr lang="en-GB" sz="1200" b="1" dirty="0" err="1">
                <a:solidFill>
                  <a:srgbClr val="00B050"/>
                </a:solidFill>
                <a:latin typeface="Courier New" pitchFamily="49" charset="0"/>
              </a:rPr>
              <a:t>dp</a:t>
            </a:r>
            <a:r>
              <a:rPr lang="en-GB" sz="1200" b="1" dirty="0">
                <a:solidFill>
                  <a:srgbClr val="00B050"/>
                </a:solidFill>
                <a:latin typeface="Courier New" pitchFamily="49" charset="0"/>
              </a:rPr>
              <a:t> : dew point (K)</a:t>
            </a:r>
          </a:p>
          <a:p>
            <a:r>
              <a:rPr lang="en-GB" sz="1200" b="1" dirty="0">
                <a:solidFill>
                  <a:srgbClr val="00B050"/>
                </a:solidFill>
                <a:latin typeface="Courier New" pitchFamily="49" charset="0"/>
              </a:rPr>
              <a:t>%        pr : static pressure (</a:t>
            </a:r>
            <a:r>
              <a:rPr lang="en-GB" sz="1200" b="1" dirty="0" err="1">
                <a:solidFill>
                  <a:srgbClr val="00B050"/>
                </a:solidFill>
                <a:latin typeface="Courier New" pitchFamily="49" charset="0"/>
              </a:rPr>
              <a:t>mb</a:t>
            </a:r>
            <a:r>
              <a:rPr lang="en-GB" sz="1200" b="1" dirty="0">
                <a:solidFill>
                  <a:srgbClr val="00B050"/>
                </a:solidFill>
                <a:latin typeface="Courier New" pitchFamily="49" charset="0"/>
              </a:rPr>
              <a:t>)</a:t>
            </a:r>
          </a:p>
          <a:p>
            <a:r>
              <a:rPr lang="en-GB" sz="1200" b="1" dirty="0">
                <a:solidFill>
                  <a:srgbClr val="00B050"/>
                </a:solidFill>
                <a:latin typeface="Courier New" pitchFamily="49" charset="0"/>
              </a:rPr>
              <a:t>%</a:t>
            </a:r>
          </a:p>
          <a:p>
            <a:r>
              <a:rPr lang="en-GB" sz="1200" b="1" dirty="0">
                <a:solidFill>
                  <a:srgbClr val="00B050"/>
                </a:solidFill>
                <a:latin typeface="Courier New" pitchFamily="49" charset="0"/>
              </a:rPr>
              <a:t>% IM Brooks : july22 1994</a:t>
            </a:r>
          </a:p>
          <a:p>
            <a:r>
              <a:rPr lang="en-GB" sz="1200" b="1" dirty="0">
                <a:latin typeface="Courier New" pitchFamily="49" charset="0"/>
              </a:rPr>
              <a:t> </a:t>
            </a:r>
          </a:p>
          <a:p>
            <a:r>
              <a:rPr lang="en-GB" sz="1200" b="1" dirty="0">
                <a:solidFill>
                  <a:srgbClr val="00B050"/>
                </a:solidFill>
                <a:latin typeface="Courier New" pitchFamily="49" charset="0"/>
              </a:rPr>
              <a:t>% ensure temperatures are in </a:t>
            </a:r>
            <a:r>
              <a:rPr lang="en-GB" sz="1200" b="1" dirty="0" err="1">
                <a:solidFill>
                  <a:srgbClr val="00B050"/>
                </a:solidFill>
                <a:latin typeface="Courier New" pitchFamily="49" charset="0"/>
              </a:rPr>
              <a:t>kelvin</a:t>
            </a:r>
            <a:endParaRPr lang="en-GB" sz="1200" b="1" dirty="0">
              <a:solidFill>
                <a:srgbClr val="00B050"/>
              </a:solidFill>
              <a:latin typeface="Courier New" pitchFamily="49" charset="0"/>
            </a:endParaRPr>
          </a:p>
          <a:p>
            <a:r>
              <a:rPr lang="en-GB" sz="1200" b="1" dirty="0" err="1">
                <a:latin typeface="Courier New" pitchFamily="49" charset="0"/>
              </a:rPr>
              <a:t>ta</a:t>
            </a:r>
            <a:r>
              <a:rPr lang="en-GB" sz="1200" b="1" dirty="0">
                <a:latin typeface="Courier New" pitchFamily="49" charset="0"/>
              </a:rPr>
              <a:t>(</a:t>
            </a:r>
            <a:r>
              <a:rPr lang="en-GB" sz="1200" b="1" dirty="0" err="1">
                <a:latin typeface="Courier New" pitchFamily="49" charset="0"/>
              </a:rPr>
              <a:t>ta</a:t>
            </a:r>
            <a:r>
              <a:rPr lang="en-GB" sz="1200" b="1" dirty="0">
                <a:latin typeface="Courier New" pitchFamily="49" charset="0"/>
              </a:rPr>
              <a:t>&lt;100)=</a:t>
            </a:r>
            <a:r>
              <a:rPr lang="en-GB" sz="1200" b="1" dirty="0" err="1">
                <a:latin typeface="Courier New" pitchFamily="49" charset="0"/>
              </a:rPr>
              <a:t>ta</a:t>
            </a:r>
            <a:r>
              <a:rPr lang="en-GB" sz="1200" b="1" dirty="0">
                <a:latin typeface="Courier New" pitchFamily="49" charset="0"/>
              </a:rPr>
              <a:t>(</a:t>
            </a:r>
            <a:r>
              <a:rPr lang="en-GB" sz="1200" b="1" dirty="0" err="1">
                <a:latin typeface="Courier New" pitchFamily="49" charset="0"/>
              </a:rPr>
              <a:t>ta</a:t>
            </a:r>
            <a:r>
              <a:rPr lang="en-GB" sz="1200" b="1" dirty="0">
                <a:latin typeface="Courier New" pitchFamily="49" charset="0"/>
              </a:rPr>
              <a:t>&lt;100)+273.15;</a:t>
            </a:r>
          </a:p>
          <a:p>
            <a:r>
              <a:rPr lang="en-GB" sz="1200" b="1" dirty="0" err="1">
                <a:latin typeface="Courier New" pitchFamily="49" charset="0"/>
              </a:rPr>
              <a:t>dp</a:t>
            </a:r>
            <a:r>
              <a:rPr lang="en-GB" sz="1200" b="1" dirty="0">
                <a:latin typeface="Courier New" pitchFamily="49" charset="0"/>
              </a:rPr>
              <a:t>(</a:t>
            </a:r>
            <a:r>
              <a:rPr lang="en-GB" sz="1200" b="1" dirty="0" err="1">
                <a:latin typeface="Courier New" pitchFamily="49" charset="0"/>
              </a:rPr>
              <a:t>dp</a:t>
            </a:r>
            <a:r>
              <a:rPr lang="en-GB" sz="1200" b="1" dirty="0">
                <a:latin typeface="Courier New" pitchFamily="49" charset="0"/>
              </a:rPr>
              <a:t>&lt;100)=</a:t>
            </a:r>
            <a:r>
              <a:rPr lang="en-GB" sz="1200" b="1" dirty="0" err="1">
                <a:latin typeface="Courier New" pitchFamily="49" charset="0"/>
              </a:rPr>
              <a:t>dp</a:t>
            </a:r>
            <a:r>
              <a:rPr lang="en-GB" sz="1200" b="1" dirty="0">
                <a:latin typeface="Courier New" pitchFamily="49" charset="0"/>
              </a:rPr>
              <a:t>(</a:t>
            </a:r>
            <a:r>
              <a:rPr lang="en-GB" sz="1200" b="1" dirty="0" err="1">
                <a:latin typeface="Courier New" pitchFamily="49" charset="0"/>
              </a:rPr>
              <a:t>dp</a:t>
            </a:r>
            <a:r>
              <a:rPr lang="en-GB" sz="1200" b="1" dirty="0">
                <a:latin typeface="Courier New" pitchFamily="49" charset="0"/>
              </a:rPr>
              <a:t>&lt;100)+273.15;</a:t>
            </a:r>
          </a:p>
          <a:p>
            <a:r>
              <a:rPr lang="en-GB" sz="1200" b="1" dirty="0">
                <a:latin typeface="Courier New" pitchFamily="49" charset="0"/>
              </a:rPr>
              <a:t> </a:t>
            </a:r>
          </a:p>
          <a:p>
            <a:r>
              <a:rPr lang="en-GB" sz="1200" b="1" dirty="0">
                <a:solidFill>
                  <a:srgbClr val="00B050"/>
                </a:solidFill>
                <a:latin typeface="Courier New" pitchFamily="49" charset="0"/>
              </a:rPr>
              <a:t>% where </a:t>
            </a:r>
            <a:r>
              <a:rPr lang="en-GB" sz="1200" b="1" dirty="0" err="1">
                <a:solidFill>
                  <a:srgbClr val="00B050"/>
                </a:solidFill>
                <a:latin typeface="Courier New" pitchFamily="49" charset="0"/>
              </a:rPr>
              <a:t>dewpoint</a:t>
            </a:r>
            <a:r>
              <a:rPr lang="en-GB" sz="1200" b="1" dirty="0">
                <a:solidFill>
                  <a:srgbClr val="00B050"/>
                </a:solidFill>
                <a:latin typeface="Courier New" pitchFamily="49" charset="0"/>
              </a:rPr>
              <a:t>&gt;temp, set </a:t>
            </a:r>
            <a:r>
              <a:rPr lang="en-GB" sz="1200" b="1" dirty="0" err="1">
                <a:solidFill>
                  <a:srgbClr val="00B050"/>
                </a:solidFill>
                <a:latin typeface="Courier New" pitchFamily="49" charset="0"/>
              </a:rPr>
              <a:t>dewpoint</a:t>
            </a:r>
            <a:r>
              <a:rPr lang="en-GB" sz="1200" b="1" dirty="0">
                <a:solidFill>
                  <a:srgbClr val="00B050"/>
                </a:solidFill>
                <a:latin typeface="Courier New" pitchFamily="49" charset="0"/>
              </a:rPr>
              <a:t> equal to temp</a:t>
            </a:r>
          </a:p>
          <a:p>
            <a:r>
              <a:rPr lang="en-GB" sz="1200" b="1" dirty="0" err="1">
                <a:latin typeface="Courier New" pitchFamily="49" charset="0"/>
              </a:rPr>
              <a:t>dp</a:t>
            </a:r>
            <a:r>
              <a:rPr lang="en-GB" sz="1200" b="1" dirty="0">
                <a:latin typeface="Courier New" pitchFamily="49" charset="0"/>
              </a:rPr>
              <a:t>(</a:t>
            </a:r>
            <a:r>
              <a:rPr lang="en-GB" sz="1200" b="1" dirty="0" err="1">
                <a:latin typeface="Courier New" pitchFamily="49" charset="0"/>
              </a:rPr>
              <a:t>dp</a:t>
            </a:r>
            <a:r>
              <a:rPr lang="en-GB" sz="1200" b="1" dirty="0">
                <a:latin typeface="Courier New" pitchFamily="49" charset="0"/>
              </a:rPr>
              <a:t>&gt;</a:t>
            </a:r>
            <a:r>
              <a:rPr lang="en-GB" sz="1200" b="1" dirty="0" err="1">
                <a:latin typeface="Courier New" pitchFamily="49" charset="0"/>
              </a:rPr>
              <a:t>ta</a:t>
            </a:r>
            <a:r>
              <a:rPr lang="en-GB" sz="1200" b="1" dirty="0">
                <a:latin typeface="Courier New" pitchFamily="49" charset="0"/>
              </a:rPr>
              <a:t>)=</a:t>
            </a:r>
            <a:r>
              <a:rPr lang="en-GB" sz="1200" b="1" dirty="0" err="1">
                <a:latin typeface="Courier New" pitchFamily="49" charset="0"/>
              </a:rPr>
              <a:t>ta</a:t>
            </a:r>
            <a:r>
              <a:rPr lang="en-GB" sz="1200" b="1" dirty="0">
                <a:latin typeface="Courier New" pitchFamily="49" charset="0"/>
              </a:rPr>
              <a:t>(</a:t>
            </a:r>
            <a:r>
              <a:rPr lang="en-GB" sz="1200" b="1" dirty="0" err="1">
                <a:latin typeface="Courier New" pitchFamily="49" charset="0"/>
              </a:rPr>
              <a:t>dp</a:t>
            </a:r>
            <a:r>
              <a:rPr lang="en-GB" sz="1200" b="1" dirty="0">
                <a:latin typeface="Courier New" pitchFamily="49" charset="0"/>
              </a:rPr>
              <a:t>&gt;</a:t>
            </a:r>
            <a:r>
              <a:rPr lang="en-GB" sz="1200" b="1" dirty="0" err="1">
                <a:latin typeface="Courier New" pitchFamily="49" charset="0"/>
              </a:rPr>
              <a:t>ta</a:t>
            </a:r>
            <a:r>
              <a:rPr lang="en-GB" sz="1200" b="1" dirty="0">
                <a:latin typeface="Courier New" pitchFamily="49" charset="0"/>
              </a:rPr>
              <a:t>);</a:t>
            </a:r>
          </a:p>
          <a:p>
            <a:r>
              <a:rPr lang="en-GB" sz="1200" b="1" dirty="0">
                <a:latin typeface="Courier New" pitchFamily="49" charset="0"/>
              </a:rPr>
              <a:t> </a:t>
            </a:r>
          </a:p>
          <a:p>
            <a:r>
              <a:rPr lang="en-GB" sz="1200" b="1" dirty="0">
                <a:solidFill>
                  <a:srgbClr val="00B050"/>
                </a:solidFill>
                <a:latin typeface="Courier New" pitchFamily="49" charset="0"/>
              </a:rPr>
              <a:t>% calculate water vapour pressure and mass mixing ratio</a:t>
            </a:r>
          </a:p>
          <a:p>
            <a:r>
              <a:rPr lang="en-GB" sz="1200" b="1" dirty="0" err="1">
                <a:latin typeface="Courier New" pitchFamily="49" charset="0"/>
              </a:rPr>
              <a:t>mr</a:t>
            </a:r>
            <a:r>
              <a:rPr lang="en-GB" sz="1200" b="1" dirty="0">
                <a:latin typeface="Courier New" pitchFamily="49" charset="0"/>
              </a:rPr>
              <a:t>=</a:t>
            </a:r>
            <a:r>
              <a:rPr lang="en-GB" sz="1200" b="1" dirty="0" err="1">
                <a:latin typeface="Courier New" pitchFamily="49" charset="0"/>
              </a:rPr>
              <a:t>mmr</a:t>
            </a:r>
            <a:r>
              <a:rPr lang="en-GB" sz="1200" b="1" dirty="0">
                <a:latin typeface="Courier New" pitchFamily="49" charset="0"/>
              </a:rPr>
              <a:t>(</a:t>
            </a:r>
            <a:r>
              <a:rPr lang="en-GB" sz="1200" b="1" dirty="0" err="1">
                <a:latin typeface="Courier New" pitchFamily="49" charset="0"/>
              </a:rPr>
              <a:t>dp,pr</a:t>
            </a:r>
            <a:r>
              <a:rPr lang="en-GB" sz="1200" b="1" dirty="0">
                <a:latin typeface="Courier New" pitchFamily="49" charset="0"/>
              </a:rPr>
              <a:t>);</a:t>
            </a:r>
          </a:p>
          <a:p>
            <a:r>
              <a:rPr lang="en-GB" sz="1200" b="1" dirty="0" err="1">
                <a:latin typeface="Courier New" pitchFamily="49" charset="0"/>
              </a:rPr>
              <a:t>vap</a:t>
            </a:r>
            <a:r>
              <a:rPr lang="en-GB" sz="1200" b="1" dirty="0">
                <a:latin typeface="Courier New" pitchFamily="49" charset="0"/>
              </a:rPr>
              <a:t>=</a:t>
            </a:r>
            <a:r>
              <a:rPr lang="en-GB" sz="1200" b="1" dirty="0" err="1">
                <a:latin typeface="Courier New" pitchFamily="49" charset="0"/>
              </a:rPr>
              <a:t>vp</a:t>
            </a:r>
            <a:r>
              <a:rPr lang="en-GB" sz="1200" b="1" dirty="0">
                <a:latin typeface="Courier New" pitchFamily="49" charset="0"/>
              </a:rPr>
              <a:t>(</a:t>
            </a:r>
            <a:r>
              <a:rPr lang="en-GB" sz="1200" b="1" dirty="0" err="1">
                <a:latin typeface="Courier New" pitchFamily="49" charset="0"/>
              </a:rPr>
              <a:t>dp</a:t>
            </a:r>
            <a:r>
              <a:rPr lang="en-GB" sz="1200" b="1" dirty="0">
                <a:latin typeface="Courier New" pitchFamily="49" charset="0"/>
              </a:rPr>
              <a:t>);</a:t>
            </a:r>
          </a:p>
          <a:p>
            <a:r>
              <a:rPr lang="en-GB" sz="1200" b="1" dirty="0">
                <a:latin typeface="Courier New" pitchFamily="49" charset="0"/>
              </a:rPr>
              <a:t> </a:t>
            </a:r>
          </a:p>
          <a:p>
            <a:r>
              <a:rPr lang="en-GB" sz="1200" b="1" dirty="0">
                <a:solidFill>
                  <a:srgbClr val="00B050"/>
                </a:solidFill>
                <a:latin typeface="Courier New" pitchFamily="49" charset="0"/>
              </a:rPr>
              <a:t>% calculate temperature at the </a:t>
            </a:r>
            <a:r>
              <a:rPr lang="en-GB" sz="1200" b="1" dirty="0" err="1">
                <a:solidFill>
                  <a:srgbClr val="00B050"/>
                </a:solidFill>
                <a:latin typeface="Courier New" pitchFamily="49" charset="0"/>
              </a:rPr>
              <a:t>lifing</a:t>
            </a:r>
            <a:r>
              <a:rPr lang="en-GB" sz="1200" b="1" dirty="0">
                <a:solidFill>
                  <a:srgbClr val="00B050"/>
                </a:solidFill>
                <a:latin typeface="Courier New" pitchFamily="49" charset="0"/>
              </a:rPr>
              <a:t> condensation level</a:t>
            </a:r>
          </a:p>
          <a:p>
            <a:r>
              <a:rPr lang="en-GB" sz="1200" b="1" dirty="0">
                <a:latin typeface="Courier New" pitchFamily="49" charset="0"/>
              </a:rPr>
              <a:t>TL=(2840./(3.5*log(</a:t>
            </a:r>
            <a:r>
              <a:rPr lang="en-GB" sz="1200" b="1" dirty="0" err="1">
                <a:latin typeface="Courier New" pitchFamily="49" charset="0"/>
              </a:rPr>
              <a:t>ta</a:t>
            </a:r>
            <a:r>
              <a:rPr lang="en-GB" sz="1200" b="1" dirty="0">
                <a:latin typeface="Courier New" pitchFamily="49" charset="0"/>
              </a:rPr>
              <a:t>) - log(</a:t>
            </a:r>
            <a:r>
              <a:rPr lang="en-GB" sz="1200" b="1" dirty="0" err="1">
                <a:latin typeface="Courier New" pitchFamily="49" charset="0"/>
              </a:rPr>
              <a:t>vap</a:t>
            </a:r>
            <a:r>
              <a:rPr lang="en-GB" sz="1200" b="1" dirty="0">
                <a:latin typeface="Courier New" pitchFamily="49" charset="0"/>
              </a:rPr>
              <a:t>) - 4.805))+55;</a:t>
            </a:r>
          </a:p>
          <a:p>
            <a:r>
              <a:rPr lang="en-GB" sz="1200" b="1" dirty="0">
                <a:latin typeface="Courier New" pitchFamily="49" charset="0"/>
              </a:rPr>
              <a:t> </a:t>
            </a:r>
          </a:p>
          <a:p>
            <a:r>
              <a:rPr lang="en-GB" sz="1200" b="1" dirty="0">
                <a:solidFill>
                  <a:srgbClr val="00B050"/>
                </a:solidFill>
                <a:latin typeface="Courier New" pitchFamily="49" charset="0"/>
              </a:rPr>
              <a:t>% calculate </a:t>
            </a:r>
            <a:r>
              <a:rPr lang="en-GB" sz="1200" b="1" dirty="0" err="1">
                <a:solidFill>
                  <a:srgbClr val="00B050"/>
                </a:solidFill>
                <a:latin typeface="Courier New" pitchFamily="49" charset="0"/>
              </a:rPr>
              <a:t>theta_e</a:t>
            </a:r>
            <a:endParaRPr lang="en-GB" sz="1200" b="1" dirty="0">
              <a:solidFill>
                <a:srgbClr val="00B050"/>
              </a:solidFill>
              <a:latin typeface="Courier New" pitchFamily="49" charset="0"/>
            </a:endParaRPr>
          </a:p>
          <a:p>
            <a:r>
              <a:rPr lang="en-GB" sz="1200" b="1" dirty="0" err="1">
                <a:latin typeface="Courier New" pitchFamily="49" charset="0"/>
              </a:rPr>
              <a:t>epot</a:t>
            </a:r>
            <a:r>
              <a:rPr lang="en-GB" sz="1200" b="1" dirty="0">
                <a:latin typeface="Courier New" pitchFamily="49" charset="0"/>
              </a:rPr>
              <a:t>=</a:t>
            </a:r>
            <a:r>
              <a:rPr lang="en-GB" sz="1200" b="1" dirty="0" err="1">
                <a:latin typeface="Courier New" pitchFamily="49" charset="0"/>
              </a:rPr>
              <a:t>ta</a:t>
            </a:r>
            <a:r>
              <a:rPr lang="en-GB" sz="1200" b="1" dirty="0">
                <a:latin typeface="Courier New" pitchFamily="49" charset="0"/>
              </a:rPr>
              <a:t>.*((1000./pr).^(0.2854*(1-0.28E-3*</a:t>
            </a:r>
            <a:r>
              <a:rPr lang="en-GB" sz="1200" b="1" dirty="0" err="1">
                <a:latin typeface="Courier New" pitchFamily="49" charset="0"/>
              </a:rPr>
              <a:t>mr</a:t>
            </a:r>
            <a:r>
              <a:rPr lang="en-GB" sz="1200" b="1" dirty="0">
                <a:latin typeface="Courier New" pitchFamily="49" charset="0"/>
              </a:rPr>
              <a:t>))).* ...</a:t>
            </a:r>
          </a:p>
          <a:p>
            <a:r>
              <a:rPr lang="en-GB" sz="1200" b="1" dirty="0">
                <a:latin typeface="Courier New" pitchFamily="49" charset="0"/>
              </a:rPr>
              <a:t>     exp((3.376./TL - 0.00254).*</a:t>
            </a:r>
            <a:r>
              <a:rPr lang="en-GB" sz="1200" b="1" dirty="0" err="1">
                <a:latin typeface="Courier New" pitchFamily="49" charset="0"/>
              </a:rPr>
              <a:t>mr</a:t>
            </a:r>
            <a:r>
              <a:rPr lang="en-GB" sz="1200" b="1" dirty="0">
                <a:latin typeface="Courier New" pitchFamily="49" charset="0"/>
              </a:rPr>
              <a:t>.*(1+0.81E-3*</a:t>
            </a:r>
            <a:r>
              <a:rPr lang="en-GB" sz="1200" b="1" dirty="0" err="1">
                <a:latin typeface="Courier New" pitchFamily="49" charset="0"/>
              </a:rPr>
              <a:t>mr</a:t>
            </a:r>
            <a:r>
              <a:rPr lang="en-GB" sz="1200" b="1" dirty="0">
                <a:latin typeface="Courier New" pitchFamily="49" charset="0"/>
              </a:rPr>
              <a:t>));</a:t>
            </a:r>
          </a:p>
        </p:txBody>
      </p:sp>
      <p:sp>
        <p:nvSpPr>
          <p:cNvPr id="14341" name="Line 5"/>
          <p:cNvSpPr>
            <a:spLocks noChangeShapeType="1"/>
          </p:cNvSpPr>
          <p:nvPr/>
        </p:nvSpPr>
        <p:spPr bwMode="auto">
          <a:xfrm flipH="1">
            <a:off x="6156325" y="938213"/>
            <a:ext cx="720725" cy="0"/>
          </a:xfrm>
          <a:prstGeom prst="line">
            <a:avLst/>
          </a:prstGeom>
          <a:noFill/>
          <a:ln w="12700">
            <a:solidFill>
              <a:schemeClr val="tx1"/>
            </a:solidFill>
            <a:round/>
            <a:headEnd/>
            <a:tailEnd type="triangle" w="med" len="lg"/>
          </a:ln>
          <a:effectLst/>
        </p:spPr>
        <p:txBody>
          <a:bodyPr/>
          <a:lstStyle/>
          <a:p>
            <a:endParaRPr lang="en-GB"/>
          </a:p>
        </p:txBody>
      </p:sp>
      <p:sp>
        <p:nvSpPr>
          <p:cNvPr id="14342" name="Text Box 6"/>
          <p:cNvSpPr txBox="1">
            <a:spLocks noChangeArrowheads="1"/>
          </p:cNvSpPr>
          <p:nvPr/>
        </p:nvSpPr>
        <p:spPr bwMode="auto">
          <a:xfrm>
            <a:off x="6856413" y="765175"/>
            <a:ext cx="1314450" cy="336550"/>
          </a:xfrm>
          <a:prstGeom prst="rect">
            <a:avLst/>
          </a:prstGeom>
          <a:noFill/>
          <a:ln w="9525">
            <a:noFill/>
            <a:miter lim="800000"/>
            <a:headEnd/>
            <a:tailEnd/>
          </a:ln>
          <a:effectLst/>
        </p:spPr>
        <p:txBody>
          <a:bodyPr wrap="none">
            <a:spAutoFit/>
          </a:bodyPr>
          <a:lstStyle/>
          <a:p>
            <a:r>
              <a:rPr lang="en-GB" sz="1600"/>
              <a:t>What it does</a:t>
            </a:r>
            <a:endParaRPr lang="en-US" sz="1600"/>
          </a:p>
        </p:txBody>
      </p:sp>
      <p:sp>
        <p:nvSpPr>
          <p:cNvPr id="14343" name="Line 7"/>
          <p:cNvSpPr>
            <a:spLocks noChangeShapeType="1"/>
          </p:cNvSpPr>
          <p:nvPr/>
        </p:nvSpPr>
        <p:spPr bwMode="auto">
          <a:xfrm flipH="1">
            <a:off x="6156325" y="1536700"/>
            <a:ext cx="720725" cy="0"/>
          </a:xfrm>
          <a:prstGeom prst="line">
            <a:avLst/>
          </a:prstGeom>
          <a:noFill/>
          <a:ln w="12700">
            <a:solidFill>
              <a:schemeClr val="tx1"/>
            </a:solidFill>
            <a:round/>
            <a:headEnd/>
            <a:tailEnd type="triangle" w="med" len="lg"/>
          </a:ln>
          <a:effectLst/>
        </p:spPr>
        <p:txBody>
          <a:bodyPr/>
          <a:lstStyle/>
          <a:p>
            <a:endParaRPr lang="en-GB"/>
          </a:p>
        </p:txBody>
      </p:sp>
      <p:sp>
        <p:nvSpPr>
          <p:cNvPr id="14344" name="Text Box 8"/>
          <p:cNvSpPr txBox="1">
            <a:spLocks noChangeArrowheads="1"/>
          </p:cNvSpPr>
          <p:nvPr/>
        </p:nvSpPr>
        <p:spPr bwMode="auto">
          <a:xfrm>
            <a:off x="6856413" y="1363663"/>
            <a:ext cx="1479550" cy="336550"/>
          </a:xfrm>
          <a:prstGeom prst="rect">
            <a:avLst/>
          </a:prstGeom>
          <a:noFill/>
          <a:ln w="9525">
            <a:noFill/>
            <a:miter lim="800000"/>
            <a:headEnd/>
            <a:tailEnd/>
          </a:ln>
          <a:effectLst/>
        </p:spPr>
        <p:txBody>
          <a:bodyPr wrap="none">
            <a:spAutoFit/>
          </a:bodyPr>
          <a:lstStyle/>
          <a:p>
            <a:r>
              <a:rPr lang="en-GB" sz="1600"/>
              <a:t>How it’s called</a:t>
            </a:r>
            <a:endParaRPr lang="en-US" sz="1600"/>
          </a:p>
        </p:txBody>
      </p:sp>
      <p:sp>
        <p:nvSpPr>
          <p:cNvPr id="14345" name="Line 9"/>
          <p:cNvSpPr>
            <a:spLocks noChangeShapeType="1"/>
          </p:cNvSpPr>
          <p:nvPr/>
        </p:nvSpPr>
        <p:spPr bwMode="auto">
          <a:xfrm flipH="1">
            <a:off x="6156325" y="2041525"/>
            <a:ext cx="720725" cy="0"/>
          </a:xfrm>
          <a:prstGeom prst="line">
            <a:avLst/>
          </a:prstGeom>
          <a:noFill/>
          <a:ln w="12700">
            <a:solidFill>
              <a:schemeClr val="tx1"/>
            </a:solidFill>
            <a:round/>
            <a:headEnd/>
            <a:tailEnd type="triangle" w="med" len="lg"/>
          </a:ln>
          <a:effectLst/>
        </p:spPr>
        <p:txBody>
          <a:bodyPr/>
          <a:lstStyle/>
          <a:p>
            <a:endParaRPr lang="en-GB"/>
          </a:p>
        </p:txBody>
      </p:sp>
      <p:sp>
        <p:nvSpPr>
          <p:cNvPr id="14346" name="Text Box 10"/>
          <p:cNvSpPr txBox="1">
            <a:spLocks noChangeArrowheads="1"/>
          </p:cNvSpPr>
          <p:nvPr/>
        </p:nvSpPr>
        <p:spPr bwMode="auto">
          <a:xfrm>
            <a:off x="6856413" y="1868488"/>
            <a:ext cx="2179637" cy="825500"/>
          </a:xfrm>
          <a:prstGeom prst="rect">
            <a:avLst/>
          </a:prstGeom>
          <a:noFill/>
          <a:ln w="9525">
            <a:noFill/>
            <a:miter lim="800000"/>
            <a:headEnd/>
            <a:tailEnd/>
          </a:ln>
          <a:effectLst/>
        </p:spPr>
        <p:txBody>
          <a:bodyPr>
            <a:spAutoFit/>
          </a:bodyPr>
          <a:lstStyle/>
          <a:p>
            <a:r>
              <a:rPr lang="en-GB" sz="1600"/>
              <a:t>What input and outputs are (and units!)</a:t>
            </a:r>
            <a:endParaRPr lang="en-US" sz="1600"/>
          </a:p>
        </p:txBody>
      </p:sp>
      <p:sp>
        <p:nvSpPr>
          <p:cNvPr id="14347" name="Line 11"/>
          <p:cNvSpPr>
            <a:spLocks noChangeShapeType="1"/>
          </p:cNvSpPr>
          <p:nvPr/>
        </p:nvSpPr>
        <p:spPr bwMode="auto">
          <a:xfrm flipH="1">
            <a:off x="6156325" y="4057650"/>
            <a:ext cx="720725" cy="0"/>
          </a:xfrm>
          <a:prstGeom prst="line">
            <a:avLst/>
          </a:prstGeom>
          <a:noFill/>
          <a:ln w="12700">
            <a:solidFill>
              <a:schemeClr val="tx1"/>
            </a:solidFill>
            <a:round/>
            <a:headEnd/>
            <a:tailEnd type="triangle" w="med" len="lg"/>
          </a:ln>
          <a:effectLst/>
        </p:spPr>
        <p:txBody>
          <a:bodyPr/>
          <a:lstStyle/>
          <a:p>
            <a:endParaRPr lang="en-GB"/>
          </a:p>
        </p:txBody>
      </p:sp>
      <p:sp>
        <p:nvSpPr>
          <p:cNvPr id="14348" name="Text Box 12"/>
          <p:cNvSpPr txBox="1">
            <a:spLocks noChangeArrowheads="1"/>
          </p:cNvSpPr>
          <p:nvPr/>
        </p:nvSpPr>
        <p:spPr bwMode="auto">
          <a:xfrm>
            <a:off x="6856413" y="3884613"/>
            <a:ext cx="2103437" cy="1069975"/>
          </a:xfrm>
          <a:prstGeom prst="rect">
            <a:avLst/>
          </a:prstGeom>
          <a:noFill/>
          <a:ln w="9525">
            <a:noFill/>
            <a:miter lim="800000"/>
            <a:headEnd/>
            <a:tailEnd/>
          </a:ln>
          <a:effectLst/>
        </p:spPr>
        <p:txBody>
          <a:bodyPr>
            <a:spAutoFit/>
          </a:bodyPr>
          <a:lstStyle/>
          <a:p>
            <a:r>
              <a:rPr lang="en-GB" sz="1600"/>
              <a:t>Good coding practice, note what and why…you </a:t>
            </a:r>
            <a:r>
              <a:rPr lang="en-GB" sz="1600" b="1" i="1" u="sng"/>
              <a:t>will</a:t>
            </a:r>
            <a:r>
              <a:rPr lang="en-GB" sz="1600"/>
              <a:t> forget</a:t>
            </a:r>
            <a:endParaRPr lang="en-US"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Editing code</a:t>
            </a:r>
            <a:endParaRPr lang="en-GB" b="1" dirty="0"/>
          </a:p>
        </p:txBody>
      </p:sp>
      <p:sp>
        <p:nvSpPr>
          <p:cNvPr id="3" name="Content Placeholder 2"/>
          <p:cNvSpPr>
            <a:spLocks noGrp="1"/>
          </p:cNvSpPr>
          <p:nvPr>
            <p:ph sz="half" idx="1"/>
          </p:nvPr>
        </p:nvSpPr>
        <p:spPr/>
        <p:txBody>
          <a:bodyPr/>
          <a:lstStyle/>
          <a:p>
            <a:r>
              <a:rPr lang="en-GB" dirty="0" smtClean="0"/>
              <a:t>Can use ANY </a:t>
            </a:r>
            <a:r>
              <a:rPr lang="en-GB" dirty="0" err="1" smtClean="0"/>
              <a:t>ascii</a:t>
            </a:r>
            <a:r>
              <a:rPr lang="en-GB" dirty="0" smtClean="0"/>
              <a:t> text editor</a:t>
            </a:r>
          </a:p>
          <a:p>
            <a:pPr marL="269875" indent="-269875">
              <a:buFont typeface="Arial" pitchFamily="34" charset="0"/>
              <a:buChar char="•"/>
            </a:pPr>
            <a:r>
              <a:rPr lang="en-GB" dirty="0" smtClean="0"/>
              <a:t>Windows: Notepad</a:t>
            </a:r>
          </a:p>
          <a:p>
            <a:pPr marL="269875" indent="-269875">
              <a:buFont typeface="Arial" pitchFamily="34" charset="0"/>
              <a:buChar char="•"/>
            </a:pPr>
            <a:r>
              <a:rPr lang="en-GB" dirty="0" smtClean="0"/>
              <a:t>Linux: vi, </a:t>
            </a:r>
            <a:r>
              <a:rPr lang="en-GB" dirty="0" err="1" smtClean="0"/>
              <a:t>emacs</a:t>
            </a:r>
            <a:r>
              <a:rPr lang="en-GB" dirty="0" smtClean="0"/>
              <a:t>, k-edit, </a:t>
            </a:r>
            <a:r>
              <a:rPr lang="en-GB" dirty="0" err="1" smtClean="0"/>
              <a:t>kate</a:t>
            </a:r>
            <a:r>
              <a:rPr lang="en-GB" dirty="0" smtClean="0"/>
              <a:t>,…</a:t>
            </a:r>
          </a:p>
          <a:p>
            <a:pPr marL="269875" indent="-269875"/>
            <a:endParaRPr lang="en-GB" dirty="0" smtClean="0"/>
          </a:p>
          <a:p>
            <a:r>
              <a:rPr lang="en-GB" dirty="0" err="1" smtClean="0"/>
              <a:t>Matlab</a:t>
            </a:r>
            <a:r>
              <a:rPr lang="en-GB" dirty="0" smtClean="0"/>
              <a:t> has a built in editor</a:t>
            </a:r>
            <a:r>
              <a:rPr lang="en-GB" dirty="0" smtClean="0"/>
              <a:t>, to </a:t>
            </a:r>
            <a:r>
              <a:rPr lang="en-GB" dirty="0" smtClean="0"/>
              <a:t>start it:</a:t>
            </a:r>
          </a:p>
          <a:p>
            <a:endParaRPr lang="en-GB" dirty="0" smtClean="0"/>
          </a:p>
          <a:p>
            <a:r>
              <a:rPr lang="en-GB" sz="2400" b="1" dirty="0" smtClean="0">
                <a:latin typeface="Courier New" pitchFamily="49" charset="0"/>
                <a:cs typeface="Courier New" pitchFamily="49" charset="0"/>
              </a:rPr>
              <a:t>&gt; edit</a:t>
            </a:r>
          </a:p>
          <a:p>
            <a:endParaRPr lang="en-GB" dirty="0" smtClean="0"/>
          </a:p>
          <a:p>
            <a:r>
              <a:rPr lang="en-GB" dirty="0" smtClean="0"/>
              <a:t>or to edit an existing code</a:t>
            </a:r>
          </a:p>
          <a:p>
            <a:endParaRPr lang="en-GB" dirty="0" smtClean="0"/>
          </a:p>
          <a:p>
            <a:r>
              <a:rPr lang="en-GB" sz="2400" b="1" dirty="0" smtClean="0">
                <a:latin typeface="Courier New" pitchFamily="49" charset="0"/>
                <a:cs typeface="Courier New" pitchFamily="49" charset="0"/>
              </a:rPr>
              <a:t>&gt; edit </a:t>
            </a:r>
            <a:r>
              <a:rPr lang="en-GB" sz="2400" b="1" dirty="0" err="1" smtClean="0">
                <a:latin typeface="Courier New" pitchFamily="49" charset="0"/>
                <a:cs typeface="Courier New" pitchFamily="49" charset="0"/>
              </a:rPr>
              <a:t>filename.m</a:t>
            </a:r>
            <a:endParaRPr lang="en-GB" sz="2400" b="1" dirty="0">
              <a:latin typeface="Courier New" pitchFamily="49" charset="0"/>
              <a:cs typeface="Courier New" pitchFamily="49" charset="0"/>
            </a:endParaRPr>
          </a:p>
        </p:txBody>
      </p:sp>
      <p:sp>
        <p:nvSpPr>
          <p:cNvPr id="4" name="Content Placeholder 3"/>
          <p:cNvSpPr>
            <a:spLocks noGrp="1"/>
          </p:cNvSpPr>
          <p:nvPr>
            <p:ph sz="half" idx="2"/>
          </p:nvPr>
        </p:nvSpPr>
        <p:spPr/>
        <p:txBody>
          <a:bodyPr/>
          <a:lstStyle/>
          <a:p>
            <a:r>
              <a:rPr lang="en-GB" sz="2400" dirty="0" err="1" smtClean="0"/>
              <a:t>Matlab</a:t>
            </a:r>
            <a:r>
              <a:rPr lang="en-GB" sz="2400" dirty="0" smtClean="0"/>
              <a:t> editor will:</a:t>
            </a:r>
          </a:p>
          <a:p>
            <a:pPr marL="269875" indent="-269875">
              <a:buFont typeface="Arial" pitchFamily="34" charset="0"/>
              <a:buChar char="•"/>
            </a:pPr>
            <a:r>
              <a:rPr lang="en-GB" sz="2400" dirty="0" err="1" smtClean="0"/>
              <a:t>Color</a:t>
            </a:r>
            <a:r>
              <a:rPr lang="en-GB" sz="2400" dirty="0" smtClean="0"/>
              <a:t>-code text according to context/syntax</a:t>
            </a:r>
          </a:p>
          <a:p>
            <a:pPr marL="269875" indent="-269875">
              <a:buFont typeface="Arial" pitchFamily="34" charset="0"/>
              <a:buChar char="•"/>
            </a:pPr>
            <a:r>
              <a:rPr lang="en-GB" sz="2400" dirty="0" smtClean="0"/>
              <a:t>Highlight incorrect syntax (errors)</a:t>
            </a:r>
          </a:p>
          <a:p>
            <a:pPr marL="269875" indent="-269875">
              <a:buFont typeface="Arial" pitchFamily="34" charset="0"/>
              <a:buChar char="•"/>
            </a:pPr>
            <a:r>
              <a:rPr lang="en-GB" sz="2400" dirty="0" smtClean="0"/>
              <a:t>Highlight points where code could be more efficient</a:t>
            </a:r>
            <a:endParaRPr lang="en-GB"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D:\TEACHING\matlab-course\figures\matlab-editor.png"/>
          <p:cNvPicPr>
            <a:picLocks noChangeAspect="1" noChangeArrowheads="1"/>
          </p:cNvPicPr>
          <p:nvPr/>
        </p:nvPicPr>
        <p:blipFill>
          <a:blip r:embed="rId2" cstate="print"/>
          <a:srcRect/>
          <a:stretch>
            <a:fillRect/>
          </a:stretch>
        </p:blipFill>
        <p:spPr bwMode="auto">
          <a:xfrm>
            <a:off x="1905000" y="228600"/>
            <a:ext cx="5181600" cy="6348022"/>
          </a:xfrm>
          <a:prstGeom prst="rect">
            <a:avLst/>
          </a:prstGeom>
          <a:noFill/>
        </p:spPr>
      </p:pic>
      <p:sp>
        <p:nvSpPr>
          <p:cNvPr id="4" name="TextBox 3"/>
          <p:cNvSpPr txBox="1"/>
          <p:nvPr/>
        </p:nvSpPr>
        <p:spPr>
          <a:xfrm>
            <a:off x="304800" y="1676400"/>
            <a:ext cx="1600200" cy="923330"/>
          </a:xfrm>
          <a:prstGeom prst="rect">
            <a:avLst/>
          </a:prstGeom>
          <a:noFill/>
        </p:spPr>
        <p:txBody>
          <a:bodyPr wrap="square" rtlCol="0">
            <a:spAutoFit/>
          </a:bodyPr>
          <a:lstStyle/>
          <a:p>
            <a:r>
              <a:rPr lang="en-GB" dirty="0" smtClean="0">
                <a:latin typeface="+mn-lt"/>
              </a:rPr>
              <a:t>Line numbers</a:t>
            </a:r>
          </a:p>
          <a:p>
            <a:r>
              <a:rPr lang="en-GB" dirty="0" smtClean="0"/>
              <a:t>(given by error messages)</a:t>
            </a:r>
            <a:endParaRPr lang="en-GB" dirty="0" smtClean="0">
              <a:latin typeface="+mn-lt"/>
            </a:endParaRPr>
          </a:p>
        </p:txBody>
      </p:sp>
      <p:cxnSp>
        <p:nvCxnSpPr>
          <p:cNvPr id="6" name="Straight Arrow Connector 5"/>
          <p:cNvCxnSpPr/>
          <p:nvPr/>
        </p:nvCxnSpPr>
        <p:spPr>
          <a:xfrm rot="16200000" flipH="1">
            <a:off x="1409700" y="2324100"/>
            <a:ext cx="609600" cy="5334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315200" y="2971800"/>
            <a:ext cx="1600200" cy="923330"/>
          </a:xfrm>
          <a:prstGeom prst="rect">
            <a:avLst/>
          </a:prstGeom>
          <a:noFill/>
        </p:spPr>
        <p:txBody>
          <a:bodyPr wrap="square" rtlCol="0">
            <a:spAutoFit/>
          </a:bodyPr>
          <a:lstStyle/>
          <a:p>
            <a:pPr algn="r"/>
            <a:r>
              <a:rPr lang="en-GB" dirty="0" smtClean="0">
                <a:latin typeface="+mn-lt"/>
              </a:rPr>
              <a:t>Code optimisation flag</a:t>
            </a:r>
          </a:p>
        </p:txBody>
      </p:sp>
      <p:cxnSp>
        <p:nvCxnSpPr>
          <p:cNvPr id="9" name="Straight Arrow Connector 8"/>
          <p:cNvCxnSpPr/>
          <p:nvPr/>
        </p:nvCxnSpPr>
        <p:spPr>
          <a:xfrm rot="10800000" flipV="1">
            <a:off x="7086600" y="3657600"/>
            <a:ext cx="1295400" cy="6096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239000" y="1238071"/>
            <a:ext cx="1600200" cy="1200329"/>
          </a:xfrm>
          <a:prstGeom prst="rect">
            <a:avLst/>
          </a:prstGeom>
          <a:noFill/>
        </p:spPr>
        <p:txBody>
          <a:bodyPr wrap="square" rtlCol="0">
            <a:spAutoFit/>
          </a:bodyPr>
          <a:lstStyle/>
          <a:p>
            <a:r>
              <a:rPr lang="en-GB" dirty="0" smtClean="0"/>
              <a:t>Code state:</a:t>
            </a:r>
          </a:p>
          <a:p>
            <a:r>
              <a:rPr lang="en-GB" b="1" dirty="0" smtClean="0">
                <a:solidFill>
                  <a:srgbClr val="00B050"/>
                </a:solidFill>
              </a:rPr>
              <a:t>g</a:t>
            </a:r>
            <a:r>
              <a:rPr lang="en-GB" b="1" dirty="0" smtClean="0">
                <a:solidFill>
                  <a:srgbClr val="00B050"/>
                </a:solidFill>
                <a:latin typeface="+mn-lt"/>
              </a:rPr>
              <a:t>reen</a:t>
            </a:r>
            <a:r>
              <a:rPr lang="en-GB" dirty="0" smtClean="0">
                <a:latin typeface="+mn-lt"/>
              </a:rPr>
              <a:t>: perfect</a:t>
            </a:r>
          </a:p>
          <a:p>
            <a:r>
              <a:rPr lang="en-GB" b="1" dirty="0" smtClean="0">
                <a:solidFill>
                  <a:srgbClr val="FF0000"/>
                </a:solidFill>
              </a:rPr>
              <a:t>red</a:t>
            </a:r>
            <a:r>
              <a:rPr lang="en-GB" dirty="0" smtClean="0"/>
              <a:t>: errors</a:t>
            </a:r>
          </a:p>
          <a:p>
            <a:r>
              <a:rPr lang="en-GB" b="1" dirty="0" smtClean="0">
                <a:solidFill>
                  <a:srgbClr val="FFC000"/>
                </a:solidFill>
                <a:latin typeface="+mn-lt"/>
              </a:rPr>
              <a:t>orange</a:t>
            </a:r>
            <a:r>
              <a:rPr lang="en-GB" dirty="0" smtClean="0">
                <a:latin typeface="+mn-lt"/>
              </a:rPr>
              <a:t>: hints</a:t>
            </a:r>
          </a:p>
        </p:txBody>
      </p:sp>
      <p:cxnSp>
        <p:nvCxnSpPr>
          <p:cNvPr id="12" name="Straight Arrow Connector 11"/>
          <p:cNvCxnSpPr/>
          <p:nvPr/>
        </p:nvCxnSpPr>
        <p:spPr>
          <a:xfrm rot="16200000" flipV="1">
            <a:off x="7086600" y="914400"/>
            <a:ext cx="381000" cy="3810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28600" y="4715470"/>
            <a:ext cx="1676400" cy="1200329"/>
          </a:xfrm>
          <a:prstGeom prst="rect">
            <a:avLst/>
          </a:prstGeom>
          <a:noFill/>
        </p:spPr>
        <p:txBody>
          <a:bodyPr wrap="square" rtlCol="0">
            <a:spAutoFit/>
          </a:bodyPr>
          <a:lstStyle/>
          <a:p>
            <a:r>
              <a:rPr lang="en-GB" dirty="0" smtClean="0">
                <a:latin typeface="+mn-lt"/>
              </a:rPr>
              <a:t>Words highlighted </a:t>
            </a:r>
            <a:r>
              <a:rPr lang="en-GB" b="1" dirty="0" smtClean="0">
                <a:solidFill>
                  <a:schemeClr val="accent2"/>
                </a:solidFill>
                <a:latin typeface="+mn-lt"/>
              </a:rPr>
              <a:t>blue</a:t>
            </a:r>
            <a:r>
              <a:rPr lang="en-GB" dirty="0" smtClean="0">
                <a:latin typeface="+mn-lt"/>
              </a:rPr>
              <a:t> are reserved words</a:t>
            </a:r>
          </a:p>
        </p:txBody>
      </p:sp>
      <p:cxnSp>
        <p:nvCxnSpPr>
          <p:cNvPr id="15" name="Straight Arrow Connector 14"/>
          <p:cNvCxnSpPr/>
          <p:nvPr/>
        </p:nvCxnSpPr>
        <p:spPr>
          <a:xfrm flipV="1">
            <a:off x="1395250" y="4800600"/>
            <a:ext cx="914400" cy="2286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parts of a function</a:t>
            </a:r>
            <a:endParaRPr lang="en-GB" b="1" dirty="0"/>
          </a:p>
        </p:txBody>
      </p:sp>
      <p:sp>
        <p:nvSpPr>
          <p:cNvPr id="3" name="Content Placeholder 2"/>
          <p:cNvSpPr>
            <a:spLocks noGrp="1"/>
          </p:cNvSpPr>
          <p:nvPr>
            <p:ph idx="1"/>
          </p:nvPr>
        </p:nvSpPr>
        <p:spPr/>
        <p:txBody>
          <a:bodyPr/>
          <a:lstStyle/>
          <a:p>
            <a:pPr marL="457200" indent="-457200">
              <a:buFont typeface="Arial" pitchFamily="34" charset="0"/>
              <a:buChar char="•"/>
            </a:pPr>
            <a:r>
              <a:rPr lang="en-GB" b="1" dirty="0" smtClean="0"/>
              <a:t>Function declaration </a:t>
            </a:r>
            <a:r>
              <a:rPr lang="en-GB" b="1" dirty="0" smtClean="0"/>
              <a:t>line (header</a:t>
            </a:r>
            <a:r>
              <a:rPr lang="en-GB" b="1" dirty="0" smtClean="0"/>
              <a:t>)</a:t>
            </a:r>
            <a:r>
              <a:rPr lang="en-GB" dirty="0" smtClean="0"/>
              <a:t/>
            </a:r>
            <a:br>
              <a:rPr lang="en-GB" dirty="0" smtClean="0"/>
            </a:br>
            <a:r>
              <a:rPr lang="en-GB" dirty="0" smtClean="0"/>
              <a:t>defines input &amp; output variables</a:t>
            </a:r>
          </a:p>
          <a:p>
            <a:pPr marL="457200" indent="-457200">
              <a:buFont typeface="Arial" pitchFamily="34" charset="0"/>
              <a:buChar char="•"/>
            </a:pPr>
            <a:r>
              <a:rPr lang="en-GB" b="1" dirty="0" smtClean="0"/>
              <a:t>Assignment statements</a:t>
            </a:r>
            <a:r>
              <a:rPr lang="en-GB" dirty="0" smtClean="0"/>
              <a:t/>
            </a:r>
            <a:br>
              <a:rPr lang="en-GB" dirty="0" smtClean="0"/>
            </a:br>
            <a:r>
              <a:rPr lang="en-GB" dirty="0" smtClean="0"/>
              <a:t>assign values to variables, modify values of existing variable</a:t>
            </a:r>
          </a:p>
          <a:p>
            <a:pPr marL="457200" indent="-457200">
              <a:buFont typeface="Arial" pitchFamily="34" charset="0"/>
              <a:buChar char="•"/>
            </a:pPr>
            <a:r>
              <a:rPr lang="en-GB" b="1" dirty="0" smtClean="0"/>
              <a:t>Output statements</a:t>
            </a:r>
            <a:r>
              <a:rPr lang="en-GB" dirty="0" smtClean="0"/>
              <a:t/>
            </a:r>
            <a:br>
              <a:rPr lang="en-GB" dirty="0" smtClean="0"/>
            </a:br>
            <a:r>
              <a:rPr lang="en-GB" dirty="0" smtClean="0"/>
              <a:t>display outputs: graphics, numeric values, </a:t>
            </a:r>
            <a:r>
              <a:rPr lang="en-GB" dirty="0" smtClean="0"/>
              <a:t>write files</a:t>
            </a:r>
            <a:r>
              <a:rPr lang="en-GB" dirty="0" smtClean="0"/>
              <a:t>…</a:t>
            </a:r>
          </a:p>
          <a:p>
            <a:pPr marL="457200" indent="-457200">
              <a:buFont typeface="Arial" pitchFamily="34" charset="0"/>
              <a:buChar char="•"/>
            </a:pPr>
            <a:r>
              <a:rPr lang="en-GB" b="1" dirty="0" smtClean="0"/>
              <a:t>Programme flow-control</a:t>
            </a:r>
            <a:r>
              <a:rPr lang="en-GB" dirty="0" smtClean="0"/>
              <a:t/>
            </a:r>
            <a:br>
              <a:rPr lang="en-GB" dirty="0" smtClean="0"/>
            </a:br>
            <a:r>
              <a:rPr lang="en-GB" dirty="0" smtClean="0"/>
              <a:t>decision making (logic), loop control, iteration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b="1" dirty="0"/>
              <a:t>Function </a:t>
            </a:r>
            <a:r>
              <a:rPr lang="en-GB" b="1" dirty="0" smtClean="0"/>
              <a:t>declaration</a:t>
            </a:r>
            <a:endParaRPr lang="en-US" b="1" dirty="0"/>
          </a:p>
        </p:txBody>
      </p:sp>
      <p:sp>
        <p:nvSpPr>
          <p:cNvPr id="15363" name="Rectangle 3"/>
          <p:cNvSpPr>
            <a:spLocks noGrp="1" noChangeArrowheads="1"/>
          </p:cNvSpPr>
          <p:nvPr>
            <p:ph type="body" idx="1"/>
          </p:nvPr>
        </p:nvSpPr>
        <p:spPr/>
        <p:txBody>
          <a:bodyPr/>
          <a:lstStyle/>
          <a:p>
            <a:pPr>
              <a:buNone/>
            </a:pPr>
            <a:r>
              <a:rPr lang="en-GB" sz="2800" b="1" dirty="0">
                <a:solidFill>
                  <a:srgbClr val="C00000"/>
                </a:solidFill>
                <a:latin typeface="Courier New" pitchFamily="49" charset="0"/>
              </a:rPr>
              <a:t>[out1,out2]=</a:t>
            </a:r>
            <a:r>
              <a:rPr lang="en-GB" sz="2800" b="1" dirty="0" err="1">
                <a:solidFill>
                  <a:srgbClr val="C00000"/>
                </a:solidFill>
                <a:latin typeface="Courier New" pitchFamily="49" charset="0"/>
              </a:rPr>
              <a:t>afunction</a:t>
            </a:r>
            <a:r>
              <a:rPr lang="en-GB" sz="2800" b="1" dirty="0">
                <a:solidFill>
                  <a:srgbClr val="C00000"/>
                </a:solidFill>
                <a:latin typeface="Courier New" pitchFamily="49" charset="0"/>
              </a:rPr>
              <a:t>(in1,in2,in3,in4)</a:t>
            </a:r>
            <a:r>
              <a:rPr lang="en-GB" sz="2400" b="1" dirty="0">
                <a:solidFill>
                  <a:srgbClr val="C00000"/>
                </a:solidFill>
              </a:rPr>
              <a:t/>
            </a:r>
            <a:br>
              <a:rPr lang="en-GB" sz="2400" b="1" dirty="0">
                <a:solidFill>
                  <a:srgbClr val="C00000"/>
                </a:solidFill>
              </a:rPr>
            </a:br>
            <a:r>
              <a:rPr lang="en-GB" sz="2000" dirty="0"/>
              <a:t/>
            </a:r>
            <a:br>
              <a:rPr lang="en-GB" sz="2000" dirty="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400" dirty="0" smtClean="0"/>
              <a:t>it </a:t>
            </a:r>
            <a:r>
              <a:rPr lang="en-GB" sz="2400" dirty="0"/>
              <a:t>is not necessary to use </a:t>
            </a:r>
            <a:r>
              <a:rPr lang="en-GB" sz="2400" b="1" dirty="0"/>
              <a:t>ALL</a:t>
            </a:r>
            <a:r>
              <a:rPr lang="en-GB" sz="2400" dirty="0"/>
              <a:t> of the output </a:t>
            </a:r>
            <a:r>
              <a:rPr lang="en-GB" sz="2400" dirty="0" smtClean="0"/>
              <a:t>arguments (variables) </a:t>
            </a:r>
            <a:r>
              <a:rPr lang="en-GB" sz="2400" dirty="0"/>
              <a:t>when calling the function. </a:t>
            </a:r>
            <a:endParaRPr lang="en-GB" sz="2400" dirty="0" smtClean="0"/>
          </a:p>
          <a:p>
            <a:pPr>
              <a:buNone/>
            </a:pPr>
            <a:r>
              <a:rPr lang="en-GB" sz="2400" dirty="0" smtClean="0"/>
              <a:t>	It </a:t>
            </a:r>
            <a:r>
              <a:rPr lang="en-GB" sz="2400" dirty="0"/>
              <a:t>is possible to write functions to handle variable numbers of inputs &amp; outputs – e.g. use of optional inputs, or changing behaviour in response to number of outputs called.</a:t>
            </a:r>
          </a:p>
          <a:p>
            <a:pPr>
              <a:buNone/>
            </a:pPr>
            <a:r>
              <a:rPr lang="en-GB" sz="2400" dirty="0" smtClean="0"/>
              <a:t>	You </a:t>
            </a:r>
            <a:r>
              <a:rPr lang="en-GB" sz="2400" b="1" dirty="0"/>
              <a:t>CANNOT</a:t>
            </a:r>
            <a:r>
              <a:rPr lang="en-GB" sz="2400" dirty="0"/>
              <a:t> use more inputs/outputs than defined </a:t>
            </a:r>
            <a:r>
              <a:rPr lang="en-GB" sz="2400" dirty="0" smtClean="0"/>
              <a:t>in the </a:t>
            </a:r>
            <a:r>
              <a:rPr lang="en-GB" sz="2400" dirty="0"/>
              <a:t>function declaration.</a:t>
            </a:r>
            <a:endParaRPr lang="en-US" sz="2400" dirty="0"/>
          </a:p>
        </p:txBody>
      </p:sp>
      <p:sp>
        <p:nvSpPr>
          <p:cNvPr id="4" name="TextBox 3"/>
          <p:cNvSpPr txBox="1"/>
          <p:nvPr/>
        </p:nvSpPr>
        <p:spPr>
          <a:xfrm>
            <a:off x="5867400" y="2038290"/>
            <a:ext cx="1727781" cy="400110"/>
          </a:xfrm>
          <a:prstGeom prst="rect">
            <a:avLst/>
          </a:prstGeom>
          <a:noFill/>
        </p:spPr>
        <p:txBody>
          <a:bodyPr wrap="none" rtlCol="0">
            <a:spAutoFit/>
          </a:bodyPr>
          <a:lstStyle/>
          <a:p>
            <a:r>
              <a:rPr lang="en-GB" sz="2000" dirty="0" smtClean="0">
                <a:latin typeface="+mn-lt"/>
              </a:rPr>
              <a:t>Input variables</a:t>
            </a:r>
          </a:p>
        </p:txBody>
      </p:sp>
      <p:sp>
        <p:nvSpPr>
          <p:cNvPr id="5" name="TextBox 4"/>
          <p:cNvSpPr txBox="1"/>
          <p:nvPr/>
        </p:nvSpPr>
        <p:spPr>
          <a:xfrm>
            <a:off x="990600" y="2038290"/>
            <a:ext cx="1884875" cy="400110"/>
          </a:xfrm>
          <a:prstGeom prst="rect">
            <a:avLst/>
          </a:prstGeom>
          <a:noFill/>
        </p:spPr>
        <p:txBody>
          <a:bodyPr wrap="none" rtlCol="0">
            <a:spAutoFit/>
          </a:bodyPr>
          <a:lstStyle/>
          <a:p>
            <a:r>
              <a:rPr lang="en-GB" sz="2000" dirty="0" smtClean="0"/>
              <a:t>out</a:t>
            </a:r>
            <a:r>
              <a:rPr lang="en-GB" sz="2000" dirty="0" smtClean="0">
                <a:latin typeface="+mn-lt"/>
              </a:rPr>
              <a:t>put variables</a:t>
            </a:r>
          </a:p>
        </p:txBody>
      </p:sp>
      <p:cxnSp>
        <p:nvCxnSpPr>
          <p:cNvPr id="7" name="Straight Arrow Connector 6"/>
          <p:cNvCxnSpPr/>
          <p:nvPr/>
        </p:nvCxnSpPr>
        <p:spPr>
          <a:xfrm rot="16200000" flipV="1">
            <a:off x="1485900" y="1638300"/>
            <a:ext cx="457200" cy="2286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4" idx="0"/>
          </p:cNvCxnSpPr>
          <p:nvPr/>
        </p:nvCxnSpPr>
        <p:spPr>
          <a:xfrm rot="16200000" flipV="1">
            <a:off x="6385103" y="1692101"/>
            <a:ext cx="438088" cy="254289"/>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1" dirty="0" smtClean="0"/>
              <a:t>Handling optional input/output variables</a:t>
            </a:r>
            <a:endParaRPr lang="en-US" b="1" dirty="0"/>
          </a:p>
        </p:txBody>
      </p:sp>
      <p:sp>
        <p:nvSpPr>
          <p:cNvPr id="16387" name="Rectangle 3"/>
          <p:cNvSpPr>
            <a:spLocks noGrp="1" noChangeArrowheads="1"/>
          </p:cNvSpPr>
          <p:nvPr>
            <p:ph type="body" idx="1"/>
          </p:nvPr>
        </p:nvSpPr>
        <p:spPr>
          <a:xfrm>
            <a:off x="457200" y="1196975"/>
            <a:ext cx="8229600" cy="2016125"/>
          </a:xfrm>
        </p:spPr>
        <p:txBody>
          <a:bodyPr/>
          <a:lstStyle/>
          <a:p>
            <a:r>
              <a:rPr lang="en-GB" b="1" dirty="0" err="1">
                <a:latin typeface="Courier New" pitchFamily="49" charset="0"/>
              </a:rPr>
              <a:t>nargin</a:t>
            </a:r>
            <a:r>
              <a:rPr lang="en-GB" dirty="0"/>
              <a:t> – returns number of input arguments used </a:t>
            </a:r>
            <a:r>
              <a:rPr lang="en-GB" dirty="0" smtClean="0"/>
              <a:t>in actual </a:t>
            </a:r>
            <a:r>
              <a:rPr lang="en-GB" dirty="0"/>
              <a:t>function call</a:t>
            </a:r>
          </a:p>
          <a:p>
            <a:r>
              <a:rPr lang="en-GB" b="1" dirty="0" err="1">
                <a:latin typeface="Courier New" pitchFamily="49" charset="0"/>
              </a:rPr>
              <a:t>nargout</a:t>
            </a:r>
            <a:r>
              <a:rPr lang="en-GB" dirty="0"/>
              <a:t> – returns number of output arguments used in </a:t>
            </a:r>
            <a:r>
              <a:rPr lang="en-GB" dirty="0" smtClean="0"/>
              <a:t>actual function </a:t>
            </a:r>
            <a:r>
              <a:rPr lang="en-GB" dirty="0"/>
              <a:t>call</a:t>
            </a:r>
            <a:endParaRPr lang="en-US" b="1" dirty="0">
              <a:latin typeface="Courier New" pitchFamily="49" charset="0"/>
            </a:endParaRPr>
          </a:p>
        </p:txBody>
      </p:sp>
      <p:sp>
        <p:nvSpPr>
          <p:cNvPr id="16388" name="Text Box 4"/>
          <p:cNvSpPr txBox="1">
            <a:spLocks noChangeArrowheads="1"/>
          </p:cNvSpPr>
          <p:nvPr/>
        </p:nvSpPr>
        <p:spPr bwMode="auto">
          <a:xfrm>
            <a:off x="830263" y="3376613"/>
            <a:ext cx="5110162" cy="2554545"/>
          </a:xfrm>
          <a:prstGeom prst="rect">
            <a:avLst/>
          </a:prstGeom>
          <a:solidFill>
            <a:schemeClr val="bg1"/>
          </a:solidFill>
          <a:ln w="9525">
            <a:solidFill>
              <a:schemeClr val="tx1"/>
            </a:solidFill>
            <a:miter lim="800000"/>
            <a:headEnd/>
            <a:tailEnd/>
          </a:ln>
          <a:effectLst/>
        </p:spPr>
        <p:txBody>
          <a:bodyPr>
            <a:spAutoFit/>
          </a:bodyPr>
          <a:lstStyle/>
          <a:p>
            <a:r>
              <a:rPr lang="en-GB" sz="2000" b="1" dirty="0">
                <a:latin typeface="Courier New" pitchFamily="49" charset="0"/>
              </a:rPr>
              <a:t>function [</a:t>
            </a:r>
            <a:r>
              <a:rPr lang="en-GB" sz="2000" b="1" dirty="0" err="1">
                <a:latin typeface="Courier New" pitchFamily="49" charset="0"/>
              </a:rPr>
              <a:t>x,y</a:t>
            </a:r>
            <a:r>
              <a:rPr lang="en-GB" sz="2000" b="1" dirty="0" smtClean="0">
                <a:latin typeface="Courier New" pitchFamily="49" charset="0"/>
              </a:rPr>
              <a:t>]=</a:t>
            </a:r>
            <a:r>
              <a:rPr lang="en-GB" sz="2000" b="1" dirty="0" err="1" smtClean="0">
                <a:latin typeface="Courier New" pitchFamily="49" charset="0"/>
              </a:rPr>
              <a:t>myfunction</a:t>
            </a:r>
            <a:r>
              <a:rPr lang="en-GB" sz="2000" b="1" dirty="0" smtClean="0">
                <a:latin typeface="Courier New" pitchFamily="49" charset="0"/>
              </a:rPr>
              <a:t>(</a:t>
            </a:r>
            <a:r>
              <a:rPr lang="en-GB" sz="2000" b="1" dirty="0" err="1" smtClean="0">
                <a:latin typeface="Courier New" pitchFamily="49" charset="0"/>
              </a:rPr>
              <a:t>a,b,c</a:t>
            </a:r>
            <a:r>
              <a:rPr lang="en-GB" sz="2000" b="1" dirty="0">
                <a:latin typeface="Courier New" pitchFamily="49" charset="0"/>
              </a:rPr>
              <a:t>)</a:t>
            </a:r>
            <a:br>
              <a:rPr lang="en-GB" sz="2000" b="1" dirty="0">
                <a:latin typeface="Courier New" pitchFamily="49" charset="0"/>
              </a:rPr>
            </a:br>
            <a:r>
              <a:rPr lang="en-GB" sz="2000" b="1" dirty="0">
                <a:latin typeface="Courier New" pitchFamily="49" charset="0"/>
              </a:rPr>
              <a:t>% …help text…</a:t>
            </a:r>
            <a:br>
              <a:rPr lang="en-GB" sz="2000" b="1" dirty="0">
                <a:latin typeface="Courier New" pitchFamily="49" charset="0"/>
              </a:rPr>
            </a:br>
            <a:r>
              <a:rPr lang="en-GB" sz="2000" b="1" dirty="0">
                <a:latin typeface="Courier New" pitchFamily="49" charset="0"/>
              </a:rPr>
              <a:t/>
            </a:r>
            <a:br>
              <a:rPr lang="en-GB" sz="2000" b="1" dirty="0">
                <a:latin typeface="Courier New" pitchFamily="49" charset="0"/>
              </a:rPr>
            </a:br>
            <a:r>
              <a:rPr lang="en-GB" sz="2000" b="1" dirty="0">
                <a:latin typeface="Courier New" pitchFamily="49" charset="0"/>
              </a:rPr>
              <a:t>if </a:t>
            </a:r>
            <a:r>
              <a:rPr lang="en-GB" sz="2000" b="1" dirty="0" err="1">
                <a:latin typeface="Courier New" pitchFamily="49" charset="0"/>
              </a:rPr>
              <a:t>nargin</a:t>
            </a:r>
            <a:r>
              <a:rPr lang="en-GB" sz="2000" b="1" dirty="0">
                <a:latin typeface="Courier New" pitchFamily="49" charset="0"/>
              </a:rPr>
              <a:t>&lt;3</a:t>
            </a:r>
            <a:br>
              <a:rPr lang="en-GB" sz="2000" b="1" dirty="0">
                <a:latin typeface="Courier New" pitchFamily="49" charset="0"/>
              </a:rPr>
            </a:br>
            <a:r>
              <a:rPr lang="en-GB" sz="2000" b="1" dirty="0">
                <a:latin typeface="Courier New" pitchFamily="49" charset="0"/>
              </a:rPr>
              <a:t>  c=1;</a:t>
            </a:r>
            <a:br>
              <a:rPr lang="en-GB" sz="2000" b="1" dirty="0">
                <a:latin typeface="Courier New" pitchFamily="49" charset="0"/>
              </a:rPr>
            </a:br>
            <a:r>
              <a:rPr lang="en-GB" sz="2000" b="1" dirty="0">
                <a:latin typeface="Courier New" pitchFamily="49" charset="0"/>
              </a:rPr>
              <a:t>end</a:t>
            </a:r>
            <a:br>
              <a:rPr lang="en-GB" sz="2000" b="1" dirty="0">
                <a:latin typeface="Courier New" pitchFamily="49" charset="0"/>
              </a:rPr>
            </a:br>
            <a:endParaRPr lang="en-GB" sz="2000" b="1" dirty="0">
              <a:latin typeface="Courier New" pitchFamily="49" charset="0"/>
            </a:endParaRPr>
          </a:p>
          <a:p>
            <a:r>
              <a:rPr lang="en-GB" sz="2000" b="1" dirty="0">
                <a:latin typeface="Courier New" pitchFamily="49" charset="0"/>
              </a:rPr>
              <a:t>…rest of code…</a:t>
            </a:r>
            <a:endParaRPr lang="en-US" sz="2000" b="1" dirty="0">
              <a:latin typeface="Courier New" pitchFamily="49" charset="0"/>
            </a:endParaRPr>
          </a:p>
        </p:txBody>
      </p:sp>
      <p:sp>
        <p:nvSpPr>
          <p:cNvPr id="16390" name="Text Box 6"/>
          <p:cNvSpPr txBox="1">
            <a:spLocks noChangeArrowheads="1"/>
          </p:cNvSpPr>
          <p:nvPr/>
        </p:nvSpPr>
        <p:spPr bwMode="auto">
          <a:xfrm>
            <a:off x="6351588" y="4419600"/>
            <a:ext cx="2179637" cy="923330"/>
          </a:xfrm>
          <a:prstGeom prst="rect">
            <a:avLst/>
          </a:prstGeom>
          <a:noFill/>
          <a:ln w="9525">
            <a:noFill/>
            <a:miter lim="800000"/>
            <a:headEnd/>
            <a:tailEnd/>
          </a:ln>
          <a:effectLst/>
        </p:spPr>
        <p:txBody>
          <a:bodyPr>
            <a:spAutoFit/>
          </a:bodyPr>
          <a:lstStyle/>
          <a:p>
            <a:r>
              <a:rPr lang="en-GB" dirty="0"/>
              <a:t>Set a default value if an input variable is not supplied</a:t>
            </a:r>
            <a:endParaRPr lang="en-US" dirty="0"/>
          </a:p>
        </p:txBody>
      </p:sp>
      <p:cxnSp>
        <p:nvCxnSpPr>
          <p:cNvPr id="8" name="Straight Arrow Connector 7"/>
          <p:cNvCxnSpPr/>
          <p:nvPr/>
        </p:nvCxnSpPr>
        <p:spPr>
          <a:xfrm rot="10800000">
            <a:off x="2362200" y="4800600"/>
            <a:ext cx="3886200" cy="158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b="1" dirty="0"/>
              <a:t>If, else, </a:t>
            </a:r>
            <a:r>
              <a:rPr lang="en-GB" b="1" dirty="0" err="1"/>
              <a:t>elseif</a:t>
            </a:r>
            <a:endParaRPr lang="en-US" b="1" dirty="0"/>
          </a:p>
        </p:txBody>
      </p:sp>
      <p:sp>
        <p:nvSpPr>
          <p:cNvPr id="19460" name="Text Box 4"/>
          <p:cNvSpPr txBox="1">
            <a:spLocks noChangeArrowheads="1"/>
          </p:cNvSpPr>
          <p:nvPr/>
        </p:nvSpPr>
        <p:spPr bwMode="auto">
          <a:xfrm>
            <a:off x="706438" y="1625600"/>
            <a:ext cx="3578225" cy="2235200"/>
          </a:xfrm>
          <a:prstGeom prst="rect">
            <a:avLst/>
          </a:prstGeom>
          <a:solidFill>
            <a:schemeClr val="bg1"/>
          </a:solidFill>
          <a:ln w="9525">
            <a:solidFill>
              <a:schemeClr val="tx1"/>
            </a:solidFill>
            <a:miter lim="800000"/>
            <a:headEnd/>
            <a:tailEnd/>
          </a:ln>
          <a:effectLst/>
        </p:spPr>
        <p:txBody>
          <a:bodyPr>
            <a:spAutoFit/>
          </a:bodyPr>
          <a:lstStyle/>
          <a:p>
            <a:r>
              <a:rPr lang="en-GB" sz="2000" b="1" dirty="0">
                <a:solidFill>
                  <a:schemeClr val="accent2"/>
                </a:solidFill>
                <a:latin typeface="Courier New" pitchFamily="49" charset="0"/>
              </a:rPr>
              <a:t>if</a:t>
            </a:r>
            <a:r>
              <a:rPr lang="en-GB" sz="2000" b="1" dirty="0">
                <a:latin typeface="Courier New" pitchFamily="49" charset="0"/>
              </a:rPr>
              <a:t> </a:t>
            </a:r>
            <a:r>
              <a:rPr lang="en-GB" sz="2000" b="1" i="1" dirty="0">
                <a:latin typeface="Courier New" pitchFamily="49" charset="0"/>
              </a:rPr>
              <a:t>condition</a:t>
            </a:r>
          </a:p>
          <a:p>
            <a:r>
              <a:rPr lang="en-GB" sz="2000" b="1" i="1" dirty="0">
                <a:latin typeface="Courier New" pitchFamily="49" charset="0"/>
              </a:rPr>
              <a:t>  statements;</a:t>
            </a:r>
          </a:p>
          <a:p>
            <a:r>
              <a:rPr lang="en-GB" sz="2000" b="1" dirty="0" err="1">
                <a:solidFill>
                  <a:schemeClr val="accent2"/>
                </a:solidFill>
                <a:latin typeface="Courier New" pitchFamily="49" charset="0"/>
              </a:rPr>
              <a:t>elseif</a:t>
            </a:r>
            <a:r>
              <a:rPr lang="en-GB" sz="2000" b="1" dirty="0">
                <a:latin typeface="Courier New" pitchFamily="49" charset="0"/>
              </a:rPr>
              <a:t> </a:t>
            </a:r>
            <a:r>
              <a:rPr lang="en-GB" sz="2000" b="1" i="1" dirty="0">
                <a:latin typeface="Courier New" pitchFamily="49" charset="0"/>
              </a:rPr>
              <a:t>condition</a:t>
            </a:r>
          </a:p>
          <a:p>
            <a:r>
              <a:rPr lang="en-GB" sz="2000" b="1" i="1" dirty="0">
                <a:latin typeface="Courier New" pitchFamily="49" charset="0"/>
              </a:rPr>
              <a:t>  statements;</a:t>
            </a:r>
          </a:p>
          <a:p>
            <a:r>
              <a:rPr lang="en-GB" sz="2000" b="1" dirty="0">
                <a:solidFill>
                  <a:schemeClr val="accent2"/>
                </a:solidFill>
                <a:latin typeface="Courier New" pitchFamily="49" charset="0"/>
              </a:rPr>
              <a:t>else</a:t>
            </a:r>
          </a:p>
          <a:p>
            <a:r>
              <a:rPr lang="en-GB" sz="2000" b="1" dirty="0">
                <a:latin typeface="Courier New" pitchFamily="49" charset="0"/>
              </a:rPr>
              <a:t>  </a:t>
            </a:r>
            <a:r>
              <a:rPr lang="en-GB" sz="2000" b="1" i="1" dirty="0">
                <a:latin typeface="Courier New" pitchFamily="49" charset="0"/>
              </a:rPr>
              <a:t>statements;</a:t>
            </a:r>
          </a:p>
          <a:p>
            <a:r>
              <a:rPr lang="en-GB" sz="2000" b="1" dirty="0">
                <a:solidFill>
                  <a:schemeClr val="accent2"/>
                </a:solidFill>
                <a:latin typeface="Courier New" pitchFamily="49" charset="0"/>
              </a:rPr>
              <a:t>end</a:t>
            </a:r>
            <a:endParaRPr lang="en-US" sz="2000" b="1" dirty="0">
              <a:solidFill>
                <a:schemeClr val="accent2"/>
              </a:solidFill>
              <a:latin typeface="Courier New" pitchFamily="49" charset="0"/>
            </a:endParaRPr>
          </a:p>
        </p:txBody>
      </p:sp>
      <p:sp>
        <p:nvSpPr>
          <p:cNvPr id="19461" name="Text Box 5"/>
          <p:cNvSpPr txBox="1">
            <a:spLocks noChangeArrowheads="1"/>
          </p:cNvSpPr>
          <p:nvPr/>
        </p:nvSpPr>
        <p:spPr bwMode="auto">
          <a:xfrm>
            <a:off x="611188" y="1216025"/>
            <a:ext cx="1568450" cy="366713"/>
          </a:xfrm>
          <a:prstGeom prst="rect">
            <a:avLst/>
          </a:prstGeom>
          <a:noFill/>
          <a:ln w="9525">
            <a:noFill/>
            <a:miter lim="800000"/>
            <a:headEnd/>
            <a:tailEnd/>
          </a:ln>
          <a:effectLst/>
        </p:spPr>
        <p:txBody>
          <a:bodyPr wrap="none">
            <a:spAutoFit/>
          </a:bodyPr>
          <a:lstStyle/>
          <a:p>
            <a:r>
              <a:rPr lang="en-GB" dirty="0"/>
              <a:t>Generic form:</a:t>
            </a:r>
            <a:endParaRPr lang="en-US" dirty="0"/>
          </a:p>
        </p:txBody>
      </p:sp>
      <p:sp>
        <p:nvSpPr>
          <p:cNvPr id="19462" name="Text Box 6"/>
          <p:cNvSpPr txBox="1">
            <a:spLocks noChangeArrowheads="1"/>
          </p:cNvSpPr>
          <p:nvPr/>
        </p:nvSpPr>
        <p:spPr bwMode="auto">
          <a:xfrm>
            <a:off x="4664075" y="1625600"/>
            <a:ext cx="3886200" cy="2235200"/>
          </a:xfrm>
          <a:prstGeom prst="rect">
            <a:avLst/>
          </a:prstGeom>
          <a:solidFill>
            <a:schemeClr val="bg1"/>
          </a:solidFill>
          <a:ln w="9525">
            <a:solidFill>
              <a:schemeClr val="tx1"/>
            </a:solidFill>
            <a:miter lim="800000"/>
            <a:headEnd/>
            <a:tailEnd/>
          </a:ln>
          <a:effectLst/>
        </p:spPr>
        <p:txBody>
          <a:bodyPr>
            <a:spAutoFit/>
          </a:bodyPr>
          <a:lstStyle/>
          <a:p>
            <a:r>
              <a:rPr lang="en-GB" sz="2000" b="1" dirty="0">
                <a:solidFill>
                  <a:schemeClr val="accent2"/>
                </a:solidFill>
                <a:latin typeface="Courier New" pitchFamily="49" charset="0"/>
              </a:rPr>
              <a:t>if</a:t>
            </a:r>
            <a:r>
              <a:rPr lang="en-GB" sz="2000" b="1" dirty="0">
                <a:latin typeface="Courier New" pitchFamily="49" charset="0"/>
              </a:rPr>
              <a:t> A&lt;0</a:t>
            </a:r>
          </a:p>
          <a:p>
            <a:r>
              <a:rPr lang="en-GB" sz="2000" b="1" dirty="0">
                <a:latin typeface="Courier New" pitchFamily="49" charset="0"/>
              </a:rPr>
              <a:t>  </a:t>
            </a:r>
            <a:r>
              <a:rPr lang="en-GB" sz="2000" b="1" dirty="0" err="1">
                <a:latin typeface="Courier New" pitchFamily="49" charset="0"/>
              </a:rPr>
              <a:t>disp</a:t>
            </a:r>
            <a:r>
              <a:rPr lang="en-GB" sz="2000" b="1" dirty="0">
                <a:latin typeface="Courier New" pitchFamily="49" charset="0"/>
              </a:rPr>
              <a:t>(‘A is negative’)</a:t>
            </a:r>
          </a:p>
          <a:p>
            <a:r>
              <a:rPr lang="en-GB" sz="2000" b="1" dirty="0" err="1">
                <a:solidFill>
                  <a:schemeClr val="accent2"/>
                </a:solidFill>
                <a:latin typeface="Courier New" pitchFamily="49" charset="0"/>
              </a:rPr>
              <a:t>elseif</a:t>
            </a:r>
            <a:r>
              <a:rPr lang="en-GB" sz="2000" b="1" dirty="0">
                <a:latin typeface="Courier New" pitchFamily="49" charset="0"/>
              </a:rPr>
              <a:t> A&gt;0</a:t>
            </a:r>
          </a:p>
          <a:p>
            <a:r>
              <a:rPr lang="en-GB" sz="2000" b="1" dirty="0">
                <a:latin typeface="Courier New" pitchFamily="49" charset="0"/>
              </a:rPr>
              <a:t>  </a:t>
            </a:r>
            <a:r>
              <a:rPr lang="en-GB" sz="2000" b="1" dirty="0" err="1">
                <a:latin typeface="Courier New" pitchFamily="49" charset="0"/>
              </a:rPr>
              <a:t>disp</a:t>
            </a:r>
            <a:r>
              <a:rPr lang="en-GB" sz="2000" b="1" dirty="0">
                <a:latin typeface="Courier New" pitchFamily="49" charset="0"/>
              </a:rPr>
              <a:t>(‘A is positive’)</a:t>
            </a:r>
          </a:p>
          <a:p>
            <a:r>
              <a:rPr lang="en-GB" sz="2000" b="1" dirty="0">
                <a:solidFill>
                  <a:schemeClr val="accent2"/>
                </a:solidFill>
                <a:latin typeface="Courier New" pitchFamily="49" charset="0"/>
              </a:rPr>
              <a:t>else</a:t>
            </a:r>
          </a:p>
          <a:p>
            <a:r>
              <a:rPr lang="en-GB" sz="2000" b="1" dirty="0">
                <a:latin typeface="Courier New" pitchFamily="49" charset="0"/>
              </a:rPr>
              <a:t>  </a:t>
            </a:r>
            <a:r>
              <a:rPr lang="en-GB" sz="2000" b="1" dirty="0" err="1">
                <a:latin typeface="Courier New" pitchFamily="49" charset="0"/>
              </a:rPr>
              <a:t>disp</a:t>
            </a:r>
            <a:r>
              <a:rPr lang="en-GB" sz="2000" b="1" dirty="0">
                <a:latin typeface="Courier New" pitchFamily="49" charset="0"/>
              </a:rPr>
              <a:t>(‘A is neither’)</a:t>
            </a:r>
          </a:p>
          <a:p>
            <a:r>
              <a:rPr lang="en-GB" sz="2000" b="1" dirty="0">
                <a:solidFill>
                  <a:schemeClr val="accent2"/>
                </a:solidFill>
                <a:latin typeface="Courier New" pitchFamily="49" charset="0"/>
              </a:rPr>
              <a:t>end</a:t>
            </a:r>
            <a:endParaRPr lang="en-US" sz="2000" b="1" dirty="0">
              <a:solidFill>
                <a:schemeClr val="accent2"/>
              </a:solidFill>
              <a:latin typeface="Courier New" pitchFamily="49" charset="0"/>
            </a:endParaRPr>
          </a:p>
        </p:txBody>
      </p:sp>
      <p:sp>
        <p:nvSpPr>
          <p:cNvPr id="19463" name="Text Box 7"/>
          <p:cNvSpPr txBox="1">
            <a:spLocks noChangeArrowheads="1"/>
          </p:cNvSpPr>
          <p:nvPr/>
        </p:nvSpPr>
        <p:spPr bwMode="auto">
          <a:xfrm>
            <a:off x="4592638" y="1216025"/>
            <a:ext cx="1047750" cy="366713"/>
          </a:xfrm>
          <a:prstGeom prst="rect">
            <a:avLst/>
          </a:prstGeom>
          <a:noFill/>
          <a:ln w="9525">
            <a:noFill/>
            <a:miter lim="800000"/>
            <a:headEnd/>
            <a:tailEnd/>
          </a:ln>
          <a:effectLst/>
        </p:spPr>
        <p:txBody>
          <a:bodyPr wrap="none">
            <a:spAutoFit/>
          </a:bodyPr>
          <a:lstStyle/>
          <a:p>
            <a:r>
              <a:rPr lang="en-GB"/>
              <a:t>example</a:t>
            </a:r>
            <a:endParaRPr lang="en-US"/>
          </a:p>
        </p:txBody>
      </p:sp>
      <p:sp>
        <p:nvSpPr>
          <p:cNvPr id="7" name="TextBox 6"/>
          <p:cNvSpPr txBox="1"/>
          <p:nvPr/>
        </p:nvSpPr>
        <p:spPr>
          <a:xfrm>
            <a:off x="762000" y="4343400"/>
            <a:ext cx="7186904" cy="707886"/>
          </a:xfrm>
          <a:prstGeom prst="rect">
            <a:avLst/>
          </a:prstGeom>
          <a:noFill/>
        </p:spPr>
        <p:txBody>
          <a:bodyPr wrap="none" rtlCol="0">
            <a:spAutoFit/>
          </a:bodyPr>
          <a:lstStyle/>
          <a:p>
            <a:r>
              <a:rPr lang="en-GB" sz="2000" b="1" i="1" dirty="0" smtClean="0">
                <a:latin typeface="Courier New" pitchFamily="49" charset="0"/>
                <a:cs typeface="Courier New" pitchFamily="49" charset="0"/>
              </a:rPr>
              <a:t>condition</a:t>
            </a:r>
            <a:r>
              <a:rPr lang="en-GB" sz="2000" dirty="0" smtClean="0">
                <a:latin typeface="+mn-lt"/>
              </a:rPr>
              <a:t> – a logical statement: evaluates to true (1) or false (0)</a:t>
            </a:r>
          </a:p>
          <a:p>
            <a:r>
              <a:rPr lang="en-GB" sz="2000" b="1" i="1" dirty="0" smtClean="0">
                <a:latin typeface="Courier New" pitchFamily="49" charset="0"/>
                <a:cs typeface="Courier New" pitchFamily="49" charset="0"/>
              </a:rPr>
              <a:t>statements</a:t>
            </a:r>
            <a:r>
              <a:rPr lang="en-GB" sz="2000" dirty="0" smtClean="0"/>
              <a:t> – and other valid </a:t>
            </a:r>
            <a:r>
              <a:rPr lang="en-GB" sz="2000" dirty="0" err="1" smtClean="0"/>
              <a:t>matlab</a:t>
            </a:r>
            <a:r>
              <a:rPr lang="en-GB" sz="2000" dirty="0" smtClean="0"/>
              <a:t> statements</a:t>
            </a:r>
            <a:endParaRPr lang="en-GB" sz="2000" dirty="0" smtClean="0">
              <a:latin typeface="+mn-lt"/>
            </a:endParaRPr>
          </a:p>
        </p:txBody>
      </p:sp>
      <p:sp>
        <p:nvSpPr>
          <p:cNvPr id="8" name="TextBox 7"/>
          <p:cNvSpPr txBox="1"/>
          <p:nvPr/>
        </p:nvSpPr>
        <p:spPr>
          <a:xfrm>
            <a:off x="4419600" y="5334000"/>
            <a:ext cx="4267200" cy="707886"/>
          </a:xfrm>
          <a:prstGeom prst="rect">
            <a:avLst/>
          </a:prstGeom>
          <a:noFill/>
        </p:spPr>
        <p:txBody>
          <a:bodyPr wrap="square" rtlCol="0">
            <a:spAutoFit/>
          </a:bodyPr>
          <a:lstStyle/>
          <a:p>
            <a:r>
              <a:rPr lang="en-GB" sz="2000" b="1" dirty="0" err="1" smtClean="0">
                <a:solidFill>
                  <a:srgbClr val="C00000"/>
                </a:solidFill>
                <a:latin typeface="+mn-lt"/>
              </a:rPr>
              <a:t>disp</a:t>
            </a:r>
            <a:r>
              <a:rPr lang="en-GB" sz="2000" dirty="0" smtClean="0">
                <a:latin typeface="+mn-lt"/>
              </a:rPr>
              <a:t> function displays a string in command window</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Box 4"/>
          <p:cNvSpPr txBox="1">
            <a:spLocks noChangeArrowheads="1"/>
          </p:cNvSpPr>
          <p:nvPr/>
        </p:nvSpPr>
        <p:spPr bwMode="auto">
          <a:xfrm>
            <a:off x="706438" y="1676400"/>
            <a:ext cx="3578225" cy="3477875"/>
          </a:xfrm>
          <a:prstGeom prst="rect">
            <a:avLst/>
          </a:prstGeom>
          <a:solidFill>
            <a:schemeClr val="bg1"/>
          </a:solidFill>
          <a:ln w="9525">
            <a:solidFill>
              <a:schemeClr val="tx1"/>
            </a:solidFill>
            <a:miter lim="800000"/>
            <a:headEnd/>
            <a:tailEnd/>
          </a:ln>
          <a:effectLst/>
        </p:spPr>
        <p:txBody>
          <a:bodyPr>
            <a:spAutoFit/>
          </a:bodyPr>
          <a:lstStyle/>
          <a:p>
            <a:r>
              <a:rPr lang="en-GB" sz="2000" b="1" dirty="0">
                <a:solidFill>
                  <a:schemeClr val="accent2"/>
                </a:solidFill>
                <a:latin typeface="Courier New" pitchFamily="49" charset="0"/>
              </a:rPr>
              <a:t>if</a:t>
            </a:r>
            <a:r>
              <a:rPr lang="en-GB" sz="2000" b="1" dirty="0">
                <a:latin typeface="Courier New" pitchFamily="49" charset="0"/>
              </a:rPr>
              <a:t> </a:t>
            </a:r>
            <a:r>
              <a:rPr lang="en-GB" sz="2000" b="1" i="1" dirty="0">
                <a:latin typeface="Courier New" pitchFamily="49" charset="0"/>
              </a:rPr>
              <a:t>condition</a:t>
            </a:r>
          </a:p>
          <a:p>
            <a:r>
              <a:rPr lang="en-GB" sz="2000" b="1" i="1" dirty="0">
                <a:latin typeface="Courier New" pitchFamily="49" charset="0"/>
              </a:rPr>
              <a:t>  statements;</a:t>
            </a:r>
          </a:p>
          <a:p>
            <a:r>
              <a:rPr lang="en-GB" sz="2000" b="1" dirty="0" smtClean="0">
                <a:solidFill>
                  <a:schemeClr val="accent2"/>
                </a:solidFill>
                <a:latin typeface="Courier New" pitchFamily="49" charset="0"/>
              </a:rPr>
              <a:t>else</a:t>
            </a:r>
            <a:endParaRPr lang="en-GB" sz="2000" b="1" dirty="0">
              <a:solidFill>
                <a:schemeClr val="accent2"/>
              </a:solidFill>
              <a:latin typeface="Courier New" pitchFamily="49" charset="0"/>
            </a:endParaRPr>
          </a:p>
          <a:p>
            <a:r>
              <a:rPr lang="en-GB" sz="2000" b="1" dirty="0">
                <a:latin typeface="Courier New" pitchFamily="49" charset="0"/>
              </a:rPr>
              <a:t>  </a:t>
            </a:r>
            <a:r>
              <a:rPr lang="en-GB" sz="2000" b="1" i="1" dirty="0">
                <a:latin typeface="Courier New" pitchFamily="49" charset="0"/>
              </a:rPr>
              <a:t>statements;</a:t>
            </a:r>
          </a:p>
          <a:p>
            <a:r>
              <a:rPr lang="en-GB" sz="2000" b="1" dirty="0" smtClean="0">
                <a:solidFill>
                  <a:schemeClr val="accent2"/>
                </a:solidFill>
                <a:latin typeface="Courier New" pitchFamily="49" charset="0"/>
              </a:rPr>
              <a:t>end</a:t>
            </a:r>
          </a:p>
          <a:p>
            <a:endParaRPr lang="en-GB" sz="2000" b="1" dirty="0" smtClean="0">
              <a:latin typeface="Courier New" pitchFamily="49" charset="0"/>
            </a:endParaRPr>
          </a:p>
          <a:p>
            <a:endParaRPr lang="en-US" sz="2000" b="1" dirty="0" smtClean="0">
              <a:latin typeface="Courier New" pitchFamily="49" charset="0"/>
            </a:endParaRPr>
          </a:p>
          <a:p>
            <a:r>
              <a:rPr lang="en-GB" sz="2000" b="1" dirty="0" smtClean="0">
                <a:solidFill>
                  <a:schemeClr val="accent2"/>
                </a:solidFill>
                <a:latin typeface="Courier New" pitchFamily="49" charset="0"/>
              </a:rPr>
              <a:t>if</a:t>
            </a:r>
            <a:r>
              <a:rPr lang="en-GB" sz="2000" b="1" dirty="0" smtClean="0">
                <a:latin typeface="Courier New" pitchFamily="49" charset="0"/>
              </a:rPr>
              <a:t> </a:t>
            </a:r>
            <a:r>
              <a:rPr lang="en-GB" sz="2000" b="1" i="1" dirty="0" smtClean="0">
                <a:latin typeface="Courier New" pitchFamily="49" charset="0"/>
              </a:rPr>
              <a:t>condition</a:t>
            </a:r>
          </a:p>
          <a:p>
            <a:r>
              <a:rPr lang="en-GB" sz="2000" b="1" i="1" dirty="0" smtClean="0">
                <a:latin typeface="Courier New" pitchFamily="49" charset="0"/>
              </a:rPr>
              <a:t>  statements;</a:t>
            </a:r>
          </a:p>
          <a:p>
            <a:r>
              <a:rPr lang="en-GB" sz="2000" b="1" dirty="0" smtClean="0">
                <a:solidFill>
                  <a:schemeClr val="accent2"/>
                </a:solidFill>
                <a:latin typeface="Courier New" pitchFamily="49" charset="0"/>
              </a:rPr>
              <a:t>end</a:t>
            </a:r>
          </a:p>
          <a:p>
            <a:endParaRPr lang="en-US" sz="2000" b="1" dirty="0">
              <a:latin typeface="Courier New" pitchFamily="49" charset="0"/>
            </a:endParaRPr>
          </a:p>
        </p:txBody>
      </p:sp>
      <p:sp>
        <p:nvSpPr>
          <p:cNvPr id="4" name="Text Box 5"/>
          <p:cNvSpPr txBox="1">
            <a:spLocks noChangeArrowheads="1"/>
          </p:cNvSpPr>
          <p:nvPr/>
        </p:nvSpPr>
        <p:spPr bwMode="auto">
          <a:xfrm>
            <a:off x="611188" y="1216025"/>
            <a:ext cx="3860993" cy="369332"/>
          </a:xfrm>
          <a:prstGeom prst="rect">
            <a:avLst/>
          </a:prstGeom>
          <a:noFill/>
          <a:ln w="9525">
            <a:noFill/>
            <a:miter lim="800000"/>
            <a:headEnd/>
            <a:tailEnd/>
          </a:ln>
          <a:effectLst/>
        </p:spPr>
        <p:txBody>
          <a:bodyPr wrap="none">
            <a:spAutoFit/>
          </a:bodyPr>
          <a:lstStyle/>
          <a:p>
            <a:r>
              <a:rPr lang="en-GB" dirty="0" smtClean="0"/>
              <a:t>Don’t need all the parts of if/then/else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GB" b="1" dirty="0">
                <a:solidFill>
                  <a:schemeClr val="accent2"/>
                </a:solidFill>
              </a:rPr>
              <a:t>for</a:t>
            </a:r>
            <a:r>
              <a:rPr lang="en-GB" dirty="0"/>
              <a:t> loops</a:t>
            </a:r>
            <a:endParaRPr lang="en-US" dirty="0"/>
          </a:p>
        </p:txBody>
      </p:sp>
      <p:sp>
        <p:nvSpPr>
          <p:cNvPr id="23556" name="Text Box 4"/>
          <p:cNvSpPr txBox="1">
            <a:spLocks noChangeArrowheads="1"/>
          </p:cNvSpPr>
          <p:nvPr/>
        </p:nvSpPr>
        <p:spPr bwMode="auto">
          <a:xfrm>
            <a:off x="706438" y="1976437"/>
            <a:ext cx="3721100" cy="1016000"/>
          </a:xfrm>
          <a:prstGeom prst="rect">
            <a:avLst/>
          </a:prstGeom>
          <a:solidFill>
            <a:schemeClr val="bg1"/>
          </a:solidFill>
          <a:ln w="9525">
            <a:solidFill>
              <a:schemeClr val="tx1"/>
            </a:solidFill>
            <a:miter lim="800000"/>
            <a:headEnd/>
            <a:tailEnd/>
          </a:ln>
          <a:effectLst/>
        </p:spPr>
        <p:txBody>
          <a:bodyPr>
            <a:spAutoFit/>
          </a:bodyPr>
          <a:lstStyle/>
          <a:p>
            <a:r>
              <a:rPr lang="en-GB" sz="2000" b="1" dirty="0">
                <a:solidFill>
                  <a:schemeClr val="accent2"/>
                </a:solidFill>
                <a:latin typeface="Courier New" pitchFamily="49" charset="0"/>
              </a:rPr>
              <a:t>for</a:t>
            </a:r>
            <a:r>
              <a:rPr lang="en-GB" sz="2000" b="1" dirty="0">
                <a:latin typeface="Courier New" pitchFamily="49" charset="0"/>
              </a:rPr>
              <a:t> </a:t>
            </a:r>
            <a:r>
              <a:rPr lang="en-GB" sz="2000" b="1" dirty="0" smtClean="0">
                <a:latin typeface="Courier New" pitchFamily="49" charset="0"/>
              </a:rPr>
              <a:t>n = </a:t>
            </a:r>
            <a:r>
              <a:rPr lang="en-GB" sz="2000" b="1" dirty="0" err="1" smtClean="0">
                <a:latin typeface="Courier New" pitchFamily="49" charset="0"/>
              </a:rPr>
              <a:t>firstn:dn:lastn</a:t>
            </a:r>
            <a:endParaRPr lang="en-GB" sz="2000" b="1" dirty="0">
              <a:latin typeface="Courier New" pitchFamily="49" charset="0"/>
            </a:endParaRPr>
          </a:p>
          <a:p>
            <a:r>
              <a:rPr lang="en-GB" sz="2000" b="1" dirty="0">
                <a:latin typeface="Courier New" pitchFamily="49" charset="0"/>
              </a:rPr>
              <a:t>  </a:t>
            </a:r>
            <a:r>
              <a:rPr lang="en-GB" sz="2000" b="1" i="1" dirty="0">
                <a:latin typeface="Courier New" pitchFamily="49" charset="0"/>
              </a:rPr>
              <a:t>statements;</a:t>
            </a:r>
          </a:p>
          <a:p>
            <a:r>
              <a:rPr lang="en-GB" sz="2000" b="1" dirty="0">
                <a:solidFill>
                  <a:schemeClr val="accent2"/>
                </a:solidFill>
                <a:latin typeface="Courier New" pitchFamily="49" charset="0"/>
              </a:rPr>
              <a:t>end</a:t>
            </a:r>
            <a:endParaRPr lang="en-US" sz="2000" b="1" dirty="0">
              <a:solidFill>
                <a:schemeClr val="accent2"/>
              </a:solidFill>
              <a:latin typeface="Courier New" pitchFamily="49" charset="0"/>
            </a:endParaRPr>
          </a:p>
        </p:txBody>
      </p:sp>
      <p:sp>
        <p:nvSpPr>
          <p:cNvPr id="23557" name="Text Box 5"/>
          <p:cNvSpPr txBox="1">
            <a:spLocks noChangeArrowheads="1"/>
          </p:cNvSpPr>
          <p:nvPr/>
        </p:nvSpPr>
        <p:spPr bwMode="auto">
          <a:xfrm>
            <a:off x="611188" y="1566862"/>
            <a:ext cx="1568450" cy="366713"/>
          </a:xfrm>
          <a:prstGeom prst="rect">
            <a:avLst/>
          </a:prstGeom>
          <a:noFill/>
          <a:ln w="9525">
            <a:noFill/>
            <a:miter lim="800000"/>
            <a:headEnd/>
            <a:tailEnd/>
          </a:ln>
          <a:effectLst/>
        </p:spPr>
        <p:txBody>
          <a:bodyPr wrap="none">
            <a:spAutoFit/>
          </a:bodyPr>
          <a:lstStyle/>
          <a:p>
            <a:r>
              <a:rPr lang="en-GB" dirty="0"/>
              <a:t>Generic form:</a:t>
            </a:r>
            <a:endParaRPr lang="en-US" dirty="0"/>
          </a:p>
        </p:txBody>
      </p:sp>
      <p:sp>
        <p:nvSpPr>
          <p:cNvPr id="23558" name="Text Box 6"/>
          <p:cNvSpPr txBox="1">
            <a:spLocks noChangeArrowheads="1"/>
          </p:cNvSpPr>
          <p:nvPr/>
        </p:nvSpPr>
        <p:spPr bwMode="auto">
          <a:xfrm>
            <a:off x="4664075" y="1976437"/>
            <a:ext cx="3886200" cy="1016000"/>
          </a:xfrm>
          <a:prstGeom prst="rect">
            <a:avLst/>
          </a:prstGeom>
          <a:solidFill>
            <a:schemeClr val="bg1"/>
          </a:solidFill>
          <a:ln w="9525">
            <a:solidFill>
              <a:schemeClr val="tx1"/>
            </a:solidFill>
            <a:miter lim="800000"/>
            <a:headEnd/>
            <a:tailEnd/>
          </a:ln>
          <a:effectLst/>
        </p:spPr>
        <p:txBody>
          <a:bodyPr>
            <a:spAutoFit/>
          </a:bodyPr>
          <a:lstStyle/>
          <a:p>
            <a:r>
              <a:rPr lang="en-GB" sz="2000" b="1" dirty="0">
                <a:solidFill>
                  <a:schemeClr val="accent2"/>
                </a:solidFill>
                <a:latin typeface="Courier New" pitchFamily="49" charset="0"/>
              </a:rPr>
              <a:t>for</a:t>
            </a:r>
            <a:r>
              <a:rPr lang="en-GB" sz="2000" b="1" dirty="0">
                <a:latin typeface="Courier New" pitchFamily="49" charset="0"/>
              </a:rPr>
              <a:t> n = 1:10</a:t>
            </a:r>
          </a:p>
          <a:p>
            <a:r>
              <a:rPr lang="en-GB" sz="2000" b="1" dirty="0">
                <a:latin typeface="Courier New" pitchFamily="49" charset="0"/>
              </a:rPr>
              <a:t>  x(n)=n^2;</a:t>
            </a:r>
          </a:p>
          <a:p>
            <a:r>
              <a:rPr lang="en-GB" sz="2000" b="1" dirty="0">
                <a:solidFill>
                  <a:schemeClr val="accent2"/>
                </a:solidFill>
                <a:latin typeface="Courier New" pitchFamily="49" charset="0"/>
              </a:rPr>
              <a:t>end</a:t>
            </a:r>
            <a:endParaRPr lang="en-US" sz="2000" b="1" dirty="0">
              <a:solidFill>
                <a:schemeClr val="accent2"/>
              </a:solidFill>
              <a:latin typeface="Courier New" pitchFamily="49" charset="0"/>
            </a:endParaRPr>
          </a:p>
        </p:txBody>
      </p:sp>
      <p:sp>
        <p:nvSpPr>
          <p:cNvPr id="23559" name="Text Box 7"/>
          <p:cNvSpPr txBox="1">
            <a:spLocks noChangeArrowheads="1"/>
          </p:cNvSpPr>
          <p:nvPr/>
        </p:nvSpPr>
        <p:spPr bwMode="auto">
          <a:xfrm>
            <a:off x="4592638" y="1566862"/>
            <a:ext cx="1047750" cy="366713"/>
          </a:xfrm>
          <a:prstGeom prst="rect">
            <a:avLst/>
          </a:prstGeom>
          <a:noFill/>
          <a:ln w="9525">
            <a:noFill/>
            <a:miter lim="800000"/>
            <a:headEnd/>
            <a:tailEnd/>
          </a:ln>
          <a:effectLst/>
        </p:spPr>
        <p:txBody>
          <a:bodyPr wrap="none">
            <a:spAutoFit/>
          </a:bodyPr>
          <a:lstStyle/>
          <a:p>
            <a:r>
              <a:rPr lang="en-GB"/>
              <a:t>example</a:t>
            </a:r>
            <a:endParaRPr lang="en-US"/>
          </a:p>
        </p:txBody>
      </p:sp>
      <p:sp>
        <p:nvSpPr>
          <p:cNvPr id="23560" name="Text Box 8"/>
          <p:cNvSpPr txBox="1">
            <a:spLocks noChangeArrowheads="1"/>
          </p:cNvSpPr>
          <p:nvPr/>
        </p:nvSpPr>
        <p:spPr bwMode="auto">
          <a:xfrm>
            <a:off x="611188" y="3105150"/>
            <a:ext cx="7993062" cy="1466850"/>
          </a:xfrm>
          <a:prstGeom prst="rect">
            <a:avLst/>
          </a:prstGeom>
          <a:noFill/>
          <a:ln w="9525">
            <a:noFill/>
            <a:miter lim="800000"/>
            <a:headEnd/>
            <a:tailEnd/>
          </a:ln>
          <a:effectLst/>
        </p:spPr>
        <p:txBody>
          <a:bodyPr>
            <a:spAutoFit/>
          </a:bodyPr>
          <a:lstStyle/>
          <a:p>
            <a:r>
              <a:rPr lang="en-GB" dirty="0"/>
              <a:t>N.B. loops are rather inefficient in </a:t>
            </a:r>
            <a:r>
              <a:rPr lang="en-GB" dirty="0" smtClean="0"/>
              <a:t>MATLAB, </a:t>
            </a:r>
            <a:r>
              <a:rPr lang="en-GB" dirty="0"/>
              <a:t>the example above would execute much faster if </a:t>
            </a:r>
            <a:r>
              <a:rPr lang="en-GB" dirty="0" err="1"/>
              <a:t>vectorized</a:t>
            </a:r>
            <a:r>
              <a:rPr lang="en-GB" dirty="0"/>
              <a:t> as </a:t>
            </a:r>
          </a:p>
          <a:p>
            <a:pPr>
              <a:spcBef>
                <a:spcPct val="50000"/>
              </a:spcBef>
              <a:spcAft>
                <a:spcPct val="50000"/>
              </a:spcAft>
            </a:pPr>
            <a:r>
              <a:rPr lang="en-GB" b="1" dirty="0">
                <a:latin typeface="Courier New" pitchFamily="49" charset="0"/>
              </a:rPr>
              <a:t>	&gt;&gt; x=[1:10].^2;</a:t>
            </a:r>
            <a:endParaRPr lang="en-GB" b="1" dirty="0"/>
          </a:p>
          <a:p>
            <a:r>
              <a:rPr lang="en-GB" dirty="0"/>
              <a:t>If you can </a:t>
            </a:r>
            <a:r>
              <a:rPr lang="en-GB" dirty="0" err="1"/>
              <a:t>vectorize</a:t>
            </a:r>
            <a:r>
              <a:rPr lang="en-GB" dirty="0"/>
              <a:t> code instead of using a loop, do so.</a:t>
            </a:r>
            <a:endParaRPr lang="en-US" dirty="0"/>
          </a:p>
        </p:txBody>
      </p:sp>
      <p:sp>
        <p:nvSpPr>
          <p:cNvPr id="10" name="Text Box 5"/>
          <p:cNvSpPr txBox="1">
            <a:spLocks noChangeArrowheads="1"/>
          </p:cNvSpPr>
          <p:nvPr/>
        </p:nvSpPr>
        <p:spPr bwMode="auto">
          <a:xfrm>
            <a:off x="2951626" y="884237"/>
            <a:ext cx="5887574" cy="646331"/>
          </a:xfrm>
          <a:prstGeom prst="rect">
            <a:avLst/>
          </a:prstGeom>
          <a:noFill/>
          <a:ln w="9525">
            <a:noFill/>
            <a:miter lim="800000"/>
            <a:headEnd/>
            <a:tailEnd/>
          </a:ln>
          <a:effectLst/>
        </p:spPr>
        <p:txBody>
          <a:bodyPr wrap="none">
            <a:spAutoFit/>
          </a:bodyPr>
          <a:lstStyle/>
          <a:p>
            <a:r>
              <a:rPr lang="en-GB" dirty="0" smtClean="0"/>
              <a:t>N.B. can specify non-integer values for n</a:t>
            </a:r>
          </a:p>
          <a:p>
            <a:r>
              <a:rPr lang="en-GB" dirty="0" smtClean="0"/>
              <a:t>                                  but can only use </a:t>
            </a:r>
            <a:r>
              <a:rPr lang="en-GB" b="1" dirty="0" smtClean="0"/>
              <a:t>integers</a:t>
            </a:r>
            <a:r>
              <a:rPr lang="en-GB" dirty="0" smtClean="0"/>
              <a:t> as array indices</a:t>
            </a:r>
            <a:endParaRPr lang="en-US" dirty="0"/>
          </a:p>
        </p:txBody>
      </p:sp>
      <p:cxnSp>
        <p:nvCxnSpPr>
          <p:cNvPr id="12" name="Straight Arrow Connector 11"/>
          <p:cNvCxnSpPr/>
          <p:nvPr/>
        </p:nvCxnSpPr>
        <p:spPr>
          <a:xfrm rot="5400000">
            <a:off x="3200400" y="1265237"/>
            <a:ext cx="838200" cy="6858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6" name="Freeform 15"/>
          <p:cNvSpPr/>
          <p:nvPr/>
        </p:nvSpPr>
        <p:spPr>
          <a:xfrm>
            <a:off x="5573864" y="1519679"/>
            <a:ext cx="2274736" cy="1498158"/>
          </a:xfrm>
          <a:custGeom>
            <a:avLst/>
            <a:gdLst>
              <a:gd name="connsiteX0" fmla="*/ 2258171 w 2258171"/>
              <a:gd name="connsiteY0" fmla="*/ 0 h 1574358"/>
              <a:gd name="connsiteX1" fmla="*/ 1844703 w 2258171"/>
              <a:gd name="connsiteY1" fmla="*/ 1383527 h 1574358"/>
              <a:gd name="connsiteX2" fmla="*/ 0 w 2258171"/>
              <a:gd name="connsiteY2" fmla="*/ 1144988 h 1574358"/>
            </a:gdLst>
            <a:ahLst/>
            <a:cxnLst>
              <a:cxn ang="0">
                <a:pos x="connsiteX0" y="connsiteY0"/>
              </a:cxn>
              <a:cxn ang="0">
                <a:pos x="connsiteX1" y="connsiteY1"/>
              </a:cxn>
              <a:cxn ang="0">
                <a:pos x="connsiteX2" y="connsiteY2"/>
              </a:cxn>
            </a:cxnLst>
            <a:rect l="l" t="t" r="r" b="b"/>
            <a:pathLst>
              <a:path w="2258171" h="1574358">
                <a:moveTo>
                  <a:pt x="2258171" y="0"/>
                </a:moveTo>
                <a:cubicBezTo>
                  <a:pt x="2239618" y="596348"/>
                  <a:pt x="2221065" y="1192696"/>
                  <a:pt x="1844703" y="1383527"/>
                </a:cubicBezTo>
                <a:cubicBezTo>
                  <a:pt x="1468341" y="1574358"/>
                  <a:pt x="734170" y="1359673"/>
                  <a:pt x="0" y="1144988"/>
                </a:cubicBezTo>
              </a:path>
            </a:pathLst>
          </a:cu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Scripts</a:t>
            </a:r>
            <a:endParaRPr lang="en-GB" b="1" dirty="0"/>
          </a:p>
        </p:txBody>
      </p:sp>
      <p:sp>
        <p:nvSpPr>
          <p:cNvPr id="3" name="Content Placeholder 2"/>
          <p:cNvSpPr>
            <a:spLocks noGrp="1"/>
          </p:cNvSpPr>
          <p:nvPr>
            <p:ph idx="1"/>
          </p:nvPr>
        </p:nvSpPr>
        <p:spPr/>
        <p:txBody>
          <a:bodyPr/>
          <a:lstStyle/>
          <a:p>
            <a:r>
              <a:rPr lang="en-GB" dirty="0" smtClean="0"/>
              <a:t>Any set of </a:t>
            </a:r>
            <a:r>
              <a:rPr lang="en-GB" dirty="0" err="1" smtClean="0"/>
              <a:t>Matlab</a:t>
            </a:r>
            <a:r>
              <a:rPr lang="en-GB" dirty="0" smtClean="0"/>
              <a:t> commands saved to a (text) file with </a:t>
            </a:r>
            <a:r>
              <a:rPr lang="en-GB" b="1" dirty="0" smtClean="0"/>
              <a:t>.m</a:t>
            </a:r>
            <a:r>
              <a:rPr lang="en-GB" dirty="0" smtClean="0"/>
              <a:t> file extension</a:t>
            </a:r>
          </a:p>
          <a:p>
            <a:r>
              <a:rPr lang="en-GB" dirty="0" smtClean="0"/>
              <a:t>Whole script can be run simply by entering the filename (without .m) on the command line</a:t>
            </a:r>
          </a:p>
          <a:p>
            <a:r>
              <a:rPr lang="en-GB" dirty="0" smtClean="0"/>
              <a:t>Executes in the interactive </a:t>
            </a:r>
            <a:r>
              <a:rPr lang="en-GB" dirty="0" smtClean="0"/>
              <a:t>workspace exactly as if you entered eac</a:t>
            </a:r>
            <a:r>
              <a:rPr lang="en-GB" dirty="0" smtClean="0"/>
              <a:t>h line by line</a:t>
            </a:r>
            <a:endParaRPr lang="en-GB" dirty="0" smtClean="0"/>
          </a:p>
          <a:p>
            <a:pPr lvl="1"/>
            <a:r>
              <a:rPr lang="en-GB" dirty="0" smtClean="0"/>
              <a:t>Script can access existing variables</a:t>
            </a:r>
          </a:p>
          <a:p>
            <a:pPr lvl="1"/>
            <a:r>
              <a:rPr lang="en-GB" dirty="0" smtClean="0"/>
              <a:t>Any variables created by script remain in workspace when it has finished running </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GB" b="1" dirty="0" smtClean="0">
                <a:solidFill>
                  <a:schemeClr val="accent2"/>
                </a:solidFill>
              </a:rPr>
              <a:t>while</a:t>
            </a:r>
            <a:r>
              <a:rPr lang="en-GB" dirty="0" smtClean="0">
                <a:solidFill>
                  <a:schemeClr val="tx1"/>
                </a:solidFill>
              </a:rPr>
              <a:t> loops</a:t>
            </a:r>
            <a:endParaRPr lang="en-US" b="1" dirty="0">
              <a:solidFill>
                <a:schemeClr val="accent2"/>
              </a:solidFill>
            </a:endParaRPr>
          </a:p>
        </p:txBody>
      </p:sp>
      <p:sp>
        <p:nvSpPr>
          <p:cNvPr id="25604" name="Text Box 4"/>
          <p:cNvSpPr txBox="1">
            <a:spLocks noChangeArrowheads="1"/>
          </p:cNvSpPr>
          <p:nvPr/>
        </p:nvSpPr>
        <p:spPr bwMode="auto">
          <a:xfrm>
            <a:off x="706438" y="1625600"/>
            <a:ext cx="3721100" cy="1016000"/>
          </a:xfrm>
          <a:prstGeom prst="rect">
            <a:avLst/>
          </a:prstGeom>
          <a:solidFill>
            <a:schemeClr val="bg1"/>
          </a:solidFill>
          <a:ln w="9525">
            <a:solidFill>
              <a:schemeClr val="tx1"/>
            </a:solidFill>
            <a:miter lim="800000"/>
            <a:headEnd/>
            <a:tailEnd/>
          </a:ln>
          <a:effectLst/>
        </p:spPr>
        <p:txBody>
          <a:bodyPr>
            <a:spAutoFit/>
          </a:bodyPr>
          <a:lstStyle/>
          <a:p>
            <a:r>
              <a:rPr lang="en-GB" sz="2000" b="1" dirty="0">
                <a:solidFill>
                  <a:schemeClr val="accent2"/>
                </a:solidFill>
                <a:latin typeface="Courier New" pitchFamily="49" charset="0"/>
              </a:rPr>
              <a:t>while</a:t>
            </a:r>
            <a:r>
              <a:rPr lang="en-GB" sz="2000" b="1" dirty="0">
                <a:latin typeface="Courier New" pitchFamily="49" charset="0"/>
              </a:rPr>
              <a:t> </a:t>
            </a:r>
            <a:r>
              <a:rPr lang="en-GB" sz="2000" b="1" i="1" dirty="0">
                <a:latin typeface="Courier New" pitchFamily="49" charset="0"/>
              </a:rPr>
              <a:t>condition</a:t>
            </a:r>
          </a:p>
          <a:p>
            <a:r>
              <a:rPr lang="en-GB" sz="2000" b="1" dirty="0">
                <a:latin typeface="Courier New" pitchFamily="49" charset="0"/>
              </a:rPr>
              <a:t>  </a:t>
            </a:r>
            <a:r>
              <a:rPr lang="en-GB" sz="2000" b="1" i="1" dirty="0">
                <a:latin typeface="Courier New" pitchFamily="49" charset="0"/>
              </a:rPr>
              <a:t>statements;</a:t>
            </a:r>
          </a:p>
          <a:p>
            <a:r>
              <a:rPr lang="en-GB" sz="2000" b="1" dirty="0">
                <a:solidFill>
                  <a:schemeClr val="accent2"/>
                </a:solidFill>
                <a:latin typeface="Courier New" pitchFamily="49" charset="0"/>
              </a:rPr>
              <a:t>end</a:t>
            </a:r>
            <a:endParaRPr lang="en-US" sz="2000" b="1" dirty="0">
              <a:solidFill>
                <a:schemeClr val="accent2"/>
              </a:solidFill>
              <a:latin typeface="Courier New" pitchFamily="49" charset="0"/>
            </a:endParaRPr>
          </a:p>
        </p:txBody>
      </p:sp>
      <p:sp>
        <p:nvSpPr>
          <p:cNvPr id="25605" name="Text Box 5"/>
          <p:cNvSpPr txBox="1">
            <a:spLocks noChangeArrowheads="1"/>
          </p:cNvSpPr>
          <p:nvPr/>
        </p:nvSpPr>
        <p:spPr bwMode="auto">
          <a:xfrm>
            <a:off x="611188" y="1216025"/>
            <a:ext cx="1568450" cy="366713"/>
          </a:xfrm>
          <a:prstGeom prst="rect">
            <a:avLst/>
          </a:prstGeom>
          <a:noFill/>
          <a:ln w="9525">
            <a:noFill/>
            <a:miter lim="800000"/>
            <a:headEnd/>
            <a:tailEnd/>
          </a:ln>
          <a:effectLst/>
        </p:spPr>
        <p:txBody>
          <a:bodyPr wrap="none">
            <a:spAutoFit/>
          </a:bodyPr>
          <a:lstStyle/>
          <a:p>
            <a:r>
              <a:rPr lang="en-GB"/>
              <a:t>Generic form:</a:t>
            </a:r>
            <a:endParaRPr lang="en-US"/>
          </a:p>
        </p:txBody>
      </p:sp>
      <p:sp>
        <p:nvSpPr>
          <p:cNvPr id="25606" name="Text Box 6"/>
          <p:cNvSpPr txBox="1">
            <a:spLocks noChangeArrowheads="1"/>
          </p:cNvSpPr>
          <p:nvPr/>
        </p:nvSpPr>
        <p:spPr bwMode="auto">
          <a:xfrm>
            <a:off x="4664075" y="1625600"/>
            <a:ext cx="3886200" cy="1625600"/>
          </a:xfrm>
          <a:prstGeom prst="rect">
            <a:avLst/>
          </a:prstGeom>
          <a:solidFill>
            <a:schemeClr val="bg1"/>
          </a:solidFill>
          <a:ln w="9525">
            <a:solidFill>
              <a:schemeClr val="tx1"/>
            </a:solidFill>
            <a:miter lim="800000"/>
            <a:headEnd/>
            <a:tailEnd/>
          </a:ln>
          <a:effectLst/>
        </p:spPr>
        <p:txBody>
          <a:bodyPr>
            <a:spAutoFit/>
          </a:bodyPr>
          <a:lstStyle/>
          <a:p>
            <a:r>
              <a:rPr lang="en-GB" sz="2000" b="1" dirty="0">
                <a:latin typeface="Courier New" pitchFamily="49" charset="0"/>
              </a:rPr>
              <a:t>n = 1;</a:t>
            </a:r>
          </a:p>
          <a:p>
            <a:r>
              <a:rPr lang="en-GB" sz="2000" b="1" dirty="0">
                <a:solidFill>
                  <a:schemeClr val="accent2"/>
                </a:solidFill>
                <a:latin typeface="Courier New" pitchFamily="49" charset="0"/>
              </a:rPr>
              <a:t>while</a:t>
            </a:r>
            <a:r>
              <a:rPr lang="en-GB" sz="2000" b="1" dirty="0">
                <a:latin typeface="Courier New" pitchFamily="49" charset="0"/>
              </a:rPr>
              <a:t> n &lt;= 10</a:t>
            </a:r>
          </a:p>
          <a:p>
            <a:r>
              <a:rPr lang="en-GB" sz="2000" b="1" dirty="0">
                <a:latin typeface="Courier New" pitchFamily="49" charset="0"/>
              </a:rPr>
              <a:t>  x(n)=n^2;</a:t>
            </a:r>
          </a:p>
          <a:p>
            <a:r>
              <a:rPr lang="en-GB" sz="2000" b="1" dirty="0">
                <a:latin typeface="Courier New" pitchFamily="49" charset="0"/>
              </a:rPr>
              <a:t>  n=n+1;</a:t>
            </a:r>
          </a:p>
          <a:p>
            <a:r>
              <a:rPr lang="en-GB" sz="2000" b="1" dirty="0">
                <a:solidFill>
                  <a:schemeClr val="accent2"/>
                </a:solidFill>
                <a:latin typeface="Courier New" pitchFamily="49" charset="0"/>
              </a:rPr>
              <a:t>end</a:t>
            </a:r>
            <a:endParaRPr lang="en-US" sz="2000" b="1" dirty="0">
              <a:solidFill>
                <a:schemeClr val="accent2"/>
              </a:solidFill>
              <a:latin typeface="Courier New" pitchFamily="49" charset="0"/>
            </a:endParaRPr>
          </a:p>
        </p:txBody>
      </p:sp>
      <p:sp>
        <p:nvSpPr>
          <p:cNvPr id="25607" name="Text Box 7"/>
          <p:cNvSpPr txBox="1">
            <a:spLocks noChangeArrowheads="1"/>
          </p:cNvSpPr>
          <p:nvPr/>
        </p:nvSpPr>
        <p:spPr bwMode="auto">
          <a:xfrm>
            <a:off x="4592638" y="1216025"/>
            <a:ext cx="1047750" cy="366713"/>
          </a:xfrm>
          <a:prstGeom prst="rect">
            <a:avLst/>
          </a:prstGeom>
          <a:noFill/>
          <a:ln w="9525">
            <a:noFill/>
            <a:miter lim="800000"/>
            <a:headEnd/>
            <a:tailEnd/>
          </a:ln>
          <a:effectLst/>
        </p:spPr>
        <p:txBody>
          <a:bodyPr wrap="none">
            <a:spAutoFit/>
          </a:bodyPr>
          <a:lstStyle/>
          <a:p>
            <a:r>
              <a:rPr lang="en-GB"/>
              <a:t>example</a:t>
            </a:r>
            <a:endParaRPr lang="en-US"/>
          </a:p>
        </p:txBody>
      </p:sp>
      <p:sp>
        <p:nvSpPr>
          <p:cNvPr id="25608" name="Text Box 8"/>
          <p:cNvSpPr txBox="1">
            <a:spLocks noChangeArrowheads="1"/>
          </p:cNvSpPr>
          <p:nvPr/>
        </p:nvSpPr>
        <p:spPr bwMode="auto">
          <a:xfrm>
            <a:off x="611188" y="4340225"/>
            <a:ext cx="7993062" cy="1603375"/>
          </a:xfrm>
          <a:prstGeom prst="rect">
            <a:avLst/>
          </a:prstGeom>
          <a:noFill/>
          <a:ln w="9525">
            <a:noFill/>
            <a:miter lim="800000"/>
            <a:headEnd/>
            <a:tailEnd/>
          </a:ln>
          <a:effectLst/>
        </p:spPr>
        <p:txBody>
          <a:bodyPr>
            <a:spAutoFit/>
          </a:bodyPr>
          <a:lstStyle/>
          <a:p>
            <a:r>
              <a:rPr lang="en-GB" dirty="0"/>
              <a:t>The statements within the while loop are executed repeatedly while the condition is true. Example does exactly the same as the for loop in previous example (another inefficient loop). </a:t>
            </a:r>
          </a:p>
          <a:p>
            <a:pPr>
              <a:spcBef>
                <a:spcPct val="50000"/>
              </a:spcBef>
            </a:pPr>
            <a:r>
              <a:rPr lang="en-GB" dirty="0"/>
              <a:t>If the condition is false when first tested, the statements in the while loop will never be executed.</a:t>
            </a:r>
            <a:endParaRPr lang="en-US" dirty="0"/>
          </a:p>
        </p:txBody>
      </p:sp>
      <p:sp>
        <p:nvSpPr>
          <p:cNvPr id="8" name="Text Box 5"/>
          <p:cNvSpPr txBox="1">
            <a:spLocks noChangeArrowheads="1"/>
          </p:cNvSpPr>
          <p:nvPr/>
        </p:nvSpPr>
        <p:spPr bwMode="auto">
          <a:xfrm>
            <a:off x="4114800" y="685800"/>
            <a:ext cx="4390113" cy="369332"/>
          </a:xfrm>
          <a:prstGeom prst="rect">
            <a:avLst/>
          </a:prstGeom>
          <a:noFill/>
          <a:ln w="9525">
            <a:noFill/>
            <a:miter lim="800000"/>
            <a:headEnd/>
            <a:tailEnd/>
          </a:ln>
          <a:effectLst/>
        </p:spPr>
        <p:txBody>
          <a:bodyPr wrap="none">
            <a:spAutoFit/>
          </a:bodyPr>
          <a:lstStyle/>
          <a:p>
            <a:r>
              <a:rPr lang="en-GB" dirty="0" smtClean="0"/>
              <a:t>Initialise control variable before starting loop</a:t>
            </a:r>
            <a:endParaRPr lang="en-US" dirty="0"/>
          </a:p>
        </p:txBody>
      </p:sp>
      <p:sp>
        <p:nvSpPr>
          <p:cNvPr id="9" name="Freeform 8"/>
          <p:cNvSpPr/>
          <p:nvPr/>
        </p:nvSpPr>
        <p:spPr>
          <a:xfrm rot="21045462">
            <a:off x="5693969" y="1102298"/>
            <a:ext cx="1697105" cy="824165"/>
          </a:xfrm>
          <a:custGeom>
            <a:avLst/>
            <a:gdLst>
              <a:gd name="connsiteX0" fmla="*/ 2258171 w 2258171"/>
              <a:gd name="connsiteY0" fmla="*/ 0 h 1574358"/>
              <a:gd name="connsiteX1" fmla="*/ 1844703 w 2258171"/>
              <a:gd name="connsiteY1" fmla="*/ 1383527 h 1574358"/>
              <a:gd name="connsiteX2" fmla="*/ 0 w 2258171"/>
              <a:gd name="connsiteY2" fmla="*/ 1144988 h 1574358"/>
            </a:gdLst>
            <a:ahLst/>
            <a:cxnLst>
              <a:cxn ang="0">
                <a:pos x="connsiteX0" y="connsiteY0"/>
              </a:cxn>
              <a:cxn ang="0">
                <a:pos x="connsiteX1" y="connsiteY1"/>
              </a:cxn>
              <a:cxn ang="0">
                <a:pos x="connsiteX2" y="connsiteY2"/>
              </a:cxn>
            </a:cxnLst>
            <a:rect l="l" t="t" r="r" b="b"/>
            <a:pathLst>
              <a:path w="2258171" h="1574358">
                <a:moveTo>
                  <a:pt x="2258171" y="0"/>
                </a:moveTo>
                <a:cubicBezTo>
                  <a:pt x="2239618" y="596348"/>
                  <a:pt x="2221065" y="1192696"/>
                  <a:pt x="1844703" y="1383527"/>
                </a:cubicBezTo>
                <a:cubicBezTo>
                  <a:pt x="1468341" y="1574358"/>
                  <a:pt x="734170" y="1359673"/>
                  <a:pt x="0" y="1144988"/>
                </a:cubicBezTo>
              </a:path>
            </a:pathLst>
          </a:cu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Text Box 5"/>
          <p:cNvSpPr txBox="1">
            <a:spLocks noChangeArrowheads="1"/>
          </p:cNvSpPr>
          <p:nvPr/>
        </p:nvSpPr>
        <p:spPr bwMode="auto">
          <a:xfrm>
            <a:off x="2971800" y="3733800"/>
            <a:ext cx="3486467" cy="369332"/>
          </a:xfrm>
          <a:prstGeom prst="rect">
            <a:avLst/>
          </a:prstGeom>
          <a:noFill/>
          <a:ln w="9525">
            <a:noFill/>
            <a:miter lim="800000"/>
            <a:headEnd/>
            <a:tailEnd/>
          </a:ln>
          <a:effectLst/>
        </p:spPr>
        <p:txBody>
          <a:bodyPr wrap="none">
            <a:spAutoFit/>
          </a:bodyPr>
          <a:lstStyle/>
          <a:p>
            <a:r>
              <a:rPr lang="en-GB" dirty="0" smtClean="0"/>
              <a:t>Modify control variable within loop</a:t>
            </a:r>
            <a:endParaRPr lang="en-US" dirty="0"/>
          </a:p>
        </p:txBody>
      </p:sp>
      <p:sp>
        <p:nvSpPr>
          <p:cNvPr id="11" name="Freeform 10"/>
          <p:cNvSpPr/>
          <p:nvPr/>
        </p:nvSpPr>
        <p:spPr>
          <a:xfrm rot="1678512" flipV="1">
            <a:off x="5826072" y="2578775"/>
            <a:ext cx="1235824" cy="1366154"/>
          </a:xfrm>
          <a:custGeom>
            <a:avLst/>
            <a:gdLst>
              <a:gd name="connsiteX0" fmla="*/ 2258171 w 2258171"/>
              <a:gd name="connsiteY0" fmla="*/ 0 h 1574358"/>
              <a:gd name="connsiteX1" fmla="*/ 1844703 w 2258171"/>
              <a:gd name="connsiteY1" fmla="*/ 1383527 h 1574358"/>
              <a:gd name="connsiteX2" fmla="*/ 0 w 2258171"/>
              <a:gd name="connsiteY2" fmla="*/ 1144988 h 1574358"/>
              <a:gd name="connsiteX0" fmla="*/ 1308202 w 2062738"/>
              <a:gd name="connsiteY0" fmla="*/ 1 h 3333163"/>
              <a:gd name="connsiteX1" fmla="*/ 1844703 w 2062738"/>
              <a:gd name="connsiteY1" fmla="*/ 2891076 h 3333163"/>
              <a:gd name="connsiteX2" fmla="*/ 0 w 2062738"/>
              <a:gd name="connsiteY2" fmla="*/ 2652537 h 3333163"/>
              <a:gd name="connsiteX0" fmla="*/ 1250695 w 1995645"/>
              <a:gd name="connsiteY0" fmla="*/ 1 h 3188632"/>
              <a:gd name="connsiteX1" fmla="*/ 1787196 w 1995645"/>
              <a:gd name="connsiteY1" fmla="*/ 2891076 h 3188632"/>
              <a:gd name="connsiteX2" fmla="*/ 0 w 1995645"/>
              <a:gd name="connsiteY2" fmla="*/ 1785328 h 3188632"/>
              <a:gd name="connsiteX0" fmla="*/ 1250695 w 1995645"/>
              <a:gd name="connsiteY0" fmla="*/ 1 h 3188632"/>
              <a:gd name="connsiteX1" fmla="*/ 1787196 w 1995645"/>
              <a:gd name="connsiteY1" fmla="*/ 2891076 h 3188632"/>
              <a:gd name="connsiteX2" fmla="*/ 0 w 1995645"/>
              <a:gd name="connsiteY2" fmla="*/ 1785328 h 3188632"/>
              <a:gd name="connsiteX0" fmla="*/ 1250695 w 1741861"/>
              <a:gd name="connsiteY0" fmla="*/ 1 h 2707096"/>
              <a:gd name="connsiteX1" fmla="*/ 1533412 w 1741861"/>
              <a:gd name="connsiteY1" fmla="*/ 2384917 h 2707096"/>
              <a:gd name="connsiteX2" fmla="*/ 0 w 1741861"/>
              <a:gd name="connsiteY2" fmla="*/ 1785328 h 2707096"/>
              <a:gd name="connsiteX0" fmla="*/ 665867 w 1644390"/>
              <a:gd name="connsiteY0" fmla="*/ -1 h 3068070"/>
              <a:gd name="connsiteX1" fmla="*/ 1533412 w 1644390"/>
              <a:gd name="connsiteY1" fmla="*/ 2715429 h 3068070"/>
              <a:gd name="connsiteX2" fmla="*/ 0 w 1644390"/>
              <a:gd name="connsiteY2" fmla="*/ 2115840 h 3068070"/>
            </a:gdLst>
            <a:ahLst/>
            <a:cxnLst>
              <a:cxn ang="0">
                <a:pos x="connsiteX0" y="connsiteY0"/>
              </a:cxn>
              <a:cxn ang="0">
                <a:pos x="connsiteX1" y="connsiteY1"/>
              </a:cxn>
              <a:cxn ang="0">
                <a:pos x="connsiteX2" y="connsiteY2"/>
              </a:cxn>
            </a:cxnLst>
            <a:rect l="l" t="t" r="r" b="b"/>
            <a:pathLst>
              <a:path w="1644390" h="3068070">
                <a:moveTo>
                  <a:pt x="665867" y="-1"/>
                </a:moveTo>
                <a:cubicBezTo>
                  <a:pt x="647314" y="596347"/>
                  <a:pt x="1644390" y="2362789"/>
                  <a:pt x="1533412" y="2715429"/>
                </a:cubicBezTo>
                <a:cubicBezTo>
                  <a:pt x="1422434" y="3068069"/>
                  <a:pt x="852108" y="3037608"/>
                  <a:pt x="0" y="2115840"/>
                </a:cubicBezTo>
              </a:path>
            </a:pathLst>
          </a:cu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Box 8"/>
          <p:cNvSpPr txBox="1">
            <a:spLocks noChangeArrowheads="1"/>
          </p:cNvSpPr>
          <p:nvPr/>
        </p:nvSpPr>
        <p:spPr bwMode="auto">
          <a:xfrm>
            <a:off x="611188" y="1219200"/>
            <a:ext cx="7993062" cy="707886"/>
          </a:xfrm>
          <a:prstGeom prst="rect">
            <a:avLst/>
          </a:prstGeom>
          <a:noFill/>
          <a:ln w="9525">
            <a:noFill/>
            <a:miter lim="800000"/>
            <a:headEnd/>
            <a:tailEnd/>
          </a:ln>
          <a:effectLst/>
        </p:spPr>
        <p:txBody>
          <a:bodyPr>
            <a:spAutoFit/>
          </a:bodyPr>
          <a:lstStyle/>
          <a:p>
            <a:r>
              <a:rPr lang="en-GB" sz="2000" b="1" dirty="0" smtClean="0">
                <a:solidFill>
                  <a:schemeClr val="accent2"/>
                </a:solidFill>
              </a:rPr>
              <a:t>while</a:t>
            </a:r>
            <a:r>
              <a:rPr lang="en-GB" sz="2000" dirty="0" smtClean="0"/>
              <a:t> loops are often used where it is not known in advance how many iterations of the loop will be required</a:t>
            </a:r>
            <a:endParaRPr lang="en-US" sz="2000" dirty="0"/>
          </a:p>
        </p:txBody>
      </p:sp>
      <p:sp>
        <p:nvSpPr>
          <p:cNvPr id="4" name="Text Box 6"/>
          <p:cNvSpPr txBox="1">
            <a:spLocks noChangeArrowheads="1"/>
          </p:cNvSpPr>
          <p:nvPr/>
        </p:nvSpPr>
        <p:spPr bwMode="auto">
          <a:xfrm>
            <a:off x="609600" y="1981200"/>
            <a:ext cx="5410200" cy="3170099"/>
          </a:xfrm>
          <a:prstGeom prst="rect">
            <a:avLst/>
          </a:prstGeom>
          <a:solidFill>
            <a:schemeClr val="bg1"/>
          </a:solidFill>
          <a:ln w="9525">
            <a:solidFill>
              <a:schemeClr val="tx1"/>
            </a:solidFill>
            <a:miter lim="800000"/>
            <a:headEnd/>
            <a:tailEnd/>
          </a:ln>
          <a:effectLst/>
        </p:spPr>
        <p:txBody>
          <a:bodyPr wrap="square">
            <a:spAutoFit/>
          </a:bodyPr>
          <a:lstStyle/>
          <a:p>
            <a:r>
              <a:rPr lang="en-GB" sz="2000" b="1" dirty="0" smtClean="0">
                <a:latin typeface="Courier New" pitchFamily="49" charset="0"/>
              </a:rPr>
              <a:t>done </a:t>
            </a:r>
            <a:r>
              <a:rPr lang="en-GB" sz="2000" b="1" dirty="0">
                <a:latin typeface="Courier New" pitchFamily="49" charset="0"/>
              </a:rPr>
              <a:t>= </a:t>
            </a:r>
            <a:r>
              <a:rPr lang="en-GB" sz="2000" b="1" dirty="0" smtClean="0">
                <a:latin typeface="Courier New" pitchFamily="49" charset="0"/>
              </a:rPr>
              <a:t>false;</a:t>
            </a:r>
          </a:p>
          <a:p>
            <a:r>
              <a:rPr lang="en-GB" sz="2000" b="1" dirty="0" smtClean="0">
                <a:latin typeface="Courier New" pitchFamily="49" charset="0"/>
              </a:rPr>
              <a:t>count = 0;</a:t>
            </a:r>
            <a:endParaRPr lang="en-GB" sz="2000" b="1" dirty="0">
              <a:latin typeface="Courier New" pitchFamily="49" charset="0"/>
            </a:endParaRPr>
          </a:p>
          <a:p>
            <a:r>
              <a:rPr lang="en-GB" sz="2000" b="1" dirty="0">
                <a:solidFill>
                  <a:schemeClr val="accent2"/>
                </a:solidFill>
                <a:latin typeface="Courier New" pitchFamily="49" charset="0"/>
              </a:rPr>
              <a:t>while</a:t>
            </a:r>
            <a:r>
              <a:rPr lang="en-GB" sz="2000" b="1" dirty="0">
                <a:latin typeface="Courier New" pitchFamily="49" charset="0"/>
              </a:rPr>
              <a:t> </a:t>
            </a:r>
            <a:r>
              <a:rPr lang="en-GB" sz="2000" b="1" dirty="0" smtClean="0">
                <a:latin typeface="Courier New" pitchFamily="49" charset="0"/>
              </a:rPr>
              <a:t>~done</a:t>
            </a:r>
            <a:endParaRPr lang="en-GB" sz="2000" b="1" dirty="0">
              <a:latin typeface="Courier New" pitchFamily="49" charset="0"/>
            </a:endParaRPr>
          </a:p>
          <a:p>
            <a:r>
              <a:rPr lang="en-GB" sz="2000" b="1" dirty="0">
                <a:latin typeface="Courier New" pitchFamily="49" charset="0"/>
              </a:rPr>
              <a:t> </a:t>
            </a:r>
            <a:r>
              <a:rPr lang="en-GB" sz="2000" b="1" dirty="0" smtClean="0">
                <a:latin typeface="Courier New" pitchFamily="49" charset="0"/>
              </a:rPr>
              <a:t> count = </a:t>
            </a:r>
            <a:r>
              <a:rPr lang="en-GB" sz="2000" b="1" dirty="0" err="1" smtClean="0">
                <a:latin typeface="Courier New" pitchFamily="49" charset="0"/>
              </a:rPr>
              <a:t>count</a:t>
            </a:r>
            <a:r>
              <a:rPr lang="en-GB" sz="2000" b="1" dirty="0" smtClean="0">
                <a:latin typeface="Courier New" pitchFamily="49" charset="0"/>
              </a:rPr>
              <a:t> + 1;</a:t>
            </a:r>
          </a:p>
          <a:p>
            <a:r>
              <a:rPr lang="en-GB" sz="2000" b="1" dirty="0" smtClean="0">
                <a:latin typeface="Courier New" pitchFamily="49" charset="0"/>
              </a:rPr>
              <a:t>  </a:t>
            </a:r>
            <a:r>
              <a:rPr lang="en-GB" sz="2000" b="1" dirty="0" err="1" smtClean="0">
                <a:latin typeface="Courier New" pitchFamily="49" charset="0"/>
              </a:rPr>
              <a:t>lasta</a:t>
            </a:r>
            <a:r>
              <a:rPr lang="en-GB" sz="2000" b="1" dirty="0" smtClean="0">
                <a:latin typeface="Courier New" pitchFamily="49" charset="0"/>
              </a:rPr>
              <a:t> = a2;</a:t>
            </a:r>
          </a:p>
          <a:p>
            <a:r>
              <a:rPr lang="en-GB" sz="2000" b="1" dirty="0" smtClean="0">
                <a:latin typeface="Courier New" pitchFamily="49" charset="0"/>
              </a:rPr>
              <a:t>  a2 = fix((B2-B1)/(PWR*</a:t>
            </a:r>
            <a:r>
              <a:rPr lang="en-GB" sz="2000" b="1" dirty="0" err="1" smtClean="0">
                <a:latin typeface="Courier New" pitchFamily="49" charset="0"/>
              </a:rPr>
              <a:t>da</a:t>
            </a:r>
            <a:r>
              <a:rPr lang="en-GB" sz="2000" b="1" dirty="0" smtClean="0">
                <a:latin typeface="Courier New" pitchFamily="49" charset="0"/>
              </a:rPr>
              <a:t>))*</a:t>
            </a:r>
            <a:r>
              <a:rPr lang="en-GB" sz="2000" b="1" dirty="0" err="1" smtClean="0">
                <a:latin typeface="Courier New" pitchFamily="49" charset="0"/>
              </a:rPr>
              <a:t>da</a:t>
            </a:r>
            <a:r>
              <a:rPr lang="en-GB" sz="2000" b="1" dirty="0" smtClean="0">
                <a:latin typeface="Courier New" pitchFamily="49" charset="0"/>
              </a:rPr>
              <a:t>;</a:t>
            </a:r>
            <a:endParaRPr lang="en-GB" sz="2000" b="1" dirty="0">
              <a:latin typeface="Courier New" pitchFamily="49" charset="0"/>
            </a:endParaRPr>
          </a:p>
          <a:p>
            <a:r>
              <a:rPr lang="en-GB" sz="2000" b="1" dirty="0" smtClean="0">
                <a:latin typeface="Courier New" pitchFamily="49" charset="0"/>
              </a:rPr>
              <a:t>  </a:t>
            </a:r>
            <a:r>
              <a:rPr lang="en-GB" sz="2000" b="1" dirty="0" smtClean="0">
                <a:solidFill>
                  <a:schemeClr val="accent2"/>
                </a:solidFill>
                <a:latin typeface="Courier New" pitchFamily="49" charset="0"/>
              </a:rPr>
              <a:t>if</a:t>
            </a:r>
            <a:r>
              <a:rPr lang="en-GB" sz="2000" b="1" dirty="0" smtClean="0">
                <a:latin typeface="Courier New" pitchFamily="49" charset="0"/>
              </a:rPr>
              <a:t> abs(a2-lasta)&lt;(3*</a:t>
            </a:r>
            <a:r>
              <a:rPr lang="en-GB" sz="2000" b="1" dirty="0" err="1" smtClean="0">
                <a:latin typeface="Courier New" pitchFamily="49" charset="0"/>
              </a:rPr>
              <a:t>da</a:t>
            </a:r>
            <a:r>
              <a:rPr lang="en-GB" sz="2000" b="1" dirty="0" smtClean="0">
                <a:latin typeface="Courier New" pitchFamily="49" charset="0"/>
              </a:rPr>
              <a:t>)</a:t>
            </a:r>
          </a:p>
          <a:p>
            <a:r>
              <a:rPr lang="en-GB" sz="2000" b="1" dirty="0" smtClean="0">
                <a:latin typeface="Courier New" pitchFamily="49" charset="0"/>
              </a:rPr>
              <a:t>    done=1;</a:t>
            </a:r>
          </a:p>
          <a:p>
            <a:r>
              <a:rPr lang="en-GB" sz="2000" b="1" dirty="0" smtClean="0">
                <a:latin typeface="Courier New" pitchFamily="49" charset="0"/>
              </a:rPr>
              <a:t>  </a:t>
            </a:r>
            <a:r>
              <a:rPr lang="en-GB" sz="2000" b="1" dirty="0" smtClean="0">
                <a:solidFill>
                  <a:schemeClr val="accent2"/>
                </a:solidFill>
                <a:latin typeface="Courier New" pitchFamily="49" charset="0"/>
              </a:rPr>
              <a:t>end</a:t>
            </a:r>
            <a:endParaRPr lang="en-GB" sz="2000" b="1" dirty="0">
              <a:solidFill>
                <a:schemeClr val="accent2"/>
              </a:solidFill>
              <a:latin typeface="Courier New" pitchFamily="49" charset="0"/>
            </a:endParaRPr>
          </a:p>
          <a:p>
            <a:r>
              <a:rPr lang="en-GB" sz="2000" b="1" dirty="0">
                <a:solidFill>
                  <a:schemeClr val="accent2"/>
                </a:solidFill>
                <a:latin typeface="Courier New" pitchFamily="49" charset="0"/>
              </a:rPr>
              <a:t>end</a:t>
            </a:r>
            <a:endParaRPr lang="en-US" sz="2000" b="1" dirty="0">
              <a:solidFill>
                <a:schemeClr val="accent2"/>
              </a:solidFill>
              <a:latin typeface="Courier New" pitchFamily="49" charset="0"/>
            </a:endParaRPr>
          </a:p>
        </p:txBody>
      </p:sp>
      <p:sp>
        <p:nvSpPr>
          <p:cNvPr id="5" name="Text Box 8"/>
          <p:cNvSpPr txBox="1">
            <a:spLocks noChangeArrowheads="1"/>
          </p:cNvSpPr>
          <p:nvPr/>
        </p:nvSpPr>
        <p:spPr bwMode="auto">
          <a:xfrm>
            <a:off x="2590800" y="5334000"/>
            <a:ext cx="6165850" cy="646331"/>
          </a:xfrm>
          <a:prstGeom prst="rect">
            <a:avLst/>
          </a:prstGeom>
          <a:noFill/>
          <a:ln w="9525">
            <a:noFill/>
            <a:miter lim="800000"/>
            <a:headEnd/>
            <a:tailEnd/>
          </a:ln>
          <a:effectLst/>
        </p:spPr>
        <p:txBody>
          <a:bodyPr wrap="square">
            <a:spAutoFit/>
          </a:bodyPr>
          <a:lstStyle/>
          <a:p>
            <a:r>
              <a:rPr lang="en-GB" dirty="0" smtClean="0"/>
              <a:t>The values of </a:t>
            </a:r>
            <a:r>
              <a:rPr lang="en-GB" b="1" dirty="0" err="1" smtClean="0"/>
              <a:t>lasta</a:t>
            </a:r>
            <a:r>
              <a:rPr lang="en-GB" dirty="0" smtClean="0"/>
              <a:t> and </a:t>
            </a:r>
            <a:r>
              <a:rPr lang="en-GB" b="1" dirty="0" smtClean="0"/>
              <a:t>a2</a:t>
            </a:r>
            <a:r>
              <a:rPr lang="en-GB" dirty="0" smtClean="0"/>
              <a:t> change each time round the loop, iteration continues until the condition in </a:t>
            </a:r>
            <a:r>
              <a:rPr lang="en-GB" b="1" dirty="0" smtClean="0"/>
              <a:t>if</a:t>
            </a:r>
            <a:r>
              <a:rPr lang="en-GB" dirty="0" smtClean="0"/>
              <a:t> statement is true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p:txBody>
          <a:bodyPr/>
          <a:lstStyle/>
          <a:p>
            <a:r>
              <a:rPr lang="en-GB" sz="2400" dirty="0" smtClean="0"/>
              <a:t>Indent code within blocks – i.e. Between pairs of:</a:t>
            </a:r>
          </a:p>
          <a:p>
            <a:pPr marL="273050" indent="-273050">
              <a:buFont typeface="Arial" pitchFamily="34" charset="0"/>
              <a:buChar char="•"/>
            </a:pPr>
            <a:r>
              <a:rPr lang="en-GB" sz="2400" b="1" dirty="0" smtClean="0">
                <a:latin typeface="Courier New" pitchFamily="49" charset="0"/>
                <a:cs typeface="Courier New" pitchFamily="49" charset="0"/>
              </a:rPr>
              <a:t>i</a:t>
            </a:r>
            <a:r>
              <a:rPr lang="en-GB" sz="2400" b="1" dirty="0" smtClean="0">
                <a:latin typeface="Courier New" pitchFamily="49" charset="0"/>
                <a:cs typeface="Courier New" pitchFamily="49" charset="0"/>
              </a:rPr>
              <a:t>f...end</a:t>
            </a:r>
          </a:p>
          <a:p>
            <a:pPr marL="273050" indent="-273050">
              <a:buFont typeface="Arial" pitchFamily="34" charset="0"/>
              <a:buChar char="•"/>
            </a:pPr>
            <a:r>
              <a:rPr lang="en-GB" sz="2400" b="1" dirty="0" smtClean="0">
                <a:latin typeface="Courier New" pitchFamily="49" charset="0"/>
                <a:cs typeface="Courier New" pitchFamily="49" charset="0"/>
              </a:rPr>
              <a:t>if...else...</a:t>
            </a:r>
            <a:r>
              <a:rPr lang="en-GB" sz="2400" b="1" dirty="0" err="1" smtClean="0">
                <a:latin typeface="Courier New" pitchFamily="49" charset="0"/>
                <a:cs typeface="Courier New" pitchFamily="49" charset="0"/>
              </a:rPr>
              <a:t>elseif</a:t>
            </a:r>
            <a:r>
              <a:rPr lang="en-GB" sz="2400" b="1" dirty="0" smtClean="0">
                <a:latin typeface="Courier New" pitchFamily="49" charset="0"/>
                <a:cs typeface="Courier New" pitchFamily="49" charset="0"/>
              </a:rPr>
              <a:t>...end</a:t>
            </a:r>
          </a:p>
          <a:p>
            <a:pPr marL="273050" indent="-273050">
              <a:buFont typeface="Arial" pitchFamily="34" charset="0"/>
              <a:buChar char="•"/>
            </a:pPr>
            <a:r>
              <a:rPr lang="en-GB" sz="2400" b="1" dirty="0" smtClean="0">
                <a:latin typeface="Courier New" pitchFamily="49" charset="0"/>
                <a:cs typeface="Courier New" pitchFamily="49" charset="0"/>
              </a:rPr>
              <a:t>while...end</a:t>
            </a:r>
          </a:p>
          <a:p>
            <a:pPr marL="273050" indent="-273050">
              <a:buFont typeface="Arial" pitchFamily="34" charset="0"/>
              <a:buChar char="•"/>
            </a:pPr>
            <a:r>
              <a:rPr lang="en-GB" sz="2400" b="1" dirty="0" smtClean="0">
                <a:latin typeface="Courier New" pitchFamily="49" charset="0"/>
                <a:cs typeface="Courier New" pitchFamily="49" charset="0"/>
              </a:rPr>
              <a:t>for....end</a:t>
            </a:r>
            <a:endParaRPr lang="en-GB" sz="2400" dirty="0" smtClean="0"/>
          </a:p>
          <a:p>
            <a:endParaRPr lang="en-GB" sz="2400" dirty="0" smtClean="0"/>
          </a:p>
          <a:p>
            <a:r>
              <a:rPr lang="en-GB" sz="2400" dirty="0" smtClean="0"/>
              <a:t>Indent one level for EACH nested block of code.</a:t>
            </a:r>
          </a:p>
          <a:p>
            <a:r>
              <a:rPr lang="en-GB" sz="2400" dirty="0" smtClean="0"/>
              <a:t>Indenting makes it MUCH easier to read your code, and thus easier to debug.</a:t>
            </a:r>
          </a:p>
        </p:txBody>
      </p:sp>
      <p:sp>
        <p:nvSpPr>
          <p:cNvPr id="6" name="Content Placeholder 5"/>
          <p:cNvSpPr>
            <a:spLocks noGrp="1"/>
          </p:cNvSpPr>
          <p:nvPr>
            <p:ph sz="half" idx="2"/>
          </p:nvPr>
        </p:nvSpPr>
        <p:spPr/>
        <p:txBody>
          <a:bodyPr/>
          <a:lstStyle/>
          <a:p>
            <a:endParaRPr lang="en-GB"/>
          </a:p>
        </p:txBody>
      </p:sp>
      <p:sp>
        <p:nvSpPr>
          <p:cNvPr id="2" name="Title 1"/>
          <p:cNvSpPr>
            <a:spLocks noGrp="1"/>
          </p:cNvSpPr>
          <p:nvPr>
            <p:ph type="title"/>
          </p:nvPr>
        </p:nvSpPr>
        <p:spPr/>
        <p:txBody>
          <a:bodyPr/>
          <a:lstStyle/>
          <a:p>
            <a:r>
              <a:rPr lang="en-GB" b="1" dirty="0" smtClean="0"/>
              <a:t>Keeping code readable</a:t>
            </a:r>
            <a:endParaRPr lang="en-GB"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en-GB" dirty="0" err="1" smtClean="0"/>
              <a:t>Matlab</a:t>
            </a:r>
            <a:r>
              <a:rPr lang="en-GB" dirty="0" smtClean="0"/>
              <a:t> stores arrays as contiguous blocks of memory. If an array grows inside a loop</a:t>
            </a:r>
          </a:p>
          <a:p>
            <a:r>
              <a:rPr lang="en-GB" dirty="0" smtClean="0"/>
              <a:t>e.g.    </a:t>
            </a:r>
          </a:p>
          <a:p>
            <a:r>
              <a:rPr lang="en-GB" b="1" dirty="0" smtClean="0">
                <a:latin typeface="Courier New" pitchFamily="49" charset="0"/>
                <a:cs typeface="Courier New" pitchFamily="49" charset="0"/>
              </a:rPr>
              <a:t>for n=1:5000</a:t>
            </a:r>
          </a:p>
          <a:p>
            <a:r>
              <a:rPr lang="en-GB" b="1" dirty="0" smtClean="0">
                <a:latin typeface="Courier New" pitchFamily="49" charset="0"/>
                <a:cs typeface="Courier New" pitchFamily="49" charset="0"/>
              </a:rPr>
              <a:t>  X(n) = n.^2;</a:t>
            </a:r>
          </a:p>
          <a:p>
            <a:r>
              <a:rPr lang="en-GB" b="1" dirty="0" smtClean="0">
                <a:latin typeface="Courier New" pitchFamily="49" charset="0"/>
                <a:cs typeface="Courier New" pitchFamily="49" charset="0"/>
              </a:rPr>
              <a:t>end</a:t>
            </a:r>
          </a:p>
          <a:p>
            <a:endParaRPr lang="en-GB" dirty="0" smtClean="0"/>
          </a:p>
          <a:p>
            <a:r>
              <a:rPr lang="en-GB" dirty="0" smtClean="0"/>
              <a:t>Then </a:t>
            </a:r>
            <a:r>
              <a:rPr lang="en-GB" dirty="0" err="1" smtClean="0"/>
              <a:t>matlab</a:t>
            </a:r>
            <a:r>
              <a:rPr lang="en-GB" dirty="0" smtClean="0"/>
              <a:t> may have to keep moving the location of the variable in memory – repeatedly copying it – this slows down the code. If you know how big the variable needs to be, predefine it to pre-allocate the required block of memory.</a:t>
            </a:r>
            <a:endParaRPr lang="en-GB" dirty="0"/>
          </a:p>
        </p:txBody>
      </p:sp>
      <p:sp>
        <p:nvSpPr>
          <p:cNvPr id="4" name="Content Placeholder 3"/>
          <p:cNvSpPr>
            <a:spLocks noGrp="1"/>
          </p:cNvSpPr>
          <p:nvPr>
            <p:ph sz="half" idx="2"/>
          </p:nvPr>
        </p:nvSpPr>
        <p:spPr/>
        <p:txBody>
          <a:bodyPr/>
          <a:lstStyle/>
          <a:p>
            <a:r>
              <a:rPr lang="en-GB" sz="1800" b="1" dirty="0" smtClean="0">
                <a:latin typeface="Courier New" pitchFamily="49" charset="0"/>
                <a:cs typeface="Courier New" pitchFamily="49" charset="0"/>
              </a:rPr>
              <a:t>A = [1:500000];</a:t>
            </a:r>
          </a:p>
          <a:p>
            <a:r>
              <a:rPr lang="en-GB" sz="1800" b="1" dirty="0" smtClean="0">
                <a:latin typeface="Courier New" pitchFamily="49" charset="0"/>
                <a:cs typeface="Courier New" pitchFamily="49" charset="0"/>
              </a:rPr>
              <a:t>x = zeros(size(A));</a:t>
            </a:r>
          </a:p>
          <a:p>
            <a:r>
              <a:rPr lang="en-GB" sz="1800" b="1" dirty="0" smtClean="0">
                <a:latin typeface="Courier New" pitchFamily="49" charset="0"/>
                <a:cs typeface="Courier New" pitchFamily="49" charset="0"/>
              </a:rPr>
              <a:t>for n = 1:length(A)</a:t>
            </a:r>
          </a:p>
          <a:p>
            <a:r>
              <a:rPr lang="en-GB" sz="1800" b="1" dirty="0" smtClean="0">
                <a:latin typeface="Courier New" pitchFamily="49" charset="0"/>
                <a:cs typeface="Courier New" pitchFamily="49" charset="0"/>
              </a:rPr>
              <a:t>  x(n) = </a:t>
            </a:r>
            <a:r>
              <a:rPr lang="en-GB" sz="1800" b="1" dirty="0" err="1" smtClean="0">
                <a:latin typeface="Courier New" pitchFamily="49" charset="0"/>
                <a:cs typeface="Courier New" pitchFamily="49" charset="0"/>
              </a:rPr>
              <a:t>somefunction</a:t>
            </a:r>
            <a:r>
              <a:rPr lang="en-GB" sz="1800" b="1" dirty="0" smtClean="0">
                <a:latin typeface="Courier New" pitchFamily="49" charset="0"/>
                <a:cs typeface="Courier New" pitchFamily="49" charset="0"/>
              </a:rPr>
              <a:t>(A(n));</a:t>
            </a:r>
          </a:p>
          <a:p>
            <a:r>
              <a:rPr lang="en-GB" sz="1800" b="1" dirty="0" smtClean="0">
                <a:latin typeface="Courier New" pitchFamily="49" charset="0"/>
                <a:cs typeface="Courier New" pitchFamily="49" charset="0"/>
              </a:rPr>
              <a:t>end</a:t>
            </a:r>
            <a:endParaRPr lang="en-GB" sz="1800" b="1" dirty="0">
              <a:latin typeface="Courier New" pitchFamily="49" charset="0"/>
              <a:cs typeface="Courier New" pitchFamily="49" charset="0"/>
            </a:endParaRPr>
          </a:p>
        </p:txBody>
      </p:sp>
      <p:sp>
        <p:nvSpPr>
          <p:cNvPr id="2" name="Title 1"/>
          <p:cNvSpPr>
            <a:spLocks noGrp="1"/>
          </p:cNvSpPr>
          <p:nvPr>
            <p:ph type="title"/>
          </p:nvPr>
        </p:nvSpPr>
        <p:spPr/>
        <p:txBody>
          <a:bodyPr/>
          <a:lstStyle/>
          <a:p>
            <a:r>
              <a:rPr lang="en-GB" b="1" dirty="0" smtClean="0"/>
              <a:t>Pre-allocating arrays</a:t>
            </a:r>
            <a:endParaRPr lang="en-GB"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Debugging code</a:t>
            </a:r>
            <a:endParaRPr lang="en-GB" b="1" dirty="0"/>
          </a:p>
        </p:txBody>
      </p:sp>
      <p:sp>
        <p:nvSpPr>
          <p:cNvPr id="3" name="Content Placeholder 2"/>
          <p:cNvSpPr>
            <a:spLocks noGrp="1"/>
          </p:cNvSpPr>
          <p:nvPr>
            <p:ph idx="1"/>
          </p:nvPr>
        </p:nvSpPr>
        <p:spPr/>
        <p:txBody>
          <a:bodyPr/>
          <a:lstStyle/>
          <a:p>
            <a:pPr marL="0" indent="0">
              <a:buNone/>
            </a:pPr>
            <a:r>
              <a:rPr lang="en-GB" sz="2800" dirty="0" smtClean="0"/>
              <a:t>If you have an error in your code, and error message will be displayed when it is run, e.g.</a:t>
            </a:r>
          </a:p>
          <a:p>
            <a:pPr marL="0" indent="0">
              <a:buNone/>
            </a:pPr>
            <a:endParaRPr lang="en-GB" sz="1600" dirty="0" smtClean="0"/>
          </a:p>
          <a:p>
            <a:pPr marL="0" indent="0">
              <a:buNone/>
            </a:pPr>
            <a:r>
              <a:rPr lang="en-US" sz="2800" b="1" dirty="0" smtClean="0">
                <a:solidFill>
                  <a:srgbClr val="C00000"/>
                </a:solidFill>
                <a:latin typeface="Courier New" pitchFamily="49" charset="0"/>
                <a:cs typeface="Courier New" pitchFamily="49" charset="0"/>
              </a:rPr>
              <a:t>??? Error: File: </a:t>
            </a:r>
            <a:r>
              <a:rPr lang="en-US" sz="2800" b="1" dirty="0" err="1" smtClean="0">
                <a:solidFill>
                  <a:srgbClr val="C00000"/>
                </a:solidFill>
                <a:latin typeface="Courier New" pitchFamily="49" charset="0"/>
                <a:cs typeface="Courier New" pitchFamily="49" charset="0"/>
              </a:rPr>
              <a:t>quadplot.m</a:t>
            </a:r>
            <a:r>
              <a:rPr lang="en-US" sz="2800" b="1" dirty="0" smtClean="0">
                <a:solidFill>
                  <a:srgbClr val="C00000"/>
                </a:solidFill>
                <a:latin typeface="Courier New" pitchFamily="49" charset="0"/>
                <a:cs typeface="Courier New" pitchFamily="49" charset="0"/>
              </a:rPr>
              <a:t> Line: 14 Column: 23</a:t>
            </a:r>
          </a:p>
          <a:p>
            <a:pPr marL="0" indent="0">
              <a:buNone/>
            </a:pPr>
            <a:r>
              <a:rPr lang="en-US" sz="2800" b="1" dirty="0" smtClean="0">
                <a:solidFill>
                  <a:srgbClr val="C00000"/>
                </a:solidFill>
                <a:latin typeface="Courier New" pitchFamily="49" charset="0"/>
                <a:cs typeface="Courier New" pitchFamily="49" charset="0"/>
              </a:rPr>
              <a:t>Unexpected MATLAB expression.</a:t>
            </a:r>
          </a:p>
          <a:p>
            <a:pPr marL="0" indent="0">
              <a:buNone/>
            </a:pPr>
            <a:endParaRPr lang="en-GB" sz="1600" dirty="0" smtClean="0"/>
          </a:p>
          <a:p>
            <a:pPr marL="0" indent="0">
              <a:buNone/>
            </a:pPr>
            <a:r>
              <a:rPr lang="en-GB" sz="2800" dirty="0" smtClean="0"/>
              <a:t>This (usually) </a:t>
            </a:r>
            <a:r>
              <a:rPr lang="en-GB" sz="2800" dirty="0" smtClean="0"/>
              <a:t>gives </a:t>
            </a:r>
            <a:r>
              <a:rPr lang="en-GB" sz="2800" dirty="0" smtClean="0"/>
              <a:t>a hint as to the type of error, and the location in the code. </a:t>
            </a:r>
            <a:br>
              <a:rPr lang="en-GB" sz="2800" dirty="0" smtClean="0"/>
            </a:br>
            <a:r>
              <a:rPr lang="en-GB" sz="2400" dirty="0" smtClean="0"/>
              <a:t>NB. Since </a:t>
            </a:r>
            <a:r>
              <a:rPr lang="en-GB" sz="2400" dirty="0" err="1" smtClean="0"/>
              <a:t>matlab</a:t>
            </a:r>
            <a:r>
              <a:rPr lang="en-GB" sz="2400" dirty="0" smtClean="0"/>
              <a:t> code is not compiled (in traditional sense) errors are identified ONLY when that </a:t>
            </a:r>
            <a:r>
              <a:rPr lang="en-GB" sz="2400" dirty="0" smtClean="0"/>
              <a:t>line </a:t>
            </a:r>
            <a:r>
              <a:rPr lang="en-GB" sz="2400" dirty="0" smtClean="0"/>
              <a:t>of code is run</a:t>
            </a:r>
            <a:r>
              <a:rPr lang="en-GB" sz="2400" dirty="0" smtClean="0"/>
              <a:t>.</a:t>
            </a:r>
          </a:p>
          <a:p>
            <a:pPr marL="0" indent="0">
              <a:buNone/>
            </a:pPr>
            <a:r>
              <a:rPr lang="en-GB" sz="2800" dirty="0" smtClean="0"/>
              <a:t>If you can’t figure out the problem just by examining the code…</a:t>
            </a:r>
            <a:endParaRPr lang="en-GB" sz="2800" b="1" dirty="0" smtClean="0">
              <a:solidFill>
                <a:srgbClr val="C00000"/>
              </a:solidFill>
              <a:latin typeface="Courier New" pitchFamily="49" charset="0"/>
              <a:cs typeface="Courier New" pitchFamily="49"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 interactive </a:t>
            </a:r>
            <a:r>
              <a:rPr lang="en-GB" dirty="0" smtClean="0"/>
              <a:t>mode </a:t>
            </a:r>
            <a:r>
              <a:rPr lang="en-GB" b="1" dirty="0" smtClean="0"/>
              <a:t>inside</a:t>
            </a:r>
            <a:r>
              <a:rPr lang="en-GB" dirty="0" smtClean="0"/>
              <a:t> a function</a:t>
            </a:r>
            <a:endParaRPr lang="en-GB" dirty="0"/>
          </a:p>
        </p:txBody>
      </p:sp>
      <p:sp>
        <p:nvSpPr>
          <p:cNvPr id="3" name="Content Placeholder 2"/>
          <p:cNvSpPr>
            <a:spLocks noGrp="1"/>
          </p:cNvSpPr>
          <p:nvPr>
            <p:ph idx="1"/>
          </p:nvPr>
        </p:nvSpPr>
        <p:spPr/>
        <p:txBody>
          <a:bodyPr/>
          <a:lstStyle/>
          <a:p>
            <a:pPr marL="360363" indent="-360363"/>
            <a:r>
              <a:rPr lang="en-GB" dirty="0" smtClean="0"/>
              <a:t>Add temporary statements to code to display information you need as it runs:</a:t>
            </a:r>
          </a:p>
          <a:p>
            <a:pPr marL="360363" indent="-360363"/>
            <a:r>
              <a:rPr lang="en-GB" dirty="0" smtClean="0"/>
              <a:t>Use the </a:t>
            </a:r>
            <a:r>
              <a:rPr lang="en-GB" b="1" dirty="0" smtClean="0">
                <a:solidFill>
                  <a:srgbClr val="C00000"/>
                </a:solidFill>
              </a:rPr>
              <a:t>keyboard</a:t>
            </a:r>
            <a:r>
              <a:rPr lang="en-GB" dirty="0" smtClean="0"/>
              <a:t> function</a:t>
            </a:r>
          </a:p>
          <a:p>
            <a:pPr marL="760413" lvl="1" indent="-360363"/>
            <a:r>
              <a:rPr lang="en-GB" dirty="0" smtClean="0"/>
              <a:t>This halts execution of the function and returns command to the keyboard/command window, but leaves you in the function’s workspace – can inspect variables, change values, etc. Enter </a:t>
            </a:r>
            <a:r>
              <a:rPr lang="en-GB" b="1" dirty="0" smtClean="0">
                <a:solidFill>
                  <a:srgbClr val="C00000"/>
                </a:solidFill>
              </a:rPr>
              <a:t>return</a:t>
            </a:r>
            <a:r>
              <a:rPr lang="en-GB" dirty="0" smtClean="0"/>
              <a:t> to resume running the function</a:t>
            </a:r>
          </a:p>
          <a:p>
            <a:pPr marL="760413" lvl="1" indent="-360363">
              <a:buNone/>
            </a:pPr>
            <a:r>
              <a:rPr lang="en-GB" dirty="0" smtClean="0"/>
              <a:t>	(N.B. if used inside a loop, control will be passed to keyboard on every iteration)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Setting breakpoints</a:t>
            </a:r>
            <a:endParaRPr lang="en-GB" b="1" dirty="0"/>
          </a:p>
        </p:txBody>
      </p:sp>
      <p:sp>
        <p:nvSpPr>
          <p:cNvPr id="3" name="Content Placeholder 2"/>
          <p:cNvSpPr>
            <a:spLocks noGrp="1"/>
          </p:cNvSpPr>
          <p:nvPr>
            <p:ph idx="1"/>
          </p:nvPr>
        </p:nvSpPr>
        <p:spPr/>
        <p:txBody>
          <a:bodyPr/>
          <a:lstStyle/>
          <a:p>
            <a:r>
              <a:rPr lang="en-GB" dirty="0" err="1" smtClean="0"/>
              <a:t>Matlab</a:t>
            </a:r>
            <a:r>
              <a:rPr lang="en-GB" dirty="0" smtClean="0"/>
              <a:t> editor has a ‘</a:t>
            </a:r>
            <a:r>
              <a:rPr lang="en-GB" b="1" dirty="0" smtClean="0"/>
              <a:t>debug</a:t>
            </a:r>
            <a:r>
              <a:rPr lang="en-GB" dirty="0" smtClean="0"/>
              <a:t>’ menu</a:t>
            </a:r>
          </a:p>
          <a:p>
            <a:pPr lvl="1"/>
            <a:r>
              <a:rPr lang="en-GB" dirty="0" smtClean="0"/>
              <a:t>Set </a:t>
            </a:r>
            <a:r>
              <a:rPr lang="en-GB" b="1" dirty="0" smtClean="0"/>
              <a:t>breakpoints</a:t>
            </a:r>
            <a:r>
              <a:rPr lang="en-GB" dirty="0" smtClean="0"/>
              <a:t> to stop code at a particular point and allow you to step through line by line</a:t>
            </a:r>
          </a:p>
          <a:p>
            <a:pPr lvl="1"/>
            <a:r>
              <a:rPr lang="en-GB" dirty="0" smtClean="0"/>
              <a:t>Set </a:t>
            </a:r>
            <a:r>
              <a:rPr lang="en-GB" b="1" dirty="0" smtClean="0"/>
              <a:t>conditional breakpoints </a:t>
            </a:r>
            <a:r>
              <a:rPr lang="en-GB" dirty="0" smtClean="0"/>
              <a:t>that stop execution if a certain condition is met</a:t>
            </a:r>
          </a:p>
          <a:p>
            <a:pPr lvl="1"/>
            <a:r>
              <a:rPr lang="en-GB" dirty="0" smtClean="0"/>
              <a:t>Set </a:t>
            </a:r>
            <a:r>
              <a:rPr lang="en-GB" b="1" dirty="0" smtClean="0"/>
              <a:t>stop-on-error flag </a:t>
            </a:r>
            <a:r>
              <a:rPr lang="en-GB" dirty="0" smtClean="0"/>
              <a:t>– code </a:t>
            </a:r>
            <a:r>
              <a:rPr lang="en-GB" dirty="0" smtClean="0"/>
              <a:t>will </a:t>
            </a:r>
            <a:r>
              <a:rPr lang="en-GB" dirty="0" smtClean="0"/>
              <a:t>stop and pass control to keyboard if an error or warning is encountered</a:t>
            </a:r>
          </a:p>
          <a:p>
            <a:pPr lvl="1">
              <a:buNone/>
            </a:pPr>
            <a:r>
              <a:rPr lang="en-GB" dirty="0" smtClean="0"/>
              <a:t>	(warnings are non-fatal errors, code will still run but is technically invalid, e.g. divide by zero)</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ctrl-c</a:t>
            </a:r>
            <a:endParaRPr lang="en-GB" b="1" dirty="0"/>
          </a:p>
        </p:txBody>
      </p:sp>
      <p:sp>
        <p:nvSpPr>
          <p:cNvPr id="3" name="Content Placeholder 2"/>
          <p:cNvSpPr>
            <a:spLocks noGrp="1"/>
          </p:cNvSpPr>
          <p:nvPr>
            <p:ph idx="1"/>
          </p:nvPr>
        </p:nvSpPr>
        <p:spPr/>
        <p:txBody>
          <a:bodyPr/>
          <a:lstStyle/>
          <a:p>
            <a:r>
              <a:rPr lang="en-GB" dirty="0" smtClean="0"/>
              <a:t>If code is running much longer than seems reasonable – </a:t>
            </a:r>
            <a:r>
              <a:rPr lang="en-GB" dirty="0" smtClean="0"/>
              <a:t>it may </a:t>
            </a:r>
            <a:r>
              <a:rPr lang="en-GB" dirty="0" smtClean="0"/>
              <a:t>be stuck in an infinite loop</a:t>
            </a:r>
          </a:p>
          <a:p>
            <a:pPr lvl="1"/>
            <a:r>
              <a:rPr lang="en-GB" dirty="0" smtClean="0"/>
              <a:t>Condition for exiting a while loop never met</a:t>
            </a:r>
          </a:p>
          <a:p>
            <a:pPr lvl="1"/>
            <a:r>
              <a:rPr lang="en-GB" dirty="0" smtClean="0"/>
              <a:t>Condition being tested in wrong place</a:t>
            </a:r>
          </a:p>
          <a:p>
            <a:pPr lvl="1"/>
            <a:r>
              <a:rPr lang="en-GB" dirty="0" smtClean="0"/>
              <a:t>Control variable </a:t>
            </a:r>
            <a:r>
              <a:rPr lang="en-GB" dirty="0" err="1" smtClean="0"/>
              <a:t>ina</a:t>
            </a:r>
            <a:r>
              <a:rPr lang="en-GB" dirty="0" smtClean="0"/>
              <a:t> </a:t>
            </a:r>
            <a:r>
              <a:rPr lang="en-GB" b="1" dirty="0" smtClean="0">
                <a:latin typeface="Courier New" pitchFamily="49" charset="0"/>
                <a:cs typeface="Courier New" pitchFamily="49" charset="0"/>
              </a:rPr>
              <a:t>for</a:t>
            </a:r>
            <a:r>
              <a:rPr lang="en-GB" dirty="0" smtClean="0"/>
              <a:t> </a:t>
            </a:r>
            <a:r>
              <a:rPr lang="en-GB" dirty="0" smtClean="0"/>
              <a:t>loop getting reset </a:t>
            </a:r>
            <a:r>
              <a:rPr lang="en-GB" dirty="0" smtClean="0"/>
              <a:t>so its maximum </a:t>
            </a:r>
            <a:r>
              <a:rPr lang="en-GB" dirty="0" smtClean="0"/>
              <a:t>value </a:t>
            </a:r>
            <a:r>
              <a:rPr lang="en-GB" dirty="0" smtClean="0"/>
              <a:t>is never </a:t>
            </a:r>
            <a:r>
              <a:rPr lang="en-GB" dirty="0" smtClean="0"/>
              <a:t>reached</a:t>
            </a:r>
          </a:p>
          <a:p>
            <a:pPr lvl="1"/>
            <a:endParaRPr lang="en-GB" dirty="0" smtClean="0"/>
          </a:p>
          <a:p>
            <a:pPr lvl="1">
              <a:buNone/>
            </a:pPr>
            <a:r>
              <a:rPr lang="en-GB" dirty="0" smtClean="0"/>
              <a:t>Can force code to stop with </a:t>
            </a:r>
            <a:r>
              <a:rPr lang="en-GB" b="1" dirty="0" smtClean="0">
                <a:solidFill>
                  <a:srgbClr val="C00000"/>
                </a:solidFill>
              </a:rPr>
              <a:t>ctrl-c</a:t>
            </a:r>
            <a:endParaRPr lang="en-GB" b="1" dirty="0">
              <a:solidFill>
                <a:srgbClr val="C0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Non-fatal errors</a:t>
            </a:r>
            <a:endParaRPr lang="en-GB" b="1" dirty="0"/>
          </a:p>
        </p:txBody>
      </p:sp>
      <p:sp>
        <p:nvSpPr>
          <p:cNvPr id="3" name="Content Placeholder 2"/>
          <p:cNvSpPr>
            <a:spLocks noGrp="1"/>
          </p:cNvSpPr>
          <p:nvPr>
            <p:ph idx="1"/>
          </p:nvPr>
        </p:nvSpPr>
        <p:spPr/>
        <p:txBody>
          <a:bodyPr/>
          <a:lstStyle/>
          <a:p>
            <a:r>
              <a:rPr lang="en-GB" dirty="0" smtClean="0"/>
              <a:t>Just because your code doesn’t have any syntax errors, and runs OK, </a:t>
            </a:r>
            <a:r>
              <a:rPr lang="en-GB" b="1" dirty="0" smtClean="0"/>
              <a:t>doesn’t</a:t>
            </a:r>
            <a:r>
              <a:rPr lang="en-GB" dirty="0" smtClean="0"/>
              <a:t> mean it does what you intended.</a:t>
            </a:r>
          </a:p>
          <a:p>
            <a:pPr>
              <a:buNone/>
            </a:pPr>
            <a:r>
              <a:rPr lang="en-GB" dirty="0" smtClean="0"/>
              <a:t>	If the results you get don’t make sense, you probably have an error in the logic underlying your code…welcome to life as a programmer!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b="1" dirty="0" smtClean="0"/>
              <a:t>Strings</a:t>
            </a:r>
            <a:endParaRPr lang="en-US" b="1" dirty="0"/>
          </a:p>
        </p:txBody>
      </p:sp>
      <p:sp>
        <p:nvSpPr>
          <p:cNvPr id="28675" name="Rectangle 3"/>
          <p:cNvSpPr>
            <a:spLocks noGrp="1" noChangeArrowheads="1"/>
          </p:cNvSpPr>
          <p:nvPr>
            <p:ph type="body" idx="1"/>
          </p:nvPr>
        </p:nvSpPr>
        <p:spPr/>
        <p:txBody>
          <a:bodyPr/>
          <a:lstStyle/>
          <a:p>
            <a:r>
              <a:rPr lang="en-GB"/>
              <a:t>MATLAB treats strings as arrays of characters</a:t>
            </a:r>
          </a:p>
          <a:p>
            <a:pPr lvl="1"/>
            <a:r>
              <a:rPr lang="en-GB"/>
              <a:t>A 2D ‘string’ matrix must have the same number of characters on each row!</a:t>
            </a:r>
          </a:p>
          <a:p>
            <a:pPr lvl="1">
              <a:buFontTx/>
              <a:buNone/>
            </a:pPr>
            <a:endParaRPr lang="en-US"/>
          </a:p>
        </p:txBody>
      </p:sp>
      <p:sp>
        <p:nvSpPr>
          <p:cNvPr id="28676" name="Text Box 4"/>
          <p:cNvSpPr txBox="1">
            <a:spLocks noChangeArrowheads="1"/>
          </p:cNvSpPr>
          <p:nvPr/>
        </p:nvSpPr>
        <p:spPr bwMode="auto">
          <a:xfrm>
            <a:off x="539750" y="2708275"/>
            <a:ext cx="7993063" cy="3671888"/>
          </a:xfrm>
          <a:prstGeom prst="rect">
            <a:avLst/>
          </a:prstGeom>
          <a:solidFill>
            <a:srgbClr val="FFFFFF"/>
          </a:solidFill>
          <a:ln w="9525">
            <a:solidFill>
              <a:schemeClr val="tx1"/>
            </a:solidFill>
            <a:miter lim="800000"/>
            <a:headEnd/>
            <a:tailEnd/>
          </a:ln>
          <a:effectLst/>
        </p:spPr>
        <p:txBody>
          <a:bodyPr>
            <a:spAutoFit/>
          </a:bodyPr>
          <a:lstStyle/>
          <a:p>
            <a:r>
              <a:rPr lang="en-GB" b="1">
                <a:latin typeface="Courier New" pitchFamily="49" charset="0"/>
              </a:rPr>
              <a:t>&gt;&gt; name = [‘Ian’,’Brooks’]</a:t>
            </a:r>
          </a:p>
          <a:p>
            <a:r>
              <a:rPr lang="en-US" b="1">
                <a:latin typeface="Courier New" pitchFamily="49" charset="0"/>
              </a:rPr>
              <a:t>name =</a:t>
            </a:r>
          </a:p>
          <a:p>
            <a:r>
              <a:rPr lang="en-US" b="1">
                <a:latin typeface="Courier New" pitchFamily="49" charset="0"/>
              </a:rPr>
              <a:t>	IanBrooks</a:t>
            </a:r>
          </a:p>
          <a:p>
            <a:endParaRPr lang="en-US" b="1">
              <a:latin typeface="Courier New" pitchFamily="49" charset="0"/>
            </a:endParaRPr>
          </a:p>
          <a:p>
            <a:r>
              <a:rPr lang="en-US" b="1">
                <a:latin typeface="Courier New" pitchFamily="49" charset="0"/>
              </a:rPr>
              <a:t>&gt;&gt; name=[‘Ian';‘Brooks']</a:t>
            </a:r>
          </a:p>
          <a:p>
            <a:r>
              <a:rPr lang="en-US" b="1">
                <a:solidFill>
                  <a:srgbClr val="CC0000"/>
                </a:solidFill>
                <a:latin typeface="Courier New" pitchFamily="49" charset="0"/>
              </a:rPr>
              <a:t>??? Error using ==&gt; vertcat</a:t>
            </a:r>
          </a:p>
          <a:p>
            <a:r>
              <a:rPr lang="en-US" b="1">
                <a:solidFill>
                  <a:srgbClr val="CC0000"/>
                </a:solidFill>
                <a:latin typeface="Courier New" pitchFamily="49" charset="0"/>
              </a:rPr>
              <a:t>All rows in the bracketed expression must have the same </a:t>
            </a:r>
          </a:p>
          <a:p>
            <a:r>
              <a:rPr lang="en-US" b="1">
                <a:solidFill>
                  <a:srgbClr val="CC0000"/>
                </a:solidFill>
                <a:latin typeface="Courier New" pitchFamily="49" charset="0"/>
              </a:rPr>
              <a:t>number of columns</a:t>
            </a:r>
            <a:endParaRPr lang="en-US" b="1">
              <a:latin typeface="Courier New" pitchFamily="49" charset="0"/>
            </a:endParaRPr>
          </a:p>
          <a:p>
            <a:endParaRPr lang="en-GB" b="1">
              <a:latin typeface="Courier New" pitchFamily="49" charset="0"/>
            </a:endParaRPr>
          </a:p>
          <a:p>
            <a:r>
              <a:rPr lang="en-GB" b="1">
                <a:latin typeface="Courier New" pitchFamily="49" charset="0"/>
              </a:rPr>
              <a:t>&gt;&gt; </a:t>
            </a:r>
            <a:r>
              <a:rPr lang="en-US" b="1">
                <a:latin typeface="Courier New" pitchFamily="49" charset="0"/>
              </a:rPr>
              <a:t>name=[‘Ian   ';‘Brooks']</a:t>
            </a:r>
          </a:p>
          <a:p>
            <a:r>
              <a:rPr lang="en-GB" b="1">
                <a:latin typeface="Courier New" pitchFamily="49" charset="0"/>
              </a:rPr>
              <a:t>Name =</a:t>
            </a:r>
          </a:p>
          <a:p>
            <a:r>
              <a:rPr lang="en-GB" b="1">
                <a:latin typeface="Courier New" pitchFamily="49" charset="0"/>
              </a:rPr>
              <a:t>	Ian</a:t>
            </a:r>
          </a:p>
          <a:p>
            <a:r>
              <a:rPr lang="en-GB" b="1">
                <a:latin typeface="Courier New" pitchFamily="49" charset="0"/>
              </a:rPr>
              <a:t>	Brooks</a:t>
            </a:r>
            <a:endParaRPr lang="en-US" b="1">
              <a:latin typeface="Courier New" pitchFamily="49"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7158" y="928670"/>
            <a:ext cx="5357842" cy="5286412"/>
          </a:xfrm>
          <a:ln>
            <a:solidFill>
              <a:schemeClr val="bg2"/>
            </a:solidFill>
          </a:ln>
        </p:spPr>
        <p:txBody>
          <a:bodyPr/>
          <a:lstStyle/>
          <a:p>
            <a:pPr>
              <a:buNone/>
            </a:pPr>
            <a:r>
              <a:rPr lang="en-GB" sz="1000" dirty="0" smtClean="0">
                <a:latin typeface="Courier New" pitchFamily="49" charset="0"/>
                <a:cs typeface="Courier New" pitchFamily="49" charset="0"/>
              </a:rPr>
              <a:t>figure</a:t>
            </a:r>
          </a:p>
          <a:p>
            <a:pPr>
              <a:buNone/>
            </a:pPr>
            <a:r>
              <a:rPr lang="en-GB" sz="1000" dirty="0" smtClean="0">
                <a:latin typeface="Courier New" pitchFamily="49" charset="0"/>
                <a:cs typeface="Courier New" pitchFamily="49" charset="0"/>
              </a:rPr>
              <a:t>orient landscape</a:t>
            </a:r>
          </a:p>
          <a:p>
            <a:pPr>
              <a:buNone/>
            </a:pPr>
            <a:r>
              <a:rPr lang="en-GB" sz="1000" dirty="0" err="1" smtClean="0">
                <a:latin typeface="Courier New" pitchFamily="49" charset="0"/>
                <a:cs typeface="Courier New" pitchFamily="49" charset="0"/>
              </a:rPr>
              <a:t>wysiwyg</a:t>
            </a:r>
            <a:endParaRPr lang="en-GB" sz="1000" dirty="0" smtClean="0">
              <a:latin typeface="Courier New" pitchFamily="49" charset="0"/>
              <a:cs typeface="Courier New" pitchFamily="49" charset="0"/>
            </a:endParaRPr>
          </a:p>
          <a:p>
            <a:pPr>
              <a:buNone/>
            </a:pPr>
            <a:r>
              <a:rPr lang="en-GB" sz="1000" dirty="0" smtClean="0">
                <a:latin typeface="Courier New" pitchFamily="49" charset="0"/>
                <a:cs typeface="Courier New" pitchFamily="49" charset="0"/>
              </a:rPr>
              <a:t> </a:t>
            </a:r>
          </a:p>
          <a:p>
            <a:pPr>
              <a:buNone/>
            </a:pPr>
            <a:r>
              <a:rPr lang="en-GB" sz="1000" dirty="0" smtClean="0">
                <a:latin typeface="Courier New" pitchFamily="49" charset="0"/>
                <a:cs typeface="Courier New" pitchFamily="49" charset="0"/>
              </a:rPr>
              <a:t>clear all</a:t>
            </a:r>
          </a:p>
          <a:p>
            <a:pPr>
              <a:buNone/>
            </a:pPr>
            <a:r>
              <a:rPr lang="en-GB" sz="1000" dirty="0" smtClean="0">
                <a:latin typeface="Courier New" pitchFamily="49" charset="0"/>
                <a:cs typeface="Courier New" pitchFamily="49" charset="0"/>
              </a:rPr>
              <a:t>load /worker/twelve/coastal_waves/jun07/data/section_jun07_3</a:t>
            </a:r>
          </a:p>
          <a:p>
            <a:pPr>
              <a:buNone/>
            </a:pPr>
            <a:r>
              <a:rPr lang="en-GB" sz="1000" dirty="0" smtClean="0">
                <a:latin typeface="Courier New" pitchFamily="49" charset="0"/>
                <a:cs typeface="Courier New" pitchFamily="49" charset="0"/>
              </a:rPr>
              <a:t> </a:t>
            </a:r>
          </a:p>
          <a:p>
            <a:pPr>
              <a:buNone/>
            </a:pPr>
            <a:r>
              <a:rPr lang="en-GB" sz="1000" dirty="0" smtClean="0">
                <a:latin typeface="Courier New" pitchFamily="49" charset="0"/>
                <a:cs typeface="Courier New" pitchFamily="49" charset="0"/>
              </a:rPr>
              <a:t>sub1=subplot(2,2,1);</a:t>
            </a:r>
          </a:p>
          <a:p>
            <a:pPr>
              <a:buNone/>
            </a:pPr>
            <a:r>
              <a:rPr lang="en-GB" sz="1000" dirty="0" err="1" smtClean="0">
                <a:latin typeface="Courier New" pitchFamily="49" charset="0"/>
                <a:cs typeface="Courier New" pitchFamily="49" charset="0"/>
              </a:rPr>
              <a:t>section_plot</a:t>
            </a:r>
            <a:r>
              <a:rPr lang="en-GB" sz="1000" dirty="0" smtClean="0">
                <a:latin typeface="Courier New" pitchFamily="49" charset="0"/>
                <a:cs typeface="Courier New" pitchFamily="49" charset="0"/>
              </a:rPr>
              <a:t>(</a:t>
            </a:r>
            <a:r>
              <a:rPr lang="en-GB" sz="1000" dirty="0" err="1" smtClean="0">
                <a:latin typeface="Courier New" pitchFamily="49" charset="0"/>
                <a:cs typeface="Courier New" pitchFamily="49" charset="0"/>
              </a:rPr>
              <a:t>gtheta,x,y</a:t>
            </a:r>
            <a:r>
              <a:rPr lang="en-GB" sz="1000" dirty="0" smtClean="0">
                <a:latin typeface="Courier New" pitchFamily="49" charset="0"/>
                <a:cs typeface="Courier New" pitchFamily="49" charset="0"/>
              </a:rPr>
              <a:t>,[],[],[],'x',[],'</a:t>
            </a:r>
            <a:r>
              <a:rPr lang="en-GB" sz="1000" dirty="0" err="1" smtClean="0">
                <a:latin typeface="Courier New" pitchFamily="49" charset="0"/>
                <a:cs typeface="Courier New" pitchFamily="49" charset="0"/>
              </a:rPr>
              <a:t>nonew</a:t>
            </a:r>
            <a:r>
              <a:rPr lang="en-GB" sz="1000" dirty="0" smtClean="0">
                <a:latin typeface="Courier New" pitchFamily="49" charset="0"/>
                <a:cs typeface="Courier New" pitchFamily="49" charset="0"/>
              </a:rPr>
              <a:t>');</a:t>
            </a:r>
          </a:p>
          <a:p>
            <a:pPr>
              <a:buNone/>
            </a:pPr>
            <a:r>
              <a:rPr lang="en-GB" sz="1000" dirty="0" err="1" smtClean="0">
                <a:latin typeface="Courier New" pitchFamily="49" charset="0"/>
                <a:cs typeface="Courier New" pitchFamily="49" charset="0"/>
              </a:rPr>
              <a:t>extcontour</a:t>
            </a:r>
            <a:r>
              <a:rPr lang="en-GB" sz="1000" dirty="0" smtClean="0">
                <a:latin typeface="Courier New" pitchFamily="49" charset="0"/>
                <a:cs typeface="Courier New" pitchFamily="49" charset="0"/>
              </a:rPr>
              <a:t>(x(:,1),</a:t>
            </a:r>
            <a:r>
              <a:rPr lang="en-GB" sz="1000" dirty="0" err="1" smtClean="0">
                <a:latin typeface="Courier New" pitchFamily="49" charset="0"/>
                <a:cs typeface="Courier New" pitchFamily="49" charset="0"/>
              </a:rPr>
              <a:t>y,grhum,'label','color','w','fontsize</a:t>
            </a:r>
            <a:r>
              <a:rPr lang="en-GB" sz="1000" dirty="0" smtClean="0">
                <a:latin typeface="Courier New" pitchFamily="49" charset="0"/>
                <a:cs typeface="Courier New" pitchFamily="49" charset="0"/>
              </a:rPr>
              <a:t>',[9]);</a:t>
            </a:r>
          </a:p>
          <a:p>
            <a:pPr>
              <a:buNone/>
            </a:pPr>
            <a:r>
              <a:rPr lang="en-GB" sz="1000" dirty="0" smtClean="0">
                <a:latin typeface="Courier New" pitchFamily="49" charset="0"/>
                <a:cs typeface="Courier New" pitchFamily="49" charset="0"/>
              </a:rPr>
              <a:t>txt=</a:t>
            </a:r>
            <a:r>
              <a:rPr lang="en-GB" sz="1000" dirty="0" err="1" smtClean="0">
                <a:latin typeface="Courier New" pitchFamily="49" charset="0"/>
                <a:cs typeface="Courier New" pitchFamily="49" charset="0"/>
              </a:rPr>
              <a:t>findobj</a:t>
            </a:r>
            <a:r>
              <a:rPr lang="en-GB" sz="1000" dirty="0" smtClean="0">
                <a:latin typeface="Courier New" pitchFamily="49" charset="0"/>
                <a:cs typeface="Courier New" pitchFamily="49" charset="0"/>
              </a:rPr>
              <a:t>(sub1,'type','text');</a:t>
            </a:r>
          </a:p>
          <a:p>
            <a:pPr>
              <a:buNone/>
            </a:pPr>
            <a:r>
              <a:rPr lang="en-GB" sz="1000" dirty="0" smtClean="0">
                <a:latin typeface="Courier New" pitchFamily="49" charset="0"/>
                <a:cs typeface="Courier New" pitchFamily="49" charset="0"/>
              </a:rPr>
              <a:t>set(</a:t>
            </a:r>
            <a:r>
              <a:rPr lang="en-GB" sz="1000" dirty="0" err="1" smtClean="0">
                <a:latin typeface="Courier New" pitchFamily="49" charset="0"/>
                <a:cs typeface="Courier New" pitchFamily="49" charset="0"/>
              </a:rPr>
              <a:t>txt,'color','w</a:t>
            </a:r>
            <a:r>
              <a:rPr lang="en-GB" sz="1000" dirty="0" smtClean="0">
                <a:latin typeface="Courier New" pitchFamily="49" charset="0"/>
                <a:cs typeface="Courier New" pitchFamily="49" charset="0"/>
              </a:rPr>
              <a:t>')</a:t>
            </a:r>
          </a:p>
          <a:p>
            <a:pPr>
              <a:buNone/>
            </a:pPr>
            <a:r>
              <a:rPr lang="en-GB" sz="1000" dirty="0" err="1" smtClean="0">
                <a:latin typeface="Courier New" pitchFamily="49" charset="0"/>
                <a:cs typeface="Courier New" pitchFamily="49" charset="0"/>
              </a:rPr>
              <a:t>xlimit</a:t>
            </a:r>
            <a:r>
              <a:rPr lang="en-GB" sz="1000" dirty="0" smtClean="0">
                <a:latin typeface="Courier New" pitchFamily="49" charset="0"/>
                <a:cs typeface="Courier New" pitchFamily="49" charset="0"/>
              </a:rPr>
              <a:t>=get(</a:t>
            </a:r>
            <a:r>
              <a:rPr lang="en-GB" sz="1000" dirty="0" err="1" smtClean="0">
                <a:latin typeface="Courier New" pitchFamily="49" charset="0"/>
                <a:cs typeface="Courier New" pitchFamily="49" charset="0"/>
              </a:rPr>
              <a:t>gca,'xlim</a:t>
            </a:r>
            <a:r>
              <a:rPr lang="en-GB" sz="1000" dirty="0" smtClean="0">
                <a:latin typeface="Courier New" pitchFamily="49" charset="0"/>
                <a:cs typeface="Courier New" pitchFamily="49" charset="0"/>
              </a:rPr>
              <a:t>');</a:t>
            </a:r>
          </a:p>
          <a:p>
            <a:pPr>
              <a:buNone/>
            </a:pPr>
            <a:r>
              <a:rPr lang="en-GB" sz="1000" dirty="0" err="1" smtClean="0">
                <a:latin typeface="Courier New" pitchFamily="49" charset="0"/>
                <a:cs typeface="Courier New" pitchFamily="49" charset="0"/>
              </a:rPr>
              <a:t>ylimit</a:t>
            </a:r>
            <a:r>
              <a:rPr lang="en-GB" sz="1000" dirty="0" smtClean="0">
                <a:latin typeface="Courier New" pitchFamily="49" charset="0"/>
                <a:cs typeface="Courier New" pitchFamily="49" charset="0"/>
              </a:rPr>
              <a:t>=get(</a:t>
            </a:r>
            <a:r>
              <a:rPr lang="en-GB" sz="1000" dirty="0" err="1" smtClean="0">
                <a:latin typeface="Courier New" pitchFamily="49" charset="0"/>
                <a:cs typeface="Courier New" pitchFamily="49" charset="0"/>
              </a:rPr>
              <a:t>gca,'ylim</a:t>
            </a:r>
            <a:r>
              <a:rPr lang="en-GB" sz="1000" dirty="0" smtClean="0">
                <a:latin typeface="Courier New" pitchFamily="49" charset="0"/>
                <a:cs typeface="Courier New" pitchFamily="49" charset="0"/>
              </a:rPr>
              <a:t>');</a:t>
            </a:r>
          </a:p>
          <a:p>
            <a:pPr>
              <a:buNone/>
            </a:pPr>
            <a:r>
              <a:rPr lang="en-US" sz="1000" dirty="0" err="1" smtClean="0">
                <a:latin typeface="Courier New" pitchFamily="49" charset="0"/>
                <a:cs typeface="Courier New" pitchFamily="49" charset="0"/>
              </a:rPr>
              <a:t>aa</a:t>
            </a:r>
            <a:r>
              <a:rPr lang="en-US" sz="1000" dirty="0" smtClean="0">
                <a:latin typeface="Courier New" pitchFamily="49" charset="0"/>
                <a:cs typeface="Courier New" pitchFamily="49" charset="0"/>
              </a:rPr>
              <a:t>=text([</a:t>
            </a:r>
            <a:r>
              <a:rPr lang="en-US" sz="1000" dirty="0" err="1" smtClean="0">
                <a:latin typeface="Courier New" pitchFamily="49" charset="0"/>
                <a:cs typeface="Courier New" pitchFamily="49" charset="0"/>
              </a:rPr>
              <a:t>xlimit</a:t>
            </a:r>
            <a:r>
              <a:rPr lang="en-US" sz="1000" dirty="0" smtClean="0">
                <a:latin typeface="Courier New" pitchFamily="49" charset="0"/>
                <a:cs typeface="Courier New" pitchFamily="49" charset="0"/>
              </a:rPr>
              <a:t>(1)],</a:t>
            </a:r>
            <a:r>
              <a:rPr lang="en-US" sz="1000" dirty="0" err="1" smtClean="0">
                <a:latin typeface="Courier New" pitchFamily="49" charset="0"/>
                <a:cs typeface="Courier New" pitchFamily="49" charset="0"/>
              </a:rPr>
              <a:t>ylimit</a:t>
            </a:r>
            <a:r>
              <a:rPr lang="en-US" sz="1000" dirty="0" smtClean="0">
                <a:latin typeface="Courier New" pitchFamily="49" charset="0"/>
                <a:cs typeface="Courier New" pitchFamily="49" charset="0"/>
              </a:rPr>
              <a:t>(2)+0.05*diff(</a:t>
            </a:r>
            <a:r>
              <a:rPr lang="en-US" sz="1000" dirty="0" err="1" smtClean="0">
                <a:latin typeface="Courier New" pitchFamily="49" charset="0"/>
                <a:cs typeface="Courier New" pitchFamily="49" charset="0"/>
              </a:rPr>
              <a:t>ylimit</a:t>
            </a:r>
            <a:r>
              <a:rPr lang="en-US" sz="1000" dirty="0" smtClean="0">
                <a:latin typeface="Courier New" pitchFamily="49" charset="0"/>
                <a:cs typeface="Courier New" pitchFamily="49" charset="0"/>
              </a:rPr>
              <a:t>),'a');</a:t>
            </a:r>
          </a:p>
          <a:p>
            <a:pPr>
              <a:buNone/>
            </a:pPr>
            <a:r>
              <a:rPr lang="en-GB" sz="1000" dirty="0" smtClean="0">
                <a:latin typeface="Courier New" pitchFamily="49" charset="0"/>
                <a:cs typeface="Courier New" pitchFamily="49" charset="0"/>
              </a:rPr>
              <a:t>set(</a:t>
            </a:r>
            <a:r>
              <a:rPr lang="en-GB" sz="1000" dirty="0" err="1" smtClean="0">
                <a:latin typeface="Courier New" pitchFamily="49" charset="0"/>
                <a:cs typeface="Courier New" pitchFamily="49" charset="0"/>
              </a:rPr>
              <a:t>aa,'fontsize</a:t>
            </a:r>
            <a:r>
              <a:rPr lang="en-GB" sz="1000" dirty="0" smtClean="0">
                <a:latin typeface="Courier New" pitchFamily="49" charset="0"/>
                <a:cs typeface="Courier New" pitchFamily="49" charset="0"/>
              </a:rPr>
              <a:t>',[11],'</a:t>
            </a:r>
            <a:r>
              <a:rPr lang="en-GB" sz="1000" dirty="0" err="1" smtClean="0">
                <a:latin typeface="Courier New" pitchFamily="49" charset="0"/>
                <a:cs typeface="Courier New" pitchFamily="49" charset="0"/>
              </a:rPr>
              <a:t>fontweight','bold','color','k</a:t>
            </a:r>
            <a:r>
              <a:rPr lang="en-GB" sz="1000" dirty="0" smtClean="0">
                <a:latin typeface="Courier New" pitchFamily="49" charset="0"/>
                <a:cs typeface="Courier New" pitchFamily="49" charset="0"/>
              </a:rPr>
              <a:t>');</a:t>
            </a:r>
          </a:p>
          <a:p>
            <a:pPr>
              <a:buNone/>
            </a:pPr>
            <a:r>
              <a:rPr lang="en-GB" sz="1000" dirty="0" smtClean="0">
                <a:latin typeface="Courier New" pitchFamily="49" charset="0"/>
                <a:cs typeface="Courier New" pitchFamily="49" charset="0"/>
              </a:rPr>
              <a:t> </a:t>
            </a:r>
          </a:p>
          <a:p>
            <a:r>
              <a:rPr lang="en-GB" sz="1000" dirty="0" smtClean="0">
                <a:latin typeface="Courier New" pitchFamily="49" charset="0"/>
                <a:cs typeface="Courier New" pitchFamily="49" charset="0"/>
              </a:rPr>
              <a:t>sub2=subplot(2,2,2);</a:t>
            </a:r>
          </a:p>
          <a:p>
            <a:r>
              <a:rPr lang="en-GB" sz="1000" dirty="0" err="1" smtClean="0">
                <a:latin typeface="Courier New" pitchFamily="49" charset="0"/>
                <a:cs typeface="Courier New" pitchFamily="49" charset="0"/>
              </a:rPr>
              <a:t>section_plot</a:t>
            </a:r>
            <a:r>
              <a:rPr lang="en-GB" sz="1000" dirty="0" smtClean="0">
                <a:latin typeface="Courier New" pitchFamily="49" charset="0"/>
                <a:cs typeface="Courier New" pitchFamily="49" charset="0"/>
              </a:rPr>
              <a:t>(</a:t>
            </a:r>
            <a:r>
              <a:rPr lang="en-GB" sz="1000" dirty="0" err="1" smtClean="0">
                <a:latin typeface="Courier New" pitchFamily="49" charset="0"/>
                <a:cs typeface="Courier New" pitchFamily="49" charset="0"/>
              </a:rPr>
              <a:t>gmws,x,y</a:t>
            </a:r>
            <a:r>
              <a:rPr lang="en-GB" sz="1000" dirty="0" smtClean="0">
                <a:latin typeface="Courier New" pitchFamily="49" charset="0"/>
                <a:cs typeface="Courier New" pitchFamily="49" charset="0"/>
              </a:rPr>
              <a:t>,[],[],[0 30],'x',[],'</a:t>
            </a:r>
            <a:r>
              <a:rPr lang="en-GB" sz="1000" dirty="0" err="1" smtClean="0">
                <a:latin typeface="Courier New" pitchFamily="49" charset="0"/>
                <a:cs typeface="Courier New" pitchFamily="49" charset="0"/>
              </a:rPr>
              <a:t>nonew</a:t>
            </a:r>
            <a:r>
              <a:rPr lang="en-GB" sz="1000" dirty="0" smtClean="0">
                <a:latin typeface="Courier New" pitchFamily="49" charset="0"/>
                <a:cs typeface="Courier New" pitchFamily="49" charset="0"/>
              </a:rPr>
              <a:t>');</a:t>
            </a:r>
          </a:p>
          <a:p>
            <a:r>
              <a:rPr lang="en-GB" sz="1000" dirty="0" smtClean="0">
                <a:latin typeface="Courier New" pitchFamily="49" charset="0"/>
                <a:cs typeface="Courier New" pitchFamily="49" charset="0"/>
              </a:rPr>
              <a:t>[</a:t>
            </a:r>
            <a:r>
              <a:rPr lang="en-GB" sz="1000" dirty="0" err="1" smtClean="0">
                <a:latin typeface="Courier New" pitchFamily="49" charset="0"/>
                <a:cs typeface="Courier New" pitchFamily="49" charset="0"/>
              </a:rPr>
              <a:t>xx,yy,gu</a:t>
            </a:r>
            <a:r>
              <a:rPr lang="en-GB" sz="1000" dirty="0" smtClean="0">
                <a:latin typeface="Courier New" pitchFamily="49" charset="0"/>
                <a:cs typeface="Courier New" pitchFamily="49" charset="0"/>
              </a:rPr>
              <a:t>]=</a:t>
            </a:r>
            <a:r>
              <a:rPr lang="en-GB" sz="1000" dirty="0" err="1" smtClean="0">
                <a:latin typeface="Courier New" pitchFamily="49" charset="0"/>
                <a:cs typeface="Courier New" pitchFamily="49" charset="0"/>
              </a:rPr>
              <a:t>reducegrid</a:t>
            </a:r>
            <a:r>
              <a:rPr lang="en-GB" sz="1000" dirty="0" smtClean="0">
                <a:latin typeface="Courier New" pitchFamily="49" charset="0"/>
                <a:cs typeface="Courier New" pitchFamily="49" charset="0"/>
              </a:rPr>
              <a:t>(x(:,1),y,gxuic,2,2);</a:t>
            </a:r>
          </a:p>
          <a:p>
            <a:r>
              <a:rPr lang="en-GB" sz="1000" dirty="0" smtClean="0">
                <a:latin typeface="Courier New" pitchFamily="49" charset="0"/>
                <a:cs typeface="Courier New" pitchFamily="49" charset="0"/>
              </a:rPr>
              <a:t>[</a:t>
            </a:r>
            <a:r>
              <a:rPr lang="en-GB" sz="1000" dirty="0" err="1" smtClean="0">
                <a:latin typeface="Courier New" pitchFamily="49" charset="0"/>
                <a:cs typeface="Courier New" pitchFamily="49" charset="0"/>
              </a:rPr>
              <a:t>xx,yy,gv</a:t>
            </a:r>
            <a:r>
              <a:rPr lang="en-GB" sz="1000" dirty="0" smtClean="0">
                <a:latin typeface="Courier New" pitchFamily="49" charset="0"/>
                <a:cs typeface="Courier New" pitchFamily="49" charset="0"/>
              </a:rPr>
              <a:t>]=</a:t>
            </a:r>
            <a:r>
              <a:rPr lang="en-GB" sz="1000" dirty="0" err="1" smtClean="0">
                <a:latin typeface="Courier New" pitchFamily="49" charset="0"/>
                <a:cs typeface="Courier New" pitchFamily="49" charset="0"/>
              </a:rPr>
              <a:t>reducegrid</a:t>
            </a:r>
            <a:r>
              <a:rPr lang="en-GB" sz="1000" dirty="0" smtClean="0">
                <a:latin typeface="Courier New" pitchFamily="49" charset="0"/>
                <a:cs typeface="Courier New" pitchFamily="49" charset="0"/>
              </a:rPr>
              <a:t>(x(:,1),y,gxvic,2,2);</a:t>
            </a:r>
          </a:p>
          <a:p>
            <a:r>
              <a:rPr lang="en-GB" sz="1000" dirty="0" err="1" smtClean="0">
                <a:latin typeface="Courier New" pitchFamily="49" charset="0"/>
                <a:cs typeface="Courier New" pitchFamily="49" charset="0"/>
              </a:rPr>
              <a:t>windvec</a:t>
            </a:r>
            <a:r>
              <a:rPr lang="en-GB" sz="1000" dirty="0" smtClean="0">
                <a:latin typeface="Courier New" pitchFamily="49" charset="0"/>
                <a:cs typeface="Courier New" pitchFamily="49" charset="0"/>
              </a:rPr>
              <a:t>(</a:t>
            </a:r>
            <a:r>
              <a:rPr lang="en-GB" sz="1000" dirty="0" err="1" smtClean="0">
                <a:latin typeface="Courier New" pitchFamily="49" charset="0"/>
                <a:cs typeface="Courier New" pitchFamily="49" charset="0"/>
              </a:rPr>
              <a:t>xx,yy,gu,gv,'screen','nonew','w</a:t>
            </a:r>
            <a:r>
              <a:rPr lang="en-GB" sz="1000" dirty="0" smtClean="0">
                <a:latin typeface="Courier New" pitchFamily="49" charset="0"/>
                <a:cs typeface="Courier New" pitchFamily="49" charset="0"/>
              </a:rPr>
              <a:t>');</a:t>
            </a:r>
          </a:p>
          <a:p>
            <a:r>
              <a:rPr lang="en-GB" sz="1000" dirty="0" err="1" smtClean="0">
                <a:latin typeface="Courier New" pitchFamily="49" charset="0"/>
                <a:cs typeface="Courier New" pitchFamily="49" charset="0"/>
              </a:rPr>
              <a:t>xlimit</a:t>
            </a:r>
            <a:r>
              <a:rPr lang="en-GB" sz="1000" dirty="0" smtClean="0">
                <a:latin typeface="Courier New" pitchFamily="49" charset="0"/>
                <a:cs typeface="Courier New" pitchFamily="49" charset="0"/>
              </a:rPr>
              <a:t>=get(</a:t>
            </a:r>
            <a:r>
              <a:rPr lang="en-GB" sz="1000" dirty="0" err="1" smtClean="0">
                <a:latin typeface="Courier New" pitchFamily="49" charset="0"/>
                <a:cs typeface="Courier New" pitchFamily="49" charset="0"/>
              </a:rPr>
              <a:t>gca,'xlim</a:t>
            </a:r>
            <a:r>
              <a:rPr lang="en-GB" sz="1000" dirty="0" smtClean="0">
                <a:latin typeface="Courier New" pitchFamily="49" charset="0"/>
                <a:cs typeface="Courier New" pitchFamily="49" charset="0"/>
              </a:rPr>
              <a:t>');</a:t>
            </a:r>
          </a:p>
          <a:p>
            <a:r>
              <a:rPr lang="en-GB" sz="1000" dirty="0" err="1" smtClean="0">
                <a:latin typeface="Courier New" pitchFamily="49" charset="0"/>
                <a:cs typeface="Courier New" pitchFamily="49" charset="0"/>
              </a:rPr>
              <a:t>ylimit</a:t>
            </a:r>
            <a:r>
              <a:rPr lang="en-GB" sz="1000" dirty="0" smtClean="0">
                <a:latin typeface="Courier New" pitchFamily="49" charset="0"/>
                <a:cs typeface="Courier New" pitchFamily="49" charset="0"/>
              </a:rPr>
              <a:t>=get(</a:t>
            </a:r>
            <a:r>
              <a:rPr lang="en-GB" sz="1000" dirty="0" err="1" smtClean="0">
                <a:latin typeface="Courier New" pitchFamily="49" charset="0"/>
                <a:cs typeface="Courier New" pitchFamily="49" charset="0"/>
              </a:rPr>
              <a:t>gca,'ylim</a:t>
            </a:r>
            <a:r>
              <a:rPr lang="en-GB" sz="1000" dirty="0" smtClean="0">
                <a:latin typeface="Courier New" pitchFamily="49" charset="0"/>
                <a:cs typeface="Courier New" pitchFamily="49" charset="0"/>
              </a:rPr>
              <a:t>');</a:t>
            </a:r>
          </a:p>
          <a:p>
            <a:r>
              <a:rPr lang="en-GB" sz="1000" dirty="0" smtClean="0">
                <a:latin typeface="Courier New" pitchFamily="49" charset="0"/>
                <a:cs typeface="Courier New" pitchFamily="49" charset="0"/>
              </a:rPr>
              <a:t>bb=text([</a:t>
            </a:r>
            <a:r>
              <a:rPr lang="en-GB" sz="1000" dirty="0" err="1" smtClean="0">
                <a:latin typeface="Courier New" pitchFamily="49" charset="0"/>
                <a:cs typeface="Courier New" pitchFamily="49" charset="0"/>
              </a:rPr>
              <a:t>xlimit</a:t>
            </a:r>
            <a:r>
              <a:rPr lang="en-GB" sz="1000" dirty="0" smtClean="0">
                <a:latin typeface="Courier New" pitchFamily="49" charset="0"/>
                <a:cs typeface="Courier New" pitchFamily="49" charset="0"/>
              </a:rPr>
              <a:t>(1)],</a:t>
            </a:r>
            <a:r>
              <a:rPr lang="en-GB" sz="1000" dirty="0" err="1" smtClean="0">
                <a:latin typeface="Courier New" pitchFamily="49" charset="0"/>
                <a:cs typeface="Courier New" pitchFamily="49" charset="0"/>
              </a:rPr>
              <a:t>ylimit</a:t>
            </a:r>
            <a:r>
              <a:rPr lang="en-GB" sz="1000" dirty="0" smtClean="0">
                <a:latin typeface="Courier New" pitchFamily="49" charset="0"/>
                <a:cs typeface="Courier New" pitchFamily="49" charset="0"/>
              </a:rPr>
              <a:t>(2)+0.05*diff(</a:t>
            </a:r>
            <a:r>
              <a:rPr lang="en-GB" sz="1000" dirty="0" err="1" smtClean="0">
                <a:latin typeface="Courier New" pitchFamily="49" charset="0"/>
                <a:cs typeface="Courier New" pitchFamily="49" charset="0"/>
              </a:rPr>
              <a:t>ylimit</a:t>
            </a:r>
            <a:r>
              <a:rPr lang="en-GB" sz="1000" dirty="0" smtClean="0">
                <a:latin typeface="Courier New" pitchFamily="49" charset="0"/>
                <a:cs typeface="Courier New" pitchFamily="49" charset="0"/>
              </a:rPr>
              <a:t>),'b');</a:t>
            </a:r>
          </a:p>
          <a:p>
            <a:r>
              <a:rPr lang="en-GB" sz="1000" dirty="0" smtClean="0">
                <a:latin typeface="Courier New" pitchFamily="49" charset="0"/>
                <a:cs typeface="Courier New" pitchFamily="49" charset="0"/>
              </a:rPr>
              <a:t>set(</a:t>
            </a:r>
            <a:r>
              <a:rPr lang="en-GB" sz="1000" dirty="0" err="1" smtClean="0">
                <a:latin typeface="Courier New" pitchFamily="49" charset="0"/>
                <a:cs typeface="Courier New" pitchFamily="49" charset="0"/>
              </a:rPr>
              <a:t>bb,'fontsize</a:t>
            </a:r>
            <a:r>
              <a:rPr lang="en-GB" sz="1000" dirty="0" smtClean="0">
                <a:latin typeface="Courier New" pitchFamily="49" charset="0"/>
                <a:cs typeface="Courier New" pitchFamily="49" charset="0"/>
              </a:rPr>
              <a:t>',[11],'</a:t>
            </a:r>
            <a:r>
              <a:rPr lang="en-GB" sz="1000" dirty="0" err="1" smtClean="0">
                <a:latin typeface="Courier New" pitchFamily="49" charset="0"/>
                <a:cs typeface="Courier New" pitchFamily="49" charset="0"/>
              </a:rPr>
              <a:t>fontweight','bold</a:t>
            </a:r>
            <a:r>
              <a:rPr lang="en-GB" sz="1000" dirty="0" smtClean="0">
                <a:latin typeface="Courier New" pitchFamily="49" charset="0"/>
                <a:cs typeface="Courier New" pitchFamily="49" charset="0"/>
              </a:rPr>
              <a:t>');</a:t>
            </a:r>
          </a:p>
          <a:p>
            <a:pPr marL="0" indent="0">
              <a:buNone/>
            </a:pPr>
            <a:endParaRPr lang="en-GB" sz="1000" b="1" dirty="0">
              <a:latin typeface="Courier New" pitchFamily="49" charset="0"/>
              <a:cs typeface="Courier New" pitchFamily="49" charset="0"/>
            </a:endParaRPr>
          </a:p>
        </p:txBody>
      </p:sp>
      <p:sp>
        <p:nvSpPr>
          <p:cNvPr id="4" name="Content Placeholder 3"/>
          <p:cNvSpPr>
            <a:spLocks noGrp="1"/>
          </p:cNvSpPr>
          <p:nvPr>
            <p:ph sz="half" idx="2"/>
          </p:nvPr>
        </p:nvSpPr>
        <p:spPr>
          <a:xfrm>
            <a:off x="4648200" y="928670"/>
            <a:ext cx="4267200" cy="5286412"/>
          </a:xfrm>
        </p:spPr>
        <p:txBody>
          <a:bodyPr/>
          <a:lstStyle/>
          <a:p>
            <a:r>
              <a:rPr lang="en-GB" sz="1100" dirty="0" smtClean="0"/>
              <a:t> </a:t>
            </a:r>
            <a:endParaRPr lang="en-GB" sz="1100" dirty="0"/>
          </a:p>
        </p:txBody>
      </p:sp>
      <p:sp>
        <p:nvSpPr>
          <p:cNvPr id="2" name="Title 1"/>
          <p:cNvSpPr>
            <a:spLocks noGrp="1"/>
          </p:cNvSpPr>
          <p:nvPr>
            <p:ph type="title"/>
          </p:nvPr>
        </p:nvSpPr>
        <p:spPr/>
        <p:txBody>
          <a:bodyPr/>
          <a:lstStyle/>
          <a:p>
            <a:r>
              <a:rPr lang="en-GB" dirty="0" smtClean="0"/>
              <a:t>Example script:</a:t>
            </a:r>
            <a:r>
              <a:rPr lang="en-GB" b="1" dirty="0" smtClean="0"/>
              <a:t> bams_fig8.m</a:t>
            </a:r>
            <a:endParaRPr lang="en-GB"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endParaRPr lang="en-US"/>
          </a:p>
        </p:txBody>
      </p:sp>
      <p:sp>
        <p:nvSpPr>
          <p:cNvPr id="29699" name="Rectangle 3"/>
          <p:cNvSpPr>
            <a:spLocks noGrp="1" noChangeArrowheads="1"/>
          </p:cNvSpPr>
          <p:nvPr>
            <p:ph type="body" idx="1"/>
          </p:nvPr>
        </p:nvSpPr>
        <p:spPr>
          <a:xfrm>
            <a:off x="457200" y="1196975"/>
            <a:ext cx="8229600" cy="719138"/>
          </a:xfrm>
        </p:spPr>
        <p:txBody>
          <a:bodyPr/>
          <a:lstStyle/>
          <a:p>
            <a:r>
              <a:rPr lang="en-GB"/>
              <a:t>Can concatenate strings as:</a:t>
            </a:r>
            <a:endParaRPr lang="en-US"/>
          </a:p>
        </p:txBody>
      </p:sp>
      <p:sp>
        <p:nvSpPr>
          <p:cNvPr id="29700" name="Text Box 4"/>
          <p:cNvSpPr txBox="1">
            <a:spLocks noChangeArrowheads="1"/>
          </p:cNvSpPr>
          <p:nvPr/>
        </p:nvSpPr>
        <p:spPr bwMode="auto">
          <a:xfrm>
            <a:off x="539750" y="1773238"/>
            <a:ext cx="7993063" cy="1474787"/>
          </a:xfrm>
          <a:prstGeom prst="rect">
            <a:avLst/>
          </a:prstGeom>
          <a:solidFill>
            <a:srgbClr val="FFFFFF"/>
          </a:solidFill>
          <a:ln w="9525">
            <a:solidFill>
              <a:schemeClr val="tx1"/>
            </a:solidFill>
            <a:miter lim="800000"/>
            <a:headEnd/>
            <a:tailEnd/>
          </a:ln>
          <a:effectLst/>
        </p:spPr>
        <p:txBody>
          <a:bodyPr>
            <a:spAutoFit/>
          </a:bodyPr>
          <a:lstStyle/>
          <a:p>
            <a:r>
              <a:rPr lang="en-GB" b="1">
                <a:latin typeface="Courier New" pitchFamily="49" charset="0"/>
              </a:rPr>
              <a:t>&gt;&gt; firstname = ‘Ian’;</a:t>
            </a:r>
          </a:p>
          <a:p>
            <a:r>
              <a:rPr lang="en-GB" b="1">
                <a:latin typeface="Courier New" pitchFamily="49" charset="0"/>
              </a:rPr>
              <a:t>&gt;&gt; secondname = ‘Brooks’;</a:t>
            </a:r>
          </a:p>
          <a:p>
            <a:r>
              <a:rPr lang="en-GB" b="1">
                <a:latin typeface="Courier New" pitchFamily="49" charset="0"/>
              </a:rPr>
              <a:t>&gt;&gt; fullname = [firstname,‘ ’,secondname]</a:t>
            </a:r>
          </a:p>
          <a:p>
            <a:r>
              <a:rPr lang="en-GB" b="1">
                <a:latin typeface="Courier New" pitchFamily="49" charset="0"/>
              </a:rPr>
              <a:t>fullname =</a:t>
            </a:r>
          </a:p>
          <a:p>
            <a:r>
              <a:rPr lang="en-GB" b="1">
                <a:latin typeface="Courier New" pitchFamily="49" charset="0"/>
              </a:rPr>
              <a:t>	Ian Brooks</a:t>
            </a:r>
          </a:p>
        </p:txBody>
      </p:sp>
      <p:sp>
        <p:nvSpPr>
          <p:cNvPr id="29701" name="Rectangle 5"/>
          <p:cNvSpPr>
            <a:spLocks noChangeArrowheads="1"/>
          </p:cNvSpPr>
          <p:nvPr/>
        </p:nvSpPr>
        <p:spPr bwMode="auto">
          <a:xfrm>
            <a:off x="468313" y="3357563"/>
            <a:ext cx="8229600" cy="719137"/>
          </a:xfrm>
          <a:prstGeom prst="rect">
            <a:avLst/>
          </a:prstGeom>
          <a:noFill/>
          <a:ln w="9525">
            <a:noFill/>
            <a:miter lim="800000"/>
            <a:headEnd/>
            <a:tailEnd/>
          </a:ln>
          <a:effectLst/>
        </p:spPr>
        <p:txBody>
          <a:bodyPr/>
          <a:lstStyle/>
          <a:p>
            <a:pPr marL="342900" indent="-342900">
              <a:spcBef>
                <a:spcPct val="20000"/>
              </a:spcBef>
              <a:buFontTx/>
              <a:buChar char="•"/>
            </a:pPr>
            <a:r>
              <a:rPr lang="en-GB" sz="2800" dirty="0"/>
              <a:t>Strings defined within single quotation marks</a:t>
            </a:r>
          </a:p>
          <a:p>
            <a:pPr marL="742950" lvl="1" indent="-285750">
              <a:spcBef>
                <a:spcPct val="20000"/>
              </a:spcBef>
            </a:pPr>
            <a:r>
              <a:rPr lang="en-GB" sz="2400" dirty="0">
                <a:sym typeface="Symbol" pitchFamily="18" charset="2"/>
              </a:rPr>
              <a:t>	 quotation mark within a string needs double </a:t>
            </a:r>
            <a:r>
              <a:rPr lang="en-GB" sz="2400" dirty="0" smtClean="0">
                <a:sym typeface="Symbol" pitchFamily="18" charset="2"/>
              </a:rPr>
              <a:t>quoting (2 	   single quotes)</a:t>
            </a:r>
            <a:endParaRPr lang="en-GB" sz="2400" dirty="0">
              <a:sym typeface="Symbol" pitchFamily="18" charset="2"/>
            </a:endParaRPr>
          </a:p>
        </p:txBody>
      </p:sp>
      <p:sp>
        <p:nvSpPr>
          <p:cNvPr id="29702" name="Text Box 6"/>
          <p:cNvSpPr txBox="1">
            <a:spLocks noChangeArrowheads="1"/>
          </p:cNvSpPr>
          <p:nvPr/>
        </p:nvSpPr>
        <p:spPr bwMode="auto">
          <a:xfrm>
            <a:off x="539750" y="4833938"/>
            <a:ext cx="7993063" cy="925512"/>
          </a:xfrm>
          <a:prstGeom prst="rect">
            <a:avLst/>
          </a:prstGeom>
          <a:solidFill>
            <a:srgbClr val="FFFFFF"/>
          </a:solidFill>
          <a:ln w="9525">
            <a:solidFill>
              <a:schemeClr val="tx1"/>
            </a:solidFill>
            <a:miter lim="800000"/>
            <a:headEnd/>
            <a:tailEnd/>
          </a:ln>
          <a:effectLst/>
        </p:spPr>
        <p:txBody>
          <a:bodyPr>
            <a:spAutoFit/>
          </a:bodyPr>
          <a:lstStyle/>
          <a:p>
            <a:r>
              <a:rPr lang="en-GB" b="1" dirty="0">
                <a:latin typeface="Courier New" pitchFamily="49" charset="0"/>
              </a:rPr>
              <a:t>&gt;&gt; </a:t>
            </a:r>
            <a:r>
              <a:rPr lang="en-GB" b="1" dirty="0" err="1" smtClean="0">
                <a:latin typeface="Courier New" pitchFamily="49" charset="0"/>
              </a:rPr>
              <a:t>thetitle</a:t>
            </a:r>
            <a:r>
              <a:rPr lang="en-GB" b="1" dirty="0" smtClean="0">
                <a:latin typeface="Courier New" pitchFamily="49" charset="0"/>
              </a:rPr>
              <a:t> </a:t>
            </a:r>
            <a:r>
              <a:rPr lang="en-GB" b="1" dirty="0">
                <a:latin typeface="Courier New" pitchFamily="49" charset="0"/>
              </a:rPr>
              <a:t>= </a:t>
            </a:r>
            <a:r>
              <a:rPr lang="en-GB" b="1" dirty="0" smtClean="0">
                <a:latin typeface="Courier New" pitchFamily="49" charset="0"/>
              </a:rPr>
              <a:t>'Ian </a:t>
            </a:r>
            <a:r>
              <a:rPr lang="en-GB" b="1" dirty="0" err="1" smtClean="0">
                <a:latin typeface="Courier New" pitchFamily="49" charset="0"/>
              </a:rPr>
              <a:t>Brooks’’s</a:t>
            </a:r>
            <a:r>
              <a:rPr lang="en-GB" b="1" dirty="0" smtClean="0">
                <a:latin typeface="Courier New" pitchFamily="49" charset="0"/>
              </a:rPr>
              <a:t> </a:t>
            </a:r>
            <a:r>
              <a:rPr lang="en-GB" b="1" dirty="0" err="1" smtClean="0">
                <a:latin typeface="Courier New" pitchFamily="49" charset="0"/>
              </a:rPr>
              <a:t>matlab</a:t>
            </a:r>
            <a:r>
              <a:rPr lang="en-GB" b="1" dirty="0" smtClean="0">
                <a:latin typeface="Courier New" pitchFamily="49" charset="0"/>
              </a:rPr>
              <a:t> class'</a:t>
            </a:r>
            <a:endParaRPr lang="en-GB" b="1" dirty="0">
              <a:latin typeface="Courier New" pitchFamily="49" charset="0"/>
            </a:endParaRPr>
          </a:p>
          <a:p>
            <a:r>
              <a:rPr lang="en-GB" b="1" dirty="0" err="1" smtClean="0">
                <a:latin typeface="Courier New" pitchFamily="49" charset="0"/>
              </a:rPr>
              <a:t>thetitle</a:t>
            </a:r>
            <a:r>
              <a:rPr lang="en-GB" b="1" dirty="0" smtClean="0">
                <a:latin typeface="Courier New" pitchFamily="49" charset="0"/>
              </a:rPr>
              <a:t> </a:t>
            </a:r>
            <a:r>
              <a:rPr lang="en-GB" b="1" dirty="0">
                <a:latin typeface="Courier New" pitchFamily="49" charset="0"/>
              </a:rPr>
              <a:t>=</a:t>
            </a:r>
          </a:p>
          <a:p>
            <a:r>
              <a:rPr lang="en-GB" b="1" dirty="0">
                <a:latin typeface="Courier New" pitchFamily="49" charset="0"/>
              </a:rPr>
              <a:t>	</a:t>
            </a:r>
            <a:r>
              <a:rPr lang="en-GB" b="1" dirty="0" smtClean="0">
                <a:latin typeface="Courier New" pitchFamily="49" charset="0"/>
              </a:rPr>
              <a:t>Ian </a:t>
            </a:r>
            <a:r>
              <a:rPr lang="en-GB" b="1" dirty="0" err="1" smtClean="0">
                <a:latin typeface="Courier New" pitchFamily="49" charset="0"/>
              </a:rPr>
              <a:t>Brooks’s</a:t>
            </a:r>
            <a:r>
              <a:rPr lang="en-GB" b="1" dirty="0" smtClean="0">
                <a:latin typeface="Courier New" pitchFamily="49" charset="0"/>
              </a:rPr>
              <a:t> </a:t>
            </a:r>
            <a:r>
              <a:rPr lang="en-GB" b="1" dirty="0" err="1" smtClean="0">
                <a:latin typeface="Courier New" pitchFamily="49" charset="0"/>
              </a:rPr>
              <a:t>matlab</a:t>
            </a:r>
            <a:r>
              <a:rPr lang="en-GB" b="1" dirty="0" smtClean="0">
                <a:latin typeface="Courier New" pitchFamily="49" charset="0"/>
              </a:rPr>
              <a:t> class</a:t>
            </a:r>
            <a:endParaRPr lang="en-GB" b="1" dirty="0">
              <a:latin typeface="Courier New" pitchFamily="49"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String functions</a:t>
            </a:r>
            <a:endParaRPr lang="en-GB" b="1" dirty="0"/>
          </a:p>
        </p:txBody>
      </p:sp>
      <p:sp>
        <p:nvSpPr>
          <p:cNvPr id="3" name="Content Placeholder 2"/>
          <p:cNvSpPr>
            <a:spLocks noGrp="1"/>
          </p:cNvSpPr>
          <p:nvPr>
            <p:ph idx="1"/>
          </p:nvPr>
        </p:nvSpPr>
        <p:spPr/>
        <p:txBody>
          <a:bodyPr/>
          <a:lstStyle/>
          <a:p>
            <a:pPr>
              <a:tabLst>
                <a:tab pos="3322638" algn="l"/>
                <a:tab pos="3498850" algn="l"/>
              </a:tabLst>
            </a:pPr>
            <a:r>
              <a:rPr lang="en-GB" sz="2800" b="1" dirty="0" err="1" smtClean="0"/>
              <a:t>strcmp</a:t>
            </a:r>
            <a:r>
              <a:rPr lang="en-GB" sz="2800" b="1" dirty="0" smtClean="0"/>
              <a:t>(str1,str2)</a:t>
            </a:r>
            <a:r>
              <a:rPr lang="en-GB" sz="2800" dirty="0" smtClean="0"/>
              <a:t>  	- returns true (1) if str1 &amp; str2 			are equal</a:t>
            </a:r>
          </a:p>
          <a:p>
            <a:pPr>
              <a:tabLst>
                <a:tab pos="3322638" algn="l"/>
                <a:tab pos="3498850" algn="l"/>
              </a:tabLst>
            </a:pPr>
            <a:r>
              <a:rPr lang="en-GB" sz="2800" b="1" dirty="0" err="1" smtClean="0"/>
              <a:t>findstr</a:t>
            </a:r>
            <a:r>
              <a:rPr lang="en-GB" sz="2800" b="1" dirty="0" smtClean="0"/>
              <a:t>(S1,S2)</a:t>
            </a:r>
            <a:r>
              <a:rPr lang="en-GB" sz="2800" dirty="0" smtClean="0"/>
              <a:t>	-	returns index to location of 			any </a:t>
            </a:r>
            <a:r>
              <a:rPr lang="en-GB" sz="2800" dirty="0" smtClean="0"/>
              <a:t>occurrences </a:t>
            </a:r>
            <a:r>
              <a:rPr lang="en-GB" sz="2800" dirty="0" smtClean="0"/>
              <a:t>of shorter 			string in longer</a:t>
            </a:r>
          </a:p>
          <a:p>
            <a:pPr>
              <a:tabLst>
                <a:tab pos="3322638" algn="l"/>
                <a:tab pos="3498850" algn="l"/>
              </a:tabLst>
            </a:pPr>
            <a:r>
              <a:rPr lang="en-GB" sz="2800" b="1" dirty="0" err="1" smtClean="0"/>
              <a:t>strfind</a:t>
            </a:r>
            <a:r>
              <a:rPr lang="en-GB" sz="2800" b="1" dirty="0" smtClean="0"/>
              <a:t>(</a:t>
            </a:r>
            <a:r>
              <a:rPr lang="en-GB" sz="2800" b="1" dirty="0" err="1" smtClean="0"/>
              <a:t>text,pattern</a:t>
            </a:r>
            <a:r>
              <a:rPr lang="en-GB" sz="2800" b="1" dirty="0" smtClean="0"/>
              <a:t>)</a:t>
            </a:r>
            <a:r>
              <a:rPr lang="en-GB" sz="2800" dirty="0" smtClean="0"/>
              <a:t> - returns index to 					</a:t>
            </a:r>
            <a:r>
              <a:rPr lang="en-GB" sz="2800" dirty="0" smtClean="0"/>
              <a:t>occurrences </a:t>
            </a:r>
            <a:r>
              <a:rPr lang="en-GB" sz="2800" dirty="0" smtClean="0"/>
              <a:t>of pattern in 				text</a:t>
            </a:r>
          </a:p>
          <a:p>
            <a:pPr>
              <a:buNone/>
              <a:tabLst>
                <a:tab pos="3322638" algn="l"/>
                <a:tab pos="3498850" algn="l"/>
              </a:tabLst>
            </a:pPr>
            <a:r>
              <a:rPr lang="en-GB" sz="2800" dirty="0" smtClean="0"/>
              <a:t>See also…</a:t>
            </a:r>
          </a:p>
          <a:p>
            <a:pPr>
              <a:tabLst>
                <a:tab pos="3322638" algn="l"/>
                <a:tab pos="3498850" algn="l"/>
              </a:tabLst>
            </a:pPr>
            <a:r>
              <a:rPr lang="en-GB" sz="2800" b="1" dirty="0" err="1" smtClean="0"/>
              <a:t>strncmp</a:t>
            </a:r>
            <a:r>
              <a:rPr lang="en-GB" sz="2800" dirty="0" smtClean="0"/>
              <a:t>, </a:t>
            </a:r>
            <a:r>
              <a:rPr lang="en-GB" sz="2800" b="1" dirty="0" err="1" smtClean="0"/>
              <a:t>strmatch</a:t>
            </a:r>
            <a:r>
              <a:rPr lang="en-GB" sz="2800" dirty="0" smtClean="0"/>
              <a:t>,…helpdesk string functions section</a:t>
            </a:r>
            <a:endParaRPr lang="en-GB"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p:txBody>
          <a:bodyPr/>
          <a:lstStyle/>
          <a:p>
            <a:pPr marL="176213" indent="-176213">
              <a:buFont typeface="Arial" pitchFamily="34" charset="0"/>
              <a:buChar char="•"/>
            </a:pPr>
            <a:r>
              <a:rPr lang="en-GB" dirty="0" smtClean="0"/>
              <a:t>Break the job down into discrete parts – write the code to do each part</a:t>
            </a:r>
          </a:p>
          <a:p>
            <a:pPr marL="176213" indent="-176213">
              <a:buFont typeface="Arial" pitchFamily="34" charset="0"/>
              <a:buChar char="•"/>
            </a:pPr>
            <a:r>
              <a:rPr lang="en-GB" dirty="0" smtClean="0"/>
              <a:t>For complex tasks start with a flow chart or algorithm</a:t>
            </a:r>
          </a:p>
          <a:p>
            <a:pPr marL="176213" indent="-176213">
              <a:buFont typeface="Arial" pitchFamily="34" charset="0"/>
              <a:buChar char="•"/>
            </a:pPr>
            <a:r>
              <a:rPr lang="en-GB" dirty="0" smtClean="0"/>
              <a:t>COMMENT you code</a:t>
            </a:r>
          </a:p>
          <a:p>
            <a:pPr marL="176213" indent="-176213">
              <a:buFont typeface="Arial" pitchFamily="34" charset="0"/>
              <a:buChar char="•"/>
            </a:pPr>
            <a:r>
              <a:rPr lang="en-GB" dirty="0" smtClean="0"/>
              <a:t>Use meaningful variable names – they can be as long as needed</a:t>
            </a:r>
          </a:p>
          <a:p>
            <a:pPr marL="176213" indent="-176213">
              <a:buFont typeface="Arial" pitchFamily="34" charset="0"/>
              <a:buChar char="•"/>
            </a:pPr>
            <a:endParaRPr lang="en-GB" dirty="0" smtClean="0"/>
          </a:p>
          <a:p>
            <a:pPr marL="176213" indent="-176213">
              <a:buFont typeface="Arial" pitchFamily="34" charset="0"/>
              <a:buChar char="•"/>
            </a:pPr>
            <a:r>
              <a:rPr lang="en-GB" dirty="0" smtClean="0"/>
              <a:t>If part a section of code needs to run more than once…think about making it a separate function or sub-function</a:t>
            </a:r>
            <a:endParaRPr lang="en-GB" dirty="0"/>
          </a:p>
        </p:txBody>
      </p:sp>
      <p:sp>
        <p:nvSpPr>
          <p:cNvPr id="6" name="Content Placeholder 5"/>
          <p:cNvSpPr>
            <a:spLocks noGrp="1"/>
          </p:cNvSpPr>
          <p:nvPr>
            <p:ph sz="half" idx="2"/>
          </p:nvPr>
        </p:nvSpPr>
        <p:spPr/>
        <p:txBody>
          <a:bodyPr/>
          <a:lstStyle/>
          <a:p>
            <a:r>
              <a:rPr lang="en-GB" dirty="0" smtClean="0"/>
              <a:t>Good code management</a:t>
            </a:r>
          </a:p>
          <a:p>
            <a:pPr marL="176213" indent="-176213">
              <a:buFont typeface="Arial" pitchFamily="34" charset="0"/>
              <a:buChar char="•"/>
            </a:pPr>
            <a:r>
              <a:rPr lang="en-GB" dirty="0" smtClean="0"/>
              <a:t>Keep code in one or more dedicated directories – separate from data</a:t>
            </a:r>
          </a:p>
          <a:p>
            <a:pPr marL="176213" indent="-176213">
              <a:buFont typeface="Arial" pitchFamily="34" charset="0"/>
              <a:buChar char="•"/>
            </a:pPr>
            <a:r>
              <a:rPr lang="en-GB" dirty="0" smtClean="0"/>
              <a:t>Use meaningful function names</a:t>
            </a:r>
          </a:p>
          <a:p>
            <a:pPr marL="176213" indent="-176213">
              <a:buFont typeface="Arial" pitchFamily="34" charset="0"/>
              <a:buChar char="•"/>
            </a:pPr>
            <a:r>
              <a:rPr lang="en-GB" dirty="0" smtClean="0"/>
              <a:t>Include a ‘help’ section of comments at the start of each function – include details of inputs/outputs and any options</a:t>
            </a:r>
          </a:p>
          <a:p>
            <a:pPr marL="176213" indent="-176213">
              <a:buFont typeface="Arial" pitchFamily="34" charset="0"/>
              <a:buChar char="•"/>
            </a:pPr>
            <a:endParaRPr lang="en-GB" dirty="0" smtClean="0"/>
          </a:p>
          <a:p>
            <a:pPr marL="176213" indent="-176213">
              <a:buFont typeface="Arial" pitchFamily="34" charset="0"/>
              <a:buChar char="•"/>
            </a:pPr>
            <a:r>
              <a:rPr lang="en-GB" dirty="0" smtClean="0"/>
              <a:t>Beg/borrow/steal code from colleagues…don’t waste time reinventing something that’s already been done. Almost all programming is changing existing code, not writing new stuff! (honest!)</a:t>
            </a:r>
            <a:endParaRPr lang="en-GB" dirty="0"/>
          </a:p>
        </p:txBody>
      </p:sp>
      <p:sp>
        <p:nvSpPr>
          <p:cNvPr id="4" name="Title 3"/>
          <p:cNvSpPr>
            <a:spLocks noGrp="1"/>
          </p:cNvSpPr>
          <p:nvPr>
            <p:ph type="title"/>
          </p:nvPr>
        </p:nvSpPr>
        <p:spPr/>
        <p:txBody>
          <a:bodyPr/>
          <a:lstStyle/>
          <a:p>
            <a:r>
              <a:rPr lang="en-GB" dirty="0" smtClean="0"/>
              <a:t>Good programming style</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p:txBody>
          <a:bodyPr/>
          <a:lstStyle/>
          <a:p>
            <a:r>
              <a:rPr lang="en-GB" dirty="0" smtClean="0"/>
              <a:t>Save groups of related functions in their own directory…</a:t>
            </a:r>
          </a:p>
          <a:p>
            <a:pPr>
              <a:buFontTx/>
              <a:buChar char="-"/>
            </a:pPr>
            <a:r>
              <a:rPr lang="en-GB" dirty="0" smtClean="0"/>
              <a:t>  By application</a:t>
            </a:r>
          </a:p>
          <a:p>
            <a:pPr>
              <a:buFontTx/>
              <a:buChar char="-"/>
            </a:pPr>
            <a:r>
              <a:rPr lang="en-GB" dirty="0" smtClean="0"/>
              <a:t>  By project</a:t>
            </a:r>
          </a:p>
          <a:p>
            <a:endParaRPr lang="en-GB" dirty="0" smtClean="0"/>
          </a:p>
          <a:p>
            <a:r>
              <a:rPr lang="en-GB" dirty="0" err="1" smtClean="0"/>
              <a:t>Matlab</a:t>
            </a:r>
            <a:r>
              <a:rPr lang="en-GB" dirty="0" smtClean="0"/>
              <a:t> will only find code that is:</a:t>
            </a:r>
          </a:p>
          <a:p>
            <a:pPr marL="176213" indent="-176213">
              <a:buFont typeface="Arial" pitchFamily="34" charset="0"/>
              <a:buChar char="•"/>
            </a:pPr>
            <a:r>
              <a:rPr lang="en-GB" dirty="0" smtClean="0"/>
              <a:t>Part </a:t>
            </a:r>
            <a:r>
              <a:rPr lang="en-GB" dirty="0" smtClean="0"/>
              <a:t>of core </a:t>
            </a:r>
            <a:r>
              <a:rPr lang="en-GB" dirty="0" err="1" smtClean="0"/>
              <a:t>matlab</a:t>
            </a:r>
            <a:r>
              <a:rPr lang="en-GB" dirty="0" smtClean="0"/>
              <a:t> </a:t>
            </a:r>
            <a:r>
              <a:rPr lang="en-GB" dirty="0" smtClean="0"/>
              <a:t>installation</a:t>
            </a:r>
          </a:p>
          <a:p>
            <a:pPr marL="176213" indent="-176213">
              <a:buFont typeface="Arial" pitchFamily="34" charset="0"/>
              <a:buChar char="•"/>
            </a:pPr>
            <a:r>
              <a:rPr lang="en-GB" dirty="0" smtClean="0"/>
              <a:t>In </a:t>
            </a:r>
            <a:r>
              <a:rPr lang="en-GB" dirty="0" smtClean="0"/>
              <a:t>the current </a:t>
            </a:r>
            <a:r>
              <a:rPr lang="en-GB" dirty="0" smtClean="0"/>
              <a:t>working directory</a:t>
            </a:r>
          </a:p>
          <a:p>
            <a:pPr marL="176213" indent="-176213">
              <a:buFont typeface="Arial" pitchFamily="34" charset="0"/>
              <a:buChar char="•"/>
            </a:pPr>
            <a:r>
              <a:rPr lang="en-GB" b="1" dirty="0" smtClean="0"/>
              <a:t>On the search path</a:t>
            </a:r>
          </a:p>
          <a:p>
            <a:pPr>
              <a:buFont typeface="Arial" pitchFamily="34" charset="0"/>
              <a:buChar char="•"/>
            </a:pPr>
            <a:endParaRPr lang="en-GB" dirty="0" smtClean="0"/>
          </a:p>
          <a:p>
            <a:r>
              <a:rPr lang="en-GB" dirty="0" smtClean="0"/>
              <a:t>Can add directories to the </a:t>
            </a:r>
            <a:r>
              <a:rPr lang="en-GB" b="1" dirty="0" smtClean="0"/>
              <a:t>path</a:t>
            </a:r>
            <a:r>
              <a:rPr lang="en-GB" dirty="0" smtClean="0"/>
              <a:t> with the </a:t>
            </a:r>
            <a:r>
              <a:rPr lang="en-GB" b="1" dirty="0" err="1" smtClean="0"/>
              <a:t>addpath</a:t>
            </a:r>
            <a:r>
              <a:rPr lang="en-GB" dirty="0" smtClean="0"/>
              <a:t> command, e.g.:</a:t>
            </a:r>
          </a:p>
          <a:p>
            <a:endParaRPr lang="en-GB" sz="1600" b="1" dirty="0" smtClean="0">
              <a:latin typeface="Courier New" pitchFamily="49" charset="0"/>
              <a:cs typeface="Courier New" pitchFamily="49" charset="0"/>
            </a:endParaRPr>
          </a:p>
          <a:p>
            <a:r>
              <a:rPr lang="en-GB" sz="1600" b="1" dirty="0" smtClean="0">
                <a:latin typeface="Courier New" pitchFamily="49" charset="0"/>
                <a:cs typeface="Courier New" pitchFamily="49" charset="0"/>
              </a:rPr>
              <a:t>&gt; </a:t>
            </a:r>
            <a:r>
              <a:rPr lang="en-GB" sz="1600" b="1" dirty="0" err="1" smtClean="0">
                <a:latin typeface="Courier New" pitchFamily="49" charset="0"/>
                <a:cs typeface="Courier New" pitchFamily="49" charset="0"/>
              </a:rPr>
              <a:t>addpath</a:t>
            </a:r>
            <a:r>
              <a:rPr lang="en-GB" sz="1600" b="1" dirty="0" smtClean="0">
                <a:latin typeface="Courier New" pitchFamily="49" charset="0"/>
                <a:cs typeface="Courier New" pitchFamily="49" charset="0"/>
              </a:rPr>
              <a:t> d:\matlab\meteorology</a:t>
            </a:r>
            <a:endParaRPr lang="en-GB" sz="1600" b="1" dirty="0">
              <a:latin typeface="Courier New" pitchFamily="49" charset="0"/>
              <a:cs typeface="Courier New" pitchFamily="49" charset="0"/>
            </a:endParaRPr>
          </a:p>
        </p:txBody>
      </p:sp>
      <p:sp>
        <p:nvSpPr>
          <p:cNvPr id="5" name="Content Placeholder 4"/>
          <p:cNvSpPr>
            <a:spLocks noGrp="1"/>
          </p:cNvSpPr>
          <p:nvPr>
            <p:ph sz="half" idx="2"/>
          </p:nvPr>
        </p:nvSpPr>
        <p:spPr/>
        <p:txBody>
          <a:bodyPr/>
          <a:lstStyle/>
          <a:p>
            <a:r>
              <a:rPr lang="en-GB" b="1" dirty="0" err="1" smtClean="0"/>
              <a:t>startup.m</a:t>
            </a:r>
            <a:r>
              <a:rPr lang="en-GB" dirty="0" smtClean="0"/>
              <a:t> file: if this file exists on the path, it will be run automatically at </a:t>
            </a:r>
            <a:r>
              <a:rPr lang="en-GB" dirty="0" err="1" smtClean="0"/>
              <a:t>startup</a:t>
            </a:r>
            <a:r>
              <a:rPr lang="en-GB" dirty="0" smtClean="0"/>
              <a:t>:</a:t>
            </a:r>
          </a:p>
          <a:p>
            <a:endParaRPr lang="en-GB" dirty="0" smtClean="0"/>
          </a:p>
          <a:p>
            <a:r>
              <a:rPr lang="en-GB" dirty="0" smtClean="0"/>
              <a:t>Windows network install:</a:t>
            </a:r>
          </a:p>
          <a:p>
            <a:r>
              <a:rPr lang="en-GB" b="1" dirty="0" smtClean="0"/>
              <a:t>M:\matlab</a:t>
            </a:r>
            <a:r>
              <a:rPr lang="en-GB" dirty="0" smtClean="0"/>
              <a:t> – directory should be created when </a:t>
            </a:r>
            <a:r>
              <a:rPr lang="en-GB" dirty="0" err="1" smtClean="0"/>
              <a:t>matlab</a:t>
            </a:r>
            <a:r>
              <a:rPr lang="en-GB" dirty="0" smtClean="0"/>
              <a:t> first run. Put </a:t>
            </a:r>
            <a:r>
              <a:rPr lang="en-GB" b="1" dirty="0" err="1" smtClean="0"/>
              <a:t>startup.m</a:t>
            </a:r>
            <a:r>
              <a:rPr lang="en-GB" dirty="0" smtClean="0"/>
              <a:t> in here</a:t>
            </a:r>
          </a:p>
          <a:p>
            <a:endParaRPr lang="en-GB" dirty="0" smtClean="0"/>
          </a:p>
          <a:p>
            <a:r>
              <a:rPr lang="en-GB" dirty="0" smtClean="0"/>
              <a:t>LINUX</a:t>
            </a:r>
          </a:p>
          <a:p>
            <a:r>
              <a:rPr lang="en-GB" b="1" dirty="0" smtClean="0"/>
              <a:t>/home/USERNAME/</a:t>
            </a:r>
            <a:r>
              <a:rPr lang="en-GB" b="1" dirty="0" err="1" smtClean="0"/>
              <a:t>matlab</a:t>
            </a:r>
            <a:endParaRPr lang="en-GB" b="1" dirty="0"/>
          </a:p>
        </p:txBody>
      </p:sp>
      <p:sp>
        <p:nvSpPr>
          <p:cNvPr id="2" name="Title 1"/>
          <p:cNvSpPr>
            <a:spLocks noGrp="1"/>
          </p:cNvSpPr>
          <p:nvPr>
            <p:ph type="title"/>
          </p:nvPr>
        </p:nvSpPr>
        <p:spPr/>
        <p:txBody>
          <a:bodyPr/>
          <a:lstStyle/>
          <a:p>
            <a:r>
              <a:rPr lang="en-GB" dirty="0" smtClean="0"/>
              <a:t>Helping you stay organised</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9" name="Text Box 7"/>
          <p:cNvSpPr txBox="1">
            <a:spLocks noChangeArrowheads="1"/>
          </p:cNvSpPr>
          <p:nvPr/>
        </p:nvSpPr>
        <p:spPr bwMode="auto">
          <a:xfrm>
            <a:off x="539750" y="1054100"/>
            <a:ext cx="3959225" cy="5399088"/>
          </a:xfrm>
          <a:prstGeom prst="rect">
            <a:avLst/>
          </a:prstGeom>
          <a:solidFill>
            <a:schemeClr val="bg1"/>
          </a:solidFill>
          <a:ln w="9525">
            <a:solidFill>
              <a:schemeClr val="tx1"/>
            </a:solidFill>
            <a:miter lim="800000"/>
            <a:headEnd/>
            <a:tailEnd/>
          </a:ln>
          <a:effectLst/>
        </p:spPr>
        <p:txBody>
          <a:bodyPr/>
          <a:lstStyle/>
          <a:p>
            <a:r>
              <a:rPr lang="en-US" sz="1200" b="1" dirty="0">
                <a:solidFill>
                  <a:srgbClr val="00B050"/>
                </a:solidFill>
              </a:rPr>
              <a:t>%-------------------------------------</a:t>
            </a:r>
          </a:p>
          <a:p>
            <a:r>
              <a:rPr lang="en-US" sz="1200" b="1" dirty="0">
                <a:solidFill>
                  <a:srgbClr val="00B050"/>
                </a:solidFill>
              </a:rPr>
              <a:t>% </a:t>
            </a:r>
            <a:r>
              <a:rPr lang="en-US" sz="1200" b="1" dirty="0" err="1">
                <a:solidFill>
                  <a:srgbClr val="00B050"/>
                </a:solidFill>
              </a:rPr>
              <a:t>Matlab</a:t>
            </a:r>
            <a:r>
              <a:rPr lang="en-US" sz="1200" b="1" dirty="0">
                <a:solidFill>
                  <a:srgbClr val="00B050"/>
                </a:solidFill>
              </a:rPr>
              <a:t> startup file for IMB's laptop</a:t>
            </a:r>
          </a:p>
          <a:p>
            <a:r>
              <a:rPr lang="en-US" sz="1200" b="1" dirty="0">
                <a:solidFill>
                  <a:srgbClr val="00B050"/>
                </a:solidFill>
              </a:rPr>
              <a:t>%-------------------------------------</a:t>
            </a:r>
          </a:p>
          <a:p>
            <a:r>
              <a:rPr lang="en-US" sz="1200" b="1" dirty="0">
                <a:solidFill>
                  <a:srgbClr val="00B050"/>
                </a:solidFill>
              </a:rPr>
              <a:t> </a:t>
            </a:r>
          </a:p>
          <a:p>
            <a:r>
              <a:rPr lang="en-US" sz="1200" b="1" dirty="0">
                <a:solidFill>
                  <a:srgbClr val="00B050"/>
                </a:solidFill>
              </a:rPr>
              <a:t>%-- add paths for my m-files </a:t>
            </a:r>
            <a:r>
              <a:rPr lang="en-US" sz="1200" b="1" dirty="0" smtClean="0">
                <a:solidFill>
                  <a:srgbClr val="00B050"/>
                </a:solidFill>
              </a:rPr>
              <a:t>–</a:t>
            </a:r>
            <a:endParaRPr lang="en-US" sz="1200" b="1" dirty="0">
              <a:solidFill>
                <a:srgbClr val="00B050"/>
              </a:solidFill>
            </a:endParaRPr>
          </a:p>
          <a:p>
            <a:r>
              <a:rPr lang="en-US" sz="1200" b="1" dirty="0" err="1" smtClean="0"/>
              <a:t>addpath</a:t>
            </a:r>
            <a:r>
              <a:rPr lang="en-US" sz="1200" b="1" dirty="0" smtClean="0"/>
              <a:t> </a:t>
            </a:r>
            <a:r>
              <a:rPr lang="en-US" sz="1200" b="1" dirty="0" smtClean="0"/>
              <a:t>d:/matlab/aerosol</a:t>
            </a:r>
          </a:p>
          <a:p>
            <a:r>
              <a:rPr lang="en-US" sz="1200" b="1" dirty="0" err="1" smtClean="0"/>
              <a:t>addpath</a:t>
            </a:r>
            <a:r>
              <a:rPr lang="en-US" sz="1200" b="1" dirty="0" smtClean="0"/>
              <a:t> d:/matlab/coastal</a:t>
            </a:r>
          </a:p>
          <a:p>
            <a:r>
              <a:rPr lang="en-US" sz="1200" b="1" dirty="0" err="1" smtClean="0"/>
              <a:t>addpath</a:t>
            </a:r>
            <a:r>
              <a:rPr lang="en-US" sz="1200" b="1" dirty="0" smtClean="0"/>
              <a:t> d:/matlab/lidar</a:t>
            </a:r>
          </a:p>
          <a:p>
            <a:r>
              <a:rPr lang="en-US" sz="1200" b="1" dirty="0" err="1" smtClean="0"/>
              <a:t>addpath</a:t>
            </a:r>
            <a:r>
              <a:rPr lang="en-US" sz="1200" b="1" dirty="0" smtClean="0"/>
              <a:t> d:/matlab/ndbc</a:t>
            </a:r>
          </a:p>
          <a:p>
            <a:r>
              <a:rPr lang="en-US" sz="1200" b="1" dirty="0" err="1" smtClean="0"/>
              <a:t>addpath</a:t>
            </a:r>
            <a:r>
              <a:rPr lang="en-US" sz="1200" b="1" dirty="0" smtClean="0"/>
              <a:t> d:/matlab/page</a:t>
            </a:r>
          </a:p>
          <a:p>
            <a:r>
              <a:rPr lang="en-US" sz="1200" b="1" dirty="0" err="1" smtClean="0"/>
              <a:t>addpath</a:t>
            </a:r>
            <a:r>
              <a:rPr lang="en-US" sz="1200" b="1" dirty="0" smtClean="0"/>
              <a:t> d:/matlab/sections</a:t>
            </a:r>
          </a:p>
          <a:p>
            <a:r>
              <a:rPr lang="en-US" sz="1200" b="1" dirty="0" err="1" smtClean="0"/>
              <a:t>addpath</a:t>
            </a:r>
            <a:r>
              <a:rPr lang="en-US" sz="1200" b="1" dirty="0" smtClean="0"/>
              <a:t> d:/matlab/sharem</a:t>
            </a:r>
          </a:p>
          <a:p>
            <a:r>
              <a:rPr lang="en-US" sz="1200" b="1" dirty="0" err="1" smtClean="0"/>
              <a:t>addpath</a:t>
            </a:r>
            <a:r>
              <a:rPr lang="en-US" sz="1200" b="1" dirty="0" smtClean="0"/>
              <a:t> d:/matlab/sonics</a:t>
            </a:r>
          </a:p>
          <a:p>
            <a:r>
              <a:rPr lang="en-US" sz="1200" b="1" dirty="0" err="1" smtClean="0"/>
              <a:t>addpath</a:t>
            </a:r>
            <a:r>
              <a:rPr lang="en-US" sz="1200" b="1" dirty="0" smtClean="0"/>
              <a:t> d:/matlab/wavelet</a:t>
            </a:r>
          </a:p>
          <a:p>
            <a:r>
              <a:rPr lang="en-US" sz="1200" b="1" dirty="0" err="1" smtClean="0"/>
              <a:t>addpath</a:t>
            </a:r>
            <a:r>
              <a:rPr lang="en-US" sz="1200" b="1" dirty="0" smtClean="0"/>
              <a:t> d:/matlab/LEM</a:t>
            </a:r>
          </a:p>
          <a:p>
            <a:r>
              <a:rPr lang="en-US" sz="1200" b="1" dirty="0" err="1" smtClean="0"/>
              <a:t>addpath</a:t>
            </a:r>
            <a:r>
              <a:rPr lang="en-US" sz="1200" b="1" dirty="0" smtClean="0"/>
              <a:t> d:/matlab/GPSbook</a:t>
            </a:r>
          </a:p>
          <a:p>
            <a:r>
              <a:rPr lang="en-US" sz="1200" b="1" dirty="0" err="1" smtClean="0"/>
              <a:t>addpath</a:t>
            </a:r>
            <a:r>
              <a:rPr lang="en-US" sz="1200" b="1" dirty="0" smtClean="0"/>
              <a:t> d:/matlab/FAAM</a:t>
            </a:r>
          </a:p>
          <a:p>
            <a:r>
              <a:rPr lang="en-US" sz="1200" b="1" dirty="0" err="1" smtClean="0"/>
              <a:t>addpath</a:t>
            </a:r>
            <a:r>
              <a:rPr lang="en-US" sz="1200" b="1" dirty="0" smtClean="0"/>
              <a:t> d:/matlab/FAAM/winds</a:t>
            </a:r>
          </a:p>
          <a:p>
            <a:r>
              <a:rPr lang="en-US" sz="1200" b="1" dirty="0" err="1" smtClean="0"/>
              <a:t>addpath</a:t>
            </a:r>
            <a:r>
              <a:rPr lang="en-US" sz="1200" b="1" dirty="0" smtClean="0"/>
              <a:t> d:/matlab/faam/bae</a:t>
            </a:r>
          </a:p>
          <a:p>
            <a:r>
              <a:rPr lang="en-US" sz="1200" b="1" dirty="0" err="1" smtClean="0"/>
              <a:t>addpath</a:t>
            </a:r>
            <a:r>
              <a:rPr lang="en-US" sz="1200" b="1" dirty="0" smtClean="0"/>
              <a:t> d:/matlab/TREX</a:t>
            </a:r>
          </a:p>
          <a:p>
            <a:r>
              <a:rPr lang="en-US" sz="1200" b="1" dirty="0" err="1" smtClean="0"/>
              <a:t>addpath</a:t>
            </a:r>
            <a:r>
              <a:rPr lang="en-US" sz="1200" b="1" dirty="0" smtClean="0"/>
              <a:t> d:/matlab/SEASAW</a:t>
            </a:r>
          </a:p>
          <a:p>
            <a:r>
              <a:rPr lang="en-US" sz="1200" b="1" dirty="0" err="1" smtClean="0"/>
              <a:t>addpath</a:t>
            </a:r>
            <a:r>
              <a:rPr lang="en-US" sz="1200" b="1" dirty="0" smtClean="0"/>
              <a:t> d:/matlab/SEASAW/turbulence</a:t>
            </a:r>
          </a:p>
          <a:p>
            <a:r>
              <a:rPr lang="en-US" sz="1200" b="1" dirty="0" err="1" smtClean="0"/>
              <a:t>addpath</a:t>
            </a:r>
            <a:r>
              <a:rPr lang="en-US" sz="1200" b="1" dirty="0" smtClean="0"/>
              <a:t> d:/matlab/SEASAW/SBWR</a:t>
            </a:r>
          </a:p>
          <a:p>
            <a:r>
              <a:rPr lang="en-US" sz="1200" b="1" dirty="0" err="1" smtClean="0"/>
              <a:t>addpath</a:t>
            </a:r>
            <a:r>
              <a:rPr lang="en-US" sz="1200" b="1" dirty="0" smtClean="0"/>
              <a:t> d:/matlab/tethersonde</a:t>
            </a:r>
          </a:p>
          <a:p>
            <a:r>
              <a:rPr lang="en-US" sz="1200" b="1" dirty="0" err="1" smtClean="0"/>
              <a:t>addpath</a:t>
            </a:r>
            <a:r>
              <a:rPr lang="en-US" sz="1200" b="1" dirty="0" smtClean="0"/>
              <a:t> d:/matlab/chilbolton</a:t>
            </a:r>
          </a:p>
          <a:p>
            <a:r>
              <a:rPr lang="en-US" sz="1200" b="1" dirty="0" err="1" smtClean="0"/>
              <a:t>addpath</a:t>
            </a:r>
            <a:r>
              <a:rPr lang="en-US" sz="1200" b="1" dirty="0" smtClean="0"/>
              <a:t> d:/matlab/ASCOS</a:t>
            </a:r>
          </a:p>
          <a:p>
            <a:r>
              <a:rPr lang="en-US" sz="1200" b="1" dirty="0" err="1" smtClean="0"/>
              <a:t>addpath</a:t>
            </a:r>
            <a:r>
              <a:rPr lang="en-US" sz="1200" b="1" dirty="0" smtClean="0"/>
              <a:t> d:/matlab/ASCOS/scratch</a:t>
            </a:r>
          </a:p>
          <a:p>
            <a:r>
              <a:rPr lang="en-US" sz="1200" b="1" dirty="0" err="1" smtClean="0"/>
              <a:t>addpath</a:t>
            </a:r>
            <a:r>
              <a:rPr lang="en-US" sz="1200" b="1" dirty="0" smtClean="0"/>
              <a:t> d:/matlab/sodar</a:t>
            </a:r>
          </a:p>
          <a:p>
            <a:r>
              <a:rPr lang="en-US" sz="1200" b="1" dirty="0" smtClean="0"/>
              <a:t> </a:t>
            </a:r>
            <a:endParaRPr lang="en-US" sz="1200" b="1" dirty="0"/>
          </a:p>
        </p:txBody>
      </p:sp>
      <p:sp>
        <p:nvSpPr>
          <p:cNvPr id="33800" name="Text Box 8"/>
          <p:cNvSpPr txBox="1">
            <a:spLocks noChangeArrowheads="1"/>
          </p:cNvSpPr>
          <p:nvPr/>
        </p:nvSpPr>
        <p:spPr bwMode="auto">
          <a:xfrm>
            <a:off x="4716463" y="1054100"/>
            <a:ext cx="3959225" cy="5399088"/>
          </a:xfrm>
          <a:prstGeom prst="rect">
            <a:avLst/>
          </a:prstGeom>
          <a:solidFill>
            <a:schemeClr val="bg1"/>
          </a:solidFill>
          <a:ln w="9525">
            <a:solidFill>
              <a:schemeClr val="tx1"/>
            </a:solidFill>
            <a:miter lim="800000"/>
            <a:headEnd/>
            <a:tailEnd/>
          </a:ln>
          <a:effectLst/>
        </p:spPr>
        <p:txBody>
          <a:bodyPr/>
          <a:lstStyle/>
          <a:p>
            <a:r>
              <a:rPr lang="en-GB" sz="1200" b="1" dirty="0" smtClean="0">
                <a:solidFill>
                  <a:srgbClr val="00B050"/>
                </a:solidFill>
              </a:rPr>
              <a:t>% COARE bulk flux algorithm</a:t>
            </a:r>
          </a:p>
          <a:p>
            <a:r>
              <a:rPr lang="en-GB" sz="1200" b="1" dirty="0" err="1" smtClean="0"/>
              <a:t>addpath</a:t>
            </a:r>
            <a:r>
              <a:rPr lang="en-GB" sz="1200" b="1" dirty="0" smtClean="0"/>
              <a:t> d:/matlab/bulkflux/cor2.5</a:t>
            </a:r>
          </a:p>
          <a:p>
            <a:r>
              <a:rPr lang="en-GB" sz="1200" b="1" dirty="0" err="1" smtClean="0"/>
              <a:t>addpath</a:t>
            </a:r>
            <a:r>
              <a:rPr lang="en-GB" sz="1200" b="1" dirty="0" smtClean="0"/>
              <a:t> d:/matlab/bulkflux/cor2.6</a:t>
            </a:r>
          </a:p>
          <a:p>
            <a:r>
              <a:rPr lang="en-GB" sz="1200" b="1" dirty="0" err="1" smtClean="0"/>
              <a:t>addpath</a:t>
            </a:r>
            <a:r>
              <a:rPr lang="en-GB" sz="1200" b="1" dirty="0" smtClean="0"/>
              <a:t> d:/matlab/bulkflux/cor3.0</a:t>
            </a:r>
          </a:p>
          <a:p>
            <a:r>
              <a:rPr lang="en-GB" sz="1200" b="1" dirty="0" err="1" smtClean="0"/>
              <a:t>addpath</a:t>
            </a:r>
            <a:r>
              <a:rPr lang="en-GB" sz="1200" b="1" dirty="0" smtClean="0"/>
              <a:t> d:/matlab/bulkflux/gasflux/CO2</a:t>
            </a:r>
          </a:p>
          <a:p>
            <a:r>
              <a:rPr lang="en-GB" sz="1200" b="1" dirty="0" err="1" smtClean="0"/>
              <a:t>addpath</a:t>
            </a:r>
            <a:r>
              <a:rPr lang="en-GB" sz="1200" b="1" dirty="0" smtClean="0"/>
              <a:t> d:/matlab/bulkflux/gasflux/ozone</a:t>
            </a:r>
          </a:p>
          <a:p>
            <a:endParaRPr lang="en-GB" sz="1200" b="1" dirty="0" smtClean="0">
              <a:solidFill>
                <a:srgbClr val="00B050"/>
              </a:solidFill>
            </a:endParaRPr>
          </a:p>
          <a:p>
            <a:r>
              <a:rPr lang="en-GB" sz="1200" b="1" dirty="0" smtClean="0">
                <a:solidFill>
                  <a:srgbClr val="00B050"/>
                </a:solidFill>
              </a:rPr>
              <a:t>% </a:t>
            </a:r>
            <a:r>
              <a:rPr lang="en-GB" sz="1200" b="1" dirty="0" err="1" smtClean="0">
                <a:solidFill>
                  <a:srgbClr val="00B050"/>
                </a:solidFill>
              </a:rPr>
              <a:t>netCDF</a:t>
            </a:r>
            <a:r>
              <a:rPr lang="en-GB" sz="1200" b="1" dirty="0" smtClean="0">
                <a:solidFill>
                  <a:srgbClr val="00B050"/>
                </a:solidFill>
              </a:rPr>
              <a:t> Tools</a:t>
            </a:r>
          </a:p>
          <a:p>
            <a:r>
              <a:rPr lang="en-US" sz="1200" b="1" dirty="0" err="1" smtClean="0"/>
              <a:t>addpath</a:t>
            </a:r>
            <a:r>
              <a:rPr lang="en-US" sz="1200" b="1" dirty="0" smtClean="0"/>
              <a:t> d:/matlab/MEXCDF  % my </a:t>
            </a:r>
            <a:r>
              <a:rPr lang="en-US" sz="1200" b="1" dirty="0" err="1" smtClean="0"/>
              <a:t>netCDF</a:t>
            </a:r>
            <a:r>
              <a:rPr lang="en-US" sz="1200" b="1" dirty="0" smtClean="0"/>
              <a:t> functions</a:t>
            </a:r>
          </a:p>
          <a:p>
            <a:r>
              <a:rPr lang="en-GB" sz="1200" b="1" dirty="0" err="1" smtClean="0"/>
              <a:t>addpath</a:t>
            </a:r>
            <a:r>
              <a:rPr lang="en-GB" sz="1200" b="1" dirty="0" smtClean="0"/>
              <a:t> d:/matlab/MEXCDF/mexnc</a:t>
            </a:r>
          </a:p>
          <a:p>
            <a:r>
              <a:rPr lang="en-GB" sz="1200" b="1" dirty="0" err="1" smtClean="0"/>
              <a:t>addpath</a:t>
            </a:r>
            <a:r>
              <a:rPr lang="en-GB" sz="1200" b="1" dirty="0" smtClean="0"/>
              <a:t> d:/matlab/MEXCDF/mexnc/tests</a:t>
            </a:r>
          </a:p>
          <a:p>
            <a:r>
              <a:rPr lang="en-GB" sz="1200" b="1" dirty="0" err="1" smtClean="0"/>
              <a:t>addpath</a:t>
            </a:r>
            <a:r>
              <a:rPr lang="en-GB" sz="1200" b="1" dirty="0" smtClean="0"/>
              <a:t> d:/matlab/MEXCDF/snctools</a:t>
            </a:r>
          </a:p>
          <a:p>
            <a:r>
              <a:rPr lang="en-GB" sz="1200" b="1" dirty="0" err="1" smtClean="0"/>
              <a:t>addpath</a:t>
            </a:r>
            <a:r>
              <a:rPr lang="en-GB" sz="1200" b="1" dirty="0" smtClean="0"/>
              <a:t> d:/matlab/MEXCDF/snctools/tests</a:t>
            </a:r>
          </a:p>
          <a:p>
            <a:endParaRPr lang="en-US" sz="1200" b="1" dirty="0" smtClean="0"/>
          </a:p>
          <a:p>
            <a:r>
              <a:rPr lang="en-US" sz="1200" b="1" dirty="0" smtClean="0">
                <a:solidFill>
                  <a:srgbClr val="00B050"/>
                </a:solidFill>
              </a:rPr>
              <a:t>%-- </a:t>
            </a:r>
            <a:r>
              <a:rPr lang="en-US" sz="1200" b="1" dirty="0">
                <a:solidFill>
                  <a:srgbClr val="00B050"/>
                </a:solidFill>
              </a:rPr>
              <a:t>add path for generic data --</a:t>
            </a:r>
          </a:p>
          <a:p>
            <a:r>
              <a:rPr lang="en-US" sz="1200" b="1" dirty="0" err="1"/>
              <a:t>addpath</a:t>
            </a:r>
            <a:r>
              <a:rPr lang="en-US" sz="1200" b="1" dirty="0"/>
              <a:t> d:/matlab/coastlines          </a:t>
            </a:r>
            <a:r>
              <a:rPr lang="en-US" sz="1200" b="1" dirty="0">
                <a:solidFill>
                  <a:srgbClr val="00B050"/>
                </a:solidFill>
              </a:rPr>
              <a:t>% coastline data</a:t>
            </a:r>
          </a:p>
          <a:p>
            <a:endParaRPr lang="en-US" sz="1200" b="1" dirty="0"/>
          </a:p>
          <a:p>
            <a:r>
              <a:rPr lang="en-US" sz="1200" b="1" dirty="0" smtClean="0"/>
              <a:t> </a:t>
            </a:r>
            <a:r>
              <a:rPr lang="en-US" sz="1200" b="1" dirty="0" smtClean="0">
                <a:solidFill>
                  <a:srgbClr val="00B050"/>
                </a:solidFill>
              </a:rPr>
              <a:t>%----------------------------------------------------------------------</a:t>
            </a:r>
          </a:p>
          <a:p>
            <a:r>
              <a:rPr lang="en-US" sz="1200" b="1" dirty="0" smtClean="0">
                <a:solidFill>
                  <a:srgbClr val="00B050"/>
                </a:solidFill>
              </a:rPr>
              <a:t>%-- set default figure options –</a:t>
            </a:r>
          </a:p>
          <a:p>
            <a:r>
              <a:rPr lang="en-US" sz="1200" b="1" dirty="0" smtClean="0"/>
              <a:t>set(0</a:t>
            </a:r>
            <a:r>
              <a:rPr lang="en-US" sz="1200" b="1" dirty="0"/>
              <a:t>,'DefaultFigurePaperUnits','inches')   </a:t>
            </a:r>
          </a:p>
          <a:p>
            <a:r>
              <a:rPr lang="en-US" sz="1200" b="1" dirty="0">
                <a:solidFill>
                  <a:srgbClr val="00B050"/>
                </a:solidFill>
              </a:rPr>
              <a:t>     % v6 defaults to cm for EU countries</a:t>
            </a:r>
          </a:p>
          <a:p>
            <a:r>
              <a:rPr lang="en-US" sz="1200" b="1" dirty="0"/>
              <a:t>set(0,'DefaultFigureRenderer','painters')   </a:t>
            </a:r>
          </a:p>
          <a:p>
            <a:r>
              <a:rPr lang="en-US" sz="1200" b="1" dirty="0">
                <a:solidFill>
                  <a:srgbClr val="00B050"/>
                </a:solidFill>
              </a:rPr>
              <a:t>     % v7 default OpenGL causes problems</a:t>
            </a:r>
          </a:p>
          <a:p>
            <a:endParaRPr lang="en-US" sz="1200" b="1" dirty="0"/>
          </a:p>
        </p:txBody>
      </p:sp>
      <p:sp>
        <p:nvSpPr>
          <p:cNvPr id="33801" name="Text Box 9"/>
          <p:cNvSpPr txBox="1">
            <a:spLocks noChangeArrowheads="1"/>
          </p:cNvSpPr>
          <p:nvPr/>
        </p:nvSpPr>
        <p:spPr bwMode="auto">
          <a:xfrm>
            <a:off x="447675" y="228600"/>
            <a:ext cx="4879669" cy="646331"/>
          </a:xfrm>
          <a:prstGeom prst="rect">
            <a:avLst/>
          </a:prstGeom>
          <a:noFill/>
          <a:ln w="9525">
            <a:noFill/>
            <a:miter lim="800000"/>
            <a:headEnd/>
            <a:tailEnd/>
          </a:ln>
          <a:effectLst/>
        </p:spPr>
        <p:txBody>
          <a:bodyPr wrap="none">
            <a:spAutoFit/>
          </a:bodyPr>
          <a:lstStyle/>
          <a:p>
            <a:r>
              <a:rPr lang="en-GB" dirty="0" smtClean="0"/>
              <a:t>Put any code you ALWAYS want run into </a:t>
            </a:r>
            <a:r>
              <a:rPr lang="en-GB" dirty="0" err="1" smtClean="0"/>
              <a:t>startup.m</a:t>
            </a:r>
            <a:endParaRPr lang="en-GB" dirty="0" smtClean="0"/>
          </a:p>
          <a:p>
            <a:r>
              <a:rPr lang="en-GB" b="1" dirty="0" smtClean="0"/>
              <a:t>Example </a:t>
            </a:r>
            <a:r>
              <a:rPr lang="en-GB" b="1" dirty="0" err="1"/>
              <a:t>startup.m</a:t>
            </a:r>
            <a:r>
              <a:rPr lang="en-GB" b="1" dirty="0"/>
              <a:t> file (</a:t>
            </a:r>
            <a:r>
              <a:rPr lang="en-GB" b="1" dirty="0" smtClean="0"/>
              <a:t>from </a:t>
            </a:r>
            <a:r>
              <a:rPr lang="en-GB" b="1" dirty="0"/>
              <a:t>my laptop)</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TEACHING\matlab-course\figures\BAMS-figure8.png"/>
          <p:cNvPicPr>
            <a:picLocks noChangeAspect="1" noChangeArrowheads="1"/>
          </p:cNvPicPr>
          <p:nvPr/>
        </p:nvPicPr>
        <p:blipFill>
          <a:blip r:embed="rId2" cstate="print"/>
          <a:srcRect/>
          <a:stretch>
            <a:fillRect/>
          </a:stretch>
        </p:blipFill>
        <p:spPr bwMode="auto">
          <a:xfrm>
            <a:off x="533400" y="228600"/>
            <a:ext cx="8153400" cy="6456628"/>
          </a:xfrm>
          <a:prstGeom prst="rect">
            <a:avLst/>
          </a:prstGeom>
          <a:noFill/>
          <a:ln>
            <a:solidFill>
              <a:schemeClr val="tx1"/>
            </a:solidFill>
          </a:ln>
        </p:spPr>
      </p:pic>
      <p:sp>
        <p:nvSpPr>
          <p:cNvPr id="3" name="Rectangle 2"/>
          <p:cNvSpPr/>
          <p:nvPr/>
        </p:nvSpPr>
        <p:spPr>
          <a:xfrm>
            <a:off x="609600" y="3505200"/>
            <a:ext cx="8001000" cy="3124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b="1" dirty="0"/>
              <a:t>Functions</a:t>
            </a:r>
            <a:endParaRPr lang="en-US" b="1" dirty="0"/>
          </a:p>
        </p:txBody>
      </p:sp>
      <p:sp>
        <p:nvSpPr>
          <p:cNvPr id="8195" name="Rectangle 3"/>
          <p:cNvSpPr>
            <a:spLocks noGrp="1" noChangeArrowheads="1"/>
          </p:cNvSpPr>
          <p:nvPr>
            <p:ph type="body" idx="1"/>
          </p:nvPr>
        </p:nvSpPr>
        <p:spPr>
          <a:xfrm>
            <a:off x="357158" y="1000108"/>
            <a:ext cx="8429684" cy="5476892"/>
          </a:xfrm>
        </p:spPr>
        <p:txBody>
          <a:bodyPr/>
          <a:lstStyle/>
          <a:p>
            <a:r>
              <a:rPr lang="en-GB" dirty="0"/>
              <a:t>A MATLAB function is very similar to a script, but:</a:t>
            </a:r>
          </a:p>
          <a:p>
            <a:pPr lvl="1"/>
            <a:r>
              <a:rPr lang="en-GB" dirty="0"/>
              <a:t>Starts with a function declaration line</a:t>
            </a:r>
          </a:p>
          <a:p>
            <a:pPr lvl="1">
              <a:buNone/>
            </a:pPr>
            <a:r>
              <a:rPr lang="en-GB" sz="2400" b="1" dirty="0" smtClean="0">
                <a:solidFill>
                  <a:srgbClr val="C00000"/>
                </a:solidFill>
                <a:latin typeface="Courier New" pitchFamily="49" charset="0"/>
              </a:rPr>
              <a:t>function [out1,out2]=</a:t>
            </a:r>
            <a:r>
              <a:rPr lang="en-GB" sz="2400" b="1" dirty="0" err="1" smtClean="0">
                <a:solidFill>
                  <a:srgbClr val="C00000"/>
                </a:solidFill>
                <a:latin typeface="Courier New" pitchFamily="49" charset="0"/>
              </a:rPr>
              <a:t>function_name</a:t>
            </a:r>
            <a:r>
              <a:rPr lang="en-GB" sz="2400" b="1" dirty="0" smtClean="0">
                <a:solidFill>
                  <a:srgbClr val="C00000"/>
                </a:solidFill>
                <a:latin typeface="Courier New" pitchFamily="49" charset="0"/>
              </a:rPr>
              <a:t>(in1)</a:t>
            </a:r>
            <a:r>
              <a:rPr lang="en-GB" sz="2400" b="1" dirty="0" smtClean="0">
                <a:latin typeface="Courier New" pitchFamily="49" charset="0"/>
              </a:rPr>
              <a:t/>
            </a:r>
            <a:br>
              <a:rPr lang="en-GB" sz="2400" b="1" dirty="0" smtClean="0">
                <a:latin typeface="Courier New" pitchFamily="49" charset="0"/>
              </a:rPr>
            </a:br>
            <a:endParaRPr lang="en-GB" dirty="0" smtClean="0"/>
          </a:p>
          <a:p>
            <a:pPr lvl="1"/>
            <a:r>
              <a:rPr lang="en-GB" sz="2400" dirty="0" smtClean="0"/>
              <a:t>May have defined input arguments</a:t>
            </a:r>
          </a:p>
          <a:p>
            <a:pPr lvl="1"/>
            <a:r>
              <a:rPr lang="en-GB" sz="2400" dirty="0" smtClean="0"/>
              <a:t>May </a:t>
            </a:r>
            <a:r>
              <a:rPr lang="en-GB" sz="2400" dirty="0"/>
              <a:t>have defined output arguments</a:t>
            </a:r>
            <a:br>
              <a:rPr lang="en-GB" sz="2400" dirty="0"/>
            </a:br>
            <a:endParaRPr lang="en-GB" sz="2400" dirty="0"/>
          </a:p>
          <a:p>
            <a:pPr lvl="1"/>
            <a:r>
              <a:rPr lang="en-GB" sz="2400" dirty="0"/>
              <a:t>Executes in its own workspace: it </a:t>
            </a:r>
            <a:r>
              <a:rPr lang="en-GB" sz="2400" b="1" dirty="0"/>
              <a:t>CANNOT</a:t>
            </a:r>
            <a:r>
              <a:rPr lang="en-GB" sz="2400" dirty="0"/>
              <a:t> see, or modify variables in the calling workspace – values must be passed as input &amp; output variables</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1973263" y="2462213"/>
            <a:ext cx="6942137" cy="3627437"/>
          </a:xfrm>
          <a:prstGeom prst="rect">
            <a:avLst/>
          </a:prstGeom>
          <a:solidFill>
            <a:srgbClr val="FFFFFF"/>
          </a:solidFill>
          <a:ln w="12700">
            <a:solidFill>
              <a:srgbClr val="000000"/>
            </a:solidFill>
            <a:miter lim="800000"/>
            <a:headEnd/>
            <a:tailEnd/>
          </a:ln>
          <a:effectLst>
            <a:outerShdw dist="107763" dir="2700000" algn="ctr" rotWithShape="0">
              <a:schemeClr val="bg2"/>
            </a:outerShdw>
          </a:effectLst>
        </p:spPr>
        <p:txBody>
          <a:bodyPr lIns="92075" tIns="46038" rIns="92075" bIns="46038"/>
          <a:lstStyle/>
          <a:p>
            <a:pPr marL="285750" indent="-285750" eaLnBrk="0" hangingPunct="0">
              <a:spcBef>
                <a:spcPct val="30000"/>
              </a:spcBef>
              <a:spcAft>
                <a:spcPct val="0"/>
              </a:spcAft>
              <a:defRPr/>
            </a:pPr>
            <a:r>
              <a:rPr lang="en-US" sz="1800" b="1" dirty="0">
                <a:solidFill>
                  <a:srgbClr val="0000FF"/>
                </a:solidFill>
                <a:latin typeface="Courier New" pitchFamily="49" charset="0"/>
              </a:rPr>
              <a:t>function</a:t>
            </a:r>
            <a:r>
              <a:rPr lang="en-US" sz="1800" b="1" dirty="0">
                <a:solidFill>
                  <a:srgbClr val="000000"/>
                </a:solidFill>
                <a:latin typeface="Courier New" pitchFamily="49" charset="0"/>
              </a:rPr>
              <a:t> [</a:t>
            </a:r>
            <a:r>
              <a:rPr lang="en-US" sz="1800" b="1" dirty="0" err="1">
                <a:solidFill>
                  <a:srgbClr val="000000"/>
                </a:solidFill>
                <a:latin typeface="Courier New" pitchFamily="49" charset="0"/>
              </a:rPr>
              <a:t>s,c,t</a:t>
            </a:r>
            <a:r>
              <a:rPr lang="en-US" sz="1800" b="1" dirty="0">
                <a:solidFill>
                  <a:srgbClr val="000000"/>
                </a:solidFill>
                <a:latin typeface="Courier New" pitchFamily="49" charset="0"/>
              </a:rPr>
              <a:t>] = </a:t>
            </a:r>
            <a:r>
              <a:rPr lang="en-US" sz="1800" b="1" dirty="0" err="1">
                <a:solidFill>
                  <a:srgbClr val="000000"/>
                </a:solidFill>
                <a:latin typeface="Courier New" pitchFamily="49" charset="0"/>
              </a:rPr>
              <a:t>allTrig</a:t>
            </a:r>
            <a:r>
              <a:rPr lang="en-US" sz="1800" b="1" dirty="0">
                <a:solidFill>
                  <a:srgbClr val="000000"/>
                </a:solidFill>
                <a:latin typeface="Courier New" pitchFamily="49" charset="0"/>
              </a:rPr>
              <a:t>(</a:t>
            </a:r>
            <a:r>
              <a:rPr lang="en-US" sz="1800" b="1" dirty="0" err="1">
                <a:solidFill>
                  <a:srgbClr val="000000"/>
                </a:solidFill>
                <a:latin typeface="Courier New" pitchFamily="49" charset="0"/>
              </a:rPr>
              <a:t>x_deg</a:t>
            </a:r>
            <a:r>
              <a:rPr lang="en-US" sz="1800" b="1" dirty="0">
                <a:solidFill>
                  <a:srgbClr val="000000"/>
                </a:solidFill>
                <a:latin typeface="Courier New" pitchFamily="49" charset="0"/>
              </a:rPr>
              <a:t>)</a:t>
            </a:r>
            <a:endParaRPr lang="en-US" sz="1800" b="1" dirty="0">
              <a:latin typeface="Courier New" pitchFamily="49" charset="0"/>
            </a:endParaRPr>
          </a:p>
          <a:p>
            <a:pPr marL="285750" indent="-285750" eaLnBrk="0" hangingPunct="0">
              <a:spcBef>
                <a:spcPct val="30000"/>
              </a:spcBef>
              <a:spcAft>
                <a:spcPct val="0"/>
              </a:spcAft>
              <a:defRPr/>
            </a:pPr>
            <a:r>
              <a:rPr lang="en-US" sz="1800" b="1" dirty="0">
                <a:solidFill>
                  <a:srgbClr val="228B22"/>
                </a:solidFill>
                <a:latin typeface="Courier New" pitchFamily="49" charset="0"/>
              </a:rPr>
              <a:t>% input angle in degrees</a:t>
            </a:r>
            <a:endParaRPr lang="en-US" sz="1800" b="1" dirty="0">
              <a:latin typeface="Courier New" pitchFamily="49" charset="0"/>
            </a:endParaRPr>
          </a:p>
          <a:p>
            <a:pPr marL="285750" indent="-285750" eaLnBrk="0" hangingPunct="0">
              <a:spcBef>
                <a:spcPct val="30000"/>
              </a:spcBef>
              <a:spcAft>
                <a:spcPct val="0"/>
              </a:spcAft>
              <a:defRPr/>
            </a:pPr>
            <a:r>
              <a:rPr lang="en-US" sz="1800" b="1" dirty="0">
                <a:solidFill>
                  <a:srgbClr val="228B22"/>
                </a:solidFill>
                <a:latin typeface="Courier New" pitchFamily="49" charset="0"/>
              </a:rPr>
              <a:t>% output sin, </a:t>
            </a:r>
            <a:r>
              <a:rPr lang="en-US" sz="1800" b="1" dirty="0" err="1">
                <a:solidFill>
                  <a:srgbClr val="228B22"/>
                </a:solidFill>
                <a:latin typeface="Courier New" pitchFamily="49" charset="0"/>
              </a:rPr>
              <a:t>cos</a:t>
            </a:r>
            <a:r>
              <a:rPr lang="en-US" sz="1800" b="1" dirty="0">
                <a:solidFill>
                  <a:srgbClr val="228B22"/>
                </a:solidFill>
                <a:latin typeface="Courier New" pitchFamily="49" charset="0"/>
              </a:rPr>
              <a:t>, tan</a:t>
            </a:r>
            <a:endParaRPr lang="en-US" sz="1800" b="1" dirty="0">
              <a:latin typeface="Courier New" pitchFamily="49" charset="0"/>
            </a:endParaRPr>
          </a:p>
          <a:p>
            <a:pPr marL="285750" indent="-285750" eaLnBrk="0" hangingPunct="0">
              <a:spcBef>
                <a:spcPct val="30000"/>
              </a:spcBef>
              <a:spcAft>
                <a:spcPct val="0"/>
              </a:spcAft>
              <a:defRPr/>
            </a:pPr>
            <a:r>
              <a:rPr lang="en-US" sz="1800" b="1" dirty="0">
                <a:solidFill>
                  <a:srgbClr val="228B22"/>
                </a:solidFill>
                <a:latin typeface="Courier New" pitchFamily="49" charset="0"/>
              </a:rPr>
              <a:t> </a:t>
            </a:r>
            <a:endParaRPr lang="en-US" sz="1800" b="1" dirty="0">
              <a:latin typeface="Courier New" pitchFamily="49" charset="0"/>
            </a:endParaRPr>
          </a:p>
          <a:p>
            <a:pPr marL="285750" indent="-285750" eaLnBrk="0" hangingPunct="0">
              <a:spcBef>
                <a:spcPct val="30000"/>
              </a:spcBef>
              <a:spcAft>
                <a:spcPct val="0"/>
              </a:spcAft>
              <a:defRPr/>
            </a:pPr>
            <a:r>
              <a:rPr lang="en-US" sz="1800" b="1" dirty="0" err="1">
                <a:solidFill>
                  <a:srgbClr val="000000"/>
                </a:solidFill>
                <a:latin typeface="Courier New" pitchFamily="49" charset="0"/>
              </a:rPr>
              <a:t>x_rad</a:t>
            </a:r>
            <a:r>
              <a:rPr lang="en-US" sz="1800" b="1" dirty="0">
                <a:solidFill>
                  <a:srgbClr val="000000"/>
                </a:solidFill>
                <a:latin typeface="Courier New" pitchFamily="49" charset="0"/>
              </a:rPr>
              <a:t> = 2*pi*</a:t>
            </a:r>
            <a:r>
              <a:rPr lang="en-US" sz="1800" b="1" dirty="0" err="1">
                <a:solidFill>
                  <a:srgbClr val="000000"/>
                </a:solidFill>
                <a:latin typeface="Courier New" pitchFamily="49" charset="0"/>
              </a:rPr>
              <a:t>x_deg</a:t>
            </a:r>
            <a:r>
              <a:rPr lang="en-US" sz="1800" b="1" dirty="0">
                <a:solidFill>
                  <a:srgbClr val="000000"/>
                </a:solidFill>
                <a:latin typeface="Courier New" pitchFamily="49" charset="0"/>
              </a:rPr>
              <a:t>./360;</a:t>
            </a:r>
            <a:endParaRPr lang="en-US" sz="1800" b="1" dirty="0">
              <a:latin typeface="Courier New" pitchFamily="49" charset="0"/>
            </a:endParaRPr>
          </a:p>
          <a:p>
            <a:pPr marL="285750" indent="-285750" eaLnBrk="0" hangingPunct="0">
              <a:spcBef>
                <a:spcPct val="30000"/>
              </a:spcBef>
              <a:spcAft>
                <a:spcPct val="0"/>
              </a:spcAft>
              <a:defRPr/>
            </a:pPr>
            <a:r>
              <a:rPr lang="en-US" sz="1800" b="1" dirty="0">
                <a:solidFill>
                  <a:srgbClr val="000000"/>
                </a:solidFill>
                <a:latin typeface="Courier New" pitchFamily="49" charset="0"/>
              </a:rPr>
              <a:t>s = sin(</a:t>
            </a:r>
            <a:r>
              <a:rPr lang="en-US" sz="1800" b="1" dirty="0" err="1">
                <a:solidFill>
                  <a:srgbClr val="000000"/>
                </a:solidFill>
                <a:latin typeface="Courier New" pitchFamily="49" charset="0"/>
              </a:rPr>
              <a:t>x_rad</a:t>
            </a:r>
            <a:r>
              <a:rPr lang="en-US" sz="1800" b="1" dirty="0">
                <a:solidFill>
                  <a:srgbClr val="000000"/>
                </a:solidFill>
                <a:latin typeface="Courier New" pitchFamily="49" charset="0"/>
              </a:rPr>
              <a:t>);</a:t>
            </a:r>
            <a:endParaRPr lang="en-US" sz="1800" b="1" dirty="0">
              <a:latin typeface="Courier New" pitchFamily="49" charset="0"/>
            </a:endParaRPr>
          </a:p>
          <a:p>
            <a:pPr marL="285750" indent="-285750" eaLnBrk="0" hangingPunct="0">
              <a:spcBef>
                <a:spcPct val="30000"/>
              </a:spcBef>
              <a:spcAft>
                <a:spcPct val="0"/>
              </a:spcAft>
              <a:defRPr/>
            </a:pPr>
            <a:r>
              <a:rPr lang="en-US" sz="1800" b="1" dirty="0">
                <a:solidFill>
                  <a:srgbClr val="000000"/>
                </a:solidFill>
                <a:latin typeface="Courier New" pitchFamily="49" charset="0"/>
              </a:rPr>
              <a:t>c = </a:t>
            </a:r>
            <a:r>
              <a:rPr lang="en-US" sz="1800" b="1" dirty="0" err="1">
                <a:solidFill>
                  <a:srgbClr val="000000"/>
                </a:solidFill>
                <a:latin typeface="Courier New" pitchFamily="49" charset="0"/>
              </a:rPr>
              <a:t>cos</a:t>
            </a:r>
            <a:r>
              <a:rPr lang="en-US" sz="1800" b="1" dirty="0">
                <a:solidFill>
                  <a:srgbClr val="000000"/>
                </a:solidFill>
                <a:latin typeface="Courier New" pitchFamily="49" charset="0"/>
              </a:rPr>
              <a:t>(</a:t>
            </a:r>
            <a:r>
              <a:rPr lang="en-US" sz="1800" b="1" dirty="0" err="1">
                <a:solidFill>
                  <a:srgbClr val="000000"/>
                </a:solidFill>
                <a:latin typeface="Courier New" pitchFamily="49" charset="0"/>
              </a:rPr>
              <a:t>x_rad</a:t>
            </a:r>
            <a:r>
              <a:rPr lang="en-US" sz="1800" b="1" dirty="0">
                <a:solidFill>
                  <a:srgbClr val="000000"/>
                </a:solidFill>
                <a:latin typeface="Courier New" pitchFamily="49" charset="0"/>
              </a:rPr>
              <a:t>);</a:t>
            </a:r>
            <a:endParaRPr lang="en-US" sz="1800" b="1" dirty="0">
              <a:latin typeface="Courier New" pitchFamily="49" charset="0"/>
            </a:endParaRPr>
          </a:p>
          <a:p>
            <a:pPr marL="285750" indent="-285750" eaLnBrk="0" hangingPunct="0">
              <a:spcBef>
                <a:spcPct val="30000"/>
              </a:spcBef>
              <a:spcAft>
                <a:spcPct val="0"/>
              </a:spcAft>
              <a:defRPr/>
            </a:pPr>
            <a:r>
              <a:rPr lang="en-US" sz="1800" b="1" dirty="0">
                <a:solidFill>
                  <a:srgbClr val="000000"/>
                </a:solidFill>
                <a:latin typeface="Courier New" pitchFamily="49" charset="0"/>
              </a:rPr>
              <a:t>t = tan(</a:t>
            </a:r>
            <a:r>
              <a:rPr lang="en-US" sz="1800" b="1" dirty="0" err="1">
                <a:solidFill>
                  <a:srgbClr val="000000"/>
                </a:solidFill>
                <a:latin typeface="Courier New" pitchFamily="49" charset="0"/>
              </a:rPr>
              <a:t>x_rad</a:t>
            </a:r>
            <a:r>
              <a:rPr lang="en-US" sz="1800" b="1" dirty="0">
                <a:solidFill>
                  <a:srgbClr val="000000"/>
                </a:solidFill>
                <a:latin typeface="Courier New" pitchFamily="49" charset="0"/>
              </a:rPr>
              <a:t>);</a:t>
            </a:r>
            <a:endParaRPr lang="en-US" sz="1800" b="1" dirty="0">
              <a:latin typeface="Courier New" pitchFamily="49" charset="0"/>
            </a:endParaRPr>
          </a:p>
          <a:p>
            <a:pPr marL="285750" indent="-285750" eaLnBrk="0" hangingPunct="0">
              <a:spcBef>
                <a:spcPct val="30000"/>
              </a:spcBef>
              <a:spcAft>
                <a:spcPct val="0"/>
              </a:spcAft>
              <a:defRPr/>
            </a:pPr>
            <a:endParaRPr lang="en-US" sz="1800" b="1" dirty="0">
              <a:latin typeface="Courier New" pitchFamily="49" charset="0"/>
            </a:endParaRPr>
          </a:p>
        </p:txBody>
      </p:sp>
      <p:sp>
        <p:nvSpPr>
          <p:cNvPr id="24579" name="Rectangle 3"/>
          <p:cNvSpPr>
            <a:spLocks noGrp="1" noChangeArrowheads="1"/>
          </p:cNvSpPr>
          <p:nvPr>
            <p:ph type="title"/>
          </p:nvPr>
        </p:nvSpPr>
        <p:spPr>
          <a:noFill/>
        </p:spPr>
        <p:txBody>
          <a:bodyPr lIns="90488" tIns="44450" rIns="90488" bIns="44450" anchor="ctr"/>
          <a:lstStyle/>
          <a:p>
            <a:pPr eaLnBrk="1" hangingPunct="1"/>
            <a:r>
              <a:rPr lang="en-US" b="1" dirty="0" smtClean="0"/>
              <a:t>Structure of a Function M-file</a:t>
            </a:r>
          </a:p>
        </p:txBody>
      </p:sp>
      <p:grpSp>
        <p:nvGrpSpPr>
          <p:cNvPr id="2" name="Group 70"/>
          <p:cNvGrpSpPr>
            <a:grpSpLocks/>
          </p:cNvGrpSpPr>
          <p:nvPr/>
        </p:nvGrpSpPr>
        <p:grpSpPr bwMode="auto">
          <a:xfrm>
            <a:off x="441325" y="1500188"/>
            <a:ext cx="2190750" cy="1090612"/>
            <a:chOff x="278" y="945"/>
            <a:chExt cx="1380" cy="687"/>
          </a:xfrm>
        </p:grpSpPr>
        <p:sp>
          <p:nvSpPr>
            <p:cNvPr id="24605" name="Rectangle 5"/>
            <p:cNvSpPr>
              <a:spLocks noChangeArrowheads="1"/>
            </p:cNvSpPr>
            <p:nvPr/>
          </p:nvSpPr>
          <p:spPr bwMode="auto">
            <a:xfrm>
              <a:off x="278" y="945"/>
              <a:ext cx="1380" cy="231"/>
            </a:xfrm>
            <a:prstGeom prst="rect">
              <a:avLst/>
            </a:prstGeom>
            <a:noFill/>
            <a:ln w="9525">
              <a:noFill/>
              <a:miter lim="800000"/>
              <a:headEnd/>
              <a:tailEnd/>
            </a:ln>
          </p:spPr>
          <p:txBody>
            <a:bodyPr wrap="none" lIns="92075" tIns="46038" rIns="92075" bIns="46038">
              <a:spAutoFit/>
            </a:bodyPr>
            <a:lstStyle/>
            <a:p>
              <a:pPr eaLnBrk="0" hangingPunct="0">
                <a:spcAft>
                  <a:spcPct val="0"/>
                </a:spcAft>
              </a:pPr>
              <a:r>
                <a:rPr lang="en-US" sz="1800" b="1">
                  <a:solidFill>
                    <a:srgbClr val="008080"/>
                  </a:solidFill>
                  <a:latin typeface="Arial" pitchFamily="34" charset="0"/>
                </a:rPr>
                <a:t>Keyword: function</a:t>
              </a:r>
              <a:endParaRPr lang="en-US" sz="1800" b="1">
                <a:solidFill>
                  <a:srgbClr val="FF3300"/>
                </a:solidFill>
                <a:latin typeface="Arial" pitchFamily="34" charset="0"/>
              </a:endParaRPr>
            </a:p>
          </p:txBody>
        </p:sp>
        <p:sp>
          <p:nvSpPr>
            <p:cNvPr id="24606" name="Line 6"/>
            <p:cNvSpPr>
              <a:spLocks noChangeShapeType="1"/>
            </p:cNvSpPr>
            <p:nvPr/>
          </p:nvSpPr>
          <p:spPr bwMode="auto">
            <a:xfrm>
              <a:off x="1009" y="1153"/>
              <a:ext cx="287" cy="479"/>
            </a:xfrm>
            <a:prstGeom prst="line">
              <a:avLst/>
            </a:prstGeom>
            <a:noFill/>
            <a:ln w="38100">
              <a:solidFill>
                <a:srgbClr val="008080"/>
              </a:solidFill>
              <a:round/>
              <a:headEnd type="none" w="sm" len="sm"/>
              <a:tailEnd type="stealth" w="med" len="lg"/>
            </a:ln>
          </p:spPr>
          <p:txBody>
            <a:bodyPr wrap="none" anchor="ctr"/>
            <a:lstStyle/>
            <a:p>
              <a:endParaRPr lang="en-GB"/>
            </a:p>
          </p:txBody>
        </p:sp>
      </p:grpSp>
      <p:grpSp>
        <p:nvGrpSpPr>
          <p:cNvPr id="3" name="Group 72"/>
          <p:cNvGrpSpPr>
            <a:grpSpLocks/>
          </p:cNvGrpSpPr>
          <p:nvPr/>
        </p:nvGrpSpPr>
        <p:grpSpPr bwMode="auto">
          <a:xfrm>
            <a:off x="4338638" y="1500188"/>
            <a:ext cx="4337050" cy="1090612"/>
            <a:chOff x="2234" y="945"/>
            <a:chExt cx="2732" cy="687"/>
          </a:xfrm>
        </p:grpSpPr>
        <p:sp>
          <p:nvSpPr>
            <p:cNvPr id="24603" name="Rectangle 8"/>
            <p:cNvSpPr>
              <a:spLocks noChangeArrowheads="1"/>
            </p:cNvSpPr>
            <p:nvPr/>
          </p:nvSpPr>
          <p:spPr bwMode="auto">
            <a:xfrm>
              <a:off x="2234" y="945"/>
              <a:ext cx="2732" cy="231"/>
            </a:xfrm>
            <a:prstGeom prst="rect">
              <a:avLst/>
            </a:prstGeom>
            <a:noFill/>
            <a:ln w="9525">
              <a:noFill/>
              <a:miter lim="800000"/>
              <a:headEnd/>
              <a:tailEnd/>
            </a:ln>
          </p:spPr>
          <p:txBody>
            <a:bodyPr wrap="none" lIns="92075" tIns="46038" rIns="92075" bIns="46038">
              <a:spAutoFit/>
            </a:bodyPr>
            <a:lstStyle/>
            <a:p>
              <a:pPr eaLnBrk="0" hangingPunct="0">
                <a:spcAft>
                  <a:spcPct val="0"/>
                </a:spcAft>
              </a:pPr>
              <a:r>
                <a:rPr lang="en-US" sz="1800" b="1">
                  <a:solidFill>
                    <a:srgbClr val="008080"/>
                  </a:solidFill>
                  <a:latin typeface="Arial" pitchFamily="34" charset="0"/>
                </a:rPr>
                <a:t>Function Name (same as file name .m)</a:t>
              </a:r>
              <a:endParaRPr lang="en-US" sz="1800" b="1">
                <a:solidFill>
                  <a:srgbClr val="FF3300"/>
                </a:solidFill>
                <a:latin typeface="Arial" pitchFamily="34" charset="0"/>
              </a:endParaRPr>
            </a:p>
          </p:txBody>
        </p:sp>
        <p:sp>
          <p:nvSpPr>
            <p:cNvPr id="24604" name="Line 9"/>
            <p:cNvSpPr>
              <a:spLocks noChangeShapeType="1"/>
            </p:cNvSpPr>
            <p:nvPr/>
          </p:nvSpPr>
          <p:spPr bwMode="auto">
            <a:xfrm flipH="1">
              <a:off x="2725" y="1153"/>
              <a:ext cx="191" cy="479"/>
            </a:xfrm>
            <a:prstGeom prst="line">
              <a:avLst/>
            </a:prstGeom>
            <a:noFill/>
            <a:ln w="38100">
              <a:solidFill>
                <a:srgbClr val="008080"/>
              </a:solidFill>
              <a:round/>
              <a:headEnd type="none" w="sm" len="sm"/>
              <a:tailEnd type="stealth" w="med" len="lg"/>
            </a:ln>
          </p:spPr>
          <p:txBody>
            <a:bodyPr wrap="none" anchor="ctr"/>
            <a:lstStyle/>
            <a:p>
              <a:endParaRPr lang="en-GB"/>
            </a:p>
          </p:txBody>
        </p:sp>
      </p:grpSp>
      <p:sp>
        <p:nvSpPr>
          <p:cNvPr id="24582" name="Rectangle 11"/>
          <p:cNvSpPr>
            <a:spLocks noChangeArrowheads="1"/>
          </p:cNvSpPr>
          <p:nvPr/>
        </p:nvSpPr>
        <p:spPr bwMode="auto">
          <a:xfrm>
            <a:off x="2736850" y="1773238"/>
            <a:ext cx="2355850" cy="366712"/>
          </a:xfrm>
          <a:prstGeom prst="rect">
            <a:avLst/>
          </a:prstGeom>
          <a:noFill/>
          <a:ln w="9525">
            <a:noFill/>
            <a:miter lim="800000"/>
            <a:headEnd/>
            <a:tailEnd/>
          </a:ln>
        </p:spPr>
        <p:txBody>
          <a:bodyPr wrap="none" lIns="92075" tIns="46038" rIns="92075" bIns="46038">
            <a:spAutoFit/>
          </a:bodyPr>
          <a:lstStyle/>
          <a:p>
            <a:pPr eaLnBrk="0" hangingPunct="0">
              <a:spcAft>
                <a:spcPct val="0"/>
              </a:spcAft>
            </a:pPr>
            <a:r>
              <a:rPr lang="en-US" sz="1800" b="1">
                <a:solidFill>
                  <a:srgbClr val="008080"/>
                </a:solidFill>
                <a:latin typeface="Arial" pitchFamily="34" charset="0"/>
              </a:rPr>
              <a:t>Output Argument(s)</a:t>
            </a:r>
            <a:endParaRPr lang="en-US" sz="1800" b="1">
              <a:solidFill>
                <a:srgbClr val="FF3300"/>
              </a:solidFill>
              <a:latin typeface="Arial" pitchFamily="34" charset="0"/>
            </a:endParaRPr>
          </a:p>
        </p:txBody>
      </p:sp>
      <p:sp>
        <p:nvSpPr>
          <p:cNvPr id="24583" name="Line 12"/>
          <p:cNvSpPr>
            <a:spLocks noChangeShapeType="1"/>
          </p:cNvSpPr>
          <p:nvPr/>
        </p:nvSpPr>
        <p:spPr bwMode="auto">
          <a:xfrm>
            <a:off x="3563938" y="2103438"/>
            <a:ext cx="303212" cy="379412"/>
          </a:xfrm>
          <a:prstGeom prst="line">
            <a:avLst/>
          </a:prstGeom>
          <a:noFill/>
          <a:ln w="38100">
            <a:solidFill>
              <a:srgbClr val="008080"/>
            </a:solidFill>
            <a:round/>
            <a:headEnd type="none" w="sm" len="sm"/>
            <a:tailEnd type="stealth" w="med" len="lg"/>
          </a:ln>
        </p:spPr>
        <p:txBody>
          <a:bodyPr wrap="none" anchor="ctr"/>
          <a:lstStyle/>
          <a:p>
            <a:endParaRPr lang="en-GB"/>
          </a:p>
        </p:txBody>
      </p:sp>
      <p:sp>
        <p:nvSpPr>
          <p:cNvPr id="24584" name="Rectangle 13"/>
          <p:cNvSpPr>
            <a:spLocks noChangeArrowheads="1"/>
          </p:cNvSpPr>
          <p:nvPr/>
        </p:nvSpPr>
        <p:spPr bwMode="auto">
          <a:xfrm>
            <a:off x="6943725" y="1773238"/>
            <a:ext cx="2165350" cy="366712"/>
          </a:xfrm>
          <a:prstGeom prst="rect">
            <a:avLst/>
          </a:prstGeom>
          <a:noFill/>
          <a:ln w="9525">
            <a:noFill/>
            <a:miter lim="800000"/>
            <a:headEnd/>
            <a:tailEnd/>
          </a:ln>
        </p:spPr>
        <p:txBody>
          <a:bodyPr wrap="none" lIns="92075" tIns="46038" rIns="92075" bIns="46038">
            <a:spAutoFit/>
          </a:bodyPr>
          <a:lstStyle/>
          <a:p>
            <a:pPr eaLnBrk="0" hangingPunct="0">
              <a:spcAft>
                <a:spcPct val="0"/>
              </a:spcAft>
            </a:pPr>
            <a:r>
              <a:rPr lang="en-US" sz="1800" b="1">
                <a:solidFill>
                  <a:srgbClr val="008080"/>
                </a:solidFill>
                <a:latin typeface="Arial" pitchFamily="34" charset="0"/>
              </a:rPr>
              <a:t>Input Argument(s)</a:t>
            </a:r>
            <a:endParaRPr lang="en-US" sz="1800" b="1">
              <a:solidFill>
                <a:srgbClr val="FF3300"/>
              </a:solidFill>
              <a:latin typeface="Arial" pitchFamily="34" charset="0"/>
            </a:endParaRPr>
          </a:p>
        </p:txBody>
      </p:sp>
      <p:sp>
        <p:nvSpPr>
          <p:cNvPr id="24585" name="Line 14"/>
          <p:cNvSpPr>
            <a:spLocks noChangeShapeType="1"/>
          </p:cNvSpPr>
          <p:nvPr/>
        </p:nvSpPr>
        <p:spPr bwMode="auto">
          <a:xfrm flipH="1">
            <a:off x="5940425" y="2027238"/>
            <a:ext cx="1019175" cy="465137"/>
          </a:xfrm>
          <a:prstGeom prst="line">
            <a:avLst/>
          </a:prstGeom>
          <a:noFill/>
          <a:ln w="38100">
            <a:solidFill>
              <a:srgbClr val="008080"/>
            </a:solidFill>
            <a:round/>
            <a:headEnd type="none" w="sm" len="sm"/>
            <a:tailEnd type="stealth" w="med" len="lg"/>
          </a:ln>
        </p:spPr>
        <p:txBody>
          <a:bodyPr wrap="none" anchor="ctr"/>
          <a:lstStyle/>
          <a:p>
            <a:endParaRPr lang="en-GB"/>
          </a:p>
        </p:txBody>
      </p:sp>
      <p:sp>
        <p:nvSpPr>
          <p:cNvPr id="24586" name="Rectangle 16"/>
          <p:cNvSpPr>
            <a:spLocks noChangeArrowheads="1"/>
          </p:cNvSpPr>
          <p:nvPr/>
        </p:nvSpPr>
        <p:spPr bwMode="auto">
          <a:xfrm>
            <a:off x="255588" y="2917825"/>
            <a:ext cx="1454150" cy="366713"/>
          </a:xfrm>
          <a:prstGeom prst="rect">
            <a:avLst/>
          </a:prstGeom>
          <a:noFill/>
          <a:ln w="9525">
            <a:noFill/>
            <a:miter lim="800000"/>
            <a:headEnd/>
            <a:tailEnd/>
          </a:ln>
        </p:spPr>
        <p:txBody>
          <a:bodyPr wrap="none" lIns="92075" tIns="46038" rIns="92075" bIns="46038">
            <a:spAutoFit/>
          </a:bodyPr>
          <a:lstStyle/>
          <a:p>
            <a:pPr eaLnBrk="0" hangingPunct="0">
              <a:spcAft>
                <a:spcPct val="0"/>
              </a:spcAft>
            </a:pPr>
            <a:r>
              <a:rPr lang="en-US" sz="1800" b="1">
                <a:solidFill>
                  <a:srgbClr val="008080"/>
                </a:solidFill>
                <a:latin typeface="Arial" pitchFamily="34" charset="0"/>
              </a:rPr>
              <a:t>Online Help</a:t>
            </a:r>
            <a:endParaRPr lang="en-US" sz="1800" b="1">
              <a:solidFill>
                <a:srgbClr val="FF3300"/>
              </a:solidFill>
              <a:latin typeface="Arial" pitchFamily="34" charset="0"/>
            </a:endParaRPr>
          </a:p>
        </p:txBody>
      </p:sp>
      <p:grpSp>
        <p:nvGrpSpPr>
          <p:cNvPr id="4" name="Group 35"/>
          <p:cNvGrpSpPr>
            <a:grpSpLocks/>
          </p:cNvGrpSpPr>
          <p:nvPr/>
        </p:nvGrpSpPr>
        <p:grpSpPr bwMode="auto">
          <a:xfrm>
            <a:off x="1712913" y="2895600"/>
            <a:ext cx="195262" cy="533400"/>
            <a:chOff x="956" y="1296"/>
            <a:chExt cx="120" cy="768"/>
          </a:xfrm>
        </p:grpSpPr>
        <p:sp>
          <p:nvSpPr>
            <p:cNvPr id="24597" name="Arc 36"/>
            <p:cNvSpPr>
              <a:spLocks/>
            </p:cNvSpPr>
            <p:nvPr/>
          </p:nvSpPr>
          <p:spPr bwMode="auto">
            <a:xfrm>
              <a:off x="1028" y="1296"/>
              <a:ext cx="48" cy="66"/>
            </a:xfrm>
            <a:custGeom>
              <a:avLst/>
              <a:gdLst>
                <a:gd name="T0" fmla="*/ 0 w 21590"/>
                <a:gd name="T1" fmla="*/ 0 h 21595"/>
                <a:gd name="T2" fmla="*/ 0 w 21590"/>
                <a:gd name="T3" fmla="*/ 0 h 21595"/>
                <a:gd name="T4" fmla="*/ 0 w 21590"/>
                <a:gd name="T5" fmla="*/ 0 h 21595"/>
                <a:gd name="T6" fmla="*/ 0 60000 65536"/>
                <a:gd name="T7" fmla="*/ 0 60000 65536"/>
                <a:gd name="T8" fmla="*/ 0 60000 65536"/>
                <a:gd name="T9" fmla="*/ 0 w 21590"/>
                <a:gd name="T10" fmla="*/ 0 h 21595"/>
                <a:gd name="T11" fmla="*/ 21590 w 21590"/>
                <a:gd name="T12" fmla="*/ 21595 h 21595"/>
              </a:gdLst>
              <a:ahLst/>
              <a:cxnLst>
                <a:cxn ang="T6">
                  <a:pos x="T0" y="T1"/>
                </a:cxn>
                <a:cxn ang="T7">
                  <a:pos x="T2" y="T3"/>
                </a:cxn>
                <a:cxn ang="T8">
                  <a:pos x="T4" y="T5"/>
                </a:cxn>
              </a:cxnLst>
              <a:rect l="T9" t="T10" r="T11" b="T12"/>
              <a:pathLst>
                <a:path w="21590" h="21595" fill="none" extrusionOk="0">
                  <a:moveTo>
                    <a:pt x="0" y="20931"/>
                  </a:moveTo>
                  <a:cubicBezTo>
                    <a:pt x="353" y="9439"/>
                    <a:pt x="9645" y="239"/>
                    <a:pt x="21139" y="-1"/>
                  </a:cubicBezTo>
                </a:path>
                <a:path w="21590" h="21595" stroke="0" extrusionOk="0">
                  <a:moveTo>
                    <a:pt x="0" y="20931"/>
                  </a:moveTo>
                  <a:cubicBezTo>
                    <a:pt x="353" y="9439"/>
                    <a:pt x="9645" y="239"/>
                    <a:pt x="21139" y="-1"/>
                  </a:cubicBezTo>
                  <a:lnTo>
                    <a:pt x="21590" y="21595"/>
                  </a:lnTo>
                  <a:close/>
                </a:path>
              </a:pathLst>
            </a:custGeom>
            <a:noFill/>
            <a:ln w="25400" cap="rnd">
              <a:solidFill>
                <a:srgbClr val="008080"/>
              </a:solidFill>
              <a:round/>
              <a:headEnd type="none" w="sm" len="sm"/>
              <a:tailEnd type="none" w="sm" len="sm"/>
            </a:ln>
          </p:spPr>
          <p:txBody>
            <a:bodyPr wrap="none" anchor="ctr"/>
            <a:lstStyle/>
            <a:p>
              <a:endParaRPr lang="en-GB"/>
            </a:p>
          </p:txBody>
        </p:sp>
        <p:sp>
          <p:nvSpPr>
            <p:cNvPr id="24598" name="Arc 37"/>
            <p:cNvSpPr>
              <a:spLocks/>
            </p:cNvSpPr>
            <p:nvPr/>
          </p:nvSpPr>
          <p:spPr bwMode="auto">
            <a:xfrm rot="10800000">
              <a:off x="1027" y="1997"/>
              <a:ext cx="49" cy="67"/>
            </a:xfrm>
            <a:custGeom>
              <a:avLst/>
              <a:gdLst>
                <a:gd name="T0" fmla="*/ 0 w 22050"/>
                <a:gd name="T1" fmla="*/ 0 h 21600"/>
                <a:gd name="T2" fmla="*/ 0 w 22050"/>
                <a:gd name="T3" fmla="*/ 0 h 21600"/>
                <a:gd name="T4" fmla="*/ 0 w 22050"/>
                <a:gd name="T5" fmla="*/ 0 h 21600"/>
                <a:gd name="T6" fmla="*/ 0 60000 65536"/>
                <a:gd name="T7" fmla="*/ 0 60000 65536"/>
                <a:gd name="T8" fmla="*/ 0 60000 65536"/>
                <a:gd name="T9" fmla="*/ 0 w 22050"/>
                <a:gd name="T10" fmla="*/ 0 h 21600"/>
                <a:gd name="T11" fmla="*/ 22050 w 22050"/>
                <a:gd name="T12" fmla="*/ 21600 h 21600"/>
              </a:gdLst>
              <a:ahLst/>
              <a:cxnLst>
                <a:cxn ang="T6">
                  <a:pos x="T0" y="T1"/>
                </a:cxn>
                <a:cxn ang="T7">
                  <a:pos x="T2" y="T3"/>
                </a:cxn>
                <a:cxn ang="T8">
                  <a:pos x="T4" y="T5"/>
                </a:cxn>
              </a:cxnLst>
              <a:rect l="T9" t="T10" r="T11" b="T12"/>
              <a:pathLst>
                <a:path w="22050" h="21600" fill="none" extrusionOk="0">
                  <a:moveTo>
                    <a:pt x="-1" y="4"/>
                  </a:moveTo>
                  <a:cubicBezTo>
                    <a:pt x="149" y="1"/>
                    <a:pt x="299" y="-1"/>
                    <a:pt x="450" y="0"/>
                  </a:cubicBezTo>
                  <a:cubicBezTo>
                    <a:pt x="12379" y="0"/>
                    <a:pt x="22050" y="9670"/>
                    <a:pt x="22050" y="21600"/>
                  </a:cubicBezTo>
                </a:path>
                <a:path w="22050" h="21600" stroke="0" extrusionOk="0">
                  <a:moveTo>
                    <a:pt x="-1" y="4"/>
                  </a:moveTo>
                  <a:cubicBezTo>
                    <a:pt x="149" y="1"/>
                    <a:pt x="299" y="-1"/>
                    <a:pt x="450" y="0"/>
                  </a:cubicBezTo>
                  <a:cubicBezTo>
                    <a:pt x="12379" y="0"/>
                    <a:pt x="22050" y="9670"/>
                    <a:pt x="22050" y="21600"/>
                  </a:cubicBezTo>
                  <a:lnTo>
                    <a:pt x="450" y="21600"/>
                  </a:lnTo>
                  <a:close/>
                </a:path>
              </a:pathLst>
            </a:custGeom>
            <a:noFill/>
            <a:ln w="25400" cap="rnd">
              <a:solidFill>
                <a:srgbClr val="008080"/>
              </a:solidFill>
              <a:round/>
              <a:headEnd type="none" w="sm" len="sm"/>
              <a:tailEnd type="none" w="sm" len="sm"/>
            </a:ln>
          </p:spPr>
          <p:txBody>
            <a:bodyPr wrap="none" anchor="ctr"/>
            <a:lstStyle/>
            <a:p>
              <a:endParaRPr lang="en-GB"/>
            </a:p>
          </p:txBody>
        </p:sp>
        <p:sp>
          <p:nvSpPr>
            <p:cNvPr id="24599" name="Arc 38"/>
            <p:cNvSpPr>
              <a:spLocks/>
            </p:cNvSpPr>
            <p:nvPr/>
          </p:nvSpPr>
          <p:spPr bwMode="auto">
            <a:xfrm rot="10800000">
              <a:off x="960" y="1584"/>
              <a:ext cx="66" cy="91"/>
            </a:xfrm>
            <a:custGeom>
              <a:avLst/>
              <a:gdLst>
                <a:gd name="T0" fmla="*/ 0 w 21599"/>
                <a:gd name="T1" fmla="*/ 0 h 21598"/>
                <a:gd name="T2" fmla="*/ 0 w 21599"/>
                <a:gd name="T3" fmla="*/ 0 h 21598"/>
                <a:gd name="T4" fmla="*/ 0 w 21599"/>
                <a:gd name="T5" fmla="*/ 0 h 21598"/>
                <a:gd name="T6" fmla="*/ 0 60000 65536"/>
                <a:gd name="T7" fmla="*/ 0 60000 65536"/>
                <a:gd name="T8" fmla="*/ 0 60000 65536"/>
                <a:gd name="T9" fmla="*/ 0 w 21599"/>
                <a:gd name="T10" fmla="*/ 0 h 21598"/>
                <a:gd name="T11" fmla="*/ 21599 w 21599"/>
                <a:gd name="T12" fmla="*/ 21598 h 21598"/>
              </a:gdLst>
              <a:ahLst/>
              <a:cxnLst>
                <a:cxn ang="T6">
                  <a:pos x="T0" y="T1"/>
                </a:cxn>
                <a:cxn ang="T7">
                  <a:pos x="T2" y="T3"/>
                </a:cxn>
                <a:cxn ang="T8">
                  <a:pos x="T4" y="T5"/>
                </a:cxn>
              </a:cxnLst>
              <a:rect l="T9" t="T10" r="T11" b="T12"/>
              <a:pathLst>
                <a:path w="21599" h="21598" fill="none" extrusionOk="0">
                  <a:moveTo>
                    <a:pt x="0" y="21355"/>
                  </a:moveTo>
                  <a:cubicBezTo>
                    <a:pt x="132" y="9648"/>
                    <a:pt x="9565" y="177"/>
                    <a:pt x="21272" y="0"/>
                  </a:cubicBezTo>
                </a:path>
                <a:path w="21599" h="21598" stroke="0" extrusionOk="0">
                  <a:moveTo>
                    <a:pt x="0" y="21355"/>
                  </a:moveTo>
                  <a:cubicBezTo>
                    <a:pt x="132" y="9648"/>
                    <a:pt x="9565" y="177"/>
                    <a:pt x="21272" y="0"/>
                  </a:cubicBezTo>
                  <a:lnTo>
                    <a:pt x="21599" y="21598"/>
                  </a:lnTo>
                  <a:close/>
                </a:path>
              </a:pathLst>
            </a:custGeom>
            <a:noFill/>
            <a:ln w="25400" cap="rnd">
              <a:solidFill>
                <a:srgbClr val="008080"/>
              </a:solidFill>
              <a:round/>
              <a:headEnd type="none" w="sm" len="sm"/>
              <a:tailEnd type="none" w="sm" len="sm"/>
            </a:ln>
          </p:spPr>
          <p:txBody>
            <a:bodyPr wrap="none" anchor="ctr"/>
            <a:lstStyle/>
            <a:p>
              <a:endParaRPr lang="en-GB"/>
            </a:p>
          </p:txBody>
        </p:sp>
        <p:sp>
          <p:nvSpPr>
            <p:cNvPr id="24600" name="Line 39"/>
            <p:cNvSpPr>
              <a:spLocks noChangeShapeType="1"/>
            </p:cNvSpPr>
            <p:nvPr/>
          </p:nvSpPr>
          <p:spPr bwMode="auto">
            <a:xfrm>
              <a:off x="1025" y="1355"/>
              <a:ext cx="0" cy="236"/>
            </a:xfrm>
            <a:prstGeom prst="line">
              <a:avLst/>
            </a:prstGeom>
            <a:noFill/>
            <a:ln w="25400">
              <a:solidFill>
                <a:srgbClr val="008080"/>
              </a:solidFill>
              <a:round/>
              <a:headEnd type="none" w="sm" len="sm"/>
              <a:tailEnd type="none" w="sm" len="sm"/>
            </a:ln>
          </p:spPr>
          <p:txBody>
            <a:bodyPr wrap="none" anchor="ctr"/>
            <a:lstStyle/>
            <a:p>
              <a:endParaRPr lang="en-GB"/>
            </a:p>
          </p:txBody>
        </p:sp>
        <p:sp>
          <p:nvSpPr>
            <p:cNvPr id="24601" name="Line 40"/>
            <p:cNvSpPr>
              <a:spLocks noChangeShapeType="1"/>
            </p:cNvSpPr>
            <p:nvPr/>
          </p:nvSpPr>
          <p:spPr bwMode="auto">
            <a:xfrm>
              <a:off x="1026" y="1770"/>
              <a:ext cx="0" cy="235"/>
            </a:xfrm>
            <a:prstGeom prst="line">
              <a:avLst/>
            </a:prstGeom>
            <a:noFill/>
            <a:ln w="25400">
              <a:solidFill>
                <a:srgbClr val="008080"/>
              </a:solidFill>
              <a:round/>
              <a:headEnd type="none" w="sm" len="sm"/>
              <a:tailEnd type="none" w="sm" len="sm"/>
            </a:ln>
          </p:spPr>
          <p:txBody>
            <a:bodyPr wrap="none" anchor="ctr"/>
            <a:lstStyle/>
            <a:p>
              <a:endParaRPr lang="en-GB"/>
            </a:p>
          </p:txBody>
        </p:sp>
        <p:sp>
          <p:nvSpPr>
            <p:cNvPr id="24602" name="Arc 41"/>
            <p:cNvSpPr>
              <a:spLocks/>
            </p:cNvSpPr>
            <p:nvPr/>
          </p:nvSpPr>
          <p:spPr bwMode="auto">
            <a:xfrm>
              <a:off x="956" y="1683"/>
              <a:ext cx="66" cy="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rgbClr val="008080"/>
              </a:solidFill>
              <a:round/>
              <a:headEnd type="none" w="sm" len="sm"/>
              <a:tailEnd type="none" w="sm" len="sm"/>
            </a:ln>
          </p:spPr>
          <p:txBody>
            <a:bodyPr wrap="none" anchor="ctr"/>
            <a:lstStyle/>
            <a:p>
              <a:endParaRPr lang="en-GB"/>
            </a:p>
          </p:txBody>
        </p:sp>
      </p:grpSp>
      <p:grpSp>
        <p:nvGrpSpPr>
          <p:cNvPr id="5" name="Group 68"/>
          <p:cNvGrpSpPr>
            <a:grpSpLocks/>
          </p:cNvGrpSpPr>
          <p:nvPr/>
        </p:nvGrpSpPr>
        <p:grpSpPr bwMode="auto">
          <a:xfrm>
            <a:off x="269875" y="3886200"/>
            <a:ext cx="1597025" cy="1676400"/>
            <a:chOff x="170" y="2736"/>
            <a:chExt cx="1006" cy="1056"/>
          </a:xfrm>
        </p:grpSpPr>
        <p:sp>
          <p:nvSpPr>
            <p:cNvPr id="24589" name="Rectangle 25"/>
            <p:cNvSpPr>
              <a:spLocks noChangeArrowheads="1"/>
            </p:cNvSpPr>
            <p:nvPr/>
          </p:nvSpPr>
          <p:spPr bwMode="auto">
            <a:xfrm>
              <a:off x="170" y="3009"/>
              <a:ext cx="724" cy="404"/>
            </a:xfrm>
            <a:prstGeom prst="rect">
              <a:avLst/>
            </a:prstGeom>
            <a:noFill/>
            <a:ln w="9525">
              <a:noFill/>
              <a:miter lim="800000"/>
              <a:headEnd/>
              <a:tailEnd/>
            </a:ln>
          </p:spPr>
          <p:txBody>
            <a:bodyPr wrap="none" lIns="92075" tIns="46038" rIns="92075" bIns="46038">
              <a:spAutoFit/>
            </a:bodyPr>
            <a:lstStyle/>
            <a:p>
              <a:pPr eaLnBrk="0" hangingPunct="0">
                <a:spcAft>
                  <a:spcPct val="0"/>
                </a:spcAft>
              </a:pPr>
              <a:r>
                <a:rPr lang="en-US" sz="1800" b="1" dirty="0">
                  <a:solidFill>
                    <a:srgbClr val="008080"/>
                  </a:solidFill>
                  <a:latin typeface="Arial" pitchFamily="34" charset="0"/>
                </a:rPr>
                <a:t>MATLAB</a:t>
              </a:r>
            </a:p>
            <a:p>
              <a:pPr eaLnBrk="0" hangingPunct="0">
                <a:spcAft>
                  <a:spcPct val="0"/>
                </a:spcAft>
              </a:pPr>
              <a:r>
                <a:rPr lang="en-US" sz="1800" b="1" dirty="0">
                  <a:solidFill>
                    <a:srgbClr val="008080"/>
                  </a:solidFill>
                  <a:latin typeface="Arial" pitchFamily="34" charset="0"/>
                </a:rPr>
                <a:t>Code</a:t>
              </a:r>
              <a:endParaRPr lang="en-US" sz="1800" b="1" dirty="0">
                <a:solidFill>
                  <a:srgbClr val="FF3300"/>
                </a:solidFill>
                <a:latin typeface="Arial" pitchFamily="34" charset="0"/>
              </a:endParaRPr>
            </a:p>
          </p:txBody>
        </p:sp>
        <p:grpSp>
          <p:nvGrpSpPr>
            <p:cNvPr id="6" name="Group 42"/>
            <p:cNvGrpSpPr>
              <a:grpSpLocks/>
            </p:cNvGrpSpPr>
            <p:nvPr/>
          </p:nvGrpSpPr>
          <p:grpSpPr bwMode="auto">
            <a:xfrm>
              <a:off x="1056" y="2736"/>
              <a:ext cx="120" cy="1056"/>
              <a:chOff x="956" y="1296"/>
              <a:chExt cx="120" cy="768"/>
            </a:xfrm>
          </p:grpSpPr>
          <p:sp>
            <p:nvSpPr>
              <p:cNvPr id="24591" name="Arc 43"/>
              <p:cNvSpPr>
                <a:spLocks/>
              </p:cNvSpPr>
              <p:nvPr/>
            </p:nvSpPr>
            <p:spPr bwMode="auto">
              <a:xfrm>
                <a:off x="1028" y="1296"/>
                <a:ext cx="48" cy="66"/>
              </a:xfrm>
              <a:custGeom>
                <a:avLst/>
                <a:gdLst>
                  <a:gd name="T0" fmla="*/ 0 w 21590"/>
                  <a:gd name="T1" fmla="*/ 0 h 21595"/>
                  <a:gd name="T2" fmla="*/ 0 w 21590"/>
                  <a:gd name="T3" fmla="*/ 0 h 21595"/>
                  <a:gd name="T4" fmla="*/ 0 w 21590"/>
                  <a:gd name="T5" fmla="*/ 0 h 21595"/>
                  <a:gd name="T6" fmla="*/ 0 60000 65536"/>
                  <a:gd name="T7" fmla="*/ 0 60000 65536"/>
                  <a:gd name="T8" fmla="*/ 0 60000 65536"/>
                  <a:gd name="T9" fmla="*/ 0 w 21590"/>
                  <a:gd name="T10" fmla="*/ 0 h 21595"/>
                  <a:gd name="T11" fmla="*/ 21590 w 21590"/>
                  <a:gd name="T12" fmla="*/ 21595 h 21595"/>
                </a:gdLst>
                <a:ahLst/>
                <a:cxnLst>
                  <a:cxn ang="T6">
                    <a:pos x="T0" y="T1"/>
                  </a:cxn>
                  <a:cxn ang="T7">
                    <a:pos x="T2" y="T3"/>
                  </a:cxn>
                  <a:cxn ang="T8">
                    <a:pos x="T4" y="T5"/>
                  </a:cxn>
                </a:cxnLst>
                <a:rect l="T9" t="T10" r="T11" b="T12"/>
                <a:pathLst>
                  <a:path w="21590" h="21595" fill="none" extrusionOk="0">
                    <a:moveTo>
                      <a:pt x="0" y="20931"/>
                    </a:moveTo>
                    <a:cubicBezTo>
                      <a:pt x="353" y="9439"/>
                      <a:pt x="9645" y="239"/>
                      <a:pt x="21139" y="-1"/>
                    </a:cubicBezTo>
                  </a:path>
                  <a:path w="21590" h="21595" stroke="0" extrusionOk="0">
                    <a:moveTo>
                      <a:pt x="0" y="20931"/>
                    </a:moveTo>
                    <a:cubicBezTo>
                      <a:pt x="353" y="9439"/>
                      <a:pt x="9645" y="239"/>
                      <a:pt x="21139" y="-1"/>
                    </a:cubicBezTo>
                    <a:lnTo>
                      <a:pt x="21590" y="21595"/>
                    </a:lnTo>
                    <a:close/>
                  </a:path>
                </a:pathLst>
              </a:custGeom>
              <a:noFill/>
              <a:ln w="25400" cap="rnd">
                <a:solidFill>
                  <a:srgbClr val="008080"/>
                </a:solidFill>
                <a:round/>
                <a:headEnd type="none" w="sm" len="sm"/>
                <a:tailEnd type="none" w="sm" len="sm"/>
              </a:ln>
            </p:spPr>
            <p:txBody>
              <a:bodyPr wrap="none" anchor="ctr"/>
              <a:lstStyle/>
              <a:p>
                <a:endParaRPr lang="en-GB"/>
              </a:p>
            </p:txBody>
          </p:sp>
          <p:sp>
            <p:nvSpPr>
              <p:cNvPr id="24592" name="Arc 44"/>
              <p:cNvSpPr>
                <a:spLocks/>
              </p:cNvSpPr>
              <p:nvPr/>
            </p:nvSpPr>
            <p:spPr bwMode="auto">
              <a:xfrm rot="10800000">
                <a:off x="1027" y="1997"/>
                <a:ext cx="49" cy="67"/>
              </a:xfrm>
              <a:custGeom>
                <a:avLst/>
                <a:gdLst>
                  <a:gd name="T0" fmla="*/ 0 w 22050"/>
                  <a:gd name="T1" fmla="*/ 0 h 21600"/>
                  <a:gd name="T2" fmla="*/ 0 w 22050"/>
                  <a:gd name="T3" fmla="*/ 0 h 21600"/>
                  <a:gd name="T4" fmla="*/ 0 w 22050"/>
                  <a:gd name="T5" fmla="*/ 0 h 21600"/>
                  <a:gd name="T6" fmla="*/ 0 60000 65536"/>
                  <a:gd name="T7" fmla="*/ 0 60000 65536"/>
                  <a:gd name="T8" fmla="*/ 0 60000 65536"/>
                  <a:gd name="T9" fmla="*/ 0 w 22050"/>
                  <a:gd name="T10" fmla="*/ 0 h 21600"/>
                  <a:gd name="T11" fmla="*/ 22050 w 22050"/>
                  <a:gd name="T12" fmla="*/ 21600 h 21600"/>
                </a:gdLst>
                <a:ahLst/>
                <a:cxnLst>
                  <a:cxn ang="T6">
                    <a:pos x="T0" y="T1"/>
                  </a:cxn>
                  <a:cxn ang="T7">
                    <a:pos x="T2" y="T3"/>
                  </a:cxn>
                  <a:cxn ang="T8">
                    <a:pos x="T4" y="T5"/>
                  </a:cxn>
                </a:cxnLst>
                <a:rect l="T9" t="T10" r="T11" b="T12"/>
                <a:pathLst>
                  <a:path w="22050" h="21600" fill="none" extrusionOk="0">
                    <a:moveTo>
                      <a:pt x="-1" y="4"/>
                    </a:moveTo>
                    <a:cubicBezTo>
                      <a:pt x="149" y="1"/>
                      <a:pt x="299" y="-1"/>
                      <a:pt x="450" y="0"/>
                    </a:cubicBezTo>
                    <a:cubicBezTo>
                      <a:pt x="12379" y="0"/>
                      <a:pt x="22050" y="9670"/>
                      <a:pt x="22050" y="21600"/>
                    </a:cubicBezTo>
                  </a:path>
                  <a:path w="22050" h="21600" stroke="0" extrusionOk="0">
                    <a:moveTo>
                      <a:pt x="-1" y="4"/>
                    </a:moveTo>
                    <a:cubicBezTo>
                      <a:pt x="149" y="1"/>
                      <a:pt x="299" y="-1"/>
                      <a:pt x="450" y="0"/>
                    </a:cubicBezTo>
                    <a:cubicBezTo>
                      <a:pt x="12379" y="0"/>
                      <a:pt x="22050" y="9670"/>
                      <a:pt x="22050" y="21600"/>
                    </a:cubicBezTo>
                    <a:lnTo>
                      <a:pt x="450" y="21600"/>
                    </a:lnTo>
                    <a:close/>
                  </a:path>
                </a:pathLst>
              </a:custGeom>
              <a:noFill/>
              <a:ln w="25400" cap="rnd">
                <a:solidFill>
                  <a:srgbClr val="008080"/>
                </a:solidFill>
                <a:round/>
                <a:headEnd type="none" w="sm" len="sm"/>
                <a:tailEnd type="none" w="sm" len="sm"/>
              </a:ln>
            </p:spPr>
            <p:txBody>
              <a:bodyPr wrap="none" anchor="ctr"/>
              <a:lstStyle/>
              <a:p>
                <a:endParaRPr lang="en-GB"/>
              </a:p>
            </p:txBody>
          </p:sp>
          <p:sp>
            <p:nvSpPr>
              <p:cNvPr id="24593" name="Arc 45"/>
              <p:cNvSpPr>
                <a:spLocks/>
              </p:cNvSpPr>
              <p:nvPr/>
            </p:nvSpPr>
            <p:spPr bwMode="auto">
              <a:xfrm rot="10800000">
                <a:off x="960" y="1584"/>
                <a:ext cx="66" cy="91"/>
              </a:xfrm>
              <a:custGeom>
                <a:avLst/>
                <a:gdLst>
                  <a:gd name="T0" fmla="*/ 0 w 21599"/>
                  <a:gd name="T1" fmla="*/ 0 h 21598"/>
                  <a:gd name="T2" fmla="*/ 0 w 21599"/>
                  <a:gd name="T3" fmla="*/ 0 h 21598"/>
                  <a:gd name="T4" fmla="*/ 0 w 21599"/>
                  <a:gd name="T5" fmla="*/ 0 h 21598"/>
                  <a:gd name="T6" fmla="*/ 0 60000 65536"/>
                  <a:gd name="T7" fmla="*/ 0 60000 65536"/>
                  <a:gd name="T8" fmla="*/ 0 60000 65536"/>
                  <a:gd name="T9" fmla="*/ 0 w 21599"/>
                  <a:gd name="T10" fmla="*/ 0 h 21598"/>
                  <a:gd name="T11" fmla="*/ 21599 w 21599"/>
                  <a:gd name="T12" fmla="*/ 21598 h 21598"/>
                </a:gdLst>
                <a:ahLst/>
                <a:cxnLst>
                  <a:cxn ang="T6">
                    <a:pos x="T0" y="T1"/>
                  </a:cxn>
                  <a:cxn ang="T7">
                    <a:pos x="T2" y="T3"/>
                  </a:cxn>
                  <a:cxn ang="T8">
                    <a:pos x="T4" y="T5"/>
                  </a:cxn>
                </a:cxnLst>
                <a:rect l="T9" t="T10" r="T11" b="T12"/>
                <a:pathLst>
                  <a:path w="21599" h="21598" fill="none" extrusionOk="0">
                    <a:moveTo>
                      <a:pt x="0" y="21355"/>
                    </a:moveTo>
                    <a:cubicBezTo>
                      <a:pt x="132" y="9648"/>
                      <a:pt x="9565" y="177"/>
                      <a:pt x="21272" y="0"/>
                    </a:cubicBezTo>
                  </a:path>
                  <a:path w="21599" h="21598" stroke="0" extrusionOk="0">
                    <a:moveTo>
                      <a:pt x="0" y="21355"/>
                    </a:moveTo>
                    <a:cubicBezTo>
                      <a:pt x="132" y="9648"/>
                      <a:pt x="9565" y="177"/>
                      <a:pt x="21272" y="0"/>
                    </a:cubicBezTo>
                    <a:lnTo>
                      <a:pt x="21599" y="21598"/>
                    </a:lnTo>
                    <a:close/>
                  </a:path>
                </a:pathLst>
              </a:custGeom>
              <a:noFill/>
              <a:ln w="25400" cap="rnd">
                <a:solidFill>
                  <a:srgbClr val="008080"/>
                </a:solidFill>
                <a:round/>
                <a:headEnd type="none" w="sm" len="sm"/>
                <a:tailEnd type="none" w="sm" len="sm"/>
              </a:ln>
            </p:spPr>
            <p:txBody>
              <a:bodyPr wrap="none" anchor="ctr"/>
              <a:lstStyle/>
              <a:p>
                <a:endParaRPr lang="en-GB"/>
              </a:p>
            </p:txBody>
          </p:sp>
          <p:sp>
            <p:nvSpPr>
              <p:cNvPr id="24594" name="Line 46"/>
              <p:cNvSpPr>
                <a:spLocks noChangeShapeType="1"/>
              </p:cNvSpPr>
              <p:nvPr/>
            </p:nvSpPr>
            <p:spPr bwMode="auto">
              <a:xfrm>
                <a:off x="1025" y="1355"/>
                <a:ext cx="0" cy="236"/>
              </a:xfrm>
              <a:prstGeom prst="line">
                <a:avLst/>
              </a:prstGeom>
              <a:noFill/>
              <a:ln w="25400">
                <a:solidFill>
                  <a:srgbClr val="008080"/>
                </a:solidFill>
                <a:round/>
                <a:headEnd type="none" w="sm" len="sm"/>
                <a:tailEnd type="none" w="sm" len="sm"/>
              </a:ln>
            </p:spPr>
            <p:txBody>
              <a:bodyPr wrap="none" anchor="ctr"/>
              <a:lstStyle/>
              <a:p>
                <a:endParaRPr lang="en-GB"/>
              </a:p>
            </p:txBody>
          </p:sp>
          <p:sp>
            <p:nvSpPr>
              <p:cNvPr id="24595" name="Line 47"/>
              <p:cNvSpPr>
                <a:spLocks noChangeShapeType="1"/>
              </p:cNvSpPr>
              <p:nvPr/>
            </p:nvSpPr>
            <p:spPr bwMode="auto">
              <a:xfrm>
                <a:off x="1026" y="1770"/>
                <a:ext cx="0" cy="235"/>
              </a:xfrm>
              <a:prstGeom prst="line">
                <a:avLst/>
              </a:prstGeom>
              <a:noFill/>
              <a:ln w="25400">
                <a:solidFill>
                  <a:srgbClr val="008080"/>
                </a:solidFill>
                <a:round/>
                <a:headEnd type="none" w="sm" len="sm"/>
                <a:tailEnd type="none" w="sm" len="sm"/>
              </a:ln>
            </p:spPr>
            <p:txBody>
              <a:bodyPr wrap="none" anchor="ctr"/>
              <a:lstStyle/>
              <a:p>
                <a:endParaRPr lang="en-GB"/>
              </a:p>
            </p:txBody>
          </p:sp>
          <p:sp>
            <p:nvSpPr>
              <p:cNvPr id="24596" name="Arc 48"/>
              <p:cNvSpPr>
                <a:spLocks/>
              </p:cNvSpPr>
              <p:nvPr/>
            </p:nvSpPr>
            <p:spPr bwMode="auto">
              <a:xfrm>
                <a:off x="956" y="1683"/>
                <a:ext cx="66" cy="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rgbClr val="008080"/>
                </a:solidFill>
                <a:round/>
                <a:headEnd type="none" w="sm" len="sm"/>
                <a:tailEnd type="none" w="sm" len="sm"/>
              </a:ln>
            </p:spPr>
            <p:txBody>
              <a:bodyPr wrap="none" anchor="ctr"/>
              <a:lstStyle/>
              <a:p>
                <a:endParaRPr lang="en-GB"/>
              </a:p>
            </p:txBody>
          </p:sp>
        </p:grp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endParaRPr lang="en-US"/>
          </a:p>
        </p:txBody>
      </p:sp>
      <p:sp>
        <p:nvSpPr>
          <p:cNvPr id="10243" name="Rectangle 3"/>
          <p:cNvSpPr>
            <a:spLocks noGrp="1" noChangeArrowheads="1"/>
          </p:cNvSpPr>
          <p:nvPr>
            <p:ph type="body" idx="1"/>
          </p:nvPr>
        </p:nvSpPr>
        <p:spPr/>
        <p:txBody>
          <a:bodyPr/>
          <a:lstStyle/>
          <a:p>
            <a:r>
              <a:rPr lang="en-GB" dirty="0"/>
              <a:t>There are many functions built-in or supplied with MATLAB.</a:t>
            </a:r>
          </a:p>
          <a:p>
            <a:pPr lvl="1"/>
            <a:r>
              <a:rPr lang="en-GB" dirty="0"/>
              <a:t>A few very basic functions are built in to the </a:t>
            </a:r>
            <a:r>
              <a:rPr lang="en-GB" dirty="0" err="1"/>
              <a:t>matlab</a:t>
            </a:r>
            <a:r>
              <a:rPr lang="en-GB" dirty="0"/>
              <a:t> executable</a:t>
            </a:r>
          </a:p>
          <a:p>
            <a:pPr lvl="1"/>
            <a:r>
              <a:rPr lang="en-GB" dirty="0"/>
              <a:t>Very many more are supplied as m-files; the code can be </a:t>
            </a:r>
            <a:r>
              <a:rPr lang="en-GB" dirty="0" smtClean="0"/>
              <a:t>viewed in command window </a:t>
            </a:r>
            <a:r>
              <a:rPr lang="en-GB" dirty="0"/>
              <a:t>by entering:</a:t>
            </a:r>
            <a:br>
              <a:rPr lang="en-GB" dirty="0"/>
            </a:br>
            <a:r>
              <a:rPr lang="en-GB" dirty="0" smtClean="0"/>
              <a:t>&gt;&gt; </a:t>
            </a:r>
            <a:r>
              <a:rPr lang="en-GB" b="1" dirty="0">
                <a:latin typeface="Courier New" pitchFamily="49" charset="0"/>
              </a:rPr>
              <a:t>type </a:t>
            </a:r>
            <a:r>
              <a:rPr lang="en-GB" b="1" dirty="0" err="1">
                <a:latin typeface="Courier New" pitchFamily="49" charset="0"/>
              </a:rPr>
              <a:t>function_name</a:t>
            </a:r>
            <a:endParaRPr lang="en-GB" b="1" dirty="0">
              <a:latin typeface="Courier New" pitchFamily="49" charset="0"/>
            </a:endParaRPr>
          </a:p>
          <a:p>
            <a:pPr lvl="1">
              <a:buNone/>
            </a:pPr>
            <a:r>
              <a:rPr lang="en-GB" dirty="0" smtClean="0"/>
              <a:t>	or in the editor by entering</a:t>
            </a:r>
          </a:p>
          <a:p>
            <a:pPr lvl="1">
              <a:buNone/>
            </a:pPr>
            <a:r>
              <a:rPr lang="en-GB" b="1" dirty="0" smtClean="0">
                <a:latin typeface="Courier New" pitchFamily="49" charset="0"/>
                <a:cs typeface="Courier New" pitchFamily="49" charset="0"/>
              </a:rPr>
              <a:t>	</a:t>
            </a:r>
            <a:r>
              <a:rPr lang="en-GB" b="1" dirty="0" smtClean="0">
                <a:latin typeface="Courier New" pitchFamily="49" charset="0"/>
                <a:cs typeface="Courier New" pitchFamily="49" charset="0"/>
              </a:rPr>
              <a:t>&gt;&gt; edit </a:t>
            </a:r>
            <a:r>
              <a:rPr lang="en-GB" b="1" dirty="0" err="1" smtClean="0">
                <a:latin typeface="Courier New" pitchFamily="49" charset="0"/>
                <a:cs typeface="Courier New" pitchFamily="49" charset="0"/>
              </a:rPr>
              <a:t>function_name</a:t>
            </a:r>
            <a:endParaRPr lang="en-GB" b="1" dirty="0">
              <a:latin typeface="Courier New" pitchFamily="49" charset="0"/>
              <a:cs typeface="Courier New" pitchFamily="49" charset="0"/>
            </a:endParaRPr>
          </a:p>
          <a:p>
            <a:pPr lvl="1"/>
            <a:r>
              <a:rPr lang="en-GB" dirty="0"/>
              <a:t>Supplied m-files can be found, grouped by category, in $</a:t>
            </a:r>
            <a:r>
              <a:rPr lang="en-GB" dirty="0" err="1" smtClean="0"/>
              <a:t>matlab_root_dir</a:t>
            </a:r>
            <a:r>
              <a:rPr lang="en-GB" dirty="0" smtClean="0"/>
              <a:t>/toolbox/</a:t>
            </a:r>
            <a:r>
              <a:rPr lang="en-GB" dirty="0" err="1" smtClean="0"/>
              <a:t>catagory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p:spPr>
        <p:txBody>
          <a:bodyPr lIns="90488" tIns="44450" rIns="90488" bIns="44450" anchor="ctr"/>
          <a:lstStyle/>
          <a:p>
            <a:pPr eaLnBrk="1" hangingPunct="1"/>
            <a:r>
              <a:rPr lang="en-US" b="1" dirty="0" smtClean="0"/>
              <a:t>Workspaces or Stacks in MATLAB</a:t>
            </a:r>
          </a:p>
        </p:txBody>
      </p:sp>
      <p:sp>
        <p:nvSpPr>
          <p:cNvPr id="32771" name="Rectangle 3"/>
          <p:cNvSpPr>
            <a:spLocks noGrp="1" noChangeArrowheads="1"/>
          </p:cNvSpPr>
          <p:nvPr>
            <p:ph type="body" idx="1"/>
          </p:nvPr>
        </p:nvSpPr>
        <p:spPr>
          <a:noFill/>
        </p:spPr>
        <p:txBody>
          <a:bodyPr lIns="90488" tIns="44450" rIns="90488" bIns="44450"/>
          <a:lstStyle/>
          <a:p>
            <a:pPr eaLnBrk="1" hangingPunct="1">
              <a:lnSpc>
                <a:spcPct val="77000"/>
              </a:lnSpc>
            </a:pPr>
            <a:r>
              <a:rPr lang="en-US" dirty="0" smtClean="0"/>
              <a:t>MATLAB (or base) workspace:</a:t>
            </a:r>
          </a:p>
          <a:p>
            <a:pPr lvl="1" eaLnBrk="1" hangingPunct="1">
              <a:lnSpc>
                <a:spcPct val="90000"/>
              </a:lnSpc>
              <a:buFontTx/>
              <a:buNone/>
            </a:pPr>
            <a:r>
              <a:rPr lang="en-US" sz="2000" dirty="0" smtClean="0"/>
              <a:t>For command line variables.</a:t>
            </a:r>
          </a:p>
          <a:p>
            <a:pPr eaLnBrk="1" hangingPunct="1">
              <a:lnSpc>
                <a:spcPct val="77000"/>
              </a:lnSpc>
            </a:pPr>
            <a:r>
              <a:rPr lang="en-US" dirty="0" smtClean="0"/>
              <a:t>Function workspaces:</a:t>
            </a:r>
          </a:p>
          <a:p>
            <a:pPr lvl="1" eaLnBrk="1" hangingPunct="1">
              <a:lnSpc>
                <a:spcPct val="90000"/>
              </a:lnSpc>
              <a:buFontTx/>
              <a:buNone/>
            </a:pPr>
            <a:r>
              <a:rPr lang="en-US" sz="2000" dirty="0" smtClean="0"/>
              <a:t>Each function has its own workspace for local variables.</a:t>
            </a:r>
          </a:p>
          <a:p>
            <a:pPr lvl="1" eaLnBrk="1" hangingPunct="1">
              <a:lnSpc>
                <a:spcPct val="90000"/>
              </a:lnSpc>
              <a:buFontTx/>
              <a:buNone/>
            </a:pPr>
            <a:r>
              <a:rPr lang="en-US" sz="2000" dirty="0" smtClean="0"/>
              <a:t>Communicate to function workspace via inputs and outputs.</a:t>
            </a:r>
          </a:p>
          <a:p>
            <a:pPr lvl="1" eaLnBrk="1" hangingPunct="1">
              <a:lnSpc>
                <a:spcPct val="90000"/>
              </a:lnSpc>
              <a:buFontTx/>
              <a:buNone/>
            </a:pPr>
            <a:r>
              <a:rPr lang="en-US" sz="2000" dirty="0" smtClean="0"/>
              <a:t>(</a:t>
            </a:r>
            <a:r>
              <a:rPr lang="en-US" sz="2000" i="1" dirty="0" smtClean="0"/>
              <a:t>Promotes structured coding and prevents name conflicts</a:t>
            </a:r>
            <a:r>
              <a:rPr lang="en-US" sz="2000" dirty="0" smtClean="0"/>
              <a:t>.)</a:t>
            </a:r>
          </a:p>
          <a:p>
            <a:pPr eaLnBrk="1" hangingPunct="1">
              <a:lnSpc>
                <a:spcPct val="77000"/>
              </a:lnSpc>
            </a:pPr>
            <a:r>
              <a:rPr lang="en-US" dirty="0" smtClean="0"/>
              <a:t>Global workspace:</a:t>
            </a:r>
          </a:p>
          <a:p>
            <a:pPr lvl="1" eaLnBrk="1" hangingPunct="1">
              <a:lnSpc>
                <a:spcPct val="90000"/>
              </a:lnSpc>
              <a:buFontTx/>
              <a:buNone/>
            </a:pPr>
            <a:r>
              <a:rPr lang="en-US" sz="2000" dirty="0" smtClean="0"/>
              <a:t>Global variables can be shared by multiple workspaces. </a:t>
            </a:r>
          </a:p>
          <a:p>
            <a:pPr lvl="1" eaLnBrk="1" hangingPunct="1">
              <a:lnSpc>
                <a:spcPct val="90000"/>
              </a:lnSpc>
              <a:buFontTx/>
              <a:buNone/>
            </a:pPr>
            <a:r>
              <a:rPr lang="en-US" sz="2000" dirty="0" smtClean="0"/>
              <a:t>(</a:t>
            </a:r>
            <a:r>
              <a:rPr lang="en-US" sz="2000" i="1" dirty="0" smtClean="0"/>
              <a:t>Must be initialized in all relevant workspaces</a:t>
            </a:r>
            <a:r>
              <a:rPr lang="en-US" sz="2000" dirty="0" smtClean="0"/>
              <a:t>.)</a:t>
            </a:r>
          </a:p>
          <a:p>
            <a:pPr lvl="1" eaLnBrk="1" hangingPunct="1">
              <a:lnSpc>
                <a:spcPct val="90000"/>
              </a:lnSpc>
              <a:buFontTx/>
              <a:buNone/>
            </a:pPr>
            <a:endParaRPr lang="en-US" sz="2000" dirty="0" smtClean="0"/>
          </a:p>
          <a:p>
            <a:pPr lvl="1" eaLnBrk="1" hangingPunct="1">
              <a:lnSpc>
                <a:spcPct val="90000"/>
              </a:lnSpc>
              <a:buFontTx/>
              <a:buNone/>
            </a:pPr>
            <a:endParaRPr lang="en-US" sz="2000" dirty="0" smtClean="0"/>
          </a:p>
          <a:p>
            <a:pPr lvl="1" eaLnBrk="1" hangingPunct="1">
              <a:lnSpc>
                <a:spcPct val="90000"/>
              </a:lnSpc>
              <a:buFontTx/>
              <a:buNone/>
            </a:pPr>
            <a:r>
              <a:rPr lang="en-US" sz="2000" dirty="0" smtClean="0"/>
              <a:t>NOTE: Script files share the workspace of the function they are called from, or the base workspace if called from the command line.</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b="1" dirty="0"/>
              <a:t>Function Help</a:t>
            </a:r>
            <a:endParaRPr lang="en-US" b="1" dirty="0"/>
          </a:p>
        </p:txBody>
      </p:sp>
      <p:sp>
        <p:nvSpPr>
          <p:cNvPr id="12291" name="Rectangle 3"/>
          <p:cNvSpPr>
            <a:spLocks noGrp="1" noChangeArrowheads="1"/>
          </p:cNvSpPr>
          <p:nvPr>
            <p:ph type="body" idx="1"/>
          </p:nvPr>
        </p:nvSpPr>
        <p:spPr/>
        <p:txBody>
          <a:bodyPr/>
          <a:lstStyle/>
          <a:p>
            <a:r>
              <a:rPr lang="en-GB" dirty="0"/>
              <a:t>MATLAB uses the ‘</a:t>
            </a:r>
            <a:r>
              <a:rPr lang="en-GB" b="1" dirty="0"/>
              <a:t>%</a:t>
            </a:r>
            <a:r>
              <a:rPr lang="en-GB" dirty="0"/>
              <a:t>’ character to start a comment – everything on line after ‘%’ is ignored</a:t>
            </a:r>
          </a:p>
          <a:p>
            <a:r>
              <a:rPr lang="en-GB" dirty="0"/>
              <a:t>A contiguous block of comment lines following the first comment, is treated as the ‘help’ text for the function. This block is echoed to screen when you enter</a:t>
            </a:r>
            <a:br>
              <a:rPr lang="en-GB" dirty="0"/>
            </a:br>
            <a:r>
              <a:rPr lang="en-GB" dirty="0"/>
              <a:t/>
            </a:r>
            <a:br>
              <a:rPr lang="en-GB" dirty="0"/>
            </a:br>
            <a:r>
              <a:rPr lang="en-GB" b="1" dirty="0">
                <a:latin typeface="Courier New" pitchFamily="49" charset="0"/>
              </a:rPr>
              <a:t>&gt;&gt; help </a:t>
            </a:r>
            <a:r>
              <a:rPr lang="en-GB" b="1" dirty="0" err="1">
                <a:latin typeface="Courier New" pitchFamily="49" charset="0"/>
              </a:rPr>
              <a:t>function_name</a:t>
            </a:r>
            <a:r>
              <a:rPr lang="en-GB" b="1" dirty="0">
                <a:latin typeface="Courier New" pitchFamily="49" charset="0"/>
              </a:rPr>
              <a:t/>
            </a:r>
            <a:br>
              <a:rPr lang="en-GB" b="1" dirty="0">
                <a:latin typeface="Courier New" pitchFamily="49" charset="0"/>
              </a:rPr>
            </a:br>
            <a:r>
              <a:rPr lang="en-GB" dirty="0"/>
              <a:t/>
            </a:r>
            <a:br>
              <a:rPr lang="en-GB" dirty="0"/>
            </a:br>
            <a:r>
              <a:rPr lang="en-GB" dirty="0"/>
              <a:t>This is very useful…</a:t>
            </a:r>
            <a:r>
              <a:rPr lang="en-GB" i="1" u="sng" dirty="0"/>
              <a:t>use it</a:t>
            </a:r>
            <a:r>
              <a:rPr lang="en-GB" dirty="0"/>
              <a:t> when writing code!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MB-SOEE3610-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9933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6">
              <a:lumMod val="50000"/>
            </a:schemeClr>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rgbClr val="C00000"/>
          </a:solidFill>
          <a:tailEnd type="arrow"/>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latin typeface="+mn-lt"/>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IMB-SOEE3610-theme</Template>
  <TotalTime>2319</TotalTime>
  <Words>2621</Words>
  <Application>Microsoft Office PowerPoint</Application>
  <PresentationFormat>On-screen Show (4:3)</PresentationFormat>
  <Paragraphs>483</Paragraphs>
  <Slides>34</Slides>
  <Notes>2</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IMB-SOEE3610-theme</vt:lpstr>
      <vt:lpstr>Introduction to MATLAB 3 Scripts, Functions,…real programming</vt:lpstr>
      <vt:lpstr>Scripts</vt:lpstr>
      <vt:lpstr>Example script: bams_fig8.m</vt:lpstr>
      <vt:lpstr>Slide 4</vt:lpstr>
      <vt:lpstr>Functions</vt:lpstr>
      <vt:lpstr>Structure of a Function M-file</vt:lpstr>
      <vt:lpstr>Slide 7</vt:lpstr>
      <vt:lpstr>Workspaces or Stacks in MATLAB</vt:lpstr>
      <vt:lpstr>Function Help</vt:lpstr>
      <vt:lpstr>Slide 10</vt:lpstr>
      <vt:lpstr>Slide 11</vt:lpstr>
      <vt:lpstr>Editing code</vt:lpstr>
      <vt:lpstr>Slide 13</vt:lpstr>
      <vt:lpstr>The parts of a function</vt:lpstr>
      <vt:lpstr>Function declaration</vt:lpstr>
      <vt:lpstr>Handling optional input/output variables</vt:lpstr>
      <vt:lpstr>If, else, elseif</vt:lpstr>
      <vt:lpstr>Slide 18</vt:lpstr>
      <vt:lpstr>for loops</vt:lpstr>
      <vt:lpstr>while loops</vt:lpstr>
      <vt:lpstr>Slide 21</vt:lpstr>
      <vt:lpstr>Keeping code readable</vt:lpstr>
      <vt:lpstr>Pre-allocating arrays</vt:lpstr>
      <vt:lpstr>Debugging code</vt:lpstr>
      <vt:lpstr>...use interactive mode inside a function</vt:lpstr>
      <vt:lpstr>Setting breakpoints</vt:lpstr>
      <vt:lpstr>ctrl-c</vt:lpstr>
      <vt:lpstr>Non-fatal errors</vt:lpstr>
      <vt:lpstr>Strings</vt:lpstr>
      <vt:lpstr>Slide 30</vt:lpstr>
      <vt:lpstr>String functions</vt:lpstr>
      <vt:lpstr>Good programming style</vt:lpstr>
      <vt:lpstr>Helping you stay organised</vt:lpstr>
      <vt:lpstr>Slide 34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MATLAB 2 Graphics &amp; Functions</dc:title>
  <dc:creator/>
  <cp:lastModifiedBy>Ian Brooks</cp:lastModifiedBy>
  <cp:revision>150</cp:revision>
  <dcterms:created xsi:type="dcterms:W3CDTF">2006-08-16T00:00:00Z</dcterms:created>
  <dcterms:modified xsi:type="dcterms:W3CDTF">2010-11-27T15:03:28Z</dcterms:modified>
</cp:coreProperties>
</file>