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Lst>
  <p:notesMasterIdLst>
    <p:notesMasterId r:id="rId98"/>
  </p:notesMasterIdLst>
  <p:sldIdLst>
    <p:sldId id="256" r:id="rId2"/>
    <p:sldId id="257" r:id="rId3"/>
    <p:sldId id="258" r:id="rId4"/>
    <p:sldId id="285" r:id="rId5"/>
    <p:sldId id="284" r:id="rId6"/>
    <p:sldId id="262" r:id="rId7"/>
    <p:sldId id="263" r:id="rId8"/>
    <p:sldId id="264" r:id="rId9"/>
    <p:sldId id="295" r:id="rId10"/>
    <p:sldId id="265" r:id="rId11"/>
    <p:sldId id="266" r:id="rId12"/>
    <p:sldId id="267" r:id="rId13"/>
    <p:sldId id="269" r:id="rId14"/>
    <p:sldId id="270" r:id="rId15"/>
    <p:sldId id="271" r:id="rId16"/>
    <p:sldId id="272" r:id="rId17"/>
    <p:sldId id="278" r:id="rId18"/>
    <p:sldId id="282" r:id="rId19"/>
    <p:sldId id="273" r:id="rId20"/>
    <p:sldId id="274" r:id="rId21"/>
    <p:sldId id="276" r:id="rId22"/>
    <p:sldId id="277" r:id="rId23"/>
    <p:sldId id="286" r:id="rId24"/>
    <p:sldId id="297" r:id="rId25"/>
    <p:sldId id="296" r:id="rId26"/>
    <p:sldId id="294" r:id="rId27"/>
    <p:sldId id="279" r:id="rId28"/>
    <p:sldId id="298" r:id="rId29"/>
    <p:sldId id="299" r:id="rId30"/>
    <p:sldId id="300" r:id="rId31"/>
    <p:sldId id="301" r:id="rId32"/>
    <p:sldId id="302" r:id="rId33"/>
    <p:sldId id="303" r:id="rId34"/>
    <p:sldId id="304" r:id="rId35"/>
    <p:sldId id="305" r:id="rId36"/>
    <p:sldId id="306" r:id="rId37"/>
    <p:sldId id="307" r:id="rId38"/>
    <p:sldId id="308" r:id="rId39"/>
    <p:sldId id="309" r:id="rId40"/>
    <p:sldId id="310" r:id="rId41"/>
    <p:sldId id="311" r:id="rId42"/>
    <p:sldId id="312" r:id="rId43"/>
    <p:sldId id="313" r:id="rId44"/>
    <p:sldId id="314" r:id="rId45"/>
    <p:sldId id="315" r:id="rId46"/>
    <p:sldId id="316" r:id="rId47"/>
    <p:sldId id="317" r:id="rId48"/>
    <p:sldId id="318" r:id="rId49"/>
    <p:sldId id="319" r:id="rId50"/>
    <p:sldId id="320" r:id="rId51"/>
    <p:sldId id="321" r:id="rId52"/>
    <p:sldId id="322" r:id="rId53"/>
    <p:sldId id="323" r:id="rId54"/>
    <p:sldId id="324" r:id="rId55"/>
    <p:sldId id="325" r:id="rId56"/>
    <p:sldId id="326" r:id="rId57"/>
    <p:sldId id="327" r:id="rId58"/>
    <p:sldId id="328" r:id="rId59"/>
    <p:sldId id="329" r:id="rId60"/>
    <p:sldId id="330" r:id="rId61"/>
    <p:sldId id="331" r:id="rId62"/>
    <p:sldId id="332" r:id="rId63"/>
    <p:sldId id="333" r:id="rId64"/>
    <p:sldId id="334" r:id="rId65"/>
    <p:sldId id="335" r:id="rId66"/>
    <p:sldId id="336" r:id="rId67"/>
    <p:sldId id="337" r:id="rId68"/>
    <p:sldId id="338" r:id="rId69"/>
    <p:sldId id="339" r:id="rId70"/>
    <p:sldId id="340" r:id="rId71"/>
    <p:sldId id="341" r:id="rId72"/>
    <p:sldId id="342" r:id="rId73"/>
    <p:sldId id="343" r:id="rId74"/>
    <p:sldId id="344" r:id="rId75"/>
    <p:sldId id="345" r:id="rId76"/>
    <p:sldId id="346" r:id="rId77"/>
    <p:sldId id="347" r:id="rId78"/>
    <p:sldId id="348" r:id="rId79"/>
    <p:sldId id="349" r:id="rId80"/>
    <p:sldId id="350" r:id="rId81"/>
    <p:sldId id="351" r:id="rId82"/>
    <p:sldId id="352" r:id="rId83"/>
    <p:sldId id="353" r:id="rId84"/>
    <p:sldId id="354" r:id="rId85"/>
    <p:sldId id="355" r:id="rId86"/>
    <p:sldId id="356" r:id="rId87"/>
    <p:sldId id="357" r:id="rId88"/>
    <p:sldId id="358" r:id="rId89"/>
    <p:sldId id="359" r:id="rId90"/>
    <p:sldId id="360" r:id="rId91"/>
    <p:sldId id="361" r:id="rId92"/>
    <p:sldId id="362" r:id="rId93"/>
    <p:sldId id="363" r:id="rId94"/>
    <p:sldId id="364" r:id="rId95"/>
    <p:sldId id="365" r:id="rId96"/>
    <p:sldId id="366" r:id="rId9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6298"/>
    <p:restoredTop sz="88036" autoAdjust="0"/>
  </p:normalViewPr>
  <p:slideViewPr>
    <p:cSldViewPr snapToGrid="0" snapToObjects="1">
      <p:cViewPr varScale="1">
        <p:scale>
          <a:sx n="65" d="100"/>
          <a:sy n="65" d="100"/>
        </p:scale>
        <p:origin x="-112" y="-6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viewProps" Target="viewProps.xml"/><Relationship Id="rId102" Type="http://schemas.openxmlformats.org/officeDocument/2006/relationships/theme" Target="theme/theme1.xml"/><Relationship Id="rId10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notesMaster" Target="notesMasters/notesMaster1.xml"/><Relationship Id="rId99"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esProps" Target="pres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7F945B-B200-F548-831D-5F322BC68EB6}" type="datetimeFigureOut">
              <a:rPr lang="en-US" smtClean="0"/>
              <a:t>19/11/19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1C76DD-4E3F-2348-BED1-8DC1DB9EBC20}" type="slidenum">
              <a:rPr lang="en-US" smtClean="0"/>
              <a:t>‹#›</a:t>
            </a:fld>
            <a:endParaRPr lang="en-US"/>
          </a:p>
        </p:txBody>
      </p:sp>
    </p:spTree>
    <p:extLst>
      <p:ext uri="{BB962C8B-B14F-4D97-AF65-F5344CB8AC3E}">
        <p14:creationId xmlns:p14="http://schemas.microsoft.com/office/powerpoint/2010/main" val="590285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mathworld.wolfram.com/GameofLife.html" TargetMode="External"/><Relationship Id="rId4" Type="http://schemas.openxmlformats.org/officeDocument/2006/relationships/hyperlink" Target="http://en.wikipedia.org/wiki/Conway's_Game_of_Life" TargetMode="External"/><Relationship Id="rId5" Type="http://schemas.openxmlformats.org/officeDocument/2006/relationships/hyperlink" Target="http://en.wikipedia.org/wiki/Glider_(Conway's_Life)" TargetMode="External"/><Relationship Id="rId6" Type="http://schemas.openxmlformats.org/officeDocument/2006/relationships/hyperlink" Target="http://en.wikipedia.org/wiki/Gun_(cellular_automaton)" TargetMode="External"/><Relationship Id="rId7" Type="http://schemas.openxmlformats.org/officeDocument/2006/relationships/hyperlink" Target="http://www.conwaylife.com/wiki/Spaceship" TargetMode="External"/><Relationship Id="rId8" Type="http://schemas.openxmlformats.org/officeDocument/2006/relationships/hyperlink" Target="http://rendell-attic.org/gol/tm.htm" TargetMode="External"/><Relationship Id="rId9" Type="http://schemas.openxmlformats.org/officeDocument/2006/relationships/hyperlink" Target="http://conwaylife.com/wiki/Gemini" TargetMode="External"/><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 Id="rId3" Type="http://schemas.openxmlformats.org/officeDocument/2006/relationships/hyperlink" Target="http://uk.jstor.org/view/00028282/di950410/95p0056u/0?currentResult=00028282+di950410+95p0056u+1,03+19690500+9991+80309499&amp;searchID=8dd55340.10788333660&amp;frame=noframe&amp;sortOrder=SCORE&amp;userID=810b5de3@leeds.ac.uk/018dd553400050100f525&amp;dpi=3&amp;viewContent=Article&amp;config=jstor"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 Id="rId3" Type="http://schemas.openxmlformats.org/officeDocument/2006/relationships/hyperlink" Target="https://www.polleverywhere.com/multiple_choice_polls/OLaZoLv2B2BQsFR"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1C76DD-4E3F-2348-BED1-8DC1DB9EBC20}" type="slidenum">
              <a:rPr lang="en-US" smtClean="0"/>
              <a:t>1</a:t>
            </a:fld>
            <a:endParaRPr lang="en-US"/>
          </a:p>
        </p:txBody>
      </p:sp>
    </p:spTree>
    <p:extLst>
      <p:ext uri="{BB962C8B-B14F-4D97-AF65-F5344CB8AC3E}">
        <p14:creationId xmlns:p14="http://schemas.microsoft.com/office/powerpoint/2010/main" val="3055786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4" name="Shape 3644"/>
          <p:cNvSpPr>
            <a:spLocks noGrp="1" noRot="1" noChangeAspect="1"/>
          </p:cNvSpPr>
          <p:nvPr>
            <p:ph type="sldImg"/>
          </p:nvPr>
        </p:nvSpPr>
        <p:spPr>
          <a:prstGeom prst="rect">
            <a:avLst/>
          </a:prstGeom>
        </p:spPr>
        <p:txBody>
          <a:bodyPr/>
          <a:lstStyle/>
          <a:p>
            <a:endParaRPr/>
          </a:p>
        </p:txBody>
      </p:sp>
      <p:sp>
        <p:nvSpPr>
          <p:cNvPr id="3645" name="Shape 3645"/>
          <p:cNvSpPr>
            <a:spLocks noGrp="1"/>
          </p:cNvSpPr>
          <p:nvPr>
            <p:ph type="body" sz="quarter" idx="1"/>
          </p:nvPr>
        </p:nvSpPr>
        <p:spPr>
          <a:prstGeom prst="rect">
            <a:avLst/>
          </a:prstGeom>
        </p:spPr>
        <p:txBody>
          <a:bodyPr/>
          <a:lstStyle/>
          <a:p>
            <a:pPr>
              <a:defRPr sz="1800"/>
            </a:pPr>
            <a:r>
              <a:t>Focus is on peoples movement throughout the continent (</a:t>
            </a:r>
            <a:r>
              <a:rPr b="1"/>
              <a:t>Ran on a super computer</a:t>
            </a:r>
            <a:r>
              <a:t>)</a:t>
            </a:r>
          </a:p>
          <a:p>
            <a:pPr>
              <a:defRPr sz="1800"/>
            </a:pPr>
            <a:endParaRPr/>
          </a:p>
          <a:p>
            <a:pPr>
              <a:defRPr sz="1800"/>
            </a:pPr>
            <a:r>
              <a:rPr b="1"/>
              <a:t>Large-scale agent-based simulation</a:t>
            </a:r>
            <a:r>
              <a:t> involves 280 million people, </a:t>
            </a:r>
          </a:p>
          <a:p>
            <a:pPr>
              <a:defRPr sz="1800"/>
            </a:pPr>
            <a:r>
              <a:t>Uses demographic and worker flow data at the Census tract level, </a:t>
            </a:r>
          </a:p>
          <a:p>
            <a:pPr>
              <a:defRPr sz="1800"/>
            </a:pPr>
            <a:r>
              <a:t>Long-range travel statistics, to describe the geographic movement of people.</a:t>
            </a:r>
          </a:p>
        </p:txBody>
      </p:sp>
    </p:spTree>
    <p:extLst>
      <p:ext uri="{BB962C8B-B14F-4D97-AF65-F5344CB8AC3E}">
        <p14:creationId xmlns:p14="http://schemas.microsoft.com/office/powerpoint/2010/main" val="253920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AC1D02CB-5276-E04B-BBD6-192D50BE9C5A}" type="slidenum">
              <a:rPr lang="en-US"/>
              <a:pPr/>
              <a:t>35</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normAutofit fontScale="77500" lnSpcReduction="20000"/>
          </a:bodyPr>
          <a:lstStyle/>
          <a:p>
            <a:pPr eaLnBrk="1" hangingPunct="1"/>
            <a:r>
              <a:rPr lang="en-GB" dirty="0">
                <a:latin typeface="Times New Roman" pitchFamily="-107" charset="0"/>
                <a:cs typeface="Arial" pitchFamily="-107" charset="0"/>
              </a:rPr>
              <a:t>OK, I got a little over-excited</a:t>
            </a:r>
            <a:r>
              <a:rPr lang="en-GB" baseline="0" dirty="0">
                <a:latin typeface="Times New Roman" pitchFamily="-107" charset="0"/>
                <a:cs typeface="Arial" pitchFamily="-107" charset="0"/>
              </a:rPr>
              <a:t> with the Game of Life. Don’t worry too much about this, you’re not going to have to recount the rules for the game of life in an exam. The point is that this is a beautiful example of the way that complex patterns can emerge from the simplest of rules. Just sit back and marvel at the pretty patterns </a:t>
            </a:r>
            <a:r>
              <a:rPr lang="en-GB" baseline="0" dirty="0">
                <a:latin typeface="Times New Roman" pitchFamily="-107" charset="0"/>
                <a:cs typeface="Arial" pitchFamily="-107" charset="0"/>
                <a:sym typeface="Wingdings"/>
              </a:rPr>
              <a:t></a:t>
            </a:r>
            <a:endParaRPr lang="en-GB" dirty="0">
              <a:latin typeface="Times New Roman" pitchFamily="-107" charset="0"/>
              <a:cs typeface="Arial" pitchFamily="-107" charset="0"/>
            </a:endParaRPr>
          </a:p>
          <a:p>
            <a:pPr eaLnBrk="1" hangingPunct="1"/>
            <a:endParaRPr lang="en-GB" dirty="0">
              <a:latin typeface="Times New Roman" pitchFamily="-107" charset="0"/>
              <a:cs typeface="Arial" pitchFamily="-107" charset="0"/>
            </a:endParaRPr>
          </a:p>
          <a:p>
            <a:pPr eaLnBrk="1" hangingPunct="1"/>
            <a:endParaRPr lang="en-GB" dirty="0">
              <a:latin typeface="Times New Roman" pitchFamily="-107" charset="0"/>
              <a:cs typeface="Arial" pitchFamily="-107" charset="0"/>
            </a:endParaRPr>
          </a:p>
          <a:p>
            <a:pPr eaLnBrk="1" hangingPunct="1"/>
            <a:r>
              <a:rPr lang="en-GB" dirty="0">
                <a:latin typeface="Times New Roman" pitchFamily="-107" charset="0"/>
                <a:cs typeface="Arial" pitchFamily="-107" charset="0"/>
              </a:rPr>
              <a:t>You can run different creatures here… http://</a:t>
            </a:r>
            <a:r>
              <a:rPr lang="en-GB" dirty="0" err="1">
                <a:latin typeface="Times New Roman" pitchFamily="-107" charset="0"/>
                <a:cs typeface="Arial" pitchFamily="-107" charset="0"/>
              </a:rPr>
              <a:t>www.bitstorm.org</a:t>
            </a:r>
            <a:r>
              <a:rPr lang="en-GB" dirty="0">
                <a:latin typeface="Times New Roman" pitchFamily="-107" charset="0"/>
                <a:cs typeface="Arial" pitchFamily="-107" charset="0"/>
              </a:rPr>
              <a:t>/</a:t>
            </a:r>
            <a:r>
              <a:rPr lang="en-GB" dirty="0" err="1">
                <a:latin typeface="Times New Roman" pitchFamily="-107" charset="0"/>
                <a:cs typeface="Arial" pitchFamily="-107" charset="0"/>
              </a:rPr>
              <a:t>gameoflife</a:t>
            </a:r>
            <a:r>
              <a:rPr lang="en-GB" dirty="0">
                <a:latin typeface="Times New Roman" pitchFamily="-107" charset="0"/>
                <a:cs typeface="Arial" pitchFamily="-107" charset="0"/>
              </a:rPr>
              <a:t>/</a:t>
            </a:r>
          </a:p>
          <a:p>
            <a:pPr eaLnBrk="1" hangingPunct="1"/>
            <a:r>
              <a:rPr lang="en-GB" dirty="0">
                <a:latin typeface="Times New Roman" pitchFamily="-107" charset="0"/>
                <a:cs typeface="Arial" pitchFamily="-107" charset="0"/>
              </a:rPr>
              <a:t>This site also gives the rules, thus…</a:t>
            </a:r>
          </a:p>
          <a:p>
            <a:pPr eaLnBrk="1" hangingPunct="1"/>
            <a:r>
              <a:rPr lang="en-GB" dirty="0">
                <a:latin typeface="Times New Roman" pitchFamily="-107" charset="0"/>
                <a:cs typeface="Arial" pitchFamily="-107" charset="0"/>
              </a:rPr>
              <a:t>For a space that is 'populated': </a:t>
            </a:r>
          </a:p>
          <a:p>
            <a:pPr lvl="1" eaLnBrk="1" hangingPunct="1"/>
            <a:r>
              <a:rPr lang="en-GB" dirty="0">
                <a:latin typeface="Times New Roman" pitchFamily="-107" charset="0"/>
                <a:cs typeface="Arial" pitchFamily="-107" charset="0"/>
              </a:rPr>
              <a:t>Each cell with one or no </a:t>
            </a:r>
            <a:r>
              <a:rPr lang="en-GB" dirty="0" err="1">
                <a:latin typeface="Times New Roman" pitchFamily="-107" charset="0"/>
                <a:cs typeface="Arial" pitchFamily="-107" charset="0"/>
              </a:rPr>
              <a:t>neighbors</a:t>
            </a:r>
            <a:r>
              <a:rPr lang="en-GB" dirty="0">
                <a:latin typeface="Times New Roman" pitchFamily="-107" charset="0"/>
                <a:cs typeface="Arial" pitchFamily="-107" charset="0"/>
              </a:rPr>
              <a:t> dies, as if by loneliness. </a:t>
            </a:r>
          </a:p>
          <a:p>
            <a:pPr lvl="1" eaLnBrk="1" hangingPunct="1"/>
            <a:r>
              <a:rPr lang="en-GB" dirty="0">
                <a:latin typeface="Times New Roman" pitchFamily="-107" charset="0"/>
                <a:cs typeface="Arial" pitchFamily="-107" charset="0"/>
              </a:rPr>
              <a:t>Each cell with four or more </a:t>
            </a:r>
            <a:r>
              <a:rPr lang="en-GB" dirty="0" err="1">
                <a:latin typeface="Times New Roman" pitchFamily="-107" charset="0"/>
                <a:cs typeface="Arial" pitchFamily="-107" charset="0"/>
              </a:rPr>
              <a:t>neighbors</a:t>
            </a:r>
            <a:r>
              <a:rPr lang="en-GB" dirty="0">
                <a:latin typeface="Times New Roman" pitchFamily="-107" charset="0"/>
                <a:cs typeface="Arial" pitchFamily="-107" charset="0"/>
              </a:rPr>
              <a:t> dies, as if by overpopulation. </a:t>
            </a:r>
          </a:p>
          <a:p>
            <a:pPr lvl="1" eaLnBrk="1" hangingPunct="1"/>
            <a:r>
              <a:rPr lang="en-GB" dirty="0">
                <a:latin typeface="Times New Roman" pitchFamily="-107" charset="0"/>
                <a:cs typeface="Arial" pitchFamily="-107" charset="0"/>
              </a:rPr>
              <a:t>Each cell with two or three </a:t>
            </a:r>
            <a:r>
              <a:rPr lang="en-GB" dirty="0" err="1">
                <a:latin typeface="Times New Roman" pitchFamily="-107" charset="0"/>
                <a:cs typeface="Arial" pitchFamily="-107" charset="0"/>
              </a:rPr>
              <a:t>neighbors</a:t>
            </a:r>
            <a:r>
              <a:rPr lang="en-GB" dirty="0">
                <a:latin typeface="Times New Roman" pitchFamily="-107" charset="0"/>
                <a:cs typeface="Arial" pitchFamily="-107" charset="0"/>
              </a:rPr>
              <a:t> survives. </a:t>
            </a:r>
          </a:p>
          <a:p>
            <a:pPr eaLnBrk="1" hangingPunct="1"/>
            <a:r>
              <a:rPr lang="en-GB" dirty="0">
                <a:latin typeface="Times New Roman" pitchFamily="-107" charset="0"/>
                <a:cs typeface="Arial" pitchFamily="-107" charset="0"/>
              </a:rPr>
              <a:t>For a space that is 'empty' or 'unpopulated' </a:t>
            </a:r>
          </a:p>
          <a:p>
            <a:pPr lvl="1" eaLnBrk="1" hangingPunct="1"/>
            <a:r>
              <a:rPr lang="en-GB" dirty="0">
                <a:latin typeface="Times New Roman" pitchFamily="-107" charset="0"/>
                <a:cs typeface="Arial" pitchFamily="-107" charset="0"/>
              </a:rPr>
              <a:t>Each cell with three </a:t>
            </a:r>
            <a:r>
              <a:rPr lang="en-GB" dirty="0" err="1">
                <a:latin typeface="Times New Roman" pitchFamily="-107" charset="0"/>
                <a:cs typeface="Arial" pitchFamily="-107" charset="0"/>
              </a:rPr>
              <a:t>neighbors</a:t>
            </a:r>
            <a:r>
              <a:rPr lang="en-GB" dirty="0">
                <a:latin typeface="Times New Roman" pitchFamily="-107" charset="0"/>
                <a:cs typeface="Arial" pitchFamily="-107" charset="0"/>
              </a:rPr>
              <a:t> becomes populated.</a:t>
            </a:r>
          </a:p>
          <a:p>
            <a:pPr eaLnBrk="1" hangingPunct="1"/>
            <a:endParaRPr lang="en-GB" dirty="0">
              <a:latin typeface="Times New Roman" pitchFamily="-107" charset="0"/>
              <a:cs typeface="Arial" pitchFamily="-107" charset="0"/>
            </a:endParaRPr>
          </a:p>
          <a:p>
            <a:pPr eaLnBrk="1" hangingPunct="1"/>
            <a:endParaRPr lang="en-GB" dirty="0">
              <a:latin typeface="Times New Roman" pitchFamily="-107" charset="0"/>
              <a:cs typeface="Arial" pitchFamily="-107" charset="0"/>
            </a:endParaRPr>
          </a:p>
          <a:p>
            <a:pPr eaLnBrk="1" hangingPunct="1"/>
            <a:endParaRPr lang="en-GB" dirty="0">
              <a:latin typeface="Times New Roman" pitchFamily="-107" charset="0"/>
              <a:cs typeface="Arial" pitchFamily="-107" charset="0"/>
            </a:endParaRPr>
          </a:p>
          <a:p>
            <a:pPr eaLnBrk="1" hangingPunct="1"/>
            <a:r>
              <a:rPr lang="en-GB" b="1" dirty="0"/>
              <a:t>MORE ON GAME OF LIFE FROM Matt </a:t>
            </a:r>
            <a:r>
              <a:rPr lang="en-GB" b="1" dirty="0" err="1"/>
              <a:t>PArker</a:t>
            </a:r>
            <a:endParaRPr lang="en-GB" b="1" dirty="0">
              <a:latin typeface="Times New Roman" pitchFamily="-107" charset="0"/>
              <a:cs typeface="Arial" pitchFamily="-107" charset="0"/>
            </a:endParaRPr>
          </a:p>
          <a:p>
            <a:pPr eaLnBrk="1" hangingPunct="1"/>
            <a:endParaRPr lang="en-GB" dirty="0">
              <a:latin typeface="Times New Roman" pitchFamily="-107" charset="0"/>
              <a:cs typeface="Arial" pitchFamily="-107" charset="0"/>
            </a:endParaRPr>
          </a:p>
          <a:p>
            <a:r>
              <a:rPr lang="en-GB" dirty="0"/>
              <a:t>An in-depth intro to Game of Life can be found at Wolfram </a:t>
            </a:r>
            <a:r>
              <a:rPr lang="en-GB" dirty="0" err="1"/>
              <a:t>Mathworld</a:t>
            </a:r>
            <a:r>
              <a:rPr lang="en-GB" dirty="0"/>
              <a:t> and (for the less brave) on Wikipedia</a:t>
            </a:r>
          </a:p>
          <a:p>
            <a:pPr lvl="1"/>
            <a:r>
              <a:rPr lang="en-GB" u="sng" dirty="0">
                <a:hlinkClick r:id="rId3"/>
              </a:rPr>
              <a:t>http://mathworld.wolfram.com/GameofLife.html</a:t>
            </a:r>
            <a:endParaRPr lang="en-GB" u="sng" dirty="0"/>
          </a:p>
          <a:p>
            <a:pPr lvl="1"/>
            <a:r>
              <a:rPr lang="en-GB" u="sng" dirty="0">
                <a:hlinkClick r:id="rId4"/>
              </a:rPr>
              <a:t>http://en.wikipedia.org/wiki/Conway%27s_Game_of_Life</a:t>
            </a:r>
          </a:p>
          <a:p>
            <a:endParaRPr lang="en-GB" dirty="0"/>
          </a:p>
          <a:p>
            <a:r>
              <a:rPr lang="en-GB" dirty="0"/>
              <a:t>Here are the patterns I showed:</a:t>
            </a:r>
          </a:p>
          <a:p>
            <a:r>
              <a:rPr lang="en-GB" dirty="0"/>
              <a:t>Glides: </a:t>
            </a:r>
            <a:r>
              <a:rPr lang="en-GB" u="sng" dirty="0">
                <a:hlinkClick r:id="rId5"/>
              </a:rPr>
              <a:t>http://en.wikipedia.org/wiki/Glider_%28Conway%27s_Life%29</a:t>
            </a:r>
          </a:p>
          <a:p>
            <a:r>
              <a:rPr lang="en-GB" dirty="0"/>
              <a:t>Glider gun: </a:t>
            </a:r>
            <a:r>
              <a:rPr lang="en-GB" u="sng" dirty="0">
                <a:hlinkClick r:id="rId6"/>
              </a:rPr>
              <a:t>http://en.wikipedia.org/wiki/Gun_%28cellular_automaton%29</a:t>
            </a:r>
          </a:p>
          <a:p>
            <a:r>
              <a:rPr lang="en-GB" dirty="0"/>
              <a:t>Various spaceships: </a:t>
            </a:r>
            <a:r>
              <a:rPr lang="en-GB" u="sng" dirty="0">
                <a:hlinkClick r:id="rId7"/>
              </a:rPr>
              <a:t>http://www.conwaylife.com/wiki/Spaceship</a:t>
            </a:r>
          </a:p>
          <a:p>
            <a:endParaRPr lang="en-GB" dirty="0"/>
          </a:p>
          <a:p>
            <a:r>
              <a:rPr lang="en-GB" dirty="0"/>
              <a:t>Turing machine: </a:t>
            </a:r>
            <a:r>
              <a:rPr lang="en-GB" u="sng" dirty="0">
                <a:hlinkClick r:id="rId8"/>
              </a:rPr>
              <a:t>http://rendell-attic.org/gol/tm.htm</a:t>
            </a:r>
          </a:p>
          <a:p>
            <a:r>
              <a:rPr lang="en-GB" dirty="0"/>
              <a:t>Gemini organism: </a:t>
            </a:r>
            <a:r>
              <a:rPr lang="en-GB" u="sng" dirty="0">
                <a:hlinkClick r:id="rId9"/>
              </a:rPr>
              <a:t>http://conwaylife.com/wiki/Gemini</a:t>
            </a:r>
          </a:p>
          <a:p>
            <a:endParaRPr lang="en-GB" dirty="0"/>
          </a:p>
          <a:p>
            <a:pPr eaLnBrk="1" hangingPunct="1"/>
            <a:endParaRPr lang="en-GB" dirty="0">
              <a:latin typeface="Times New Roman" pitchFamily="-107" charset="0"/>
              <a:cs typeface="Arial" pitchFamily="-107" charset="0"/>
            </a:endParaRPr>
          </a:p>
        </p:txBody>
      </p:sp>
    </p:spTree>
    <p:extLst>
      <p:ext uri="{BB962C8B-B14F-4D97-AF65-F5344CB8AC3E}">
        <p14:creationId xmlns:p14="http://schemas.microsoft.com/office/powerpoint/2010/main" val="373900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918AA02-1BB8-674F-B509-B97882E5927B}" type="slidenum">
              <a:rPr lang="en-US">
                <a:latin typeface="Times New Roman" charset="0"/>
              </a:rPr>
              <a:pPr eaLnBrk="1" hangingPunct="1"/>
              <a:t>39</a:t>
            </a:fld>
            <a:endParaRPr lang="en-US">
              <a:latin typeface="Times New Roman"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GB">
                <a:latin typeface="Times New Roman" charset="0"/>
                <a:hlinkClick r:id="rId3"/>
              </a:rPr>
              <a:t>Models of Segregation</a:t>
            </a:r>
            <a:r>
              <a:rPr lang="en-GB">
                <a:latin typeface="Times New Roman" charset="0"/>
              </a:rPr>
              <a:t> (in Strategic Theory and Its Applications, Thomas C. Schelling (1969) </a:t>
            </a:r>
            <a:r>
              <a:rPr lang="en-GB" i="1">
                <a:latin typeface="Times New Roman" charset="0"/>
              </a:rPr>
              <a:t>The American Economic Review</a:t>
            </a:r>
            <a:r>
              <a:rPr lang="en-GB">
                <a:latin typeface="Times New Roman" charset="0"/>
              </a:rPr>
              <a:t>, Vol. 59, No. 2, Papers and Proceedings of the Eighty-first Annual Meeting of the American Economic Association. (May, 1969), pp. 488-493.</a:t>
            </a:r>
          </a:p>
          <a:p>
            <a:pPr eaLnBrk="1" hangingPunct="1">
              <a:buFontTx/>
              <a:buChar char="•"/>
            </a:pPr>
            <a:r>
              <a:rPr lang="en-GB">
                <a:latin typeface="Times New Roman" charset="0"/>
              </a:rPr>
              <a:t>http://links.jstor.org/sici?sici=0002-8282%28196905%2959%3A2%3C488%3AMOS%3E2.0.CO%3B2-S </a:t>
            </a:r>
          </a:p>
        </p:txBody>
      </p:sp>
    </p:spTree>
    <p:extLst>
      <p:ext uri="{BB962C8B-B14F-4D97-AF65-F5344CB8AC3E}">
        <p14:creationId xmlns:p14="http://schemas.microsoft.com/office/powerpoint/2010/main" val="700728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B05C0E-5BF2-2942-936D-6B82357BDEC4}" type="slidenum">
              <a:rPr lang="en-US" smtClean="0"/>
              <a:pPr/>
              <a:t>45</a:t>
            </a:fld>
            <a:endParaRPr lang="en-US"/>
          </a:p>
        </p:txBody>
      </p:sp>
    </p:spTree>
    <p:extLst>
      <p:ext uri="{BB962C8B-B14F-4D97-AF65-F5344CB8AC3E}">
        <p14:creationId xmlns:p14="http://schemas.microsoft.com/office/powerpoint/2010/main" val="1131794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B05C0E-5BF2-2942-936D-6B82357BDEC4}" type="slidenum">
              <a:rPr lang="en-US" smtClean="0"/>
              <a:pPr/>
              <a:t>46</a:t>
            </a:fld>
            <a:endParaRPr lang="en-US"/>
          </a:p>
        </p:txBody>
      </p:sp>
    </p:spTree>
    <p:extLst>
      <p:ext uri="{BB962C8B-B14F-4D97-AF65-F5344CB8AC3E}">
        <p14:creationId xmlns:p14="http://schemas.microsoft.com/office/powerpoint/2010/main" val="248675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a:hlinkClick r:id="rId3"/>
              </a:rPr>
              <a:t>https://www.polleverywhere.com/multiple_choice_polls/OLaZoLv2B2BQsFR</a:t>
            </a:r>
            <a:r>
              <a:rPr lang="en-GB" sz="1200" dirty="0"/>
              <a:t> </a:t>
            </a:r>
          </a:p>
          <a:p>
            <a:endParaRPr lang="en-GB" dirty="0"/>
          </a:p>
          <a:p>
            <a:endParaRPr lang="en-GB" dirty="0"/>
          </a:p>
          <a:p>
            <a:endParaRPr lang="en-GB" dirty="0"/>
          </a:p>
          <a:p>
            <a:endParaRPr lang="en-GB" dirty="0"/>
          </a:p>
          <a:p>
            <a:endParaRPr lang="en-GB" dirty="0"/>
          </a:p>
          <a:p>
            <a:r>
              <a:rPr lang="en-GB" dirty="0"/>
              <a:t>This example, from Kennedy (2012),</a:t>
            </a:r>
            <a:r>
              <a:rPr lang="en-GB" baseline="0" dirty="0"/>
              <a:t> shows that human behaviour is not random.</a:t>
            </a:r>
            <a:r>
              <a:rPr lang="en-GB" dirty="0"/>
              <a:t> </a:t>
            </a:r>
          </a:p>
          <a:p>
            <a:endParaRPr lang="en-GB" dirty="0"/>
          </a:p>
          <a:p>
            <a:pPr marL="0" marR="0" indent="0" algn="l" defTabSz="457200" rtl="0" eaLnBrk="1" fontAlgn="auto" latinLnBrk="0" hangingPunct="1">
              <a:lnSpc>
                <a:spcPct val="100000"/>
              </a:lnSpc>
              <a:spcBef>
                <a:spcPts val="0"/>
              </a:spcBef>
              <a:spcAft>
                <a:spcPts val="0"/>
              </a:spcAft>
              <a:buClrTx/>
              <a:buSzTx/>
              <a:buFontTx/>
              <a:buNone/>
              <a:tabLst/>
              <a:defRPr/>
            </a:pPr>
            <a:r>
              <a:rPr lang="en-GB" dirty="0"/>
              <a:t>“</a:t>
            </a:r>
            <a:r>
              <a:rPr lang="en-GB" sz="1200" kern="1200" dirty="0">
                <a:solidFill>
                  <a:schemeClr val="tx1"/>
                </a:solidFill>
                <a:effectLst/>
                <a:latin typeface="+mn-lt"/>
                <a:ea typeface="+mn-ea"/>
                <a:cs typeface="+mn-cs"/>
              </a:rPr>
              <a:t>The most common response is “three” and there is a secondary effect of this task: people feel a need to explain why they chose whatever answer they did. The second most common answer is “two”. Very few people decide to respond with either “one” or “four”. Sadly, there is not a serious study of this behaviour but undocumented sources suggest that the response statistics are close to 50% for “three”, 30% for “two” and about 10% for the other two answers. “</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behaviour is interesting. The decision-making process should be simple, but it certainly does not appear to be a simple random selection among equally likely options. What this shows us is that people cannot even be random when they want to be. Further, if this task had been </a:t>
            </a:r>
            <a:r>
              <a:rPr lang="en-GB" sz="1200" kern="1200" dirty="0" err="1">
                <a:solidFill>
                  <a:schemeClr val="tx1"/>
                </a:solidFill>
                <a:effectLst/>
                <a:latin typeface="+mn-lt"/>
                <a:ea typeface="+mn-ea"/>
                <a:cs typeface="+mn-cs"/>
              </a:rPr>
              <a:t>modeled</a:t>
            </a:r>
            <a:r>
              <a:rPr lang="en-GB" sz="1200" kern="1200" dirty="0">
                <a:solidFill>
                  <a:schemeClr val="tx1"/>
                </a:solidFill>
                <a:effectLst/>
                <a:latin typeface="+mn-lt"/>
                <a:ea typeface="+mn-ea"/>
                <a:cs typeface="+mn-cs"/>
              </a:rPr>
              <a:t> as a uniform random dis- </a:t>
            </a:r>
            <a:r>
              <a:rPr lang="en-GB" sz="1200" kern="1200" dirty="0" err="1">
                <a:solidFill>
                  <a:schemeClr val="tx1"/>
                </a:solidFill>
                <a:effectLst/>
                <a:latin typeface="+mn-lt"/>
                <a:ea typeface="+mn-ea"/>
                <a:cs typeface="+mn-cs"/>
              </a:rPr>
              <a:t>tribution</a:t>
            </a:r>
            <a:r>
              <a:rPr lang="en-GB" sz="1200" kern="1200" dirty="0">
                <a:solidFill>
                  <a:schemeClr val="tx1"/>
                </a:solidFill>
                <a:effectLst/>
                <a:latin typeface="+mn-lt"/>
                <a:ea typeface="+mn-ea"/>
                <a:cs typeface="+mn-cs"/>
              </a:rPr>
              <a:t> among equally likely choices, it would have been very different from actual behaviour. |”</a:t>
            </a:r>
            <a:endParaRPr lang="en-GB" dirty="0"/>
          </a:p>
          <a:p>
            <a:endParaRPr lang="en-GB" dirty="0"/>
          </a:p>
          <a:p>
            <a:endParaRPr lang="en-GB" dirty="0"/>
          </a:p>
          <a:p>
            <a:r>
              <a:rPr lang="en-GB" dirty="0"/>
              <a:t>Modelling Human Behaviour in Agent-Based Models</a:t>
            </a:r>
          </a:p>
          <a:p>
            <a:r>
              <a:rPr lang="en-GB" dirty="0"/>
              <a:t>William G. Kennedy</a:t>
            </a:r>
          </a:p>
          <a:p>
            <a:endParaRPr lang="en-GB" dirty="0"/>
          </a:p>
          <a:p>
            <a:pPr marL="0" marR="0" indent="0" algn="l" defTabSz="457200" rtl="0" eaLnBrk="1" fontAlgn="auto" latinLnBrk="0" hangingPunct="1">
              <a:lnSpc>
                <a:spcPct val="100000"/>
              </a:lnSpc>
              <a:spcBef>
                <a:spcPts val="0"/>
              </a:spcBef>
              <a:spcAft>
                <a:spcPts val="0"/>
              </a:spcAft>
              <a:buClrTx/>
              <a:buSzTx/>
              <a:buFontTx/>
              <a:buNone/>
              <a:tabLst/>
              <a:defRPr/>
            </a:pPr>
            <a:r>
              <a:rPr lang="en-GB" dirty="0">
                <a:effectLst/>
              </a:rPr>
              <a:t>Kennedy, W.G., 2012. Modelling Human Behaviour in Agent-Based Models, in: </a:t>
            </a:r>
            <a:r>
              <a:rPr lang="en-GB" dirty="0" err="1">
                <a:effectLst/>
              </a:rPr>
              <a:t>Heppenstall</a:t>
            </a:r>
            <a:r>
              <a:rPr lang="en-GB" dirty="0">
                <a:effectLst/>
              </a:rPr>
              <a:t>, A.J., Crooks, A.T., See, L.M., Batty, M. (Eds.), Agent-Based Models of Geographical Systems. Springer Netherlands, pp. 167–179.</a:t>
            </a:r>
          </a:p>
          <a:p>
            <a:endParaRPr lang="en-GB" dirty="0"/>
          </a:p>
        </p:txBody>
      </p:sp>
      <p:sp>
        <p:nvSpPr>
          <p:cNvPr id="4" name="Slide Number Placeholder 3"/>
          <p:cNvSpPr>
            <a:spLocks noGrp="1"/>
          </p:cNvSpPr>
          <p:nvPr>
            <p:ph type="sldNum" sz="quarter" idx="10"/>
          </p:nvPr>
        </p:nvSpPr>
        <p:spPr/>
        <p:txBody>
          <a:bodyPr/>
          <a:lstStyle/>
          <a:p>
            <a:fld id="{52B05C0E-5BF2-2942-936D-6B82357BDEC4}" type="slidenum">
              <a:rPr lang="en-US" smtClean="0"/>
              <a:pPr/>
              <a:t>49</a:t>
            </a:fld>
            <a:endParaRPr lang="en-US"/>
          </a:p>
        </p:txBody>
      </p:sp>
    </p:spTree>
    <p:extLst>
      <p:ext uri="{BB962C8B-B14F-4D97-AF65-F5344CB8AC3E}">
        <p14:creationId xmlns:p14="http://schemas.microsoft.com/office/powerpoint/2010/main" val="542993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Human </a:t>
            </a:r>
            <a:r>
              <a:rPr lang="en-US" dirty="0" err="1"/>
              <a:t>behaviour</a:t>
            </a:r>
            <a:r>
              <a:rPr lang="en-US" dirty="0"/>
              <a:t> flows from three main sources: desire, emotion and knowledge (Plato)</a:t>
            </a:r>
          </a:p>
          <a:p>
            <a:endParaRPr lang="en-GB" dirty="0"/>
          </a:p>
          <a:p>
            <a:r>
              <a:rPr lang="en-GB" dirty="0"/>
              <a:t>How do we identify</a:t>
            </a:r>
            <a:r>
              <a:rPr lang="en-GB" baseline="0" dirty="0"/>
              <a:t> important behaviours?</a:t>
            </a:r>
          </a:p>
          <a:p>
            <a:pPr marL="628650" lvl="1" indent="-171450">
              <a:buFont typeface="Arial"/>
              <a:buChar char="•"/>
            </a:pPr>
            <a:r>
              <a:rPr lang="en-US" dirty="0"/>
              <a:t>Published literature</a:t>
            </a:r>
          </a:p>
          <a:p>
            <a:pPr marL="628650" lvl="1" indent="-171450">
              <a:buFont typeface="Arial"/>
              <a:buChar char="•"/>
            </a:pPr>
            <a:r>
              <a:rPr lang="en-US" dirty="0"/>
              <a:t>Talking to the experts</a:t>
            </a:r>
          </a:p>
          <a:p>
            <a:pPr marL="628650" lvl="1" indent="-171450">
              <a:buFont typeface="Arial"/>
              <a:buChar char="•"/>
            </a:pPr>
            <a:r>
              <a:rPr lang="en-US" dirty="0"/>
              <a:t>Numerical experimentation</a:t>
            </a:r>
          </a:p>
          <a:p>
            <a:pPr marL="628650" lvl="1" indent="-171450">
              <a:buFont typeface="Arial"/>
              <a:buChar char="•"/>
            </a:pPr>
            <a:r>
              <a:rPr lang="en-US" dirty="0"/>
              <a:t>Rigorous data analysis</a:t>
            </a:r>
          </a:p>
          <a:p>
            <a:endParaRPr lang="en-GB" dirty="0"/>
          </a:p>
        </p:txBody>
      </p:sp>
      <p:sp>
        <p:nvSpPr>
          <p:cNvPr id="4" name="Slide Number Placeholder 3"/>
          <p:cNvSpPr>
            <a:spLocks noGrp="1"/>
          </p:cNvSpPr>
          <p:nvPr>
            <p:ph type="sldNum" sz="quarter" idx="10"/>
          </p:nvPr>
        </p:nvSpPr>
        <p:spPr/>
        <p:txBody>
          <a:bodyPr/>
          <a:lstStyle/>
          <a:p>
            <a:fld id="{144C3E63-7C04-1D4A-B8CF-ACE7B46B162D}" type="slidenum">
              <a:rPr lang="en-US" smtClean="0"/>
              <a:pPr/>
              <a:t>50</a:t>
            </a:fld>
            <a:endParaRPr lang="en-US"/>
          </a:p>
        </p:txBody>
      </p:sp>
    </p:spTree>
    <p:extLst>
      <p:ext uri="{BB962C8B-B14F-4D97-AF65-F5344CB8AC3E}">
        <p14:creationId xmlns:p14="http://schemas.microsoft.com/office/powerpoint/2010/main" val="803204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B05C0E-5BF2-2942-936D-6B82357BDEC4}" type="slidenum">
              <a:rPr lang="en-US" smtClean="0"/>
              <a:pPr/>
              <a:t>52</a:t>
            </a:fld>
            <a:endParaRPr lang="en-US"/>
          </a:p>
        </p:txBody>
      </p:sp>
    </p:spTree>
    <p:extLst>
      <p:ext uri="{BB962C8B-B14F-4D97-AF65-F5344CB8AC3E}">
        <p14:creationId xmlns:p14="http://schemas.microsoft.com/office/powerpoint/2010/main" val="2105588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example</a:t>
            </a:r>
            <a:r>
              <a:rPr lang="en-GB" baseline="0" dirty="0"/>
              <a:t> is from Nick’s PhD research:</a:t>
            </a:r>
          </a:p>
          <a:p>
            <a:endParaRPr lang="en-GB" baseline="0" dirty="0"/>
          </a:p>
          <a:p>
            <a:r>
              <a:rPr lang="en-GB" b="1" dirty="0"/>
              <a:t>Malleson, N.</a:t>
            </a:r>
            <a:r>
              <a:rPr lang="en-GB" dirty="0"/>
              <a:t> (2010). Agent-Based Modelling of Burglary. PhD Thesis, School of Geography, University of Leeds. </a:t>
            </a:r>
            <a:r>
              <a:rPr lang="en-GB" baseline="0" dirty="0"/>
              <a:t>(Available online: http://</a:t>
            </a:r>
            <a:r>
              <a:rPr lang="en-GB" baseline="0" dirty="0" err="1"/>
              <a:t>www.geog.leeds.ac.uk</a:t>
            </a:r>
            <a:r>
              <a:rPr lang="en-GB" baseline="0" dirty="0"/>
              <a:t>/</a:t>
            </a:r>
            <a:r>
              <a:rPr lang="en-GB" baseline="0" dirty="0" err="1"/>
              <a:t>fileadmin</a:t>
            </a:r>
            <a:r>
              <a:rPr lang="en-GB" baseline="0" dirty="0"/>
              <a:t>/downloads/school/people/postgrads/</a:t>
            </a:r>
            <a:r>
              <a:rPr lang="en-GB" baseline="0" dirty="0" err="1"/>
              <a:t>n.malleson</a:t>
            </a:r>
            <a:r>
              <a:rPr lang="en-GB" baseline="0" dirty="0"/>
              <a:t>/thesis-</a:t>
            </a:r>
            <a:r>
              <a:rPr lang="en-GB" baseline="0" dirty="0" err="1"/>
              <a:t>final.pdf</a:t>
            </a:r>
            <a:r>
              <a:rPr lang="en-GB" baseline="0" dirty="0"/>
              <a:t> )</a:t>
            </a:r>
            <a:endParaRPr lang="en-GB" dirty="0"/>
          </a:p>
        </p:txBody>
      </p:sp>
      <p:sp>
        <p:nvSpPr>
          <p:cNvPr id="4" name="Slide Number Placeholder 3"/>
          <p:cNvSpPr>
            <a:spLocks noGrp="1"/>
          </p:cNvSpPr>
          <p:nvPr>
            <p:ph type="sldNum" sz="quarter" idx="10"/>
          </p:nvPr>
        </p:nvSpPr>
        <p:spPr/>
        <p:txBody>
          <a:bodyPr/>
          <a:lstStyle/>
          <a:p>
            <a:fld id="{52B05C0E-5BF2-2942-936D-6B82357BDEC4}" type="slidenum">
              <a:rPr lang="en-US" smtClean="0"/>
              <a:pPr/>
              <a:t>58</a:t>
            </a:fld>
            <a:endParaRPr lang="en-US"/>
          </a:p>
        </p:txBody>
      </p:sp>
    </p:spTree>
    <p:extLst>
      <p:ext uri="{BB962C8B-B14F-4D97-AF65-F5344CB8AC3E}">
        <p14:creationId xmlns:p14="http://schemas.microsoft.com/office/powerpoint/2010/main" val="2136274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chapter provides an overview of the programming language and concepts that are used within NetLogo. NetLogo basics, such as how to create a simple environment, commands and procedures, are presented with step by step instructions for creating a simple model. Following this basic model, more advanced features are introduced. The overall aim of this chapter is to provide an understanding of the main components that make a NetLogo program. </a:t>
            </a:r>
            <a:r>
              <a:rPr lang="en-US"/>
              <a:t>Subsequent chapters build upon the basics presented here.</a:t>
            </a:r>
          </a:p>
        </p:txBody>
      </p:sp>
      <p:sp>
        <p:nvSpPr>
          <p:cNvPr id="4" name="Slide Number Placeholder 3"/>
          <p:cNvSpPr>
            <a:spLocks noGrp="1"/>
          </p:cNvSpPr>
          <p:nvPr>
            <p:ph type="sldNum" sz="quarter" idx="5"/>
          </p:nvPr>
        </p:nvSpPr>
        <p:spPr/>
        <p:txBody>
          <a:bodyPr/>
          <a:lstStyle/>
          <a:p>
            <a:fld id="{68915C9D-303F-414C-B643-9E9BCFF7D770}" type="slidenum">
              <a:rPr lang="en-US" smtClean="0"/>
              <a:t>61</a:t>
            </a:fld>
            <a:endParaRPr lang="en-US"/>
          </a:p>
        </p:txBody>
      </p:sp>
    </p:spTree>
    <p:extLst>
      <p:ext uri="{BB962C8B-B14F-4D97-AF65-F5344CB8AC3E}">
        <p14:creationId xmlns:p14="http://schemas.microsoft.com/office/powerpoint/2010/main" val="1043618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Batty, M. (2005). Agents, cells, and cities: new representational models for simulating </a:t>
            </a:r>
            <a:r>
              <a:rPr lang="en-GB" dirty="0" err="1"/>
              <a:t>multiscale</a:t>
            </a:r>
            <a:r>
              <a:rPr lang="en-GB" dirty="0"/>
              <a:t> urban dynamics. Environment and Planning A, 37:1373–1394.</a:t>
            </a:r>
          </a:p>
        </p:txBody>
      </p:sp>
      <p:sp>
        <p:nvSpPr>
          <p:cNvPr id="4" name="Slide Number Placeholder 3"/>
          <p:cNvSpPr>
            <a:spLocks noGrp="1"/>
          </p:cNvSpPr>
          <p:nvPr>
            <p:ph type="sldNum" sz="quarter" idx="10"/>
          </p:nvPr>
        </p:nvSpPr>
        <p:spPr/>
        <p:txBody>
          <a:bodyPr/>
          <a:lstStyle/>
          <a:p>
            <a:fld id="{144C3E63-7C04-1D4A-B8CF-ACE7B46B162D}" type="slidenum">
              <a:rPr lang="en-US" smtClean="0"/>
              <a:pPr/>
              <a:t>8</a:t>
            </a:fld>
            <a:endParaRPr lang="en-US"/>
          </a:p>
        </p:txBody>
      </p:sp>
    </p:spTree>
    <p:extLst>
      <p:ext uri="{BB962C8B-B14F-4D97-AF65-F5344CB8AC3E}">
        <p14:creationId xmlns:p14="http://schemas.microsoft.com/office/powerpoint/2010/main" val="1701029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44C3E63-7C04-1D4A-B8CF-ACE7B46B162D}" type="slidenum">
              <a:rPr lang="en-US" smtClean="0"/>
              <a:pPr/>
              <a:t>10</a:t>
            </a:fld>
            <a:endParaRPr lang="en-US"/>
          </a:p>
        </p:txBody>
      </p:sp>
    </p:spTree>
    <p:extLst>
      <p:ext uri="{BB962C8B-B14F-4D97-AF65-F5344CB8AC3E}">
        <p14:creationId xmlns:p14="http://schemas.microsoft.com/office/powerpoint/2010/main" val="601356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E4A7D38-0E8F-4E42-A023-8AEE654DB2CF}" type="slidenum">
              <a:rPr lang="en-GB" smtClean="0"/>
              <a:pPr/>
              <a:t>11</a:t>
            </a:fld>
            <a:endParaRPr lang="en-GB"/>
          </a:p>
        </p:txBody>
      </p:sp>
    </p:spTree>
    <p:extLst>
      <p:ext uri="{BB962C8B-B14F-4D97-AF65-F5344CB8AC3E}">
        <p14:creationId xmlns:p14="http://schemas.microsoft.com/office/powerpoint/2010/main" val="715213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www.bartlett.ucl.ac.uk</a:t>
            </a:r>
            <a:r>
              <a:rPr lang="en-GB" dirty="0"/>
              <a:t>/casa/</a:t>
            </a:r>
            <a:r>
              <a:rPr lang="en-GB" dirty="0" err="1"/>
              <a:t>pdf</a:t>
            </a:r>
            <a:r>
              <a:rPr lang="en-GB" dirty="0"/>
              <a:t>/paper110.pdf</a:t>
            </a:r>
          </a:p>
        </p:txBody>
      </p:sp>
      <p:sp>
        <p:nvSpPr>
          <p:cNvPr id="4" name="Slide Number Placeholder 3"/>
          <p:cNvSpPr>
            <a:spLocks noGrp="1"/>
          </p:cNvSpPr>
          <p:nvPr>
            <p:ph type="sldNum" sz="quarter" idx="10"/>
          </p:nvPr>
        </p:nvSpPr>
        <p:spPr/>
        <p:txBody>
          <a:bodyPr/>
          <a:lstStyle/>
          <a:p>
            <a:fld id="{144C3E63-7C04-1D4A-B8CF-ACE7B46B162D}" type="slidenum">
              <a:rPr lang="en-US" smtClean="0"/>
              <a:pPr/>
              <a:t>13</a:t>
            </a:fld>
            <a:endParaRPr lang="en-US"/>
          </a:p>
        </p:txBody>
      </p:sp>
    </p:spTree>
    <p:extLst>
      <p:ext uri="{BB962C8B-B14F-4D97-AF65-F5344CB8AC3E}">
        <p14:creationId xmlns:p14="http://schemas.microsoft.com/office/powerpoint/2010/main" val="1389726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Gilbert, N. (2004). Agent-based social simulation: dealing with complexity. http://www. </a:t>
            </a:r>
            <a:r>
              <a:rPr lang="en-US" sz="1200" kern="1200" dirty="0" err="1">
                <a:solidFill>
                  <a:schemeClr val="tx1"/>
                </a:solidFill>
                <a:effectLst/>
                <a:latin typeface="+mn-lt"/>
                <a:ea typeface="+mn-ea"/>
                <a:cs typeface="+mn-cs"/>
              </a:rPr>
              <a:t>econ.iastate.edu</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tesfatsi</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ABM.DealingWithComplexity.Gilbert.pdf</a:t>
            </a:r>
            <a:r>
              <a:rPr lang="en-US" sz="1200" kern="1200" dirty="0">
                <a:solidFill>
                  <a:schemeClr val="tx1"/>
                </a:solidFill>
                <a:effectLst/>
                <a:latin typeface="+mn-lt"/>
                <a:ea typeface="+mn-ea"/>
                <a:cs typeface="+mn-cs"/>
              </a:rPr>
              <a:t> [accessed - January 2007]. </a:t>
            </a:r>
            <a:endParaRPr lang="en-US" dirty="0"/>
          </a:p>
        </p:txBody>
      </p:sp>
      <p:sp>
        <p:nvSpPr>
          <p:cNvPr id="4" name="Slide Number Placeholder 3"/>
          <p:cNvSpPr>
            <a:spLocks noGrp="1"/>
          </p:cNvSpPr>
          <p:nvPr>
            <p:ph type="sldNum" sz="quarter" idx="10"/>
          </p:nvPr>
        </p:nvSpPr>
        <p:spPr/>
        <p:txBody>
          <a:bodyPr/>
          <a:lstStyle/>
          <a:p>
            <a:fld id="{49B3EA96-0B7B-6A44-B355-CE3DDE308704}" type="slidenum">
              <a:rPr lang="en-GB" smtClean="0"/>
              <a:pPr/>
              <a:t>19</a:t>
            </a:fld>
            <a:endParaRPr lang="en-GB"/>
          </a:p>
        </p:txBody>
      </p:sp>
    </p:spTree>
    <p:extLst>
      <p:ext uri="{BB962C8B-B14F-4D97-AF65-F5344CB8AC3E}">
        <p14:creationId xmlns:p14="http://schemas.microsoft.com/office/powerpoint/2010/main" val="628524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appeal is undeniable: it appears obvious that individual-level decision making is the fundamental driver of social systems” (O’Sullivan et al. 2012)</a:t>
            </a:r>
          </a:p>
        </p:txBody>
      </p:sp>
      <p:sp>
        <p:nvSpPr>
          <p:cNvPr id="4" name="Slide Number Placeholder 3"/>
          <p:cNvSpPr>
            <a:spLocks noGrp="1"/>
          </p:cNvSpPr>
          <p:nvPr>
            <p:ph type="sldNum" sz="quarter" idx="10"/>
          </p:nvPr>
        </p:nvSpPr>
        <p:spPr/>
        <p:txBody>
          <a:bodyPr/>
          <a:lstStyle/>
          <a:p>
            <a:fld id="{49B3EA96-0B7B-6A44-B355-CE3DDE308704}" type="slidenum">
              <a:rPr lang="en-GB" smtClean="0"/>
              <a:pPr/>
              <a:t>20</a:t>
            </a:fld>
            <a:endParaRPr lang="en-GB"/>
          </a:p>
        </p:txBody>
      </p:sp>
    </p:spTree>
    <p:extLst>
      <p:ext uri="{BB962C8B-B14F-4D97-AF65-F5344CB8AC3E}">
        <p14:creationId xmlns:p14="http://schemas.microsoft.com/office/powerpoint/2010/main" val="1325954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‘Known unknowns’ comes from a quote by Donald Rumsfeld:</a:t>
            </a:r>
          </a:p>
          <a:p>
            <a:endParaRPr lang="en-GB" dirty="0"/>
          </a:p>
          <a:p>
            <a:r>
              <a:rPr lang="en-GB" dirty="0"/>
              <a:t>“... there are known </a:t>
            </a:r>
            <a:r>
              <a:rPr lang="en-GB" dirty="0" err="1"/>
              <a:t>knowns</a:t>
            </a:r>
            <a:r>
              <a:rPr lang="en-GB" dirty="0"/>
              <a:t>; there are things we know that we know.</a:t>
            </a:r>
            <a:br>
              <a:rPr lang="en-GB" dirty="0"/>
            </a:br>
            <a:r>
              <a:rPr lang="en-GB" dirty="0"/>
              <a:t>There are known unknowns; that is to say, there are things that we now know we don't know.</a:t>
            </a:r>
            <a:br>
              <a:rPr lang="en-GB" dirty="0"/>
            </a:br>
            <a:r>
              <a:rPr lang="en-GB" dirty="0"/>
              <a:t>But there are also unknown unknowns – there are things we do not know we don't know.”</a:t>
            </a:r>
          </a:p>
          <a:p>
            <a:endParaRPr lang="en-GB" dirty="0"/>
          </a:p>
          <a:p>
            <a:r>
              <a:rPr lang="en-GB" dirty="0"/>
              <a:t>See the </a:t>
            </a:r>
            <a:r>
              <a:rPr lang="en-GB" dirty="0" err="1"/>
              <a:t>wikipedia</a:t>
            </a:r>
            <a:r>
              <a:rPr lang="en-GB" dirty="0"/>
              <a:t> article:</a:t>
            </a:r>
            <a:r>
              <a:rPr lang="en-GB" baseline="0" dirty="0"/>
              <a:t> https://</a:t>
            </a:r>
            <a:r>
              <a:rPr lang="en-GB" baseline="0" dirty="0" err="1"/>
              <a:t>en.wikipedia.org</a:t>
            </a:r>
            <a:r>
              <a:rPr lang="en-GB" baseline="0" dirty="0"/>
              <a:t>/wiki/</a:t>
            </a:r>
            <a:r>
              <a:rPr lang="en-GB" baseline="0" dirty="0" err="1"/>
              <a:t>Unknown_unknown</a:t>
            </a:r>
            <a:endParaRPr lang="en-GB" dirty="0"/>
          </a:p>
        </p:txBody>
      </p:sp>
      <p:sp>
        <p:nvSpPr>
          <p:cNvPr id="4" name="Slide Number Placeholder 3"/>
          <p:cNvSpPr>
            <a:spLocks noGrp="1"/>
          </p:cNvSpPr>
          <p:nvPr>
            <p:ph type="sldNum" sz="quarter" idx="10"/>
          </p:nvPr>
        </p:nvSpPr>
        <p:spPr/>
        <p:txBody>
          <a:bodyPr/>
          <a:lstStyle/>
          <a:p>
            <a:fld id="{49B3EA96-0B7B-6A44-B355-CE3DDE308704}" type="slidenum">
              <a:rPr lang="en-GB" smtClean="0"/>
              <a:pPr/>
              <a:t>21</a:t>
            </a:fld>
            <a:endParaRPr lang="en-GB"/>
          </a:p>
        </p:txBody>
      </p:sp>
    </p:spTree>
    <p:extLst>
      <p:ext uri="{BB962C8B-B14F-4D97-AF65-F5344CB8AC3E}">
        <p14:creationId xmlns:p14="http://schemas.microsoft.com/office/powerpoint/2010/main" val="1833436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Over</a:t>
            </a:r>
            <a:r>
              <a:rPr lang="en-GB" b="1"/>
              <a:t>-complication:</a:t>
            </a:r>
            <a:r>
              <a:rPr lang="en-GB" b="1" baseline="0"/>
              <a:t> </a:t>
            </a:r>
            <a:r>
              <a:rPr lang="en-GB"/>
              <a:t>If </a:t>
            </a:r>
            <a:r>
              <a:rPr lang="en-GB" dirty="0"/>
              <a:t>the model is too complicated to </a:t>
            </a:r>
            <a:r>
              <a:rPr lang="en-GB" dirty="0" err="1"/>
              <a:t>analyze</a:t>
            </a:r>
            <a:r>
              <a:rPr lang="en-GB" dirty="0"/>
              <a:t>, all we have done</a:t>
            </a:r>
            <a:r>
              <a:rPr lang="en-GB" baseline="0" dirty="0"/>
              <a:t> </a:t>
            </a:r>
            <a:r>
              <a:rPr lang="en-GB" dirty="0"/>
              <a:t>is to replace one poorly understood object of study with another, which we know to</a:t>
            </a:r>
            <a:r>
              <a:rPr lang="en-GB" baseline="0" dirty="0"/>
              <a:t> </a:t>
            </a:r>
            <a:r>
              <a:rPr lang="en-GB" dirty="0"/>
              <a:t>be incomplete! (O’Sullivan et al. , 2012)</a:t>
            </a:r>
          </a:p>
        </p:txBody>
      </p:sp>
      <p:sp>
        <p:nvSpPr>
          <p:cNvPr id="4" name="Slide Number Placeholder 3"/>
          <p:cNvSpPr>
            <a:spLocks noGrp="1"/>
          </p:cNvSpPr>
          <p:nvPr>
            <p:ph type="sldNum" sz="quarter" idx="10"/>
          </p:nvPr>
        </p:nvSpPr>
        <p:spPr/>
        <p:txBody>
          <a:bodyPr/>
          <a:lstStyle/>
          <a:p>
            <a:fld id="{49B3EA96-0B7B-6A44-B355-CE3DDE308704}" type="slidenum">
              <a:rPr lang="en-GB" smtClean="0"/>
              <a:pPr/>
              <a:t>22</a:t>
            </a:fld>
            <a:endParaRPr lang="en-GB"/>
          </a:p>
        </p:txBody>
      </p:sp>
    </p:spTree>
    <p:extLst>
      <p:ext uri="{BB962C8B-B14F-4D97-AF65-F5344CB8AC3E}">
        <p14:creationId xmlns:p14="http://schemas.microsoft.com/office/powerpoint/2010/main" val="380430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9467EF01-EC33-094E-8D2A-553367D15D2F}" type="datetimeFigureOut">
              <a:rPr lang="en-US" smtClean="0"/>
              <a:t>19/11/19</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2BB54924-4884-BD4C-9036-696F8282AA09}"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pic>
        <p:nvPicPr>
          <p:cNvPr id="10" name="Picture 9">
            <a:extLst>
              <a:ext uri="{FF2B5EF4-FFF2-40B4-BE49-F238E27FC236}">
                <a16:creationId xmlns:a16="http://schemas.microsoft.com/office/drawing/2014/main" xmlns="" id="{79ADCADA-EA67-7F4F-834A-FA9EE84102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40458" y="292041"/>
            <a:ext cx="4389542" cy="1268852"/>
          </a:xfrm>
          <a:prstGeom prst="rect">
            <a:avLst/>
          </a:prstGeom>
        </p:spPr>
      </p:pic>
    </p:spTree>
    <p:extLst>
      <p:ext uri="{BB962C8B-B14F-4D97-AF65-F5344CB8AC3E}">
        <p14:creationId xmlns:p14="http://schemas.microsoft.com/office/powerpoint/2010/main" val="123208092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67EF01-EC33-094E-8D2A-553367D15D2F}" type="datetimeFigureOut">
              <a:rPr lang="en-US" smtClean="0"/>
              <a:t>19/11/19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54924-4884-BD4C-9036-696F8282AA09}" type="slidenum">
              <a:rPr lang="en-US" smtClean="0"/>
              <a:t>‹#›</a:t>
            </a:fld>
            <a:endParaRPr lang="en-US"/>
          </a:p>
        </p:txBody>
      </p:sp>
    </p:spTree>
    <p:extLst>
      <p:ext uri="{BB962C8B-B14F-4D97-AF65-F5344CB8AC3E}">
        <p14:creationId xmlns:p14="http://schemas.microsoft.com/office/powerpoint/2010/main" val="2128404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67EF01-EC33-094E-8D2A-553367D15D2F}" type="datetimeFigureOut">
              <a:rPr lang="en-US" smtClean="0"/>
              <a:t>19/11/19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54924-4884-BD4C-9036-696F8282AA09}" type="slidenum">
              <a:rPr lang="en-US" smtClean="0"/>
              <a:t>‹#›</a:t>
            </a:fld>
            <a:endParaRPr lang="en-US"/>
          </a:p>
        </p:txBody>
      </p:sp>
    </p:spTree>
    <p:extLst>
      <p:ext uri="{BB962C8B-B14F-4D97-AF65-F5344CB8AC3E}">
        <p14:creationId xmlns:p14="http://schemas.microsoft.com/office/powerpoint/2010/main" val="2693377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ustom Design copy 8">
    <p:spTree>
      <p:nvGrpSpPr>
        <p:cNvPr id="1" name=""/>
        <p:cNvGrpSpPr/>
        <p:nvPr/>
      </p:nvGrpSpPr>
      <p:grpSpPr>
        <a:xfrm>
          <a:off x="0" y="0"/>
          <a:ext cx="0" cy="0"/>
          <a:chOff x="0" y="0"/>
          <a:chExt cx="0" cy="0"/>
        </a:xfrm>
      </p:grpSpPr>
      <p:sp>
        <p:nvSpPr>
          <p:cNvPr id="107" name="Shape 107"/>
          <p:cNvSpPr>
            <a:spLocks noGrp="1"/>
          </p:cNvSpPr>
          <p:nvPr>
            <p:ph type="title"/>
          </p:nvPr>
        </p:nvSpPr>
        <p:spPr>
          <a:prstGeom prst="rect">
            <a:avLst/>
          </a:prstGeom>
        </p:spPr>
        <p:txBody>
          <a:bodyPr/>
          <a:lstStyle/>
          <a:p>
            <a:r>
              <a:t>Title Text</a:t>
            </a:r>
          </a:p>
        </p:txBody>
      </p:sp>
      <p:sp>
        <p:nvSpPr>
          <p:cNvPr id="108" name="Shape 108"/>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 name="Shape 10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3260832"/>
      </p:ext>
    </p:extLst>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5429" y="404665"/>
            <a:ext cx="10363200" cy="1362075"/>
          </a:xfrm>
        </p:spPr>
        <p:txBody>
          <a:bodyPr anchor="t"/>
          <a:lstStyle>
            <a:lvl1pPr algn="l">
              <a:defRPr sz="4000" b="1" cap="none"/>
            </a:lvl1pPr>
          </a:lstStyle>
          <a:p>
            <a:r>
              <a:rPr lang="en-GB"/>
              <a:t>Click to edit Master title style</a:t>
            </a:r>
            <a:endParaRPr lang="en-US" dirty="0"/>
          </a:p>
        </p:txBody>
      </p:sp>
      <p:sp>
        <p:nvSpPr>
          <p:cNvPr id="3" name="Text Placeholder 2"/>
          <p:cNvSpPr>
            <a:spLocks noGrp="1"/>
          </p:cNvSpPr>
          <p:nvPr>
            <p:ph type="body" idx="1"/>
          </p:nvPr>
        </p:nvSpPr>
        <p:spPr>
          <a:xfrm>
            <a:off x="935429" y="3573016"/>
            <a:ext cx="10363200" cy="2562076"/>
          </a:xfrm>
          <a:solidFill>
            <a:schemeClr val="bg1"/>
          </a:solidFill>
          <a:effectLst>
            <a:outerShdw blurRad="50800" dist="38100" dir="2700000" algn="tl" rotWithShape="0">
              <a:srgbClr val="000000">
                <a:alpha val="43000"/>
              </a:srgbClr>
            </a:outerShdw>
          </a:effectLst>
        </p:spPr>
        <p:txBody>
          <a:bodyPr anchor="t" anchorCtr="0"/>
          <a:lstStyle>
            <a:lvl1pPr marL="0" indent="0">
              <a:buNone/>
              <a:defRPr sz="2000">
                <a:solidFill>
                  <a:schemeClr val="tx1">
                    <a:tint val="75000"/>
                  </a:schemeClr>
                </a:solidFill>
                <a:latin typeface="Times New Roman"/>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84AD983E-12A2-104C-B321-3A3D9683918B}" type="datetimeFigureOut">
              <a:rPr lang="en-US" smtClean="0"/>
              <a:pPr/>
              <a:t>19/11/19</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77FF7F2-D933-1646-B3B3-5ACC37D64BD5}" type="slidenum">
              <a:rPr lang="en-US" smtClean="0"/>
              <a:pPr/>
              <a:t>‹#›</a:t>
            </a:fld>
            <a:endParaRPr lang="en-US"/>
          </a:p>
        </p:txBody>
      </p:sp>
      <p:sp>
        <p:nvSpPr>
          <p:cNvPr id="8" name="Content Placeholder 7"/>
          <p:cNvSpPr>
            <a:spLocks noGrp="1"/>
          </p:cNvSpPr>
          <p:nvPr>
            <p:ph sz="quarter" idx="13"/>
          </p:nvPr>
        </p:nvSpPr>
        <p:spPr>
          <a:xfrm>
            <a:off x="935567" y="1989138"/>
            <a:ext cx="10363200" cy="1367854"/>
          </a:xfrm>
        </p:spPr>
        <p:txBody>
          <a:body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245187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67EF01-EC33-094E-8D2A-553367D15D2F}" type="datetimeFigureOut">
              <a:rPr lang="en-US" smtClean="0"/>
              <a:t>19/11/19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54924-4884-BD4C-9036-696F8282AA09}" type="slidenum">
              <a:rPr lang="en-US" smtClean="0"/>
              <a:t>‹#›</a:t>
            </a:fld>
            <a:endParaRPr lang="en-US"/>
          </a:p>
        </p:txBody>
      </p:sp>
    </p:spTree>
    <p:extLst>
      <p:ext uri="{BB962C8B-B14F-4D97-AF65-F5344CB8AC3E}">
        <p14:creationId xmlns:p14="http://schemas.microsoft.com/office/powerpoint/2010/main" val="3337079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9467EF01-EC33-094E-8D2A-553367D15D2F}" type="datetimeFigureOut">
              <a:rPr lang="en-US" smtClean="0"/>
              <a:t>19/11/19</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2BB54924-4884-BD4C-9036-696F8282AA09}"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70241709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467EF01-EC33-094E-8D2A-553367D15D2F}" type="datetimeFigureOut">
              <a:rPr lang="en-US" smtClean="0"/>
              <a:t>19/11/19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54924-4884-BD4C-9036-696F8282AA09}" type="slidenum">
              <a:rPr lang="en-US" smtClean="0"/>
              <a:t>‹#›</a:t>
            </a:fld>
            <a:endParaRPr lang="en-US"/>
          </a:p>
        </p:txBody>
      </p:sp>
    </p:spTree>
    <p:extLst>
      <p:ext uri="{BB962C8B-B14F-4D97-AF65-F5344CB8AC3E}">
        <p14:creationId xmlns:p14="http://schemas.microsoft.com/office/powerpoint/2010/main" val="2604061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67EF01-EC33-094E-8D2A-553367D15D2F}" type="datetimeFigureOut">
              <a:rPr lang="en-US" smtClean="0"/>
              <a:t>19/11/19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54924-4884-BD4C-9036-696F8282AA09}" type="slidenum">
              <a:rPr lang="en-US" smtClean="0"/>
              <a:t>‹#›</a:t>
            </a:fld>
            <a:endParaRPr lang="en-US"/>
          </a:p>
        </p:txBody>
      </p:sp>
    </p:spTree>
    <p:extLst>
      <p:ext uri="{BB962C8B-B14F-4D97-AF65-F5344CB8AC3E}">
        <p14:creationId xmlns:p14="http://schemas.microsoft.com/office/powerpoint/2010/main" val="2561408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67EF01-EC33-094E-8D2A-553367D15D2F}" type="datetimeFigureOut">
              <a:rPr lang="en-US" smtClean="0"/>
              <a:t>19/11/19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54924-4884-BD4C-9036-696F8282AA09}" type="slidenum">
              <a:rPr lang="en-US" smtClean="0"/>
              <a:t>‹#›</a:t>
            </a:fld>
            <a:endParaRPr lang="en-US"/>
          </a:p>
        </p:txBody>
      </p:sp>
    </p:spTree>
    <p:extLst>
      <p:ext uri="{BB962C8B-B14F-4D97-AF65-F5344CB8AC3E}">
        <p14:creationId xmlns:p14="http://schemas.microsoft.com/office/powerpoint/2010/main" val="1818455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67EF01-EC33-094E-8D2A-553367D15D2F}" type="datetimeFigureOut">
              <a:rPr lang="en-US" smtClean="0"/>
              <a:t>19/11/19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54924-4884-BD4C-9036-696F8282AA09}" type="slidenum">
              <a:rPr lang="en-US" smtClean="0"/>
              <a:t>‹#›</a:t>
            </a:fld>
            <a:endParaRPr lang="en-US"/>
          </a:p>
        </p:txBody>
      </p:sp>
    </p:spTree>
    <p:extLst>
      <p:ext uri="{BB962C8B-B14F-4D97-AF65-F5344CB8AC3E}">
        <p14:creationId xmlns:p14="http://schemas.microsoft.com/office/powerpoint/2010/main" val="2229486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9467EF01-EC33-094E-8D2A-553367D15D2F}" type="datetimeFigureOut">
              <a:rPr lang="en-US" smtClean="0"/>
              <a:t>19/11/19</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2BB54924-4884-BD4C-9036-696F8282AA09}"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79827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9467EF01-EC33-094E-8D2A-553367D15D2F}" type="datetimeFigureOut">
              <a:rPr lang="en-US" smtClean="0"/>
              <a:t>19/11/19</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2BB54924-4884-BD4C-9036-696F8282AA09}"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490321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9467EF01-EC33-094E-8D2A-553367D15D2F}" type="datetimeFigureOut">
              <a:rPr lang="en-US" smtClean="0"/>
              <a:t>19/11/19</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2BB54924-4884-BD4C-9036-696F8282AA09}" type="slidenum">
              <a:rPr lang="en-US" smtClean="0"/>
              <a:t>‹#›</a:t>
            </a:fld>
            <a:endParaRPr lang="en-US"/>
          </a:p>
        </p:txBody>
      </p:sp>
    </p:spTree>
    <p:extLst>
      <p:ext uri="{BB962C8B-B14F-4D97-AF65-F5344CB8AC3E}">
        <p14:creationId xmlns:p14="http://schemas.microsoft.com/office/powerpoint/2010/main" val="225744002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1.bin"/><Relationship Id="rId5" Type="http://schemas.openxmlformats.org/officeDocument/2006/relationships/image" Target="../media/image5.png"/><Relationship Id="rId6" Type="http://schemas.openxmlformats.org/officeDocument/2006/relationships/oleObject" Target="../embeddings/oleObject2.bin"/><Relationship Id="rId7" Type="http://schemas.openxmlformats.org/officeDocument/2006/relationships/image" Target="../media/image6.png"/><Relationship Id="rId8" Type="http://schemas.openxmlformats.org/officeDocument/2006/relationships/image" Target="../media/image7.jpe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vS0qURl_JJY" TargetMode="External"/><Relationship Id="rId4" Type="http://schemas.openxmlformats.org/officeDocument/2006/relationships/hyperlink" Target="http://www.flickr.com/photos/jamescridland/" TargetMode="External"/><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9.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urban-analytics.github.io/dust/p/2018-07-15-abmus-da.html%23/StationSim-videos" TargetMode="External"/><Relationship Id="rId3"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hyperlink" Target="http://adait.io/inno-pii.html" TargetMode="External"/><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hyperlink" Target="https://youtu.be/_wzuBVzpI1A"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0.xml"/><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hyperlink" Target="http://tinyurl.com/4oxxx3l" TargetMode="External"/><Relationship Id="rId1" Type="http://schemas.microsoft.com/office/2007/relationships/media" Target="../media/media1.mov"/><Relationship Id="rId2" Type="http://schemas.openxmlformats.org/officeDocument/2006/relationships/video" Target="../media/media1.mov"/></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en.wikipedia.org/wiki/User:Yewenyi" TargetMode="External"/><Relationship Id="rId4" Type="http://schemas.openxmlformats.org/officeDocument/2006/relationships/image" Target="../media/image17.png"/><Relationship Id="rId5" Type="http://schemas.openxmlformats.org/officeDocument/2006/relationships/hyperlink" Target="https://en.wikipedia.org/wiki/User:Discott" TargetMode="External"/><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en.wikipedia.org/wiki/User:Yewenyi" TargetMode="External"/><Relationship Id="rId4" Type="http://schemas.openxmlformats.org/officeDocument/2006/relationships/image" Target="../media/image21.jpeg"/><Relationship Id="rId1" Type="http://schemas.openxmlformats.org/officeDocument/2006/relationships/slideLayout" Target="../slideLayouts/slideLayout4.xml"/><Relationship Id="rId2" Type="http://schemas.openxmlformats.org/officeDocument/2006/relationships/image" Target="../media/image1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flickr.com/photos/arselectronica/" TargetMode="External"/><Relationship Id="rId4" Type="http://schemas.openxmlformats.org/officeDocument/2006/relationships/hyperlink" Target="http://creativecommons.org/licenses/by-nc-nd/2.0/" TargetMode="External"/><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kWlL4KjIP4M" TargetMode="External"/><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personal.umich.edu/~axe/research/AdvancingArtSim2005.pdf" TargetMode="External"/><Relationship Id="rId4" Type="http://schemas.openxmlformats.org/officeDocument/2006/relationships/hyperlink" Target="http://cfpm.org/cpmrep132.html" TargetMode="External"/><Relationship Id="rId5" Type="http://schemas.openxmlformats.org/officeDocument/2006/relationships/hyperlink" Target="https://vlebb.leeds.ac.uk/bbcswebdav/institution/ENV/GEOG/GEOG3150/Readings/MossEdmonts-KIDS-2005.pdf"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3.xml.rels><?xml version="1.0" encoding="UTF-8" standalone="yes"?>
<Relationships xmlns="http://schemas.openxmlformats.org/package/2006/relationships"><Relationship Id="rId3" Type="http://schemas.openxmlformats.org/officeDocument/2006/relationships/hyperlink" Target="http://www.flickr.com/photos/arselectronica/" TargetMode="External"/><Relationship Id="rId4" Type="http://schemas.openxmlformats.org/officeDocument/2006/relationships/hyperlink" Target="http://creativecommons.org/licenses/by-nc-nd/2.0/" TargetMode="External"/><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jpeg"/><Relationship Id="rId3" Type="http://schemas.openxmlformats.org/officeDocument/2006/relationships/image" Target="../media/image2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9.emf"/></Relationships>
</file>

<file path=ppt/slides/_rels/slide5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31.jpeg"/><Relationship Id="rId1" Type="http://schemas.openxmlformats.org/officeDocument/2006/relationships/slideLayout" Target="../slideLayouts/slideLayout4.xml"/><Relationship Id="rId2" Type="http://schemas.openxmlformats.org/officeDocument/2006/relationships/image" Target="../media/image3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65.xml.rels><?xml version="1.0" encoding="UTF-8" standalone="yes"?>
<Relationships xmlns="http://schemas.openxmlformats.org/package/2006/relationships"><Relationship Id="rId3" Type="http://schemas.openxmlformats.org/officeDocument/2006/relationships/hyperlink" Target="http://repast.sourceforge.net/" TargetMode="External"/><Relationship Id="rId4" Type="http://schemas.openxmlformats.org/officeDocument/2006/relationships/hyperlink" Target="https://sites.google.com/site/mageosim/" TargetMode="External"/><Relationship Id="rId5" Type="http://schemas.openxmlformats.org/officeDocument/2006/relationships/hyperlink" Target="http://en.wikipedia.org/wiki/Comparison_of_agent-based_modeling_software" TargetMode="External"/><Relationship Id="rId6" Type="http://schemas.openxmlformats.org/officeDocument/2006/relationships/image" Target="../media/image34.png"/><Relationship Id="rId1" Type="http://schemas.openxmlformats.org/officeDocument/2006/relationships/slideLayout" Target="../slideLayouts/slideLayout4.xml"/><Relationship Id="rId2" Type="http://schemas.openxmlformats.org/officeDocument/2006/relationships/hyperlink" Target="http://cs.gmu.edu/~eclab/projects/mason/"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visualbots.com/" TargetMode="External"/><Relationship Id="rId4" Type="http://schemas.openxmlformats.org/officeDocument/2006/relationships/hyperlink" Target="http://repast.sourceforge.net/" TargetMode="External"/><Relationship Id="rId5" Type="http://schemas.openxmlformats.org/officeDocument/2006/relationships/hyperlink" Target="http://m.modelling4all.org/" TargetMode="External"/><Relationship Id="rId6" Type="http://schemas.openxmlformats.org/officeDocument/2006/relationships/image" Target="../media/image35.png"/><Relationship Id="rId1" Type="http://schemas.openxmlformats.org/officeDocument/2006/relationships/slideLayout" Target="../slideLayouts/slideLayout4.xml"/><Relationship Id="rId2" Type="http://schemas.openxmlformats.org/officeDocument/2006/relationships/hyperlink" Target="http://www.agentsheets.com/"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jpg"/><Relationship Id="rId3" Type="http://schemas.openxmlformats.org/officeDocument/2006/relationships/image" Target="../media/image3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cl.northwestern.edu/netlogo/docs/"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ccl.northwestern.edu/netlogo/docs/tutorial2.html" TargetMode="External"/><Relationship Id="rId3" Type="http://schemas.openxmlformats.org/officeDocument/2006/relationships/hyperlink" Target="https://www.abmgis.org/"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s://www.abmgis.org/" TargetMode="External"/><Relationship Id="rId3" Type="http://schemas.openxmlformats.org/officeDocument/2006/relationships/image" Target="../media/image4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tif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tif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tif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abmgis.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Agent-based modelling</a:t>
            </a:r>
          </a:p>
        </p:txBody>
      </p:sp>
      <p:sp>
        <p:nvSpPr>
          <p:cNvPr id="3" name="Subtitle 2"/>
          <p:cNvSpPr>
            <a:spLocks noGrp="1"/>
          </p:cNvSpPr>
          <p:nvPr>
            <p:ph type="subTitle" idx="1"/>
          </p:nvPr>
        </p:nvSpPr>
        <p:spPr/>
        <p:txBody>
          <a:bodyPr>
            <a:normAutofit fontScale="92500" lnSpcReduction="10000"/>
          </a:bodyPr>
          <a:lstStyle/>
          <a:p>
            <a:r>
              <a:rPr lang="en-US" dirty="0"/>
              <a:t>Dr. Minh L. Kieu</a:t>
            </a:r>
          </a:p>
          <a:p>
            <a:r>
              <a:rPr lang="en-US" dirty="0" smtClean="0"/>
              <a:t>Prof</a:t>
            </a:r>
            <a:r>
              <a:rPr lang="en-US" dirty="0" smtClean="0"/>
              <a:t>. </a:t>
            </a:r>
            <a:r>
              <a:rPr lang="en-US" dirty="0"/>
              <a:t>Nick Malleson</a:t>
            </a:r>
          </a:p>
          <a:p>
            <a:r>
              <a:rPr lang="en-US" dirty="0" smtClean="0"/>
              <a:t>Dr</a:t>
            </a:r>
            <a:r>
              <a:rPr lang="en-US" dirty="0" smtClean="0"/>
              <a:t>. </a:t>
            </a:r>
            <a:r>
              <a:rPr lang="en-US" dirty="0" err="1" smtClean="0"/>
              <a:t>Jaiqi</a:t>
            </a:r>
            <a:r>
              <a:rPr lang="en-US" dirty="0" smtClean="0"/>
              <a:t> </a:t>
            </a:r>
            <a:r>
              <a:rPr lang="en-US" dirty="0" err="1" smtClean="0"/>
              <a:t>Ge</a:t>
            </a:r>
            <a:endParaRPr lang="en-US" dirty="0"/>
          </a:p>
          <a:p>
            <a:endParaRPr lang="en-US" dirty="0"/>
          </a:p>
        </p:txBody>
      </p:sp>
      <p:sp>
        <p:nvSpPr>
          <p:cNvPr id="4" name="Rectangle 3"/>
          <p:cNvSpPr/>
          <p:nvPr/>
        </p:nvSpPr>
        <p:spPr>
          <a:xfrm>
            <a:off x="688655" y="5791591"/>
            <a:ext cx="3797643" cy="369332"/>
          </a:xfrm>
          <a:prstGeom prst="rect">
            <a:avLst/>
          </a:prstGeom>
        </p:spPr>
        <p:txBody>
          <a:bodyPr wrap="none">
            <a:spAutoFit/>
          </a:bodyPr>
          <a:lstStyle/>
          <a:p>
            <a:r>
              <a:rPr lang="en-US" dirty="0"/>
              <a:t>GEOG5927 Predictive Analytics </a:t>
            </a:r>
            <a:r>
              <a:rPr lang="en-US" dirty="0" smtClean="0"/>
              <a:t>2019</a:t>
            </a:r>
            <a:endParaRPr lang="en-GB" dirty="0"/>
          </a:p>
        </p:txBody>
      </p:sp>
    </p:spTree>
    <p:extLst>
      <p:ext uri="{BB962C8B-B14F-4D97-AF65-F5344CB8AC3E}">
        <p14:creationId xmlns:p14="http://schemas.microsoft.com/office/powerpoint/2010/main" val="7412031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Aggregate vs. individual-level</a:t>
            </a:r>
          </a:p>
        </p:txBody>
      </p:sp>
      <p:sp>
        <p:nvSpPr>
          <p:cNvPr id="3" name="Content Placeholder 2"/>
          <p:cNvSpPr>
            <a:spLocks noGrp="1"/>
          </p:cNvSpPr>
          <p:nvPr>
            <p:ph idx="1"/>
          </p:nvPr>
        </p:nvSpPr>
        <p:spPr>
          <a:xfrm>
            <a:off x="1981200" y="1600200"/>
            <a:ext cx="6059016" cy="4925144"/>
          </a:xfrm>
        </p:spPr>
        <p:txBody>
          <a:bodyPr>
            <a:normAutofit/>
          </a:bodyPr>
          <a:lstStyle/>
          <a:p>
            <a:r>
              <a:rPr lang="en-CA" dirty="0"/>
              <a:t>Systems are driven by individuals</a:t>
            </a:r>
          </a:p>
          <a:p>
            <a:pPr lvl="1"/>
            <a:r>
              <a:rPr lang="en-CA" dirty="0"/>
              <a:t>(cars, people, ants, trees, whatever)</a:t>
            </a:r>
          </a:p>
          <a:p>
            <a:r>
              <a:rPr lang="en-CA" dirty="0"/>
              <a:t>Not controlled by god</a:t>
            </a:r>
          </a:p>
          <a:p>
            <a:r>
              <a:rPr lang="en-CA" b="1" dirty="0"/>
              <a:t>Bottom-up modelling</a:t>
            </a:r>
          </a:p>
          <a:p>
            <a:pPr lvl="1"/>
            <a:r>
              <a:rPr lang="en-CA" dirty="0"/>
              <a:t>An alternative approach to modelling</a:t>
            </a:r>
          </a:p>
          <a:p>
            <a:pPr lvl="1"/>
            <a:r>
              <a:rPr lang="en-CA" dirty="0"/>
              <a:t>Rather than controlling from the top, try to represent the </a:t>
            </a:r>
            <a:r>
              <a:rPr lang="en-CA" i="1" dirty="0"/>
              <a:t>individuals</a:t>
            </a:r>
            <a:endParaRPr lang="en-CA" dirty="0"/>
          </a:p>
          <a:p>
            <a:pPr lvl="1"/>
            <a:r>
              <a:rPr lang="en-CA" dirty="0"/>
              <a:t>Account for system behaviour </a:t>
            </a:r>
            <a:r>
              <a:rPr lang="en-CA" i="1" dirty="0"/>
              <a:t>directly</a:t>
            </a:r>
          </a:p>
        </p:txBody>
      </p:sp>
      <p:pic>
        <p:nvPicPr>
          <p:cNvPr id="193540" name="Picture 4" descr="http://farm5.staticflickr.com/4020/5144470548_88000bd4d7_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04366" y="2996953"/>
            <a:ext cx="2276475" cy="3048001"/>
          </a:xfrm>
          <a:prstGeom prst="rect">
            <a:avLst/>
          </a:prstGeom>
          <a:noFill/>
          <a:effectLst>
            <a:outerShdw blurRad="50800" dist="38100" dir="2700000" algn="tl" rotWithShape="0">
              <a:prstClr val="black">
                <a:alpha val="40000"/>
              </a:prstClr>
            </a:outerShdw>
          </a:effectLst>
        </p:spPr>
      </p:pic>
      <p:sp>
        <p:nvSpPr>
          <p:cNvPr id="6" name="TextBox 5"/>
          <p:cNvSpPr txBox="1"/>
          <p:nvPr/>
        </p:nvSpPr>
        <p:spPr>
          <a:xfrm>
            <a:off x="8212270" y="6044953"/>
            <a:ext cx="2268570" cy="338554"/>
          </a:xfrm>
          <a:prstGeom prst="rect">
            <a:avLst/>
          </a:prstGeom>
          <a:noFill/>
        </p:spPr>
        <p:txBody>
          <a:bodyPr wrap="none" rtlCol="0">
            <a:spAutoFit/>
          </a:bodyPr>
          <a:lstStyle/>
          <a:p>
            <a:r>
              <a:rPr lang="en-CA" sz="800" dirty="0"/>
              <a:t>Picture by </a:t>
            </a:r>
            <a:r>
              <a:rPr lang="en-CA" sz="800" dirty="0" err="1"/>
              <a:t>Wayan</a:t>
            </a:r>
            <a:r>
              <a:rPr lang="en-CA" sz="800" dirty="0"/>
              <a:t> </a:t>
            </a:r>
            <a:r>
              <a:rPr lang="en-CA" sz="800" dirty="0" err="1"/>
              <a:t>Vota</a:t>
            </a:r>
            <a:endParaRPr lang="en-CA" sz="800" dirty="0"/>
          </a:p>
          <a:p>
            <a:r>
              <a:rPr lang="en-CA" sz="800" dirty="0"/>
              <a:t>(http://www.flickr.com/photos/dcmetroblogger/)</a:t>
            </a:r>
            <a:endParaRPr lang="en-GB" sz="800" dirty="0"/>
          </a:p>
        </p:txBody>
      </p:sp>
    </p:spTree>
    <p:extLst>
      <p:ext uri="{BB962C8B-B14F-4D97-AF65-F5344CB8AC3E}">
        <p14:creationId xmlns:p14="http://schemas.microsoft.com/office/powerpoint/2010/main" val="190283380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512" y="260648"/>
            <a:ext cx="8733656" cy="1143000"/>
          </a:xfrm>
        </p:spPr>
        <p:txBody>
          <a:bodyPr>
            <a:normAutofit/>
          </a:bodyPr>
          <a:lstStyle/>
          <a:p>
            <a:r>
              <a:rPr lang="en-GB" sz="4000" dirty="0"/>
              <a:t>Agent-Based Modelling (ABM)</a:t>
            </a:r>
            <a:endParaRPr lang="en-GB" dirty="0"/>
          </a:p>
        </p:txBody>
      </p:sp>
      <p:sp>
        <p:nvSpPr>
          <p:cNvPr id="3" name="Content Placeholder 2"/>
          <p:cNvSpPr>
            <a:spLocks noGrp="1"/>
          </p:cNvSpPr>
          <p:nvPr>
            <p:ph idx="1"/>
          </p:nvPr>
        </p:nvSpPr>
        <p:spPr>
          <a:xfrm>
            <a:off x="1703512" y="1724608"/>
            <a:ext cx="5112568" cy="2403233"/>
          </a:xfrm>
        </p:spPr>
        <p:txBody>
          <a:bodyPr>
            <a:normAutofit/>
          </a:bodyPr>
          <a:lstStyle/>
          <a:p>
            <a:pPr>
              <a:buFontTx/>
              <a:buNone/>
            </a:pPr>
            <a:r>
              <a:rPr lang="en-GB" sz="2600" dirty="0"/>
              <a:t>Autonomous, interacting agents</a:t>
            </a:r>
          </a:p>
          <a:p>
            <a:pPr>
              <a:buFontTx/>
              <a:buNone/>
            </a:pPr>
            <a:r>
              <a:rPr lang="en-GB" sz="2600" dirty="0"/>
              <a:t>Represent individuals or groups</a:t>
            </a:r>
          </a:p>
          <a:p>
            <a:pPr>
              <a:buFontTx/>
              <a:buNone/>
            </a:pPr>
            <a:r>
              <a:rPr lang="en-GB" sz="2600" dirty="0"/>
              <a:t>Situated in a virtual environment</a:t>
            </a:r>
          </a:p>
          <a:p>
            <a:pPr>
              <a:buFontTx/>
              <a:buNone/>
            </a:pPr>
            <a:endParaRPr lang="en-GB" dirty="0"/>
          </a:p>
        </p:txBody>
      </p:sp>
      <p:graphicFrame>
        <p:nvGraphicFramePr>
          <p:cNvPr id="1026" name="Object 4"/>
          <p:cNvGraphicFramePr>
            <a:graphicFrameLocks noChangeAspect="1"/>
          </p:cNvGraphicFramePr>
          <p:nvPr>
            <p:extLst/>
          </p:nvPr>
        </p:nvGraphicFramePr>
        <p:xfrm>
          <a:off x="7104112" y="2080133"/>
          <a:ext cx="2952328" cy="2268919"/>
        </p:xfrm>
        <a:graphic>
          <a:graphicData uri="http://schemas.openxmlformats.org/presentationml/2006/ole">
            <mc:AlternateContent xmlns:mc="http://schemas.openxmlformats.org/markup-compatibility/2006">
              <mc:Choice xmlns:v="urn:schemas-microsoft-com:vml" Requires="v">
                <p:oleObj spid="_x0000_s1097" name="Photo Editor Photo" r:id="rId4" imgW="3048264" imgH="2286198" progId="">
                  <p:embed/>
                </p:oleObj>
              </mc:Choice>
              <mc:Fallback>
                <p:oleObj name="Photo Editor Photo" r:id="rId4" imgW="3048264" imgH="228619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4112" y="2080133"/>
                        <a:ext cx="2952328" cy="2268919"/>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1027" name="Object 5"/>
          <p:cNvGraphicFramePr>
            <a:graphicFrameLocks noChangeAspect="1"/>
          </p:cNvGraphicFramePr>
          <p:nvPr>
            <p:extLst/>
          </p:nvPr>
        </p:nvGraphicFramePr>
        <p:xfrm>
          <a:off x="7075315" y="4437112"/>
          <a:ext cx="2949626" cy="2225626"/>
        </p:xfrm>
        <a:graphic>
          <a:graphicData uri="http://schemas.openxmlformats.org/presentationml/2006/ole">
            <mc:AlternateContent xmlns:mc="http://schemas.openxmlformats.org/markup-compatibility/2006">
              <mc:Choice xmlns:v="urn:schemas-microsoft-com:vml" Requires="v">
                <p:oleObj spid="_x0000_s1098" name="Photo Editor Photo" r:id="rId6" imgW="3048264" imgH="2286198" progId="">
                  <p:embed/>
                </p:oleObj>
              </mc:Choice>
              <mc:Fallback>
                <p:oleObj name="Photo Editor Photo" r:id="rId6" imgW="3048264" imgH="2286198"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5315" y="4437112"/>
                        <a:ext cx="2949626" cy="2225626"/>
                      </a:xfrm>
                      <a:prstGeom prst="rect">
                        <a:avLst/>
                      </a:prstGeom>
                      <a:noFill/>
                      <a:ln w="38100">
                        <a:solidFill>
                          <a:schemeClr val="accent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pic>
        <p:nvPicPr>
          <p:cNvPr id="6" name="Picture 5" descr="sim_city.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56594" y="3645128"/>
            <a:ext cx="4038600" cy="3028950"/>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4466959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4690864" cy="1143000"/>
          </a:xfrm>
        </p:spPr>
        <p:txBody>
          <a:bodyPr>
            <a:normAutofit/>
          </a:bodyPr>
          <a:lstStyle/>
          <a:p>
            <a:r>
              <a:rPr lang="en-GB" dirty="0"/>
              <a:t>Example: SimCity</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3790950" y="2290762"/>
            <a:ext cx="4762500" cy="3571875"/>
          </a:xfrm>
          <a:prstGeom prst="rect">
            <a:avLst/>
          </a:prstGeom>
          <a:effectLst>
            <a:outerShdw blurRad="50800" dist="38100" dir="2700000" algn="tl" rotWithShape="0">
              <a:srgbClr val="000000">
                <a:alpha val="43000"/>
              </a:srgbClr>
            </a:outerShdw>
          </a:effectLst>
        </p:spPr>
      </p:pic>
      <p:sp>
        <p:nvSpPr>
          <p:cNvPr id="6" name="Rectangle 5"/>
          <p:cNvSpPr/>
          <p:nvPr/>
        </p:nvSpPr>
        <p:spPr>
          <a:xfrm>
            <a:off x="3556248" y="5894788"/>
            <a:ext cx="5231904" cy="646331"/>
          </a:xfrm>
          <a:prstGeom prst="rect">
            <a:avLst/>
          </a:prstGeom>
        </p:spPr>
        <p:txBody>
          <a:bodyPr wrap="square">
            <a:spAutoFit/>
          </a:bodyPr>
          <a:lstStyle/>
          <a:p>
            <a:pPr algn="ctr"/>
            <a:r>
              <a:rPr lang="en-GB" dirty="0">
                <a:hlinkClick r:id="rId3"/>
              </a:rPr>
              <a:t>https://www.youtube.com/watch?v=vS0qURl_JJY</a:t>
            </a:r>
            <a:endParaRPr lang="en-GB" dirty="0"/>
          </a:p>
          <a:p>
            <a:pPr algn="ctr"/>
            <a:r>
              <a:rPr lang="en-GB" dirty="0"/>
              <a:t>Photo attributed to </a:t>
            </a:r>
            <a:r>
              <a:rPr lang="en-GB" dirty="0">
                <a:hlinkClick r:id="rId4"/>
              </a:rPr>
              <a:t>James </a:t>
            </a:r>
            <a:r>
              <a:rPr lang="en-GB" dirty="0" err="1">
                <a:hlinkClick r:id="rId4"/>
              </a:rPr>
              <a:t>Cridland</a:t>
            </a:r>
            <a:endParaRPr lang="en-GB" dirty="0"/>
          </a:p>
        </p:txBody>
      </p:sp>
    </p:spTree>
    <p:extLst>
      <p:ext uri="{BB962C8B-B14F-4D97-AF65-F5344CB8AC3E}">
        <p14:creationId xmlns:p14="http://schemas.microsoft.com/office/powerpoint/2010/main" val="113011220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What is an agent? (I)</a:t>
            </a:r>
            <a:endParaRPr lang="en-GB" dirty="0"/>
          </a:p>
        </p:txBody>
      </p:sp>
      <p:sp>
        <p:nvSpPr>
          <p:cNvPr id="5" name="Content Placeholder 4"/>
          <p:cNvSpPr>
            <a:spLocks noGrp="1"/>
          </p:cNvSpPr>
          <p:nvPr>
            <p:ph idx="1"/>
          </p:nvPr>
        </p:nvSpPr>
        <p:spPr/>
        <p:txBody>
          <a:bodyPr/>
          <a:lstStyle/>
          <a:p>
            <a:r>
              <a:rPr lang="en-CA" dirty="0"/>
              <a:t>No universal definition</a:t>
            </a:r>
          </a:p>
          <a:p>
            <a:r>
              <a:rPr lang="en-CA" dirty="0"/>
              <a:t>But most people agree that agents should exhibit some of the following criteria</a:t>
            </a:r>
          </a:p>
          <a:p>
            <a:endParaRPr lang="en-CA" dirty="0"/>
          </a:p>
          <a:p>
            <a:r>
              <a:rPr lang="en-CA" b="1" dirty="0"/>
              <a:t>Autonomy</a:t>
            </a:r>
          </a:p>
          <a:p>
            <a:pPr lvl="1"/>
            <a:r>
              <a:rPr lang="en-CA" dirty="0"/>
              <a:t>Act independently, free from central control</a:t>
            </a:r>
          </a:p>
          <a:p>
            <a:pPr lvl="1"/>
            <a:r>
              <a:rPr lang="en-CA" dirty="0"/>
              <a:t>Control its own state and make independent decisions</a:t>
            </a:r>
          </a:p>
          <a:p>
            <a:pPr lvl="1"/>
            <a:endParaRPr lang="en-GB" dirty="0"/>
          </a:p>
        </p:txBody>
      </p:sp>
    </p:spTree>
    <p:extLst>
      <p:ext uri="{BB962C8B-B14F-4D97-AF65-F5344CB8AC3E}">
        <p14:creationId xmlns:p14="http://schemas.microsoft.com/office/powerpoint/2010/main" val="163238491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What is an agent? (II)</a:t>
            </a:r>
            <a:endParaRPr lang="en-GB" dirty="0"/>
          </a:p>
        </p:txBody>
      </p:sp>
      <p:sp>
        <p:nvSpPr>
          <p:cNvPr id="5" name="Content Placeholder 4"/>
          <p:cNvSpPr>
            <a:spLocks noGrp="1"/>
          </p:cNvSpPr>
          <p:nvPr>
            <p:ph idx="1"/>
          </p:nvPr>
        </p:nvSpPr>
        <p:spPr/>
        <p:txBody>
          <a:bodyPr>
            <a:normAutofit/>
          </a:bodyPr>
          <a:lstStyle/>
          <a:p>
            <a:r>
              <a:rPr lang="en-CA" b="1" dirty="0"/>
              <a:t>Heterogeneity</a:t>
            </a:r>
          </a:p>
          <a:p>
            <a:pPr lvl="1"/>
            <a:r>
              <a:rPr lang="en-CA" dirty="0"/>
              <a:t>Agents should not normally be identical</a:t>
            </a:r>
          </a:p>
          <a:p>
            <a:pPr lvl="1"/>
            <a:r>
              <a:rPr lang="en-CA" dirty="0"/>
              <a:t>Groups of similar agents are formed from the ground-up (e.g. by agents interacting with each other)</a:t>
            </a:r>
          </a:p>
          <a:p>
            <a:pPr lvl="1"/>
            <a:endParaRPr lang="en-CA" dirty="0"/>
          </a:p>
          <a:p>
            <a:r>
              <a:rPr lang="en-CA" b="1" dirty="0"/>
              <a:t>Reactivity</a:t>
            </a:r>
          </a:p>
          <a:p>
            <a:pPr lvl="1"/>
            <a:r>
              <a:rPr lang="en-GB" dirty="0"/>
              <a:t>Agents can sense their environment and respond to changes</a:t>
            </a:r>
          </a:p>
          <a:p>
            <a:pPr lvl="1"/>
            <a:r>
              <a:rPr lang="en-GB" dirty="0"/>
              <a:t>Responses should be </a:t>
            </a:r>
            <a:r>
              <a:rPr lang="en-GB" b="1" dirty="0"/>
              <a:t>goal-directed</a:t>
            </a:r>
            <a:endParaRPr lang="en-GB" dirty="0"/>
          </a:p>
        </p:txBody>
      </p:sp>
    </p:spTree>
    <p:extLst>
      <p:ext uri="{BB962C8B-B14F-4D97-AF65-F5344CB8AC3E}">
        <p14:creationId xmlns:p14="http://schemas.microsoft.com/office/powerpoint/2010/main" val="109947683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What is an agent? (III)</a:t>
            </a:r>
            <a:endParaRPr lang="en-GB" dirty="0"/>
          </a:p>
        </p:txBody>
      </p:sp>
      <p:sp>
        <p:nvSpPr>
          <p:cNvPr id="5" name="Content Placeholder 4"/>
          <p:cNvSpPr>
            <a:spLocks noGrp="1"/>
          </p:cNvSpPr>
          <p:nvPr>
            <p:ph idx="1"/>
          </p:nvPr>
        </p:nvSpPr>
        <p:spPr/>
        <p:txBody>
          <a:bodyPr>
            <a:normAutofit/>
          </a:bodyPr>
          <a:lstStyle/>
          <a:p>
            <a:r>
              <a:rPr lang="en-CA" b="1" dirty="0"/>
              <a:t>Bounded rationality</a:t>
            </a:r>
          </a:p>
          <a:p>
            <a:pPr lvl="1"/>
            <a:r>
              <a:rPr lang="en-CA" dirty="0"/>
              <a:t>Agents should not have full knowledge of the world (this would be very unrealistic)</a:t>
            </a:r>
          </a:p>
          <a:p>
            <a:pPr lvl="1"/>
            <a:r>
              <a:rPr lang="en-CA" dirty="0"/>
              <a:t>Environmental perception can be limited</a:t>
            </a:r>
          </a:p>
          <a:p>
            <a:pPr lvl="1"/>
            <a:r>
              <a:rPr lang="en-CA" dirty="0"/>
              <a:t>Choices will not be perfectly rational – </a:t>
            </a:r>
            <a:r>
              <a:rPr lang="en-CA" i="1" dirty="0"/>
              <a:t>they can make mistakes</a:t>
            </a:r>
          </a:p>
          <a:p>
            <a:r>
              <a:rPr lang="en-CA" b="1" dirty="0"/>
              <a:t>Interactive</a:t>
            </a:r>
          </a:p>
          <a:p>
            <a:pPr lvl="1"/>
            <a:r>
              <a:rPr lang="en-CA" dirty="0"/>
              <a:t>Agents can communicate with each other</a:t>
            </a:r>
          </a:p>
          <a:p>
            <a:pPr lvl="1"/>
            <a:r>
              <a:rPr lang="en-CA" dirty="0"/>
              <a:t>Could be dependent on environment (e.g. distance)</a:t>
            </a:r>
          </a:p>
          <a:p>
            <a:endParaRPr lang="en-CA" dirty="0"/>
          </a:p>
          <a:p>
            <a:pPr lvl="1"/>
            <a:endParaRPr lang="en-GB" dirty="0"/>
          </a:p>
        </p:txBody>
      </p:sp>
    </p:spTree>
    <p:extLst>
      <p:ext uri="{BB962C8B-B14F-4D97-AF65-F5344CB8AC3E}">
        <p14:creationId xmlns:p14="http://schemas.microsoft.com/office/powerpoint/2010/main" val="195786705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What is an agent? (IV)</a:t>
            </a:r>
            <a:endParaRPr lang="en-GB" dirty="0"/>
          </a:p>
        </p:txBody>
      </p:sp>
      <p:sp>
        <p:nvSpPr>
          <p:cNvPr id="5" name="Content Placeholder 4"/>
          <p:cNvSpPr>
            <a:spLocks noGrp="1"/>
          </p:cNvSpPr>
          <p:nvPr>
            <p:ph idx="1"/>
          </p:nvPr>
        </p:nvSpPr>
        <p:spPr/>
        <p:txBody>
          <a:bodyPr/>
          <a:lstStyle/>
          <a:p>
            <a:r>
              <a:rPr lang="en-CA" b="1" dirty="0"/>
              <a:t>Mobile</a:t>
            </a:r>
          </a:p>
          <a:p>
            <a:pPr lvl="1"/>
            <a:r>
              <a:rPr lang="en-CA" dirty="0"/>
              <a:t>Often agents will be able to navigate a space.</a:t>
            </a:r>
          </a:p>
          <a:p>
            <a:pPr lvl="1"/>
            <a:endParaRPr lang="en-CA" dirty="0"/>
          </a:p>
          <a:p>
            <a:r>
              <a:rPr lang="en-CA" b="1" dirty="0"/>
              <a:t>Learning / adaption</a:t>
            </a:r>
          </a:p>
          <a:p>
            <a:pPr lvl="1"/>
            <a:r>
              <a:rPr lang="en-CA" dirty="0"/>
              <a:t>Agents should be able to adapt future decisions, based on past experiences</a:t>
            </a:r>
          </a:p>
        </p:txBody>
      </p:sp>
    </p:spTree>
    <p:extLst>
      <p:ext uri="{BB962C8B-B14F-4D97-AF65-F5344CB8AC3E}">
        <p14:creationId xmlns:p14="http://schemas.microsoft.com/office/powerpoint/2010/main" val="212718766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this differ from microsimulation?</a:t>
            </a:r>
          </a:p>
        </p:txBody>
      </p:sp>
      <p:sp>
        <p:nvSpPr>
          <p:cNvPr id="3" name="Content Placeholder 2"/>
          <p:cNvSpPr>
            <a:spLocks noGrp="1"/>
          </p:cNvSpPr>
          <p:nvPr>
            <p:ph idx="1"/>
          </p:nvPr>
        </p:nvSpPr>
        <p:spPr/>
        <p:txBody>
          <a:bodyPr/>
          <a:lstStyle/>
          <a:p>
            <a:pPr marL="0" indent="0">
              <a:buNone/>
            </a:pPr>
            <a:r>
              <a:rPr lang="en-GB" b="1" dirty="0"/>
              <a:t>What is microsimulation?</a:t>
            </a:r>
          </a:p>
          <a:p>
            <a:endParaRPr lang="en-GB" dirty="0"/>
          </a:p>
          <a:p>
            <a:r>
              <a:rPr lang="en-GB" dirty="0"/>
              <a:t>The generation at tim</a:t>
            </a:r>
            <a:r>
              <a:rPr lang="en-GB" i="1" dirty="0"/>
              <a:t>e t = 0 </a:t>
            </a:r>
            <a:r>
              <a:rPr lang="en-GB" dirty="0"/>
              <a:t>of a population sample </a:t>
            </a:r>
            <a:r>
              <a:rPr lang="en-GB" i="1" dirty="0"/>
              <a:t>P</a:t>
            </a:r>
            <a:r>
              <a:rPr lang="en-GB" dirty="0"/>
              <a:t> made up of </a:t>
            </a:r>
            <a:r>
              <a:rPr lang="en-GB" i="1" dirty="0"/>
              <a:t>n</a:t>
            </a:r>
            <a:r>
              <a:rPr lang="en-GB" dirty="0"/>
              <a:t> individuals.</a:t>
            </a:r>
          </a:p>
          <a:p>
            <a:r>
              <a:rPr lang="en-GB" dirty="0"/>
              <a:t>Each individual has a set of attributes.</a:t>
            </a:r>
          </a:p>
          <a:p>
            <a:r>
              <a:rPr lang="en-GB" dirty="0"/>
              <a:t>Attributes can be updated over time.</a:t>
            </a:r>
          </a:p>
          <a:p>
            <a:endParaRPr lang="en-GB" dirty="0"/>
          </a:p>
          <a:p>
            <a:r>
              <a:rPr lang="en-GB" dirty="0"/>
              <a:t>Initial population often taken from population samples in large scale surveys (more later).</a:t>
            </a:r>
          </a:p>
          <a:p>
            <a:endParaRPr lang="en-US" dirty="0"/>
          </a:p>
        </p:txBody>
      </p:sp>
    </p:spTree>
    <p:extLst>
      <p:ext uri="{BB962C8B-B14F-4D97-AF65-F5344CB8AC3E}">
        <p14:creationId xmlns:p14="http://schemas.microsoft.com/office/powerpoint/2010/main" val="173979857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does it differ from ABM?</a:t>
            </a:r>
          </a:p>
        </p:txBody>
      </p:sp>
      <p:sp>
        <p:nvSpPr>
          <p:cNvPr id="3" name="Content Placeholder 2"/>
          <p:cNvSpPr>
            <a:spLocks noGrp="1"/>
          </p:cNvSpPr>
          <p:nvPr>
            <p:ph idx="1"/>
          </p:nvPr>
        </p:nvSpPr>
        <p:spPr/>
        <p:txBody>
          <a:bodyPr>
            <a:normAutofit/>
          </a:bodyPr>
          <a:lstStyle/>
          <a:p>
            <a:r>
              <a:rPr lang="en-GB" b="1" dirty="0" err="1"/>
              <a:t>M’sim</a:t>
            </a:r>
            <a:r>
              <a:rPr lang="en-GB" b="1" dirty="0"/>
              <a:t>:</a:t>
            </a:r>
            <a:r>
              <a:rPr lang="en-GB" dirty="0"/>
              <a:t> units representing individuals/households are generated.  Rules can be applied to each unit. Individuals updated at end of each iteration.</a:t>
            </a:r>
          </a:p>
          <a:p>
            <a:endParaRPr lang="en-GB" dirty="0"/>
          </a:p>
          <a:p>
            <a:r>
              <a:rPr lang="en-GB" b="1" dirty="0"/>
              <a:t>ABM:</a:t>
            </a:r>
            <a:r>
              <a:rPr lang="en-GB" dirty="0"/>
              <a:t> units representing individuals/households are generated. Rules can be applied to each unit. Individuals can be updated asynchronously.  </a:t>
            </a:r>
          </a:p>
          <a:p>
            <a:endParaRPr lang="en-GB" dirty="0"/>
          </a:p>
          <a:p>
            <a:pPr>
              <a:buNone/>
            </a:pPr>
            <a:r>
              <a:rPr lang="en-GB" b="1" dirty="0"/>
              <a:t>BUT </a:t>
            </a:r>
            <a:r>
              <a:rPr lang="en-GB" dirty="0"/>
              <a:t>individuals </a:t>
            </a:r>
            <a:r>
              <a:rPr lang="en-GB" b="1" dirty="0"/>
              <a:t>can</a:t>
            </a:r>
            <a:r>
              <a:rPr lang="en-GB" dirty="0"/>
              <a:t> interact with each other.</a:t>
            </a:r>
          </a:p>
        </p:txBody>
      </p:sp>
    </p:spTree>
    <p:extLst>
      <p:ext uri="{BB962C8B-B14F-4D97-AF65-F5344CB8AC3E}">
        <p14:creationId xmlns:p14="http://schemas.microsoft.com/office/powerpoint/2010/main" val="85968092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Appeal of ABM (I)</a:t>
            </a:r>
          </a:p>
        </p:txBody>
      </p:sp>
      <p:sp>
        <p:nvSpPr>
          <p:cNvPr id="3" name="Content Placeholder 2"/>
          <p:cNvSpPr>
            <a:spLocks noGrp="1"/>
          </p:cNvSpPr>
          <p:nvPr>
            <p:ph idx="1"/>
          </p:nvPr>
        </p:nvSpPr>
        <p:spPr/>
        <p:txBody>
          <a:bodyPr>
            <a:normAutofit/>
          </a:bodyPr>
          <a:lstStyle/>
          <a:p>
            <a:pPr>
              <a:lnSpc>
                <a:spcPct val="120000"/>
              </a:lnSpc>
            </a:pPr>
            <a:r>
              <a:rPr lang="en-GB" dirty="0"/>
              <a:t>Most ‘</a:t>
            </a:r>
            <a:r>
              <a:rPr lang="en-GB" b="1" dirty="0"/>
              <a:t>natural</a:t>
            </a:r>
            <a:r>
              <a:rPr lang="en-GB" dirty="0"/>
              <a:t>’ way of thinking about social systems</a:t>
            </a:r>
          </a:p>
          <a:p>
            <a:pPr lvl="1">
              <a:lnSpc>
                <a:spcPct val="120000"/>
              </a:lnSpc>
            </a:pPr>
            <a:r>
              <a:rPr lang="en-GB" dirty="0"/>
              <a:t>Individual actions drive the system</a:t>
            </a:r>
          </a:p>
          <a:p>
            <a:pPr>
              <a:lnSpc>
                <a:spcPct val="120000"/>
              </a:lnSpc>
            </a:pPr>
            <a:r>
              <a:rPr lang="en-GB" dirty="0"/>
              <a:t>Modelling emergence</a:t>
            </a:r>
          </a:p>
          <a:p>
            <a:pPr>
              <a:lnSpc>
                <a:spcPct val="120000"/>
              </a:lnSpc>
            </a:pPr>
            <a:endParaRPr lang="en-GB" dirty="0"/>
          </a:p>
          <a:p>
            <a:pPr>
              <a:lnSpc>
                <a:spcPct val="120000"/>
              </a:lnSpc>
            </a:pPr>
            <a:endParaRPr lang="en-GB" dirty="0"/>
          </a:p>
        </p:txBody>
      </p:sp>
      <p:sp>
        <p:nvSpPr>
          <p:cNvPr id="7" name="Rectangle 6"/>
          <p:cNvSpPr/>
          <p:nvPr/>
        </p:nvSpPr>
        <p:spPr>
          <a:xfrm>
            <a:off x="1981200" y="4350250"/>
            <a:ext cx="8229600" cy="2188291"/>
          </a:xfrm>
          <a:prstGeom prst="rect">
            <a:avLst/>
          </a:prstGeom>
          <a:solidFill>
            <a:schemeClr val="bg1"/>
          </a:solidFill>
          <a:effectLst>
            <a:outerShdw blurRad="50800" dist="38100" dir="2700000" algn="tl" rotWithShape="0">
              <a:srgbClr val="000000">
                <a:alpha val="43000"/>
              </a:srgbClr>
            </a:outerShdw>
          </a:effectLst>
        </p:spPr>
        <p:txBody>
          <a:bodyPr wrap="square">
            <a:spAutoFit/>
          </a:bodyPr>
          <a:lstStyle/>
          <a:p>
            <a:pPr lvl="1">
              <a:lnSpc>
                <a:spcPct val="120000"/>
              </a:lnSpc>
            </a:pPr>
            <a:r>
              <a:rPr lang="en-GB" sz="2400" dirty="0"/>
              <a:t>“A phenomenon is emergent when it can only be described and characterised using terms and measurements that are inappropriate or impossible to apply to the component units” </a:t>
            </a:r>
          </a:p>
          <a:p>
            <a:pPr lvl="1">
              <a:lnSpc>
                <a:spcPct val="120000"/>
              </a:lnSpc>
            </a:pPr>
            <a:r>
              <a:rPr lang="en-GB" dirty="0"/>
              <a:t> - Gilbert (2004) page 3. </a:t>
            </a:r>
          </a:p>
        </p:txBody>
      </p:sp>
    </p:spTree>
    <p:extLst>
      <p:ext uri="{BB962C8B-B14F-4D97-AF65-F5344CB8AC3E}">
        <p14:creationId xmlns:p14="http://schemas.microsoft.com/office/powerpoint/2010/main" val="142164167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we doing today?</a:t>
            </a:r>
          </a:p>
        </p:txBody>
      </p:sp>
      <p:sp>
        <p:nvSpPr>
          <p:cNvPr id="3" name="Content Placeholder 2"/>
          <p:cNvSpPr>
            <a:spLocks noGrp="1"/>
          </p:cNvSpPr>
          <p:nvPr>
            <p:ph idx="1"/>
          </p:nvPr>
        </p:nvSpPr>
        <p:spPr/>
        <p:txBody>
          <a:bodyPr>
            <a:normAutofit/>
          </a:bodyPr>
          <a:lstStyle/>
          <a:p>
            <a:r>
              <a:rPr lang="en-US" sz="2400" dirty="0"/>
              <a:t>All about the individual</a:t>
            </a:r>
          </a:p>
          <a:p>
            <a:r>
              <a:rPr lang="en-US" sz="2400" dirty="0"/>
              <a:t>Learning about agent-based modelling</a:t>
            </a:r>
          </a:p>
          <a:p>
            <a:pPr lvl="1"/>
            <a:r>
              <a:rPr lang="en-US" sz="2400" dirty="0"/>
              <a:t>What is it?</a:t>
            </a:r>
          </a:p>
          <a:p>
            <a:pPr lvl="1"/>
            <a:r>
              <a:rPr lang="en-US" sz="2400" dirty="0"/>
              <a:t>What are the key concepts?</a:t>
            </a:r>
          </a:p>
          <a:p>
            <a:r>
              <a:rPr lang="en-US" sz="2400" dirty="0"/>
              <a:t>Big Data and Smart Cities</a:t>
            </a:r>
          </a:p>
          <a:p>
            <a:endParaRPr lang="en-US" sz="2400" dirty="0"/>
          </a:p>
        </p:txBody>
      </p:sp>
    </p:spTree>
    <p:extLst>
      <p:ext uri="{BB962C8B-B14F-4D97-AF65-F5344CB8AC3E}">
        <p14:creationId xmlns:p14="http://schemas.microsoft.com/office/powerpoint/2010/main" val="199679450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Appeal of ABM (II)</a:t>
            </a:r>
          </a:p>
        </p:txBody>
      </p:sp>
      <p:sp>
        <p:nvSpPr>
          <p:cNvPr id="3" name="Content Placeholder 2"/>
          <p:cNvSpPr>
            <a:spLocks noGrp="1"/>
          </p:cNvSpPr>
          <p:nvPr>
            <p:ph sz="half" idx="1"/>
          </p:nvPr>
        </p:nvSpPr>
        <p:spPr>
          <a:xfrm>
            <a:off x="1981200" y="2204864"/>
            <a:ext cx="4038600" cy="2237504"/>
          </a:xfrm>
        </p:spPr>
        <p:txBody>
          <a:bodyPr>
            <a:normAutofit/>
          </a:bodyPr>
          <a:lstStyle/>
          <a:p>
            <a:pPr>
              <a:lnSpc>
                <a:spcPct val="120000"/>
              </a:lnSpc>
            </a:pPr>
            <a:r>
              <a:rPr lang="en-GB" dirty="0"/>
              <a:t>Can include </a:t>
            </a:r>
            <a:r>
              <a:rPr lang="en-GB" b="1" dirty="0"/>
              <a:t>physical space</a:t>
            </a:r>
            <a:r>
              <a:rPr lang="en-GB" dirty="0"/>
              <a:t> / </a:t>
            </a:r>
            <a:r>
              <a:rPr lang="en-GB" b="1" dirty="0"/>
              <a:t>social processes </a:t>
            </a:r>
          </a:p>
          <a:p>
            <a:pPr>
              <a:lnSpc>
                <a:spcPct val="120000"/>
              </a:lnSpc>
            </a:pPr>
            <a:endParaRPr lang="en-GB" b="1" dirty="0"/>
          </a:p>
        </p:txBody>
      </p:sp>
      <p:sp>
        <p:nvSpPr>
          <p:cNvPr id="7" name="Content Placeholder 6"/>
          <p:cNvSpPr>
            <a:spLocks noGrp="1"/>
          </p:cNvSpPr>
          <p:nvPr>
            <p:ph sz="half" idx="2"/>
          </p:nvPr>
        </p:nvSpPr>
        <p:spPr>
          <a:xfrm>
            <a:off x="1981200" y="5085184"/>
            <a:ext cx="8576550" cy="1655190"/>
          </a:xfrm>
        </p:spPr>
        <p:txBody>
          <a:bodyPr/>
          <a:lstStyle/>
          <a:p>
            <a:pPr>
              <a:lnSpc>
                <a:spcPct val="120000"/>
              </a:lnSpc>
            </a:pPr>
            <a:r>
              <a:rPr lang="en-GB" dirty="0"/>
              <a:t>Designed at abstract level: easy to </a:t>
            </a:r>
            <a:r>
              <a:rPr lang="en-GB" b="1" dirty="0"/>
              <a:t>change scale</a:t>
            </a:r>
          </a:p>
        </p:txBody>
      </p:sp>
      <p:pic>
        <p:nvPicPr>
          <p:cNvPr id="8" name="Content Placeholder 4" descr="mastermap_topography.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879976" y="1484785"/>
            <a:ext cx="4589320" cy="3340967"/>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395148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Disadvantages of ABM (I)</a:t>
            </a:r>
          </a:p>
        </p:txBody>
      </p:sp>
      <p:sp>
        <p:nvSpPr>
          <p:cNvPr id="3" name="Content Placeholder 2"/>
          <p:cNvSpPr>
            <a:spLocks noGrp="1"/>
          </p:cNvSpPr>
          <p:nvPr>
            <p:ph sz="half" idx="1"/>
          </p:nvPr>
        </p:nvSpPr>
        <p:spPr>
          <a:xfrm>
            <a:off x="1981200" y="3429002"/>
            <a:ext cx="4762872" cy="3064445"/>
          </a:xfrm>
        </p:spPr>
        <p:txBody>
          <a:bodyPr>
            <a:normAutofit/>
          </a:bodyPr>
          <a:lstStyle/>
          <a:p>
            <a:pPr>
              <a:lnSpc>
                <a:spcPct val="120000"/>
              </a:lnSpc>
            </a:pPr>
            <a:r>
              <a:rPr lang="en-GB" dirty="0"/>
              <a:t>Models that use randomness like this are </a:t>
            </a:r>
            <a:r>
              <a:rPr lang="en-GB" b="1" dirty="0"/>
              <a:t>probabilistic</a:t>
            </a:r>
            <a:endParaRPr lang="en-GB" dirty="0"/>
          </a:p>
          <a:p>
            <a:pPr>
              <a:lnSpc>
                <a:spcPct val="120000"/>
              </a:lnSpc>
            </a:pPr>
            <a:r>
              <a:rPr lang="en-GB" dirty="0"/>
              <a:t>The need to run many times to ensure robust results</a:t>
            </a:r>
          </a:p>
          <a:p>
            <a:pPr>
              <a:lnSpc>
                <a:spcPct val="120000"/>
              </a:lnSpc>
            </a:pPr>
            <a:r>
              <a:rPr lang="en-GB" dirty="0"/>
              <a:t>Calibrating and validating</a:t>
            </a:r>
          </a:p>
        </p:txBody>
      </p:sp>
      <p:sp>
        <p:nvSpPr>
          <p:cNvPr id="8" name="Content Placeholder 7"/>
          <p:cNvSpPr>
            <a:spLocks noGrp="1"/>
          </p:cNvSpPr>
          <p:nvPr>
            <p:ph sz="half" idx="2"/>
          </p:nvPr>
        </p:nvSpPr>
        <p:spPr>
          <a:xfrm>
            <a:off x="1981200" y="1417639"/>
            <a:ext cx="8229600" cy="2011362"/>
          </a:xfrm>
        </p:spPr>
        <p:txBody>
          <a:bodyPr>
            <a:normAutofit/>
          </a:bodyPr>
          <a:lstStyle/>
          <a:p>
            <a:r>
              <a:rPr lang="en-GB" dirty="0"/>
              <a:t>Known unknowns</a:t>
            </a:r>
          </a:p>
          <a:p>
            <a:pPr lvl="1"/>
            <a:r>
              <a:rPr lang="en-GB" dirty="0"/>
              <a:t>We don’t know </a:t>
            </a:r>
            <a:r>
              <a:rPr lang="en-GB" i="1" dirty="0"/>
              <a:t>exactly</a:t>
            </a:r>
            <a:r>
              <a:rPr lang="en-GB" dirty="0"/>
              <a:t> what someone will do.</a:t>
            </a:r>
          </a:p>
          <a:p>
            <a:pPr lvl="1"/>
            <a:r>
              <a:rPr lang="en-GB" dirty="0"/>
              <a:t>So we guess</a:t>
            </a:r>
          </a:p>
          <a:p>
            <a:pPr lvl="2"/>
            <a:r>
              <a:rPr lang="en-GB" dirty="0"/>
              <a:t>E.g. There is a 30% change of attending this morning’s lecture, and 70% chance of staying in bed</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7112113" y="3925055"/>
            <a:ext cx="3584398" cy="2016224"/>
          </a:xfrm>
          <a:prstGeom prst="rect">
            <a:avLst/>
          </a:prstGeom>
        </p:spPr>
      </p:pic>
    </p:spTree>
    <p:extLst>
      <p:ext uri="{BB962C8B-B14F-4D97-AF65-F5344CB8AC3E}">
        <p14:creationId xmlns:p14="http://schemas.microsoft.com/office/powerpoint/2010/main" val="161324534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Disadvantages of ABM (II)</a:t>
            </a:r>
          </a:p>
        </p:txBody>
      </p:sp>
      <p:sp>
        <p:nvSpPr>
          <p:cNvPr id="3" name="Content Placeholder 2"/>
          <p:cNvSpPr>
            <a:spLocks noGrp="1"/>
          </p:cNvSpPr>
          <p:nvPr>
            <p:ph idx="1"/>
          </p:nvPr>
        </p:nvSpPr>
        <p:spPr>
          <a:xfrm>
            <a:off x="2073275" y="1600201"/>
            <a:ext cx="8042276" cy="4738478"/>
          </a:xfrm>
        </p:spPr>
        <p:txBody>
          <a:bodyPr>
            <a:normAutofit/>
          </a:bodyPr>
          <a:lstStyle/>
          <a:p>
            <a:r>
              <a:rPr lang="en-GB" dirty="0"/>
              <a:t>Computationally expensive.</a:t>
            </a:r>
          </a:p>
          <a:p>
            <a:pPr lvl="1"/>
            <a:r>
              <a:rPr lang="en-GB" dirty="0"/>
              <a:t>Complicated agent decisions</a:t>
            </a:r>
          </a:p>
          <a:p>
            <a:pPr lvl="1"/>
            <a:r>
              <a:rPr lang="en-GB" dirty="0"/>
              <a:t>Lots of decisions!</a:t>
            </a:r>
          </a:p>
          <a:p>
            <a:pPr lvl="1"/>
            <a:r>
              <a:rPr lang="en-GB" dirty="0"/>
              <a:t>Multiple model runs (robustness)</a:t>
            </a:r>
          </a:p>
          <a:p>
            <a:pPr lvl="1"/>
            <a:endParaRPr lang="en-GB" dirty="0"/>
          </a:p>
          <a:p>
            <a:r>
              <a:rPr lang="en-GB" dirty="0"/>
              <a:t>Modelling “soft” human factors</a:t>
            </a:r>
          </a:p>
          <a:p>
            <a:pPr lvl="1"/>
            <a:r>
              <a:rPr lang="en-GB" dirty="0"/>
              <a:t>Benefit that we can include complex psychology</a:t>
            </a:r>
          </a:p>
          <a:p>
            <a:pPr lvl="1"/>
            <a:r>
              <a:rPr lang="en-GB" dirty="0"/>
              <a:t>But this is really hard!</a:t>
            </a:r>
          </a:p>
          <a:p>
            <a:pPr lvl="1"/>
            <a:endParaRPr lang="en-GB" dirty="0"/>
          </a:p>
          <a:p>
            <a:r>
              <a:rPr lang="en-GB" dirty="0"/>
              <a:t>Potential to over-complicate</a:t>
            </a:r>
          </a:p>
          <a:p>
            <a:pPr lvl="1"/>
            <a:r>
              <a:rPr lang="en-GB" dirty="0"/>
              <a:t>Need to think carefully about what to include</a:t>
            </a:r>
          </a:p>
        </p:txBody>
      </p:sp>
    </p:spTree>
    <p:extLst>
      <p:ext uri="{BB962C8B-B14F-4D97-AF65-F5344CB8AC3E}">
        <p14:creationId xmlns:p14="http://schemas.microsoft.com/office/powerpoint/2010/main" val="32316097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91872706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4257675" cy="1485900"/>
          </a:xfrm>
        </p:spPr>
        <p:txBody>
          <a:bodyPr>
            <a:normAutofit fontScale="90000"/>
          </a:bodyPr>
          <a:lstStyle/>
          <a:p>
            <a:r>
              <a:rPr lang="en-GB" dirty="0"/>
              <a:t>Example </a:t>
            </a:r>
            <a:r>
              <a:rPr lang="en-GB" dirty="0" smtClean="0"/>
              <a:t>1: </a:t>
            </a:r>
            <a:r>
              <a:rPr lang="en-GB" dirty="0"/>
              <a:t/>
            </a:r>
            <a:br>
              <a:rPr lang="en-GB" dirty="0"/>
            </a:br>
            <a:r>
              <a:rPr lang="en-GB" dirty="0"/>
              <a:t>Train Station simulation model</a:t>
            </a:r>
          </a:p>
        </p:txBody>
      </p:sp>
      <p:sp>
        <p:nvSpPr>
          <p:cNvPr id="3" name="Content Placeholder 2"/>
          <p:cNvSpPr>
            <a:spLocks noGrp="1"/>
          </p:cNvSpPr>
          <p:nvPr>
            <p:ph idx="1"/>
          </p:nvPr>
        </p:nvSpPr>
        <p:spPr>
          <a:xfrm>
            <a:off x="962024" y="5379343"/>
            <a:ext cx="10658475" cy="1728192"/>
          </a:xfrm>
        </p:spPr>
        <p:txBody>
          <a:bodyPr/>
          <a:lstStyle/>
          <a:p>
            <a:r>
              <a:rPr lang="en-GB" dirty="0">
                <a:hlinkClick r:id="rId2"/>
              </a:rPr>
              <a:t>https://urban-analytics.github.io/dust/p/2018-07-15-abmus-da.html#/StationSim-videos</a:t>
            </a:r>
            <a:endParaRPr lang="en-GB" dirty="0"/>
          </a:p>
          <a:p>
            <a:endParaRPr lang="en-GB" dirty="0"/>
          </a:p>
        </p:txBody>
      </p:sp>
      <p:pic>
        <p:nvPicPr>
          <p:cNvPr id="2050" name="Picture 2" descr="File:London Train Statio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35743" y="597744"/>
            <a:ext cx="5959408" cy="4469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78286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4466" y="557808"/>
            <a:ext cx="4507209" cy="1143000"/>
          </a:xfrm>
        </p:spPr>
        <p:txBody>
          <a:bodyPr>
            <a:normAutofit fontScale="90000"/>
          </a:bodyPr>
          <a:lstStyle/>
          <a:p>
            <a:r>
              <a:rPr lang="en-GB" dirty="0"/>
              <a:t>Example </a:t>
            </a:r>
            <a:r>
              <a:rPr lang="en-GB" dirty="0" smtClean="0"/>
              <a:t>2: </a:t>
            </a:r>
            <a:r>
              <a:rPr lang="en-GB" dirty="0"/>
              <a:t/>
            </a:r>
            <a:br>
              <a:rPr lang="en-GB" dirty="0"/>
            </a:br>
            <a:r>
              <a:rPr lang="en-GB" dirty="0"/>
              <a:t>Large-scale simulation </a:t>
            </a:r>
            <a:br>
              <a:rPr lang="en-GB" dirty="0"/>
            </a:br>
            <a:r>
              <a:rPr lang="en-GB" dirty="0"/>
              <a:t>of urban traffic incidents</a:t>
            </a:r>
          </a:p>
        </p:txBody>
      </p:sp>
      <p:sp>
        <p:nvSpPr>
          <p:cNvPr id="5" name="Rectangle 4"/>
          <p:cNvSpPr/>
          <p:nvPr/>
        </p:nvSpPr>
        <p:spPr>
          <a:xfrm>
            <a:off x="1346034" y="4778241"/>
            <a:ext cx="3176447" cy="369332"/>
          </a:xfrm>
          <a:prstGeom prst="rect">
            <a:avLst/>
          </a:prstGeom>
        </p:spPr>
        <p:txBody>
          <a:bodyPr wrap="none">
            <a:spAutoFit/>
          </a:bodyPr>
          <a:lstStyle/>
          <a:p>
            <a:r>
              <a:rPr lang="en-GB" dirty="0">
                <a:hlinkClick r:id="rId2"/>
              </a:rPr>
              <a:t>https://youtu.be/_wzuBVzpI1A</a:t>
            </a:r>
            <a:endParaRPr lang="en-GB" dirty="0"/>
          </a:p>
        </p:txBody>
      </p:sp>
      <p:sp>
        <p:nvSpPr>
          <p:cNvPr id="6" name="Rectangle 5"/>
          <p:cNvSpPr/>
          <p:nvPr/>
        </p:nvSpPr>
        <p:spPr>
          <a:xfrm>
            <a:off x="1346034" y="5593803"/>
            <a:ext cx="4572000" cy="923330"/>
          </a:xfrm>
          <a:prstGeom prst="rect">
            <a:avLst/>
          </a:prstGeom>
        </p:spPr>
        <p:txBody>
          <a:bodyPr>
            <a:spAutoFit/>
          </a:bodyPr>
          <a:lstStyle/>
          <a:p>
            <a:r>
              <a:rPr lang="en-GB" dirty="0"/>
              <a:t>Project info: </a:t>
            </a:r>
          </a:p>
          <a:p>
            <a:r>
              <a:rPr lang="en-GB" dirty="0">
                <a:hlinkClick r:id="rId3"/>
              </a:rPr>
              <a:t>http://adait.io/inno-pii.html</a:t>
            </a:r>
            <a:endParaRPr lang="en-GB" dirty="0"/>
          </a:p>
          <a:p>
            <a:endParaRPr lang="en-GB" dirty="0"/>
          </a:p>
        </p:txBody>
      </p:sp>
      <p:pic>
        <p:nvPicPr>
          <p:cNvPr id="7" name="Content Placeholder 4">
            <a:extLst>
              <a:ext uri="{FF2B5EF4-FFF2-40B4-BE49-F238E27FC236}">
                <a16:creationId xmlns:a16="http://schemas.microsoft.com/office/drawing/2014/main" xmlns="" id="{50B1E853-DCB5-6647-BA45-4B59F4047EFD}"/>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5322461" y="942975"/>
            <a:ext cx="6647093" cy="5628842"/>
          </a:xfrm>
        </p:spPr>
      </p:pic>
    </p:spTree>
    <p:extLst>
      <p:ext uri="{BB962C8B-B14F-4D97-AF65-F5344CB8AC3E}">
        <p14:creationId xmlns:p14="http://schemas.microsoft.com/office/powerpoint/2010/main" val="54366385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8" name="GMU_PLogo_Rev.pd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44695" y="53578"/>
            <a:ext cx="651867" cy="427086"/>
          </a:xfrm>
          <a:prstGeom prst="rect">
            <a:avLst/>
          </a:prstGeom>
          <a:ln w="12700"/>
        </p:spPr>
      </p:pic>
      <p:sp>
        <p:nvSpPr>
          <p:cNvPr id="3639" name="Shape 3639"/>
          <p:cNvSpPr>
            <a:spLocks noGrp="1"/>
          </p:cNvSpPr>
          <p:nvPr>
            <p:ph type="title"/>
          </p:nvPr>
        </p:nvSpPr>
        <p:spPr>
          <a:xfrm>
            <a:off x="1219200" y="300930"/>
            <a:ext cx="10487025" cy="1800226"/>
          </a:xfrm>
          <a:prstGeom prst="rect">
            <a:avLst/>
          </a:prstGeom>
        </p:spPr>
        <p:txBody>
          <a:bodyPr>
            <a:noAutofit/>
          </a:bodyPr>
          <a:lstStyle/>
          <a:p>
            <a:r>
              <a:rPr lang="en-GB" sz="3200" dirty="0"/>
              <a:t>Example </a:t>
            </a:r>
            <a:r>
              <a:rPr lang="en-GB" sz="3200" dirty="0" smtClean="0"/>
              <a:t>3: </a:t>
            </a:r>
            <a:r>
              <a:rPr sz="3200" dirty="0" smtClean="0"/>
              <a:t>Simulation </a:t>
            </a:r>
            <a:r>
              <a:rPr sz="3200" dirty="0"/>
              <a:t>of a pandemic flu outbreak in the continental United States, initially introduced by the arrival of 10 infected individuals in Los Angeles</a:t>
            </a:r>
          </a:p>
        </p:txBody>
      </p:sp>
      <p:sp>
        <p:nvSpPr>
          <p:cNvPr id="3640" name="Shape 3640"/>
          <p:cNvSpPr>
            <a:spLocks noGrp="1"/>
          </p:cNvSpPr>
          <p:nvPr>
            <p:ph type="body" idx="1"/>
          </p:nvPr>
        </p:nvSpPr>
        <p:spPr>
          <a:xfrm>
            <a:off x="2067620" y="5583635"/>
            <a:ext cx="8492134" cy="1276946"/>
          </a:xfrm>
          <a:prstGeom prst="rect">
            <a:avLst/>
          </a:prstGeom>
        </p:spPr>
        <p:txBody>
          <a:bodyPr/>
          <a:lstStyle>
            <a:lvl1pPr marL="840739" indent="-342899"/>
          </a:lstStyle>
          <a:p>
            <a:r>
              <a:t>Each dot represents a Census tract and changes color from green to red as more people in that tract become infected</a:t>
            </a:r>
          </a:p>
        </p:txBody>
      </p:sp>
      <p:pic>
        <p:nvPicPr>
          <p:cNvPr id="3641" name="Pandemic influenza computer model (no soundtrack)-4.mov"/>
          <p:cNvPicPr>
            <a:picLocks/>
          </p:cNvPicPr>
          <p:nvPr>
            <a:videoFile r:link="rId2"/>
            <p:extLst>
              <p:ext uri="{DAA4B4D4-6D71-4841-9C94-3DE7FCFB9230}">
                <p14:media xmlns:p14="http://schemas.microsoft.com/office/powerpoint/2010/main" r:embed="rId1"/>
              </p:ext>
            </p:extLst>
          </p:nvPr>
        </p:nvPicPr>
        <p:blipFill>
          <a:blip r:embed="rId6">
            <a:extLst/>
          </a:blip>
          <a:stretch>
            <a:fillRect/>
          </a:stretch>
        </p:blipFill>
        <p:spPr>
          <a:xfrm>
            <a:off x="1720453" y="1768078"/>
            <a:ext cx="8924193" cy="3625453"/>
          </a:xfrm>
          <a:prstGeom prst="rect">
            <a:avLst/>
          </a:prstGeom>
          <a:ln w="12700">
            <a:miter lim="400000"/>
          </a:ln>
        </p:spPr>
      </p:pic>
      <p:sp>
        <p:nvSpPr>
          <p:cNvPr id="3642" name="Shape 3642"/>
          <p:cNvSpPr/>
          <p:nvPr/>
        </p:nvSpPr>
        <p:spPr>
          <a:xfrm>
            <a:off x="5765602" y="6527602"/>
            <a:ext cx="4826835" cy="288477"/>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pPr marL="40638" marR="40638" defTabSz="910796">
              <a:defRPr sz="2000">
                <a:uFill>
                  <a:solidFill>
                    <a:srgbClr val="000000"/>
                  </a:solidFill>
                </a:uFill>
                <a:latin typeface="+mn-lt"/>
                <a:ea typeface="+mn-ea"/>
                <a:cs typeface="+mn-cs"/>
                <a:sym typeface="Arial"/>
              </a:defRPr>
            </a:pPr>
            <a:r>
              <a:rPr sz="1406"/>
              <a:t>Source: </a:t>
            </a:r>
            <a:r>
              <a:rPr sz="1406">
                <a:hlinkClick r:id="rId7"/>
              </a:rPr>
              <a:t>http://tinyurl.com/4oxxx3l &amp; http://tinyurl.com/4lerjwv</a:t>
            </a:r>
          </a:p>
        </p:txBody>
      </p:sp>
    </p:spTree>
    <p:extLst>
      <p:ext uri="{BB962C8B-B14F-4D97-AF65-F5344CB8AC3E}">
        <p14:creationId xmlns:p14="http://schemas.microsoft.com/office/powerpoint/2010/main" val="102233643"/>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60" fill="hold"/>
                                        <p:tgtEl>
                                          <p:spTgt spid="364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641"/>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points</a:t>
            </a:r>
          </a:p>
        </p:txBody>
      </p:sp>
      <p:sp>
        <p:nvSpPr>
          <p:cNvPr id="3" name="Content Placeholder 2"/>
          <p:cNvSpPr>
            <a:spLocks noGrp="1"/>
          </p:cNvSpPr>
          <p:nvPr>
            <p:ph idx="1"/>
          </p:nvPr>
        </p:nvSpPr>
        <p:spPr/>
        <p:txBody>
          <a:bodyPr>
            <a:normAutofit fontScale="92500" lnSpcReduction="10000"/>
          </a:bodyPr>
          <a:lstStyle/>
          <a:p>
            <a:r>
              <a:rPr lang="en-US" sz="3400" dirty="0"/>
              <a:t>ABM allows us to model the individual</a:t>
            </a:r>
          </a:p>
          <a:p>
            <a:r>
              <a:rPr lang="en-US" sz="3400" dirty="0"/>
              <a:t>It is different from microsimulation:  there is no interaction between units in microsimulation.</a:t>
            </a:r>
          </a:p>
          <a:p>
            <a:r>
              <a:rPr lang="en-US" sz="3400" dirty="0"/>
              <a:t>By giving agents rules, we can simulate different </a:t>
            </a:r>
            <a:r>
              <a:rPr lang="en-US" sz="3400" dirty="0" err="1"/>
              <a:t>behaviours</a:t>
            </a:r>
            <a:r>
              <a:rPr lang="en-US" sz="3400" dirty="0"/>
              <a:t>.</a:t>
            </a:r>
          </a:p>
          <a:p>
            <a:r>
              <a:rPr lang="en-US" sz="3400" dirty="0"/>
              <a:t>More on how we do this and the data we use in the next lectures.</a:t>
            </a:r>
          </a:p>
        </p:txBody>
      </p:sp>
    </p:spTree>
    <p:extLst>
      <p:ext uri="{BB962C8B-B14F-4D97-AF65-F5344CB8AC3E}">
        <p14:creationId xmlns:p14="http://schemas.microsoft.com/office/powerpoint/2010/main" val="83193131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Key Concepts in ABM</a:t>
            </a:r>
          </a:p>
        </p:txBody>
      </p:sp>
      <p:sp>
        <p:nvSpPr>
          <p:cNvPr id="4" name="Rectangle 3"/>
          <p:cNvSpPr/>
          <p:nvPr/>
        </p:nvSpPr>
        <p:spPr>
          <a:xfrm>
            <a:off x="688655" y="5791591"/>
            <a:ext cx="3797643" cy="369332"/>
          </a:xfrm>
          <a:prstGeom prst="rect">
            <a:avLst/>
          </a:prstGeom>
        </p:spPr>
        <p:txBody>
          <a:bodyPr wrap="none">
            <a:spAutoFit/>
          </a:bodyPr>
          <a:lstStyle/>
          <a:p>
            <a:r>
              <a:rPr lang="en-US" dirty="0"/>
              <a:t>GEOG5927 Predictive Analytics </a:t>
            </a:r>
            <a:r>
              <a:rPr lang="en-US" dirty="0" smtClean="0"/>
              <a:t>2019</a:t>
            </a:r>
            <a:endParaRPr lang="en-GB" dirty="0"/>
          </a:p>
        </p:txBody>
      </p:sp>
      <p:sp>
        <p:nvSpPr>
          <p:cNvPr id="6" name="Subtitle 2"/>
          <p:cNvSpPr txBox="1">
            <a:spLocks/>
          </p:cNvSpPr>
          <p:nvPr/>
        </p:nvSpPr>
        <p:spPr>
          <a:xfrm>
            <a:off x="2832306" y="4108679"/>
            <a:ext cx="6831673" cy="108623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en-US" smtClean="0"/>
              <a:t>Dr. Minh L. Kieu</a:t>
            </a:r>
          </a:p>
          <a:p>
            <a:r>
              <a:rPr lang="en-US" smtClean="0"/>
              <a:t>Prof. Nick Malleson</a:t>
            </a:r>
          </a:p>
          <a:p>
            <a:r>
              <a:rPr lang="en-US" smtClean="0"/>
              <a:t>Dr. Jaiqi Ge</a:t>
            </a:r>
          </a:p>
          <a:p>
            <a:endParaRPr lang="en-US" dirty="0"/>
          </a:p>
        </p:txBody>
      </p:sp>
    </p:spTree>
    <p:extLst>
      <p:ext uri="{BB962C8B-B14F-4D97-AF65-F5344CB8AC3E}">
        <p14:creationId xmlns:p14="http://schemas.microsoft.com/office/powerpoint/2010/main" val="1436363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lecture</a:t>
            </a:r>
          </a:p>
        </p:txBody>
      </p:sp>
      <p:sp>
        <p:nvSpPr>
          <p:cNvPr id="3" name="Content Placeholder 2"/>
          <p:cNvSpPr>
            <a:spLocks noGrp="1"/>
          </p:cNvSpPr>
          <p:nvPr>
            <p:ph idx="1"/>
          </p:nvPr>
        </p:nvSpPr>
        <p:spPr/>
        <p:txBody>
          <a:bodyPr/>
          <a:lstStyle/>
          <a:p>
            <a:r>
              <a:rPr lang="en-US" dirty="0"/>
              <a:t>Complex systems</a:t>
            </a:r>
          </a:p>
          <a:p>
            <a:r>
              <a:rPr lang="en-US" dirty="0"/>
              <a:t>Emergence</a:t>
            </a:r>
          </a:p>
          <a:p>
            <a:r>
              <a:rPr lang="en-US" dirty="0"/>
              <a:t>Interaction</a:t>
            </a:r>
          </a:p>
          <a:p>
            <a:r>
              <a:rPr lang="en-US" dirty="0"/>
              <a:t>Behaviour</a:t>
            </a:r>
          </a:p>
        </p:txBody>
      </p:sp>
    </p:spTree>
    <p:extLst>
      <p:ext uri="{BB962C8B-B14F-4D97-AF65-F5344CB8AC3E}">
        <p14:creationId xmlns:p14="http://schemas.microsoft.com/office/powerpoint/2010/main" val="4028521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this fit within the course?</a:t>
            </a:r>
          </a:p>
        </p:txBody>
      </p:sp>
      <p:sp>
        <p:nvSpPr>
          <p:cNvPr id="3" name="Content Placeholder 2"/>
          <p:cNvSpPr>
            <a:spLocks noGrp="1"/>
          </p:cNvSpPr>
          <p:nvPr>
            <p:ph idx="1"/>
          </p:nvPr>
        </p:nvSpPr>
        <p:spPr/>
        <p:txBody>
          <a:bodyPr>
            <a:normAutofit lnSpcReduction="10000"/>
          </a:bodyPr>
          <a:lstStyle/>
          <a:p>
            <a:r>
              <a:rPr lang="en-US" sz="2400" dirty="0"/>
              <a:t>Clustering, segmentation, data mining, responsive modelling</a:t>
            </a:r>
          </a:p>
          <a:p>
            <a:r>
              <a:rPr lang="en-US" sz="2400" dirty="0" err="1"/>
              <a:t>Microsimulation</a:t>
            </a:r>
            <a:r>
              <a:rPr lang="en-US" sz="2400" dirty="0"/>
              <a:t>: </a:t>
            </a:r>
          </a:p>
          <a:p>
            <a:pPr lvl="1"/>
            <a:r>
              <a:rPr lang="en-US" sz="2400" dirty="0"/>
              <a:t>building a population </a:t>
            </a:r>
          </a:p>
          <a:p>
            <a:pPr lvl="1"/>
            <a:r>
              <a:rPr lang="en-US" sz="2400" dirty="0"/>
              <a:t>Applying within responsive modelling</a:t>
            </a:r>
          </a:p>
          <a:p>
            <a:endParaRPr lang="en-US" sz="2400" dirty="0"/>
          </a:p>
          <a:p>
            <a:r>
              <a:rPr lang="en-US" sz="2400" dirty="0"/>
              <a:t>Increasingly moving from aggregate to the individual</a:t>
            </a:r>
          </a:p>
          <a:p>
            <a:endParaRPr lang="en-US" sz="2400" dirty="0"/>
          </a:p>
          <a:p>
            <a:r>
              <a:rPr lang="en-US" sz="2400" dirty="0"/>
              <a:t>This part of the course represents the next stage in modelling</a:t>
            </a:r>
            <a:r>
              <a:rPr lang="is-IS" sz="2400" dirty="0"/>
              <a:t>…</a:t>
            </a:r>
            <a:endParaRPr lang="en-US" sz="2400" dirty="0"/>
          </a:p>
        </p:txBody>
      </p:sp>
    </p:spTree>
    <p:extLst>
      <p:ext uri="{BB962C8B-B14F-4D97-AF65-F5344CB8AC3E}">
        <p14:creationId xmlns:p14="http://schemas.microsoft.com/office/powerpoint/2010/main" val="36403099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lecture</a:t>
            </a:r>
          </a:p>
        </p:txBody>
      </p:sp>
      <p:sp>
        <p:nvSpPr>
          <p:cNvPr id="3" name="Content Placeholder 2"/>
          <p:cNvSpPr>
            <a:spLocks noGrp="1"/>
          </p:cNvSpPr>
          <p:nvPr>
            <p:ph idx="1"/>
          </p:nvPr>
        </p:nvSpPr>
        <p:spPr/>
        <p:txBody>
          <a:bodyPr/>
          <a:lstStyle/>
          <a:p>
            <a:r>
              <a:rPr lang="en-US" b="1" dirty="0"/>
              <a:t>Complex systems</a:t>
            </a:r>
          </a:p>
          <a:p>
            <a:r>
              <a:rPr lang="en-US" dirty="0">
                <a:solidFill>
                  <a:schemeClr val="bg1">
                    <a:lumMod val="65000"/>
                  </a:schemeClr>
                </a:solidFill>
              </a:rPr>
              <a:t>Emergence</a:t>
            </a:r>
          </a:p>
          <a:p>
            <a:r>
              <a:rPr lang="en-US" dirty="0">
                <a:solidFill>
                  <a:schemeClr val="bg1">
                    <a:lumMod val="65000"/>
                  </a:schemeClr>
                </a:solidFill>
              </a:rPr>
              <a:t>Interaction</a:t>
            </a:r>
          </a:p>
          <a:p>
            <a:r>
              <a:rPr lang="en-US" dirty="0">
                <a:solidFill>
                  <a:schemeClr val="bg1">
                    <a:lumMod val="65000"/>
                  </a:schemeClr>
                </a:solidFill>
              </a:rPr>
              <a:t>Behaviour</a:t>
            </a:r>
          </a:p>
        </p:txBody>
      </p:sp>
    </p:spTree>
    <p:extLst>
      <p:ext uri="{BB962C8B-B14F-4D97-AF65-F5344CB8AC3E}">
        <p14:creationId xmlns:p14="http://schemas.microsoft.com/office/powerpoint/2010/main" val="32543765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700" dirty="0"/>
              <a:t/>
            </a:r>
            <a:br>
              <a:rPr lang="en-GB" sz="2700" dirty="0"/>
            </a:br>
            <a:r>
              <a:rPr lang="en-GB" dirty="0"/>
              <a:t>Complex Systems</a:t>
            </a:r>
          </a:p>
        </p:txBody>
      </p:sp>
      <p:sp>
        <p:nvSpPr>
          <p:cNvPr id="3" name="Content Placeholder 2"/>
          <p:cNvSpPr>
            <a:spLocks noGrp="1"/>
          </p:cNvSpPr>
          <p:nvPr>
            <p:ph idx="1"/>
          </p:nvPr>
        </p:nvSpPr>
        <p:spPr>
          <a:xfrm>
            <a:off x="1981200" y="1858614"/>
            <a:ext cx="8229600" cy="4781128"/>
          </a:xfrm>
        </p:spPr>
        <p:txBody>
          <a:bodyPr>
            <a:normAutofit/>
          </a:bodyPr>
          <a:lstStyle/>
          <a:p>
            <a:pPr>
              <a:lnSpc>
                <a:spcPct val="120000"/>
              </a:lnSpc>
            </a:pPr>
            <a:r>
              <a:rPr lang="en-CA" sz="2400" dirty="0"/>
              <a:t>Systems that exhibit the following features can be called ‘complex’.</a:t>
            </a:r>
          </a:p>
          <a:p>
            <a:pPr>
              <a:lnSpc>
                <a:spcPct val="120000"/>
              </a:lnSpc>
            </a:pPr>
            <a:r>
              <a:rPr lang="en-CA" sz="2400" dirty="0"/>
              <a:t>Complex systems are</a:t>
            </a:r>
          </a:p>
          <a:p>
            <a:pPr lvl="1">
              <a:lnSpc>
                <a:spcPct val="120000"/>
              </a:lnSpc>
            </a:pPr>
            <a:r>
              <a:rPr lang="en-US" sz="2400" dirty="0"/>
              <a:t>Non-linear: Relationship between two variables is not linear (Predator-prey)</a:t>
            </a:r>
          </a:p>
          <a:p>
            <a:pPr lvl="1">
              <a:lnSpc>
                <a:spcPct val="120000"/>
              </a:lnSpc>
            </a:pPr>
            <a:r>
              <a:rPr lang="en-US" sz="2400" dirty="0"/>
              <a:t>Driven by large numbers of variables</a:t>
            </a:r>
          </a:p>
          <a:p>
            <a:pPr lvl="1">
              <a:lnSpc>
                <a:spcPct val="120000"/>
              </a:lnSpc>
            </a:pPr>
            <a:r>
              <a:rPr lang="en-US" sz="2400" dirty="0"/>
              <a:t>Have emergence as a key feature</a:t>
            </a:r>
          </a:p>
          <a:p>
            <a:pPr lvl="1">
              <a:lnSpc>
                <a:spcPct val="120000"/>
              </a:lnSpc>
            </a:pPr>
            <a:r>
              <a:rPr lang="en-US" sz="2400" dirty="0"/>
              <a:t>Can demonstrate spatial and temporal variance</a:t>
            </a:r>
            <a:endParaRPr lang="en-GB" sz="2400" dirty="0"/>
          </a:p>
        </p:txBody>
      </p:sp>
    </p:spTree>
    <p:extLst>
      <p:ext uri="{BB962C8B-B14F-4D97-AF65-F5344CB8AC3E}">
        <p14:creationId xmlns:p14="http://schemas.microsoft.com/office/powerpoint/2010/main" val="30133775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lecture</a:t>
            </a:r>
          </a:p>
        </p:txBody>
      </p:sp>
      <p:sp>
        <p:nvSpPr>
          <p:cNvPr id="3" name="Content Placeholder 2"/>
          <p:cNvSpPr>
            <a:spLocks noGrp="1"/>
          </p:cNvSpPr>
          <p:nvPr>
            <p:ph idx="1"/>
          </p:nvPr>
        </p:nvSpPr>
        <p:spPr/>
        <p:txBody>
          <a:bodyPr/>
          <a:lstStyle/>
          <a:p>
            <a:r>
              <a:rPr lang="en-US" dirty="0">
                <a:solidFill>
                  <a:schemeClr val="bg1">
                    <a:lumMod val="65000"/>
                  </a:schemeClr>
                </a:solidFill>
              </a:rPr>
              <a:t>Complex systems</a:t>
            </a:r>
          </a:p>
          <a:p>
            <a:r>
              <a:rPr lang="en-US" b="1" dirty="0"/>
              <a:t>Emergence</a:t>
            </a:r>
          </a:p>
          <a:p>
            <a:r>
              <a:rPr lang="en-US" dirty="0">
                <a:solidFill>
                  <a:schemeClr val="bg1">
                    <a:lumMod val="65000"/>
                  </a:schemeClr>
                </a:solidFill>
              </a:rPr>
              <a:t>Interaction</a:t>
            </a:r>
          </a:p>
          <a:p>
            <a:r>
              <a:rPr lang="en-US" dirty="0">
                <a:solidFill>
                  <a:schemeClr val="bg1">
                    <a:lumMod val="65000"/>
                  </a:schemeClr>
                </a:solidFill>
              </a:rPr>
              <a:t>Behaviour</a:t>
            </a:r>
          </a:p>
        </p:txBody>
      </p:sp>
    </p:spTree>
    <p:extLst>
      <p:ext uri="{BB962C8B-B14F-4D97-AF65-F5344CB8AC3E}">
        <p14:creationId xmlns:p14="http://schemas.microsoft.com/office/powerpoint/2010/main" val="27679128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Emergence: What is it?</a:t>
            </a:r>
            <a:endParaRPr lang="en-GB" dirty="0"/>
          </a:p>
        </p:txBody>
      </p:sp>
      <p:sp>
        <p:nvSpPr>
          <p:cNvPr id="3" name="Content Placeholder 2"/>
          <p:cNvSpPr>
            <a:spLocks noGrp="1"/>
          </p:cNvSpPr>
          <p:nvPr>
            <p:ph idx="1"/>
          </p:nvPr>
        </p:nvSpPr>
        <p:spPr/>
        <p:txBody>
          <a:bodyPr>
            <a:normAutofit/>
          </a:bodyPr>
          <a:lstStyle/>
          <a:p>
            <a:r>
              <a:rPr lang="en-CA" dirty="0"/>
              <a:t>Simple rules -&gt; complex outcomes</a:t>
            </a:r>
          </a:p>
          <a:p>
            <a:pPr lvl="1"/>
            <a:r>
              <a:rPr lang="en-CA" dirty="0"/>
              <a:t>In the past, we have assumed that </a:t>
            </a:r>
            <a:r>
              <a:rPr lang="en-CA" b="1" dirty="0"/>
              <a:t>complex phenomena</a:t>
            </a:r>
            <a:r>
              <a:rPr lang="en-CA" dirty="0"/>
              <a:t> are driven by a </a:t>
            </a:r>
            <a:r>
              <a:rPr lang="en-CA" b="1" dirty="0"/>
              <a:t>complex mechanism</a:t>
            </a:r>
          </a:p>
          <a:p>
            <a:pPr lvl="1"/>
            <a:r>
              <a:rPr lang="en-CA" dirty="0"/>
              <a:t>This is not always the case</a:t>
            </a:r>
          </a:p>
          <a:p>
            <a:pPr lvl="1"/>
            <a:endParaRPr lang="en-CA" dirty="0"/>
          </a:p>
          <a:p>
            <a:r>
              <a:rPr lang="en-CA" dirty="0"/>
              <a:t>Possible to prove the with simple computer programs</a:t>
            </a:r>
          </a:p>
          <a:p>
            <a:pPr lvl="1"/>
            <a:r>
              <a:rPr lang="en-CA" dirty="0"/>
              <a:t>Agent-based models are one example, others to follow…</a:t>
            </a:r>
          </a:p>
        </p:txBody>
      </p:sp>
    </p:spTree>
    <p:extLst>
      <p:ext uri="{BB962C8B-B14F-4D97-AF65-F5344CB8AC3E}">
        <p14:creationId xmlns:p14="http://schemas.microsoft.com/office/powerpoint/2010/main" val="3815210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Emergence: What is it?</a:t>
            </a:r>
          </a:p>
        </p:txBody>
      </p:sp>
      <p:sp>
        <p:nvSpPr>
          <p:cNvPr id="4" name="Rectangle 3"/>
          <p:cNvSpPr/>
          <p:nvPr/>
        </p:nvSpPr>
        <p:spPr>
          <a:xfrm>
            <a:off x="1981200" y="5085185"/>
            <a:ext cx="3754760" cy="1015663"/>
          </a:xfrm>
          <a:prstGeom prst="rect">
            <a:avLst/>
          </a:prstGeom>
          <a:solidFill>
            <a:schemeClr val="bg1"/>
          </a:solidFill>
          <a:effectLst>
            <a:outerShdw blurRad="50800" dist="38100" dir="2700000" algn="tl" rotWithShape="0">
              <a:srgbClr val="000000">
                <a:alpha val="43000"/>
              </a:srgbClr>
            </a:outerShdw>
          </a:effectLst>
        </p:spPr>
        <p:txBody>
          <a:bodyPr wrap="square">
            <a:spAutoFit/>
          </a:bodyPr>
          <a:lstStyle/>
          <a:p>
            <a:r>
              <a:rPr lang="en-GB" sz="2000" dirty="0"/>
              <a:t>“The whole is greater than the sum of its parts.” </a:t>
            </a:r>
          </a:p>
          <a:p>
            <a:r>
              <a:rPr lang="en-GB" sz="2000" dirty="0"/>
              <a:t>	- Aristotle (?)</a:t>
            </a:r>
          </a:p>
        </p:txBody>
      </p:sp>
      <p:sp>
        <p:nvSpPr>
          <p:cNvPr id="5" name="Rectangle 4"/>
          <p:cNvSpPr/>
          <p:nvPr/>
        </p:nvSpPr>
        <p:spPr>
          <a:xfrm>
            <a:off x="1981200" y="1870732"/>
            <a:ext cx="8229600" cy="1015663"/>
          </a:xfrm>
          <a:prstGeom prst="rect">
            <a:avLst/>
          </a:prstGeom>
          <a:solidFill>
            <a:schemeClr val="bg1"/>
          </a:solidFill>
          <a:effectLst>
            <a:outerShdw blurRad="50800" dist="38100" dir="2700000" algn="tl" rotWithShape="0">
              <a:srgbClr val="000000">
                <a:alpha val="43000"/>
              </a:srgbClr>
            </a:outerShdw>
          </a:effectLst>
        </p:spPr>
        <p:txBody>
          <a:bodyPr wrap="square">
            <a:spAutoFit/>
          </a:bodyPr>
          <a:lstStyle/>
          <a:p>
            <a:r>
              <a:rPr lang="en-US" sz="2000" dirty="0"/>
              <a:t>“A property of a collection of simple sub-units that comes about through the interactions of the subunits and is not a property of any single subunit”  </a:t>
            </a:r>
          </a:p>
          <a:p>
            <a:r>
              <a:rPr lang="en-US" sz="2000" dirty="0"/>
              <a:t>	- Gary Flake</a:t>
            </a:r>
          </a:p>
        </p:txBody>
      </p:sp>
      <p:pic>
        <p:nvPicPr>
          <p:cNvPr id="7" name="Picture 6"/>
          <p:cNvPicPr>
            <a:picLocks noChangeAspect="1"/>
          </p:cNvPicPr>
          <p:nvPr/>
        </p:nvPicPr>
        <p:blipFill>
          <a:blip r:embed="rId2"/>
          <a:stretch>
            <a:fillRect/>
          </a:stretch>
        </p:blipFill>
        <p:spPr>
          <a:xfrm>
            <a:off x="7844896" y="3011409"/>
            <a:ext cx="2365905" cy="3154540"/>
          </a:xfrm>
          <a:prstGeom prst="rect">
            <a:avLst/>
          </a:prstGeom>
          <a:effectLst>
            <a:outerShdw blurRad="50800" dist="38100" dir="2700000" algn="tl" rotWithShape="0">
              <a:srgbClr val="000000">
                <a:alpha val="43000"/>
              </a:srgbClr>
            </a:outerShdw>
          </a:effectLst>
        </p:spPr>
      </p:pic>
      <p:sp>
        <p:nvSpPr>
          <p:cNvPr id="8" name="Rectangle 7"/>
          <p:cNvSpPr/>
          <p:nvPr/>
        </p:nvSpPr>
        <p:spPr>
          <a:xfrm>
            <a:off x="7844895" y="6289060"/>
            <a:ext cx="2752620" cy="507831"/>
          </a:xfrm>
          <a:prstGeom prst="rect">
            <a:avLst/>
          </a:prstGeom>
        </p:spPr>
        <p:txBody>
          <a:bodyPr wrap="none">
            <a:spAutoFit/>
          </a:bodyPr>
          <a:lstStyle/>
          <a:p>
            <a:r>
              <a:rPr lang="en-GB" sz="900" dirty="0"/>
              <a:t>Attribution: </a:t>
            </a:r>
            <a:r>
              <a:rPr lang="en-GB" sz="900" dirty="0" err="1"/>
              <a:t>Yewenyi</a:t>
            </a:r>
            <a:r>
              <a:rPr lang="en-GB" sz="900" dirty="0"/>
              <a:t> at the English language Wikipedia</a:t>
            </a:r>
          </a:p>
          <a:p>
            <a:r>
              <a:rPr lang="en-GB" sz="900" dirty="0">
                <a:hlinkClick r:id="rId3"/>
              </a:rPr>
              <a:t>https://en.wikipedia.org/wiki/User:Yewenyi</a:t>
            </a:r>
            <a:r>
              <a:rPr lang="en-GB" sz="900" dirty="0"/>
              <a:t> </a:t>
            </a:r>
          </a:p>
          <a:p>
            <a:endParaRPr lang="en-GB" sz="900" dirty="0"/>
          </a:p>
        </p:txBody>
      </p:sp>
      <p:pic>
        <p:nvPicPr>
          <p:cNvPr id="9" name="Picture 8"/>
          <p:cNvPicPr>
            <a:picLocks noChangeAspect="1"/>
          </p:cNvPicPr>
          <p:nvPr/>
        </p:nvPicPr>
        <p:blipFill>
          <a:blip r:embed="rId4"/>
          <a:stretch>
            <a:fillRect/>
          </a:stretch>
        </p:blipFill>
        <p:spPr>
          <a:xfrm>
            <a:off x="6437547" y="4869161"/>
            <a:ext cx="1296789" cy="1296789"/>
          </a:xfrm>
          <a:prstGeom prst="rect">
            <a:avLst/>
          </a:prstGeom>
          <a:effectLst>
            <a:outerShdw blurRad="50800" dist="38100" dir="2700000" algn="tl" rotWithShape="0">
              <a:srgbClr val="000000">
                <a:alpha val="43000"/>
              </a:srgbClr>
            </a:outerShdw>
          </a:effectLst>
        </p:spPr>
      </p:pic>
      <p:sp>
        <p:nvSpPr>
          <p:cNvPr id="10" name="Rectangle 9"/>
          <p:cNvSpPr/>
          <p:nvPr/>
        </p:nvSpPr>
        <p:spPr>
          <a:xfrm>
            <a:off x="6437547" y="6289060"/>
            <a:ext cx="1407349" cy="507831"/>
          </a:xfrm>
          <a:prstGeom prst="rect">
            <a:avLst/>
          </a:prstGeom>
        </p:spPr>
        <p:txBody>
          <a:bodyPr wrap="square">
            <a:spAutoFit/>
          </a:bodyPr>
          <a:lstStyle/>
          <a:p>
            <a:r>
              <a:rPr lang="en-GB" sz="900" dirty="0"/>
              <a:t>Attribution: </a:t>
            </a:r>
            <a:r>
              <a:rPr lang="en-GB" sz="900" dirty="0" err="1"/>
              <a:t>Discott</a:t>
            </a:r>
            <a:endParaRPr lang="en-GB" sz="900" dirty="0"/>
          </a:p>
          <a:p>
            <a:r>
              <a:rPr lang="en-GB" sz="900" dirty="0">
                <a:hlinkClick r:id="rId5"/>
              </a:rPr>
              <a:t>https://en.wikipedia.org/wiki/User:Discott</a:t>
            </a:r>
            <a:r>
              <a:rPr lang="en-GB" sz="900" dirty="0"/>
              <a:t> </a:t>
            </a:r>
          </a:p>
        </p:txBody>
      </p:sp>
      <p:sp>
        <p:nvSpPr>
          <p:cNvPr id="12" name="Rectangle 11"/>
          <p:cNvSpPr/>
          <p:nvPr/>
        </p:nvSpPr>
        <p:spPr>
          <a:xfrm>
            <a:off x="1981201" y="3421450"/>
            <a:ext cx="5753135" cy="1015663"/>
          </a:xfrm>
          <a:prstGeom prst="rect">
            <a:avLst/>
          </a:prstGeom>
          <a:solidFill>
            <a:schemeClr val="bg1"/>
          </a:solidFill>
          <a:effectLst>
            <a:outerShdw blurRad="50800" dist="38100" dir="2700000" algn="tl" rotWithShape="0">
              <a:srgbClr val="000000">
                <a:alpha val="43000"/>
              </a:srgbClr>
            </a:outerShdw>
          </a:effectLst>
        </p:spPr>
        <p:txBody>
          <a:bodyPr wrap="square">
            <a:spAutoFit/>
          </a:bodyPr>
          <a:lstStyle/>
          <a:p>
            <a:r>
              <a:rPr lang="en-US" sz="2000" dirty="0"/>
              <a:t>“The way that complex systems and patterns arise out of a multiplicity of relatively simple interactions”</a:t>
            </a:r>
          </a:p>
          <a:p>
            <a:r>
              <a:rPr lang="en-US" sz="2000" dirty="0"/>
              <a:t>	- Wikipedia</a:t>
            </a:r>
          </a:p>
        </p:txBody>
      </p:sp>
    </p:spTree>
    <p:extLst>
      <p:ext uri="{BB962C8B-B14F-4D97-AF65-F5344CB8AC3E}">
        <p14:creationId xmlns:p14="http://schemas.microsoft.com/office/powerpoint/2010/main" val="2396467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981200" y="274638"/>
            <a:ext cx="6131024" cy="1143000"/>
          </a:xfrm>
        </p:spPr>
        <p:txBody>
          <a:bodyPr>
            <a:normAutofit fontScale="90000"/>
          </a:bodyPr>
          <a:lstStyle/>
          <a:p>
            <a:r>
              <a:rPr lang="en-GB" dirty="0"/>
              <a:t>Example: The Game of Life</a:t>
            </a:r>
          </a:p>
        </p:txBody>
      </p:sp>
      <p:sp>
        <p:nvSpPr>
          <p:cNvPr id="9" name="Content Placeholder 8"/>
          <p:cNvSpPr>
            <a:spLocks noGrp="1"/>
          </p:cNvSpPr>
          <p:nvPr>
            <p:ph idx="1"/>
          </p:nvPr>
        </p:nvSpPr>
        <p:spPr/>
        <p:txBody>
          <a:bodyPr>
            <a:normAutofit fontScale="92500" lnSpcReduction="20000"/>
          </a:bodyPr>
          <a:lstStyle/>
          <a:p>
            <a:pPr>
              <a:lnSpc>
                <a:spcPct val="120000"/>
              </a:lnSpc>
              <a:spcAft>
                <a:spcPts val="600"/>
              </a:spcAft>
            </a:pPr>
            <a:r>
              <a:rPr lang="en-GB" dirty="0">
                <a:solidFill>
                  <a:srgbClr val="000000"/>
                </a:solidFill>
              </a:rPr>
              <a:t>A cellular automata</a:t>
            </a:r>
          </a:p>
          <a:p>
            <a:pPr>
              <a:lnSpc>
                <a:spcPct val="120000"/>
              </a:lnSpc>
              <a:spcAft>
                <a:spcPts val="600"/>
              </a:spcAft>
            </a:pPr>
            <a:r>
              <a:rPr lang="en-CA" dirty="0">
                <a:solidFill>
                  <a:srgbClr val="000000"/>
                </a:solidFill>
              </a:rPr>
              <a:t>Beautiful example of </a:t>
            </a:r>
            <a:r>
              <a:rPr lang="en-CA" b="1" dirty="0">
                <a:solidFill>
                  <a:srgbClr val="000000"/>
                </a:solidFill>
              </a:rPr>
              <a:t>simple rules leading to complex outcomes</a:t>
            </a:r>
          </a:p>
          <a:p>
            <a:pPr>
              <a:lnSpc>
                <a:spcPct val="120000"/>
              </a:lnSpc>
              <a:spcAft>
                <a:spcPts val="600"/>
              </a:spcAft>
            </a:pPr>
            <a:r>
              <a:rPr lang="en-CA" dirty="0">
                <a:solidFill>
                  <a:srgbClr val="000000"/>
                </a:solidFill>
              </a:rPr>
              <a:t>Cells can be alive (black) or dead (white)</a:t>
            </a:r>
            <a:endParaRPr lang="en-GB" dirty="0">
              <a:solidFill>
                <a:srgbClr val="000000"/>
              </a:solidFill>
            </a:endParaRPr>
          </a:p>
          <a:p>
            <a:pPr>
              <a:lnSpc>
                <a:spcPct val="120000"/>
              </a:lnSpc>
              <a:spcAft>
                <a:spcPts val="600"/>
              </a:spcAft>
            </a:pPr>
            <a:r>
              <a:rPr lang="en-CA" dirty="0">
                <a:solidFill>
                  <a:srgbClr val="000000"/>
                </a:solidFill>
              </a:rPr>
              <a:t>Rules for each cell:</a:t>
            </a:r>
            <a:endParaRPr lang="en-GB" dirty="0">
              <a:solidFill>
                <a:srgbClr val="000000"/>
              </a:solidFill>
            </a:endParaRPr>
          </a:p>
          <a:p>
            <a:pPr lvl="1">
              <a:lnSpc>
                <a:spcPct val="120000"/>
              </a:lnSpc>
              <a:spcAft>
                <a:spcPts val="600"/>
              </a:spcAft>
            </a:pPr>
            <a:r>
              <a:rPr lang="en-GB" dirty="0">
                <a:solidFill>
                  <a:srgbClr val="000000"/>
                </a:solidFill>
              </a:rPr>
              <a:t>If dead, and alive neighbours = 3 → Alive </a:t>
            </a:r>
          </a:p>
          <a:p>
            <a:pPr lvl="1">
              <a:lnSpc>
                <a:spcPct val="120000"/>
              </a:lnSpc>
              <a:spcAft>
                <a:spcPts val="600"/>
              </a:spcAft>
            </a:pPr>
            <a:r>
              <a:rPr lang="en-GB" dirty="0">
                <a:solidFill>
                  <a:srgbClr val="000000"/>
                </a:solidFill>
              </a:rPr>
              <a:t>If alive, and alive neighbours &lt; 2 → Die of loneliness</a:t>
            </a:r>
          </a:p>
          <a:p>
            <a:pPr lvl="1">
              <a:lnSpc>
                <a:spcPct val="120000"/>
              </a:lnSpc>
              <a:spcAft>
                <a:spcPts val="600"/>
              </a:spcAft>
            </a:pPr>
            <a:r>
              <a:rPr lang="en-GB" dirty="0">
                <a:solidFill>
                  <a:srgbClr val="000000"/>
                </a:solidFill>
              </a:rPr>
              <a:t>If alive and alive neighbours &gt; 3 → Die of overcrowding</a:t>
            </a:r>
          </a:p>
          <a:p>
            <a:pPr lvl="1">
              <a:lnSpc>
                <a:spcPct val="120000"/>
              </a:lnSpc>
              <a:spcAft>
                <a:spcPts val="600"/>
              </a:spcAft>
            </a:pPr>
            <a:r>
              <a:rPr lang="en-GB" dirty="0">
                <a:solidFill>
                  <a:srgbClr val="000000"/>
                </a:solidFill>
              </a:rPr>
              <a:t>Otherwise, stays as it is.</a:t>
            </a:r>
          </a:p>
        </p:txBody>
      </p:sp>
      <p:pic>
        <p:nvPicPr>
          <p:cNvPr id="119818" name="Picture 10" descr="CA5"/>
          <p:cNvPicPr>
            <a:picLocks noChangeAspect="1" noChangeArrowheads="1"/>
          </p:cNvPicPr>
          <p:nvPr/>
        </p:nvPicPr>
        <p:blipFill>
          <a:blip r:embed="rId3"/>
          <a:srcRect/>
          <a:stretch>
            <a:fillRect/>
          </a:stretch>
        </p:blipFill>
        <p:spPr bwMode="auto">
          <a:xfrm>
            <a:off x="8616280" y="274638"/>
            <a:ext cx="1847850" cy="1847850"/>
          </a:xfrm>
          <a:prstGeom prst="rect">
            <a:avLst/>
          </a:prstGeom>
          <a:noFill/>
          <a:ln w="9525">
            <a:noFill/>
            <a:miter lim="800000"/>
            <a:headEnd/>
            <a:tailEnd/>
          </a:ln>
        </p:spPr>
      </p:pic>
    </p:spTree>
    <p:extLst>
      <p:ext uri="{BB962C8B-B14F-4D97-AF65-F5344CB8AC3E}">
        <p14:creationId xmlns:p14="http://schemas.microsoft.com/office/powerpoint/2010/main" val="13063163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19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The Game of Life in </a:t>
            </a:r>
            <a:r>
              <a:rPr lang="en-GB" dirty="0" err="1"/>
              <a:t>NetLogo</a:t>
            </a:r>
            <a:endParaRPr lang="en-GB" dirty="0"/>
          </a:p>
        </p:txBody>
      </p:sp>
      <p:pic>
        <p:nvPicPr>
          <p:cNvPr id="5" name="Picture 4"/>
          <p:cNvPicPr>
            <a:picLocks noChangeAspect="1"/>
          </p:cNvPicPr>
          <p:nvPr/>
        </p:nvPicPr>
        <p:blipFill>
          <a:blip r:embed="rId2"/>
          <a:stretch>
            <a:fillRect/>
          </a:stretch>
        </p:blipFill>
        <p:spPr>
          <a:xfrm>
            <a:off x="3431704" y="1484784"/>
            <a:ext cx="5630574" cy="5085184"/>
          </a:xfrm>
          <a:prstGeom prst="rect">
            <a:avLst/>
          </a:prstGeom>
          <a:effectLst>
            <a:outerShdw blurRad="50800" dist="38100" dir="2700000" algn="tl" rotWithShape="0">
              <a:srgbClr val="000000">
                <a:alpha val="43000"/>
              </a:srgbClr>
            </a:outerShdw>
          </a:effectLst>
        </p:spPr>
      </p:pic>
      <p:sp>
        <p:nvSpPr>
          <p:cNvPr id="6" name="TextBox 5"/>
          <p:cNvSpPr txBox="1"/>
          <p:nvPr/>
        </p:nvSpPr>
        <p:spPr>
          <a:xfrm>
            <a:off x="8976320" y="2009446"/>
            <a:ext cx="1440160"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CA" dirty="0"/>
              <a:t>‘Life’ model</a:t>
            </a:r>
            <a:endParaRPr lang="en-GB" dirty="0"/>
          </a:p>
        </p:txBody>
      </p:sp>
    </p:spTree>
    <p:extLst>
      <p:ext uri="{BB962C8B-B14F-4D97-AF65-F5344CB8AC3E}">
        <p14:creationId xmlns:p14="http://schemas.microsoft.com/office/powerpoint/2010/main" val="3819911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Emergence: why is it important?</a:t>
            </a:r>
          </a:p>
        </p:txBody>
      </p:sp>
      <p:sp>
        <p:nvSpPr>
          <p:cNvPr id="3" name="Content Placeholder 2"/>
          <p:cNvSpPr>
            <a:spLocks noGrp="1"/>
          </p:cNvSpPr>
          <p:nvPr>
            <p:ph idx="1"/>
          </p:nvPr>
        </p:nvSpPr>
        <p:spPr/>
        <p:txBody>
          <a:bodyPr>
            <a:normAutofit/>
          </a:bodyPr>
          <a:lstStyle/>
          <a:p>
            <a:r>
              <a:rPr lang="en-US" b="1" dirty="0"/>
              <a:t>Key message</a:t>
            </a:r>
            <a:r>
              <a:rPr lang="en-US" dirty="0"/>
              <a:t>: Complex structures can </a:t>
            </a:r>
            <a:r>
              <a:rPr lang="en-US" i="1" dirty="0"/>
              <a:t>emerge</a:t>
            </a:r>
            <a:r>
              <a:rPr lang="en-US" dirty="0"/>
              <a:t> from simple rules</a:t>
            </a:r>
          </a:p>
          <a:p>
            <a:endParaRPr lang="en-US" dirty="0"/>
          </a:p>
          <a:p>
            <a:r>
              <a:rPr lang="en-US" dirty="0"/>
              <a:t>Emergence is hard to anticipate</a:t>
            </a:r>
          </a:p>
          <a:p>
            <a:r>
              <a:rPr lang="en-US" dirty="0"/>
              <a:t>Cannot be deduced from solely analysis of individuals’ </a:t>
            </a:r>
            <a:r>
              <a:rPr lang="en-US" dirty="0" err="1"/>
              <a:t>behaviour</a:t>
            </a:r>
            <a:endParaRPr lang="en-US" dirty="0"/>
          </a:p>
          <a:p>
            <a:r>
              <a:rPr lang="en-US" dirty="0"/>
              <a:t>Emergence is a characteristic of </a:t>
            </a:r>
            <a:r>
              <a:rPr lang="en-US" b="1" dirty="0"/>
              <a:t>complex systems</a:t>
            </a:r>
          </a:p>
        </p:txBody>
      </p:sp>
    </p:spTree>
    <p:extLst>
      <p:ext uri="{BB962C8B-B14F-4D97-AF65-F5344CB8AC3E}">
        <p14:creationId xmlns:p14="http://schemas.microsoft.com/office/powerpoint/2010/main" val="1226753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Emergence: why is it important?</a:t>
            </a:r>
          </a:p>
        </p:txBody>
      </p:sp>
      <p:sp>
        <p:nvSpPr>
          <p:cNvPr id="3" name="Content Placeholder 2"/>
          <p:cNvSpPr>
            <a:spLocks noGrp="1"/>
          </p:cNvSpPr>
          <p:nvPr>
            <p:ph idx="1"/>
          </p:nvPr>
        </p:nvSpPr>
        <p:spPr/>
        <p:txBody>
          <a:bodyPr>
            <a:normAutofit/>
          </a:bodyPr>
          <a:lstStyle/>
          <a:p>
            <a:r>
              <a:rPr lang="en-US" dirty="0"/>
              <a:t>Global (macro) level patterns are the result of micro interactions.</a:t>
            </a:r>
          </a:p>
          <a:p>
            <a:r>
              <a:rPr lang="en-US" b="1" dirty="0"/>
              <a:t>Individual-level </a:t>
            </a:r>
            <a:r>
              <a:rPr lang="en-US" b="1" dirty="0" err="1"/>
              <a:t>modelling</a:t>
            </a:r>
            <a:r>
              <a:rPr lang="en-US" dirty="0"/>
              <a:t> is focused on understanding how macro-level patterns emerge from micro-level through the process of simulation.</a:t>
            </a:r>
          </a:p>
          <a:p>
            <a:endParaRPr lang="en-US" dirty="0"/>
          </a:p>
          <a:p>
            <a:r>
              <a:rPr lang="en-US" b="1" dirty="0"/>
              <a:t>Macro:</a:t>
            </a:r>
            <a:r>
              <a:rPr lang="en-US" dirty="0"/>
              <a:t>  global scale e.g. the largest scale you are modelling at e.g. regional, country</a:t>
            </a:r>
          </a:p>
          <a:p>
            <a:r>
              <a:rPr lang="en-US" b="1" dirty="0"/>
              <a:t>Micro:</a:t>
            </a:r>
            <a:r>
              <a:rPr lang="en-US" dirty="0"/>
              <a:t> small scale e.g. individuals, households</a:t>
            </a:r>
          </a:p>
        </p:txBody>
      </p:sp>
    </p:spTree>
    <p:extLst>
      <p:ext uri="{BB962C8B-B14F-4D97-AF65-F5344CB8AC3E}">
        <p14:creationId xmlns:p14="http://schemas.microsoft.com/office/powerpoint/2010/main" val="3719454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title"/>
          </p:nvPr>
        </p:nvSpPr>
        <p:spPr/>
        <p:txBody>
          <a:bodyPr>
            <a:normAutofit/>
          </a:bodyPr>
          <a:lstStyle/>
          <a:p>
            <a:r>
              <a:rPr lang="en-GB" dirty="0">
                <a:latin typeface="Arial" charset="0"/>
                <a:cs typeface="Arial" charset="0"/>
              </a:rPr>
              <a:t>Real Example: Segregation – Schelling</a:t>
            </a:r>
          </a:p>
        </p:txBody>
      </p:sp>
      <p:sp>
        <p:nvSpPr>
          <p:cNvPr id="2" name="Content Placeholder 1"/>
          <p:cNvSpPr>
            <a:spLocks noGrp="1"/>
          </p:cNvSpPr>
          <p:nvPr>
            <p:ph idx="1"/>
          </p:nvPr>
        </p:nvSpPr>
        <p:spPr/>
        <p:txBody>
          <a:bodyPr>
            <a:normAutofit/>
          </a:bodyPr>
          <a:lstStyle/>
          <a:p>
            <a:r>
              <a:rPr lang="en-GB" dirty="0"/>
              <a:t>Thomas Schelling (Harvard) looked at racial segregation.</a:t>
            </a:r>
          </a:p>
          <a:p>
            <a:pPr lvl="1"/>
            <a:r>
              <a:rPr lang="en-GB" dirty="0"/>
              <a:t>You will experiment with his model in the practical this Wednesday!</a:t>
            </a:r>
          </a:p>
          <a:p>
            <a:r>
              <a:rPr lang="en-GB" dirty="0"/>
              <a:t>NETLOGO</a:t>
            </a:r>
          </a:p>
          <a:p>
            <a:endParaRPr lang="en-GB" dirty="0"/>
          </a:p>
          <a:p>
            <a:endParaRPr lang="en-GB" dirty="0"/>
          </a:p>
        </p:txBody>
      </p:sp>
      <p:pic>
        <p:nvPicPr>
          <p:cNvPr id="4" name="Picture 19" descr="LeedsUniWhite"/>
          <p:cNvPicPr>
            <a:picLocks noChangeAspect="1" noChangeArrowheads="1"/>
          </p:cNvPicPr>
          <p:nvPr/>
        </p:nvPicPr>
        <p:blipFill>
          <a:blip r:embed="rId3"/>
          <a:srcRect/>
          <a:stretch>
            <a:fillRect/>
          </a:stretch>
        </p:blipFill>
        <p:spPr bwMode="auto">
          <a:xfrm>
            <a:off x="8282862" y="6085285"/>
            <a:ext cx="2274888" cy="647700"/>
          </a:xfrm>
          <a:prstGeom prst="rect">
            <a:avLst/>
          </a:prstGeom>
          <a:noFill/>
        </p:spPr>
      </p:pic>
    </p:spTree>
    <p:extLst>
      <p:ext uri="{BB962C8B-B14F-4D97-AF65-F5344CB8AC3E}">
        <p14:creationId xmlns:p14="http://schemas.microsoft.com/office/powerpoint/2010/main" val="4137249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05533720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lecture</a:t>
            </a:r>
          </a:p>
        </p:txBody>
      </p:sp>
      <p:sp>
        <p:nvSpPr>
          <p:cNvPr id="3" name="Content Placeholder 2"/>
          <p:cNvSpPr>
            <a:spLocks noGrp="1"/>
          </p:cNvSpPr>
          <p:nvPr>
            <p:ph idx="1"/>
          </p:nvPr>
        </p:nvSpPr>
        <p:spPr/>
        <p:txBody>
          <a:bodyPr/>
          <a:lstStyle/>
          <a:p>
            <a:r>
              <a:rPr lang="en-US" dirty="0">
                <a:solidFill>
                  <a:schemeClr val="bg1">
                    <a:lumMod val="65000"/>
                  </a:schemeClr>
                </a:solidFill>
              </a:rPr>
              <a:t>Complex systems</a:t>
            </a:r>
          </a:p>
          <a:p>
            <a:r>
              <a:rPr lang="en-US" dirty="0">
                <a:solidFill>
                  <a:schemeClr val="bg1">
                    <a:lumMod val="65000"/>
                  </a:schemeClr>
                </a:solidFill>
              </a:rPr>
              <a:t>Emergence</a:t>
            </a:r>
          </a:p>
          <a:p>
            <a:r>
              <a:rPr lang="en-US" b="1" dirty="0"/>
              <a:t>Interaction</a:t>
            </a:r>
          </a:p>
          <a:p>
            <a:r>
              <a:rPr lang="en-US" dirty="0" err="1">
                <a:solidFill>
                  <a:schemeClr val="bg1">
                    <a:lumMod val="65000"/>
                  </a:schemeClr>
                </a:solidFill>
              </a:rPr>
              <a:t>Behaviour</a:t>
            </a:r>
            <a:endParaRPr lang="en-US" dirty="0">
              <a:solidFill>
                <a:schemeClr val="bg1">
                  <a:lumMod val="65000"/>
                </a:schemeClr>
              </a:solidFill>
            </a:endParaRPr>
          </a:p>
        </p:txBody>
      </p:sp>
    </p:spTree>
    <p:extLst>
      <p:ext uri="{BB962C8B-B14F-4D97-AF65-F5344CB8AC3E}">
        <p14:creationId xmlns:p14="http://schemas.microsoft.com/office/powerpoint/2010/main" val="3998330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5338936" cy="1143000"/>
          </a:xfrm>
        </p:spPr>
        <p:txBody>
          <a:bodyPr>
            <a:normAutofit fontScale="90000"/>
          </a:bodyPr>
          <a:lstStyle/>
          <a:p>
            <a:r>
              <a:rPr lang="en-US" dirty="0"/>
              <a:t>Interactions:</a:t>
            </a:r>
            <a:br>
              <a:rPr lang="en-US" dirty="0"/>
            </a:br>
            <a:r>
              <a:rPr lang="en-US" dirty="0"/>
              <a:t>Global and Local</a:t>
            </a:r>
            <a:endParaRPr lang="en-US" b="1" dirty="0"/>
          </a:p>
        </p:txBody>
      </p:sp>
      <p:sp>
        <p:nvSpPr>
          <p:cNvPr id="3" name="Content Placeholder 2"/>
          <p:cNvSpPr>
            <a:spLocks noGrp="1"/>
          </p:cNvSpPr>
          <p:nvPr>
            <p:ph sz="half" idx="1"/>
          </p:nvPr>
        </p:nvSpPr>
        <p:spPr>
          <a:xfrm>
            <a:off x="1981200" y="1600200"/>
            <a:ext cx="4906888" cy="4076081"/>
          </a:xfrm>
        </p:spPr>
        <p:txBody>
          <a:bodyPr>
            <a:normAutofit fontScale="92500" lnSpcReduction="20000"/>
          </a:bodyPr>
          <a:lstStyle/>
          <a:p>
            <a:r>
              <a:rPr lang="en-US" dirty="0"/>
              <a:t>Interactions: a key part of agent-based models</a:t>
            </a:r>
          </a:p>
          <a:p>
            <a:pPr lvl="1"/>
            <a:r>
              <a:rPr lang="en-US" dirty="0"/>
              <a:t>One of the most powerful elements for </a:t>
            </a:r>
            <a:r>
              <a:rPr lang="en-US" dirty="0" err="1"/>
              <a:t>modelling</a:t>
            </a:r>
            <a:r>
              <a:rPr lang="en-US" dirty="0"/>
              <a:t> complex systems</a:t>
            </a:r>
          </a:p>
          <a:p>
            <a:pPr lvl="1"/>
            <a:endParaRPr lang="en-US" dirty="0"/>
          </a:p>
          <a:p>
            <a:pPr>
              <a:lnSpc>
                <a:spcPct val="90000"/>
              </a:lnSpc>
            </a:pPr>
            <a:r>
              <a:rPr lang="en-US" b="1" dirty="0"/>
              <a:t>Global interactions</a:t>
            </a:r>
          </a:p>
          <a:p>
            <a:pPr lvl="1"/>
            <a:r>
              <a:rPr lang="en-US" dirty="0"/>
              <a:t>Macro scale of the model: these can result in immediate massive changes on </a:t>
            </a:r>
            <a:r>
              <a:rPr lang="en-US" b="1" dirty="0"/>
              <a:t> all agents</a:t>
            </a:r>
            <a:r>
              <a:rPr lang="en-US" dirty="0"/>
              <a:t>. E.g.:</a:t>
            </a:r>
          </a:p>
          <a:p>
            <a:pPr lvl="2">
              <a:lnSpc>
                <a:spcPct val="120000"/>
              </a:lnSpc>
            </a:pPr>
            <a:r>
              <a:rPr lang="en-US" dirty="0"/>
              <a:t>A new policy on migration</a:t>
            </a:r>
          </a:p>
          <a:p>
            <a:pPr lvl="2">
              <a:lnSpc>
                <a:spcPct val="120000"/>
              </a:lnSpc>
            </a:pPr>
            <a:r>
              <a:rPr lang="en-US" dirty="0"/>
              <a:t>Climate change</a:t>
            </a:r>
          </a:p>
          <a:p>
            <a:pPr lvl="2">
              <a:lnSpc>
                <a:spcPct val="120000"/>
              </a:lnSpc>
            </a:pPr>
            <a:r>
              <a:rPr lang="en-US" dirty="0"/>
              <a:t>Limits on number of children couples allowed to have.</a:t>
            </a:r>
          </a:p>
          <a:p>
            <a:pPr lvl="1"/>
            <a:endParaRPr lang="en-US" dirty="0"/>
          </a:p>
        </p:txBody>
      </p:sp>
      <p:sp>
        <p:nvSpPr>
          <p:cNvPr id="4" name="Content Placeholder 3"/>
          <p:cNvSpPr>
            <a:spLocks noGrp="1"/>
          </p:cNvSpPr>
          <p:nvPr>
            <p:ph sz="half" idx="2"/>
          </p:nvPr>
        </p:nvSpPr>
        <p:spPr>
          <a:xfrm>
            <a:off x="1981200" y="5676281"/>
            <a:ext cx="8229600" cy="1080120"/>
          </a:xfrm>
        </p:spPr>
        <p:txBody>
          <a:bodyPr>
            <a:normAutofit fontScale="92500" lnSpcReduction="20000"/>
          </a:bodyPr>
          <a:lstStyle/>
          <a:p>
            <a:r>
              <a:rPr lang="en-US" b="1" dirty="0"/>
              <a:t>Local interactions</a:t>
            </a:r>
          </a:p>
          <a:p>
            <a:pPr lvl="1"/>
            <a:r>
              <a:rPr lang="en-US" dirty="0"/>
              <a:t>Interactions that occur at the micro or </a:t>
            </a:r>
            <a:r>
              <a:rPr lang="en-US" dirty="0" err="1"/>
              <a:t>meso</a:t>
            </a:r>
            <a:r>
              <a:rPr lang="en-US" dirty="0"/>
              <a:t> level.  These only affect those in the </a:t>
            </a:r>
            <a:r>
              <a:rPr lang="en-US" b="1" dirty="0"/>
              <a:t>local vicinity</a:t>
            </a:r>
            <a:r>
              <a:rPr lang="en-US" dirty="0"/>
              <a:t>. </a:t>
            </a:r>
          </a:p>
        </p:txBody>
      </p:sp>
      <p:pic>
        <p:nvPicPr>
          <p:cNvPr id="5" name="Picture 4"/>
          <p:cNvPicPr>
            <a:picLocks noChangeAspect="1"/>
          </p:cNvPicPr>
          <p:nvPr/>
        </p:nvPicPr>
        <p:blipFill>
          <a:blip r:embed="rId2"/>
          <a:stretch>
            <a:fillRect/>
          </a:stretch>
        </p:blipFill>
        <p:spPr>
          <a:xfrm>
            <a:off x="7824192" y="476672"/>
            <a:ext cx="2664296" cy="3262405"/>
          </a:xfrm>
          <a:prstGeom prst="rect">
            <a:avLst/>
          </a:prstGeom>
          <a:effectLst>
            <a:outerShdw blurRad="50800" dist="38100" dir="2700000" algn="tl" rotWithShape="0">
              <a:srgbClr val="000000">
                <a:alpha val="43000"/>
              </a:srgbClr>
            </a:outerShdw>
          </a:effectLst>
        </p:spPr>
      </p:pic>
      <p:sp>
        <p:nvSpPr>
          <p:cNvPr id="6" name="Rectangle 5"/>
          <p:cNvSpPr/>
          <p:nvPr/>
        </p:nvSpPr>
        <p:spPr>
          <a:xfrm>
            <a:off x="7824192" y="20723"/>
            <a:ext cx="2752620" cy="507831"/>
          </a:xfrm>
          <a:prstGeom prst="rect">
            <a:avLst/>
          </a:prstGeom>
        </p:spPr>
        <p:txBody>
          <a:bodyPr wrap="none">
            <a:spAutoFit/>
          </a:bodyPr>
          <a:lstStyle/>
          <a:p>
            <a:r>
              <a:rPr lang="en-GB" sz="900" dirty="0"/>
              <a:t>Attribution: </a:t>
            </a:r>
            <a:r>
              <a:rPr lang="en-GB" sz="900" dirty="0" err="1"/>
              <a:t>Yewenyi</a:t>
            </a:r>
            <a:r>
              <a:rPr lang="en-GB" sz="900" dirty="0"/>
              <a:t> at the English language Wikipedia</a:t>
            </a:r>
          </a:p>
          <a:p>
            <a:r>
              <a:rPr lang="en-GB" sz="900" dirty="0">
                <a:hlinkClick r:id="rId3"/>
              </a:rPr>
              <a:t>https://en.wikipedia.org/wiki/User:Yewenyi</a:t>
            </a:r>
            <a:r>
              <a:rPr lang="en-GB" sz="900" dirty="0"/>
              <a:t> </a:t>
            </a:r>
          </a:p>
          <a:p>
            <a:endParaRPr lang="en-GB" sz="900" dirty="0"/>
          </a:p>
        </p:txBody>
      </p:sp>
      <p:pic>
        <p:nvPicPr>
          <p:cNvPr id="7" name="Picture 7" descr="bird-fl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0137" y="3904139"/>
            <a:ext cx="3163979" cy="1772142"/>
          </a:xfrm>
          <a:prstGeom prst="rect">
            <a:avLst/>
          </a:prstGeom>
          <a:noFill/>
          <a:ln>
            <a:noFill/>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11193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Interactions </a:t>
            </a:r>
          </a:p>
        </p:txBody>
      </p:sp>
      <p:sp>
        <p:nvSpPr>
          <p:cNvPr id="3" name="Content Placeholder 2"/>
          <p:cNvSpPr>
            <a:spLocks noGrp="1"/>
          </p:cNvSpPr>
          <p:nvPr>
            <p:ph idx="1"/>
          </p:nvPr>
        </p:nvSpPr>
        <p:spPr>
          <a:xfrm>
            <a:off x="1981200" y="1600200"/>
            <a:ext cx="8229600" cy="5213176"/>
          </a:xfrm>
        </p:spPr>
        <p:txBody>
          <a:bodyPr>
            <a:normAutofit/>
          </a:bodyPr>
          <a:lstStyle/>
          <a:p>
            <a:pPr>
              <a:lnSpc>
                <a:spcPct val="120000"/>
              </a:lnSpc>
            </a:pPr>
            <a:r>
              <a:rPr lang="en-US" dirty="0"/>
              <a:t>Interactions can be spatially constrained:</a:t>
            </a:r>
          </a:p>
          <a:p>
            <a:pPr lvl="1">
              <a:lnSpc>
                <a:spcPct val="120000"/>
              </a:lnSpc>
            </a:pPr>
            <a:r>
              <a:rPr lang="en-US" dirty="0" err="1"/>
              <a:t>Neighbourhood</a:t>
            </a:r>
            <a:r>
              <a:rPr lang="en-US" dirty="0"/>
              <a:t> feuds </a:t>
            </a:r>
          </a:p>
          <a:p>
            <a:pPr lvl="1">
              <a:lnSpc>
                <a:spcPct val="120000"/>
              </a:lnSpc>
            </a:pPr>
            <a:r>
              <a:rPr lang="en-US" dirty="0"/>
              <a:t>Car crashes</a:t>
            </a:r>
          </a:p>
          <a:p>
            <a:pPr>
              <a:lnSpc>
                <a:spcPct val="120000"/>
              </a:lnSpc>
            </a:pPr>
            <a:r>
              <a:rPr lang="en-US" dirty="0"/>
              <a:t>Or a-spatially (e.g. across social networks):</a:t>
            </a:r>
          </a:p>
          <a:p>
            <a:pPr lvl="1">
              <a:lnSpc>
                <a:spcPct val="120000"/>
              </a:lnSpc>
            </a:pPr>
            <a:r>
              <a:rPr lang="en-US" dirty="0"/>
              <a:t>Exchange of information between students about a cool new CAMS Masters course…! Not explicitly spatially defined.</a:t>
            </a:r>
          </a:p>
          <a:p>
            <a:pPr lvl="1">
              <a:lnSpc>
                <a:spcPct val="120000"/>
              </a:lnSpc>
            </a:pPr>
            <a:r>
              <a:rPr lang="en-US" dirty="0"/>
              <a:t>Twitter</a:t>
            </a:r>
          </a:p>
          <a:p>
            <a:pPr>
              <a:lnSpc>
                <a:spcPct val="120000"/>
              </a:lnSpc>
            </a:pPr>
            <a:r>
              <a:rPr lang="en-US" dirty="0"/>
              <a:t>From interactions, new information, new interactions etc </a:t>
            </a:r>
            <a:r>
              <a:rPr lang="en-US" b="1" dirty="0"/>
              <a:t>emerge.</a:t>
            </a:r>
          </a:p>
          <a:p>
            <a:pPr>
              <a:lnSpc>
                <a:spcPct val="120000"/>
              </a:lnSpc>
            </a:pPr>
            <a:r>
              <a:rPr lang="en-US" dirty="0"/>
              <a:t>Interactions add to the </a:t>
            </a:r>
            <a:r>
              <a:rPr lang="en-US" b="1" dirty="0"/>
              <a:t>complexity</a:t>
            </a:r>
            <a:r>
              <a:rPr lang="en-US" dirty="0"/>
              <a:t> of the system.</a:t>
            </a:r>
          </a:p>
          <a:p>
            <a:pPr>
              <a:lnSpc>
                <a:spcPct val="120000"/>
              </a:lnSpc>
            </a:pPr>
            <a:r>
              <a:rPr lang="en-US" dirty="0"/>
              <a:t>Getting the interactions correct is crucial.</a:t>
            </a:r>
          </a:p>
        </p:txBody>
      </p:sp>
    </p:spTree>
    <p:extLst>
      <p:ext uri="{BB962C8B-B14F-4D97-AF65-F5344CB8AC3E}">
        <p14:creationId xmlns:p14="http://schemas.microsoft.com/office/powerpoint/2010/main" val="18217570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 the experts say…</a:t>
            </a:r>
          </a:p>
        </p:txBody>
      </p:sp>
      <p:sp>
        <p:nvSpPr>
          <p:cNvPr id="3" name="Content Placeholder 2"/>
          <p:cNvSpPr>
            <a:spLocks noGrp="1"/>
          </p:cNvSpPr>
          <p:nvPr>
            <p:ph idx="1"/>
          </p:nvPr>
        </p:nvSpPr>
        <p:spPr>
          <a:xfrm>
            <a:off x="1981200" y="1772816"/>
            <a:ext cx="8229600" cy="4421088"/>
          </a:xfrm>
          <a:solidFill>
            <a:schemeClr val="bg1"/>
          </a:solidFill>
          <a:effectLst>
            <a:outerShdw blurRad="50800" dist="38100" dir="2700000" algn="tl" rotWithShape="0">
              <a:srgbClr val="000000">
                <a:alpha val="43000"/>
              </a:srgbClr>
            </a:outerShdw>
          </a:effectLst>
        </p:spPr>
        <p:txBody>
          <a:bodyPr vert="horz" lIns="180000" tIns="180000" rIns="180000" bIns="180000" rtlCol="0">
            <a:normAutofit/>
          </a:bodyPr>
          <a:lstStyle/>
          <a:p>
            <a:pPr>
              <a:lnSpc>
                <a:spcPct val="120000"/>
              </a:lnSpc>
            </a:pPr>
            <a:r>
              <a:rPr lang="en-US" dirty="0"/>
              <a:t>“In an agent-based model we can model interactions explicitly as ways that individual agents affect each other and their environment.  Consequently, the effects of interaction, and even the kinds of interaction, can depend on the state of the agents (including…their location) and on their environment”</a:t>
            </a:r>
          </a:p>
          <a:p>
            <a:pPr>
              <a:lnSpc>
                <a:spcPct val="120000"/>
              </a:lnSpc>
            </a:pPr>
            <a:endParaRPr lang="en-US" dirty="0"/>
          </a:p>
          <a:p>
            <a:pPr lvl="2">
              <a:lnSpc>
                <a:spcPct val="120000"/>
              </a:lnSpc>
            </a:pPr>
            <a:r>
              <a:rPr lang="en-US" dirty="0" err="1"/>
              <a:t>Railsback</a:t>
            </a:r>
            <a:r>
              <a:rPr lang="en-US" dirty="0"/>
              <a:t> and Grimm p.169, (2012)</a:t>
            </a:r>
          </a:p>
        </p:txBody>
      </p:sp>
    </p:spTree>
    <p:extLst>
      <p:ext uri="{BB962C8B-B14F-4D97-AF65-F5344CB8AC3E}">
        <p14:creationId xmlns:p14="http://schemas.microsoft.com/office/powerpoint/2010/main" val="40485456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Interactions</a:t>
            </a:r>
          </a:p>
        </p:txBody>
      </p:sp>
      <p:sp>
        <p:nvSpPr>
          <p:cNvPr id="3" name="Content Placeholder 2"/>
          <p:cNvSpPr>
            <a:spLocks noGrp="1"/>
          </p:cNvSpPr>
          <p:nvPr>
            <p:ph idx="1"/>
          </p:nvPr>
        </p:nvSpPr>
        <p:spPr/>
        <p:txBody>
          <a:bodyPr/>
          <a:lstStyle/>
          <a:p>
            <a:pPr>
              <a:buNone/>
            </a:pPr>
            <a:r>
              <a:rPr lang="en-US" dirty="0"/>
              <a:t> </a:t>
            </a:r>
            <a:endParaRPr lang="en-US" b="1" dirty="0"/>
          </a:p>
          <a:p>
            <a:r>
              <a:rPr lang="en-US" b="1" dirty="0"/>
              <a:t>Direct interaction</a:t>
            </a:r>
            <a:r>
              <a:rPr lang="en-US" dirty="0"/>
              <a:t>: </a:t>
            </a:r>
            <a:r>
              <a:rPr lang="en-US" b="1" dirty="0"/>
              <a:t> </a:t>
            </a:r>
            <a:r>
              <a:rPr lang="en-US" dirty="0"/>
              <a:t>agents directly interacting with each other affect each other e.g. exchanging information.</a:t>
            </a:r>
          </a:p>
          <a:p>
            <a:endParaRPr lang="en-US" b="1" dirty="0"/>
          </a:p>
          <a:p>
            <a:r>
              <a:rPr lang="en-US" b="1" dirty="0"/>
              <a:t>Mediated or indirect interaction</a:t>
            </a:r>
            <a:r>
              <a:rPr lang="en-US" dirty="0"/>
              <a:t>: agents interact indirectly via a mediating resource e.g. competition for a shared resource.</a:t>
            </a:r>
            <a:endParaRPr lang="en-US" b="1" dirty="0"/>
          </a:p>
        </p:txBody>
      </p:sp>
    </p:spTree>
    <p:extLst>
      <p:ext uri="{BB962C8B-B14F-4D97-AF65-F5344CB8AC3E}">
        <p14:creationId xmlns:p14="http://schemas.microsoft.com/office/powerpoint/2010/main" val="19373304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Simple Example: Direct Interaction</a:t>
            </a:r>
          </a:p>
        </p:txBody>
      </p:sp>
      <p:sp>
        <p:nvSpPr>
          <p:cNvPr id="3" name="Content Placeholder 2"/>
          <p:cNvSpPr>
            <a:spLocks noGrp="1"/>
          </p:cNvSpPr>
          <p:nvPr>
            <p:ph sz="half" idx="1"/>
          </p:nvPr>
        </p:nvSpPr>
        <p:spPr>
          <a:xfrm>
            <a:off x="1981200" y="2492896"/>
            <a:ext cx="4038600" cy="4237856"/>
          </a:xfrm>
        </p:spPr>
        <p:txBody>
          <a:bodyPr>
            <a:normAutofit fontScale="85000" lnSpcReduction="20000"/>
          </a:bodyPr>
          <a:lstStyle/>
          <a:p>
            <a:pPr>
              <a:lnSpc>
                <a:spcPct val="120000"/>
              </a:lnSpc>
            </a:pPr>
            <a:r>
              <a:rPr lang="en-US" b="1" dirty="0"/>
              <a:t>Turtle</a:t>
            </a:r>
            <a:r>
              <a:rPr lang="en-US" dirty="0"/>
              <a:t> = Human</a:t>
            </a:r>
          </a:p>
          <a:p>
            <a:pPr>
              <a:lnSpc>
                <a:spcPct val="120000"/>
              </a:lnSpc>
            </a:pPr>
            <a:r>
              <a:rPr lang="en-US" dirty="0"/>
              <a:t>People form sexual relationships</a:t>
            </a:r>
          </a:p>
          <a:p>
            <a:pPr lvl="1">
              <a:lnSpc>
                <a:spcPct val="120000"/>
              </a:lnSpc>
            </a:pPr>
            <a:r>
              <a:rPr lang="en-US" dirty="0"/>
              <a:t>Stand still in a relationship</a:t>
            </a:r>
          </a:p>
          <a:p>
            <a:pPr lvl="1">
              <a:lnSpc>
                <a:spcPct val="120000"/>
              </a:lnSpc>
            </a:pPr>
            <a:r>
              <a:rPr lang="en-US" dirty="0"/>
              <a:t>Otherwise walk around</a:t>
            </a:r>
          </a:p>
          <a:p>
            <a:pPr>
              <a:lnSpc>
                <a:spcPct val="120000"/>
              </a:lnSpc>
            </a:pPr>
            <a:r>
              <a:rPr lang="en-US" dirty="0"/>
              <a:t>Everyone tests for HIV </a:t>
            </a:r>
            <a:r>
              <a:rPr lang="en-US" dirty="0" err="1"/>
              <a:t>occassionally</a:t>
            </a:r>
            <a:endParaRPr lang="en-US" dirty="0"/>
          </a:p>
          <a:p>
            <a:pPr>
              <a:lnSpc>
                <a:spcPct val="120000"/>
              </a:lnSpc>
            </a:pPr>
            <a:r>
              <a:rPr lang="en-US" dirty="0"/>
              <a:t>Infected status:</a:t>
            </a:r>
          </a:p>
          <a:p>
            <a:pPr lvl="1">
              <a:lnSpc>
                <a:spcPct val="120000"/>
              </a:lnSpc>
            </a:pPr>
            <a:r>
              <a:rPr lang="en-US" dirty="0"/>
              <a:t>Green -&gt; uninfected</a:t>
            </a:r>
          </a:p>
          <a:p>
            <a:pPr lvl="1">
              <a:lnSpc>
                <a:spcPct val="120000"/>
              </a:lnSpc>
            </a:pPr>
            <a:r>
              <a:rPr lang="en-US" dirty="0"/>
              <a:t>Blue -&gt; infected (unknown)</a:t>
            </a:r>
          </a:p>
          <a:p>
            <a:pPr lvl="1">
              <a:lnSpc>
                <a:spcPct val="120000"/>
              </a:lnSpc>
            </a:pPr>
            <a:r>
              <a:rPr lang="en-US" dirty="0"/>
              <a:t>Red -&gt; infected (known)</a:t>
            </a:r>
          </a:p>
          <a:p>
            <a:pPr>
              <a:lnSpc>
                <a:spcPct val="120000"/>
              </a:lnSpc>
            </a:pPr>
            <a:r>
              <a:rPr lang="en-US" dirty="0"/>
              <a:t>Known infected always use a condom (and these never fail)</a:t>
            </a:r>
          </a:p>
          <a:p>
            <a:pPr>
              <a:lnSpc>
                <a:spcPct val="120000"/>
              </a:lnSpc>
            </a:pPr>
            <a:endParaRPr lang="en-US" dirty="0"/>
          </a:p>
        </p:txBody>
      </p:sp>
      <p:sp>
        <p:nvSpPr>
          <p:cNvPr id="7" name="Content Placeholder 6"/>
          <p:cNvSpPr>
            <a:spLocks noGrp="1"/>
          </p:cNvSpPr>
          <p:nvPr>
            <p:ph sz="half" idx="2"/>
          </p:nvPr>
        </p:nvSpPr>
        <p:spPr>
          <a:xfrm>
            <a:off x="1981200" y="1700808"/>
            <a:ext cx="8229600" cy="936104"/>
          </a:xfrm>
        </p:spPr>
        <p:txBody>
          <a:bodyPr>
            <a:normAutofit fontScale="85000" lnSpcReduction="20000"/>
          </a:bodyPr>
          <a:lstStyle/>
          <a:p>
            <a:r>
              <a:rPr lang="en-US" dirty="0" err="1"/>
              <a:t>NetLogo</a:t>
            </a:r>
            <a:r>
              <a:rPr lang="en-US" dirty="0"/>
              <a:t> &gt; Models Library &gt; Social Science &gt; AIDS</a:t>
            </a:r>
          </a:p>
          <a:p>
            <a:r>
              <a:rPr lang="en-US" dirty="0"/>
              <a:t>Simulates the spread of HIV through an isolated population.</a:t>
            </a:r>
          </a:p>
          <a:p>
            <a:endParaRPr lang="en-US" dirty="0"/>
          </a:p>
          <a:p>
            <a:endParaRPr lang="en-GB" dirty="0"/>
          </a:p>
        </p:txBody>
      </p:sp>
      <p:pic>
        <p:nvPicPr>
          <p:cNvPr id="6" name="Picture 5" descr="L5_Fig4.png"/>
          <p:cNvPicPr>
            <a:picLocks noChangeAspect="1"/>
          </p:cNvPicPr>
          <p:nvPr/>
        </p:nvPicPr>
        <p:blipFill>
          <a:blip r:embed="rId3"/>
          <a:stretch>
            <a:fillRect/>
          </a:stretch>
        </p:blipFill>
        <p:spPr>
          <a:xfrm>
            <a:off x="6312024" y="2702779"/>
            <a:ext cx="4218856" cy="3733800"/>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668398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Simple Example: Indirect Interaction</a:t>
            </a:r>
          </a:p>
        </p:txBody>
      </p:sp>
      <p:sp>
        <p:nvSpPr>
          <p:cNvPr id="3" name="Content Placeholder 2"/>
          <p:cNvSpPr>
            <a:spLocks noGrp="1"/>
          </p:cNvSpPr>
          <p:nvPr>
            <p:ph sz="half" idx="1"/>
          </p:nvPr>
        </p:nvSpPr>
        <p:spPr>
          <a:xfrm>
            <a:off x="1981200" y="2204864"/>
            <a:ext cx="4258816" cy="4525888"/>
          </a:xfrm>
        </p:spPr>
        <p:txBody>
          <a:bodyPr>
            <a:normAutofit fontScale="85000" lnSpcReduction="10000"/>
          </a:bodyPr>
          <a:lstStyle/>
          <a:p>
            <a:pPr>
              <a:lnSpc>
                <a:spcPct val="120000"/>
              </a:lnSpc>
            </a:pPr>
            <a:r>
              <a:rPr lang="en-US" dirty="0"/>
              <a:t>Turtle = Cow</a:t>
            </a:r>
          </a:p>
          <a:p>
            <a:pPr>
              <a:lnSpc>
                <a:spcPct val="120000"/>
              </a:lnSpc>
            </a:pPr>
            <a:r>
              <a:rPr lang="en-US" dirty="0"/>
              <a:t>Patch = Amount of grass on each patch variable. </a:t>
            </a:r>
            <a:r>
              <a:rPr lang="en-US" i="1" dirty="0"/>
              <a:t>Short grass grows more slowly.</a:t>
            </a:r>
            <a:endParaRPr lang="en-US" dirty="0"/>
          </a:p>
          <a:p>
            <a:pPr>
              <a:lnSpc>
                <a:spcPct val="120000"/>
              </a:lnSpc>
            </a:pPr>
            <a:r>
              <a:rPr lang="en-US" dirty="0"/>
              <a:t>Cows are competing for a resource. Successful cows reproduce more often</a:t>
            </a:r>
          </a:p>
          <a:p>
            <a:pPr>
              <a:lnSpc>
                <a:spcPct val="120000"/>
              </a:lnSpc>
            </a:pPr>
            <a:r>
              <a:rPr lang="en-US" dirty="0"/>
              <a:t>Two </a:t>
            </a:r>
            <a:r>
              <a:rPr lang="en-US" dirty="0" err="1"/>
              <a:t>behaviours</a:t>
            </a:r>
            <a:r>
              <a:rPr lang="en-US" dirty="0"/>
              <a:t>:</a:t>
            </a:r>
          </a:p>
          <a:p>
            <a:pPr lvl="1">
              <a:lnSpc>
                <a:spcPct val="120000"/>
              </a:lnSpc>
            </a:pPr>
            <a:r>
              <a:rPr lang="en-US" b="1" dirty="0">
                <a:solidFill>
                  <a:srgbClr val="FF0000"/>
                </a:solidFill>
              </a:rPr>
              <a:t>Cooperative</a:t>
            </a:r>
            <a:r>
              <a:rPr lang="en-US" dirty="0"/>
              <a:t>: don’t eat short grass</a:t>
            </a:r>
          </a:p>
          <a:p>
            <a:pPr lvl="1">
              <a:lnSpc>
                <a:spcPct val="120000"/>
              </a:lnSpc>
            </a:pPr>
            <a:r>
              <a:rPr lang="en-US" b="1" dirty="0">
                <a:solidFill>
                  <a:schemeClr val="tx2">
                    <a:lumMod val="60000"/>
                    <a:lumOff val="40000"/>
                  </a:schemeClr>
                </a:solidFill>
              </a:rPr>
              <a:t>Greedy</a:t>
            </a:r>
            <a:r>
              <a:rPr lang="en-US" dirty="0"/>
              <a:t>: always eat</a:t>
            </a:r>
          </a:p>
          <a:p>
            <a:pPr lvl="1">
              <a:lnSpc>
                <a:spcPct val="120000"/>
              </a:lnSpc>
            </a:pPr>
            <a:r>
              <a:rPr lang="en-US" dirty="0"/>
              <a:t>“Cooperative agents leave more food for the overall population at a cost to their individual well-being”</a:t>
            </a:r>
          </a:p>
          <a:p>
            <a:pPr>
              <a:lnSpc>
                <a:spcPct val="120000"/>
              </a:lnSpc>
            </a:pPr>
            <a:endParaRPr lang="en-US" dirty="0"/>
          </a:p>
        </p:txBody>
      </p:sp>
      <p:sp>
        <p:nvSpPr>
          <p:cNvPr id="7" name="Content Placeholder 6"/>
          <p:cNvSpPr>
            <a:spLocks noGrp="1"/>
          </p:cNvSpPr>
          <p:nvPr>
            <p:ph sz="half" idx="2"/>
          </p:nvPr>
        </p:nvSpPr>
        <p:spPr>
          <a:xfrm>
            <a:off x="1981200" y="1700808"/>
            <a:ext cx="8229600" cy="720080"/>
          </a:xfrm>
        </p:spPr>
        <p:txBody>
          <a:bodyPr>
            <a:normAutofit fontScale="85000" lnSpcReduction="10000"/>
          </a:bodyPr>
          <a:lstStyle/>
          <a:p>
            <a:r>
              <a:rPr lang="en-US" dirty="0" err="1"/>
              <a:t>NetLogo</a:t>
            </a:r>
            <a:r>
              <a:rPr lang="en-US" dirty="0"/>
              <a:t> &gt; Models Library &gt; Social Science &gt; Cooperation</a:t>
            </a:r>
          </a:p>
          <a:p>
            <a:endParaRPr lang="en-US" dirty="0" err="1"/>
          </a:p>
        </p:txBody>
      </p:sp>
      <p:pic>
        <p:nvPicPr>
          <p:cNvPr id="8" name="Picture 7" descr="L5_FIg1.png"/>
          <p:cNvPicPr>
            <a:picLocks noChangeAspect="1"/>
          </p:cNvPicPr>
          <p:nvPr/>
        </p:nvPicPr>
        <p:blipFill>
          <a:blip r:embed="rId3"/>
          <a:stretch>
            <a:fillRect/>
          </a:stretch>
        </p:blipFill>
        <p:spPr>
          <a:xfrm>
            <a:off x="6456041" y="2636913"/>
            <a:ext cx="4092507" cy="3962399"/>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690879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lecture</a:t>
            </a:r>
          </a:p>
        </p:txBody>
      </p:sp>
      <p:sp>
        <p:nvSpPr>
          <p:cNvPr id="3" name="Content Placeholder 2"/>
          <p:cNvSpPr>
            <a:spLocks noGrp="1"/>
          </p:cNvSpPr>
          <p:nvPr>
            <p:ph idx="1"/>
          </p:nvPr>
        </p:nvSpPr>
        <p:spPr/>
        <p:txBody>
          <a:bodyPr/>
          <a:lstStyle/>
          <a:p>
            <a:r>
              <a:rPr lang="en-US" dirty="0">
                <a:solidFill>
                  <a:schemeClr val="bg1">
                    <a:lumMod val="65000"/>
                  </a:schemeClr>
                </a:solidFill>
              </a:rPr>
              <a:t>Complex systems</a:t>
            </a:r>
          </a:p>
          <a:p>
            <a:r>
              <a:rPr lang="en-US" dirty="0">
                <a:solidFill>
                  <a:schemeClr val="bg1">
                    <a:lumMod val="65000"/>
                  </a:schemeClr>
                </a:solidFill>
              </a:rPr>
              <a:t>Emergence</a:t>
            </a:r>
          </a:p>
          <a:p>
            <a:r>
              <a:rPr lang="en-US" dirty="0">
                <a:solidFill>
                  <a:schemeClr val="bg1">
                    <a:lumMod val="65000"/>
                  </a:schemeClr>
                </a:solidFill>
              </a:rPr>
              <a:t>Interaction</a:t>
            </a:r>
          </a:p>
          <a:p>
            <a:r>
              <a:rPr lang="en-US" b="1" dirty="0" err="1"/>
              <a:t>Behaviour</a:t>
            </a:r>
            <a:endParaRPr lang="en-US" b="1" dirty="0"/>
          </a:p>
        </p:txBody>
      </p:sp>
    </p:spTree>
    <p:extLst>
      <p:ext uri="{BB962C8B-B14F-4D97-AF65-F5344CB8AC3E}">
        <p14:creationId xmlns:p14="http://schemas.microsoft.com/office/powerpoint/2010/main" val="38889577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Modelling Behaviour</a:t>
            </a:r>
          </a:p>
        </p:txBody>
      </p:sp>
      <p:sp>
        <p:nvSpPr>
          <p:cNvPr id="3" name="Content Placeholder 2"/>
          <p:cNvSpPr>
            <a:spLocks noGrp="1"/>
          </p:cNvSpPr>
          <p:nvPr>
            <p:ph sz="half" idx="1"/>
          </p:nvPr>
        </p:nvSpPr>
        <p:spPr>
          <a:xfrm>
            <a:off x="1981200" y="1600201"/>
            <a:ext cx="4038600" cy="3484983"/>
          </a:xfrm>
        </p:spPr>
        <p:txBody>
          <a:bodyPr>
            <a:normAutofit/>
          </a:bodyPr>
          <a:lstStyle/>
          <a:p>
            <a:r>
              <a:rPr lang="en-GB" dirty="0"/>
              <a:t>Great advantage of ABM!</a:t>
            </a:r>
          </a:p>
          <a:p>
            <a:r>
              <a:rPr lang="en-GB" dirty="0"/>
              <a:t>But lots of important decisions about </a:t>
            </a:r>
            <a:r>
              <a:rPr lang="en-GB" i="1" dirty="0"/>
              <a:t>what</a:t>
            </a:r>
            <a:r>
              <a:rPr lang="en-GB" dirty="0"/>
              <a:t> to include in a model (and </a:t>
            </a:r>
            <a:r>
              <a:rPr lang="en-GB" i="1" dirty="0"/>
              <a:t>how</a:t>
            </a:r>
            <a:r>
              <a:rPr lang="en-GB" dirty="0"/>
              <a:t>).</a:t>
            </a:r>
          </a:p>
          <a:p>
            <a:endParaRPr lang="en-GB" dirty="0"/>
          </a:p>
        </p:txBody>
      </p:sp>
      <p:pic>
        <p:nvPicPr>
          <p:cNvPr id="8" name="Picture 7"/>
          <p:cNvPicPr>
            <a:picLocks noChangeAspect="1"/>
          </p:cNvPicPr>
          <p:nvPr/>
        </p:nvPicPr>
        <p:blipFill>
          <a:blip r:embed="rId2"/>
          <a:stretch>
            <a:fillRect/>
          </a:stretch>
        </p:blipFill>
        <p:spPr>
          <a:xfrm>
            <a:off x="6312024" y="1683026"/>
            <a:ext cx="4102596" cy="3155225"/>
          </a:xfrm>
          <a:prstGeom prst="rect">
            <a:avLst/>
          </a:prstGeom>
          <a:effectLst>
            <a:outerShdw blurRad="50800" dist="38100" dir="2700000" algn="tl" rotWithShape="0">
              <a:srgbClr val="000000">
                <a:alpha val="43000"/>
              </a:srgbClr>
            </a:outerShdw>
          </a:effectLst>
        </p:spPr>
      </p:pic>
      <p:sp>
        <p:nvSpPr>
          <p:cNvPr id="9" name="TextBox 8"/>
          <p:cNvSpPr txBox="1"/>
          <p:nvPr/>
        </p:nvSpPr>
        <p:spPr>
          <a:xfrm>
            <a:off x="6312024" y="4811971"/>
            <a:ext cx="4102596" cy="276999"/>
          </a:xfrm>
          <a:prstGeom prst="rect">
            <a:avLst/>
          </a:prstGeom>
          <a:solidFill>
            <a:schemeClr val="bg1"/>
          </a:solidFill>
          <a:effectLst>
            <a:outerShdw blurRad="50800" dist="38100" dir="2700000" algn="tl" rotWithShape="0">
              <a:srgbClr val="000000">
                <a:alpha val="43000"/>
              </a:srgbClr>
            </a:outerShdw>
          </a:effectLst>
        </p:spPr>
        <p:txBody>
          <a:bodyPr wrap="square" rtlCol="0">
            <a:spAutoFit/>
          </a:bodyPr>
          <a:lstStyle/>
          <a:p>
            <a:r>
              <a:rPr lang="en-GB" sz="1200" dirty="0"/>
              <a:t>Photo attributed to </a:t>
            </a:r>
            <a:r>
              <a:rPr lang="en-GB" sz="1200" dirty="0">
                <a:hlinkClick r:id="rId3"/>
              </a:rPr>
              <a:t>Arts Electronica</a:t>
            </a:r>
            <a:r>
              <a:rPr lang="en-GB" sz="1200" dirty="0"/>
              <a:t> (</a:t>
            </a:r>
            <a:r>
              <a:rPr lang="en-GB" sz="1200" dirty="0">
                <a:hlinkClick r:id="rId4"/>
              </a:rPr>
              <a:t>CC BY-NC-ND 2.0</a:t>
            </a:r>
            <a:r>
              <a:rPr lang="en-GB" sz="1200" dirty="0"/>
              <a:t>)</a:t>
            </a:r>
          </a:p>
        </p:txBody>
      </p:sp>
    </p:spTree>
    <p:extLst>
      <p:ext uri="{BB962C8B-B14F-4D97-AF65-F5344CB8AC3E}">
        <p14:creationId xmlns:p14="http://schemas.microsoft.com/office/powerpoint/2010/main" val="4987348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Modelling Behaviour</a:t>
            </a:r>
          </a:p>
        </p:txBody>
      </p:sp>
      <p:sp>
        <p:nvSpPr>
          <p:cNvPr id="4" name="Text Placeholder 3"/>
          <p:cNvSpPr>
            <a:spLocks noGrp="1"/>
          </p:cNvSpPr>
          <p:nvPr>
            <p:ph type="body" idx="1"/>
          </p:nvPr>
        </p:nvSpPr>
        <p:spPr/>
        <p:txBody>
          <a:bodyPr>
            <a:normAutofit/>
          </a:bodyPr>
          <a:lstStyle/>
          <a:p>
            <a:endParaRPr lang="en-GB" dirty="0"/>
          </a:p>
          <a:p>
            <a:r>
              <a:rPr lang="en-GB" dirty="0"/>
              <a:t>What percentage of people will choose</a:t>
            </a:r>
          </a:p>
          <a:p>
            <a:pPr lvl="1"/>
            <a:r>
              <a:rPr lang="en-GB" dirty="0"/>
              <a:t>1 : ?</a:t>
            </a:r>
          </a:p>
          <a:p>
            <a:pPr lvl="1"/>
            <a:r>
              <a:rPr lang="en-GB" dirty="0"/>
              <a:t>2 : ?</a:t>
            </a:r>
          </a:p>
          <a:p>
            <a:pPr lvl="1"/>
            <a:r>
              <a:rPr lang="en-GB" dirty="0"/>
              <a:t>3 : ?</a:t>
            </a:r>
          </a:p>
          <a:p>
            <a:pPr lvl="1"/>
            <a:r>
              <a:rPr lang="en-GB" dirty="0"/>
              <a:t>4 : ?</a:t>
            </a:r>
          </a:p>
        </p:txBody>
      </p:sp>
      <p:sp>
        <p:nvSpPr>
          <p:cNvPr id="3" name="Content Placeholder 2"/>
          <p:cNvSpPr>
            <a:spLocks noGrp="1"/>
          </p:cNvSpPr>
          <p:nvPr>
            <p:ph sz="quarter" idx="13"/>
          </p:nvPr>
        </p:nvSpPr>
        <p:spPr/>
        <p:txBody>
          <a:bodyPr>
            <a:normAutofit/>
          </a:bodyPr>
          <a:lstStyle/>
          <a:p>
            <a:r>
              <a:rPr lang="en-GB" dirty="0"/>
              <a:t>Choose a number between 1 and 4</a:t>
            </a:r>
          </a:p>
        </p:txBody>
      </p:sp>
    </p:spTree>
    <p:extLst>
      <p:ext uri="{BB962C8B-B14F-4D97-AF65-F5344CB8AC3E}">
        <p14:creationId xmlns:p14="http://schemas.microsoft.com/office/powerpoint/2010/main" val="2668948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Time-table </a:t>
            </a:r>
          </a:p>
        </p:txBody>
      </p:sp>
      <p:sp>
        <p:nvSpPr>
          <p:cNvPr id="3" name="Content Placeholder 2"/>
          <p:cNvSpPr>
            <a:spLocks noGrp="1"/>
          </p:cNvSpPr>
          <p:nvPr>
            <p:ph idx="1"/>
          </p:nvPr>
        </p:nvSpPr>
        <p:spPr/>
        <p:txBody>
          <a:bodyPr>
            <a:normAutofit fontScale="92500" lnSpcReduction="20000"/>
          </a:bodyPr>
          <a:lstStyle/>
          <a:p>
            <a:r>
              <a:rPr lang="en-US" sz="2400" dirty="0"/>
              <a:t>14.00 - 16.00 Monday 26</a:t>
            </a:r>
            <a:r>
              <a:rPr lang="en-US" sz="2400" baseline="30000" dirty="0"/>
              <a:t>th</a:t>
            </a:r>
            <a:r>
              <a:rPr lang="en-US" sz="2400" dirty="0"/>
              <a:t> November 2018: Lectures </a:t>
            </a:r>
          </a:p>
          <a:p>
            <a:pPr lvl="1"/>
            <a:r>
              <a:rPr lang="en-US" sz="2400" dirty="0"/>
              <a:t>What is an ABM?  (MK)</a:t>
            </a:r>
          </a:p>
          <a:p>
            <a:pPr lvl="1"/>
            <a:r>
              <a:rPr lang="en-US" sz="2400" dirty="0"/>
              <a:t>Key concepts in ABM (MK)</a:t>
            </a:r>
          </a:p>
          <a:p>
            <a:pPr lvl="1"/>
            <a:r>
              <a:rPr lang="en-US" sz="2400" dirty="0"/>
              <a:t>Big Data, Smart Cities and ABM (MK)</a:t>
            </a:r>
          </a:p>
          <a:p>
            <a:pPr lvl="1"/>
            <a:endParaRPr lang="en-US" sz="2400" dirty="0"/>
          </a:p>
          <a:p>
            <a:r>
              <a:rPr lang="en-US" sz="2400" dirty="0"/>
              <a:t>9:30 – 12:30 (NM) &amp; 13:30 – 16:30 (MK) Wednesday 28</a:t>
            </a:r>
            <a:r>
              <a:rPr lang="en-US" sz="2400" baseline="30000" dirty="0"/>
              <a:t>th</a:t>
            </a:r>
            <a:r>
              <a:rPr lang="en-US" sz="2400" dirty="0"/>
              <a:t> November 2018: </a:t>
            </a:r>
            <a:r>
              <a:rPr lang="en-US" sz="2400" dirty="0" err="1"/>
              <a:t>Practicals</a:t>
            </a:r>
            <a:endParaRPr lang="en-US" sz="2400" dirty="0"/>
          </a:p>
          <a:p>
            <a:pPr lvl="1"/>
            <a:r>
              <a:rPr lang="en-US" sz="2400" dirty="0"/>
              <a:t>Assignment 2</a:t>
            </a:r>
          </a:p>
          <a:p>
            <a:pPr lvl="1"/>
            <a:r>
              <a:rPr lang="en-US" sz="2400" dirty="0"/>
              <a:t>Introduction to </a:t>
            </a:r>
            <a:r>
              <a:rPr lang="en-US" sz="2400" dirty="0" err="1"/>
              <a:t>Netlogo</a:t>
            </a:r>
            <a:r>
              <a:rPr lang="en-US" sz="2400" dirty="0"/>
              <a:t>  </a:t>
            </a:r>
          </a:p>
          <a:p>
            <a:pPr lvl="1"/>
            <a:r>
              <a:rPr lang="en-US" sz="2400" dirty="0" err="1"/>
              <a:t>Netlogo</a:t>
            </a:r>
            <a:r>
              <a:rPr lang="en-US" sz="2400" dirty="0"/>
              <a:t> </a:t>
            </a:r>
            <a:r>
              <a:rPr lang="en-US" sz="2400" dirty="0" err="1"/>
              <a:t>practicals</a:t>
            </a:r>
            <a:endParaRPr lang="en-US" sz="2400" dirty="0"/>
          </a:p>
          <a:p>
            <a:pPr lvl="1"/>
            <a:endParaRPr lang="en-US" sz="2400" dirty="0"/>
          </a:p>
        </p:txBody>
      </p:sp>
    </p:spTree>
    <p:extLst>
      <p:ext uri="{BB962C8B-B14F-4D97-AF65-F5344CB8AC3E}">
        <p14:creationId xmlns:p14="http://schemas.microsoft.com/office/powerpoint/2010/main" val="160593886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9192" y="2329071"/>
            <a:ext cx="4186808" cy="3687417"/>
          </a:xfrm>
        </p:spPr>
        <p:txBody>
          <a:bodyPr>
            <a:normAutofit/>
          </a:bodyPr>
          <a:lstStyle/>
          <a:p>
            <a:r>
              <a:rPr lang="en-GB" dirty="0"/>
              <a:t>Modelling Behaviour</a:t>
            </a:r>
          </a:p>
          <a:p>
            <a:pPr lvl="1"/>
            <a:r>
              <a:rPr lang="en-GB" dirty="0"/>
              <a:t>Humans are not random!</a:t>
            </a:r>
          </a:p>
          <a:p>
            <a:pPr lvl="1"/>
            <a:endParaRPr lang="en-US" dirty="0"/>
          </a:p>
          <a:p>
            <a:pPr lvl="1"/>
            <a:r>
              <a:rPr lang="en-US" i="1" dirty="0"/>
              <a:t>Human </a:t>
            </a:r>
            <a:r>
              <a:rPr lang="en-US" i="1" dirty="0" err="1"/>
              <a:t>behaviour</a:t>
            </a:r>
            <a:r>
              <a:rPr lang="en-US" i="1" dirty="0"/>
              <a:t> flows from three main sources: desire, emotion and knowledge </a:t>
            </a:r>
            <a:r>
              <a:rPr lang="en-US" dirty="0"/>
              <a:t>(</a:t>
            </a:r>
            <a:r>
              <a:rPr lang="en-US" b="1" dirty="0"/>
              <a:t>Plato</a:t>
            </a:r>
            <a:r>
              <a:rPr lang="en-US" dirty="0"/>
              <a:t>)</a:t>
            </a:r>
          </a:p>
          <a:p>
            <a:pPr lvl="1"/>
            <a:endParaRPr lang="en-GB" dirty="0"/>
          </a:p>
          <a:p>
            <a:pPr lvl="1"/>
            <a:r>
              <a:rPr lang="en-GB" dirty="0"/>
              <a:t>How to identify important behaviours?</a:t>
            </a:r>
          </a:p>
          <a:p>
            <a:pPr lvl="1"/>
            <a:endParaRPr lang="en-GB" dirty="0"/>
          </a:p>
        </p:txBody>
      </p:sp>
      <p:sp>
        <p:nvSpPr>
          <p:cNvPr id="5" name="Title 1"/>
          <p:cNvSpPr>
            <a:spLocks noGrp="1"/>
          </p:cNvSpPr>
          <p:nvPr>
            <p:ph type="title"/>
          </p:nvPr>
        </p:nvSpPr>
        <p:spPr/>
        <p:txBody>
          <a:bodyPr/>
          <a:lstStyle/>
          <a:p>
            <a:r>
              <a:rPr lang="en-GB" dirty="0"/>
              <a:t>Humans are not random!</a:t>
            </a:r>
            <a:endParaRPr lang="en-US" dirty="0"/>
          </a:p>
        </p:txBody>
      </p:sp>
      <p:sp>
        <p:nvSpPr>
          <p:cNvPr id="7" name="TextBox 6"/>
          <p:cNvSpPr txBox="1"/>
          <p:nvPr/>
        </p:nvSpPr>
        <p:spPr>
          <a:xfrm>
            <a:off x="6816081" y="4924747"/>
            <a:ext cx="3504239" cy="276999"/>
          </a:xfrm>
          <a:prstGeom prst="rect">
            <a:avLst/>
          </a:prstGeom>
          <a:solidFill>
            <a:schemeClr val="bg1"/>
          </a:solidFill>
          <a:effectLst>
            <a:outerShdw blurRad="50800" dist="38100" dir="2700000" algn="tl" rotWithShape="0">
              <a:srgbClr val="000000">
                <a:alpha val="43000"/>
              </a:srgbClr>
            </a:outerShdw>
          </a:effectLst>
        </p:spPr>
        <p:txBody>
          <a:bodyPr wrap="square" rtlCol="0">
            <a:spAutoFit/>
          </a:bodyPr>
          <a:lstStyle/>
          <a:p>
            <a:r>
              <a:rPr lang="en-GB" sz="1200" dirty="0">
                <a:hlinkClick r:id="rId3"/>
              </a:rPr>
              <a:t>https://www.youtube.com/watch?v=kWlL4KjIP4M</a:t>
            </a:r>
            <a:endParaRPr lang="en-GB" sz="1200" dirty="0"/>
          </a:p>
        </p:txBody>
      </p:sp>
      <p:pic>
        <p:nvPicPr>
          <p:cNvPr id="1026" name="Picture 2" descr="Image result for human robo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26567" y="2329070"/>
            <a:ext cx="4352483"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9812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 I know what </a:t>
            </a:r>
            <a:r>
              <a:rPr lang="en-US" dirty="0" err="1"/>
              <a:t>behaviour</a:t>
            </a:r>
            <a:r>
              <a:rPr lang="en-US" dirty="0"/>
              <a:t> is important?</a:t>
            </a:r>
          </a:p>
        </p:txBody>
      </p:sp>
      <p:sp>
        <p:nvSpPr>
          <p:cNvPr id="3" name="Content Placeholder 2"/>
          <p:cNvSpPr>
            <a:spLocks noGrp="1"/>
          </p:cNvSpPr>
          <p:nvPr>
            <p:ph idx="1"/>
          </p:nvPr>
        </p:nvSpPr>
        <p:spPr/>
        <p:txBody>
          <a:bodyPr>
            <a:normAutofit/>
          </a:bodyPr>
          <a:lstStyle/>
          <a:p>
            <a:r>
              <a:rPr lang="en-US" dirty="0"/>
              <a:t>Through the use of black magic!</a:t>
            </a:r>
          </a:p>
          <a:p>
            <a:pPr lvl="1"/>
            <a:r>
              <a:rPr lang="en-US" dirty="0"/>
              <a:t>Published literature</a:t>
            </a:r>
          </a:p>
          <a:p>
            <a:pPr lvl="1"/>
            <a:r>
              <a:rPr lang="en-US" dirty="0"/>
              <a:t>Talking to the experts</a:t>
            </a:r>
          </a:p>
          <a:p>
            <a:pPr lvl="1"/>
            <a:r>
              <a:rPr lang="en-US" dirty="0"/>
              <a:t>Numerical experimentation</a:t>
            </a:r>
          </a:p>
          <a:p>
            <a:pPr lvl="1"/>
            <a:r>
              <a:rPr lang="en-US" dirty="0"/>
              <a:t>Rigorous data analysis</a:t>
            </a:r>
          </a:p>
          <a:p>
            <a:endParaRPr lang="en-US" dirty="0"/>
          </a:p>
          <a:p>
            <a:r>
              <a:rPr lang="en-US" dirty="0"/>
              <a:t>It is important to carefully research all the information there is about the system you are interested in modelling.</a:t>
            </a:r>
          </a:p>
        </p:txBody>
      </p:sp>
    </p:spTree>
    <p:extLst>
      <p:ext uri="{BB962C8B-B14F-4D97-AF65-F5344CB8AC3E}">
        <p14:creationId xmlns:p14="http://schemas.microsoft.com/office/powerpoint/2010/main" val="36649015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So, do I model the entirety of an organism’s </a:t>
            </a:r>
            <a:r>
              <a:rPr lang="en-US" sz="3200" dirty="0" err="1"/>
              <a:t>behaviour</a:t>
            </a:r>
            <a:r>
              <a:rPr lang="en-US" sz="3200" dirty="0"/>
              <a:t>?</a:t>
            </a:r>
          </a:p>
        </p:txBody>
      </p:sp>
      <p:sp>
        <p:nvSpPr>
          <p:cNvPr id="3" name="Content Placeholder 2"/>
          <p:cNvSpPr>
            <a:spLocks noGrp="1"/>
          </p:cNvSpPr>
          <p:nvPr>
            <p:ph idx="1"/>
          </p:nvPr>
        </p:nvSpPr>
        <p:spPr>
          <a:xfrm>
            <a:off x="1981200" y="1600200"/>
            <a:ext cx="8229600" cy="3701008"/>
          </a:xfrm>
        </p:spPr>
        <p:txBody>
          <a:bodyPr>
            <a:normAutofit/>
          </a:bodyPr>
          <a:lstStyle/>
          <a:p>
            <a:r>
              <a:rPr lang="en-US" dirty="0"/>
              <a:t>Two camps of thinking in building these models:</a:t>
            </a:r>
          </a:p>
          <a:p>
            <a:pPr lvl="1"/>
            <a:r>
              <a:rPr lang="en-US" dirty="0"/>
              <a:t>Keep it descriptive, stupid (KIDS)</a:t>
            </a:r>
          </a:p>
          <a:p>
            <a:pPr lvl="1"/>
            <a:r>
              <a:rPr lang="en-US" dirty="0"/>
              <a:t>Keep it simple, stupid (KISS)</a:t>
            </a:r>
          </a:p>
          <a:p>
            <a:pPr lvl="1"/>
            <a:endParaRPr lang="en-US" dirty="0"/>
          </a:p>
          <a:p>
            <a:r>
              <a:rPr lang="en-US" dirty="0"/>
              <a:t>No ‘correct’ way to model </a:t>
            </a:r>
            <a:r>
              <a:rPr lang="en-US" dirty="0" err="1"/>
              <a:t>behaviour</a:t>
            </a:r>
            <a:r>
              <a:rPr lang="en-US" dirty="0"/>
              <a:t>.</a:t>
            </a:r>
          </a:p>
          <a:p>
            <a:pPr lvl="1"/>
            <a:r>
              <a:rPr lang="en-US" dirty="0"/>
              <a:t>We recommend identifying the most </a:t>
            </a:r>
            <a:r>
              <a:rPr lang="en-US" b="1" dirty="0"/>
              <a:t>important</a:t>
            </a:r>
            <a:r>
              <a:rPr lang="en-US" dirty="0"/>
              <a:t> </a:t>
            </a:r>
            <a:r>
              <a:rPr lang="en-US" dirty="0" err="1"/>
              <a:t>behaviour</a:t>
            </a:r>
            <a:r>
              <a:rPr lang="en-US" dirty="0"/>
              <a:t> and building that into your models.</a:t>
            </a:r>
          </a:p>
        </p:txBody>
      </p:sp>
      <p:sp>
        <p:nvSpPr>
          <p:cNvPr id="4" name="Rectangle 3"/>
          <p:cNvSpPr/>
          <p:nvPr/>
        </p:nvSpPr>
        <p:spPr>
          <a:xfrm>
            <a:off x="1703512" y="5445225"/>
            <a:ext cx="8838728" cy="1323439"/>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CA" sz="1000" dirty="0"/>
              <a:t>Two contrasting views of KISS and KIDS approaches:</a:t>
            </a:r>
          </a:p>
          <a:p>
            <a:endParaRPr lang="en-GB" sz="1000" dirty="0"/>
          </a:p>
          <a:p>
            <a:r>
              <a:rPr lang="en-GB" sz="1000" dirty="0"/>
              <a:t>Axelrod, R. (1997). Advancing the art of simulation in the social sciences. In Conte, R., </a:t>
            </a:r>
            <a:r>
              <a:rPr lang="en-GB" sz="1000" dirty="0" err="1"/>
              <a:t>Hegselmann</a:t>
            </a:r>
            <a:r>
              <a:rPr lang="en-GB" sz="1000" dirty="0"/>
              <a:t>, R., and </a:t>
            </a:r>
            <a:r>
              <a:rPr lang="en-GB" sz="1000" dirty="0" err="1"/>
              <a:t>Terna</a:t>
            </a:r>
            <a:r>
              <a:rPr lang="en-GB" sz="1000" dirty="0"/>
              <a:t>, P. (</a:t>
            </a:r>
            <a:r>
              <a:rPr lang="en-GB" sz="1000" dirty="0" err="1"/>
              <a:t>eds</a:t>
            </a:r>
            <a:r>
              <a:rPr lang="en-GB" sz="1000" dirty="0"/>
              <a:t>) </a:t>
            </a:r>
            <a:r>
              <a:rPr lang="en-GB" sz="1000" i="1" dirty="0"/>
              <a:t>Simulating Social Phenomena </a:t>
            </a:r>
            <a:r>
              <a:rPr lang="en-GB" sz="1000" dirty="0"/>
              <a:t>, pages 21–40. Springer-</a:t>
            </a:r>
            <a:r>
              <a:rPr lang="en-GB" sz="1000" dirty="0" err="1"/>
              <a:t>Verlag</a:t>
            </a:r>
            <a:r>
              <a:rPr lang="en-GB" sz="1000" dirty="0"/>
              <a:t>, Berlin. (Note: this book is available in the library, the author has also made a draft of the chapter available online: </a:t>
            </a:r>
            <a:r>
              <a:rPr lang="en-GB" sz="1000" dirty="0">
                <a:hlinkClick r:id="rId3"/>
              </a:rPr>
              <a:t>http://www-personal.umich.edu/~axe/research/AdvancingArtSim2005.pdf </a:t>
            </a:r>
            <a:r>
              <a:rPr lang="en-GB" sz="1000" dirty="0"/>
              <a:t>). </a:t>
            </a:r>
            <a:br>
              <a:rPr lang="en-GB" sz="1000" dirty="0"/>
            </a:br>
            <a:endParaRPr lang="en-GB" sz="1000" dirty="0"/>
          </a:p>
          <a:p>
            <a:r>
              <a:rPr lang="en-GB" sz="1000" dirty="0"/>
              <a:t>Edmonds, B. and Moss, S. (2005). From KISS to KIDS: an ‘anti-simplistic’ modelling approach. In </a:t>
            </a:r>
            <a:r>
              <a:rPr lang="en-GB" sz="1000" dirty="0" err="1"/>
              <a:t>Davidsson</a:t>
            </a:r>
            <a:r>
              <a:rPr lang="en-GB" sz="1000" dirty="0"/>
              <a:t>, P., Logan, B., and </a:t>
            </a:r>
            <a:r>
              <a:rPr lang="en-GB" sz="1000" dirty="0" err="1"/>
              <a:t>Takadama</a:t>
            </a:r>
            <a:r>
              <a:rPr lang="en-GB" sz="1000" dirty="0"/>
              <a:t>, K., editors, </a:t>
            </a:r>
            <a:r>
              <a:rPr lang="en-GB" sz="1000" i="1" dirty="0"/>
              <a:t>Multi Agent Based Simulation 2004, Lecture Notes in Artificial Intelligence </a:t>
            </a:r>
            <a:r>
              <a:rPr lang="en-GB" sz="1000" dirty="0"/>
              <a:t>, pages 130–144. Springer. Available online: </a:t>
            </a:r>
            <a:r>
              <a:rPr lang="en-GB" sz="1000" dirty="0">
                <a:hlinkClick r:id="rId4"/>
              </a:rPr>
              <a:t>http://cfpm.org/cpmrep132.html </a:t>
            </a:r>
            <a:r>
              <a:rPr lang="en-GB" sz="1000" dirty="0"/>
              <a:t>(also </a:t>
            </a:r>
            <a:r>
              <a:rPr lang="en-GB" sz="1000" dirty="0">
                <a:hlinkClick r:id="rId5"/>
              </a:rPr>
              <a:t>here</a:t>
            </a:r>
            <a:r>
              <a:rPr lang="en-GB" sz="1000" dirty="0"/>
              <a:t>). </a:t>
            </a:r>
          </a:p>
        </p:txBody>
      </p:sp>
    </p:spTree>
    <p:extLst>
      <p:ext uri="{BB962C8B-B14F-4D97-AF65-F5344CB8AC3E}">
        <p14:creationId xmlns:p14="http://schemas.microsoft.com/office/powerpoint/2010/main" val="40458498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(Human) Behaviour in Agent-Based Models</a:t>
            </a:r>
          </a:p>
        </p:txBody>
      </p:sp>
      <p:sp>
        <p:nvSpPr>
          <p:cNvPr id="3" name="Content Placeholder 2"/>
          <p:cNvSpPr>
            <a:spLocks noGrp="1"/>
          </p:cNvSpPr>
          <p:nvPr>
            <p:ph sz="half" idx="1"/>
          </p:nvPr>
        </p:nvSpPr>
        <p:spPr>
          <a:xfrm>
            <a:off x="1981200" y="1600201"/>
            <a:ext cx="4038600" cy="3484983"/>
          </a:xfrm>
        </p:spPr>
        <p:txBody>
          <a:bodyPr>
            <a:normAutofit/>
          </a:bodyPr>
          <a:lstStyle/>
          <a:p>
            <a:r>
              <a:rPr lang="en-GB" dirty="0"/>
              <a:t>Great advantage of ABM!</a:t>
            </a:r>
          </a:p>
          <a:p>
            <a:r>
              <a:rPr lang="en-GB" dirty="0"/>
              <a:t>But really, really difficult</a:t>
            </a:r>
          </a:p>
          <a:p>
            <a:pPr lvl="1"/>
            <a:r>
              <a:rPr lang="en-GB" dirty="0"/>
              <a:t>Subjective choices</a:t>
            </a:r>
          </a:p>
          <a:p>
            <a:pPr lvl="1"/>
            <a:r>
              <a:rPr lang="en-GB" dirty="0"/>
              <a:t>Complex psychology</a:t>
            </a:r>
          </a:p>
          <a:p>
            <a:pPr lvl="1"/>
            <a:r>
              <a:rPr lang="en-GB" dirty="0"/>
              <a:t>(Seemingly) irrational behaviour</a:t>
            </a:r>
          </a:p>
          <a:p>
            <a:endParaRPr lang="en-GB" dirty="0"/>
          </a:p>
        </p:txBody>
      </p:sp>
      <p:sp>
        <p:nvSpPr>
          <p:cNvPr id="7" name="Content Placeholder 6"/>
          <p:cNvSpPr>
            <a:spLocks noGrp="1"/>
          </p:cNvSpPr>
          <p:nvPr>
            <p:ph sz="half" idx="2"/>
          </p:nvPr>
        </p:nvSpPr>
        <p:spPr>
          <a:xfrm>
            <a:off x="1981200" y="5229201"/>
            <a:ext cx="8229600" cy="1184995"/>
          </a:xfrm>
        </p:spPr>
        <p:txBody>
          <a:bodyPr>
            <a:normAutofit/>
          </a:bodyPr>
          <a:lstStyle/>
          <a:p>
            <a:r>
              <a:rPr lang="en-GB" dirty="0"/>
              <a:t>A number of different ways of implementing behaviour have been proposed</a:t>
            </a:r>
          </a:p>
        </p:txBody>
      </p:sp>
      <p:pic>
        <p:nvPicPr>
          <p:cNvPr id="8" name="Picture 7"/>
          <p:cNvPicPr>
            <a:picLocks noChangeAspect="1"/>
          </p:cNvPicPr>
          <p:nvPr/>
        </p:nvPicPr>
        <p:blipFill>
          <a:blip r:embed="rId2"/>
          <a:stretch>
            <a:fillRect/>
          </a:stretch>
        </p:blipFill>
        <p:spPr>
          <a:xfrm>
            <a:off x="6312024" y="1683026"/>
            <a:ext cx="4102596" cy="3155225"/>
          </a:xfrm>
          <a:prstGeom prst="rect">
            <a:avLst/>
          </a:prstGeom>
          <a:effectLst>
            <a:outerShdw blurRad="50800" dist="38100" dir="2700000" algn="tl" rotWithShape="0">
              <a:srgbClr val="000000">
                <a:alpha val="43000"/>
              </a:srgbClr>
            </a:outerShdw>
          </a:effectLst>
        </p:spPr>
      </p:pic>
      <p:sp>
        <p:nvSpPr>
          <p:cNvPr id="9" name="TextBox 8"/>
          <p:cNvSpPr txBox="1"/>
          <p:nvPr/>
        </p:nvSpPr>
        <p:spPr>
          <a:xfrm>
            <a:off x="6312024" y="4811971"/>
            <a:ext cx="4102596" cy="276999"/>
          </a:xfrm>
          <a:prstGeom prst="rect">
            <a:avLst/>
          </a:prstGeom>
          <a:solidFill>
            <a:schemeClr val="bg1"/>
          </a:solidFill>
          <a:effectLst>
            <a:outerShdw blurRad="50800" dist="38100" dir="2700000" algn="tl" rotWithShape="0">
              <a:srgbClr val="000000">
                <a:alpha val="43000"/>
              </a:srgbClr>
            </a:outerShdw>
          </a:effectLst>
        </p:spPr>
        <p:txBody>
          <a:bodyPr wrap="square" rtlCol="0">
            <a:spAutoFit/>
          </a:bodyPr>
          <a:lstStyle/>
          <a:p>
            <a:r>
              <a:rPr lang="en-GB" sz="1200" dirty="0"/>
              <a:t>Photo attributed to </a:t>
            </a:r>
            <a:r>
              <a:rPr lang="en-GB" sz="1200" dirty="0">
                <a:hlinkClick r:id="rId3"/>
              </a:rPr>
              <a:t>Arts Electronica</a:t>
            </a:r>
            <a:r>
              <a:rPr lang="en-GB" sz="1200" dirty="0"/>
              <a:t> (</a:t>
            </a:r>
            <a:r>
              <a:rPr lang="en-GB" sz="1200" dirty="0">
                <a:hlinkClick r:id="rId4"/>
              </a:rPr>
              <a:t>CC BY-NC-ND 2.0</a:t>
            </a:r>
            <a:r>
              <a:rPr lang="en-GB" sz="1200" dirty="0"/>
              <a:t>)</a:t>
            </a:r>
          </a:p>
        </p:txBody>
      </p:sp>
    </p:spTree>
    <p:extLst>
      <p:ext uri="{BB962C8B-B14F-4D97-AF65-F5344CB8AC3E}">
        <p14:creationId xmlns:p14="http://schemas.microsoft.com/office/powerpoint/2010/main" val="11442438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Rule-based Systems</a:t>
            </a:r>
          </a:p>
        </p:txBody>
      </p:sp>
      <p:sp>
        <p:nvSpPr>
          <p:cNvPr id="3" name="Content Placeholder 2"/>
          <p:cNvSpPr>
            <a:spLocks noGrp="1"/>
          </p:cNvSpPr>
          <p:nvPr>
            <p:ph sz="half" idx="1"/>
          </p:nvPr>
        </p:nvSpPr>
        <p:spPr>
          <a:xfrm>
            <a:off x="1981200" y="1600202"/>
            <a:ext cx="8435280" cy="964703"/>
          </a:xfrm>
        </p:spPr>
        <p:txBody>
          <a:bodyPr>
            <a:normAutofit/>
          </a:bodyPr>
          <a:lstStyle/>
          <a:p>
            <a:r>
              <a:rPr lang="en-GB" dirty="0"/>
              <a:t>Simple rule-based systems</a:t>
            </a:r>
          </a:p>
          <a:p>
            <a:endParaRPr lang="en-GB" dirty="0"/>
          </a:p>
          <a:p>
            <a:endParaRPr lang="en-GB" dirty="0"/>
          </a:p>
          <a:p>
            <a:endParaRPr lang="en-GB" dirty="0"/>
          </a:p>
        </p:txBody>
      </p:sp>
      <p:sp>
        <p:nvSpPr>
          <p:cNvPr id="7" name="Content Placeholder 6"/>
          <p:cNvSpPr>
            <a:spLocks noGrp="1"/>
          </p:cNvSpPr>
          <p:nvPr>
            <p:ph sz="half" idx="2"/>
          </p:nvPr>
        </p:nvSpPr>
        <p:spPr>
          <a:xfrm>
            <a:off x="4879352" y="3789041"/>
            <a:ext cx="5609136" cy="2625155"/>
          </a:xfrm>
        </p:spPr>
        <p:txBody>
          <a:bodyPr>
            <a:normAutofit/>
          </a:bodyPr>
          <a:lstStyle/>
          <a:p>
            <a:r>
              <a:rPr lang="en-GB" dirty="0"/>
              <a:t>Node-based</a:t>
            </a:r>
          </a:p>
          <a:p>
            <a:pPr lvl="1"/>
            <a:r>
              <a:rPr lang="en-GB" dirty="0"/>
              <a:t>Similar to decision trees</a:t>
            </a:r>
          </a:p>
          <a:p>
            <a:endParaRPr lang="en-GB" dirty="0"/>
          </a:p>
        </p:txBody>
      </p:sp>
      <p:sp>
        <p:nvSpPr>
          <p:cNvPr id="4" name="Rectangle 3"/>
          <p:cNvSpPr/>
          <p:nvPr/>
        </p:nvSpPr>
        <p:spPr>
          <a:xfrm>
            <a:off x="2748136" y="2559911"/>
            <a:ext cx="7668344" cy="830997"/>
          </a:xfrm>
          <a:prstGeom prst="rect">
            <a:avLst/>
          </a:prstGeom>
          <a:solidFill>
            <a:schemeClr val="bg1"/>
          </a:solidFill>
          <a:effectLst>
            <a:outerShdw blurRad="50800" dist="38100" dir="2700000" algn="tl" rotWithShape="0">
              <a:srgbClr val="000000">
                <a:alpha val="43000"/>
              </a:srgbClr>
            </a:outerShdw>
          </a:effectLst>
        </p:spPr>
        <p:txBody>
          <a:bodyPr wrap="square">
            <a:spAutoFit/>
          </a:bodyPr>
          <a:lstStyle/>
          <a:p>
            <a:endParaRPr lang="en-GB" sz="1600" baseline="30000" dirty="0">
              <a:latin typeface="Monaco"/>
              <a:cs typeface="Monaco"/>
            </a:endParaRPr>
          </a:p>
          <a:p>
            <a:r>
              <a:rPr lang="en-GB" sz="1600" baseline="30000" dirty="0">
                <a:latin typeface="Monaco"/>
                <a:cs typeface="Monaco"/>
              </a:rPr>
              <a:t>IF &lt; hunger &gt; is below &lt; hungerThreshold1 &gt; THEN </a:t>
            </a:r>
            <a:r>
              <a:rPr lang="en-GB" sz="1600" i="1" baseline="30000" dirty="0">
                <a:latin typeface="Monaco"/>
                <a:cs typeface="Monaco"/>
              </a:rPr>
              <a:t>agent-dies</a:t>
            </a:r>
            <a:r>
              <a:rPr lang="en-GB" sz="1600" baseline="30000" dirty="0">
                <a:latin typeface="Monaco"/>
                <a:cs typeface="Monaco"/>
              </a:rPr>
              <a:t>.</a:t>
            </a:r>
          </a:p>
          <a:p>
            <a:r>
              <a:rPr lang="en-GB" sz="1600" baseline="30000" dirty="0">
                <a:latin typeface="Monaco"/>
                <a:cs typeface="Monaco"/>
              </a:rPr>
              <a:t>IF &lt; hunger &gt; is above &lt; hungerThreshold2 &gt; THEN </a:t>
            </a:r>
            <a:r>
              <a:rPr lang="en-GB" sz="1600" i="1" baseline="30000" dirty="0">
                <a:latin typeface="Monaco"/>
                <a:cs typeface="Monaco"/>
              </a:rPr>
              <a:t>address-another-goal</a:t>
            </a:r>
            <a:r>
              <a:rPr lang="en-GB" sz="1600" baseline="30000" dirty="0">
                <a:latin typeface="Monaco"/>
                <a:cs typeface="Monaco"/>
              </a:rPr>
              <a:t>. </a:t>
            </a:r>
          </a:p>
          <a:p>
            <a:r>
              <a:rPr lang="en-GB" sz="1600" baseline="30000" dirty="0">
                <a:latin typeface="Monaco"/>
                <a:cs typeface="Monaco"/>
              </a:rPr>
              <a:t>IF &lt; hunger &gt; is between &lt; hungerThreshold1 &gt; and &lt; hungerThreshold2&gt; THEN </a:t>
            </a:r>
            <a:r>
              <a:rPr lang="en-GB" sz="1600" i="1" baseline="30000" dirty="0">
                <a:latin typeface="Monaco"/>
                <a:cs typeface="Monaco"/>
              </a:rPr>
              <a:t>search-for-food</a:t>
            </a:r>
            <a:r>
              <a:rPr lang="en-GB" sz="1600" baseline="30000" dirty="0">
                <a:latin typeface="Monaco"/>
                <a:cs typeface="Monaco"/>
              </a:rPr>
              <a:t>.</a:t>
            </a:r>
            <a:endParaRPr lang="en-GB" sz="1600" dirty="0">
              <a:latin typeface="Monaco"/>
              <a:cs typeface="Monaco"/>
            </a:endParaRPr>
          </a:p>
        </p:txBody>
      </p:sp>
      <p:sp>
        <p:nvSpPr>
          <p:cNvPr id="5" name="TextBox 4"/>
          <p:cNvSpPr txBox="1"/>
          <p:nvPr/>
        </p:nvSpPr>
        <p:spPr>
          <a:xfrm>
            <a:off x="8917954" y="3356992"/>
            <a:ext cx="1498527" cy="338554"/>
          </a:xfrm>
          <a:prstGeom prst="rect">
            <a:avLst/>
          </a:prstGeom>
          <a:solidFill>
            <a:schemeClr val="bg1"/>
          </a:solidFill>
          <a:effectLst>
            <a:outerShdw blurRad="50800" dist="38100" dir="2700000" algn="tl" rotWithShape="0">
              <a:srgbClr val="000000">
                <a:alpha val="43000"/>
              </a:srgbClr>
            </a:outerShdw>
          </a:effectLst>
        </p:spPr>
        <p:txBody>
          <a:bodyPr wrap="none" rtlCol="0">
            <a:spAutoFit/>
          </a:bodyPr>
          <a:lstStyle/>
          <a:p>
            <a:r>
              <a:rPr lang="en-GB" sz="1600" dirty="0"/>
              <a:t>Kennedy (2012)</a:t>
            </a:r>
          </a:p>
        </p:txBody>
      </p:sp>
      <p:pic>
        <p:nvPicPr>
          <p:cNvPr id="6" name="Picture 5"/>
          <p:cNvPicPr>
            <a:picLocks noChangeAspect="1"/>
          </p:cNvPicPr>
          <p:nvPr/>
        </p:nvPicPr>
        <p:blipFill>
          <a:blip r:embed="rId2"/>
          <a:stretch>
            <a:fillRect/>
          </a:stretch>
        </p:blipFill>
        <p:spPr>
          <a:xfrm>
            <a:off x="2153656" y="3789040"/>
            <a:ext cx="2230156" cy="2637160"/>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006352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138138"/>
          </a:xfrm>
        </p:spPr>
        <p:txBody>
          <a:bodyPr>
            <a:normAutofit fontScale="90000"/>
          </a:bodyPr>
          <a:lstStyle/>
          <a:p>
            <a:r>
              <a:rPr lang="en-GB" dirty="0"/>
              <a:t>PECS</a:t>
            </a:r>
            <a:br>
              <a:rPr lang="en-GB" dirty="0"/>
            </a:br>
            <a:r>
              <a:rPr lang="en-GB" sz="3100" dirty="0"/>
              <a:t>Physical conditions, Emotional states, Cognitive capabilities and Social status</a:t>
            </a:r>
          </a:p>
        </p:txBody>
      </p:sp>
      <p:sp>
        <p:nvSpPr>
          <p:cNvPr id="3" name="Content Placeholder 2"/>
          <p:cNvSpPr>
            <a:spLocks noGrp="1"/>
          </p:cNvSpPr>
          <p:nvPr>
            <p:ph sz="half" idx="1"/>
          </p:nvPr>
        </p:nvSpPr>
        <p:spPr>
          <a:xfrm>
            <a:off x="1978842" y="1916832"/>
            <a:ext cx="4038600" cy="3528392"/>
          </a:xfrm>
        </p:spPr>
        <p:txBody>
          <a:bodyPr>
            <a:normAutofit lnSpcReduction="10000"/>
          </a:bodyPr>
          <a:lstStyle/>
          <a:p>
            <a:pPr>
              <a:lnSpc>
                <a:spcPct val="120000"/>
              </a:lnSpc>
            </a:pPr>
            <a:r>
              <a:rPr lang="en-GB" dirty="0"/>
              <a:t>Internal states</a:t>
            </a:r>
          </a:p>
          <a:p>
            <a:pPr lvl="1">
              <a:lnSpc>
                <a:spcPct val="120000"/>
              </a:lnSpc>
            </a:pPr>
            <a:r>
              <a:rPr lang="en-GB" dirty="0"/>
              <a:t>Physical</a:t>
            </a:r>
          </a:p>
          <a:p>
            <a:pPr lvl="1">
              <a:lnSpc>
                <a:spcPct val="120000"/>
              </a:lnSpc>
            </a:pPr>
            <a:r>
              <a:rPr lang="en-GB" dirty="0"/>
              <a:t>Emotional</a:t>
            </a:r>
          </a:p>
          <a:p>
            <a:pPr lvl="1">
              <a:lnSpc>
                <a:spcPct val="120000"/>
              </a:lnSpc>
            </a:pPr>
            <a:r>
              <a:rPr lang="en-GB" dirty="0"/>
              <a:t>Cognitive</a:t>
            </a:r>
          </a:p>
          <a:p>
            <a:pPr lvl="1">
              <a:lnSpc>
                <a:spcPct val="120000"/>
              </a:lnSpc>
            </a:pPr>
            <a:r>
              <a:rPr lang="en-GB" dirty="0"/>
              <a:t>Social</a:t>
            </a:r>
          </a:p>
          <a:p>
            <a:pPr>
              <a:lnSpc>
                <a:spcPct val="120000"/>
              </a:lnSpc>
            </a:pPr>
            <a:r>
              <a:rPr lang="en-GB" dirty="0"/>
              <a:t>Motives</a:t>
            </a:r>
          </a:p>
          <a:p>
            <a:pPr lvl="1">
              <a:lnSpc>
                <a:spcPct val="120000"/>
              </a:lnSpc>
            </a:pPr>
            <a:r>
              <a:rPr lang="en-GB" dirty="0"/>
              <a:t>Intensity functions determine motive strength</a:t>
            </a:r>
          </a:p>
        </p:txBody>
      </p:sp>
      <p:sp>
        <p:nvSpPr>
          <p:cNvPr id="4" name="Content Placeholder 3"/>
          <p:cNvSpPr>
            <a:spLocks noGrp="1"/>
          </p:cNvSpPr>
          <p:nvPr>
            <p:ph sz="half" idx="2"/>
          </p:nvPr>
        </p:nvSpPr>
        <p:spPr>
          <a:xfrm>
            <a:off x="1981200" y="5517232"/>
            <a:ext cx="8229600" cy="1224136"/>
          </a:xfrm>
        </p:spPr>
        <p:txBody>
          <a:bodyPr>
            <a:normAutofit lnSpcReduction="10000"/>
          </a:bodyPr>
          <a:lstStyle/>
          <a:p>
            <a:pPr lvl="1">
              <a:lnSpc>
                <a:spcPct val="120000"/>
              </a:lnSpc>
            </a:pPr>
            <a:r>
              <a:rPr lang="en-GB" dirty="0"/>
              <a:t>Include level of need, personal preference, environment, others.. </a:t>
            </a:r>
          </a:p>
          <a:p>
            <a:pPr lvl="1">
              <a:lnSpc>
                <a:spcPct val="120000"/>
              </a:lnSpc>
            </a:pPr>
            <a:r>
              <a:rPr lang="en-GB" dirty="0"/>
              <a:t>Strongest motive becomes </a:t>
            </a:r>
            <a:r>
              <a:rPr lang="en-GB" i="1" dirty="0"/>
              <a:t>action guiding motive</a:t>
            </a:r>
            <a:endParaRPr lang="en-GB" dirty="0"/>
          </a:p>
        </p:txBody>
      </p:sp>
      <p:pic>
        <p:nvPicPr>
          <p:cNvPr id="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0968" y="1916832"/>
            <a:ext cx="4471465" cy="3600400"/>
          </a:xfrm>
          <a:prstGeom prst="rect">
            <a:avLst/>
          </a:prstGeom>
          <a:noFill/>
          <a:ln>
            <a:noFill/>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Tree>
    <p:extLst>
      <p:ext uri="{BB962C8B-B14F-4D97-AF65-F5344CB8AC3E}">
        <p14:creationId xmlns:p14="http://schemas.microsoft.com/office/powerpoint/2010/main" val="33502180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behaviour</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937966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Simulating Crime: PECS (Cognitive model)</a:t>
            </a:r>
          </a:p>
        </p:txBody>
      </p:sp>
      <p:sp>
        <p:nvSpPr>
          <p:cNvPr id="5" name="Content Placeholder 4"/>
          <p:cNvSpPr>
            <a:spLocks noGrp="1"/>
          </p:cNvSpPr>
          <p:nvPr>
            <p:ph sz="half" idx="1"/>
          </p:nvPr>
        </p:nvSpPr>
        <p:spPr/>
        <p:txBody>
          <a:bodyPr>
            <a:normAutofit lnSpcReduction="10000"/>
          </a:bodyPr>
          <a:lstStyle/>
          <a:p>
            <a:r>
              <a:rPr lang="en-GB" dirty="0"/>
              <a:t>Complex phenomena</a:t>
            </a:r>
          </a:p>
          <a:p>
            <a:pPr lvl="1"/>
            <a:r>
              <a:rPr lang="en-GB" dirty="0"/>
              <a:t>Individual people’s behaviour (victims, guardians, offenders)</a:t>
            </a:r>
          </a:p>
          <a:p>
            <a:pPr lvl="1"/>
            <a:r>
              <a:rPr lang="en-GB" dirty="0"/>
              <a:t>Immediate physical environment</a:t>
            </a:r>
          </a:p>
          <a:p>
            <a:pPr lvl="1"/>
            <a:r>
              <a:rPr lang="en-GB" dirty="0"/>
              <a:t>Social context</a:t>
            </a:r>
          </a:p>
          <a:p>
            <a:pPr lvl="1"/>
            <a:r>
              <a:rPr lang="en-GB" dirty="0"/>
              <a:t>Individual awareness spaces</a:t>
            </a:r>
          </a:p>
          <a:p>
            <a:r>
              <a:rPr lang="en-GB" dirty="0"/>
              <a:t>Interactions are key</a:t>
            </a:r>
          </a:p>
          <a:p>
            <a:r>
              <a:rPr lang="en-GB" dirty="0"/>
              <a:t>Aggregation hides the underlying dynamics</a:t>
            </a:r>
          </a:p>
        </p:txBody>
      </p:sp>
      <p:pic>
        <p:nvPicPr>
          <p:cNvPr id="7" name="Content Placeholder 4" descr="mastermap_topography.jpg"/>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24625" y="2358087"/>
            <a:ext cx="4448175" cy="3437226"/>
          </a:xfrm>
        </p:spPr>
      </p:pic>
      <p:pic>
        <p:nvPicPr>
          <p:cNvPr id="6" name="Picture 19" descr="LeedsUniWhite"/>
          <p:cNvPicPr>
            <a:picLocks noChangeAspect="1" noChangeArrowheads="1"/>
          </p:cNvPicPr>
          <p:nvPr/>
        </p:nvPicPr>
        <p:blipFill>
          <a:blip r:embed="rId3"/>
          <a:srcRect/>
          <a:stretch>
            <a:fillRect/>
          </a:stretch>
        </p:blipFill>
        <p:spPr bwMode="auto">
          <a:xfrm>
            <a:off x="8282862" y="6085285"/>
            <a:ext cx="2274888" cy="647700"/>
          </a:xfrm>
          <a:prstGeom prst="rect">
            <a:avLst/>
          </a:prstGeom>
          <a:noFill/>
        </p:spPr>
      </p:pic>
    </p:spTree>
    <p:extLst>
      <p:ext uri="{BB962C8B-B14F-4D97-AF65-F5344CB8AC3E}">
        <p14:creationId xmlns:p14="http://schemas.microsoft.com/office/powerpoint/2010/main" val="8613019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100" dirty="0"/>
              <a:t>Interaction &amp; Behaviour Example:</a:t>
            </a:r>
            <a:r>
              <a:rPr lang="en-GB" dirty="0"/>
              <a:t> </a:t>
            </a:r>
            <a:br>
              <a:rPr lang="en-GB" dirty="0"/>
            </a:br>
            <a:r>
              <a:rPr lang="en-GB" dirty="0"/>
              <a:t>Modelling Burglary</a:t>
            </a:r>
          </a:p>
        </p:txBody>
      </p:sp>
      <p:pic>
        <p:nvPicPr>
          <p:cNvPr id="5" name="Picture 4" descr="pecs_motives_action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9428" y="2171700"/>
            <a:ext cx="7675944" cy="4386254"/>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343731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3276" y="107576"/>
            <a:ext cx="5423243" cy="1336956"/>
          </a:xfrm>
        </p:spPr>
        <p:txBody>
          <a:bodyPr>
            <a:normAutofit/>
          </a:bodyPr>
          <a:lstStyle/>
          <a:p>
            <a:r>
              <a:rPr lang="en-GB" dirty="0"/>
              <a:t>Burglary ABM – </a:t>
            </a:r>
            <a:br>
              <a:rPr lang="en-GB" dirty="0"/>
            </a:br>
            <a:r>
              <a:rPr lang="en-GB" dirty="0"/>
              <a:t>More Realistic</a:t>
            </a:r>
          </a:p>
        </p:txBody>
      </p:sp>
      <p:sp>
        <p:nvSpPr>
          <p:cNvPr id="3" name="Content Placeholder 2"/>
          <p:cNvSpPr>
            <a:spLocks noGrp="1"/>
          </p:cNvSpPr>
          <p:nvPr>
            <p:ph sz="half" idx="1"/>
          </p:nvPr>
        </p:nvSpPr>
        <p:spPr>
          <a:xfrm>
            <a:off x="2073275" y="1949407"/>
            <a:ext cx="4397419" cy="4637226"/>
          </a:xfrm>
        </p:spPr>
        <p:txBody>
          <a:bodyPr>
            <a:normAutofit/>
          </a:bodyPr>
          <a:lstStyle/>
          <a:p>
            <a:r>
              <a:rPr lang="en-GB" dirty="0"/>
              <a:t>Virtual Environment</a:t>
            </a:r>
          </a:p>
          <a:p>
            <a:pPr lvl="1"/>
            <a:r>
              <a:rPr lang="en-GB" dirty="0"/>
              <a:t>Physical objects: houses, roads, bars, busses etc.</a:t>
            </a:r>
          </a:p>
          <a:p>
            <a:pPr lvl="1"/>
            <a:r>
              <a:rPr lang="en-GB" dirty="0"/>
              <a:t>Social attributes: “communities”</a:t>
            </a:r>
          </a:p>
          <a:p>
            <a:pPr lvl="1"/>
            <a:r>
              <a:rPr lang="en-GB" dirty="0"/>
              <a:t>Virtual victims and guardians</a:t>
            </a:r>
          </a:p>
          <a:p>
            <a:r>
              <a:rPr lang="en-GB" dirty="0"/>
              <a:t>Virtual Burglar Agents</a:t>
            </a:r>
          </a:p>
          <a:p>
            <a:pPr lvl="1"/>
            <a:r>
              <a:rPr lang="en-GB" dirty="0"/>
              <a:t>Use criminology theories/findings to build realistic agent behaviour</a:t>
            </a:r>
          </a:p>
          <a:p>
            <a:pPr lvl="1"/>
            <a:r>
              <a:rPr lang="en-GB" dirty="0"/>
              <a:t>PECS</a:t>
            </a:r>
          </a:p>
          <a:p>
            <a:pPr marL="0" indent="0">
              <a:buNone/>
            </a:pPr>
            <a:endParaRPr lang="en-GB" dirty="0"/>
          </a:p>
          <a:p>
            <a:pPr marL="0" indent="0">
              <a:buNone/>
            </a:pPr>
            <a:endParaRPr lang="en-GB" dirty="0"/>
          </a:p>
        </p:txBody>
      </p:sp>
      <p:pic>
        <p:nvPicPr>
          <p:cNvPr id="6" name="Content Placeholder 5" descr="burglar.jpg"/>
          <p:cNvPicPr>
            <a:picLocks noGrp="1" noChangeAspect="1"/>
          </p:cNvPicPr>
          <p:nvPr>
            <p:ph sz="half" idx="2"/>
          </p:nvPr>
        </p:nvPicPr>
        <p:blipFill>
          <a:blip r:embed="rId2">
            <a:extLst>
              <a:ext uri="{28A0092B-C50C-407E-A947-70E740481C1C}">
                <a14:useLocalDpi xmlns:a14="http://schemas.microsoft.com/office/drawing/2010/main" val="0"/>
              </a:ext>
            </a:extLst>
          </a:blip>
          <a:srcRect t="-25397" b="-25397"/>
          <a:stretch>
            <a:fillRect/>
          </a:stretch>
        </p:blipFill>
        <p:spPr>
          <a:xfrm>
            <a:off x="6717270" y="1821283"/>
            <a:ext cx="3840480" cy="4343400"/>
          </a:xfrm>
        </p:spPr>
      </p:pic>
      <p:pic>
        <p:nvPicPr>
          <p:cNvPr id="5" name="Picture 19" descr="LeedsUniWhite"/>
          <p:cNvPicPr>
            <a:picLocks noChangeAspect="1" noChangeArrowheads="1"/>
          </p:cNvPicPr>
          <p:nvPr/>
        </p:nvPicPr>
        <p:blipFill>
          <a:blip r:embed="rId3"/>
          <a:srcRect/>
          <a:stretch>
            <a:fillRect/>
          </a:stretch>
        </p:blipFill>
        <p:spPr bwMode="auto">
          <a:xfrm>
            <a:off x="8282862" y="6085285"/>
            <a:ext cx="2274888" cy="647700"/>
          </a:xfrm>
          <a:prstGeom prst="rect">
            <a:avLst/>
          </a:prstGeom>
          <a:noFill/>
        </p:spPr>
      </p:pic>
      <p:pic>
        <p:nvPicPr>
          <p:cNvPr id="7" name="Picture 6" descr="lego-star-wars-r2d2-kit-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2506" y="1"/>
            <a:ext cx="2965495" cy="2056077"/>
          </a:xfrm>
          <a:prstGeom prst="rect">
            <a:avLst/>
          </a:prstGeom>
        </p:spPr>
      </p:pic>
    </p:spTree>
    <p:extLst>
      <p:ext uri="{BB962C8B-B14F-4D97-AF65-F5344CB8AC3E}">
        <p14:creationId xmlns:p14="http://schemas.microsoft.com/office/powerpoint/2010/main" val="406701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Agent-based modelling?</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560448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normAutofit/>
          </a:bodyPr>
          <a:lstStyle/>
          <a:p>
            <a:r>
              <a:rPr lang="en-US" dirty="0"/>
              <a:t>Key concepts to understand when designing and building an ABM:</a:t>
            </a:r>
          </a:p>
          <a:p>
            <a:r>
              <a:rPr lang="en-US" b="1" dirty="0"/>
              <a:t>Emergence:</a:t>
            </a:r>
            <a:r>
              <a:rPr lang="en-US" dirty="0"/>
              <a:t> sum is greater than the parts</a:t>
            </a:r>
            <a:endParaRPr lang="en-US" b="1" dirty="0"/>
          </a:p>
          <a:p>
            <a:r>
              <a:rPr lang="en-US" b="1" dirty="0"/>
              <a:t>Complex systems: </a:t>
            </a:r>
            <a:r>
              <a:rPr lang="en-US" dirty="0"/>
              <a:t>Exhibit non-linearity and emergence. Very difficult to predict!</a:t>
            </a:r>
          </a:p>
          <a:p>
            <a:r>
              <a:rPr lang="en-US" b="1" dirty="0"/>
              <a:t>Interactions:</a:t>
            </a:r>
            <a:r>
              <a:rPr lang="en-US" dirty="0"/>
              <a:t> How the agents interact with each other and the environment</a:t>
            </a:r>
            <a:endParaRPr lang="en-US" b="1" dirty="0"/>
          </a:p>
          <a:p>
            <a:r>
              <a:rPr lang="en-US" b="1" dirty="0"/>
              <a:t>Behaviour: </a:t>
            </a:r>
            <a:r>
              <a:rPr lang="en-US" dirty="0"/>
              <a:t>Crucial to get right. Reliant on good quality data.</a:t>
            </a:r>
          </a:p>
        </p:txBody>
      </p:sp>
    </p:spTree>
    <p:extLst>
      <p:ext uri="{BB962C8B-B14F-4D97-AF65-F5344CB8AC3E}">
        <p14:creationId xmlns:p14="http://schemas.microsoft.com/office/powerpoint/2010/main" val="21860923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FB29757-98BF-E140-90AF-08D24C206E35}"/>
              </a:ext>
            </a:extLst>
          </p:cNvPr>
          <p:cNvPicPr>
            <a:picLocks noChangeAspect="1"/>
          </p:cNvPicPr>
          <p:nvPr/>
        </p:nvPicPr>
        <p:blipFill rotWithShape="1">
          <a:blip r:embed="rId3"/>
          <a:srcRect r="3747"/>
          <a:stretch/>
        </p:blipFill>
        <p:spPr>
          <a:xfrm>
            <a:off x="20" y="10"/>
            <a:ext cx="4637226" cy="6857990"/>
          </a:xfrm>
          <a:prstGeom prst="rect">
            <a:avLst/>
          </a:prstGeom>
        </p:spPr>
      </p:pic>
      <p:sp>
        <p:nvSpPr>
          <p:cNvPr id="10" name="Rectangle 9">
            <a:extLst>
              <a:ext uri="{FF2B5EF4-FFF2-40B4-BE49-F238E27FC236}">
                <a16:creationId xmlns:a16="http://schemas.microsoft.com/office/drawing/2014/main" xmlns="" id="{B9951BD9-0868-4CDB-ACD6-9C4209B5E4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4637247" y="0"/>
            <a:ext cx="7554754"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FC54A01-461C-1045-AC9B-35DD625CB021}"/>
              </a:ext>
            </a:extLst>
          </p:cNvPr>
          <p:cNvSpPr>
            <a:spLocks noGrp="1"/>
          </p:cNvSpPr>
          <p:nvPr>
            <p:ph type="ctrTitle"/>
          </p:nvPr>
        </p:nvSpPr>
        <p:spPr>
          <a:xfrm>
            <a:off x="5277328" y="640082"/>
            <a:ext cx="6274591" cy="3351602"/>
          </a:xfrm>
        </p:spPr>
        <p:txBody>
          <a:bodyPr>
            <a:normAutofit/>
          </a:bodyPr>
          <a:lstStyle/>
          <a:p>
            <a:pPr algn="l"/>
            <a:r>
              <a:rPr lang="en-US" dirty="0">
                <a:solidFill>
                  <a:schemeClr val="bg1"/>
                </a:solidFill>
              </a:rPr>
              <a:t>Chapter 4</a:t>
            </a:r>
          </a:p>
        </p:txBody>
      </p:sp>
      <p:sp>
        <p:nvSpPr>
          <p:cNvPr id="3" name="Subtitle 2">
            <a:extLst>
              <a:ext uri="{FF2B5EF4-FFF2-40B4-BE49-F238E27FC236}">
                <a16:creationId xmlns:a16="http://schemas.microsoft.com/office/drawing/2014/main" xmlns="" id="{1F6A411C-5F1C-D542-A211-0F0D7F10FA53}"/>
              </a:ext>
            </a:extLst>
          </p:cNvPr>
          <p:cNvSpPr>
            <a:spLocks noGrp="1"/>
          </p:cNvSpPr>
          <p:nvPr>
            <p:ph type="subTitle" idx="1"/>
          </p:nvPr>
        </p:nvSpPr>
        <p:spPr>
          <a:xfrm>
            <a:off x="5277327" y="4156276"/>
            <a:ext cx="6274592" cy="2061645"/>
          </a:xfrm>
        </p:spPr>
        <p:txBody>
          <a:bodyPr>
            <a:normAutofit/>
          </a:bodyPr>
          <a:lstStyle/>
          <a:p>
            <a:pPr algn="l"/>
            <a:r>
              <a:rPr lang="en-US" dirty="0">
                <a:solidFill>
                  <a:schemeClr val="bg1"/>
                </a:solidFill>
              </a:rPr>
              <a:t>Building Agent-Based Models with NetLogo</a:t>
            </a:r>
          </a:p>
        </p:txBody>
      </p:sp>
    </p:spTree>
    <p:extLst>
      <p:ext uri="{BB962C8B-B14F-4D97-AF65-F5344CB8AC3E}">
        <p14:creationId xmlns:p14="http://schemas.microsoft.com/office/powerpoint/2010/main" val="828248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A38DDA-2150-1147-B1F2-04571D79B50E}"/>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xmlns="" id="{ADCCC874-872D-FA48-A5E3-8BFAA487818D}"/>
              </a:ext>
            </a:extLst>
          </p:cNvPr>
          <p:cNvSpPr>
            <a:spLocks noGrp="1"/>
          </p:cNvSpPr>
          <p:nvPr>
            <p:ph idx="1"/>
          </p:nvPr>
        </p:nvSpPr>
        <p:spPr/>
        <p:txBody>
          <a:bodyPr/>
          <a:lstStyle/>
          <a:p>
            <a:pPr marL="0" indent="0">
              <a:buNone/>
            </a:pPr>
            <a:r>
              <a:rPr lang="en-US"/>
              <a:t>By the end of this chapter, students will be able to:</a:t>
            </a:r>
          </a:p>
          <a:p>
            <a:r>
              <a:rPr lang="en-US"/>
              <a:t>Identify </a:t>
            </a:r>
            <a:r>
              <a:rPr lang="en-US" dirty="0"/>
              <a:t>some of the tools that are commonly used to do agent-based modelling</a:t>
            </a:r>
          </a:p>
          <a:p>
            <a:r>
              <a:rPr lang="en-US" dirty="0"/>
              <a:t>Use </a:t>
            </a:r>
            <a:r>
              <a:rPr lang="en-US" dirty="0" err="1"/>
              <a:t>NetLogo</a:t>
            </a:r>
            <a:r>
              <a:rPr lang="en-US" dirty="0"/>
              <a:t> to run agent-based models</a:t>
            </a:r>
          </a:p>
          <a:p>
            <a:r>
              <a:rPr lang="en-US" dirty="0"/>
              <a:t>Understand the meaning of the most common </a:t>
            </a:r>
            <a:r>
              <a:rPr lang="en-US" dirty="0" err="1"/>
              <a:t>NetLogo</a:t>
            </a:r>
            <a:r>
              <a:rPr lang="en-US" dirty="0"/>
              <a:t> commands and how the program has been </a:t>
            </a:r>
            <a:r>
              <a:rPr lang="en-US" dirty="0" err="1"/>
              <a:t>organised</a:t>
            </a:r>
            <a:endParaRPr lang="en-US" dirty="0"/>
          </a:p>
        </p:txBody>
      </p:sp>
    </p:spTree>
    <p:extLst>
      <p:ext uri="{BB962C8B-B14F-4D97-AF65-F5344CB8AC3E}">
        <p14:creationId xmlns:p14="http://schemas.microsoft.com/office/powerpoint/2010/main" val="34889207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B58DB4-C916-7B49-9A6D-9F6845C14BB2}"/>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xmlns="" id="{128AEB6D-95B4-1B4E-B689-57D1F84B35BC}"/>
              </a:ext>
            </a:extLst>
          </p:cNvPr>
          <p:cNvSpPr>
            <a:spLocks noGrp="1"/>
          </p:cNvSpPr>
          <p:nvPr>
            <p:ph idx="1"/>
          </p:nvPr>
        </p:nvSpPr>
        <p:spPr/>
        <p:txBody>
          <a:bodyPr/>
          <a:lstStyle/>
          <a:p>
            <a:r>
              <a:rPr lang="en-US" dirty="0"/>
              <a:t>An overview of tools for agent-based modelling</a:t>
            </a:r>
          </a:p>
          <a:p>
            <a:r>
              <a:rPr lang="en-US" dirty="0">
                <a:solidFill>
                  <a:schemeClr val="bg1">
                    <a:lumMod val="50000"/>
                  </a:schemeClr>
                </a:solidFill>
              </a:rPr>
              <a:t>An introduction to </a:t>
            </a:r>
            <a:r>
              <a:rPr lang="en-US" dirty="0" err="1">
                <a:solidFill>
                  <a:schemeClr val="bg1">
                    <a:lumMod val="50000"/>
                  </a:schemeClr>
                </a:solidFill>
              </a:rPr>
              <a:t>NetLogo</a:t>
            </a:r>
            <a:r>
              <a:rPr lang="en-US" dirty="0">
                <a:solidFill>
                  <a:schemeClr val="bg1">
                    <a:lumMod val="50000"/>
                  </a:schemeClr>
                </a:solidFill>
              </a:rPr>
              <a:t>:</a:t>
            </a:r>
          </a:p>
          <a:p>
            <a:pPr lvl="1"/>
            <a:r>
              <a:rPr lang="en-US" dirty="0">
                <a:solidFill>
                  <a:schemeClr val="bg1">
                    <a:lumMod val="50000"/>
                  </a:schemeClr>
                </a:solidFill>
              </a:rPr>
              <a:t>The Program itself</a:t>
            </a:r>
          </a:p>
          <a:p>
            <a:pPr lvl="1"/>
            <a:r>
              <a:rPr lang="en-US" dirty="0">
                <a:solidFill>
                  <a:schemeClr val="bg1">
                    <a:lumMod val="50000"/>
                  </a:schemeClr>
                </a:solidFill>
              </a:rPr>
              <a:t>Turtles and Patches</a:t>
            </a:r>
          </a:p>
          <a:p>
            <a:pPr lvl="1"/>
            <a:r>
              <a:rPr lang="en-US" dirty="0">
                <a:solidFill>
                  <a:schemeClr val="bg1">
                    <a:lumMod val="50000"/>
                  </a:schemeClr>
                </a:solidFill>
              </a:rPr>
              <a:t>Variables</a:t>
            </a:r>
          </a:p>
          <a:p>
            <a:pPr lvl="1"/>
            <a:r>
              <a:rPr lang="en-US" dirty="0">
                <a:solidFill>
                  <a:schemeClr val="bg1">
                    <a:lumMod val="50000"/>
                  </a:schemeClr>
                </a:solidFill>
              </a:rPr>
              <a:t>Flow Control</a:t>
            </a:r>
          </a:p>
          <a:p>
            <a:r>
              <a:rPr lang="en-US" dirty="0">
                <a:solidFill>
                  <a:schemeClr val="bg1">
                    <a:lumMod val="50000"/>
                  </a:schemeClr>
                </a:solidFill>
              </a:rPr>
              <a:t>How to write good code</a:t>
            </a:r>
          </a:p>
        </p:txBody>
      </p:sp>
    </p:spTree>
    <p:extLst>
      <p:ext uri="{BB962C8B-B14F-4D97-AF65-F5344CB8AC3E}">
        <p14:creationId xmlns:p14="http://schemas.microsoft.com/office/powerpoint/2010/main" val="13059409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398EBA-48E4-DE41-AF8A-B841E2695DEC}"/>
              </a:ext>
            </a:extLst>
          </p:cNvPr>
          <p:cNvSpPr>
            <a:spLocks noGrp="1"/>
          </p:cNvSpPr>
          <p:nvPr>
            <p:ph type="title"/>
          </p:nvPr>
        </p:nvSpPr>
        <p:spPr/>
        <p:txBody>
          <a:bodyPr/>
          <a:lstStyle/>
          <a:p>
            <a:r>
              <a:rPr lang="en-GB" dirty="0"/>
              <a:t>Software Tools / Platforms</a:t>
            </a:r>
          </a:p>
        </p:txBody>
      </p:sp>
      <p:sp>
        <p:nvSpPr>
          <p:cNvPr id="3" name="Content Placeholder 2">
            <a:extLst>
              <a:ext uri="{FF2B5EF4-FFF2-40B4-BE49-F238E27FC236}">
                <a16:creationId xmlns:a16="http://schemas.microsoft.com/office/drawing/2014/main" xmlns="" id="{238C7FE2-95EE-EA43-BC66-30E16EC436CE}"/>
              </a:ext>
            </a:extLst>
          </p:cNvPr>
          <p:cNvSpPr>
            <a:spLocks noGrp="1"/>
          </p:cNvSpPr>
          <p:nvPr>
            <p:ph sz="half" idx="1"/>
          </p:nvPr>
        </p:nvSpPr>
        <p:spPr>
          <a:xfrm>
            <a:off x="838200" y="3998794"/>
            <a:ext cx="5181600" cy="2178168"/>
          </a:xfrm>
        </p:spPr>
        <p:txBody>
          <a:bodyPr>
            <a:normAutofit/>
          </a:bodyPr>
          <a:lstStyle/>
          <a:p>
            <a:r>
              <a:rPr lang="en-GB" dirty="0"/>
              <a:t>What are they?</a:t>
            </a:r>
          </a:p>
          <a:p>
            <a:pPr lvl="1"/>
            <a:r>
              <a:rPr lang="en-GB" dirty="0"/>
              <a:t>Pieces of software to help people build models</a:t>
            </a:r>
          </a:p>
          <a:p>
            <a:r>
              <a:rPr lang="en-GB" dirty="0"/>
              <a:t>There is a wide range of tools available:</a:t>
            </a:r>
          </a:p>
        </p:txBody>
      </p:sp>
      <p:sp>
        <p:nvSpPr>
          <p:cNvPr id="6" name="Content Placeholder 5">
            <a:extLst>
              <a:ext uri="{FF2B5EF4-FFF2-40B4-BE49-F238E27FC236}">
                <a16:creationId xmlns:a16="http://schemas.microsoft.com/office/drawing/2014/main" xmlns="" id="{706B7CC2-1AA8-544A-ADA7-60E622016FA4}"/>
              </a:ext>
            </a:extLst>
          </p:cNvPr>
          <p:cNvSpPr>
            <a:spLocks noGrp="1"/>
          </p:cNvSpPr>
          <p:nvPr>
            <p:ph sz="half" idx="2"/>
          </p:nvPr>
        </p:nvSpPr>
        <p:spPr>
          <a:xfrm>
            <a:off x="6172200" y="3998794"/>
            <a:ext cx="5181600" cy="2178168"/>
          </a:xfrm>
        </p:spPr>
        <p:txBody>
          <a:bodyPr/>
          <a:lstStyle/>
          <a:p>
            <a:endParaRPr lang="en-GB" dirty="0"/>
          </a:p>
          <a:p>
            <a:pPr lvl="1"/>
            <a:r>
              <a:rPr lang="en-GB" dirty="0"/>
              <a:t>Computer code ('libraries')</a:t>
            </a:r>
          </a:p>
          <a:p>
            <a:pPr lvl="1"/>
            <a:r>
              <a:rPr lang="en-GB" dirty="0"/>
              <a:t>Entire graphical environment</a:t>
            </a:r>
          </a:p>
          <a:p>
            <a:pPr lvl="1"/>
            <a:r>
              <a:rPr lang="en-GB" dirty="0"/>
              <a:t>Somewhere in the middle</a:t>
            </a:r>
          </a:p>
        </p:txBody>
      </p:sp>
      <p:pic>
        <p:nvPicPr>
          <p:cNvPr id="1026" name="Picture 2" descr="Different types of ABM software">
            <a:extLst>
              <a:ext uri="{FF2B5EF4-FFF2-40B4-BE49-F238E27FC236}">
                <a16:creationId xmlns:a16="http://schemas.microsoft.com/office/drawing/2014/main" xmlns="" id="{D9C50891-38E7-4349-82A2-0489037BA2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90688"/>
            <a:ext cx="10515600" cy="1644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7966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EFCD31-483E-424A-9C38-BEE22AE501E0}"/>
              </a:ext>
            </a:extLst>
          </p:cNvPr>
          <p:cNvSpPr>
            <a:spLocks noGrp="1"/>
          </p:cNvSpPr>
          <p:nvPr>
            <p:ph type="title"/>
          </p:nvPr>
        </p:nvSpPr>
        <p:spPr/>
        <p:txBody>
          <a:bodyPr/>
          <a:lstStyle/>
          <a:p>
            <a:r>
              <a:rPr lang="en-GB" dirty="0"/>
              <a:t>Computer code (‘libraries’)</a:t>
            </a:r>
          </a:p>
        </p:txBody>
      </p:sp>
      <p:sp>
        <p:nvSpPr>
          <p:cNvPr id="4" name="Content Placeholder 3">
            <a:extLst>
              <a:ext uri="{FF2B5EF4-FFF2-40B4-BE49-F238E27FC236}">
                <a16:creationId xmlns:a16="http://schemas.microsoft.com/office/drawing/2014/main" xmlns="" id="{59215757-1ED7-E24F-9E18-C709A9EC6A5E}"/>
              </a:ext>
            </a:extLst>
          </p:cNvPr>
          <p:cNvSpPr>
            <a:spLocks noGrp="1"/>
          </p:cNvSpPr>
          <p:nvPr>
            <p:ph sz="half" idx="1"/>
          </p:nvPr>
        </p:nvSpPr>
        <p:spPr>
          <a:xfrm>
            <a:off x="838199" y="1825625"/>
            <a:ext cx="6439301" cy="4351338"/>
          </a:xfrm>
        </p:spPr>
        <p:txBody>
          <a:bodyPr>
            <a:normAutofit fontScale="92500" lnSpcReduction="20000"/>
          </a:bodyPr>
          <a:lstStyle/>
          <a:p>
            <a:r>
              <a:rPr lang="en-GB" dirty="0"/>
              <a:t>Researchers write software to perform useful functions:</a:t>
            </a:r>
          </a:p>
          <a:p>
            <a:pPr lvl="1"/>
            <a:r>
              <a:rPr lang="en-GB" dirty="0"/>
              <a:t>Draw graphs</a:t>
            </a:r>
          </a:p>
          <a:p>
            <a:pPr lvl="1"/>
            <a:r>
              <a:rPr lang="en-GB" dirty="0"/>
              <a:t>Visualise the model</a:t>
            </a:r>
          </a:p>
          <a:p>
            <a:pPr lvl="1"/>
            <a:r>
              <a:rPr lang="en-GB" dirty="0"/>
              <a:t>Manage the schedule</a:t>
            </a:r>
          </a:p>
          <a:p>
            <a:r>
              <a:rPr lang="en-GB" dirty="0"/>
              <a:t>Great for programmers</a:t>
            </a:r>
          </a:p>
          <a:p>
            <a:pPr lvl="1"/>
            <a:r>
              <a:rPr lang="en-GB" dirty="0"/>
              <a:t>Less time spend worrying about admin, more time on modelling</a:t>
            </a:r>
          </a:p>
          <a:p>
            <a:r>
              <a:rPr lang="en-GB" dirty="0"/>
              <a:t>Examples:</a:t>
            </a:r>
          </a:p>
          <a:p>
            <a:pPr lvl="1"/>
            <a:r>
              <a:rPr lang="en-GB" dirty="0">
                <a:hlinkClick r:id="rId2"/>
              </a:rPr>
              <a:t>MASON</a:t>
            </a:r>
            <a:endParaRPr lang="en-GB" dirty="0"/>
          </a:p>
          <a:p>
            <a:pPr lvl="1"/>
            <a:r>
              <a:rPr lang="en-GB" dirty="0">
                <a:hlinkClick r:id="rId3"/>
              </a:rPr>
              <a:t>Repast Simphony</a:t>
            </a:r>
            <a:endParaRPr lang="en-GB" dirty="0"/>
          </a:p>
          <a:p>
            <a:pPr lvl="1"/>
            <a:r>
              <a:rPr lang="en-GB" dirty="0">
                <a:hlinkClick r:id="rId4"/>
              </a:rPr>
              <a:t>Mageo</a:t>
            </a:r>
            <a:endParaRPr lang="en-GB" dirty="0"/>
          </a:p>
          <a:p>
            <a:r>
              <a:rPr lang="en-GB" dirty="0"/>
              <a:t>Loads of others listed </a:t>
            </a:r>
            <a:r>
              <a:rPr lang="en-GB" dirty="0">
                <a:hlinkClick r:id="rId5"/>
              </a:rPr>
              <a:t>here</a:t>
            </a:r>
            <a:endParaRPr lang="en-GB" dirty="0"/>
          </a:p>
          <a:p>
            <a:endParaRPr lang="en-GB" dirty="0"/>
          </a:p>
        </p:txBody>
      </p:sp>
      <p:pic>
        <p:nvPicPr>
          <p:cNvPr id="2050" name="Picture 2" descr="https://www.geog.leeds.ac.uk/courses/level3/geog3150/lectures/lecture2/figures/code.png">
            <a:extLst>
              <a:ext uri="{FF2B5EF4-FFF2-40B4-BE49-F238E27FC236}">
                <a16:creationId xmlns:a16="http://schemas.microsoft.com/office/drawing/2014/main" xmlns="" id="{57D58D6B-2902-F34A-9666-AB1267EB33E3}"/>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bwMode="auto">
          <a:xfrm>
            <a:off x="7277501" y="405636"/>
            <a:ext cx="4076299" cy="5771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6648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37988F-7E5C-8048-982F-FCE3FB6A31CC}"/>
              </a:ext>
            </a:extLst>
          </p:cNvPr>
          <p:cNvSpPr>
            <a:spLocks noGrp="1"/>
          </p:cNvSpPr>
          <p:nvPr>
            <p:ph type="title"/>
          </p:nvPr>
        </p:nvSpPr>
        <p:spPr/>
        <p:txBody>
          <a:bodyPr/>
          <a:lstStyle/>
          <a:p>
            <a:r>
              <a:rPr lang="en-GB" dirty="0"/>
              <a:t>Graphical Environments</a:t>
            </a:r>
          </a:p>
        </p:txBody>
      </p:sp>
      <p:sp>
        <p:nvSpPr>
          <p:cNvPr id="3" name="Content Placeholder 2">
            <a:extLst>
              <a:ext uri="{FF2B5EF4-FFF2-40B4-BE49-F238E27FC236}">
                <a16:creationId xmlns:a16="http://schemas.microsoft.com/office/drawing/2014/main" xmlns="" id="{1BD3A663-3920-034D-BD09-89B9AA7931EE}"/>
              </a:ext>
            </a:extLst>
          </p:cNvPr>
          <p:cNvSpPr>
            <a:spLocks noGrp="1"/>
          </p:cNvSpPr>
          <p:nvPr>
            <p:ph sz="half" idx="1"/>
          </p:nvPr>
        </p:nvSpPr>
        <p:spPr>
          <a:xfrm>
            <a:off x="838200" y="1825625"/>
            <a:ext cx="5181600" cy="4351338"/>
          </a:xfrm>
        </p:spPr>
        <p:txBody>
          <a:bodyPr/>
          <a:lstStyle/>
          <a:p>
            <a:r>
              <a:rPr lang="en-GB" dirty="0"/>
              <a:t>Entirely visual - no programming needed</a:t>
            </a:r>
          </a:p>
          <a:p>
            <a:r>
              <a:rPr lang="en-GB" dirty="0"/>
              <a:t>Most useful for non-programmers</a:t>
            </a:r>
          </a:p>
          <a:p>
            <a:r>
              <a:rPr lang="en-GB" dirty="0"/>
              <a:t>Examples</a:t>
            </a:r>
          </a:p>
          <a:p>
            <a:pPr lvl="1"/>
            <a:r>
              <a:rPr lang="en-GB" dirty="0">
                <a:hlinkClick r:id="rId2"/>
              </a:rPr>
              <a:t>Agent Sheets</a:t>
            </a:r>
            <a:endParaRPr lang="en-GB" dirty="0"/>
          </a:p>
          <a:p>
            <a:pPr lvl="1"/>
            <a:r>
              <a:rPr lang="en-GB" dirty="0">
                <a:hlinkClick r:id="rId3"/>
              </a:rPr>
              <a:t>VisualBots</a:t>
            </a:r>
            <a:endParaRPr lang="en-GB" dirty="0"/>
          </a:p>
          <a:p>
            <a:pPr lvl="1"/>
            <a:r>
              <a:rPr lang="en-GB" dirty="0">
                <a:hlinkClick r:id="rId4"/>
              </a:rPr>
              <a:t>Repast Simphony</a:t>
            </a:r>
            <a:endParaRPr lang="en-GB" dirty="0"/>
          </a:p>
          <a:p>
            <a:pPr lvl="1"/>
            <a:r>
              <a:rPr lang="en-GB" dirty="0">
                <a:hlinkClick r:id="rId5"/>
              </a:rPr>
              <a:t>Modelling4All</a:t>
            </a:r>
            <a:endParaRPr lang="en-GB" dirty="0"/>
          </a:p>
          <a:p>
            <a:endParaRPr lang="en-GB" dirty="0"/>
          </a:p>
        </p:txBody>
      </p:sp>
      <p:pic>
        <p:nvPicPr>
          <p:cNvPr id="3074" name="Picture 2" descr="Repast behaviour editor">
            <a:extLst>
              <a:ext uri="{FF2B5EF4-FFF2-40B4-BE49-F238E27FC236}">
                <a16:creationId xmlns:a16="http://schemas.microsoft.com/office/drawing/2014/main" xmlns="" id="{B33195C9-8F3D-5141-A06C-94896B61206C}"/>
              </a:ext>
            </a:extLst>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bwMode="auto">
          <a:xfrm>
            <a:off x="6172200" y="2261443"/>
            <a:ext cx="5181600" cy="347970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EE0396D1-6E6C-094A-A669-BF2BBF4D47D9}"/>
              </a:ext>
            </a:extLst>
          </p:cNvPr>
          <p:cNvSpPr txBox="1"/>
          <p:nvPr/>
        </p:nvSpPr>
        <p:spPr>
          <a:xfrm>
            <a:off x="6172200" y="5807631"/>
            <a:ext cx="5007591" cy="369332"/>
          </a:xfrm>
          <a:prstGeom prst="rect">
            <a:avLst/>
          </a:prstGeom>
          <a:noFill/>
        </p:spPr>
        <p:txBody>
          <a:bodyPr wrap="square" rtlCol="0">
            <a:spAutoFit/>
          </a:bodyPr>
          <a:lstStyle/>
          <a:p>
            <a:r>
              <a:rPr lang="en-GB" dirty="0"/>
              <a:t>Visual model development in Repast </a:t>
            </a:r>
            <a:r>
              <a:rPr lang="en-GB" dirty="0" err="1"/>
              <a:t>Simphony</a:t>
            </a:r>
            <a:r>
              <a:rPr lang="en-GB" dirty="0"/>
              <a:t> </a:t>
            </a:r>
          </a:p>
        </p:txBody>
      </p:sp>
    </p:spTree>
    <p:extLst>
      <p:ext uri="{BB962C8B-B14F-4D97-AF65-F5344CB8AC3E}">
        <p14:creationId xmlns:p14="http://schemas.microsoft.com/office/powerpoint/2010/main" val="3977779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2DD36E-4070-2849-BBC1-921C94F16987}"/>
              </a:ext>
            </a:extLst>
          </p:cNvPr>
          <p:cNvSpPr>
            <a:spLocks noGrp="1"/>
          </p:cNvSpPr>
          <p:nvPr>
            <p:ph type="title"/>
          </p:nvPr>
        </p:nvSpPr>
        <p:spPr/>
        <p:txBody>
          <a:bodyPr/>
          <a:lstStyle/>
          <a:p>
            <a:r>
              <a:rPr lang="en-GB" dirty="0"/>
              <a:t>Somewhere in the middle</a:t>
            </a:r>
          </a:p>
        </p:txBody>
      </p:sp>
      <p:sp>
        <p:nvSpPr>
          <p:cNvPr id="4" name="Content Placeholder 3">
            <a:extLst>
              <a:ext uri="{FF2B5EF4-FFF2-40B4-BE49-F238E27FC236}">
                <a16:creationId xmlns:a16="http://schemas.microsoft.com/office/drawing/2014/main" xmlns="" id="{B8E299C5-C025-8C4F-92C0-5C3234EC5959}"/>
              </a:ext>
            </a:extLst>
          </p:cNvPr>
          <p:cNvSpPr>
            <a:spLocks noGrp="1"/>
          </p:cNvSpPr>
          <p:nvPr>
            <p:ph sz="half" idx="1"/>
          </p:nvPr>
        </p:nvSpPr>
        <p:spPr/>
        <p:txBody>
          <a:bodyPr/>
          <a:lstStyle/>
          <a:p>
            <a:r>
              <a:rPr lang="en-GB" dirty="0"/>
              <a:t>Some code writing, some visual development</a:t>
            </a:r>
          </a:p>
          <a:p>
            <a:r>
              <a:rPr lang="en-GB" dirty="0"/>
              <a:t>More powerful than purely visual tools, but easier to use.</a:t>
            </a:r>
          </a:p>
          <a:p>
            <a:r>
              <a:rPr lang="en-GB" dirty="0"/>
              <a:t>Save time having to learn to do simple tasks and concentrate on model behaviour</a:t>
            </a:r>
          </a:p>
          <a:p>
            <a:r>
              <a:rPr lang="en-GB" dirty="0"/>
              <a:t>e.g. </a:t>
            </a:r>
            <a:r>
              <a:rPr lang="en-GB" dirty="0" err="1"/>
              <a:t>NetLogo</a:t>
            </a:r>
            <a:endParaRPr lang="en-GB" dirty="0"/>
          </a:p>
          <a:p>
            <a:pPr marL="0" indent="0">
              <a:buNone/>
            </a:pPr>
            <a:endParaRPr lang="en-GB" dirty="0"/>
          </a:p>
        </p:txBody>
      </p:sp>
      <p:pic>
        <p:nvPicPr>
          <p:cNvPr id="4100" name="Picture 4" descr="NetLogo GUI">
            <a:extLst>
              <a:ext uri="{FF2B5EF4-FFF2-40B4-BE49-F238E27FC236}">
                <a16:creationId xmlns:a16="http://schemas.microsoft.com/office/drawing/2014/main" xmlns="" id="{F9931435-C03D-3648-9620-F30A0778E8F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346209" y="1825625"/>
            <a:ext cx="5007591" cy="35823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CB71C04A-6E6C-6949-89B9-75E9CF8DBFB3}"/>
              </a:ext>
            </a:extLst>
          </p:cNvPr>
          <p:cNvSpPr txBox="1"/>
          <p:nvPr/>
        </p:nvSpPr>
        <p:spPr>
          <a:xfrm>
            <a:off x="6346209" y="5407978"/>
            <a:ext cx="5007591" cy="369332"/>
          </a:xfrm>
          <a:prstGeom prst="rect">
            <a:avLst/>
          </a:prstGeom>
          <a:noFill/>
        </p:spPr>
        <p:txBody>
          <a:bodyPr wrap="square" rtlCol="0">
            <a:spAutoFit/>
          </a:bodyPr>
          <a:lstStyle/>
          <a:p>
            <a:r>
              <a:rPr lang="en-GB" dirty="0"/>
              <a:t>An example of a </a:t>
            </a:r>
            <a:r>
              <a:rPr lang="en-GB" dirty="0" err="1"/>
              <a:t>NetLogo</a:t>
            </a:r>
            <a:r>
              <a:rPr lang="en-GB" dirty="0"/>
              <a:t> model</a:t>
            </a:r>
          </a:p>
        </p:txBody>
      </p:sp>
    </p:spTree>
    <p:extLst>
      <p:ext uri="{BB962C8B-B14F-4D97-AF65-F5344CB8AC3E}">
        <p14:creationId xmlns:p14="http://schemas.microsoft.com/office/powerpoint/2010/main" val="25635630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B58DB4-C916-7B49-9A6D-9F6845C14BB2}"/>
              </a:ext>
            </a:extLst>
          </p:cNvPr>
          <p:cNvSpPr>
            <a:spLocks noGrp="1"/>
          </p:cNvSpPr>
          <p:nvPr>
            <p:ph type="title"/>
          </p:nvPr>
        </p:nvSpPr>
        <p:spPr/>
        <p:txBody>
          <a:bodyPr/>
          <a:lstStyle/>
          <a:p>
            <a:r>
              <a:rPr lang="en-US" dirty="0"/>
              <a:t>Overview </a:t>
            </a:r>
          </a:p>
        </p:txBody>
      </p:sp>
      <p:sp>
        <p:nvSpPr>
          <p:cNvPr id="3" name="Content Placeholder 2">
            <a:extLst>
              <a:ext uri="{FF2B5EF4-FFF2-40B4-BE49-F238E27FC236}">
                <a16:creationId xmlns:a16="http://schemas.microsoft.com/office/drawing/2014/main" xmlns="" id="{128AEB6D-95B4-1B4E-B689-57D1F84B35BC}"/>
              </a:ext>
            </a:extLst>
          </p:cNvPr>
          <p:cNvSpPr>
            <a:spLocks noGrp="1"/>
          </p:cNvSpPr>
          <p:nvPr>
            <p:ph idx="1"/>
          </p:nvPr>
        </p:nvSpPr>
        <p:spPr/>
        <p:txBody>
          <a:bodyPr/>
          <a:lstStyle/>
          <a:p>
            <a:r>
              <a:rPr lang="en-US" dirty="0">
                <a:solidFill>
                  <a:schemeClr val="bg1">
                    <a:lumMod val="50000"/>
                  </a:schemeClr>
                </a:solidFill>
              </a:rPr>
              <a:t>An overview of tools for agent-based modelling</a:t>
            </a:r>
          </a:p>
          <a:p>
            <a:r>
              <a:rPr lang="en-US" dirty="0"/>
              <a:t>An introduction to </a:t>
            </a:r>
            <a:r>
              <a:rPr lang="en-US" dirty="0" err="1"/>
              <a:t>NetLogo</a:t>
            </a:r>
            <a:r>
              <a:rPr lang="en-US" dirty="0"/>
              <a:t>:</a:t>
            </a:r>
          </a:p>
          <a:p>
            <a:pPr lvl="1"/>
            <a:r>
              <a:rPr lang="en-US" dirty="0"/>
              <a:t>The Program itself</a:t>
            </a:r>
          </a:p>
          <a:p>
            <a:pPr lvl="1"/>
            <a:r>
              <a:rPr lang="en-US" dirty="0"/>
              <a:t>Turtles and Patches</a:t>
            </a:r>
          </a:p>
          <a:p>
            <a:pPr lvl="1"/>
            <a:r>
              <a:rPr lang="en-US" dirty="0"/>
              <a:t>Variables</a:t>
            </a:r>
          </a:p>
          <a:p>
            <a:pPr lvl="1"/>
            <a:r>
              <a:rPr lang="en-US" dirty="0"/>
              <a:t>Flow Control</a:t>
            </a:r>
          </a:p>
          <a:p>
            <a:r>
              <a:rPr lang="en-US" dirty="0">
                <a:solidFill>
                  <a:schemeClr val="bg1">
                    <a:lumMod val="50000"/>
                  </a:schemeClr>
                </a:solidFill>
              </a:rPr>
              <a:t>How to write good code</a:t>
            </a:r>
          </a:p>
        </p:txBody>
      </p:sp>
    </p:spTree>
    <p:extLst>
      <p:ext uri="{BB962C8B-B14F-4D97-AF65-F5344CB8AC3E}">
        <p14:creationId xmlns:p14="http://schemas.microsoft.com/office/powerpoint/2010/main" val="73694421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4F17BB-F9DF-A243-B51C-C31A6ACA6763}"/>
              </a:ext>
            </a:extLst>
          </p:cNvPr>
          <p:cNvSpPr>
            <a:spLocks noGrp="1"/>
          </p:cNvSpPr>
          <p:nvPr>
            <p:ph type="title"/>
          </p:nvPr>
        </p:nvSpPr>
        <p:spPr/>
        <p:txBody>
          <a:bodyPr/>
          <a:lstStyle/>
          <a:p>
            <a:r>
              <a:rPr lang="en-GB" dirty="0" err="1"/>
              <a:t>NetLogo</a:t>
            </a:r>
            <a:endParaRPr lang="en-GB" dirty="0"/>
          </a:p>
        </p:txBody>
      </p:sp>
      <p:sp>
        <p:nvSpPr>
          <p:cNvPr id="3" name="Content Placeholder 2">
            <a:extLst>
              <a:ext uri="{FF2B5EF4-FFF2-40B4-BE49-F238E27FC236}">
                <a16:creationId xmlns:a16="http://schemas.microsoft.com/office/drawing/2014/main" xmlns="" id="{2820D382-5680-BC45-8E3F-458BD7D11D74}"/>
              </a:ext>
            </a:extLst>
          </p:cNvPr>
          <p:cNvSpPr>
            <a:spLocks noGrp="1"/>
          </p:cNvSpPr>
          <p:nvPr>
            <p:ph sz="half" idx="1"/>
          </p:nvPr>
        </p:nvSpPr>
        <p:spPr>
          <a:xfrm>
            <a:off x="838200" y="1825625"/>
            <a:ext cx="5181600" cy="3087569"/>
          </a:xfrm>
        </p:spPr>
        <p:txBody>
          <a:bodyPr/>
          <a:lstStyle/>
          <a:p>
            <a:r>
              <a:rPr lang="en-GB" dirty="0"/>
              <a:t>Based on </a:t>
            </a:r>
            <a:r>
              <a:rPr lang="en-GB" b="1" dirty="0"/>
              <a:t>Star Logo</a:t>
            </a:r>
            <a:r>
              <a:rPr lang="en-GB" dirty="0"/>
              <a:t>.</a:t>
            </a:r>
          </a:p>
          <a:p>
            <a:pPr lvl="1"/>
            <a:r>
              <a:rPr lang="en-GB" dirty="0"/>
              <a:t>Popular teaching tool</a:t>
            </a:r>
          </a:p>
          <a:p>
            <a:pPr lvl="1"/>
            <a:r>
              <a:rPr lang="en-GB" dirty="0"/>
              <a:t>Designed to be used by children</a:t>
            </a:r>
          </a:p>
          <a:p>
            <a:r>
              <a:rPr lang="en-GB" dirty="0"/>
              <a:t>But also very powerful</a:t>
            </a:r>
          </a:p>
          <a:p>
            <a:pPr lvl="1"/>
            <a:r>
              <a:rPr lang="en-GB" dirty="0"/>
              <a:t>Lots of serious research is done using </a:t>
            </a:r>
            <a:r>
              <a:rPr lang="en-GB" dirty="0" err="1"/>
              <a:t>NetLogo</a:t>
            </a:r>
            <a:endParaRPr lang="en-GB" dirty="0"/>
          </a:p>
          <a:p>
            <a:endParaRPr lang="en-GB" dirty="0"/>
          </a:p>
        </p:txBody>
      </p:sp>
      <p:pic>
        <p:nvPicPr>
          <p:cNvPr id="7" name="Content Placeholder 6">
            <a:extLst>
              <a:ext uri="{FF2B5EF4-FFF2-40B4-BE49-F238E27FC236}">
                <a16:creationId xmlns:a16="http://schemas.microsoft.com/office/drawing/2014/main" xmlns="" id="{AD03A467-3C35-4141-88BD-7790252BE2F8}"/>
              </a:ext>
            </a:extLst>
          </p:cNvPr>
          <p:cNvPicPr>
            <a:picLocks noGrp="1" noChangeAspect="1"/>
          </p:cNvPicPr>
          <p:nvPr>
            <p:ph sz="half" idx="2"/>
          </p:nvPr>
        </p:nvPicPr>
        <p:blipFill>
          <a:blip r:embed="rId2"/>
          <a:stretch>
            <a:fillRect/>
          </a:stretch>
        </p:blipFill>
        <p:spPr>
          <a:xfrm>
            <a:off x="6741994" y="365125"/>
            <a:ext cx="4611806" cy="4591900"/>
          </a:xfrm>
        </p:spPr>
      </p:pic>
      <p:pic>
        <p:nvPicPr>
          <p:cNvPr id="5122" name="Picture 2" descr="NetLogo banner">
            <a:extLst>
              <a:ext uri="{FF2B5EF4-FFF2-40B4-BE49-F238E27FC236}">
                <a16:creationId xmlns:a16="http://schemas.microsoft.com/office/drawing/2014/main" xmlns="" id="{EC0BCBD3-A637-9443-81DB-FF8D06A63E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334000"/>
            <a:ext cx="11430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1326988C-AD34-E94F-B961-A2799D421FD4}"/>
              </a:ext>
            </a:extLst>
          </p:cNvPr>
          <p:cNvSpPr txBox="1"/>
          <p:nvPr/>
        </p:nvSpPr>
        <p:spPr>
          <a:xfrm>
            <a:off x="6741994" y="4938931"/>
            <a:ext cx="5007591" cy="369332"/>
          </a:xfrm>
          <a:prstGeom prst="rect">
            <a:avLst/>
          </a:prstGeom>
          <a:noFill/>
        </p:spPr>
        <p:txBody>
          <a:bodyPr wrap="square" rtlCol="0">
            <a:spAutoFit/>
          </a:bodyPr>
          <a:lstStyle/>
          <a:p>
            <a:r>
              <a:rPr lang="en-GB" dirty="0"/>
              <a:t>The Schelling segregation model in </a:t>
            </a:r>
            <a:r>
              <a:rPr lang="en-GB" dirty="0" err="1"/>
              <a:t>NetLogo</a:t>
            </a:r>
            <a:endParaRPr lang="en-GB" dirty="0"/>
          </a:p>
        </p:txBody>
      </p:sp>
    </p:spTree>
    <p:extLst>
      <p:ext uri="{BB962C8B-B14F-4D97-AF65-F5344CB8AC3E}">
        <p14:creationId xmlns:p14="http://schemas.microsoft.com/office/powerpoint/2010/main" val="1080882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4" y="274638"/>
            <a:ext cx="4176464" cy="922114"/>
          </a:xfrm>
        </p:spPr>
        <p:txBody>
          <a:bodyPr>
            <a:normAutofit fontScale="90000"/>
          </a:bodyPr>
          <a:lstStyle/>
          <a:p>
            <a:r>
              <a:rPr lang="en-CA" dirty="0"/>
              <a:t>Aggregate </a:t>
            </a:r>
            <a:r>
              <a:rPr lang="en-CA" dirty="0" err="1"/>
              <a:t>vs</a:t>
            </a:r>
            <a:r>
              <a:rPr lang="en-CA" dirty="0"/>
              <a:t> Individual Level</a:t>
            </a:r>
            <a:endParaRPr lang="en-GB" dirty="0"/>
          </a:p>
        </p:txBody>
      </p:sp>
      <p:sp>
        <p:nvSpPr>
          <p:cNvPr id="3" name="Content Placeholder 2"/>
          <p:cNvSpPr>
            <a:spLocks noGrp="1"/>
          </p:cNvSpPr>
          <p:nvPr>
            <p:ph idx="1"/>
          </p:nvPr>
        </p:nvSpPr>
        <p:spPr>
          <a:xfrm>
            <a:off x="1631504" y="1772816"/>
            <a:ext cx="4176464" cy="4608512"/>
          </a:xfrm>
        </p:spPr>
        <p:txBody>
          <a:bodyPr>
            <a:normAutofit/>
          </a:bodyPr>
          <a:lstStyle/>
          <a:p>
            <a:r>
              <a:rPr lang="en-GB" sz="2400" dirty="0"/>
              <a:t>‘Traditional’ modelling methods work at an aggregate level, from the </a:t>
            </a:r>
            <a:r>
              <a:rPr lang="en-GB" sz="2400" b="1" dirty="0"/>
              <a:t>top-down</a:t>
            </a:r>
          </a:p>
          <a:p>
            <a:endParaRPr lang="en-GB" sz="2400" dirty="0"/>
          </a:p>
          <a:p>
            <a:pPr lvl="1"/>
            <a:r>
              <a:rPr lang="en-GB" sz="2400" dirty="0"/>
              <a:t>E.g. Regression, spatial interaction modelling, location-allocation, etc.</a:t>
            </a:r>
          </a:p>
          <a:p>
            <a:endParaRPr lang="en-GB" sz="2400" dirty="0"/>
          </a:p>
          <a:p>
            <a:endParaRPr lang="en-GB" sz="2400"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51985" y="274638"/>
            <a:ext cx="4570295" cy="6381328"/>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9125937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412330-C805-5447-BED7-E28B03A90543}"/>
              </a:ext>
            </a:extLst>
          </p:cNvPr>
          <p:cNvSpPr>
            <a:spLocks noGrp="1"/>
          </p:cNvSpPr>
          <p:nvPr>
            <p:ph type="title"/>
          </p:nvPr>
        </p:nvSpPr>
        <p:spPr/>
        <p:txBody>
          <a:bodyPr/>
          <a:lstStyle/>
          <a:p>
            <a:r>
              <a:rPr lang="en-GB" dirty="0" err="1"/>
              <a:t>NetLogo</a:t>
            </a:r>
            <a:endParaRPr lang="en-GB" dirty="0"/>
          </a:p>
        </p:txBody>
      </p:sp>
      <p:sp>
        <p:nvSpPr>
          <p:cNvPr id="5" name="Content Placeholder 4">
            <a:extLst>
              <a:ext uri="{FF2B5EF4-FFF2-40B4-BE49-F238E27FC236}">
                <a16:creationId xmlns:a16="http://schemas.microsoft.com/office/drawing/2014/main" xmlns="" id="{DF94F739-C3A6-F645-858E-EE1CB244FE00}"/>
              </a:ext>
            </a:extLst>
          </p:cNvPr>
          <p:cNvSpPr>
            <a:spLocks noGrp="1"/>
          </p:cNvSpPr>
          <p:nvPr>
            <p:ph idx="1"/>
          </p:nvPr>
        </p:nvSpPr>
        <p:spPr>
          <a:xfrm>
            <a:off x="838200" y="1825625"/>
            <a:ext cx="10515600" cy="4351338"/>
          </a:xfrm>
        </p:spPr>
        <p:txBody>
          <a:bodyPr>
            <a:normAutofit fontScale="92500" lnSpcReduction="10000"/>
          </a:bodyPr>
          <a:lstStyle/>
          <a:p>
            <a:r>
              <a:rPr lang="en-GB" dirty="0"/>
              <a:t>Developed by The Centre for Connected Learning (CCL) and Computer-Based </a:t>
            </a:r>
            <a:r>
              <a:rPr lang="en-GB" dirty="0" err="1"/>
              <a:t>Modeling</a:t>
            </a:r>
            <a:r>
              <a:rPr lang="en-GB" dirty="0"/>
              <a:t> at </a:t>
            </a:r>
            <a:r>
              <a:rPr lang="en-GB" dirty="0" err="1"/>
              <a:t>Northwestern</a:t>
            </a:r>
            <a:r>
              <a:rPr lang="en-GB" dirty="0"/>
              <a:t> University</a:t>
            </a:r>
          </a:p>
          <a:p>
            <a:r>
              <a:rPr lang="en-GB" dirty="0"/>
              <a:t>Free!</a:t>
            </a:r>
          </a:p>
          <a:p>
            <a:r>
              <a:rPr lang="en-GB" dirty="0"/>
              <a:t>Uses Java in the background</a:t>
            </a:r>
          </a:p>
          <a:p>
            <a:pPr lvl="1"/>
            <a:r>
              <a:rPr lang="en-GB" dirty="0"/>
              <a:t>Multi platform</a:t>
            </a:r>
          </a:p>
          <a:p>
            <a:pPr lvl="1"/>
            <a:r>
              <a:rPr lang="en-GB" dirty="0"/>
              <a:t>Can be converted into applets or JavaScript (and embedded in websites)</a:t>
            </a:r>
          </a:p>
          <a:p>
            <a:r>
              <a:rPr lang="en-GB" dirty="0"/>
              <a:t>Great for quickly putting a model together and thinking through ideas</a:t>
            </a:r>
          </a:p>
          <a:p>
            <a:pPr lvl="1"/>
            <a:r>
              <a:rPr lang="en-GB" dirty="0"/>
              <a:t>Easy to build</a:t>
            </a:r>
          </a:p>
          <a:p>
            <a:pPr lvl="1"/>
            <a:r>
              <a:rPr lang="en-GB" dirty="0"/>
              <a:t>Easy to interact with models</a:t>
            </a:r>
          </a:p>
          <a:p>
            <a:pPr lvl="1"/>
            <a:r>
              <a:rPr lang="en-GB" dirty="0"/>
              <a:t>East to extract data and create plots</a:t>
            </a:r>
          </a:p>
          <a:p>
            <a:r>
              <a:rPr lang="en-GB" dirty="0"/>
              <a:t>Excellent documentation: </a:t>
            </a:r>
            <a:r>
              <a:rPr lang="en-GB" dirty="0">
                <a:hlinkClick r:id="rId2"/>
              </a:rPr>
              <a:t>http://ccl.northwestern.edu/netlogo/docs/</a:t>
            </a:r>
            <a:endParaRPr lang="en-GB" dirty="0"/>
          </a:p>
          <a:p>
            <a:endParaRPr lang="en-GB" dirty="0"/>
          </a:p>
        </p:txBody>
      </p:sp>
    </p:spTree>
    <p:extLst>
      <p:ext uri="{BB962C8B-B14F-4D97-AF65-F5344CB8AC3E}">
        <p14:creationId xmlns:p14="http://schemas.microsoft.com/office/powerpoint/2010/main" val="333214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282374-4134-BA45-974F-B5A30C079071}"/>
              </a:ext>
            </a:extLst>
          </p:cNvPr>
          <p:cNvSpPr>
            <a:spLocks noGrp="1"/>
          </p:cNvSpPr>
          <p:nvPr>
            <p:ph type="title"/>
          </p:nvPr>
        </p:nvSpPr>
        <p:spPr/>
        <p:txBody>
          <a:bodyPr/>
          <a:lstStyle/>
          <a:p>
            <a:r>
              <a:rPr lang="en-GB" dirty="0"/>
              <a:t>The </a:t>
            </a:r>
            <a:r>
              <a:rPr lang="en-GB" dirty="0" err="1"/>
              <a:t>NetLogo</a:t>
            </a:r>
            <a:r>
              <a:rPr lang="en-GB" dirty="0"/>
              <a:t> Program</a:t>
            </a:r>
          </a:p>
        </p:txBody>
      </p:sp>
      <p:sp>
        <p:nvSpPr>
          <p:cNvPr id="3" name="Content Placeholder 2">
            <a:extLst>
              <a:ext uri="{FF2B5EF4-FFF2-40B4-BE49-F238E27FC236}">
                <a16:creationId xmlns:a16="http://schemas.microsoft.com/office/drawing/2014/main" xmlns="" id="{1777CB0B-62AA-BA4F-B986-5EC53206AFED}"/>
              </a:ext>
            </a:extLst>
          </p:cNvPr>
          <p:cNvSpPr>
            <a:spLocks noGrp="1"/>
          </p:cNvSpPr>
          <p:nvPr>
            <p:ph idx="1"/>
          </p:nvPr>
        </p:nvSpPr>
        <p:spPr>
          <a:xfrm>
            <a:off x="838200" y="1585347"/>
            <a:ext cx="10515600" cy="1886566"/>
          </a:xfrm>
        </p:spPr>
        <p:txBody>
          <a:bodyPr>
            <a:normAutofit/>
          </a:bodyPr>
          <a:lstStyle/>
          <a:p>
            <a:r>
              <a:rPr lang="en-GB" dirty="0" err="1"/>
              <a:t>NetLogo</a:t>
            </a:r>
            <a:r>
              <a:rPr lang="en-GB" dirty="0"/>
              <a:t> is has three parts:</a:t>
            </a:r>
          </a:p>
          <a:p>
            <a:pPr lvl="1"/>
            <a:r>
              <a:rPr lang="en-GB" dirty="0"/>
              <a:t>Graphical part (</a:t>
            </a:r>
            <a:r>
              <a:rPr lang="en-GB" b="1" dirty="0"/>
              <a:t>Interface</a:t>
            </a:r>
            <a:r>
              <a:rPr lang="en-GB" dirty="0"/>
              <a:t>) with sliders, graphs, buttons and a map</a:t>
            </a:r>
          </a:p>
          <a:p>
            <a:pPr lvl="1"/>
            <a:r>
              <a:rPr lang="en-GB" b="1" dirty="0"/>
              <a:t>Information</a:t>
            </a:r>
            <a:r>
              <a:rPr lang="en-GB" dirty="0"/>
              <a:t> (description, metadata, etc)</a:t>
            </a:r>
          </a:p>
          <a:p>
            <a:pPr lvl="1"/>
            <a:r>
              <a:rPr lang="en-GB" dirty="0"/>
              <a:t>Scripting part (</a:t>
            </a:r>
            <a:r>
              <a:rPr lang="en-GB" b="1" dirty="0"/>
              <a:t>Procedures</a:t>
            </a:r>
            <a:r>
              <a:rPr lang="en-GB" dirty="0"/>
              <a:t>) which contains instructions (code)</a:t>
            </a:r>
          </a:p>
          <a:p>
            <a:endParaRPr lang="en-GB" dirty="0"/>
          </a:p>
        </p:txBody>
      </p:sp>
      <p:pic>
        <p:nvPicPr>
          <p:cNvPr id="8194" name="Picture 2" descr="NetLogo program">
            <a:extLst>
              <a:ext uri="{FF2B5EF4-FFF2-40B4-BE49-F238E27FC236}">
                <a16:creationId xmlns:a16="http://schemas.microsoft.com/office/drawing/2014/main" xmlns="" id="{75B317C5-33BF-094D-9A9C-AC01799237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1379" y="3471913"/>
            <a:ext cx="8654044" cy="3023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837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1A67E-10DB-5D42-9F5A-3C482B9184A2}"/>
              </a:ext>
            </a:extLst>
          </p:cNvPr>
          <p:cNvSpPr>
            <a:spLocks noGrp="1"/>
          </p:cNvSpPr>
          <p:nvPr>
            <p:ph type="title"/>
          </p:nvPr>
        </p:nvSpPr>
        <p:spPr>
          <a:xfrm>
            <a:off x="838200" y="365125"/>
            <a:ext cx="10515600" cy="2296188"/>
          </a:xfrm>
        </p:spPr>
        <p:txBody>
          <a:bodyPr>
            <a:normAutofit/>
          </a:bodyPr>
          <a:lstStyle/>
          <a:p>
            <a:r>
              <a:rPr lang="en-GB" dirty="0"/>
              <a:t>The </a:t>
            </a:r>
            <a:r>
              <a:rPr lang="en-GB" dirty="0" err="1"/>
              <a:t>NetLogo</a:t>
            </a:r>
            <a:r>
              <a:rPr lang="en-GB" dirty="0"/>
              <a:t/>
            </a:r>
            <a:br>
              <a:rPr lang="en-GB" dirty="0"/>
            </a:br>
            <a:r>
              <a:rPr lang="en-GB" dirty="0"/>
              <a:t>‘Interface’</a:t>
            </a:r>
            <a:br>
              <a:rPr lang="en-GB" dirty="0"/>
            </a:br>
            <a:r>
              <a:rPr lang="en-GB" dirty="0"/>
              <a:t>Tab</a:t>
            </a:r>
          </a:p>
        </p:txBody>
      </p:sp>
      <p:pic>
        <p:nvPicPr>
          <p:cNvPr id="11266" name="Picture 2" descr="NetLogo interface">
            <a:extLst>
              <a:ext uri="{FF2B5EF4-FFF2-40B4-BE49-F238E27FC236}">
                <a16:creationId xmlns:a16="http://schemas.microsoft.com/office/drawing/2014/main" xmlns="" id="{8FD1E9D5-BAF4-D14E-9356-67419D80982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08540" y="365125"/>
            <a:ext cx="7445260" cy="6018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9111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FD5A11-14EC-3E42-A7F7-56354394C945}"/>
              </a:ext>
            </a:extLst>
          </p:cNvPr>
          <p:cNvSpPr>
            <a:spLocks noGrp="1"/>
          </p:cNvSpPr>
          <p:nvPr>
            <p:ph type="title"/>
          </p:nvPr>
        </p:nvSpPr>
        <p:spPr/>
        <p:txBody>
          <a:bodyPr/>
          <a:lstStyle/>
          <a:p>
            <a:r>
              <a:rPr lang="en-GB" dirty="0"/>
              <a:t>Components of the Interface</a:t>
            </a:r>
          </a:p>
        </p:txBody>
      </p:sp>
      <p:pic>
        <p:nvPicPr>
          <p:cNvPr id="5" name="Content Placeholder 4">
            <a:extLst>
              <a:ext uri="{FF2B5EF4-FFF2-40B4-BE49-F238E27FC236}">
                <a16:creationId xmlns:a16="http://schemas.microsoft.com/office/drawing/2014/main" xmlns="" id="{2EEABFA5-9CE3-5E47-B13D-14402E6A6DFA}"/>
              </a:ext>
            </a:extLst>
          </p:cNvPr>
          <p:cNvPicPr>
            <a:picLocks noGrp="1" noChangeAspect="1"/>
          </p:cNvPicPr>
          <p:nvPr>
            <p:ph idx="1"/>
          </p:nvPr>
        </p:nvPicPr>
        <p:blipFill>
          <a:blip r:embed="rId2"/>
          <a:stretch>
            <a:fillRect/>
          </a:stretch>
        </p:blipFill>
        <p:spPr>
          <a:xfrm>
            <a:off x="2119607" y="1825625"/>
            <a:ext cx="7952785" cy="4351338"/>
          </a:xfrm>
        </p:spPr>
      </p:pic>
    </p:spTree>
    <p:extLst>
      <p:ext uri="{BB962C8B-B14F-4D97-AF65-F5344CB8AC3E}">
        <p14:creationId xmlns:p14="http://schemas.microsoft.com/office/powerpoint/2010/main" val="29666980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41A67E-10DB-5D42-9F5A-3C482B9184A2}"/>
              </a:ext>
            </a:extLst>
          </p:cNvPr>
          <p:cNvSpPr>
            <a:spLocks noGrp="1"/>
          </p:cNvSpPr>
          <p:nvPr>
            <p:ph type="title"/>
          </p:nvPr>
        </p:nvSpPr>
        <p:spPr>
          <a:xfrm>
            <a:off x="838200" y="365125"/>
            <a:ext cx="10515600" cy="1460500"/>
          </a:xfrm>
        </p:spPr>
        <p:txBody>
          <a:bodyPr>
            <a:normAutofit/>
          </a:bodyPr>
          <a:lstStyle/>
          <a:p>
            <a:r>
              <a:rPr lang="en-GB" dirty="0"/>
              <a:t>The </a:t>
            </a:r>
            <a:r>
              <a:rPr lang="en-GB" dirty="0" err="1"/>
              <a:t>NetLogo</a:t>
            </a:r>
            <a:r>
              <a:rPr lang="en-GB" dirty="0"/>
              <a:t/>
            </a:r>
            <a:br>
              <a:rPr lang="en-GB" dirty="0"/>
            </a:br>
            <a:r>
              <a:rPr lang="en-GB" dirty="0"/>
              <a:t>‘Information’ Tab</a:t>
            </a:r>
          </a:p>
        </p:txBody>
      </p:sp>
      <p:sp>
        <p:nvSpPr>
          <p:cNvPr id="4" name="Content Placeholder 3">
            <a:extLst>
              <a:ext uri="{FF2B5EF4-FFF2-40B4-BE49-F238E27FC236}">
                <a16:creationId xmlns:a16="http://schemas.microsoft.com/office/drawing/2014/main" xmlns="" id="{96CCF9AE-D1A2-2341-BA70-5AA96BD5C515}"/>
              </a:ext>
            </a:extLst>
          </p:cNvPr>
          <p:cNvSpPr>
            <a:spLocks noGrp="1"/>
          </p:cNvSpPr>
          <p:nvPr>
            <p:ph idx="1"/>
          </p:nvPr>
        </p:nvSpPr>
        <p:spPr>
          <a:xfrm>
            <a:off x="838200" y="2166143"/>
            <a:ext cx="5890146" cy="4351338"/>
          </a:xfrm>
        </p:spPr>
        <p:txBody>
          <a:bodyPr/>
          <a:lstStyle/>
          <a:p>
            <a:r>
              <a:rPr lang="en-GB" dirty="0"/>
              <a:t>Contains information about the model and instructions explaining how to run it</a:t>
            </a:r>
          </a:p>
          <a:p>
            <a:r>
              <a:rPr lang="en-GB" dirty="0"/>
              <a:t>These are produced by model developers </a:t>
            </a:r>
          </a:p>
          <a:p>
            <a:pPr lvl="1"/>
            <a:r>
              <a:rPr lang="en-GB" dirty="0"/>
              <a:t>Yu should do this when you write your own models</a:t>
            </a:r>
          </a:p>
        </p:txBody>
      </p:sp>
      <p:pic>
        <p:nvPicPr>
          <p:cNvPr id="5" name="Picture 4">
            <a:extLst>
              <a:ext uri="{FF2B5EF4-FFF2-40B4-BE49-F238E27FC236}">
                <a16:creationId xmlns:a16="http://schemas.microsoft.com/office/drawing/2014/main" xmlns="" id="{AF96D6CD-6116-7D40-9EDB-DC08F58731ED}"/>
              </a:ext>
            </a:extLst>
          </p:cNvPr>
          <p:cNvPicPr>
            <a:picLocks noChangeAspect="1"/>
          </p:cNvPicPr>
          <p:nvPr/>
        </p:nvPicPr>
        <p:blipFill>
          <a:blip r:embed="rId2"/>
          <a:stretch>
            <a:fillRect/>
          </a:stretch>
        </p:blipFill>
        <p:spPr>
          <a:xfrm>
            <a:off x="7272766" y="0"/>
            <a:ext cx="4081034" cy="6858000"/>
          </a:xfrm>
          <a:prstGeom prst="rect">
            <a:avLst/>
          </a:prstGeom>
        </p:spPr>
      </p:pic>
    </p:spTree>
    <p:extLst>
      <p:ext uri="{BB962C8B-B14F-4D97-AF65-F5344CB8AC3E}">
        <p14:creationId xmlns:p14="http://schemas.microsoft.com/office/powerpoint/2010/main" val="29310071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ED232EFE-F5EA-D240-B5A6-723EF1D59860}"/>
              </a:ext>
            </a:extLst>
          </p:cNvPr>
          <p:cNvSpPr>
            <a:spLocks noGrp="1"/>
          </p:cNvSpPr>
          <p:nvPr>
            <p:ph type="title"/>
          </p:nvPr>
        </p:nvSpPr>
        <p:spPr/>
        <p:txBody>
          <a:bodyPr/>
          <a:lstStyle/>
          <a:p>
            <a:r>
              <a:rPr lang="en-GB" dirty="0"/>
              <a:t>The </a:t>
            </a:r>
            <a:r>
              <a:rPr lang="en-GB" dirty="0" err="1"/>
              <a:t>NetLogo</a:t>
            </a:r>
            <a:r>
              <a:rPr lang="en-GB" dirty="0"/>
              <a:t> ‘Code’ tab</a:t>
            </a:r>
          </a:p>
        </p:txBody>
      </p:sp>
      <p:sp>
        <p:nvSpPr>
          <p:cNvPr id="5" name="Content Placeholder 4">
            <a:extLst>
              <a:ext uri="{FF2B5EF4-FFF2-40B4-BE49-F238E27FC236}">
                <a16:creationId xmlns:a16="http://schemas.microsoft.com/office/drawing/2014/main" xmlns="" id="{01C3E797-4A62-6E43-ACCB-9C0F32FBA3FE}"/>
              </a:ext>
            </a:extLst>
          </p:cNvPr>
          <p:cNvSpPr>
            <a:spLocks noGrp="1"/>
          </p:cNvSpPr>
          <p:nvPr>
            <p:ph sz="half" idx="1"/>
          </p:nvPr>
        </p:nvSpPr>
        <p:spPr>
          <a:xfrm>
            <a:off x="838200" y="1825625"/>
            <a:ext cx="3774743" cy="4351338"/>
          </a:xfrm>
        </p:spPr>
        <p:txBody>
          <a:bodyPr/>
          <a:lstStyle/>
          <a:p>
            <a:r>
              <a:rPr lang="en-GB" dirty="0"/>
              <a:t>This is where you write the code</a:t>
            </a:r>
          </a:p>
          <a:p>
            <a:r>
              <a:rPr lang="en-GB" dirty="0"/>
              <a:t>All agent rules, etc., go in here</a:t>
            </a:r>
          </a:p>
        </p:txBody>
      </p:sp>
      <p:pic>
        <p:nvPicPr>
          <p:cNvPr id="15362" name="Picture 2" descr="NetLogo code tab">
            <a:extLst>
              <a:ext uri="{FF2B5EF4-FFF2-40B4-BE49-F238E27FC236}">
                <a16:creationId xmlns:a16="http://schemas.microsoft.com/office/drawing/2014/main" xmlns="" id="{572C69DF-0696-F04B-A3E1-CD3D59C89F4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263207" y="1690688"/>
            <a:ext cx="6636504" cy="4486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4821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C247EA-8483-1F4C-918D-C061439DAC44}"/>
              </a:ext>
            </a:extLst>
          </p:cNvPr>
          <p:cNvSpPr>
            <a:spLocks noGrp="1"/>
          </p:cNvSpPr>
          <p:nvPr>
            <p:ph type="title"/>
          </p:nvPr>
        </p:nvSpPr>
        <p:spPr/>
        <p:txBody>
          <a:bodyPr/>
          <a:lstStyle/>
          <a:p>
            <a:r>
              <a:rPr lang="en-GB" dirty="0" err="1"/>
              <a:t>NetLogo</a:t>
            </a:r>
            <a:r>
              <a:rPr lang="en-GB" dirty="0"/>
              <a:t> example 1 - Segregation</a:t>
            </a:r>
          </a:p>
        </p:txBody>
      </p:sp>
      <p:sp>
        <p:nvSpPr>
          <p:cNvPr id="3" name="Content Placeholder 2">
            <a:extLst>
              <a:ext uri="{FF2B5EF4-FFF2-40B4-BE49-F238E27FC236}">
                <a16:creationId xmlns:a16="http://schemas.microsoft.com/office/drawing/2014/main" xmlns="" id="{8F0D979D-6248-DE49-B531-942EF44F1E9F}"/>
              </a:ext>
            </a:extLst>
          </p:cNvPr>
          <p:cNvSpPr>
            <a:spLocks noGrp="1"/>
          </p:cNvSpPr>
          <p:nvPr>
            <p:ph idx="1"/>
          </p:nvPr>
        </p:nvSpPr>
        <p:spPr/>
        <p:txBody>
          <a:bodyPr>
            <a:normAutofit/>
          </a:bodyPr>
          <a:lstStyle/>
          <a:p>
            <a:r>
              <a:rPr lang="en-GB" dirty="0"/>
              <a:t>When you download </a:t>
            </a:r>
            <a:r>
              <a:rPr lang="en-GB" dirty="0" err="1"/>
              <a:t>NetLogo</a:t>
            </a:r>
            <a:r>
              <a:rPr lang="en-GB" dirty="0"/>
              <a:t> there are a number of examples</a:t>
            </a:r>
          </a:p>
          <a:p>
            <a:r>
              <a:rPr lang="en-GB" dirty="0"/>
              <a:t>We will now experiment with Schelling’s famous segregation model</a:t>
            </a:r>
          </a:p>
          <a:p>
            <a:r>
              <a:rPr lang="en-GB" dirty="0"/>
              <a:t>To see a list of the models that are available, open </a:t>
            </a:r>
            <a:r>
              <a:rPr lang="en-GB" dirty="0" err="1"/>
              <a:t>NetLogo</a:t>
            </a:r>
            <a:r>
              <a:rPr lang="en-GB" dirty="0"/>
              <a:t> and go to </a:t>
            </a:r>
          </a:p>
          <a:p>
            <a:pPr lvl="1"/>
            <a:r>
              <a:rPr lang="en-GB" dirty="0">
                <a:latin typeface="Courier New" panose="02070309020205020404" pitchFamily="49" charset="0"/>
                <a:cs typeface="Courier New" panose="02070309020205020404" pitchFamily="49" charset="0"/>
              </a:rPr>
              <a:t>File -&gt; Models Library </a:t>
            </a:r>
          </a:p>
          <a:p>
            <a:r>
              <a:rPr lang="en-GB" dirty="0"/>
              <a:t>The Segregation model is listed under </a:t>
            </a:r>
          </a:p>
          <a:p>
            <a:pPr lvl="1"/>
            <a:r>
              <a:rPr lang="en-GB" dirty="0">
                <a:latin typeface="Courier New" panose="02070309020205020404" pitchFamily="49" charset="0"/>
                <a:cs typeface="Courier New" panose="02070309020205020404" pitchFamily="49" charset="0"/>
              </a:rPr>
              <a:t>Social Science -&gt; Segregation</a:t>
            </a:r>
          </a:p>
          <a:p>
            <a:endParaRPr lang="en-GB" dirty="0"/>
          </a:p>
          <a:p>
            <a:endParaRPr lang="en-GB" i="1" dirty="0"/>
          </a:p>
          <a:p>
            <a:endParaRPr lang="en-GB" dirty="0"/>
          </a:p>
        </p:txBody>
      </p:sp>
    </p:spTree>
    <p:extLst>
      <p:ext uri="{BB962C8B-B14F-4D97-AF65-F5344CB8AC3E}">
        <p14:creationId xmlns:p14="http://schemas.microsoft.com/office/powerpoint/2010/main" val="38919996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676D0A-0E99-0742-924A-CD593B362435}"/>
              </a:ext>
            </a:extLst>
          </p:cNvPr>
          <p:cNvSpPr>
            <a:spLocks noGrp="1"/>
          </p:cNvSpPr>
          <p:nvPr>
            <p:ph type="title"/>
          </p:nvPr>
        </p:nvSpPr>
        <p:spPr/>
        <p:txBody>
          <a:bodyPr/>
          <a:lstStyle/>
          <a:p>
            <a:r>
              <a:rPr lang="en-GB" dirty="0" err="1"/>
              <a:t>NetLogo</a:t>
            </a:r>
            <a:r>
              <a:rPr lang="en-GB" dirty="0"/>
              <a:t> example 1 - Segregation</a:t>
            </a:r>
          </a:p>
        </p:txBody>
      </p:sp>
      <p:sp>
        <p:nvSpPr>
          <p:cNvPr id="3" name="Content Placeholder 2">
            <a:extLst>
              <a:ext uri="{FF2B5EF4-FFF2-40B4-BE49-F238E27FC236}">
                <a16:creationId xmlns:a16="http://schemas.microsoft.com/office/drawing/2014/main" xmlns="" id="{C8456437-E5B9-4A46-BC7C-B54CB8DFA737}"/>
              </a:ext>
            </a:extLst>
          </p:cNvPr>
          <p:cNvSpPr>
            <a:spLocks noGrp="1"/>
          </p:cNvSpPr>
          <p:nvPr>
            <p:ph idx="1"/>
          </p:nvPr>
        </p:nvSpPr>
        <p:spPr/>
        <p:txBody>
          <a:bodyPr>
            <a:normAutofit/>
          </a:bodyPr>
          <a:lstStyle/>
          <a:p>
            <a:r>
              <a:rPr lang="en-GB" dirty="0"/>
              <a:t>Once you have opened the Segregation model:</a:t>
            </a:r>
          </a:p>
          <a:p>
            <a:pPr marL="514350" indent="-514350">
              <a:buFont typeface="+mj-lt"/>
              <a:buAutoNum type="arabicPeriod"/>
            </a:pPr>
            <a:r>
              <a:rPr lang="en-GB" dirty="0"/>
              <a:t>Click on the ‘Information’ tab (or ‘Info’ in some versions) and read about the model</a:t>
            </a:r>
          </a:p>
          <a:p>
            <a:pPr marL="514350" indent="-514350">
              <a:buFont typeface="+mj-lt"/>
              <a:buAutoNum type="arabicPeriod"/>
            </a:pPr>
            <a:r>
              <a:rPr lang="en-GB" dirty="0"/>
              <a:t>Then return to the ‘Interface’ tab and experiment with the model by slowly increasing the peoples’ preference for living next to the same type (%-similar-wanted). </a:t>
            </a:r>
          </a:p>
          <a:p>
            <a:pPr marL="514350" indent="-514350">
              <a:buFont typeface="+mj-lt"/>
              <a:buAutoNum type="arabicPeriod"/>
            </a:pPr>
            <a:r>
              <a:rPr lang="en-GB" dirty="0"/>
              <a:t>Try to answer these questions:</a:t>
            </a:r>
          </a:p>
          <a:p>
            <a:pPr marL="971550" lvl="1" indent="-514350">
              <a:buFont typeface="+mj-lt"/>
              <a:buAutoNum type="arabicPeriod"/>
            </a:pPr>
            <a:r>
              <a:rPr lang="en-GB" dirty="0"/>
              <a:t>What happens to the spatial structure of the population as it increases?  </a:t>
            </a:r>
          </a:p>
          <a:p>
            <a:pPr marL="971550" lvl="1" indent="-514350">
              <a:buFont typeface="+mj-lt"/>
              <a:buAutoNum type="arabicPeriod"/>
            </a:pPr>
            <a:r>
              <a:rPr lang="en-GB" dirty="0"/>
              <a:t>What would you expect to see if %-similar-wanted was set to 100%? What actually happens? </a:t>
            </a:r>
          </a:p>
          <a:p>
            <a:pPr marL="971550" lvl="1" indent="-514350">
              <a:buFont typeface="+mj-lt"/>
              <a:buAutoNum type="arabicPeriod"/>
            </a:pPr>
            <a:endParaRPr lang="en-GB" dirty="0"/>
          </a:p>
          <a:p>
            <a:pPr marL="514350" indent="-514350">
              <a:buFont typeface="+mj-lt"/>
              <a:buAutoNum type="arabicPeriod"/>
            </a:pPr>
            <a:endParaRPr lang="en-GB" dirty="0"/>
          </a:p>
          <a:p>
            <a:pPr marL="514350" indent="-514350">
              <a:buFont typeface="+mj-lt"/>
              <a:buAutoNum type="arabicPeriod"/>
            </a:pPr>
            <a:endParaRPr lang="en-GB" dirty="0"/>
          </a:p>
        </p:txBody>
      </p:sp>
      <p:pic>
        <p:nvPicPr>
          <p:cNvPr id="4" name="Content Placeholder 6">
            <a:extLst>
              <a:ext uri="{FF2B5EF4-FFF2-40B4-BE49-F238E27FC236}">
                <a16:creationId xmlns:a16="http://schemas.microsoft.com/office/drawing/2014/main" xmlns="" id="{47401BC1-430C-BB49-A861-FCDCA48FF3A6}"/>
              </a:ext>
            </a:extLst>
          </p:cNvPr>
          <p:cNvPicPr>
            <a:picLocks noGrp="1" noChangeAspect="1"/>
          </p:cNvPicPr>
          <p:nvPr>
            <p:ph sz="half" idx="4294967295"/>
          </p:nvPr>
        </p:nvPicPr>
        <p:blipFill>
          <a:blip r:embed="rId2"/>
          <a:stretch>
            <a:fillRect/>
          </a:stretch>
        </p:blipFill>
        <p:spPr>
          <a:xfrm>
            <a:off x="6741994" y="365125"/>
            <a:ext cx="4611806" cy="4591900"/>
          </a:xfrm>
        </p:spPr>
      </p:pic>
    </p:spTree>
    <p:extLst>
      <p:ext uri="{BB962C8B-B14F-4D97-AF65-F5344CB8AC3E}">
        <p14:creationId xmlns:p14="http://schemas.microsoft.com/office/powerpoint/2010/main" val="39898390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C247EA-8483-1F4C-918D-C061439DAC44}"/>
              </a:ext>
            </a:extLst>
          </p:cNvPr>
          <p:cNvSpPr>
            <a:spLocks noGrp="1"/>
          </p:cNvSpPr>
          <p:nvPr>
            <p:ph type="title"/>
          </p:nvPr>
        </p:nvSpPr>
        <p:spPr/>
        <p:txBody>
          <a:bodyPr/>
          <a:lstStyle/>
          <a:p>
            <a:r>
              <a:rPr lang="en-GB" dirty="0" err="1"/>
              <a:t>NetLogo</a:t>
            </a:r>
            <a:r>
              <a:rPr lang="en-GB" dirty="0"/>
              <a:t> example 2 - Virus</a:t>
            </a:r>
          </a:p>
        </p:txBody>
      </p:sp>
      <p:sp>
        <p:nvSpPr>
          <p:cNvPr id="3" name="Content Placeholder 2">
            <a:extLst>
              <a:ext uri="{FF2B5EF4-FFF2-40B4-BE49-F238E27FC236}">
                <a16:creationId xmlns:a16="http://schemas.microsoft.com/office/drawing/2014/main" xmlns="" id="{8F0D979D-6248-DE49-B531-942EF44F1E9F}"/>
              </a:ext>
            </a:extLst>
          </p:cNvPr>
          <p:cNvSpPr>
            <a:spLocks noGrp="1"/>
          </p:cNvSpPr>
          <p:nvPr>
            <p:ph sz="half" idx="1"/>
          </p:nvPr>
        </p:nvSpPr>
        <p:spPr>
          <a:xfrm>
            <a:off x="838199" y="1825625"/>
            <a:ext cx="5753669" cy="4351338"/>
          </a:xfrm>
        </p:spPr>
        <p:txBody>
          <a:bodyPr>
            <a:normAutofit fontScale="85000" lnSpcReduction="20000"/>
          </a:bodyPr>
          <a:lstStyle/>
          <a:p>
            <a:r>
              <a:rPr lang="en-GB" dirty="0"/>
              <a:t>Now experiment with another model called </a:t>
            </a:r>
            <a:r>
              <a:rPr lang="en-GB" dirty="0">
                <a:latin typeface="Courier New" panose="02070309020205020404" pitchFamily="49" charset="0"/>
                <a:cs typeface="Courier New" panose="02070309020205020404" pitchFamily="49" charset="0"/>
              </a:rPr>
              <a:t>Virus</a:t>
            </a:r>
            <a:r>
              <a:rPr lang="en-GB" dirty="0"/>
              <a:t>, which is in the </a:t>
            </a:r>
            <a:r>
              <a:rPr lang="en-GB" dirty="0">
                <a:latin typeface="Courier New" panose="02070309020205020404" pitchFamily="49" charset="0"/>
                <a:cs typeface="Courier New" panose="02070309020205020404" pitchFamily="49" charset="0"/>
              </a:rPr>
              <a:t>Biology</a:t>
            </a:r>
            <a:r>
              <a:rPr lang="en-GB" dirty="0"/>
              <a:t> folder.</a:t>
            </a:r>
            <a:endParaRPr lang="en-GB" dirty="0">
              <a:latin typeface="Courier New" panose="02070309020205020404" pitchFamily="49" charset="0"/>
              <a:cs typeface="Courier New" panose="02070309020205020404" pitchFamily="49" charset="0"/>
            </a:endParaRPr>
          </a:p>
          <a:p>
            <a:r>
              <a:rPr lang="en-GB" dirty="0"/>
              <a:t>Again, start by reading the documentation in the </a:t>
            </a:r>
            <a:r>
              <a:rPr lang="en-GB" i="1" dirty="0"/>
              <a:t>Information </a:t>
            </a:r>
            <a:r>
              <a:rPr lang="en-GB" dirty="0"/>
              <a:t>tab.</a:t>
            </a:r>
          </a:p>
          <a:p>
            <a:r>
              <a:rPr lang="en-GB" dirty="0"/>
              <a:t>Then experiment and answer the following:</a:t>
            </a:r>
          </a:p>
          <a:p>
            <a:pPr marL="514350" indent="-514350">
              <a:buFont typeface="+mj-lt"/>
              <a:buAutoNum type="arabicPeriod"/>
            </a:pPr>
            <a:r>
              <a:rPr lang="en-GB" dirty="0"/>
              <a:t>What happens as the chance of recovering decreases? What happens when it gets to 0 (i.e. everyone who becomes infected dies)? </a:t>
            </a:r>
          </a:p>
          <a:p>
            <a:pPr marL="514350" indent="-514350">
              <a:buFont typeface="+mj-lt"/>
              <a:buAutoNum type="arabicPeriod"/>
            </a:pPr>
            <a:r>
              <a:rPr lang="en-GB" dirty="0"/>
              <a:t>Does the same thing happen every time the model is run? If not, what might account for these differences? </a:t>
            </a:r>
          </a:p>
        </p:txBody>
      </p:sp>
      <p:pic>
        <p:nvPicPr>
          <p:cNvPr id="6" name="Content Placeholder 5">
            <a:extLst>
              <a:ext uri="{FF2B5EF4-FFF2-40B4-BE49-F238E27FC236}">
                <a16:creationId xmlns:a16="http://schemas.microsoft.com/office/drawing/2014/main" xmlns="" id="{30FD9778-6BD8-654A-BB45-42CDE307DFE2}"/>
              </a:ext>
            </a:extLst>
          </p:cNvPr>
          <p:cNvPicPr>
            <a:picLocks noGrp="1" noChangeAspect="1"/>
          </p:cNvPicPr>
          <p:nvPr>
            <p:ph sz="half" idx="2"/>
          </p:nvPr>
        </p:nvPicPr>
        <p:blipFill>
          <a:blip r:embed="rId2"/>
          <a:stretch>
            <a:fillRect/>
          </a:stretch>
        </p:blipFill>
        <p:spPr>
          <a:xfrm>
            <a:off x="6778167" y="1825625"/>
            <a:ext cx="4575633" cy="4351338"/>
          </a:xfrm>
        </p:spPr>
      </p:pic>
    </p:spTree>
    <p:extLst>
      <p:ext uri="{BB962C8B-B14F-4D97-AF65-F5344CB8AC3E}">
        <p14:creationId xmlns:p14="http://schemas.microsoft.com/office/powerpoint/2010/main" val="5982226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EBEDCD-2A55-B846-83A5-38691E2C4BAB}"/>
              </a:ext>
            </a:extLst>
          </p:cNvPr>
          <p:cNvSpPr>
            <a:spLocks noGrp="1"/>
          </p:cNvSpPr>
          <p:nvPr>
            <p:ph type="title"/>
          </p:nvPr>
        </p:nvSpPr>
        <p:spPr/>
        <p:txBody>
          <a:bodyPr>
            <a:normAutofit/>
          </a:bodyPr>
          <a:lstStyle/>
          <a:p>
            <a:r>
              <a:rPr lang="en-GB" dirty="0"/>
              <a:t>Model Concepts: </a:t>
            </a:r>
            <a:br>
              <a:rPr lang="en-GB" dirty="0"/>
            </a:br>
            <a:r>
              <a:rPr lang="en-GB" dirty="0"/>
              <a:t>Turtles, Patches and the Observer</a:t>
            </a:r>
          </a:p>
        </p:txBody>
      </p:sp>
      <p:sp>
        <p:nvSpPr>
          <p:cNvPr id="3" name="Content Placeholder 2">
            <a:extLst>
              <a:ext uri="{FF2B5EF4-FFF2-40B4-BE49-F238E27FC236}">
                <a16:creationId xmlns:a16="http://schemas.microsoft.com/office/drawing/2014/main" xmlns="" id="{6D5593EC-3C69-8847-AEBD-CC4E6717050C}"/>
              </a:ext>
            </a:extLst>
          </p:cNvPr>
          <p:cNvSpPr>
            <a:spLocks noGrp="1"/>
          </p:cNvSpPr>
          <p:nvPr>
            <p:ph sz="half" idx="1"/>
          </p:nvPr>
        </p:nvSpPr>
        <p:spPr>
          <a:xfrm>
            <a:off x="838199" y="1825625"/>
            <a:ext cx="6408761" cy="4351338"/>
          </a:xfrm>
        </p:spPr>
        <p:txBody>
          <a:bodyPr>
            <a:normAutofit fontScale="92500" lnSpcReduction="20000"/>
          </a:bodyPr>
          <a:lstStyle/>
          <a:p>
            <a:r>
              <a:rPr lang="en-GB" dirty="0"/>
              <a:t>There are two types of objects in </a:t>
            </a:r>
            <a:r>
              <a:rPr lang="en-GB" dirty="0" err="1"/>
              <a:t>NetLogo</a:t>
            </a:r>
            <a:r>
              <a:rPr lang="en-GB" dirty="0"/>
              <a:t>: </a:t>
            </a:r>
            <a:r>
              <a:rPr lang="en-GB" b="1" dirty="0"/>
              <a:t>turtles</a:t>
            </a:r>
            <a:r>
              <a:rPr lang="en-GB" dirty="0"/>
              <a:t> and </a:t>
            </a:r>
            <a:r>
              <a:rPr lang="en-GB" b="1" dirty="0"/>
              <a:t>patches</a:t>
            </a:r>
            <a:r>
              <a:rPr lang="en-GB" dirty="0"/>
              <a:t>.</a:t>
            </a:r>
          </a:p>
          <a:p>
            <a:r>
              <a:rPr lang="en-GB" dirty="0"/>
              <a:t>Both are </a:t>
            </a:r>
            <a:r>
              <a:rPr lang="en-GB" i="1" dirty="0"/>
              <a:t>agents</a:t>
            </a:r>
            <a:endParaRPr lang="en-GB" dirty="0"/>
          </a:p>
          <a:p>
            <a:pPr lvl="1"/>
            <a:r>
              <a:rPr lang="en-GB" dirty="0"/>
              <a:t>They have rules that determine their behaviour</a:t>
            </a:r>
          </a:p>
          <a:p>
            <a:pPr lvl="1"/>
            <a:r>
              <a:rPr lang="en-GB" dirty="0"/>
              <a:t>They can interact with other agents</a:t>
            </a:r>
          </a:p>
          <a:p>
            <a:r>
              <a:rPr lang="en-GB" dirty="0"/>
              <a:t>Main differences:</a:t>
            </a:r>
          </a:p>
          <a:p>
            <a:pPr lvl="1"/>
            <a:r>
              <a:rPr lang="en-GB" b="1" dirty="0"/>
              <a:t>Patches cannot move</a:t>
            </a:r>
          </a:p>
          <a:p>
            <a:pPr lvl="1"/>
            <a:r>
              <a:rPr lang="en-GB" dirty="0"/>
              <a:t>You can create different types of 'turtle' (e.g. person, dog, cat, car, etc.)</a:t>
            </a:r>
          </a:p>
          <a:p>
            <a:r>
              <a:rPr lang="en-GB" dirty="0"/>
              <a:t>Why turtles?</a:t>
            </a:r>
          </a:p>
          <a:p>
            <a:pPr lvl="1"/>
            <a:r>
              <a:rPr lang="en-GB" dirty="0"/>
              <a:t>The 'Logo' language originally used to control robot turtles. It seems that the name 'turtle' has stuck..</a:t>
            </a:r>
          </a:p>
          <a:p>
            <a:pPr lvl="1"/>
            <a:endParaRPr lang="en-GB" dirty="0"/>
          </a:p>
          <a:p>
            <a:endParaRPr lang="en-GB" dirty="0"/>
          </a:p>
        </p:txBody>
      </p:sp>
      <p:pic>
        <p:nvPicPr>
          <p:cNvPr id="5" name="Content Placeholder 4">
            <a:extLst>
              <a:ext uri="{FF2B5EF4-FFF2-40B4-BE49-F238E27FC236}">
                <a16:creationId xmlns:a16="http://schemas.microsoft.com/office/drawing/2014/main" xmlns="" id="{B119E096-A71A-2348-AE42-51888366F1D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545285" y="1825625"/>
            <a:ext cx="3808515" cy="4351338"/>
          </a:xfrm>
          <a:prstGeom prst="rect">
            <a:avLst/>
          </a:prstGeom>
        </p:spPr>
      </p:pic>
    </p:spTree>
    <p:extLst>
      <p:ext uri="{BB962C8B-B14F-4D97-AF65-F5344CB8AC3E}">
        <p14:creationId xmlns:p14="http://schemas.microsoft.com/office/powerpoint/2010/main" val="485414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Aggregate vs. individual-level</a:t>
            </a:r>
          </a:p>
        </p:txBody>
      </p:sp>
      <p:sp>
        <p:nvSpPr>
          <p:cNvPr id="3" name="Content Placeholder 2"/>
          <p:cNvSpPr>
            <a:spLocks noGrp="1"/>
          </p:cNvSpPr>
          <p:nvPr>
            <p:ph idx="1"/>
          </p:nvPr>
        </p:nvSpPr>
        <p:spPr/>
        <p:txBody>
          <a:bodyPr>
            <a:normAutofit fontScale="92500" lnSpcReduction="10000"/>
          </a:bodyPr>
          <a:lstStyle/>
          <a:p>
            <a:r>
              <a:rPr lang="en-CA" sz="2400" dirty="0"/>
              <a:t>Aggregate models work very well in some situations</a:t>
            </a:r>
          </a:p>
          <a:p>
            <a:pPr lvl="1"/>
            <a:r>
              <a:rPr lang="en-CA" sz="2400" dirty="0"/>
              <a:t>Homogeneous individuals</a:t>
            </a:r>
          </a:p>
          <a:p>
            <a:pPr lvl="1"/>
            <a:r>
              <a:rPr lang="en-CA" sz="2400" dirty="0"/>
              <a:t>Interactions not important</a:t>
            </a:r>
          </a:p>
          <a:p>
            <a:pPr lvl="1"/>
            <a:r>
              <a:rPr lang="en-CA" sz="2400" dirty="0"/>
              <a:t>Very large systems (movement of people)</a:t>
            </a:r>
          </a:p>
          <a:p>
            <a:endParaRPr lang="en-GB" sz="2400" dirty="0"/>
          </a:p>
          <a:p>
            <a:r>
              <a:rPr lang="en-GB" sz="2400" dirty="0"/>
              <a:t>But they miss some important things:</a:t>
            </a:r>
          </a:p>
          <a:p>
            <a:pPr lvl="1"/>
            <a:r>
              <a:rPr lang="en-GB" sz="2400" dirty="0"/>
              <a:t>Low-level dynamics, i.e. “smoothing out” (Batty, 2005)</a:t>
            </a:r>
          </a:p>
          <a:p>
            <a:pPr lvl="1"/>
            <a:r>
              <a:rPr lang="en-GB" sz="2400" dirty="0"/>
              <a:t>Interactions and emergence</a:t>
            </a:r>
          </a:p>
          <a:p>
            <a:r>
              <a:rPr lang="en-CA" sz="2400" dirty="0"/>
              <a:t>Unsuitable for modelling </a:t>
            </a:r>
            <a:r>
              <a:rPr lang="en-CA" sz="2400" i="1" dirty="0"/>
              <a:t>complex systems</a:t>
            </a:r>
            <a:endParaRPr lang="en-GB" sz="2400" dirty="0"/>
          </a:p>
        </p:txBody>
      </p:sp>
    </p:spTree>
    <p:extLst>
      <p:ext uri="{BB962C8B-B14F-4D97-AF65-F5344CB8AC3E}">
        <p14:creationId xmlns:p14="http://schemas.microsoft.com/office/powerpoint/2010/main" val="889464149"/>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F3EFF4-0B8B-2F4D-9BDA-A51675B5AF09}"/>
              </a:ext>
            </a:extLst>
          </p:cNvPr>
          <p:cNvSpPr>
            <a:spLocks noGrp="1"/>
          </p:cNvSpPr>
          <p:nvPr>
            <p:ph type="title"/>
          </p:nvPr>
        </p:nvSpPr>
        <p:spPr/>
        <p:txBody>
          <a:bodyPr/>
          <a:lstStyle/>
          <a:p>
            <a:r>
              <a:rPr lang="en-GB" dirty="0"/>
              <a:t>Model Concepts: </a:t>
            </a:r>
            <a:br>
              <a:rPr lang="en-GB" dirty="0"/>
            </a:br>
            <a:r>
              <a:rPr lang="en-GB" dirty="0"/>
              <a:t>Turtles, Patches and the Observer</a:t>
            </a:r>
          </a:p>
        </p:txBody>
      </p:sp>
      <p:sp>
        <p:nvSpPr>
          <p:cNvPr id="3" name="Content Placeholder 2">
            <a:extLst>
              <a:ext uri="{FF2B5EF4-FFF2-40B4-BE49-F238E27FC236}">
                <a16:creationId xmlns:a16="http://schemas.microsoft.com/office/drawing/2014/main" xmlns="" id="{1303B558-A085-A74D-A056-AEC75C8E8097}"/>
              </a:ext>
            </a:extLst>
          </p:cNvPr>
          <p:cNvSpPr>
            <a:spLocks noGrp="1"/>
          </p:cNvSpPr>
          <p:nvPr>
            <p:ph sz="half" idx="1"/>
          </p:nvPr>
        </p:nvSpPr>
        <p:spPr>
          <a:xfrm>
            <a:off x="838200" y="1825625"/>
            <a:ext cx="5181600" cy="4351338"/>
          </a:xfrm>
        </p:spPr>
        <p:txBody>
          <a:bodyPr/>
          <a:lstStyle/>
          <a:p>
            <a:r>
              <a:rPr lang="en-GB" dirty="0"/>
              <a:t>Also important: the </a:t>
            </a:r>
            <a:r>
              <a:rPr lang="en-GB" b="1" dirty="0"/>
              <a:t>observer</a:t>
            </a:r>
            <a:endParaRPr lang="en-GB" dirty="0"/>
          </a:p>
          <a:p>
            <a:r>
              <a:rPr lang="en-GB" dirty="0"/>
              <a:t>The 'god' of a model</a:t>
            </a:r>
          </a:p>
          <a:p>
            <a:r>
              <a:rPr lang="en-GB" dirty="0"/>
              <a:t>Overseas everything that happens, gives orders to turtles or patches, controls other things like data input/output, virtual time, etc.</a:t>
            </a:r>
          </a:p>
          <a:p>
            <a:endParaRPr lang="en-GB" dirty="0"/>
          </a:p>
        </p:txBody>
      </p:sp>
      <p:pic>
        <p:nvPicPr>
          <p:cNvPr id="17410" name="Picture 2" descr="turtles and patches">
            <a:extLst>
              <a:ext uri="{FF2B5EF4-FFF2-40B4-BE49-F238E27FC236}">
                <a16:creationId xmlns:a16="http://schemas.microsoft.com/office/drawing/2014/main" xmlns="" id="{C8D19469-446D-7F4D-9A52-04F1CCCA9C94}"/>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898556" y="1825625"/>
            <a:ext cx="372888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8653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481445-ED34-114C-90CC-DA5A97FA6270}"/>
              </a:ext>
            </a:extLst>
          </p:cNvPr>
          <p:cNvSpPr>
            <a:spLocks noGrp="1"/>
          </p:cNvSpPr>
          <p:nvPr>
            <p:ph type="title"/>
          </p:nvPr>
        </p:nvSpPr>
        <p:spPr/>
        <p:txBody>
          <a:bodyPr/>
          <a:lstStyle/>
          <a:p>
            <a:r>
              <a:rPr lang="en-GB" dirty="0"/>
              <a:t>Model Concepts: Variables</a:t>
            </a:r>
          </a:p>
        </p:txBody>
      </p:sp>
      <p:sp>
        <p:nvSpPr>
          <p:cNvPr id="3" name="Content Placeholder 2">
            <a:extLst>
              <a:ext uri="{FF2B5EF4-FFF2-40B4-BE49-F238E27FC236}">
                <a16:creationId xmlns:a16="http://schemas.microsoft.com/office/drawing/2014/main" xmlns="" id="{AD6B8FA6-3143-7049-B30D-C24FA31E8AB1}"/>
              </a:ext>
            </a:extLst>
          </p:cNvPr>
          <p:cNvSpPr>
            <a:spLocks noGrp="1"/>
          </p:cNvSpPr>
          <p:nvPr>
            <p:ph sz="half" idx="1"/>
          </p:nvPr>
        </p:nvSpPr>
        <p:spPr/>
        <p:txBody>
          <a:bodyPr>
            <a:normAutofit fontScale="92500" lnSpcReduction="20000"/>
          </a:bodyPr>
          <a:lstStyle/>
          <a:p>
            <a:r>
              <a:rPr lang="en-GB" dirty="0"/>
              <a:t>In programming, variables are a way of storing information. E.g.</a:t>
            </a:r>
          </a:p>
          <a:p>
            <a:pPr marL="457200" lvl="1" indent="0">
              <a:buNone/>
            </a:pPr>
            <a:r>
              <a:rPr lang="en-GB" dirty="0">
                <a:latin typeface="Courier" charset="0"/>
                <a:ea typeface="Courier" charset="0"/>
                <a:cs typeface="Courier" charset="0"/>
              </a:rPr>
              <a:t>my-name = ”Nick"</a:t>
            </a:r>
          </a:p>
          <a:p>
            <a:pPr marL="457200" lvl="1" indent="0">
              <a:buNone/>
            </a:pPr>
            <a:r>
              <a:rPr lang="en-GB" dirty="0">
                <a:latin typeface="Courier" charset="0"/>
                <a:ea typeface="Courier" charset="0"/>
                <a:cs typeface="Courier" charset="0"/>
              </a:rPr>
              <a:t>seconds-per-minute = 60</a:t>
            </a:r>
          </a:p>
          <a:p>
            <a:pPr marL="457200" lvl="1" indent="0">
              <a:buNone/>
            </a:pPr>
            <a:r>
              <a:rPr lang="en-GB" dirty="0">
                <a:latin typeface="Courier" charset="0"/>
                <a:ea typeface="Courier" charset="0"/>
                <a:cs typeface="Courier" charset="0"/>
              </a:rPr>
              <a:t>pi = 3.142</a:t>
            </a:r>
          </a:p>
          <a:p>
            <a:pPr marL="457200" lvl="1" indent="0">
              <a:buNone/>
            </a:pPr>
            <a:r>
              <a:rPr lang="en-GB" dirty="0">
                <a:latin typeface="Courier" charset="0"/>
                <a:ea typeface="Courier" charset="0"/>
                <a:cs typeface="Courier" charset="0"/>
              </a:rPr>
              <a:t>infected = True</a:t>
            </a:r>
          </a:p>
          <a:p>
            <a:pPr lvl="2"/>
            <a:endParaRPr lang="en-GB" dirty="0"/>
          </a:p>
          <a:p>
            <a:r>
              <a:rPr lang="en-GB" dirty="0"/>
              <a:t>Variables can belong to different objects in the model.</a:t>
            </a:r>
          </a:p>
          <a:p>
            <a:r>
              <a:rPr lang="en-GB" dirty="0"/>
              <a:t>Different objects can have different variable values (e.g. </a:t>
            </a:r>
            <a:r>
              <a:rPr lang="en-GB" dirty="0">
                <a:latin typeface="Courier" charset="0"/>
                <a:ea typeface="Courier" charset="0"/>
                <a:cs typeface="Courier" charset="0"/>
              </a:rPr>
              <a:t>my-name</a:t>
            </a:r>
            <a:r>
              <a:rPr lang="en-GB" dirty="0"/>
              <a:t> variable would be unique to each agent) </a:t>
            </a:r>
          </a:p>
          <a:p>
            <a:endParaRPr lang="en-GB" dirty="0"/>
          </a:p>
        </p:txBody>
      </p:sp>
      <p:sp>
        <p:nvSpPr>
          <p:cNvPr id="4" name="Content Placeholder 3">
            <a:extLst>
              <a:ext uri="{FF2B5EF4-FFF2-40B4-BE49-F238E27FC236}">
                <a16:creationId xmlns:a16="http://schemas.microsoft.com/office/drawing/2014/main" xmlns="" id="{38FFAE92-BD94-CA45-B2B4-C0480897C1F9}"/>
              </a:ext>
            </a:extLst>
          </p:cNvPr>
          <p:cNvSpPr>
            <a:spLocks noGrp="1"/>
          </p:cNvSpPr>
          <p:nvPr>
            <p:ph sz="half" idx="2"/>
          </p:nvPr>
        </p:nvSpPr>
        <p:spPr/>
        <p:txBody>
          <a:bodyPr>
            <a:normAutofit fontScale="92500" lnSpcReduction="20000"/>
          </a:bodyPr>
          <a:lstStyle/>
          <a:p>
            <a:r>
              <a:rPr lang="en-GB" dirty="0"/>
              <a:t>Examples:</a:t>
            </a:r>
          </a:p>
          <a:p>
            <a:endParaRPr lang="en-GB" dirty="0"/>
          </a:p>
          <a:p>
            <a:pPr lvl="1"/>
            <a:r>
              <a:rPr lang="en-GB" dirty="0"/>
              <a:t>Turtle variables: </a:t>
            </a:r>
            <a:r>
              <a:rPr lang="en-GB" dirty="0">
                <a:latin typeface="Courier" charset="0"/>
                <a:ea typeface="Courier" charset="0"/>
                <a:cs typeface="Courier" charset="0"/>
              </a:rPr>
              <a:t>name, age, occupation, wealth, energy</a:t>
            </a:r>
          </a:p>
          <a:p>
            <a:pPr lvl="1"/>
            <a:endParaRPr lang="en-GB" dirty="0">
              <a:latin typeface="Courier" charset="0"/>
              <a:ea typeface="Courier" charset="0"/>
              <a:cs typeface="Courier" charset="0"/>
            </a:endParaRPr>
          </a:p>
          <a:p>
            <a:pPr lvl="1"/>
            <a:r>
              <a:rPr lang="en-GB" dirty="0"/>
              <a:t>Patch variables: </a:t>
            </a:r>
            <a:r>
              <a:rPr lang="en-GB" dirty="0">
                <a:latin typeface="Courier" charset="0"/>
                <a:ea typeface="Courier" charset="0"/>
                <a:cs typeface="Courier" charset="0"/>
              </a:rPr>
              <a:t>height-above-sea, amount-of-grain, building-security, deprivation</a:t>
            </a:r>
          </a:p>
          <a:p>
            <a:pPr lvl="1"/>
            <a:endParaRPr lang="en-GB" dirty="0">
              <a:latin typeface="Courier" charset="0"/>
              <a:ea typeface="Courier" charset="0"/>
              <a:cs typeface="Courier" charset="0"/>
            </a:endParaRPr>
          </a:p>
          <a:p>
            <a:pPr lvl="1"/>
            <a:r>
              <a:rPr lang="en-GB" dirty="0"/>
              <a:t>Observer variables: </a:t>
            </a:r>
            <a:r>
              <a:rPr lang="en-GB" dirty="0">
                <a:latin typeface="Courier" charset="0"/>
                <a:ea typeface="Courier" charset="0"/>
                <a:cs typeface="Courier" charset="0"/>
              </a:rPr>
              <a:t>total-wealth, weather, time-of-day, pi</a:t>
            </a:r>
          </a:p>
          <a:p>
            <a:endParaRPr lang="en-GB" dirty="0"/>
          </a:p>
        </p:txBody>
      </p:sp>
    </p:spTree>
    <p:extLst>
      <p:ext uri="{BB962C8B-B14F-4D97-AF65-F5344CB8AC3E}">
        <p14:creationId xmlns:p14="http://schemas.microsoft.com/office/powerpoint/2010/main" val="30155885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481445-ED34-114C-90CC-DA5A97FA6270}"/>
              </a:ext>
            </a:extLst>
          </p:cNvPr>
          <p:cNvSpPr>
            <a:spLocks noGrp="1"/>
          </p:cNvSpPr>
          <p:nvPr>
            <p:ph type="title"/>
          </p:nvPr>
        </p:nvSpPr>
        <p:spPr/>
        <p:txBody>
          <a:bodyPr/>
          <a:lstStyle/>
          <a:p>
            <a:r>
              <a:rPr lang="en-GB" dirty="0"/>
              <a:t>Built-In Variables</a:t>
            </a:r>
          </a:p>
        </p:txBody>
      </p:sp>
      <p:pic>
        <p:nvPicPr>
          <p:cNvPr id="18434" name="Picture 2" descr="Contexts and variables">
            <a:extLst>
              <a:ext uri="{FF2B5EF4-FFF2-40B4-BE49-F238E27FC236}">
                <a16:creationId xmlns:a16="http://schemas.microsoft.com/office/drawing/2014/main" xmlns="" id="{6D95FDF7-2C8C-994A-9D17-BFDE6888503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87143" y="1690688"/>
            <a:ext cx="7366657" cy="435133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xmlns="" id="{0050D3E7-DB42-CE47-972F-374256432804}"/>
              </a:ext>
            </a:extLst>
          </p:cNvPr>
          <p:cNvSpPr txBox="1">
            <a:spLocks/>
          </p:cNvSpPr>
          <p:nvPr/>
        </p:nvSpPr>
        <p:spPr>
          <a:xfrm>
            <a:off x="838200" y="1825625"/>
            <a:ext cx="296654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There are some variables that </a:t>
            </a:r>
            <a:r>
              <a:rPr lang="en-GB" dirty="0" err="1"/>
              <a:t>NetLogo</a:t>
            </a:r>
            <a:r>
              <a:rPr lang="en-GB" dirty="0"/>
              <a:t> uses by default</a:t>
            </a:r>
          </a:p>
        </p:txBody>
      </p:sp>
    </p:spTree>
    <p:extLst>
      <p:ext uri="{BB962C8B-B14F-4D97-AF65-F5344CB8AC3E}">
        <p14:creationId xmlns:p14="http://schemas.microsoft.com/office/powerpoint/2010/main" val="12401400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481445-ED34-114C-90CC-DA5A97FA6270}"/>
              </a:ext>
            </a:extLst>
          </p:cNvPr>
          <p:cNvSpPr>
            <a:spLocks noGrp="1"/>
          </p:cNvSpPr>
          <p:nvPr>
            <p:ph type="title"/>
          </p:nvPr>
        </p:nvSpPr>
        <p:spPr/>
        <p:txBody>
          <a:bodyPr/>
          <a:lstStyle/>
          <a:p>
            <a:r>
              <a:rPr lang="en-GB" dirty="0"/>
              <a:t>Model Concepts: Commands </a:t>
            </a:r>
          </a:p>
        </p:txBody>
      </p:sp>
      <p:sp>
        <p:nvSpPr>
          <p:cNvPr id="3" name="Content Placeholder 2">
            <a:extLst>
              <a:ext uri="{FF2B5EF4-FFF2-40B4-BE49-F238E27FC236}">
                <a16:creationId xmlns:a16="http://schemas.microsoft.com/office/drawing/2014/main" xmlns="" id="{AD6B8FA6-3143-7049-B30D-C24FA31E8AB1}"/>
              </a:ext>
            </a:extLst>
          </p:cNvPr>
          <p:cNvSpPr>
            <a:spLocks noGrp="1"/>
          </p:cNvSpPr>
          <p:nvPr>
            <p:ph idx="1"/>
          </p:nvPr>
        </p:nvSpPr>
        <p:spPr>
          <a:xfrm>
            <a:off x="838200" y="1825625"/>
            <a:ext cx="10515600" cy="2009396"/>
          </a:xfrm>
        </p:spPr>
        <p:txBody>
          <a:bodyPr/>
          <a:lstStyle/>
          <a:p>
            <a:r>
              <a:rPr lang="en-GB" dirty="0"/>
              <a:t>Commands are the way of telling </a:t>
            </a:r>
            <a:r>
              <a:rPr lang="en-GB" dirty="0" err="1"/>
              <a:t>NetLogo</a:t>
            </a:r>
            <a:r>
              <a:rPr lang="en-GB" dirty="0"/>
              <a:t> what we want it to do.</a:t>
            </a:r>
          </a:p>
          <a:p>
            <a:r>
              <a:rPr lang="en-GB" dirty="0"/>
              <a:t>Commands are very </a:t>
            </a:r>
            <a:r>
              <a:rPr lang="en-GB" dirty="0">
                <a:hlinkClick r:id="rId2"/>
              </a:rPr>
              <a:t>well documented</a:t>
            </a:r>
            <a:endParaRPr lang="en-GB" dirty="0"/>
          </a:p>
          <a:p>
            <a:r>
              <a:rPr lang="en-GB" dirty="0"/>
              <a:t>Some examples (these are explained properly in the </a:t>
            </a:r>
            <a:r>
              <a:rPr lang="en-GB" dirty="0">
                <a:hlinkClick r:id="rId3"/>
              </a:rPr>
              <a:t>book</a:t>
            </a:r>
            <a:r>
              <a:rPr lang="en-GB" dirty="0"/>
              <a:t>):</a:t>
            </a:r>
          </a:p>
          <a:p>
            <a:endParaRPr lang="en-GB" dirty="0"/>
          </a:p>
        </p:txBody>
      </p:sp>
      <p:graphicFrame>
        <p:nvGraphicFramePr>
          <p:cNvPr id="5" name="Table 4">
            <a:extLst>
              <a:ext uri="{FF2B5EF4-FFF2-40B4-BE49-F238E27FC236}">
                <a16:creationId xmlns:a16="http://schemas.microsoft.com/office/drawing/2014/main" xmlns="" id="{9AEDC9FB-91AD-764A-B065-C2D914050C7F}"/>
              </a:ext>
            </a:extLst>
          </p:cNvPr>
          <p:cNvGraphicFramePr>
            <a:graphicFrameLocks noGrp="1"/>
          </p:cNvGraphicFramePr>
          <p:nvPr>
            <p:extLst>
              <p:ext uri="{D42A27DB-BD31-4B8C-83A1-F6EECF244321}">
                <p14:modId xmlns:p14="http://schemas.microsoft.com/office/powerpoint/2010/main" val="1933770156"/>
              </p:ext>
            </p:extLst>
          </p:nvPr>
        </p:nvGraphicFramePr>
        <p:xfrm>
          <a:off x="838200" y="3612991"/>
          <a:ext cx="10515600" cy="2286000"/>
        </p:xfrm>
        <a:graphic>
          <a:graphicData uri="http://schemas.openxmlformats.org/drawingml/2006/table">
            <a:tbl>
              <a:tblPr firstRow="1" bandRow="1">
                <a:tableStyleId>{5C22544A-7EE6-4342-B048-85BDC9FD1C3A}</a:tableStyleId>
              </a:tblPr>
              <a:tblGrid>
                <a:gridCol w="5699078">
                  <a:extLst>
                    <a:ext uri="{9D8B030D-6E8A-4147-A177-3AD203B41FA5}">
                      <a16:colId xmlns:a16="http://schemas.microsoft.com/office/drawing/2014/main" xmlns="" val="2681066781"/>
                    </a:ext>
                  </a:extLst>
                </a:gridCol>
                <a:gridCol w="4816522">
                  <a:extLst>
                    <a:ext uri="{9D8B030D-6E8A-4147-A177-3AD203B41FA5}">
                      <a16:colId xmlns:a16="http://schemas.microsoft.com/office/drawing/2014/main" xmlns="" val="1892999818"/>
                    </a:ext>
                  </a:extLst>
                </a:gridCol>
              </a:tblGrid>
              <a:tr h="370840">
                <a:tc>
                  <a:txBody>
                    <a:bodyPr/>
                    <a:lstStyle/>
                    <a:p>
                      <a:r>
                        <a:rPr lang="en-GB" sz="2400" dirty="0"/>
                        <a:t>Command example</a:t>
                      </a:r>
                    </a:p>
                  </a:txBody>
                  <a:tcPr/>
                </a:tc>
                <a:tc>
                  <a:txBody>
                    <a:bodyPr/>
                    <a:lstStyle/>
                    <a:p>
                      <a:r>
                        <a:rPr lang="en-GB" sz="2400" dirty="0"/>
                        <a:t>Description</a:t>
                      </a:r>
                    </a:p>
                  </a:txBody>
                  <a:tcPr/>
                </a:tc>
                <a:extLst>
                  <a:ext uri="{0D108BD9-81ED-4DB2-BD59-A6C34878D82A}">
                    <a16:rowId xmlns:a16="http://schemas.microsoft.com/office/drawing/2014/main" xmlns="" val="1080406589"/>
                  </a:ext>
                </a:extLst>
              </a:tr>
              <a:tr h="370840">
                <a:tc>
                  <a:txBody>
                    <a:bodyPr/>
                    <a:lstStyle/>
                    <a:p>
                      <a:r>
                        <a:rPr lang="en-GB" sz="2400" b="1" dirty="0">
                          <a:latin typeface="Courier New" panose="02070309020205020404" pitchFamily="49" charset="0"/>
                          <a:cs typeface="Courier New" panose="02070309020205020404" pitchFamily="49" charset="0"/>
                        </a:rPr>
                        <a:t>show</a:t>
                      </a:r>
                      <a:r>
                        <a:rPr lang="en-GB" sz="2400" dirty="0">
                          <a:latin typeface="Courier New" panose="02070309020205020404" pitchFamily="49" charset="0"/>
                          <a:cs typeface="Courier New" panose="02070309020205020404" pitchFamily="49" charset="0"/>
                        </a:rPr>
                        <a:t> "Hello World"</a:t>
                      </a:r>
                    </a:p>
                  </a:txBody>
                  <a:tcPr/>
                </a:tc>
                <a:tc>
                  <a:txBody>
                    <a:bodyPr/>
                    <a:lstStyle/>
                    <a:p>
                      <a:r>
                        <a:rPr lang="en-GB" sz="2400" dirty="0"/>
                        <a:t>Prints something to the screen</a:t>
                      </a:r>
                    </a:p>
                  </a:txBody>
                  <a:tcPr/>
                </a:tc>
                <a:extLst>
                  <a:ext uri="{0D108BD9-81ED-4DB2-BD59-A6C34878D82A}">
                    <a16:rowId xmlns:a16="http://schemas.microsoft.com/office/drawing/2014/main" xmlns="" val="971869793"/>
                  </a:ext>
                </a:extLst>
              </a:tr>
              <a:tr h="370840">
                <a:tc>
                  <a:txBody>
                    <a:bodyPr/>
                    <a:lstStyle/>
                    <a:p>
                      <a:r>
                        <a:rPr lang="en-GB" sz="2400" b="1" dirty="0">
                          <a:latin typeface="Courier New" panose="02070309020205020404" pitchFamily="49" charset="0"/>
                          <a:cs typeface="Courier New" panose="02070309020205020404" pitchFamily="49" charset="0"/>
                        </a:rPr>
                        <a:t>set</a:t>
                      </a:r>
                      <a:r>
                        <a:rPr lang="en-GB" sz="2400" dirty="0">
                          <a:latin typeface="Courier New" panose="02070309020205020404" pitchFamily="49" charset="0"/>
                          <a:cs typeface="Courier New" panose="02070309020205020404" pitchFamily="49" charset="0"/>
                        </a:rPr>
                        <a:t> my-age 13</a:t>
                      </a:r>
                    </a:p>
                  </a:txBody>
                  <a:tcPr/>
                </a:tc>
                <a:tc>
                  <a:txBody>
                    <a:bodyPr/>
                    <a:lstStyle/>
                    <a:p>
                      <a:r>
                        <a:rPr lang="en-GB" sz="2400" dirty="0"/>
                        <a:t>Sets the value of a variable</a:t>
                      </a:r>
                    </a:p>
                  </a:txBody>
                  <a:tcPr/>
                </a:tc>
                <a:extLst>
                  <a:ext uri="{0D108BD9-81ED-4DB2-BD59-A6C34878D82A}">
                    <a16:rowId xmlns:a16="http://schemas.microsoft.com/office/drawing/2014/main" xmlns="" val="297024566"/>
                  </a:ext>
                </a:extLst>
              </a:tr>
              <a:tr h="370840">
                <a:tc>
                  <a:txBody>
                    <a:bodyPr/>
                    <a:lstStyle/>
                    <a:p>
                      <a:r>
                        <a:rPr lang="en-GB" sz="2400" b="1" dirty="0">
                          <a:latin typeface="Courier New" panose="02070309020205020404" pitchFamily="49" charset="0"/>
                          <a:cs typeface="Courier New" panose="02070309020205020404" pitchFamily="49" charset="0"/>
                        </a:rPr>
                        <a:t>ask</a:t>
                      </a:r>
                      <a:r>
                        <a:rPr lang="en-GB" sz="2400" dirty="0">
                          <a:latin typeface="Courier New" panose="02070309020205020404" pitchFamily="49" charset="0"/>
                          <a:cs typeface="Courier New" panose="02070309020205020404" pitchFamily="49" charset="0"/>
                        </a:rPr>
                        <a:t> turtles [ ... ]</a:t>
                      </a:r>
                    </a:p>
                  </a:txBody>
                  <a:tcPr/>
                </a:tc>
                <a:tc>
                  <a:txBody>
                    <a:bodyPr/>
                    <a:lstStyle/>
                    <a:p>
                      <a:r>
                        <a:rPr lang="en-GB" sz="2400" dirty="0"/>
                        <a:t>Ask the turtles to do something</a:t>
                      </a:r>
                    </a:p>
                  </a:txBody>
                  <a:tcPr/>
                </a:tc>
                <a:extLst>
                  <a:ext uri="{0D108BD9-81ED-4DB2-BD59-A6C34878D82A}">
                    <a16:rowId xmlns:a16="http://schemas.microsoft.com/office/drawing/2014/main" xmlns="" val="306574067"/>
                  </a:ext>
                </a:extLst>
              </a:tr>
              <a:tr h="370840">
                <a:tc>
                  <a:txBody>
                    <a:bodyPr/>
                    <a:lstStyle/>
                    <a:p>
                      <a:r>
                        <a:rPr lang="en-GB" sz="2400" b="1" dirty="0">
                          <a:latin typeface="Courier New" panose="02070309020205020404" pitchFamily="49" charset="0"/>
                          <a:cs typeface="Courier New" panose="02070309020205020404" pitchFamily="49" charset="0"/>
                        </a:rPr>
                        <a:t>ask</a:t>
                      </a:r>
                      <a:r>
                        <a:rPr lang="en-GB" sz="2400" dirty="0">
                          <a:latin typeface="Courier New" panose="02070309020205020404" pitchFamily="49" charset="0"/>
                          <a:cs typeface="Courier New" panose="02070309020205020404" pitchFamily="49" charset="0"/>
                        </a:rPr>
                        <a:t> turtles [ </a:t>
                      </a:r>
                      <a:r>
                        <a:rPr lang="en-GB" sz="2400" b="1" dirty="0">
                          <a:latin typeface="Courier New" panose="02070309020205020404" pitchFamily="49" charset="0"/>
                          <a:cs typeface="Courier New" panose="02070309020205020404" pitchFamily="49" charset="0"/>
                        </a:rPr>
                        <a:t>set</a:t>
                      </a:r>
                      <a:r>
                        <a:rPr lang="en-GB" sz="2400" dirty="0">
                          <a:latin typeface="Courier New" panose="02070309020205020404" pitchFamily="49" charset="0"/>
                          <a:cs typeface="Courier New" panose="02070309020205020404" pitchFamily="49" charset="0"/>
                        </a:rPr>
                        <a:t> </a:t>
                      </a:r>
                      <a:r>
                        <a:rPr lang="en-GB" sz="2400" dirty="0" err="1">
                          <a:latin typeface="Courier New" panose="02070309020205020404" pitchFamily="49" charset="0"/>
                          <a:cs typeface="Courier New" panose="02070309020205020404" pitchFamily="49" charset="0"/>
                        </a:rPr>
                        <a:t>color</a:t>
                      </a:r>
                      <a:r>
                        <a:rPr lang="en-GB" sz="2400" dirty="0">
                          <a:latin typeface="Courier New" panose="02070309020205020404" pitchFamily="49" charset="0"/>
                          <a:cs typeface="Courier New" panose="02070309020205020404" pitchFamily="49" charset="0"/>
                        </a:rPr>
                        <a:t> blue ]</a:t>
                      </a:r>
                    </a:p>
                  </a:txBody>
                  <a:tcPr/>
                </a:tc>
                <a:tc>
                  <a:txBody>
                    <a:bodyPr/>
                    <a:lstStyle/>
                    <a:p>
                      <a:r>
                        <a:rPr lang="en-GB" sz="2400" dirty="0"/>
                        <a:t>Asks the turtles to turn blue</a:t>
                      </a:r>
                    </a:p>
                  </a:txBody>
                  <a:tcPr/>
                </a:tc>
                <a:extLst>
                  <a:ext uri="{0D108BD9-81ED-4DB2-BD59-A6C34878D82A}">
                    <a16:rowId xmlns:a16="http://schemas.microsoft.com/office/drawing/2014/main" xmlns="" val="348057589"/>
                  </a:ext>
                </a:extLst>
              </a:tr>
            </a:tbl>
          </a:graphicData>
        </a:graphic>
      </p:graphicFrame>
    </p:spTree>
    <p:extLst>
      <p:ext uri="{BB962C8B-B14F-4D97-AF65-F5344CB8AC3E}">
        <p14:creationId xmlns:p14="http://schemas.microsoft.com/office/powerpoint/2010/main" val="28176317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481445-ED34-114C-90CC-DA5A97FA6270}"/>
              </a:ext>
            </a:extLst>
          </p:cNvPr>
          <p:cNvSpPr>
            <a:spLocks noGrp="1"/>
          </p:cNvSpPr>
          <p:nvPr>
            <p:ph type="title"/>
          </p:nvPr>
        </p:nvSpPr>
        <p:spPr/>
        <p:txBody>
          <a:bodyPr/>
          <a:lstStyle/>
          <a:p>
            <a:r>
              <a:rPr lang="en-GB" dirty="0"/>
              <a:t>Model Concepts: Brackets</a:t>
            </a:r>
          </a:p>
        </p:txBody>
      </p:sp>
      <p:sp>
        <p:nvSpPr>
          <p:cNvPr id="3" name="Content Placeholder 2">
            <a:extLst>
              <a:ext uri="{FF2B5EF4-FFF2-40B4-BE49-F238E27FC236}">
                <a16:creationId xmlns:a16="http://schemas.microsoft.com/office/drawing/2014/main" xmlns="" id="{AD6B8FA6-3143-7049-B30D-C24FA31E8AB1}"/>
              </a:ext>
            </a:extLst>
          </p:cNvPr>
          <p:cNvSpPr>
            <a:spLocks noGrp="1"/>
          </p:cNvSpPr>
          <p:nvPr>
            <p:ph idx="1"/>
          </p:nvPr>
        </p:nvSpPr>
        <p:spPr/>
        <p:txBody>
          <a:bodyPr/>
          <a:lstStyle/>
          <a:p>
            <a:r>
              <a:rPr lang="en-GB" dirty="0" err="1"/>
              <a:t>NetLogo</a:t>
            </a:r>
            <a:r>
              <a:rPr lang="en-GB" dirty="0"/>
              <a:t> uses both square </a:t>
            </a:r>
            <a:r>
              <a:rPr lang="en-GB" dirty="0">
                <a:latin typeface="Courier New" panose="02070309020205020404" pitchFamily="49" charset="0"/>
                <a:cs typeface="Courier New" panose="02070309020205020404" pitchFamily="49" charset="0"/>
              </a:rPr>
              <a:t>[ ]</a:t>
            </a:r>
            <a:r>
              <a:rPr lang="en-GB" dirty="0"/>
              <a:t> and round </a:t>
            </a:r>
            <a:r>
              <a:rPr lang="en-GB" dirty="0">
                <a:latin typeface="Courier" pitchFamily="2" charset="0"/>
              </a:rPr>
              <a:t>( ) </a:t>
            </a:r>
            <a:r>
              <a:rPr lang="en-GB" dirty="0"/>
              <a:t>brackets.</a:t>
            </a:r>
          </a:p>
          <a:p>
            <a:r>
              <a:rPr lang="en-GB" dirty="0"/>
              <a:t>Round brackets are used to set the </a:t>
            </a:r>
            <a:r>
              <a:rPr lang="en-GB" i="1" dirty="0"/>
              <a:t>order of operations</a:t>
            </a:r>
            <a:r>
              <a:rPr lang="en-GB" dirty="0"/>
              <a:t>. E.g.:</a:t>
            </a:r>
          </a:p>
          <a:p>
            <a:pPr lvl="1"/>
            <a:r>
              <a:rPr lang="en-GB" dirty="0">
                <a:latin typeface="Courier" pitchFamily="2" charset="0"/>
              </a:rPr>
              <a:t> 2 + 3  × 4 = 14</a:t>
            </a:r>
          </a:p>
          <a:p>
            <a:pPr lvl="1"/>
            <a:r>
              <a:rPr lang="en-GB" dirty="0">
                <a:latin typeface="Courier" pitchFamily="2" charset="0"/>
              </a:rPr>
              <a:t>(2 + 3) × 4 = 20</a:t>
            </a:r>
          </a:p>
          <a:p>
            <a:r>
              <a:rPr lang="en-GB" dirty="0"/>
              <a:t>Square brackets are used to split up commands. E.g.:</a:t>
            </a:r>
          </a:p>
          <a:p>
            <a:pPr lvl="1"/>
            <a:r>
              <a:rPr lang="en-GB" dirty="0">
                <a:latin typeface="Courier New" panose="02070309020205020404" pitchFamily="49" charset="0"/>
                <a:cs typeface="Courier New" panose="02070309020205020404" pitchFamily="49" charset="0"/>
              </a:rPr>
              <a:t>ask turtles [ ... ]</a:t>
            </a:r>
          </a:p>
          <a:p>
            <a:pPr lvl="1"/>
            <a:r>
              <a:rPr lang="en-GB" dirty="0"/>
              <a:t>the </a:t>
            </a:r>
            <a:r>
              <a:rPr lang="en-GB" dirty="0">
                <a:latin typeface="Courier New" panose="02070309020205020404" pitchFamily="49" charset="0"/>
                <a:cs typeface="Courier New" panose="02070309020205020404" pitchFamily="49" charset="0"/>
              </a:rPr>
              <a:t>ask </a:t>
            </a:r>
            <a:r>
              <a:rPr lang="en-GB" dirty="0"/>
              <a:t>command expects to find some more commands inside the brackets.</a:t>
            </a:r>
          </a:p>
          <a:p>
            <a:endParaRPr lang="en-GB" dirty="0"/>
          </a:p>
        </p:txBody>
      </p:sp>
    </p:spTree>
    <p:extLst>
      <p:ext uri="{BB962C8B-B14F-4D97-AF65-F5344CB8AC3E}">
        <p14:creationId xmlns:p14="http://schemas.microsoft.com/office/powerpoint/2010/main" val="16790814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1ABA36-8632-1C46-8F1C-7003F282F932}"/>
              </a:ext>
            </a:extLst>
          </p:cNvPr>
          <p:cNvSpPr>
            <a:spLocks noGrp="1"/>
          </p:cNvSpPr>
          <p:nvPr>
            <p:ph type="title"/>
          </p:nvPr>
        </p:nvSpPr>
        <p:spPr/>
        <p:txBody>
          <a:bodyPr/>
          <a:lstStyle/>
          <a:p>
            <a:r>
              <a:rPr lang="en-GB" dirty="0"/>
              <a:t>Model Concepts: Contexts</a:t>
            </a:r>
          </a:p>
        </p:txBody>
      </p:sp>
      <p:sp>
        <p:nvSpPr>
          <p:cNvPr id="3" name="Content Placeholder 2">
            <a:extLst>
              <a:ext uri="{FF2B5EF4-FFF2-40B4-BE49-F238E27FC236}">
                <a16:creationId xmlns:a16="http://schemas.microsoft.com/office/drawing/2014/main" xmlns="" id="{0C9EFFC8-7231-194C-BFAB-FE7CA293B618}"/>
              </a:ext>
            </a:extLst>
          </p:cNvPr>
          <p:cNvSpPr>
            <a:spLocks noGrp="1"/>
          </p:cNvSpPr>
          <p:nvPr>
            <p:ph sz="half" idx="1"/>
          </p:nvPr>
        </p:nvSpPr>
        <p:spPr/>
        <p:txBody>
          <a:bodyPr>
            <a:normAutofit/>
          </a:bodyPr>
          <a:lstStyle/>
          <a:p>
            <a:r>
              <a:rPr lang="en-GB" dirty="0"/>
              <a:t>Contexts controls where commands are sent</a:t>
            </a:r>
          </a:p>
          <a:p>
            <a:r>
              <a:rPr lang="en-GB" dirty="0"/>
              <a:t>There are three contexts:</a:t>
            </a:r>
          </a:p>
          <a:p>
            <a:pPr lvl="1"/>
            <a:r>
              <a:rPr lang="en-GB" dirty="0"/>
              <a:t>Observer</a:t>
            </a:r>
          </a:p>
          <a:p>
            <a:pPr lvl="1"/>
            <a:r>
              <a:rPr lang="en-GB" dirty="0"/>
              <a:t>Turtle</a:t>
            </a:r>
          </a:p>
          <a:p>
            <a:pPr lvl="1"/>
            <a:r>
              <a:rPr lang="en-GB" dirty="0"/>
              <a:t>Patch</a:t>
            </a:r>
          </a:p>
          <a:p>
            <a:r>
              <a:rPr lang="en-GB" dirty="0"/>
              <a:t>Lots of examples that help to understand these in the </a:t>
            </a:r>
            <a:r>
              <a:rPr lang="en-GB" dirty="0">
                <a:hlinkClick r:id="rId2"/>
              </a:rPr>
              <a:t>book</a:t>
            </a:r>
            <a:r>
              <a:rPr lang="en-GB" dirty="0"/>
              <a:t> (Chapter 4)</a:t>
            </a:r>
          </a:p>
        </p:txBody>
      </p:sp>
      <p:pic>
        <p:nvPicPr>
          <p:cNvPr id="19458" name="Picture 2" descr="Contexts and variables">
            <a:extLst>
              <a:ext uri="{FF2B5EF4-FFF2-40B4-BE49-F238E27FC236}">
                <a16:creationId xmlns:a16="http://schemas.microsoft.com/office/drawing/2014/main" xmlns="" id="{EC467781-6D12-4644-B7ED-8E50B93110D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72200" y="2331362"/>
            <a:ext cx="5181600" cy="3339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5326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D4592B-000A-8546-8D8A-BF357A7D7525}"/>
              </a:ext>
            </a:extLst>
          </p:cNvPr>
          <p:cNvSpPr>
            <a:spLocks noGrp="1"/>
          </p:cNvSpPr>
          <p:nvPr>
            <p:ph type="title"/>
          </p:nvPr>
        </p:nvSpPr>
        <p:spPr/>
        <p:txBody>
          <a:bodyPr/>
          <a:lstStyle/>
          <a:p>
            <a:r>
              <a:rPr lang="en-GB" dirty="0"/>
              <a:t>Model Concepts: Flow Control</a:t>
            </a:r>
          </a:p>
        </p:txBody>
      </p:sp>
      <p:sp>
        <p:nvSpPr>
          <p:cNvPr id="3" name="Content Placeholder 2">
            <a:extLst>
              <a:ext uri="{FF2B5EF4-FFF2-40B4-BE49-F238E27FC236}">
                <a16:creationId xmlns:a16="http://schemas.microsoft.com/office/drawing/2014/main" xmlns="" id="{9C6D6A27-69D5-794F-8E87-F50D30109B76}"/>
              </a:ext>
            </a:extLst>
          </p:cNvPr>
          <p:cNvSpPr>
            <a:spLocks noGrp="1"/>
          </p:cNvSpPr>
          <p:nvPr>
            <p:ph idx="1"/>
          </p:nvPr>
        </p:nvSpPr>
        <p:spPr>
          <a:xfrm>
            <a:off x="838200" y="1825625"/>
            <a:ext cx="10515600" cy="2773671"/>
          </a:xfrm>
        </p:spPr>
        <p:txBody>
          <a:bodyPr/>
          <a:lstStyle/>
          <a:p>
            <a:r>
              <a:rPr lang="en-GB" dirty="0"/>
              <a:t>Programs are recipes</a:t>
            </a:r>
          </a:p>
          <a:p>
            <a:pPr lvl="2"/>
            <a:endParaRPr lang="en-GB" dirty="0"/>
          </a:p>
          <a:p>
            <a:r>
              <a:rPr lang="en-GB" dirty="0"/>
              <a:t>And computers are really, really stupid cooks.</a:t>
            </a:r>
          </a:p>
          <a:p>
            <a:pPr lvl="2"/>
            <a:endParaRPr lang="en-GB" dirty="0"/>
          </a:p>
          <a:p>
            <a:r>
              <a:rPr lang="en-GB" dirty="0"/>
              <a:t>Programmers need to tell the computer exactly what to do, and in what order</a:t>
            </a:r>
          </a:p>
          <a:p>
            <a:endParaRPr lang="en-GB" dirty="0"/>
          </a:p>
        </p:txBody>
      </p:sp>
      <p:sp>
        <p:nvSpPr>
          <p:cNvPr id="4" name="Content Placeholder 2">
            <a:extLst>
              <a:ext uri="{FF2B5EF4-FFF2-40B4-BE49-F238E27FC236}">
                <a16:creationId xmlns:a16="http://schemas.microsoft.com/office/drawing/2014/main" xmlns="" id="{EE5811C1-0E5C-114F-B1AB-90C4F3EB48A4}"/>
              </a:ext>
            </a:extLst>
          </p:cNvPr>
          <p:cNvSpPr txBox="1">
            <a:spLocks/>
          </p:cNvSpPr>
          <p:nvPr/>
        </p:nvSpPr>
        <p:spPr>
          <a:xfrm>
            <a:off x="838200" y="4599296"/>
            <a:ext cx="10515600" cy="17416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Geek Joke:</a:t>
            </a:r>
          </a:p>
          <a:p>
            <a:pPr lvl="1"/>
            <a:r>
              <a:rPr lang="en-GB" dirty="0"/>
              <a:t>Q: How do you keep a programmer in the shower forever?</a:t>
            </a:r>
          </a:p>
        </p:txBody>
      </p:sp>
    </p:spTree>
    <p:extLst>
      <p:ext uri="{BB962C8B-B14F-4D97-AF65-F5344CB8AC3E}">
        <p14:creationId xmlns:p14="http://schemas.microsoft.com/office/powerpoint/2010/main" val="34107529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D4592B-000A-8546-8D8A-BF357A7D7525}"/>
              </a:ext>
            </a:extLst>
          </p:cNvPr>
          <p:cNvSpPr>
            <a:spLocks noGrp="1"/>
          </p:cNvSpPr>
          <p:nvPr>
            <p:ph type="title"/>
          </p:nvPr>
        </p:nvSpPr>
        <p:spPr/>
        <p:txBody>
          <a:bodyPr/>
          <a:lstStyle/>
          <a:p>
            <a:r>
              <a:rPr lang="en-GB" dirty="0"/>
              <a:t>Model Concepts: Flow Control</a:t>
            </a:r>
          </a:p>
        </p:txBody>
      </p:sp>
      <p:sp>
        <p:nvSpPr>
          <p:cNvPr id="3" name="Content Placeholder 2">
            <a:extLst>
              <a:ext uri="{FF2B5EF4-FFF2-40B4-BE49-F238E27FC236}">
                <a16:creationId xmlns:a16="http://schemas.microsoft.com/office/drawing/2014/main" xmlns="" id="{9C6D6A27-69D5-794F-8E87-F50D30109B76}"/>
              </a:ext>
            </a:extLst>
          </p:cNvPr>
          <p:cNvSpPr>
            <a:spLocks noGrp="1"/>
          </p:cNvSpPr>
          <p:nvPr>
            <p:ph idx="1"/>
          </p:nvPr>
        </p:nvSpPr>
        <p:spPr>
          <a:xfrm>
            <a:off x="838200" y="1825625"/>
            <a:ext cx="10515600" cy="2773671"/>
          </a:xfrm>
        </p:spPr>
        <p:txBody>
          <a:bodyPr/>
          <a:lstStyle/>
          <a:p>
            <a:r>
              <a:rPr lang="en-GB" dirty="0"/>
              <a:t>Programs are recipes</a:t>
            </a:r>
          </a:p>
          <a:p>
            <a:pPr lvl="2"/>
            <a:endParaRPr lang="en-GB" dirty="0"/>
          </a:p>
          <a:p>
            <a:r>
              <a:rPr lang="en-GB" dirty="0"/>
              <a:t>And computers are really, really stupid cooks.</a:t>
            </a:r>
          </a:p>
          <a:p>
            <a:pPr lvl="2"/>
            <a:endParaRPr lang="en-GB" dirty="0"/>
          </a:p>
          <a:p>
            <a:r>
              <a:rPr lang="en-GB" dirty="0"/>
              <a:t>Programmers need to tell the computer exactly what to do, and in what order</a:t>
            </a:r>
          </a:p>
          <a:p>
            <a:endParaRPr lang="en-GB" dirty="0"/>
          </a:p>
        </p:txBody>
      </p:sp>
      <p:sp>
        <p:nvSpPr>
          <p:cNvPr id="4" name="Content Placeholder 2">
            <a:extLst>
              <a:ext uri="{FF2B5EF4-FFF2-40B4-BE49-F238E27FC236}">
                <a16:creationId xmlns:a16="http://schemas.microsoft.com/office/drawing/2014/main" xmlns="" id="{EE5811C1-0E5C-114F-B1AB-90C4F3EB48A4}"/>
              </a:ext>
            </a:extLst>
          </p:cNvPr>
          <p:cNvSpPr txBox="1">
            <a:spLocks/>
          </p:cNvSpPr>
          <p:nvPr/>
        </p:nvSpPr>
        <p:spPr>
          <a:xfrm>
            <a:off x="838200" y="4599296"/>
            <a:ext cx="10515600" cy="17416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Geek Joke:</a:t>
            </a:r>
          </a:p>
          <a:p>
            <a:pPr lvl="1"/>
            <a:r>
              <a:rPr lang="en-GB" dirty="0"/>
              <a:t>Q: How do you keep a programmer in the shower forever?</a:t>
            </a:r>
          </a:p>
          <a:p>
            <a:pPr lvl="1"/>
            <a:r>
              <a:rPr lang="en-GB" b="1" dirty="0"/>
              <a:t>A: Give them a bottle of shampoo that says "lather, rinse, repeat".</a:t>
            </a:r>
          </a:p>
        </p:txBody>
      </p:sp>
    </p:spTree>
    <p:extLst>
      <p:ext uri="{BB962C8B-B14F-4D97-AF65-F5344CB8AC3E}">
        <p14:creationId xmlns:p14="http://schemas.microsoft.com/office/powerpoint/2010/main" val="41080017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D4592B-000A-8546-8D8A-BF357A7D7525}"/>
              </a:ext>
            </a:extLst>
          </p:cNvPr>
          <p:cNvSpPr>
            <a:spLocks noGrp="1"/>
          </p:cNvSpPr>
          <p:nvPr>
            <p:ph type="title"/>
          </p:nvPr>
        </p:nvSpPr>
        <p:spPr/>
        <p:txBody>
          <a:bodyPr/>
          <a:lstStyle/>
          <a:p>
            <a:r>
              <a:rPr lang="en-GB" dirty="0"/>
              <a:t>Flow Control</a:t>
            </a:r>
          </a:p>
        </p:txBody>
      </p:sp>
      <p:sp>
        <p:nvSpPr>
          <p:cNvPr id="3" name="Content Placeholder 2">
            <a:extLst>
              <a:ext uri="{FF2B5EF4-FFF2-40B4-BE49-F238E27FC236}">
                <a16:creationId xmlns:a16="http://schemas.microsoft.com/office/drawing/2014/main" xmlns="" id="{9C6D6A27-69D5-794F-8E87-F50D30109B76}"/>
              </a:ext>
            </a:extLst>
          </p:cNvPr>
          <p:cNvSpPr>
            <a:spLocks noGrp="1"/>
          </p:cNvSpPr>
          <p:nvPr>
            <p:ph sz="half" idx="1"/>
          </p:nvPr>
        </p:nvSpPr>
        <p:spPr>
          <a:xfrm>
            <a:off x="838200" y="1825625"/>
            <a:ext cx="3911221" cy="4351338"/>
          </a:xfrm>
        </p:spPr>
        <p:txBody>
          <a:bodyPr>
            <a:normAutofit/>
          </a:bodyPr>
          <a:lstStyle/>
          <a:p>
            <a:r>
              <a:rPr lang="en-GB" dirty="0"/>
              <a:t>Usually, </a:t>
            </a:r>
            <a:r>
              <a:rPr lang="en-GB" dirty="0" err="1"/>
              <a:t>NetLogo</a:t>
            </a:r>
            <a:r>
              <a:rPr lang="en-GB" dirty="0"/>
              <a:t> will run through your code, one line after the other</a:t>
            </a:r>
          </a:p>
          <a:p>
            <a:r>
              <a:rPr lang="en-GB" dirty="0"/>
              <a:t>But! Sometimes there are two or more possibilities for what to do next</a:t>
            </a:r>
          </a:p>
          <a:p>
            <a:endParaRPr lang="en-GB" dirty="0"/>
          </a:p>
        </p:txBody>
      </p:sp>
      <p:sp>
        <p:nvSpPr>
          <p:cNvPr id="4" name="Content Placeholder 3">
            <a:extLst>
              <a:ext uri="{FF2B5EF4-FFF2-40B4-BE49-F238E27FC236}">
                <a16:creationId xmlns:a16="http://schemas.microsoft.com/office/drawing/2014/main" xmlns="" id="{F02B7490-6E3A-4E43-AD14-4215A6DF5328}"/>
              </a:ext>
            </a:extLst>
          </p:cNvPr>
          <p:cNvSpPr>
            <a:spLocks noGrp="1"/>
          </p:cNvSpPr>
          <p:nvPr>
            <p:ph sz="half" idx="2"/>
          </p:nvPr>
        </p:nvSpPr>
        <p:spPr>
          <a:xfrm>
            <a:off x="5022376" y="1825625"/>
            <a:ext cx="6331424" cy="4351338"/>
          </a:xfrm>
        </p:spPr>
        <p:txBody>
          <a:bodyPr>
            <a:normAutofit/>
          </a:bodyPr>
          <a:lstStyle/>
          <a:p>
            <a:r>
              <a:rPr lang="en-GB" dirty="0">
                <a:latin typeface="Courier New" panose="02070309020205020404" pitchFamily="49" charset="0"/>
                <a:ea typeface="Courier" charset="0"/>
                <a:cs typeface="Courier New" panose="02070309020205020404" pitchFamily="49" charset="0"/>
              </a:rPr>
              <a:t>if</a:t>
            </a:r>
            <a:r>
              <a:rPr lang="en-GB" dirty="0">
                <a:latin typeface="Courier" charset="0"/>
                <a:ea typeface="Courier" charset="0"/>
                <a:cs typeface="Courier" charset="0"/>
              </a:rPr>
              <a:t> </a:t>
            </a:r>
            <a:r>
              <a:rPr lang="en-GB" dirty="0"/>
              <a:t>statements are one example:</a:t>
            </a:r>
          </a:p>
          <a:p>
            <a:endParaRPr lang="en-GB" dirty="0"/>
          </a:p>
          <a:p>
            <a:pPr marL="457200" lvl="1" indent="0">
              <a:buNone/>
            </a:pPr>
            <a:r>
              <a:rPr lang="en-GB" dirty="0">
                <a:latin typeface="Courier New" panose="02070309020205020404" pitchFamily="49" charset="0"/>
                <a:cs typeface="Courier New" panose="02070309020205020404" pitchFamily="49" charset="0"/>
              </a:rPr>
              <a:t>if ( age &lt; 18 )</a:t>
            </a:r>
            <a:br>
              <a:rPr lang="en-GB" dirty="0">
                <a:latin typeface="Courier New" panose="02070309020205020404" pitchFamily="49" charset="0"/>
                <a:cs typeface="Courier New" panose="02070309020205020404" pitchFamily="49" charset="0"/>
              </a:rPr>
            </a:br>
            <a:r>
              <a:rPr lang="en-GB" dirty="0">
                <a:latin typeface="Courier New" panose="02070309020205020404" pitchFamily="49" charset="0"/>
                <a:cs typeface="Courier New" panose="02070309020205020404" pitchFamily="49" charset="0"/>
              </a:rPr>
              <a:t>  [ </a:t>
            </a:r>
            <a:r>
              <a:rPr lang="en-GB" i="1" dirty="0">
                <a:latin typeface="Courier New" panose="02070309020205020404" pitchFamily="49" charset="0"/>
                <a:cs typeface="Courier New" panose="02070309020205020404" pitchFamily="49" charset="0"/>
              </a:rPr>
              <a:t>.. do something ..</a:t>
            </a:r>
            <a:r>
              <a:rPr lang="en-GB" dirty="0">
                <a:latin typeface="Courier New" panose="02070309020205020404" pitchFamily="49" charset="0"/>
                <a:cs typeface="Courier New" panose="02070309020205020404" pitchFamily="49" charset="0"/>
              </a:rPr>
              <a:t> ]</a:t>
            </a:r>
            <a:br>
              <a:rPr lang="en-GB" dirty="0">
                <a:latin typeface="Courier New" panose="02070309020205020404" pitchFamily="49" charset="0"/>
                <a:cs typeface="Courier New" panose="02070309020205020404" pitchFamily="49" charset="0"/>
              </a:rPr>
            </a:br>
            <a:r>
              <a:rPr lang="en-GB" dirty="0">
                <a:latin typeface="Courier New" panose="02070309020205020404" pitchFamily="49" charset="0"/>
                <a:cs typeface="Courier New" panose="02070309020205020404" pitchFamily="49" charset="0"/>
              </a:rPr>
              <a:t/>
            </a:r>
            <a:br>
              <a:rPr lang="en-GB" dirty="0">
                <a:latin typeface="Courier New" panose="02070309020205020404" pitchFamily="49" charset="0"/>
                <a:cs typeface="Courier New" panose="02070309020205020404" pitchFamily="49" charset="0"/>
              </a:rPr>
            </a:br>
            <a:r>
              <a:rPr lang="en-GB" dirty="0">
                <a:latin typeface="Courier New" panose="02070309020205020404" pitchFamily="49" charset="0"/>
                <a:cs typeface="Courier New" panose="02070309020205020404" pitchFamily="49" charset="0"/>
              </a:rPr>
              <a:t>if ( age &gt; 18 ) </a:t>
            </a:r>
            <a:br>
              <a:rPr lang="en-GB" dirty="0">
                <a:latin typeface="Courier New" panose="02070309020205020404" pitchFamily="49" charset="0"/>
                <a:cs typeface="Courier New" panose="02070309020205020404" pitchFamily="49" charset="0"/>
              </a:rPr>
            </a:br>
            <a:r>
              <a:rPr lang="en-GB" dirty="0">
                <a:latin typeface="Courier New" panose="02070309020205020404" pitchFamily="49" charset="0"/>
                <a:cs typeface="Courier New" panose="02070309020205020404" pitchFamily="49" charset="0"/>
              </a:rPr>
              <a:t>  [ </a:t>
            </a:r>
            <a:r>
              <a:rPr lang="en-GB" i="1" dirty="0">
                <a:latin typeface="Courier New" panose="02070309020205020404" pitchFamily="49" charset="0"/>
                <a:cs typeface="Courier New" panose="02070309020205020404" pitchFamily="49" charset="0"/>
              </a:rPr>
              <a:t>.. do something else ..</a:t>
            </a:r>
            <a:r>
              <a:rPr lang="en-GB" dirty="0">
                <a:latin typeface="Courier New" panose="02070309020205020404" pitchFamily="49" charset="0"/>
                <a:cs typeface="Courier New" panose="02070309020205020404" pitchFamily="49" charset="0"/>
              </a:rPr>
              <a:t> ]</a:t>
            </a:r>
          </a:p>
        </p:txBody>
      </p:sp>
    </p:spTree>
    <p:extLst>
      <p:ext uri="{BB962C8B-B14F-4D97-AF65-F5344CB8AC3E}">
        <p14:creationId xmlns:p14="http://schemas.microsoft.com/office/powerpoint/2010/main" val="19946231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D4592B-000A-8546-8D8A-BF357A7D7525}"/>
              </a:ext>
            </a:extLst>
          </p:cNvPr>
          <p:cNvSpPr>
            <a:spLocks noGrp="1"/>
          </p:cNvSpPr>
          <p:nvPr>
            <p:ph type="title"/>
          </p:nvPr>
        </p:nvSpPr>
        <p:spPr/>
        <p:txBody>
          <a:bodyPr/>
          <a:lstStyle/>
          <a:p>
            <a:r>
              <a:rPr lang="en-GB" dirty="0"/>
              <a:t>Flow Control Quiz</a:t>
            </a:r>
          </a:p>
        </p:txBody>
      </p:sp>
      <p:sp>
        <p:nvSpPr>
          <p:cNvPr id="3" name="Content Placeholder 2">
            <a:extLst>
              <a:ext uri="{FF2B5EF4-FFF2-40B4-BE49-F238E27FC236}">
                <a16:creationId xmlns:a16="http://schemas.microsoft.com/office/drawing/2014/main" xmlns="" id="{9C6D6A27-69D5-794F-8E87-F50D30109B76}"/>
              </a:ext>
            </a:extLst>
          </p:cNvPr>
          <p:cNvSpPr>
            <a:spLocks noGrp="1"/>
          </p:cNvSpPr>
          <p:nvPr>
            <p:ph idx="1"/>
          </p:nvPr>
        </p:nvSpPr>
        <p:spPr>
          <a:xfrm>
            <a:off x="838200" y="1825625"/>
            <a:ext cx="10515600" cy="1968453"/>
          </a:xfrm>
        </p:spPr>
        <p:txBody>
          <a:bodyPr>
            <a:normAutofit/>
          </a:bodyPr>
          <a:lstStyle/>
          <a:p>
            <a:r>
              <a:rPr lang="en-GB" dirty="0"/>
              <a:t>The code below has been taken from the rules that drive the behaviour of a virtual person (or 'agent’). </a:t>
            </a:r>
          </a:p>
          <a:p>
            <a:r>
              <a:rPr lang="en-GB" dirty="0"/>
              <a:t>What will the person do when the age variable has the values of 10, 50, or 18?</a:t>
            </a:r>
          </a:p>
        </p:txBody>
      </p:sp>
      <p:sp>
        <p:nvSpPr>
          <p:cNvPr id="5" name="Content Placeholder 2">
            <a:extLst>
              <a:ext uri="{FF2B5EF4-FFF2-40B4-BE49-F238E27FC236}">
                <a16:creationId xmlns:a16="http://schemas.microsoft.com/office/drawing/2014/main" xmlns="" id="{3597BE37-09E5-9740-9F25-86C12A65C320}"/>
              </a:ext>
            </a:extLst>
          </p:cNvPr>
          <p:cNvSpPr txBox="1">
            <a:spLocks/>
          </p:cNvSpPr>
          <p:nvPr/>
        </p:nvSpPr>
        <p:spPr>
          <a:xfrm>
            <a:off x="6172200" y="1965279"/>
            <a:ext cx="5181600" cy="42116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graphicFrame>
        <p:nvGraphicFramePr>
          <p:cNvPr id="6" name="Table 5">
            <a:extLst>
              <a:ext uri="{FF2B5EF4-FFF2-40B4-BE49-F238E27FC236}">
                <a16:creationId xmlns:a16="http://schemas.microsoft.com/office/drawing/2014/main" xmlns="" id="{CFD63BA9-0216-014C-BF94-855FC9CF6F62}"/>
              </a:ext>
            </a:extLst>
          </p:cNvPr>
          <p:cNvGraphicFramePr>
            <a:graphicFrameLocks noGrp="1"/>
          </p:cNvGraphicFramePr>
          <p:nvPr>
            <p:extLst>
              <p:ext uri="{D42A27DB-BD31-4B8C-83A1-F6EECF244321}">
                <p14:modId xmlns:p14="http://schemas.microsoft.com/office/powerpoint/2010/main" val="3285888403"/>
              </p:ext>
            </p:extLst>
          </p:nvPr>
        </p:nvGraphicFramePr>
        <p:xfrm>
          <a:off x="6493491" y="3929015"/>
          <a:ext cx="4843818" cy="2631287"/>
        </p:xfrm>
        <a:graphic>
          <a:graphicData uri="http://schemas.openxmlformats.org/drawingml/2006/table">
            <a:tbl>
              <a:tblPr firstRow="1" bandRow="1">
                <a:tableStyleId>{5C22544A-7EE6-4342-B048-85BDC9FD1C3A}</a:tableStyleId>
              </a:tblPr>
              <a:tblGrid>
                <a:gridCol w="1160060">
                  <a:extLst>
                    <a:ext uri="{9D8B030D-6E8A-4147-A177-3AD203B41FA5}">
                      <a16:colId xmlns:a16="http://schemas.microsoft.com/office/drawing/2014/main" xmlns="" val="3838237458"/>
                    </a:ext>
                  </a:extLst>
                </a:gridCol>
                <a:gridCol w="3683758">
                  <a:extLst>
                    <a:ext uri="{9D8B030D-6E8A-4147-A177-3AD203B41FA5}">
                      <a16:colId xmlns:a16="http://schemas.microsoft.com/office/drawing/2014/main" xmlns="" val="388613381"/>
                    </a:ext>
                  </a:extLst>
                </a:gridCol>
              </a:tblGrid>
              <a:tr h="436728">
                <a:tc>
                  <a:txBody>
                    <a:bodyPr/>
                    <a:lstStyle/>
                    <a:p>
                      <a:r>
                        <a:rPr lang="en-GB" dirty="0">
                          <a:latin typeface="Courier New" panose="02070309020205020404" pitchFamily="49" charset="0"/>
                          <a:cs typeface="Courier New" panose="02070309020205020404" pitchFamily="49" charset="0"/>
                        </a:rPr>
                        <a:t>Age</a:t>
                      </a:r>
                    </a:p>
                  </a:txBody>
                  <a:tcPr/>
                </a:tc>
                <a:tc>
                  <a:txBody>
                    <a:bodyPr/>
                    <a:lstStyle/>
                    <a:p>
                      <a:r>
                        <a:rPr lang="en-GB" dirty="0"/>
                        <a:t>Actions</a:t>
                      </a:r>
                    </a:p>
                  </a:txBody>
                  <a:tcPr/>
                </a:tc>
                <a:extLst>
                  <a:ext uri="{0D108BD9-81ED-4DB2-BD59-A6C34878D82A}">
                    <a16:rowId xmlns:a16="http://schemas.microsoft.com/office/drawing/2014/main" xmlns="" val="3897860259"/>
                  </a:ext>
                </a:extLst>
              </a:tr>
              <a:tr h="436728">
                <a:tc>
                  <a:txBody>
                    <a:bodyPr/>
                    <a:lstStyle/>
                    <a:p>
                      <a:r>
                        <a:rPr lang="en-GB" dirty="0"/>
                        <a:t>10</a:t>
                      </a:r>
                    </a:p>
                  </a:txBody>
                  <a:tcPr/>
                </a:tc>
                <a:tc>
                  <a:txBody>
                    <a:bodyPr/>
                    <a:lstStyle/>
                    <a:p>
                      <a:r>
                        <a:rPr lang="en-GB" dirty="0"/>
                        <a:t>?</a:t>
                      </a:r>
                    </a:p>
                    <a:p>
                      <a:endParaRPr lang="en-GB" dirty="0"/>
                    </a:p>
                  </a:txBody>
                  <a:tcPr/>
                </a:tc>
                <a:extLst>
                  <a:ext uri="{0D108BD9-81ED-4DB2-BD59-A6C34878D82A}">
                    <a16:rowId xmlns:a16="http://schemas.microsoft.com/office/drawing/2014/main" xmlns="" val="2823831496"/>
                  </a:ext>
                </a:extLst>
              </a:tr>
              <a:tr h="436728">
                <a:tc>
                  <a:txBody>
                    <a:bodyPr/>
                    <a:lstStyle/>
                    <a:p>
                      <a:r>
                        <a:rPr lang="en-GB" dirty="0"/>
                        <a:t>50</a:t>
                      </a:r>
                    </a:p>
                  </a:txBody>
                  <a:tcPr/>
                </a:tc>
                <a:tc>
                  <a:txBody>
                    <a:bodyPr/>
                    <a:lstStyle/>
                    <a:p>
                      <a:r>
                        <a:rPr lang="en-GB" dirty="0"/>
                        <a:t>?</a:t>
                      </a:r>
                    </a:p>
                    <a:p>
                      <a:endParaRPr lang="en-GB" dirty="0"/>
                    </a:p>
                  </a:txBody>
                  <a:tcPr/>
                </a:tc>
                <a:extLst>
                  <a:ext uri="{0D108BD9-81ED-4DB2-BD59-A6C34878D82A}">
                    <a16:rowId xmlns:a16="http://schemas.microsoft.com/office/drawing/2014/main" xmlns="" val="3169617964"/>
                  </a:ext>
                </a:extLst>
              </a:tr>
              <a:tr h="436728">
                <a:tc>
                  <a:txBody>
                    <a:bodyPr/>
                    <a:lstStyle/>
                    <a:p>
                      <a:r>
                        <a:rPr lang="en-GB" dirty="0"/>
                        <a:t>18</a:t>
                      </a:r>
                    </a:p>
                  </a:txBody>
                  <a:tcPr/>
                </a:tc>
                <a:tc>
                  <a:txBody>
                    <a:bodyPr/>
                    <a:lstStyle/>
                    <a:p>
                      <a:r>
                        <a:rPr lang="en-GB" dirty="0"/>
                        <a:t>?</a:t>
                      </a:r>
                    </a:p>
                    <a:p>
                      <a:endParaRPr lang="en-GB" i="0" dirty="0"/>
                    </a:p>
                    <a:p>
                      <a:endParaRPr lang="en-GB" i="0" dirty="0"/>
                    </a:p>
                  </a:txBody>
                  <a:tcPr/>
                </a:tc>
                <a:extLst>
                  <a:ext uri="{0D108BD9-81ED-4DB2-BD59-A6C34878D82A}">
                    <a16:rowId xmlns:a16="http://schemas.microsoft.com/office/drawing/2014/main" xmlns="" val="2456829747"/>
                  </a:ext>
                </a:extLst>
              </a:tr>
            </a:tbl>
          </a:graphicData>
        </a:graphic>
      </p:graphicFrame>
      <p:sp>
        <p:nvSpPr>
          <p:cNvPr id="8" name="Content Placeholder 3">
            <a:extLst>
              <a:ext uri="{FF2B5EF4-FFF2-40B4-BE49-F238E27FC236}">
                <a16:creationId xmlns:a16="http://schemas.microsoft.com/office/drawing/2014/main" xmlns="" id="{3F4F8FC1-4FC6-514B-AB72-5BB489198C1E}"/>
              </a:ext>
            </a:extLst>
          </p:cNvPr>
          <p:cNvSpPr txBox="1">
            <a:spLocks/>
          </p:cNvSpPr>
          <p:nvPr/>
        </p:nvSpPr>
        <p:spPr>
          <a:xfrm>
            <a:off x="821709" y="4204861"/>
            <a:ext cx="5181600" cy="18353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latin typeface="Courier New" panose="02070309020205020404" pitchFamily="49" charset="0"/>
                <a:cs typeface="Courier New" panose="02070309020205020404" pitchFamily="49" charset="0"/>
              </a:rPr>
              <a:t>if ( age &lt; 18 )</a:t>
            </a:r>
            <a:br>
              <a:rPr lang="en-GB" sz="2000" dirty="0">
                <a:latin typeface="Courier New" panose="02070309020205020404" pitchFamily="49" charset="0"/>
                <a:cs typeface="Courier New" panose="02070309020205020404" pitchFamily="49" charset="0"/>
              </a:rPr>
            </a:br>
            <a:r>
              <a:rPr lang="en-GB" sz="2000" dirty="0">
                <a:latin typeface="Courier New" panose="02070309020205020404" pitchFamily="49" charset="0"/>
                <a:cs typeface="Courier New" panose="02070309020205020404" pitchFamily="49" charset="0"/>
              </a:rPr>
              <a:t>  [ </a:t>
            </a:r>
            <a:r>
              <a:rPr lang="en-GB" sz="2000" i="1" dirty="0">
                <a:latin typeface="Courier New" panose="02070309020205020404" pitchFamily="49" charset="0"/>
                <a:cs typeface="Courier New" panose="02070309020205020404" pitchFamily="49" charset="0"/>
              </a:rPr>
              <a:t>.. go to the cinema ..</a:t>
            </a:r>
            <a:r>
              <a:rPr lang="en-GB" sz="2000" dirty="0">
                <a:latin typeface="Courier New" panose="02070309020205020404" pitchFamily="49" charset="0"/>
                <a:cs typeface="Courier New" panose="02070309020205020404" pitchFamily="49" charset="0"/>
              </a:rPr>
              <a:t> ]</a:t>
            </a:r>
            <a:br>
              <a:rPr lang="en-GB" sz="2000" dirty="0">
                <a:latin typeface="Courier New" panose="02070309020205020404" pitchFamily="49" charset="0"/>
                <a:cs typeface="Courier New" panose="02070309020205020404" pitchFamily="49" charset="0"/>
              </a:rPr>
            </a:br>
            <a:r>
              <a:rPr lang="en-GB" sz="2000" dirty="0">
                <a:latin typeface="Courier New" panose="02070309020205020404" pitchFamily="49" charset="0"/>
                <a:cs typeface="Courier New" panose="02070309020205020404" pitchFamily="49" charset="0"/>
              </a:rPr>
              <a:t/>
            </a:r>
            <a:br>
              <a:rPr lang="en-GB" sz="2000" dirty="0">
                <a:latin typeface="Courier New" panose="02070309020205020404" pitchFamily="49" charset="0"/>
                <a:cs typeface="Courier New" panose="02070309020205020404" pitchFamily="49" charset="0"/>
              </a:rPr>
            </a:br>
            <a:r>
              <a:rPr lang="en-GB" sz="2000" dirty="0">
                <a:latin typeface="Courier New" panose="02070309020205020404" pitchFamily="49" charset="0"/>
                <a:cs typeface="Courier New" panose="02070309020205020404" pitchFamily="49" charset="0"/>
              </a:rPr>
              <a:t>if ( age &gt; 18 ) </a:t>
            </a:r>
            <a:br>
              <a:rPr lang="en-GB" sz="2000" dirty="0">
                <a:latin typeface="Courier New" panose="02070309020205020404" pitchFamily="49" charset="0"/>
                <a:cs typeface="Courier New" panose="02070309020205020404" pitchFamily="49" charset="0"/>
              </a:rPr>
            </a:br>
            <a:r>
              <a:rPr lang="en-GB" sz="2000" dirty="0">
                <a:latin typeface="Courier New" panose="02070309020205020404" pitchFamily="49" charset="0"/>
                <a:cs typeface="Courier New" panose="02070309020205020404" pitchFamily="49" charset="0"/>
              </a:rPr>
              <a:t>  [ </a:t>
            </a:r>
            <a:r>
              <a:rPr lang="en-GB" sz="2000" i="1" dirty="0">
                <a:latin typeface="Courier New" panose="02070309020205020404" pitchFamily="49" charset="0"/>
                <a:cs typeface="Courier New" panose="02070309020205020404" pitchFamily="49" charset="0"/>
              </a:rPr>
              <a:t>.. go to the pub ..</a:t>
            </a:r>
            <a:r>
              <a:rPr lang="en-GB" sz="2000" dirty="0">
                <a:latin typeface="Courier New" panose="02070309020205020404" pitchFamily="49" charset="0"/>
                <a:cs typeface="Courier New" panose="02070309020205020404" pitchFamily="49" charset="0"/>
              </a:rPr>
              <a:t> ]</a:t>
            </a:r>
            <a:br>
              <a:rPr lang="en-GB" sz="2000" dirty="0">
                <a:latin typeface="Courier New" panose="02070309020205020404" pitchFamily="49" charset="0"/>
                <a:cs typeface="Courier New" panose="02070309020205020404" pitchFamily="49" charset="0"/>
              </a:rPr>
            </a:br>
            <a:r>
              <a:rPr lang="en-GB" sz="2000" dirty="0">
                <a:latin typeface="Courier New" panose="02070309020205020404" pitchFamily="49" charset="0"/>
                <a:cs typeface="Courier New" panose="02070309020205020404" pitchFamily="49" charset="0"/>
              </a:rPr>
              <a:t/>
            </a:r>
            <a:br>
              <a:rPr lang="en-GB" sz="2000" dirty="0">
                <a:latin typeface="Courier New" panose="02070309020205020404" pitchFamily="49" charset="0"/>
                <a:cs typeface="Courier New" panose="02070309020205020404" pitchFamily="49" charset="0"/>
              </a:rPr>
            </a:br>
            <a:r>
              <a:rPr lang="en-GB" sz="2000" i="1" dirty="0">
                <a:latin typeface="Courier New" panose="02070309020205020404" pitchFamily="49" charset="0"/>
                <a:cs typeface="Courier New" panose="02070309020205020404" pitchFamily="49" charset="0"/>
              </a:rPr>
              <a:t>.. go to my friend's house ..</a:t>
            </a:r>
            <a:endParaRPr lang="en-GB" sz="20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245620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complex system?</a:t>
            </a:r>
          </a:p>
        </p:txBody>
      </p:sp>
      <p:sp>
        <p:nvSpPr>
          <p:cNvPr id="3" name="Content Placeholder 2"/>
          <p:cNvSpPr>
            <a:spLocks noGrp="1"/>
          </p:cNvSpPr>
          <p:nvPr>
            <p:ph idx="1"/>
          </p:nvPr>
        </p:nvSpPr>
        <p:spPr/>
        <p:txBody>
          <a:bodyPr>
            <a:normAutofit/>
          </a:bodyPr>
          <a:lstStyle/>
          <a:p>
            <a:r>
              <a:rPr lang="en-US" sz="2400" dirty="0"/>
              <a:t>Lots of individual components (individuals, </a:t>
            </a:r>
            <a:r>
              <a:rPr lang="en-US" sz="2400" dirty="0" err="1"/>
              <a:t>organisations</a:t>
            </a:r>
            <a:r>
              <a:rPr lang="en-US" sz="2400" dirty="0"/>
              <a:t>)</a:t>
            </a:r>
          </a:p>
          <a:p>
            <a:r>
              <a:rPr lang="en-US" sz="2400" dirty="0"/>
              <a:t>Each have a relationship with other components</a:t>
            </a:r>
          </a:p>
          <a:p>
            <a:r>
              <a:rPr lang="en-US" sz="2400" dirty="0"/>
              <a:t>Changes over space</a:t>
            </a:r>
          </a:p>
          <a:p>
            <a:r>
              <a:rPr lang="en-US" sz="2400" dirty="0"/>
              <a:t>Changes over time</a:t>
            </a:r>
          </a:p>
          <a:p>
            <a:endParaRPr lang="en-US" sz="2400" dirty="0"/>
          </a:p>
          <a:p>
            <a:r>
              <a:rPr lang="en-US" sz="2400" dirty="0"/>
              <a:t>Unknown what the outcome is (emergence).</a:t>
            </a:r>
          </a:p>
        </p:txBody>
      </p:sp>
    </p:spTree>
    <p:extLst>
      <p:ext uri="{BB962C8B-B14F-4D97-AF65-F5344CB8AC3E}">
        <p14:creationId xmlns:p14="http://schemas.microsoft.com/office/powerpoint/2010/main" val="127995240"/>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D4592B-000A-8546-8D8A-BF357A7D7525}"/>
              </a:ext>
            </a:extLst>
          </p:cNvPr>
          <p:cNvSpPr>
            <a:spLocks noGrp="1"/>
          </p:cNvSpPr>
          <p:nvPr>
            <p:ph type="title"/>
          </p:nvPr>
        </p:nvSpPr>
        <p:spPr/>
        <p:txBody>
          <a:bodyPr/>
          <a:lstStyle/>
          <a:p>
            <a:r>
              <a:rPr lang="en-GB" dirty="0"/>
              <a:t>Flow Control Quiz</a:t>
            </a:r>
          </a:p>
        </p:txBody>
      </p:sp>
      <p:sp>
        <p:nvSpPr>
          <p:cNvPr id="3" name="Content Placeholder 2">
            <a:extLst>
              <a:ext uri="{FF2B5EF4-FFF2-40B4-BE49-F238E27FC236}">
                <a16:creationId xmlns:a16="http://schemas.microsoft.com/office/drawing/2014/main" xmlns="" id="{9C6D6A27-69D5-794F-8E87-F50D30109B76}"/>
              </a:ext>
            </a:extLst>
          </p:cNvPr>
          <p:cNvSpPr>
            <a:spLocks noGrp="1"/>
          </p:cNvSpPr>
          <p:nvPr>
            <p:ph idx="1"/>
          </p:nvPr>
        </p:nvSpPr>
        <p:spPr>
          <a:xfrm>
            <a:off x="838200" y="1825625"/>
            <a:ext cx="10515600" cy="1968453"/>
          </a:xfrm>
        </p:spPr>
        <p:txBody>
          <a:bodyPr>
            <a:normAutofit/>
          </a:bodyPr>
          <a:lstStyle/>
          <a:p>
            <a:r>
              <a:rPr lang="en-GB" dirty="0"/>
              <a:t>The code below has been taken from the rules that drive the behaviour of a virtual person (or 'agent’). </a:t>
            </a:r>
          </a:p>
          <a:p>
            <a:r>
              <a:rPr lang="en-GB" dirty="0"/>
              <a:t>What will the person do when the age variable has the values of 10, 50, or 18?</a:t>
            </a:r>
          </a:p>
        </p:txBody>
      </p:sp>
      <p:sp>
        <p:nvSpPr>
          <p:cNvPr id="5" name="Content Placeholder 2">
            <a:extLst>
              <a:ext uri="{FF2B5EF4-FFF2-40B4-BE49-F238E27FC236}">
                <a16:creationId xmlns:a16="http://schemas.microsoft.com/office/drawing/2014/main" xmlns="" id="{3597BE37-09E5-9740-9F25-86C12A65C320}"/>
              </a:ext>
            </a:extLst>
          </p:cNvPr>
          <p:cNvSpPr txBox="1">
            <a:spLocks/>
          </p:cNvSpPr>
          <p:nvPr/>
        </p:nvSpPr>
        <p:spPr>
          <a:xfrm>
            <a:off x="6172200" y="1965279"/>
            <a:ext cx="5181600" cy="42116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graphicFrame>
        <p:nvGraphicFramePr>
          <p:cNvPr id="6" name="Table 5">
            <a:extLst>
              <a:ext uri="{FF2B5EF4-FFF2-40B4-BE49-F238E27FC236}">
                <a16:creationId xmlns:a16="http://schemas.microsoft.com/office/drawing/2014/main" xmlns="" id="{CFD63BA9-0216-014C-BF94-855FC9CF6F62}"/>
              </a:ext>
            </a:extLst>
          </p:cNvPr>
          <p:cNvGraphicFramePr>
            <a:graphicFrameLocks noGrp="1"/>
          </p:cNvGraphicFramePr>
          <p:nvPr>
            <p:extLst>
              <p:ext uri="{D42A27DB-BD31-4B8C-83A1-F6EECF244321}">
                <p14:modId xmlns:p14="http://schemas.microsoft.com/office/powerpoint/2010/main" val="3748108123"/>
              </p:ext>
            </p:extLst>
          </p:nvPr>
        </p:nvGraphicFramePr>
        <p:xfrm>
          <a:off x="6493491" y="3929015"/>
          <a:ext cx="4843818" cy="2631287"/>
        </p:xfrm>
        <a:graphic>
          <a:graphicData uri="http://schemas.openxmlformats.org/drawingml/2006/table">
            <a:tbl>
              <a:tblPr firstRow="1" bandRow="1">
                <a:tableStyleId>{5C22544A-7EE6-4342-B048-85BDC9FD1C3A}</a:tableStyleId>
              </a:tblPr>
              <a:tblGrid>
                <a:gridCol w="1160060">
                  <a:extLst>
                    <a:ext uri="{9D8B030D-6E8A-4147-A177-3AD203B41FA5}">
                      <a16:colId xmlns:a16="http://schemas.microsoft.com/office/drawing/2014/main" xmlns="" val="3838237458"/>
                    </a:ext>
                  </a:extLst>
                </a:gridCol>
                <a:gridCol w="3683758">
                  <a:extLst>
                    <a:ext uri="{9D8B030D-6E8A-4147-A177-3AD203B41FA5}">
                      <a16:colId xmlns:a16="http://schemas.microsoft.com/office/drawing/2014/main" xmlns="" val="388613381"/>
                    </a:ext>
                  </a:extLst>
                </a:gridCol>
              </a:tblGrid>
              <a:tr h="436728">
                <a:tc>
                  <a:txBody>
                    <a:bodyPr/>
                    <a:lstStyle/>
                    <a:p>
                      <a:r>
                        <a:rPr lang="en-GB" dirty="0">
                          <a:latin typeface="Courier New" panose="02070309020205020404" pitchFamily="49" charset="0"/>
                          <a:cs typeface="Courier New" panose="02070309020205020404" pitchFamily="49" charset="0"/>
                        </a:rPr>
                        <a:t>Age</a:t>
                      </a:r>
                    </a:p>
                  </a:txBody>
                  <a:tcPr/>
                </a:tc>
                <a:tc>
                  <a:txBody>
                    <a:bodyPr/>
                    <a:lstStyle/>
                    <a:p>
                      <a:r>
                        <a:rPr lang="en-GB" dirty="0"/>
                        <a:t>Actions</a:t>
                      </a:r>
                    </a:p>
                  </a:txBody>
                  <a:tcPr/>
                </a:tc>
                <a:extLst>
                  <a:ext uri="{0D108BD9-81ED-4DB2-BD59-A6C34878D82A}">
                    <a16:rowId xmlns:a16="http://schemas.microsoft.com/office/drawing/2014/main" xmlns="" val="3897860259"/>
                  </a:ext>
                </a:extLst>
              </a:tr>
              <a:tr h="436728">
                <a:tc>
                  <a:txBody>
                    <a:bodyPr/>
                    <a:lstStyle/>
                    <a:p>
                      <a:r>
                        <a:rPr lang="en-GB" dirty="0"/>
                        <a:t>10</a:t>
                      </a:r>
                    </a:p>
                  </a:txBody>
                  <a:tcPr/>
                </a:tc>
                <a:tc>
                  <a:txBody>
                    <a:bodyPr/>
                    <a:lstStyle/>
                    <a:p>
                      <a:r>
                        <a:rPr lang="en-GB" dirty="0"/>
                        <a:t>Go to the </a:t>
                      </a:r>
                      <a:r>
                        <a:rPr lang="en-GB" b="1" dirty="0"/>
                        <a:t>cinema</a:t>
                      </a:r>
                      <a:r>
                        <a:rPr lang="en-GB" dirty="0"/>
                        <a:t> and then to my </a:t>
                      </a:r>
                      <a:r>
                        <a:rPr lang="en-GB" b="1" dirty="0"/>
                        <a:t>friend’s house</a:t>
                      </a:r>
                    </a:p>
                  </a:txBody>
                  <a:tcPr/>
                </a:tc>
                <a:extLst>
                  <a:ext uri="{0D108BD9-81ED-4DB2-BD59-A6C34878D82A}">
                    <a16:rowId xmlns:a16="http://schemas.microsoft.com/office/drawing/2014/main" xmlns="" val="2823831496"/>
                  </a:ext>
                </a:extLst>
              </a:tr>
              <a:tr h="436728">
                <a:tc>
                  <a:txBody>
                    <a:bodyPr/>
                    <a:lstStyle/>
                    <a:p>
                      <a:r>
                        <a:rPr lang="en-GB" dirty="0"/>
                        <a:t>50</a:t>
                      </a:r>
                    </a:p>
                  </a:txBody>
                  <a:tcPr/>
                </a:tc>
                <a:tc>
                  <a:txBody>
                    <a:bodyPr/>
                    <a:lstStyle/>
                    <a:p>
                      <a:r>
                        <a:rPr lang="en-GB" dirty="0"/>
                        <a:t>Go to the </a:t>
                      </a:r>
                      <a:r>
                        <a:rPr lang="en-GB" b="1" dirty="0"/>
                        <a:t>pub</a:t>
                      </a:r>
                      <a:r>
                        <a:rPr lang="en-GB" dirty="0"/>
                        <a:t> and then to my </a:t>
                      </a:r>
                      <a:r>
                        <a:rPr lang="en-GB" b="1" dirty="0"/>
                        <a:t>friend’s house</a:t>
                      </a:r>
                    </a:p>
                  </a:txBody>
                  <a:tcPr/>
                </a:tc>
                <a:extLst>
                  <a:ext uri="{0D108BD9-81ED-4DB2-BD59-A6C34878D82A}">
                    <a16:rowId xmlns:a16="http://schemas.microsoft.com/office/drawing/2014/main" xmlns="" val="3169617964"/>
                  </a:ext>
                </a:extLst>
              </a:tr>
              <a:tr h="436728">
                <a:tc>
                  <a:txBody>
                    <a:bodyPr/>
                    <a:lstStyle/>
                    <a:p>
                      <a:r>
                        <a:rPr lang="en-GB" dirty="0"/>
                        <a:t>18</a:t>
                      </a:r>
                    </a:p>
                  </a:txBody>
                  <a:tcPr/>
                </a:tc>
                <a:tc>
                  <a:txBody>
                    <a:bodyPr/>
                    <a:lstStyle/>
                    <a:p>
                      <a:r>
                        <a:rPr lang="en-GB" dirty="0"/>
                        <a:t>Just go to my </a:t>
                      </a:r>
                      <a:r>
                        <a:rPr lang="en-GB" b="1" dirty="0"/>
                        <a:t>friend’s house </a:t>
                      </a:r>
                    </a:p>
                    <a:p>
                      <a:r>
                        <a:rPr lang="en-GB" dirty="0"/>
                        <a:t>(</a:t>
                      </a:r>
                      <a:r>
                        <a:rPr lang="en-GB" i="1" dirty="0"/>
                        <a:t>agents who are </a:t>
                      </a:r>
                      <a:r>
                        <a:rPr lang="en-GB" i="0" dirty="0"/>
                        <a:t>exactly </a:t>
                      </a:r>
                      <a:r>
                        <a:rPr lang="en-GB" i="1" dirty="0"/>
                        <a:t>18 don’t fit either of the </a:t>
                      </a:r>
                      <a:r>
                        <a:rPr lang="en-GB" i="0" dirty="0">
                          <a:latin typeface="Courier New" panose="02070309020205020404" pitchFamily="49" charset="0"/>
                          <a:cs typeface="Courier New" panose="02070309020205020404" pitchFamily="49" charset="0"/>
                        </a:rPr>
                        <a:t>if</a:t>
                      </a:r>
                      <a:r>
                        <a:rPr lang="en-GB" i="1" dirty="0"/>
                        <a:t> statements</a:t>
                      </a:r>
                      <a:r>
                        <a:rPr lang="en-GB" i="0" dirty="0"/>
                        <a:t>).</a:t>
                      </a:r>
                    </a:p>
                  </a:txBody>
                  <a:tcPr/>
                </a:tc>
                <a:extLst>
                  <a:ext uri="{0D108BD9-81ED-4DB2-BD59-A6C34878D82A}">
                    <a16:rowId xmlns:a16="http://schemas.microsoft.com/office/drawing/2014/main" xmlns="" val="2456829747"/>
                  </a:ext>
                </a:extLst>
              </a:tr>
            </a:tbl>
          </a:graphicData>
        </a:graphic>
      </p:graphicFrame>
      <p:sp>
        <p:nvSpPr>
          <p:cNvPr id="8" name="Content Placeholder 3">
            <a:extLst>
              <a:ext uri="{FF2B5EF4-FFF2-40B4-BE49-F238E27FC236}">
                <a16:creationId xmlns:a16="http://schemas.microsoft.com/office/drawing/2014/main" xmlns="" id="{3F4F8FC1-4FC6-514B-AB72-5BB489198C1E}"/>
              </a:ext>
            </a:extLst>
          </p:cNvPr>
          <p:cNvSpPr txBox="1">
            <a:spLocks/>
          </p:cNvSpPr>
          <p:nvPr/>
        </p:nvSpPr>
        <p:spPr>
          <a:xfrm>
            <a:off x="821709" y="4204861"/>
            <a:ext cx="5181600" cy="18353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latin typeface="Courier New" panose="02070309020205020404" pitchFamily="49" charset="0"/>
                <a:cs typeface="Courier New" panose="02070309020205020404" pitchFamily="49" charset="0"/>
              </a:rPr>
              <a:t>if ( age &lt; 18 )</a:t>
            </a:r>
            <a:br>
              <a:rPr lang="en-GB" sz="2000" dirty="0">
                <a:latin typeface="Courier New" panose="02070309020205020404" pitchFamily="49" charset="0"/>
                <a:cs typeface="Courier New" panose="02070309020205020404" pitchFamily="49" charset="0"/>
              </a:rPr>
            </a:br>
            <a:r>
              <a:rPr lang="en-GB" sz="2000" dirty="0">
                <a:latin typeface="Courier New" panose="02070309020205020404" pitchFamily="49" charset="0"/>
                <a:cs typeface="Courier New" panose="02070309020205020404" pitchFamily="49" charset="0"/>
              </a:rPr>
              <a:t>  [ </a:t>
            </a:r>
            <a:r>
              <a:rPr lang="en-GB" sz="2000" i="1" dirty="0">
                <a:latin typeface="Courier New" panose="02070309020205020404" pitchFamily="49" charset="0"/>
                <a:cs typeface="Courier New" panose="02070309020205020404" pitchFamily="49" charset="0"/>
              </a:rPr>
              <a:t>.. go to the cinema ..</a:t>
            </a:r>
            <a:r>
              <a:rPr lang="en-GB" sz="2000" dirty="0">
                <a:latin typeface="Courier New" panose="02070309020205020404" pitchFamily="49" charset="0"/>
                <a:cs typeface="Courier New" panose="02070309020205020404" pitchFamily="49" charset="0"/>
              </a:rPr>
              <a:t> ]</a:t>
            </a:r>
            <a:br>
              <a:rPr lang="en-GB" sz="2000" dirty="0">
                <a:latin typeface="Courier New" panose="02070309020205020404" pitchFamily="49" charset="0"/>
                <a:cs typeface="Courier New" panose="02070309020205020404" pitchFamily="49" charset="0"/>
              </a:rPr>
            </a:br>
            <a:r>
              <a:rPr lang="en-GB" sz="2000" dirty="0">
                <a:latin typeface="Courier New" panose="02070309020205020404" pitchFamily="49" charset="0"/>
                <a:cs typeface="Courier New" panose="02070309020205020404" pitchFamily="49" charset="0"/>
              </a:rPr>
              <a:t/>
            </a:r>
            <a:br>
              <a:rPr lang="en-GB" sz="2000" dirty="0">
                <a:latin typeface="Courier New" panose="02070309020205020404" pitchFamily="49" charset="0"/>
                <a:cs typeface="Courier New" panose="02070309020205020404" pitchFamily="49" charset="0"/>
              </a:rPr>
            </a:br>
            <a:r>
              <a:rPr lang="en-GB" sz="2000" dirty="0">
                <a:latin typeface="Courier New" panose="02070309020205020404" pitchFamily="49" charset="0"/>
                <a:cs typeface="Courier New" panose="02070309020205020404" pitchFamily="49" charset="0"/>
              </a:rPr>
              <a:t>if ( age &gt; 18 ) </a:t>
            </a:r>
            <a:br>
              <a:rPr lang="en-GB" sz="2000" dirty="0">
                <a:latin typeface="Courier New" panose="02070309020205020404" pitchFamily="49" charset="0"/>
                <a:cs typeface="Courier New" panose="02070309020205020404" pitchFamily="49" charset="0"/>
              </a:rPr>
            </a:br>
            <a:r>
              <a:rPr lang="en-GB" sz="2000" dirty="0">
                <a:latin typeface="Courier New" panose="02070309020205020404" pitchFamily="49" charset="0"/>
                <a:cs typeface="Courier New" panose="02070309020205020404" pitchFamily="49" charset="0"/>
              </a:rPr>
              <a:t>  [ </a:t>
            </a:r>
            <a:r>
              <a:rPr lang="en-GB" sz="2000" i="1" dirty="0">
                <a:latin typeface="Courier New" panose="02070309020205020404" pitchFamily="49" charset="0"/>
                <a:cs typeface="Courier New" panose="02070309020205020404" pitchFamily="49" charset="0"/>
              </a:rPr>
              <a:t>.. go to the pub ..</a:t>
            </a:r>
            <a:r>
              <a:rPr lang="en-GB" sz="2000" dirty="0">
                <a:latin typeface="Courier New" panose="02070309020205020404" pitchFamily="49" charset="0"/>
                <a:cs typeface="Courier New" panose="02070309020205020404" pitchFamily="49" charset="0"/>
              </a:rPr>
              <a:t> ]</a:t>
            </a:r>
            <a:br>
              <a:rPr lang="en-GB" sz="2000" dirty="0">
                <a:latin typeface="Courier New" panose="02070309020205020404" pitchFamily="49" charset="0"/>
                <a:cs typeface="Courier New" panose="02070309020205020404" pitchFamily="49" charset="0"/>
              </a:rPr>
            </a:br>
            <a:r>
              <a:rPr lang="en-GB" sz="2000" dirty="0">
                <a:latin typeface="Courier New" panose="02070309020205020404" pitchFamily="49" charset="0"/>
                <a:cs typeface="Courier New" panose="02070309020205020404" pitchFamily="49" charset="0"/>
              </a:rPr>
              <a:t/>
            </a:r>
            <a:br>
              <a:rPr lang="en-GB" sz="2000" dirty="0">
                <a:latin typeface="Courier New" panose="02070309020205020404" pitchFamily="49" charset="0"/>
                <a:cs typeface="Courier New" panose="02070309020205020404" pitchFamily="49" charset="0"/>
              </a:rPr>
            </a:br>
            <a:r>
              <a:rPr lang="en-GB" sz="2000" i="1" dirty="0">
                <a:latin typeface="Courier New" panose="02070309020205020404" pitchFamily="49" charset="0"/>
                <a:cs typeface="Courier New" panose="02070309020205020404" pitchFamily="49" charset="0"/>
              </a:rPr>
              <a:t>.. go to my friend's house ..</a:t>
            </a:r>
            <a:endParaRPr lang="en-GB" sz="20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8295848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B58DB4-C916-7B49-9A6D-9F6845C14BB2}"/>
              </a:ext>
            </a:extLst>
          </p:cNvPr>
          <p:cNvSpPr>
            <a:spLocks noGrp="1"/>
          </p:cNvSpPr>
          <p:nvPr>
            <p:ph type="title"/>
          </p:nvPr>
        </p:nvSpPr>
        <p:spPr/>
        <p:txBody>
          <a:bodyPr/>
          <a:lstStyle/>
          <a:p>
            <a:r>
              <a:rPr lang="en-US" dirty="0"/>
              <a:t>Overview </a:t>
            </a:r>
          </a:p>
        </p:txBody>
      </p:sp>
      <p:sp>
        <p:nvSpPr>
          <p:cNvPr id="3" name="Content Placeholder 2">
            <a:extLst>
              <a:ext uri="{FF2B5EF4-FFF2-40B4-BE49-F238E27FC236}">
                <a16:creationId xmlns:a16="http://schemas.microsoft.com/office/drawing/2014/main" xmlns="" id="{128AEB6D-95B4-1B4E-B689-57D1F84B35BC}"/>
              </a:ext>
            </a:extLst>
          </p:cNvPr>
          <p:cNvSpPr>
            <a:spLocks noGrp="1"/>
          </p:cNvSpPr>
          <p:nvPr>
            <p:ph idx="1"/>
          </p:nvPr>
        </p:nvSpPr>
        <p:spPr/>
        <p:txBody>
          <a:bodyPr/>
          <a:lstStyle/>
          <a:p>
            <a:r>
              <a:rPr lang="en-US" dirty="0">
                <a:solidFill>
                  <a:schemeClr val="bg1">
                    <a:lumMod val="50000"/>
                  </a:schemeClr>
                </a:solidFill>
              </a:rPr>
              <a:t>An overview of tools for agent-based modelling</a:t>
            </a:r>
          </a:p>
          <a:p>
            <a:r>
              <a:rPr lang="en-US" dirty="0">
                <a:solidFill>
                  <a:schemeClr val="bg1">
                    <a:lumMod val="50000"/>
                  </a:schemeClr>
                </a:solidFill>
              </a:rPr>
              <a:t>An introduction to </a:t>
            </a:r>
            <a:r>
              <a:rPr lang="en-US" dirty="0" err="1">
                <a:solidFill>
                  <a:schemeClr val="bg1">
                    <a:lumMod val="50000"/>
                  </a:schemeClr>
                </a:solidFill>
              </a:rPr>
              <a:t>NetLogo</a:t>
            </a:r>
            <a:r>
              <a:rPr lang="en-US" dirty="0">
                <a:solidFill>
                  <a:schemeClr val="bg1">
                    <a:lumMod val="50000"/>
                  </a:schemeClr>
                </a:solidFill>
              </a:rPr>
              <a:t>:</a:t>
            </a:r>
          </a:p>
          <a:p>
            <a:pPr lvl="1"/>
            <a:r>
              <a:rPr lang="en-US" dirty="0">
                <a:solidFill>
                  <a:schemeClr val="bg1">
                    <a:lumMod val="50000"/>
                  </a:schemeClr>
                </a:solidFill>
              </a:rPr>
              <a:t>The Program itself</a:t>
            </a:r>
          </a:p>
          <a:p>
            <a:pPr lvl="1"/>
            <a:r>
              <a:rPr lang="en-US" dirty="0">
                <a:solidFill>
                  <a:schemeClr val="bg1">
                    <a:lumMod val="50000"/>
                  </a:schemeClr>
                </a:solidFill>
              </a:rPr>
              <a:t>Turtles and Patches</a:t>
            </a:r>
          </a:p>
          <a:p>
            <a:pPr lvl="1"/>
            <a:r>
              <a:rPr lang="en-US" dirty="0">
                <a:solidFill>
                  <a:schemeClr val="bg1">
                    <a:lumMod val="50000"/>
                  </a:schemeClr>
                </a:solidFill>
              </a:rPr>
              <a:t>Variables</a:t>
            </a:r>
          </a:p>
          <a:p>
            <a:pPr lvl="1"/>
            <a:r>
              <a:rPr lang="en-US" dirty="0">
                <a:solidFill>
                  <a:schemeClr val="bg1">
                    <a:lumMod val="50000"/>
                  </a:schemeClr>
                </a:solidFill>
              </a:rPr>
              <a:t>Flow Control</a:t>
            </a:r>
          </a:p>
          <a:p>
            <a:r>
              <a:rPr lang="en-US" dirty="0"/>
              <a:t>How to write good code</a:t>
            </a:r>
          </a:p>
        </p:txBody>
      </p:sp>
    </p:spTree>
    <p:extLst>
      <p:ext uri="{BB962C8B-B14F-4D97-AF65-F5344CB8AC3E}">
        <p14:creationId xmlns:p14="http://schemas.microsoft.com/office/powerpoint/2010/main" val="25452151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D4592B-000A-8546-8D8A-BF357A7D7525}"/>
              </a:ext>
            </a:extLst>
          </p:cNvPr>
          <p:cNvSpPr>
            <a:spLocks noGrp="1"/>
          </p:cNvSpPr>
          <p:nvPr>
            <p:ph type="title"/>
          </p:nvPr>
        </p:nvSpPr>
        <p:spPr/>
        <p:txBody>
          <a:bodyPr/>
          <a:lstStyle/>
          <a:p>
            <a:r>
              <a:rPr lang="en-GB" dirty="0"/>
              <a:t>Finally: Writing Good Code</a:t>
            </a:r>
          </a:p>
        </p:txBody>
      </p:sp>
      <p:sp>
        <p:nvSpPr>
          <p:cNvPr id="3" name="Content Placeholder 2">
            <a:extLst>
              <a:ext uri="{FF2B5EF4-FFF2-40B4-BE49-F238E27FC236}">
                <a16:creationId xmlns:a16="http://schemas.microsoft.com/office/drawing/2014/main" xmlns="" id="{9C6D6A27-69D5-794F-8E87-F50D30109B76}"/>
              </a:ext>
            </a:extLst>
          </p:cNvPr>
          <p:cNvSpPr>
            <a:spLocks noGrp="1"/>
          </p:cNvSpPr>
          <p:nvPr>
            <p:ph idx="1"/>
          </p:nvPr>
        </p:nvSpPr>
        <p:spPr/>
        <p:txBody>
          <a:bodyPr>
            <a:normAutofit fontScale="92500" lnSpcReduction="20000"/>
          </a:bodyPr>
          <a:lstStyle/>
          <a:p>
            <a:r>
              <a:rPr lang="en-GB" dirty="0"/>
              <a:t>Computers don't care what code looks like</a:t>
            </a:r>
          </a:p>
          <a:p>
            <a:r>
              <a:rPr lang="en-GB" dirty="0"/>
              <a:t>But there are good conventions that we can use to make our code </a:t>
            </a:r>
            <a:r>
              <a:rPr lang="en-GB" b="1" dirty="0"/>
              <a:t>easier to understand </a:t>
            </a:r>
            <a:r>
              <a:rPr lang="en-GB" dirty="0"/>
              <a:t>by humans</a:t>
            </a:r>
          </a:p>
          <a:p>
            <a:r>
              <a:rPr lang="en-GB" dirty="0"/>
              <a:t>Indentation</a:t>
            </a:r>
          </a:p>
          <a:p>
            <a:pPr marL="457200" lvl="1" indent="0">
              <a:buNone/>
            </a:pPr>
            <a:r>
              <a:rPr lang="en-GB" dirty="0"/>
              <a:t>New blocks of code should be </a:t>
            </a:r>
            <a:r>
              <a:rPr lang="en-GB" b="1" dirty="0"/>
              <a:t>indented </a:t>
            </a:r>
            <a:r>
              <a:rPr lang="en-GB" dirty="0"/>
              <a:t>(moved to the right)</a:t>
            </a:r>
          </a:p>
          <a:p>
            <a:pPr marL="457200" lvl="1" indent="0">
              <a:buNone/>
            </a:pPr>
            <a:r>
              <a:rPr lang="en-GB" dirty="0"/>
              <a:t>E.g. code in the </a:t>
            </a:r>
            <a:r>
              <a:rPr lang="en-GB" dirty="0">
                <a:latin typeface="Courier" charset="0"/>
                <a:ea typeface="Courier" charset="0"/>
                <a:cs typeface="Courier" charset="0"/>
              </a:rPr>
              <a:t>if </a:t>
            </a:r>
            <a:r>
              <a:rPr lang="en-GB" dirty="0"/>
              <a:t>statements on previous slide</a:t>
            </a:r>
          </a:p>
          <a:p>
            <a:r>
              <a:rPr lang="en-GB" dirty="0"/>
              <a:t>White space</a:t>
            </a:r>
          </a:p>
          <a:p>
            <a:pPr lvl="1"/>
            <a:r>
              <a:rPr lang="en-GB" dirty="0"/>
              <a:t>Different sections of code can be separated by lots of white space</a:t>
            </a:r>
          </a:p>
          <a:p>
            <a:r>
              <a:rPr lang="en-GB" dirty="0"/>
              <a:t>Comments</a:t>
            </a:r>
          </a:p>
          <a:p>
            <a:pPr lvl="1"/>
            <a:r>
              <a:rPr lang="en-GB" dirty="0"/>
              <a:t>Comments are special parts of code that </a:t>
            </a:r>
            <a:r>
              <a:rPr lang="en-GB" dirty="0" err="1"/>
              <a:t>NetLogo</a:t>
            </a:r>
            <a:r>
              <a:rPr lang="en-GB" dirty="0"/>
              <a:t> will ignore</a:t>
            </a:r>
          </a:p>
          <a:p>
            <a:pPr lvl="1"/>
            <a:r>
              <a:rPr lang="en-GB" dirty="0"/>
              <a:t>Anything after a semi colon (</a:t>
            </a:r>
            <a:r>
              <a:rPr lang="en-GB" dirty="0">
                <a:latin typeface="Courier" charset="0"/>
                <a:ea typeface="Courier" charset="0"/>
                <a:cs typeface="Courier" charset="0"/>
              </a:rPr>
              <a:t>;</a:t>
            </a:r>
            <a:r>
              <a:rPr lang="en-GB" dirty="0"/>
              <a:t>) is ignored</a:t>
            </a:r>
          </a:p>
          <a:p>
            <a:pPr lvl="1"/>
            <a:r>
              <a:rPr lang="en-GB" dirty="0"/>
              <a:t>Use comments to explain what your computer code does</a:t>
            </a:r>
          </a:p>
          <a:p>
            <a:endParaRPr lang="en-GB" dirty="0"/>
          </a:p>
        </p:txBody>
      </p:sp>
    </p:spTree>
    <p:extLst>
      <p:ext uri="{BB962C8B-B14F-4D97-AF65-F5344CB8AC3E}">
        <p14:creationId xmlns:p14="http://schemas.microsoft.com/office/powerpoint/2010/main" val="30051471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Writing Good Code: Indentation</a:t>
            </a:r>
          </a:p>
        </p:txBody>
      </p:sp>
      <p:pic>
        <p:nvPicPr>
          <p:cNvPr id="8" name="Content Placeholder 7">
            <a:extLst>
              <a:ext uri="{FF2B5EF4-FFF2-40B4-BE49-F238E27FC236}">
                <a16:creationId xmlns:a16="http://schemas.microsoft.com/office/drawing/2014/main" xmlns="" id="{425064A7-FE42-1349-8486-11DBF2DEEF1B}"/>
              </a:ext>
            </a:extLst>
          </p:cNvPr>
          <p:cNvPicPr>
            <a:picLocks noGrp="1" noChangeAspect="1"/>
          </p:cNvPicPr>
          <p:nvPr>
            <p:ph idx="1"/>
          </p:nvPr>
        </p:nvPicPr>
        <p:blipFill>
          <a:blip r:embed="rId2"/>
          <a:stretch>
            <a:fillRect/>
          </a:stretch>
        </p:blipFill>
        <p:spPr>
          <a:xfrm>
            <a:off x="838200" y="2071424"/>
            <a:ext cx="10515600" cy="3859740"/>
          </a:xfrm>
          <a:prstGeom prst="rect">
            <a:avLst/>
          </a:prstGeom>
        </p:spPr>
      </p:pic>
    </p:spTree>
    <p:extLst>
      <p:ext uri="{BB962C8B-B14F-4D97-AF65-F5344CB8AC3E}">
        <p14:creationId xmlns:p14="http://schemas.microsoft.com/office/powerpoint/2010/main" val="41163803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Writing Good Code: Whitespace</a:t>
            </a:r>
          </a:p>
        </p:txBody>
      </p:sp>
      <p:pic>
        <p:nvPicPr>
          <p:cNvPr id="8" name="Content Placeholder 7">
            <a:extLst>
              <a:ext uri="{FF2B5EF4-FFF2-40B4-BE49-F238E27FC236}">
                <a16:creationId xmlns:a16="http://schemas.microsoft.com/office/drawing/2014/main" xmlns="" id="{D2C1A618-A033-B247-9F8E-0460B2E81DA3}"/>
              </a:ext>
            </a:extLst>
          </p:cNvPr>
          <p:cNvPicPr>
            <a:picLocks noGrp="1" noChangeAspect="1"/>
          </p:cNvPicPr>
          <p:nvPr>
            <p:ph idx="1"/>
          </p:nvPr>
        </p:nvPicPr>
        <p:blipFill>
          <a:blip r:embed="rId2"/>
          <a:stretch>
            <a:fillRect/>
          </a:stretch>
        </p:blipFill>
        <p:spPr>
          <a:xfrm>
            <a:off x="838200" y="2088373"/>
            <a:ext cx="10515600" cy="3825841"/>
          </a:xfrm>
          <a:prstGeom prst="rect">
            <a:avLst/>
          </a:prstGeom>
        </p:spPr>
      </p:pic>
    </p:spTree>
    <p:extLst>
      <p:ext uri="{BB962C8B-B14F-4D97-AF65-F5344CB8AC3E}">
        <p14:creationId xmlns:p14="http://schemas.microsoft.com/office/powerpoint/2010/main" val="22812737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Writing Good Code: Comments</a:t>
            </a:r>
          </a:p>
        </p:txBody>
      </p:sp>
      <p:pic>
        <p:nvPicPr>
          <p:cNvPr id="7" name="Content Placeholder 6">
            <a:extLst>
              <a:ext uri="{FF2B5EF4-FFF2-40B4-BE49-F238E27FC236}">
                <a16:creationId xmlns:a16="http://schemas.microsoft.com/office/drawing/2014/main" xmlns="" id="{D715CBAB-EFA2-1248-B525-1DFDB46432AC}"/>
              </a:ext>
            </a:extLst>
          </p:cNvPr>
          <p:cNvPicPr>
            <a:picLocks noGrp="1" noChangeAspect="1"/>
          </p:cNvPicPr>
          <p:nvPr>
            <p:ph idx="1"/>
          </p:nvPr>
        </p:nvPicPr>
        <p:blipFill>
          <a:blip r:embed="rId2"/>
          <a:stretch>
            <a:fillRect/>
          </a:stretch>
        </p:blipFill>
        <p:spPr>
          <a:xfrm>
            <a:off x="986075" y="1825625"/>
            <a:ext cx="10219849" cy="4351338"/>
          </a:xfrm>
          <a:prstGeom prst="rect">
            <a:avLst/>
          </a:prstGeom>
        </p:spPr>
      </p:pic>
    </p:spTree>
    <p:extLst>
      <p:ext uri="{BB962C8B-B14F-4D97-AF65-F5344CB8AC3E}">
        <p14:creationId xmlns:p14="http://schemas.microsoft.com/office/powerpoint/2010/main" val="18165262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F553B1-9ED5-0E4A-8958-2D15C88DADBC}"/>
              </a:ext>
            </a:extLst>
          </p:cNvPr>
          <p:cNvSpPr>
            <a:spLocks noGrp="1"/>
          </p:cNvSpPr>
          <p:nvPr>
            <p:ph type="title"/>
          </p:nvPr>
        </p:nvSpPr>
        <p:spPr>
          <a:xfrm>
            <a:off x="838200" y="365125"/>
            <a:ext cx="10515600" cy="1325563"/>
          </a:xfrm>
        </p:spPr>
        <p:txBody>
          <a:bodyPr/>
          <a:lstStyle/>
          <a:p>
            <a:r>
              <a:rPr lang="en-US" dirty="0"/>
              <a:t>Summary</a:t>
            </a:r>
          </a:p>
        </p:txBody>
      </p:sp>
      <p:sp>
        <p:nvSpPr>
          <p:cNvPr id="3" name="Content Placeholder 2">
            <a:extLst>
              <a:ext uri="{FF2B5EF4-FFF2-40B4-BE49-F238E27FC236}">
                <a16:creationId xmlns:a16="http://schemas.microsoft.com/office/drawing/2014/main" xmlns="" id="{E9299CD1-BAA1-E446-A025-64FBB0214443}"/>
              </a:ext>
            </a:extLst>
          </p:cNvPr>
          <p:cNvSpPr>
            <a:spLocks noGrp="1"/>
          </p:cNvSpPr>
          <p:nvPr>
            <p:ph idx="1"/>
          </p:nvPr>
        </p:nvSpPr>
        <p:spPr/>
        <p:txBody>
          <a:bodyPr/>
          <a:lstStyle/>
          <a:p>
            <a:r>
              <a:rPr lang="en-US" dirty="0"/>
              <a:t>This lecture has introduced the main concepts that underpin </a:t>
            </a:r>
            <a:r>
              <a:rPr lang="en-US" dirty="0" err="1"/>
              <a:t>NetLogo</a:t>
            </a:r>
            <a:r>
              <a:rPr lang="en-US" dirty="0"/>
              <a:t> and demonstrated how to run some models</a:t>
            </a:r>
          </a:p>
          <a:p>
            <a:r>
              <a:rPr lang="en-US" dirty="0"/>
              <a:t>Next: Work through Chapter 4 of </a:t>
            </a:r>
            <a:r>
              <a:rPr lang="en-US"/>
              <a:t>the </a:t>
            </a:r>
            <a:r>
              <a:rPr lang="en-GB">
                <a:hlinkClick r:id="rId2"/>
              </a:rPr>
              <a:t>book</a:t>
            </a:r>
            <a:r>
              <a:rPr lang="en-GB"/>
              <a:t> </a:t>
            </a:r>
            <a:r>
              <a:rPr lang="en-US" dirty="0"/>
              <a:t>to gain some experience in using </a:t>
            </a:r>
            <a:r>
              <a:rPr lang="en-US" dirty="0" err="1"/>
              <a:t>NetLogo</a:t>
            </a:r>
            <a:r>
              <a:rPr lang="en-US" dirty="0"/>
              <a:t>, and to see how to create your own model.</a:t>
            </a:r>
          </a:p>
        </p:txBody>
      </p:sp>
    </p:spTree>
    <p:extLst>
      <p:ext uri="{BB962C8B-B14F-4D97-AF65-F5344CB8AC3E}">
        <p14:creationId xmlns:p14="http://schemas.microsoft.com/office/powerpoint/2010/main" val="921165199"/>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TM10001105[[fn=Crop]]</Template>
  <TotalTime>359</TotalTime>
  <Words>5397</Words>
  <Application>Microsoft Macintosh PowerPoint</Application>
  <PresentationFormat>Custom</PresentationFormat>
  <Paragraphs>719</Paragraphs>
  <Slides>96</Slides>
  <Notes>19</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96</vt:i4>
      </vt:variant>
    </vt:vector>
  </HeadingPairs>
  <TitlesOfParts>
    <vt:vector size="98" baseType="lpstr">
      <vt:lpstr>Crop</vt:lpstr>
      <vt:lpstr>Photo Editor Photo</vt:lpstr>
      <vt:lpstr>Agent-based modelling</vt:lpstr>
      <vt:lpstr>What are we doing today?</vt:lpstr>
      <vt:lpstr>How does this fit within the course?</vt:lpstr>
      <vt:lpstr>PowerPoint Presentation</vt:lpstr>
      <vt:lpstr>Time-table </vt:lpstr>
      <vt:lpstr>What is Agent-based modelling?</vt:lpstr>
      <vt:lpstr>Aggregate vs Individual Level</vt:lpstr>
      <vt:lpstr>Aggregate vs. individual-level</vt:lpstr>
      <vt:lpstr>What is a complex system?</vt:lpstr>
      <vt:lpstr>Aggregate vs. individual-level</vt:lpstr>
      <vt:lpstr>Agent-Based Modelling (ABM)</vt:lpstr>
      <vt:lpstr>Example: SimCity</vt:lpstr>
      <vt:lpstr>What is an agent? (I)</vt:lpstr>
      <vt:lpstr>What is an agent? (II)</vt:lpstr>
      <vt:lpstr>What is an agent? (III)</vt:lpstr>
      <vt:lpstr>What is an agent? (IV)</vt:lpstr>
      <vt:lpstr>How does this differ from microsimulation?</vt:lpstr>
      <vt:lpstr>How does it differ from ABM?</vt:lpstr>
      <vt:lpstr>Appeal of ABM (I)</vt:lpstr>
      <vt:lpstr>Appeal of ABM (II)</vt:lpstr>
      <vt:lpstr>Disadvantages of ABM (I)</vt:lpstr>
      <vt:lpstr>Disadvantages of ABM (II)</vt:lpstr>
      <vt:lpstr>PowerPoint Presentation</vt:lpstr>
      <vt:lpstr>Example 1:  Train Station simulation model</vt:lpstr>
      <vt:lpstr>Example 2:  Large-scale simulation  of urban traffic incidents</vt:lpstr>
      <vt:lpstr>Example 3: Simulation of a pandemic flu outbreak in the continental United States, initially introduced by the arrival of 10 infected individuals in Los Angeles</vt:lpstr>
      <vt:lpstr>Summary points</vt:lpstr>
      <vt:lpstr>Key Concepts in ABM</vt:lpstr>
      <vt:lpstr>This lecture</vt:lpstr>
      <vt:lpstr>This lecture</vt:lpstr>
      <vt:lpstr> Complex Systems</vt:lpstr>
      <vt:lpstr>This lecture</vt:lpstr>
      <vt:lpstr>Emergence: What is it?</vt:lpstr>
      <vt:lpstr>Emergence: What is it?</vt:lpstr>
      <vt:lpstr>Example: The Game of Life</vt:lpstr>
      <vt:lpstr>The Game of Life in NetLogo</vt:lpstr>
      <vt:lpstr>Emergence: why is it important?</vt:lpstr>
      <vt:lpstr>Emergence: why is it important?</vt:lpstr>
      <vt:lpstr>Real Example: Segregation – Schelling</vt:lpstr>
      <vt:lpstr>This lecture</vt:lpstr>
      <vt:lpstr>Interactions: Global and Local</vt:lpstr>
      <vt:lpstr>Interactions </vt:lpstr>
      <vt:lpstr>As the experts say…</vt:lpstr>
      <vt:lpstr>Types of Interactions</vt:lpstr>
      <vt:lpstr>Simple Example: Direct Interaction</vt:lpstr>
      <vt:lpstr>Simple Example: Indirect Interaction</vt:lpstr>
      <vt:lpstr>This lecture</vt:lpstr>
      <vt:lpstr>Modelling Behaviour</vt:lpstr>
      <vt:lpstr>Modelling Behaviour</vt:lpstr>
      <vt:lpstr>Humans are not random!</vt:lpstr>
      <vt:lpstr>How do I know what behaviour is important?</vt:lpstr>
      <vt:lpstr>So, do I model the entirety of an organism’s behaviour?</vt:lpstr>
      <vt:lpstr>(Human) Behaviour in Agent-Based Models</vt:lpstr>
      <vt:lpstr>Rule-based Systems</vt:lpstr>
      <vt:lpstr>PECS Physical conditions, Emotional states, Cognitive capabilities and Social status</vt:lpstr>
      <vt:lpstr>Examples of behaviour</vt:lpstr>
      <vt:lpstr>Simulating Crime: PECS (Cognitive model)</vt:lpstr>
      <vt:lpstr>Interaction &amp; Behaviour Example:  Modelling Burglary</vt:lpstr>
      <vt:lpstr>Burglary ABM –  More Realistic</vt:lpstr>
      <vt:lpstr>Summary</vt:lpstr>
      <vt:lpstr>Chapter 4</vt:lpstr>
      <vt:lpstr>Learning Objectives</vt:lpstr>
      <vt:lpstr>Overview</vt:lpstr>
      <vt:lpstr>Software Tools / Platforms</vt:lpstr>
      <vt:lpstr>Computer code (‘libraries’)</vt:lpstr>
      <vt:lpstr>Graphical Environments</vt:lpstr>
      <vt:lpstr>Somewhere in the middle</vt:lpstr>
      <vt:lpstr>Overview </vt:lpstr>
      <vt:lpstr>NetLogo</vt:lpstr>
      <vt:lpstr>NetLogo</vt:lpstr>
      <vt:lpstr>The NetLogo Program</vt:lpstr>
      <vt:lpstr>The NetLogo ‘Interface’ Tab</vt:lpstr>
      <vt:lpstr>Components of the Interface</vt:lpstr>
      <vt:lpstr>The NetLogo ‘Information’ Tab</vt:lpstr>
      <vt:lpstr>The NetLogo ‘Code’ tab</vt:lpstr>
      <vt:lpstr>NetLogo example 1 - Segregation</vt:lpstr>
      <vt:lpstr>NetLogo example 1 - Segregation</vt:lpstr>
      <vt:lpstr>NetLogo example 2 - Virus</vt:lpstr>
      <vt:lpstr>Model Concepts:  Turtles, Patches and the Observer</vt:lpstr>
      <vt:lpstr>Model Concepts:  Turtles, Patches and the Observer</vt:lpstr>
      <vt:lpstr>Model Concepts: Variables</vt:lpstr>
      <vt:lpstr>Built-In Variables</vt:lpstr>
      <vt:lpstr>Model Concepts: Commands </vt:lpstr>
      <vt:lpstr>Model Concepts: Brackets</vt:lpstr>
      <vt:lpstr>Model Concepts: Contexts</vt:lpstr>
      <vt:lpstr>Model Concepts: Flow Control</vt:lpstr>
      <vt:lpstr>Model Concepts: Flow Control</vt:lpstr>
      <vt:lpstr>Flow Control</vt:lpstr>
      <vt:lpstr>Flow Control Quiz</vt:lpstr>
      <vt:lpstr>Flow Control Quiz</vt:lpstr>
      <vt:lpstr>Overview </vt:lpstr>
      <vt:lpstr>Finally: Writing Good Code</vt:lpstr>
      <vt:lpstr>Writing Good Code: Indentation</vt:lpstr>
      <vt:lpstr>Writing Good Code: Whitespace</vt:lpstr>
      <vt:lpstr>Writing Good Code: Comments</vt:lpstr>
      <vt:lpstr>Summary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 Heppenstall-Ross</dc:creator>
  <cp:lastModifiedBy>Roger Beecham</cp:lastModifiedBy>
  <cp:revision>28</cp:revision>
  <cp:lastPrinted>2017-02-21T21:15:19Z</cp:lastPrinted>
  <dcterms:created xsi:type="dcterms:W3CDTF">2017-02-17T11:51:29Z</dcterms:created>
  <dcterms:modified xsi:type="dcterms:W3CDTF">2019-11-19T13:10:24Z</dcterms:modified>
</cp:coreProperties>
</file>