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1" r:id="rId3"/>
    <p:sldId id="264" r:id="rId4"/>
    <p:sldId id="263" r:id="rId5"/>
    <p:sldId id="262" r:id="rId6"/>
    <p:sldId id="260" r:id="rId7"/>
    <p:sldId id="259" r:id="rId8"/>
    <p:sldId id="267" r:id="rId9"/>
    <p:sldId id="278" r:id="rId10"/>
    <p:sldId id="256" r:id="rId11"/>
    <p:sldId id="269" r:id="rId12"/>
    <p:sldId id="270" r:id="rId13"/>
    <p:sldId id="257" r:id="rId14"/>
    <p:sldId id="285" r:id="rId15"/>
    <p:sldId id="292" r:id="rId16"/>
    <p:sldId id="291" r:id="rId17"/>
    <p:sldId id="275" r:id="rId18"/>
    <p:sldId id="273" r:id="rId19"/>
    <p:sldId id="284" r:id="rId20"/>
    <p:sldId id="282" r:id="rId21"/>
    <p:sldId id="286" r:id="rId22"/>
    <p:sldId id="287" r:id="rId23"/>
    <p:sldId id="288" r:id="rId24"/>
    <p:sldId id="283" r:id="rId25"/>
    <p:sldId id="290" r:id="rId26"/>
    <p:sldId id="293" r:id="rId27"/>
    <p:sldId id="289" r:id="rId28"/>
    <p:sldId id="295" r:id="rId29"/>
    <p:sldId id="294" r:id="rId30"/>
    <p:sldId id="296" r:id="rId31"/>
    <p:sldId id="297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BD6"/>
    <a:srgbClr val="9C0000"/>
    <a:srgbClr val="777777"/>
    <a:srgbClr val="FFFFFF"/>
    <a:srgbClr val="A6A6A6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1" autoAdjust="0"/>
    <p:restoredTop sz="94660"/>
  </p:normalViewPr>
  <p:slideViewPr>
    <p:cSldViewPr snapToGrid="0">
      <p:cViewPr varScale="1">
        <p:scale>
          <a:sx n="39" d="100"/>
          <a:sy n="39" d="100"/>
        </p:scale>
        <p:origin x="638" y="43"/>
      </p:cViewPr>
      <p:guideLst>
        <p:guide orient="horz" pos="2132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e-fs-02.leeds.ac.uk\earawb\private\R3AW\Aughinish\Data\Sample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e-fs-02.leeds.ac.uk\earawb\private\R3AW\Aughinish\Data\Sample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e-fs-02.leeds.ac.uk\earawb\private\R3AW\Aughinish\Data\Sample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'Aqueous Extraction and pH'!$G$7:$G$110</c:f>
              <c:numCache>
                <c:formatCode>0.00</c:formatCode>
                <c:ptCount val="104"/>
                <c:pt idx="0">
                  <c:v>7.54178116143121</c:v>
                </c:pt>
                <c:pt idx="1">
                  <c:v>7.9443268220539025</c:v>
                </c:pt>
                <c:pt idx="2">
                  <c:v>8.2195717182061721</c:v>
                </c:pt>
                <c:pt idx="3">
                  <c:v>7.9013198070301103</c:v>
                </c:pt>
                <c:pt idx="4">
                  <c:v>8.3675158498880169</c:v>
                </c:pt>
                <c:pt idx="5">
                  <c:v>8.4191242679165672</c:v>
                </c:pt>
                <c:pt idx="6">
                  <c:v>8.6100754146222034</c:v>
                </c:pt>
                <c:pt idx="7">
                  <c:v>9.0091805140429919</c:v>
                </c:pt>
                <c:pt idx="8">
                  <c:v>9.3893625268533132</c:v>
                </c:pt>
                <c:pt idx="9">
                  <c:v>9.6216004079817914</c:v>
                </c:pt>
                <c:pt idx="10">
                  <c:v>7.6226343496759386</c:v>
                </c:pt>
                <c:pt idx="11">
                  <c:v>8.1438793717642977</c:v>
                </c:pt>
                <c:pt idx="12">
                  <c:v>8.1524807747690566</c:v>
                </c:pt>
                <c:pt idx="13">
                  <c:v>8.2729004168356735</c:v>
                </c:pt>
                <c:pt idx="14">
                  <c:v>8.5636278383965081</c:v>
                </c:pt>
                <c:pt idx="15">
                  <c:v>8.5722292414012653</c:v>
                </c:pt>
                <c:pt idx="16">
                  <c:v>8.8474741375535348</c:v>
                </c:pt>
                <c:pt idx="17">
                  <c:v>9.028103600653461</c:v>
                </c:pt>
                <c:pt idx="18">
                  <c:v>8.4793340889498747</c:v>
                </c:pt>
                <c:pt idx="19">
                  <c:v>9.0332644424563178</c:v>
                </c:pt>
                <c:pt idx="20">
                  <c:v>7.6363965944835526</c:v>
                </c:pt>
                <c:pt idx="21">
                  <c:v>8.0251800102986319</c:v>
                </c:pt>
                <c:pt idx="22">
                  <c:v>8.2797815392394796</c:v>
                </c:pt>
                <c:pt idx="23">
                  <c:v>8.1645227389757178</c:v>
                </c:pt>
                <c:pt idx="24">
                  <c:v>8.1318374075576347</c:v>
                </c:pt>
                <c:pt idx="25">
                  <c:v>8.3898794977003881</c:v>
                </c:pt>
                <c:pt idx="26">
                  <c:v>8.5171802621708128</c:v>
                </c:pt>
                <c:pt idx="27">
                  <c:v>9.7316983664426981</c:v>
                </c:pt>
                <c:pt idx="28">
                  <c:v>10.056831400022567</c:v>
                </c:pt>
                <c:pt idx="29">
                  <c:v>10.130803465863488</c:v>
                </c:pt>
                <c:pt idx="30">
                  <c:v>10.846440195859389</c:v>
                </c:pt>
                <c:pt idx="31">
                  <c:v>7.9512079444577086</c:v>
                </c:pt>
                <c:pt idx="32">
                  <c:v>8.1283968463557326</c:v>
                </c:pt>
                <c:pt idx="33">
                  <c:v>8.1903269479899929</c:v>
                </c:pt>
                <c:pt idx="34">
                  <c:v>8.2780612586385285</c:v>
                </c:pt>
                <c:pt idx="35">
                  <c:v>8.3967606201041942</c:v>
                </c:pt>
                <c:pt idx="36">
                  <c:v>8.5859914862088793</c:v>
                </c:pt>
                <c:pt idx="37">
                  <c:v>8.4672921247432136</c:v>
                </c:pt>
                <c:pt idx="38">
                  <c:v>8.6616838326507537</c:v>
                </c:pt>
                <c:pt idx="39">
                  <c:v>8.8216699285392597</c:v>
                </c:pt>
                <c:pt idx="40">
                  <c:v>9.7316983664426981</c:v>
                </c:pt>
                <c:pt idx="41">
                  <c:v>8.539543909983184</c:v>
                </c:pt>
                <c:pt idx="42">
                  <c:v>8.9076839585868441</c:v>
                </c:pt>
                <c:pt idx="43">
                  <c:v>9.3979639298580722</c:v>
                </c:pt>
                <c:pt idx="44">
                  <c:v>9.8245935188940905</c:v>
                </c:pt>
                <c:pt idx="45">
                  <c:v>10.402607800813854</c:v>
                </c:pt>
                <c:pt idx="46">
                  <c:v>10.567754738505215</c:v>
                </c:pt>
                <c:pt idx="47">
                  <c:v>10.605600911726153</c:v>
                </c:pt>
                <c:pt idx="48">
                  <c:v>11.152650142828787</c:v>
                </c:pt>
                <c:pt idx="49">
                  <c:v>11.20597884145829</c:v>
                </c:pt>
                <c:pt idx="50">
                  <c:v>11.271349504294452</c:v>
                </c:pt>
                <c:pt idx="51">
                  <c:v>11.347041850736327</c:v>
                </c:pt>
                <c:pt idx="52">
                  <c:v>9.4065653328628311</c:v>
                </c:pt>
                <c:pt idx="53">
                  <c:v>9.3291527058200057</c:v>
                </c:pt>
                <c:pt idx="54">
                  <c:v>9.6198801273808385</c:v>
                </c:pt>
                <c:pt idx="55">
                  <c:v>10.043069155214953</c:v>
                </c:pt>
                <c:pt idx="56">
                  <c:v>10.20477553170441</c:v>
                </c:pt>
                <c:pt idx="57">
                  <c:v>10.385404994804336</c:v>
                </c:pt>
                <c:pt idx="58">
                  <c:v>10.567754738505215</c:v>
                </c:pt>
                <c:pt idx="59">
                  <c:v>10.915251419897455</c:v>
                </c:pt>
                <c:pt idx="60">
                  <c:v>11.209419402660194</c:v>
                </c:pt>
                <c:pt idx="61">
                  <c:v>11.489825140615316</c:v>
                </c:pt>
                <c:pt idx="62">
                  <c:v>10.259824510934864</c:v>
                </c:pt>
                <c:pt idx="63">
                  <c:v>10.497223233866196</c:v>
                </c:pt>
                <c:pt idx="64">
                  <c:v>10.6038806311252</c:v>
                </c:pt>
                <c:pt idx="65">
                  <c:v>10.799992619633692</c:v>
                </c:pt>
                <c:pt idx="66">
                  <c:v>10.743223359802288</c:v>
                </c:pt>
                <c:pt idx="67">
                  <c:v>11.211139683261143</c:v>
                </c:pt>
                <c:pt idx="68">
                  <c:v>11.279950907299211</c:v>
                </c:pt>
                <c:pt idx="69">
                  <c:v>11.558636364653383</c:v>
                </c:pt>
                <c:pt idx="70">
                  <c:v>11.395209707562973</c:v>
                </c:pt>
                <c:pt idx="71">
                  <c:v>11.945699499867512</c:v>
                </c:pt>
                <c:pt idx="72">
                  <c:v>12.01623100450653</c:v>
                </c:pt>
                <c:pt idx="73">
                  <c:v>10.192799587764755</c:v>
                </c:pt>
                <c:pt idx="74">
                  <c:v>10.618795898323922</c:v>
                </c:pt>
                <c:pt idx="75">
                  <c:v>11.056963532041923</c:v>
                </c:pt>
                <c:pt idx="76">
                  <c:v>10.938727821356112</c:v>
                </c:pt>
                <c:pt idx="77">
                  <c:v>11.35429156920771</c:v>
                </c:pt>
                <c:pt idx="78">
                  <c:v>11.507302488918757</c:v>
                </c:pt>
                <c:pt idx="79">
                  <c:v>11.507302488918757</c:v>
                </c:pt>
                <c:pt idx="80">
                  <c:v>11.6742234922399</c:v>
                </c:pt>
                <c:pt idx="81">
                  <c:v>11.75768399390047</c:v>
                </c:pt>
                <c:pt idx="82">
                  <c:v>11.792459202925709</c:v>
                </c:pt>
                <c:pt idx="83">
                  <c:v>7.5742263481643253</c:v>
                </c:pt>
                <c:pt idx="84">
                  <c:v>7.544667420492873</c:v>
                </c:pt>
                <c:pt idx="85">
                  <c:v>7.6976783402039199</c:v>
                </c:pt>
                <c:pt idx="86">
                  <c:v>7.8246078531460395</c:v>
                </c:pt>
                <c:pt idx="87">
                  <c:v>7.4716394815398726</c:v>
                </c:pt>
                <c:pt idx="88">
                  <c:v>7.6681194125324676</c:v>
                </c:pt>
                <c:pt idx="89">
                  <c:v>7.8506892599149678</c:v>
                </c:pt>
                <c:pt idx="90">
                  <c:v>9.1564983588126587</c:v>
                </c:pt>
                <c:pt idx="91">
                  <c:v>10.368414393342208</c:v>
                </c:pt>
                <c:pt idx="92">
                  <c:v>11.465572238088471</c:v>
                </c:pt>
                <c:pt idx="93">
                  <c:v>11.915911194965304</c:v>
                </c:pt>
                <c:pt idx="94">
                  <c:v>7.5898751922256817</c:v>
                </c:pt>
                <c:pt idx="95">
                  <c:v>7.81591405088973</c:v>
                </c:pt>
                <c:pt idx="96">
                  <c:v>7.8246078531460395</c:v>
                </c:pt>
                <c:pt idx="97">
                  <c:v>7.4872883256012299</c:v>
                </c:pt>
                <c:pt idx="98">
                  <c:v>7.9915288564671823</c:v>
                </c:pt>
                <c:pt idx="99">
                  <c:v>8.3514522698783971</c:v>
                </c:pt>
                <c:pt idx="100">
                  <c:v>8.8174400708165876</c:v>
                </c:pt>
                <c:pt idx="101">
                  <c:v>10.413622165075019</c:v>
                </c:pt>
                <c:pt idx="102">
                  <c:v>11.618583157799518</c:v>
                </c:pt>
                <c:pt idx="103">
                  <c:v>12.0028492175284</c:v>
                </c:pt>
              </c:numCache>
            </c:numRef>
          </c:xVal>
          <c:yVal>
            <c:numRef>
              <c:f>'Aqueous Extraction and pH'!$AU$7:$AU$111</c:f>
              <c:numCache>
                <c:formatCode>General</c:formatCode>
                <c:ptCount val="105"/>
                <c:pt idx="0">
                  <c:v>-6.1060988331648716</c:v>
                </c:pt>
                <c:pt idx="1">
                  <c:v>-5.6362952660081849</c:v>
                </c:pt>
                <c:pt idx="2">
                  <c:v>-5.5439103538746011</c:v>
                </c:pt>
                <c:pt idx="3">
                  <c:v>-5.6315247674590889</c:v>
                </c:pt>
                <c:pt idx="4">
                  <c:v>-5.4143727258076897</c:v>
                </c:pt>
                <c:pt idx="5">
                  <c:v>-5.4571399722174245</c:v>
                </c:pt>
                <c:pt idx="6">
                  <c:v>-5.0930186228643999</c:v>
                </c:pt>
                <c:pt idx="7">
                  <c:v>-4.8531910787270771</c:v>
                </c:pt>
                <c:pt idx="8">
                  <c:v>-4.7281155636340282</c:v>
                </c:pt>
                <c:pt idx="9">
                  <c:v>-4.5336523447698172</c:v>
                </c:pt>
                <c:pt idx="10">
                  <c:v>-5.9146800393533656</c:v>
                </c:pt>
                <c:pt idx="11">
                  <c:v>-5.6854690128233774</c:v>
                </c:pt>
                <c:pt idx="12">
                  <c:v>-5.8515525731838194</c:v>
                </c:pt>
                <c:pt idx="13">
                  <c:v>-5.5659356387308803</c:v>
                </c:pt>
                <c:pt idx="14">
                  <c:v>-5.4306099246783752</c:v>
                </c:pt>
                <c:pt idx="15">
                  <c:v>-5.0946057648984766</c:v>
                </c:pt>
                <c:pt idx="16">
                  <c:v>-5.0151066260842594</c:v>
                </c:pt>
                <c:pt idx="17">
                  <c:v>-4.8352653643928898</c:v>
                </c:pt>
                <c:pt idx="18">
                  <c:v>-4.9654474713478072</c:v>
                </c:pt>
                <c:pt idx="19">
                  <c:v>-4.8092247972720479</c:v>
                </c:pt>
                <c:pt idx="20">
                  <c:v>-5.7088123904279202</c:v>
                </c:pt>
                <c:pt idx="21">
                  <c:v>-5.599183703668821</c:v>
                </c:pt>
                <c:pt idx="22">
                  <c:v>-5.6532253019993668</c:v>
                </c:pt>
                <c:pt idx="23">
                  <c:v>-5.2741024379772137</c:v>
                </c:pt>
                <c:pt idx="24">
                  <c:v>-5.3112213528328382</c:v>
                </c:pt>
                <c:pt idx="25">
                  <c:v>-5.0910165338750328</c:v>
                </c:pt>
                <c:pt idx="26">
                  <c:v>-5.1062076925417799</c:v>
                </c:pt>
                <c:pt idx="27">
                  <c:v>-4.7248004958120511</c:v>
                </c:pt>
                <c:pt idx="28">
                  <c:v>-4.6350793217274431</c:v>
                </c:pt>
                <c:pt idx="29">
                  <c:v>-4.4223252592738884</c:v>
                </c:pt>
                <c:pt idx="30">
                  <c:v>-4.2559610469541447</c:v>
                </c:pt>
                <c:pt idx="31">
                  <c:v>-5.5481064684682089</c:v>
                </c:pt>
                <c:pt idx="32">
                  <c:v>-5.4194939197729139</c:v>
                </c:pt>
                <c:pt idx="33">
                  <c:v>-5.1554997551773658</c:v>
                </c:pt>
                <c:pt idx="34">
                  <c:v>-5.3944712895903599</c:v>
                </c:pt>
                <c:pt idx="35">
                  <c:v>-5.0750195621458092</c:v>
                </c:pt>
                <c:pt idx="36">
                  <c:v>-5.0632244185519051</c:v>
                </c:pt>
                <c:pt idx="37">
                  <c:v>-5.0032646635772906</c:v>
                </c:pt>
                <c:pt idx="38">
                  <c:v>-4.9362933326824718</c:v>
                </c:pt>
                <c:pt idx="39">
                  <c:v>-4.852826431785501</c:v>
                </c:pt>
                <c:pt idx="40">
                  <c:v>-4.4436013627904352</c:v>
                </c:pt>
                <c:pt idx="62">
                  <c:v>-4.0296655468716764</c:v>
                </c:pt>
                <c:pt idx="63">
                  <c:v>-4.1176359930118869</c:v>
                </c:pt>
                <c:pt idx="64">
                  <c:v>-4.2197494890997982</c:v>
                </c:pt>
                <c:pt idx="65">
                  <c:v>-4.2420162088997984</c:v>
                </c:pt>
                <c:pt idx="66">
                  <c:v>-4.1744956891907172</c:v>
                </c:pt>
                <c:pt idx="67">
                  <c:v>-4.1398923861620531</c:v>
                </c:pt>
                <c:pt idx="68">
                  <c:v>-4.2708136429615831</c:v>
                </c:pt>
                <c:pt idx="69">
                  <c:v>-4.1130771878047092</c:v>
                </c:pt>
                <c:pt idx="70">
                  <c:v>-4.344721221256771</c:v>
                </c:pt>
                <c:pt idx="71">
                  <c:v>-4.0216614341322874</c:v>
                </c:pt>
                <c:pt idx="72">
                  <c:v>-4.0143834044651632</c:v>
                </c:pt>
                <c:pt idx="73">
                  <c:v>-4.0587214774069054</c:v>
                </c:pt>
                <c:pt idx="74">
                  <c:v>-4.0509543531127337</c:v>
                </c:pt>
                <c:pt idx="75">
                  <c:v>-4.0612762445648771</c:v>
                </c:pt>
                <c:pt idx="76">
                  <c:v>-4.2718327402555545</c:v>
                </c:pt>
                <c:pt idx="77">
                  <c:v>-4.0946057648984766</c:v>
                </c:pt>
                <c:pt idx="78">
                  <c:v>-4.1395043029533314</c:v>
                </c:pt>
                <c:pt idx="79">
                  <c:v>-4.0916372477422129</c:v>
                </c:pt>
                <c:pt idx="80">
                  <c:v>-4.0503029495856024</c:v>
                </c:pt>
                <c:pt idx="81">
                  <c:v>-4.0680835695079374</c:v>
                </c:pt>
                <c:pt idx="82">
                  <c:v>-4.0043741489499505</c:v>
                </c:pt>
                <c:pt idx="83">
                  <c:v>-5.7447023931815986</c:v>
                </c:pt>
                <c:pt idx="84">
                  <c:v>-5.5373972947928127</c:v>
                </c:pt>
                <c:pt idx="85">
                  <c:v>-5.5280947815584502</c:v>
                </c:pt>
                <c:pt idx="86">
                  <c:v>-5.6448659200319069</c:v>
                </c:pt>
                <c:pt idx="87">
                  <c:v>-5.5092400355227165</c:v>
                </c:pt>
                <c:pt idx="88">
                  <c:v>-5.3297654777834209</c:v>
                </c:pt>
                <c:pt idx="89">
                  <c:v>-5.1753374195750688</c:v>
                </c:pt>
                <c:pt idx="90">
                  <c:v>-4.2531879508644961</c:v>
                </c:pt>
                <c:pt idx="91">
                  <c:v>-3.9993482993914258</c:v>
                </c:pt>
                <c:pt idx="92">
                  <c:v>-3.8633781079488374</c:v>
                </c:pt>
                <c:pt idx="93">
                  <c:v>-3.910525146973951</c:v>
                </c:pt>
                <c:pt idx="94">
                  <c:v>-5.7027503550689769</c:v>
                </c:pt>
                <c:pt idx="95">
                  <c:v>-5.6829967415441933</c:v>
                </c:pt>
                <c:pt idx="96">
                  <c:v>-5.7537953921843146</c:v>
                </c:pt>
                <c:pt idx="97">
                  <c:v>-5.5796429510000207</c:v>
                </c:pt>
                <c:pt idx="98">
                  <c:v>-4.9745171490001869</c:v>
                </c:pt>
                <c:pt idx="99">
                  <c:v>-4.8544697595133846</c:v>
                </c:pt>
                <c:pt idx="100">
                  <c:v>-4.3912272841005846</c:v>
                </c:pt>
                <c:pt idx="101">
                  <c:v>-4.0590827345141092</c:v>
                </c:pt>
                <c:pt idx="102">
                  <c:v>-3.9122492021179713</c:v>
                </c:pt>
                <c:pt idx="103">
                  <c:v>-3.8300749362451678</c:v>
                </c:pt>
                <c:pt idx="104">
                  <c:v>-3.6113550579170353</c:v>
                </c:pt>
              </c:numCache>
            </c:numRef>
          </c:yVal>
          <c:smooth val="0"/>
        </c:ser>
        <c:ser>
          <c:idx val="3"/>
          <c:order val="1"/>
          <c:tx>
            <c:v>LOD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1"/>
            <c:dispRSqr val="0"/>
            <c:dispEq val="0"/>
          </c:trendline>
          <c:xVal>
            <c:numRef>
              <c:f>'Aqueous Extraction and pH'!$I$2:$I$3</c:f>
              <c:numCache>
                <c:formatCode>General</c:formatCode>
                <c:ptCount val="2"/>
                <c:pt idx="0">
                  <c:v>7</c:v>
                </c:pt>
                <c:pt idx="1">
                  <c:v>13</c:v>
                </c:pt>
              </c:numCache>
            </c:numRef>
          </c:xVal>
          <c:yVal>
            <c:numRef>
              <c:f>'Aqueous Extraction and pH'!$K$2:$K$3</c:f>
              <c:numCache>
                <c:formatCode>General</c:formatCode>
                <c:ptCount val="2"/>
                <c:pt idx="0">
                  <c:v>-6.2092541315528447</c:v>
                </c:pt>
                <c:pt idx="1">
                  <c:v>-6.2092541315528447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7671720"/>
        <c:axId val="257672104"/>
      </c:scatterChart>
      <c:valAx>
        <c:axId val="257671720"/>
        <c:scaling>
          <c:orientation val="minMax"/>
          <c:max val="13"/>
          <c:min val="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672104"/>
        <c:crossesAt val="-7"/>
        <c:crossBetween val="midCat"/>
      </c:valAx>
      <c:valAx>
        <c:axId val="257672104"/>
        <c:scaling>
          <c:orientation val="minMax"/>
          <c:max val="-2"/>
          <c:min val="-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Log [V] mol L</a:t>
                </a:r>
                <a:r>
                  <a:rPr lang="en-US" baseline="30000">
                    <a:solidFill>
                      <a:schemeClr val="tx1"/>
                    </a:solidFill>
                  </a:rPr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671720"/>
        <c:crosses val="autoZero"/>
        <c:crossBetween val="midCat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'Aqueous Extraction and pH'!$G$6:$G$110</c:f>
              <c:numCache>
                <c:formatCode>0.00</c:formatCode>
                <c:ptCount val="105"/>
                <c:pt idx="0">
                  <c:v>7.7568162365501694</c:v>
                </c:pt>
                <c:pt idx="1">
                  <c:v>7.54178116143121</c:v>
                </c:pt>
                <c:pt idx="2">
                  <c:v>7.9443268220539025</c:v>
                </c:pt>
                <c:pt idx="3">
                  <c:v>8.2195717182061721</c:v>
                </c:pt>
                <c:pt idx="4">
                  <c:v>7.9013198070301103</c:v>
                </c:pt>
                <c:pt idx="5">
                  <c:v>8.3675158498880169</c:v>
                </c:pt>
                <c:pt idx="6">
                  <c:v>8.4191242679165672</c:v>
                </c:pt>
                <c:pt idx="7">
                  <c:v>8.6100754146222034</c:v>
                </c:pt>
                <c:pt idx="8">
                  <c:v>9.0091805140429919</c:v>
                </c:pt>
                <c:pt idx="9">
                  <c:v>9.3893625268533132</c:v>
                </c:pt>
                <c:pt idx="10">
                  <c:v>9.6216004079817914</c:v>
                </c:pt>
                <c:pt idx="11">
                  <c:v>7.6226343496759386</c:v>
                </c:pt>
                <c:pt idx="12">
                  <c:v>8.1438793717642977</c:v>
                </c:pt>
                <c:pt idx="13">
                  <c:v>8.1524807747690566</c:v>
                </c:pt>
                <c:pt idx="14">
                  <c:v>8.2729004168356735</c:v>
                </c:pt>
                <c:pt idx="15">
                  <c:v>8.5636278383965081</c:v>
                </c:pt>
                <c:pt idx="16">
                  <c:v>8.5722292414012653</c:v>
                </c:pt>
                <c:pt idx="17">
                  <c:v>8.8474741375535348</c:v>
                </c:pt>
                <c:pt idx="18">
                  <c:v>9.028103600653461</c:v>
                </c:pt>
                <c:pt idx="19">
                  <c:v>8.4793340889498747</c:v>
                </c:pt>
                <c:pt idx="20">
                  <c:v>9.0332644424563178</c:v>
                </c:pt>
                <c:pt idx="21">
                  <c:v>7.6363965944835526</c:v>
                </c:pt>
                <c:pt idx="22">
                  <c:v>8.0251800102986319</c:v>
                </c:pt>
                <c:pt idx="23">
                  <c:v>8.2797815392394796</c:v>
                </c:pt>
                <c:pt idx="24">
                  <c:v>8.1645227389757178</c:v>
                </c:pt>
                <c:pt idx="25">
                  <c:v>8.1318374075576347</c:v>
                </c:pt>
                <c:pt idx="26">
                  <c:v>8.3898794977003881</c:v>
                </c:pt>
                <c:pt idx="27">
                  <c:v>8.5171802621708128</c:v>
                </c:pt>
                <c:pt idx="28">
                  <c:v>9.7316983664426981</c:v>
                </c:pt>
                <c:pt idx="29">
                  <c:v>10.056831400022567</c:v>
                </c:pt>
                <c:pt idx="30">
                  <c:v>10.130803465863488</c:v>
                </c:pt>
                <c:pt idx="31">
                  <c:v>10.846440195859389</c:v>
                </c:pt>
                <c:pt idx="32">
                  <c:v>7.9512079444577086</c:v>
                </c:pt>
                <c:pt idx="33">
                  <c:v>8.1283968463557326</c:v>
                </c:pt>
                <c:pt idx="34">
                  <c:v>8.1903269479899929</c:v>
                </c:pt>
                <c:pt idx="35">
                  <c:v>8.2780612586385285</c:v>
                </c:pt>
                <c:pt idx="36">
                  <c:v>8.3967606201041942</c:v>
                </c:pt>
                <c:pt idx="37">
                  <c:v>8.5859914862088793</c:v>
                </c:pt>
                <c:pt idx="38">
                  <c:v>8.4672921247432136</c:v>
                </c:pt>
                <c:pt idx="39">
                  <c:v>8.6616838326507537</c:v>
                </c:pt>
                <c:pt idx="40">
                  <c:v>8.8216699285392597</c:v>
                </c:pt>
                <c:pt idx="41">
                  <c:v>9.7316983664426981</c:v>
                </c:pt>
                <c:pt idx="42">
                  <c:v>8.539543909983184</c:v>
                </c:pt>
                <c:pt idx="43">
                  <c:v>8.9076839585868441</c:v>
                </c:pt>
                <c:pt idx="44">
                  <c:v>9.3979639298580722</c:v>
                </c:pt>
                <c:pt idx="45">
                  <c:v>9.8245935188940905</c:v>
                </c:pt>
                <c:pt idx="46">
                  <c:v>10.402607800813854</c:v>
                </c:pt>
                <c:pt idx="47">
                  <c:v>10.567754738505215</c:v>
                </c:pt>
                <c:pt idx="48">
                  <c:v>10.605600911726153</c:v>
                </c:pt>
                <c:pt idx="49">
                  <c:v>11.152650142828787</c:v>
                </c:pt>
                <c:pt idx="50">
                  <c:v>11.20597884145829</c:v>
                </c:pt>
                <c:pt idx="51">
                  <c:v>11.271349504294452</c:v>
                </c:pt>
                <c:pt idx="52">
                  <c:v>11.347041850736327</c:v>
                </c:pt>
                <c:pt idx="53">
                  <c:v>9.4065653328628311</c:v>
                </c:pt>
                <c:pt idx="54">
                  <c:v>9.3291527058200057</c:v>
                </c:pt>
                <c:pt idx="55">
                  <c:v>9.6198801273808385</c:v>
                </c:pt>
                <c:pt idx="56">
                  <c:v>10.043069155214953</c:v>
                </c:pt>
                <c:pt idx="57">
                  <c:v>10.20477553170441</c:v>
                </c:pt>
                <c:pt idx="58">
                  <c:v>10.385404994804336</c:v>
                </c:pt>
                <c:pt idx="59">
                  <c:v>10.567754738505215</c:v>
                </c:pt>
                <c:pt idx="60">
                  <c:v>10.915251419897455</c:v>
                </c:pt>
                <c:pt idx="61">
                  <c:v>11.209419402660194</c:v>
                </c:pt>
                <c:pt idx="62">
                  <c:v>11.489825140615316</c:v>
                </c:pt>
                <c:pt idx="63">
                  <c:v>10.259824510934864</c:v>
                </c:pt>
                <c:pt idx="64">
                  <c:v>10.497223233866196</c:v>
                </c:pt>
                <c:pt idx="65">
                  <c:v>10.6038806311252</c:v>
                </c:pt>
                <c:pt idx="66">
                  <c:v>10.799992619633692</c:v>
                </c:pt>
                <c:pt idx="67">
                  <c:v>10.743223359802288</c:v>
                </c:pt>
                <c:pt idx="68">
                  <c:v>11.211139683261143</c:v>
                </c:pt>
                <c:pt idx="69">
                  <c:v>11.279950907299211</c:v>
                </c:pt>
                <c:pt idx="70">
                  <c:v>11.558636364653383</c:v>
                </c:pt>
                <c:pt idx="71">
                  <c:v>11.395209707562973</c:v>
                </c:pt>
                <c:pt idx="72">
                  <c:v>11.945699499867512</c:v>
                </c:pt>
                <c:pt idx="73">
                  <c:v>12.01623100450653</c:v>
                </c:pt>
                <c:pt idx="74">
                  <c:v>10.192799587764755</c:v>
                </c:pt>
                <c:pt idx="75">
                  <c:v>10.618795898323922</c:v>
                </c:pt>
                <c:pt idx="76">
                  <c:v>11.056963532041923</c:v>
                </c:pt>
                <c:pt idx="77">
                  <c:v>10.938727821356112</c:v>
                </c:pt>
                <c:pt idx="78">
                  <c:v>11.35429156920771</c:v>
                </c:pt>
                <c:pt idx="79">
                  <c:v>11.507302488918757</c:v>
                </c:pt>
                <c:pt idx="80">
                  <c:v>11.507302488918757</c:v>
                </c:pt>
                <c:pt idx="81">
                  <c:v>11.6742234922399</c:v>
                </c:pt>
                <c:pt idx="82">
                  <c:v>11.75768399390047</c:v>
                </c:pt>
                <c:pt idx="83">
                  <c:v>11.792459202925709</c:v>
                </c:pt>
                <c:pt idx="84">
                  <c:v>7.5742263481643253</c:v>
                </c:pt>
                <c:pt idx="85">
                  <c:v>7.544667420492873</c:v>
                </c:pt>
                <c:pt idx="86">
                  <c:v>7.6976783402039199</c:v>
                </c:pt>
                <c:pt idx="87">
                  <c:v>7.8246078531460395</c:v>
                </c:pt>
                <c:pt idx="88">
                  <c:v>7.4716394815398726</c:v>
                </c:pt>
                <c:pt idx="89">
                  <c:v>7.6681194125324676</c:v>
                </c:pt>
                <c:pt idx="90">
                  <c:v>7.8506892599149678</c:v>
                </c:pt>
                <c:pt idx="91">
                  <c:v>9.1564983588126587</c:v>
                </c:pt>
                <c:pt idx="92">
                  <c:v>10.368414393342208</c:v>
                </c:pt>
                <c:pt idx="93">
                  <c:v>11.465572238088471</c:v>
                </c:pt>
                <c:pt idx="94">
                  <c:v>11.915911194965304</c:v>
                </c:pt>
                <c:pt idx="95">
                  <c:v>7.5898751922256817</c:v>
                </c:pt>
                <c:pt idx="96">
                  <c:v>7.81591405088973</c:v>
                </c:pt>
                <c:pt idx="97">
                  <c:v>7.8246078531460395</c:v>
                </c:pt>
                <c:pt idx="98">
                  <c:v>7.4872883256012299</c:v>
                </c:pt>
                <c:pt idx="99">
                  <c:v>7.9915288564671823</c:v>
                </c:pt>
                <c:pt idx="100">
                  <c:v>8.3514522698783971</c:v>
                </c:pt>
                <c:pt idx="101">
                  <c:v>8.8174400708165876</c:v>
                </c:pt>
                <c:pt idx="102">
                  <c:v>10.413622165075019</c:v>
                </c:pt>
                <c:pt idx="103">
                  <c:v>11.618583157799518</c:v>
                </c:pt>
                <c:pt idx="104">
                  <c:v>12.0028492175284</c:v>
                </c:pt>
              </c:numCache>
            </c:numRef>
          </c:xVal>
          <c:yVal>
            <c:numRef>
              <c:f>'Aqueous Extraction and pH'!$AT$6:$AT$110</c:f>
              <c:numCache>
                <c:formatCode>General</c:formatCode>
                <c:ptCount val="105"/>
                <c:pt idx="0">
                  <c:v>-4.9426483530388268</c:v>
                </c:pt>
                <c:pt idx="2">
                  <c:v>-5.439389034562077</c:v>
                </c:pt>
                <c:pt idx="3">
                  <c:v>-5.2997602453444026</c:v>
                </c:pt>
                <c:pt idx="5">
                  <c:v>-5.1695572687437448</c:v>
                </c:pt>
                <c:pt idx="6">
                  <c:v>-5.0655700570511257</c:v>
                </c:pt>
                <c:pt idx="7">
                  <c:v>-4.6041413947571046</c:v>
                </c:pt>
                <c:pt idx="8">
                  <c:v>-4.0968657504171517</c:v>
                </c:pt>
                <c:pt idx="9">
                  <c:v>-3.7670086902875957</c:v>
                </c:pt>
                <c:pt idx="10">
                  <c:v>-3.6879482631302665</c:v>
                </c:pt>
                <c:pt idx="12">
                  <c:v>-5.3768281320786278</c:v>
                </c:pt>
                <c:pt idx="13">
                  <c:v>-5.212785188370578</c:v>
                </c:pt>
                <c:pt idx="14">
                  <c:v>-5.257580398489031</c:v>
                </c:pt>
                <c:pt idx="15">
                  <c:v>-4.9895200032398641</c:v>
                </c:pt>
                <c:pt idx="16">
                  <c:v>-4.902398396707035</c:v>
                </c:pt>
                <c:pt idx="17">
                  <c:v>-4.5918943590273749</c:v>
                </c:pt>
                <c:pt idx="18">
                  <c:v>-4.3488113871983565</c:v>
                </c:pt>
                <c:pt idx="19">
                  <c:v>-4.9829703752496837</c:v>
                </c:pt>
                <c:pt idx="20">
                  <c:v>-4.3211421789182323</c:v>
                </c:pt>
                <c:pt idx="22">
                  <c:v>-4.9879515852047591</c:v>
                </c:pt>
                <c:pt idx="23">
                  <c:v>-5.1975542816008904</c:v>
                </c:pt>
                <c:pt idx="24">
                  <c:v>-5.2396070274771294</c:v>
                </c:pt>
                <c:pt idx="25">
                  <c:v>-5.2690914255779502</c:v>
                </c:pt>
                <c:pt idx="26">
                  <c:v>-5.0119287342000494</c:v>
                </c:pt>
                <c:pt idx="27">
                  <c:v>-4.9364860577118268</c:v>
                </c:pt>
                <c:pt idx="28">
                  <c:v>-3.5823579286412683</c:v>
                </c:pt>
                <c:pt idx="29">
                  <c:v>-3.5850427486353218</c:v>
                </c:pt>
                <c:pt idx="30">
                  <c:v>-3.5547362603232244</c:v>
                </c:pt>
                <c:pt idx="31">
                  <c:v>-3.1394383678386899</c:v>
                </c:pt>
                <c:pt idx="32">
                  <c:v>-4.4243353497403408</c:v>
                </c:pt>
                <c:pt idx="33">
                  <c:v>-5.2552564090937457</c:v>
                </c:pt>
                <c:pt idx="34">
                  <c:v>-4.9324718331245077</c:v>
                </c:pt>
                <c:pt idx="35">
                  <c:v>-5.0864692993633112</c:v>
                </c:pt>
                <c:pt idx="36">
                  <c:v>-4.9956915353293638</c:v>
                </c:pt>
                <c:pt idx="37">
                  <c:v>-4.8956373238858522</c:v>
                </c:pt>
                <c:pt idx="38">
                  <c:v>-4.9105745092012336</c:v>
                </c:pt>
                <c:pt idx="39">
                  <c:v>-4.8630911351188706</c:v>
                </c:pt>
                <c:pt idx="40">
                  <c:v>-4.8404390937354469</c:v>
                </c:pt>
                <c:pt idx="41">
                  <c:v>-3.6328218655740896</c:v>
                </c:pt>
                <c:pt idx="63">
                  <c:v>-3.3687619213037561</c:v>
                </c:pt>
                <c:pt idx="64">
                  <c:v>-3.3203707105224507</c:v>
                </c:pt>
                <c:pt idx="65">
                  <c:v>-3.2566667494299422</c:v>
                </c:pt>
                <c:pt idx="66">
                  <c:v>-3.2754942873615986</c:v>
                </c:pt>
                <c:pt idx="67">
                  <c:v>-3.2055730099205531</c:v>
                </c:pt>
                <c:pt idx="68">
                  <c:v>-3.0506984416255878</c:v>
                </c:pt>
                <c:pt idx="69">
                  <c:v>-3.0513610196738816</c:v>
                </c:pt>
                <c:pt idx="70">
                  <c:v>-2.9303619853051939</c:v>
                </c:pt>
                <c:pt idx="71">
                  <c:v>-3.0267803728954368</c:v>
                </c:pt>
                <c:pt idx="72">
                  <c:v>-2.6843942684015767</c:v>
                </c:pt>
                <c:pt idx="73">
                  <c:v>-2.6804478350972825</c:v>
                </c:pt>
                <c:pt idx="74">
                  <c:v>-3.5692489236749645</c:v>
                </c:pt>
                <c:pt idx="75">
                  <c:v>-3.2611632843060385</c:v>
                </c:pt>
                <c:pt idx="76">
                  <c:v>-3.0958449396863568</c:v>
                </c:pt>
                <c:pt idx="77">
                  <c:v>-3.1637337503859762</c:v>
                </c:pt>
                <c:pt idx="78">
                  <c:v>-2.9756786430885152</c:v>
                </c:pt>
                <c:pt idx="79">
                  <c:v>-2.9725410568931951</c:v>
                </c:pt>
                <c:pt idx="80">
                  <c:v>-2.8847436898269723</c:v>
                </c:pt>
                <c:pt idx="81">
                  <c:v>-2.7960067942705575</c:v>
                </c:pt>
                <c:pt idx="82">
                  <c:v>-2.7567260894891046</c:v>
                </c:pt>
                <c:pt idx="83">
                  <c:v>-2.7381388930782129</c:v>
                </c:pt>
                <c:pt idx="84">
                  <c:v>-4.87463492057074</c:v>
                </c:pt>
                <c:pt idx="85">
                  <c:v>-4.5215555005366097</c:v>
                </c:pt>
                <c:pt idx="86">
                  <c:v>-4.8421143992020106</c:v>
                </c:pt>
                <c:pt idx="87">
                  <c:v>-5.0998332609212929</c:v>
                </c:pt>
                <c:pt idx="88">
                  <c:v>-5.4424990850634094</c:v>
                </c:pt>
                <c:pt idx="89">
                  <c:v>-5.4314925537160432</c:v>
                </c:pt>
                <c:pt idx="90">
                  <c:v>-5.2584551107321653</c:v>
                </c:pt>
                <c:pt idx="91">
                  <c:v>-3.1670458266330725</c:v>
                </c:pt>
                <c:pt idx="92">
                  <c:v>-2.7451444104739906</c:v>
                </c:pt>
                <c:pt idx="93">
                  <c:v>-2.3883246687238882</c:v>
                </c:pt>
                <c:pt idx="94">
                  <c:v>-2.5068651063432155</c:v>
                </c:pt>
                <c:pt idx="95">
                  <c:v>-4.7168121309241311</c:v>
                </c:pt>
                <c:pt idx="96">
                  <c:v>-4.9925156931559149</c:v>
                </c:pt>
                <c:pt idx="97">
                  <c:v>-5.2039429593528999</c:v>
                </c:pt>
                <c:pt idx="98">
                  <c:v>-5.3580732973140952</c:v>
                </c:pt>
                <c:pt idx="99">
                  <c:v>-5.0717918773352766</c:v>
                </c:pt>
                <c:pt idx="100">
                  <c:v>-4.414735187928235</c:v>
                </c:pt>
                <c:pt idx="101">
                  <c:v>-3.5770618871568289</c:v>
                </c:pt>
                <c:pt idx="102">
                  <c:v>-2.9420084554301957</c:v>
                </c:pt>
                <c:pt idx="103">
                  <c:v>-2.5167736058293819</c:v>
                </c:pt>
                <c:pt idx="104">
                  <c:v>-2.3809343744790916</c:v>
                </c:pt>
              </c:numCache>
            </c:numRef>
          </c:yVal>
          <c:smooth val="0"/>
        </c:ser>
        <c:ser>
          <c:idx val="1"/>
          <c:order val="1"/>
          <c:tx>
            <c:v>Al(OH)3 (am)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5400" cap="rnd">
                <a:noFill/>
                <a:round/>
              </a:ln>
              <a:effectLst/>
            </c:spPr>
          </c:dPt>
          <c:trendline>
            <c:spPr>
              <a:ln w="317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'Aqueous Extraction and pH'!$AU$2:$AU$3</c:f>
              <c:numCache>
                <c:formatCode>General</c:formatCode>
                <c:ptCount val="2"/>
                <c:pt idx="0">
                  <c:v>4</c:v>
                </c:pt>
                <c:pt idx="1">
                  <c:v>12</c:v>
                </c:pt>
              </c:numCache>
            </c:numRef>
          </c:xVal>
          <c:yVal>
            <c:numRef>
              <c:f>'Aqueous Extraction and pH'!$AV$2:$AV$3</c:f>
              <c:numCache>
                <c:formatCode>General</c:formatCode>
                <c:ptCount val="2"/>
                <c:pt idx="0">
                  <c:v>-8</c:v>
                </c:pt>
                <c:pt idx="1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'Aqueous Extraction and pH'!$AZ$1</c:f>
              <c:strCache>
                <c:ptCount val="1"/>
                <c:pt idx="0">
                  <c:v>Gibbsite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5400" cap="rnd">
                <a:noFill/>
                <a:round/>
              </a:ln>
              <a:effectLst/>
            </c:spPr>
          </c:dPt>
          <c:trendline>
            <c:spPr>
              <a:ln w="317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xVal>
            <c:numRef>
              <c:f>'Aqueous Extraction and pH'!$AU$2:$AU$3</c:f>
              <c:numCache>
                <c:formatCode>General</c:formatCode>
                <c:ptCount val="2"/>
                <c:pt idx="0">
                  <c:v>4</c:v>
                </c:pt>
                <c:pt idx="1">
                  <c:v>12</c:v>
                </c:pt>
              </c:numCache>
            </c:numRef>
          </c:xVal>
          <c:yVal>
            <c:numRef>
              <c:f>'Aqueous Extraction and pH'!$AZ$2:$AZ$3</c:f>
              <c:numCache>
                <c:formatCode>General</c:formatCode>
                <c:ptCount val="2"/>
                <c:pt idx="0">
                  <c:v>-10.8</c:v>
                </c:pt>
                <c:pt idx="1">
                  <c:v>-2.8</c:v>
                </c:pt>
              </c:numCache>
            </c:numRef>
          </c:yVal>
          <c:smooth val="0"/>
        </c:ser>
        <c:ser>
          <c:idx val="3"/>
          <c:order val="3"/>
          <c:tx>
            <c:v>LOD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1"/>
            <c:dispRSqr val="0"/>
            <c:dispEq val="0"/>
          </c:trendline>
          <c:xVal>
            <c:numRef>
              <c:f>'Aqueous Extraction and pH'!$I$2:$I$3</c:f>
              <c:numCache>
                <c:formatCode>General</c:formatCode>
                <c:ptCount val="2"/>
                <c:pt idx="0">
                  <c:v>7</c:v>
                </c:pt>
                <c:pt idx="1">
                  <c:v>13</c:v>
                </c:pt>
              </c:numCache>
            </c:numRef>
          </c:xVal>
          <c:yVal>
            <c:numRef>
              <c:f>'Aqueous Extraction and pH'!$J$2:$J$3</c:f>
              <c:numCache>
                <c:formatCode>General</c:formatCode>
                <c:ptCount val="2"/>
                <c:pt idx="0">
                  <c:v>-5.4681442546296539</c:v>
                </c:pt>
                <c:pt idx="1">
                  <c:v>-5.4681442546296539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7942904"/>
        <c:axId val="257892808"/>
      </c:scatterChart>
      <c:valAx>
        <c:axId val="257942904"/>
        <c:scaling>
          <c:orientation val="minMax"/>
          <c:max val="14"/>
          <c:min val="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892808"/>
        <c:crossesAt val="-7"/>
        <c:crossBetween val="midCat"/>
      </c:valAx>
      <c:valAx>
        <c:axId val="257892808"/>
        <c:scaling>
          <c:orientation val="minMax"/>
          <c:min val="-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0">
                    <a:solidFill>
                      <a:schemeClr val="tx1"/>
                    </a:solidFill>
                  </a:rPr>
                  <a:t>Log</a:t>
                </a:r>
                <a:r>
                  <a:rPr lang="en-GB" b="0" baseline="0">
                    <a:solidFill>
                      <a:schemeClr val="tx1"/>
                    </a:solidFill>
                  </a:rPr>
                  <a:t> [Al] mol L</a:t>
                </a:r>
                <a:r>
                  <a:rPr lang="en-GB" b="0" baseline="30000">
                    <a:solidFill>
                      <a:schemeClr val="tx1"/>
                    </a:solidFill>
                  </a:rPr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42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'Aqueous Extraction and pH'!$G$7:$G$110</c:f>
              <c:numCache>
                <c:formatCode>0.00</c:formatCode>
                <c:ptCount val="104"/>
                <c:pt idx="0">
                  <c:v>7.54178116143121</c:v>
                </c:pt>
                <c:pt idx="1">
                  <c:v>7.9443268220539025</c:v>
                </c:pt>
                <c:pt idx="2">
                  <c:v>8.2195717182061721</c:v>
                </c:pt>
                <c:pt idx="3">
                  <c:v>7.9013198070301103</c:v>
                </c:pt>
                <c:pt idx="4">
                  <c:v>8.3675158498880169</c:v>
                </c:pt>
                <c:pt idx="5">
                  <c:v>8.4191242679165672</c:v>
                </c:pt>
                <c:pt idx="6">
                  <c:v>8.6100754146222034</c:v>
                </c:pt>
                <c:pt idx="7">
                  <c:v>9.0091805140429919</c:v>
                </c:pt>
                <c:pt idx="8">
                  <c:v>9.3893625268533132</c:v>
                </c:pt>
                <c:pt idx="9">
                  <c:v>9.6216004079817914</c:v>
                </c:pt>
                <c:pt idx="10">
                  <c:v>7.6226343496759386</c:v>
                </c:pt>
                <c:pt idx="11">
                  <c:v>8.1438793717642977</c:v>
                </c:pt>
                <c:pt idx="12">
                  <c:v>8.1524807747690566</c:v>
                </c:pt>
                <c:pt idx="13">
                  <c:v>8.2729004168356735</c:v>
                </c:pt>
                <c:pt idx="14">
                  <c:v>8.5636278383965081</c:v>
                </c:pt>
                <c:pt idx="15">
                  <c:v>8.5722292414012653</c:v>
                </c:pt>
                <c:pt idx="16">
                  <c:v>8.8474741375535348</c:v>
                </c:pt>
                <c:pt idx="17">
                  <c:v>9.028103600653461</c:v>
                </c:pt>
                <c:pt idx="18">
                  <c:v>8.4793340889498747</c:v>
                </c:pt>
                <c:pt idx="19">
                  <c:v>9.0332644424563178</c:v>
                </c:pt>
                <c:pt idx="20">
                  <c:v>7.6363965944835526</c:v>
                </c:pt>
                <c:pt idx="21">
                  <c:v>8.0251800102986319</c:v>
                </c:pt>
                <c:pt idx="22">
                  <c:v>8.2797815392394796</c:v>
                </c:pt>
                <c:pt idx="23">
                  <c:v>8.1645227389757178</c:v>
                </c:pt>
                <c:pt idx="24">
                  <c:v>8.1318374075576347</c:v>
                </c:pt>
                <c:pt idx="25">
                  <c:v>8.3898794977003881</c:v>
                </c:pt>
                <c:pt idx="26">
                  <c:v>8.5171802621708128</c:v>
                </c:pt>
                <c:pt idx="27">
                  <c:v>9.7316983664426981</c:v>
                </c:pt>
                <c:pt idx="28">
                  <c:v>10.056831400022567</c:v>
                </c:pt>
                <c:pt idx="29">
                  <c:v>10.130803465863488</c:v>
                </c:pt>
                <c:pt idx="30">
                  <c:v>10.846440195859389</c:v>
                </c:pt>
                <c:pt idx="31">
                  <c:v>7.9512079444577086</c:v>
                </c:pt>
                <c:pt idx="32">
                  <c:v>8.1283968463557326</c:v>
                </c:pt>
                <c:pt idx="33">
                  <c:v>8.1903269479899929</c:v>
                </c:pt>
                <c:pt idx="34">
                  <c:v>8.2780612586385285</c:v>
                </c:pt>
                <c:pt idx="35">
                  <c:v>8.3967606201041942</c:v>
                </c:pt>
                <c:pt idx="36">
                  <c:v>8.5859914862088793</c:v>
                </c:pt>
                <c:pt idx="37">
                  <c:v>8.4672921247432136</c:v>
                </c:pt>
                <c:pt idx="38">
                  <c:v>8.6616838326507537</c:v>
                </c:pt>
                <c:pt idx="39">
                  <c:v>8.8216699285392597</c:v>
                </c:pt>
                <c:pt idx="40">
                  <c:v>9.7316983664426981</c:v>
                </c:pt>
                <c:pt idx="41">
                  <c:v>8.539543909983184</c:v>
                </c:pt>
                <c:pt idx="42">
                  <c:v>8.9076839585868441</c:v>
                </c:pt>
                <c:pt idx="43">
                  <c:v>9.3979639298580722</c:v>
                </c:pt>
                <c:pt idx="44">
                  <c:v>9.8245935188940905</c:v>
                </c:pt>
                <c:pt idx="45">
                  <c:v>10.402607800813854</c:v>
                </c:pt>
                <c:pt idx="46">
                  <c:v>10.567754738505215</c:v>
                </c:pt>
                <c:pt idx="47">
                  <c:v>10.605600911726153</c:v>
                </c:pt>
                <c:pt idx="48">
                  <c:v>11.152650142828787</c:v>
                </c:pt>
                <c:pt idx="49">
                  <c:v>11.20597884145829</c:v>
                </c:pt>
                <c:pt idx="50">
                  <c:v>11.271349504294452</c:v>
                </c:pt>
                <c:pt idx="51">
                  <c:v>11.347041850736327</c:v>
                </c:pt>
                <c:pt idx="52">
                  <c:v>9.4065653328628311</c:v>
                </c:pt>
                <c:pt idx="53">
                  <c:v>9.3291527058200057</c:v>
                </c:pt>
                <c:pt idx="54">
                  <c:v>9.6198801273808385</c:v>
                </c:pt>
                <c:pt idx="55">
                  <c:v>10.043069155214953</c:v>
                </c:pt>
                <c:pt idx="56">
                  <c:v>10.20477553170441</c:v>
                </c:pt>
                <c:pt idx="57">
                  <c:v>10.385404994804336</c:v>
                </c:pt>
                <c:pt idx="58">
                  <c:v>10.567754738505215</c:v>
                </c:pt>
                <c:pt idx="59">
                  <c:v>10.915251419897455</c:v>
                </c:pt>
                <c:pt idx="60">
                  <c:v>11.209419402660194</c:v>
                </c:pt>
                <c:pt idx="61">
                  <c:v>11.489825140615316</c:v>
                </c:pt>
                <c:pt idx="62">
                  <c:v>10.259824510934864</c:v>
                </c:pt>
                <c:pt idx="63">
                  <c:v>10.497223233866196</c:v>
                </c:pt>
                <c:pt idx="64">
                  <c:v>10.6038806311252</c:v>
                </c:pt>
                <c:pt idx="65">
                  <c:v>10.799992619633692</c:v>
                </c:pt>
                <c:pt idx="66">
                  <c:v>10.743223359802288</c:v>
                </c:pt>
                <c:pt idx="67">
                  <c:v>11.211139683261143</c:v>
                </c:pt>
                <c:pt idx="68">
                  <c:v>11.279950907299211</c:v>
                </c:pt>
                <c:pt idx="69">
                  <c:v>11.558636364653383</c:v>
                </c:pt>
                <c:pt idx="70">
                  <c:v>11.395209707562973</c:v>
                </c:pt>
                <c:pt idx="71">
                  <c:v>11.945699499867512</c:v>
                </c:pt>
                <c:pt idx="72">
                  <c:v>12.01623100450653</c:v>
                </c:pt>
                <c:pt idx="73">
                  <c:v>10.192799587764755</c:v>
                </c:pt>
                <c:pt idx="74">
                  <c:v>10.618795898323922</c:v>
                </c:pt>
                <c:pt idx="75">
                  <c:v>11.056963532041923</c:v>
                </c:pt>
                <c:pt idx="76">
                  <c:v>10.938727821356112</c:v>
                </c:pt>
                <c:pt idx="77">
                  <c:v>11.35429156920771</c:v>
                </c:pt>
                <c:pt idx="78">
                  <c:v>11.507302488918757</c:v>
                </c:pt>
                <c:pt idx="79">
                  <c:v>11.507302488918757</c:v>
                </c:pt>
                <c:pt idx="80">
                  <c:v>11.6742234922399</c:v>
                </c:pt>
                <c:pt idx="81">
                  <c:v>11.75768399390047</c:v>
                </c:pt>
                <c:pt idx="82">
                  <c:v>11.792459202925709</c:v>
                </c:pt>
                <c:pt idx="83">
                  <c:v>7.5742263481643253</c:v>
                </c:pt>
                <c:pt idx="84">
                  <c:v>7.544667420492873</c:v>
                </c:pt>
                <c:pt idx="85">
                  <c:v>7.6976783402039199</c:v>
                </c:pt>
                <c:pt idx="86">
                  <c:v>7.8246078531460395</c:v>
                </c:pt>
                <c:pt idx="87">
                  <c:v>7.4716394815398726</c:v>
                </c:pt>
                <c:pt idx="88">
                  <c:v>7.6681194125324676</c:v>
                </c:pt>
                <c:pt idx="89">
                  <c:v>7.8506892599149678</c:v>
                </c:pt>
                <c:pt idx="90">
                  <c:v>9.1564983588126587</c:v>
                </c:pt>
                <c:pt idx="91">
                  <c:v>10.368414393342208</c:v>
                </c:pt>
                <c:pt idx="92">
                  <c:v>11.465572238088471</c:v>
                </c:pt>
                <c:pt idx="93">
                  <c:v>11.915911194965304</c:v>
                </c:pt>
                <c:pt idx="94">
                  <c:v>7.5898751922256817</c:v>
                </c:pt>
                <c:pt idx="95">
                  <c:v>7.81591405088973</c:v>
                </c:pt>
                <c:pt idx="96">
                  <c:v>7.8246078531460395</c:v>
                </c:pt>
                <c:pt idx="97">
                  <c:v>7.4872883256012299</c:v>
                </c:pt>
                <c:pt idx="98">
                  <c:v>7.9915288564671823</c:v>
                </c:pt>
                <c:pt idx="99">
                  <c:v>8.3514522698783971</c:v>
                </c:pt>
                <c:pt idx="100">
                  <c:v>8.8174400708165876</c:v>
                </c:pt>
                <c:pt idx="101">
                  <c:v>10.413622165075019</c:v>
                </c:pt>
                <c:pt idx="102">
                  <c:v>11.618583157799518</c:v>
                </c:pt>
                <c:pt idx="103">
                  <c:v>12.0028492175284</c:v>
                </c:pt>
              </c:numCache>
            </c:numRef>
          </c:xVal>
          <c:yVal>
            <c:numRef>
              <c:f>'Aqueous Extraction and pH'!$AU$7:$AU$111</c:f>
              <c:numCache>
                <c:formatCode>General</c:formatCode>
                <c:ptCount val="105"/>
                <c:pt idx="0">
                  <c:v>-6.1060988331648716</c:v>
                </c:pt>
                <c:pt idx="1">
                  <c:v>-5.6362952660081849</c:v>
                </c:pt>
                <c:pt idx="2">
                  <c:v>-5.5439103538746011</c:v>
                </c:pt>
                <c:pt idx="3">
                  <c:v>-5.6315247674590889</c:v>
                </c:pt>
                <c:pt idx="4">
                  <c:v>-5.4143727258076897</c:v>
                </c:pt>
                <c:pt idx="5">
                  <c:v>-5.4571399722174245</c:v>
                </c:pt>
                <c:pt idx="6">
                  <c:v>-5.0930186228643999</c:v>
                </c:pt>
                <c:pt idx="7">
                  <c:v>-4.8531910787270771</c:v>
                </c:pt>
                <c:pt idx="8">
                  <c:v>-4.7281155636340282</c:v>
                </c:pt>
                <c:pt idx="9">
                  <c:v>-4.5336523447698172</c:v>
                </c:pt>
                <c:pt idx="10">
                  <c:v>-5.9146800393533656</c:v>
                </c:pt>
                <c:pt idx="11">
                  <c:v>-5.6854690128233774</c:v>
                </c:pt>
                <c:pt idx="12">
                  <c:v>-5.8515525731838194</c:v>
                </c:pt>
                <c:pt idx="13">
                  <c:v>-5.5659356387308803</c:v>
                </c:pt>
                <c:pt idx="14">
                  <c:v>-5.4306099246783752</c:v>
                </c:pt>
                <c:pt idx="15">
                  <c:v>-5.0946057648984766</c:v>
                </c:pt>
                <c:pt idx="16">
                  <c:v>-5.0151066260842594</c:v>
                </c:pt>
                <c:pt idx="17">
                  <c:v>-4.8352653643928898</c:v>
                </c:pt>
                <c:pt idx="18">
                  <c:v>-4.9654474713478072</c:v>
                </c:pt>
                <c:pt idx="19">
                  <c:v>-4.8092247972720479</c:v>
                </c:pt>
                <c:pt idx="20">
                  <c:v>-5.7088123904279202</c:v>
                </c:pt>
                <c:pt idx="21">
                  <c:v>-5.599183703668821</c:v>
                </c:pt>
                <c:pt idx="22">
                  <c:v>-5.6532253019993668</c:v>
                </c:pt>
                <c:pt idx="23">
                  <c:v>-5.2741024379772137</c:v>
                </c:pt>
                <c:pt idx="24">
                  <c:v>-5.3112213528328382</c:v>
                </c:pt>
                <c:pt idx="25">
                  <c:v>-5.0910165338750328</c:v>
                </c:pt>
                <c:pt idx="26">
                  <c:v>-5.1062076925417799</c:v>
                </c:pt>
                <c:pt idx="27">
                  <c:v>-4.7248004958120511</c:v>
                </c:pt>
                <c:pt idx="28">
                  <c:v>-4.6350793217274431</c:v>
                </c:pt>
                <c:pt idx="29">
                  <c:v>-4.4223252592738884</c:v>
                </c:pt>
                <c:pt idx="30">
                  <c:v>-4.2559610469541447</c:v>
                </c:pt>
                <c:pt idx="31">
                  <c:v>-5.5481064684682089</c:v>
                </c:pt>
                <c:pt idx="32">
                  <c:v>-5.4194939197729139</c:v>
                </c:pt>
                <c:pt idx="33">
                  <c:v>-5.1554997551773658</c:v>
                </c:pt>
                <c:pt idx="34">
                  <c:v>-5.3944712895903599</c:v>
                </c:pt>
                <c:pt idx="35">
                  <c:v>-5.0750195621458092</c:v>
                </c:pt>
                <c:pt idx="36">
                  <c:v>-5.0632244185519051</c:v>
                </c:pt>
                <c:pt idx="37">
                  <c:v>-5.0032646635772906</c:v>
                </c:pt>
                <c:pt idx="38">
                  <c:v>-4.9362933326824718</c:v>
                </c:pt>
                <c:pt idx="39">
                  <c:v>-4.852826431785501</c:v>
                </c:pt>
                <c:pt idx="40">
                  <c:v>-4.4436013627904352</c:v>
                </c:pt>
                <c:pt idx="62">
                  <c:v>-4.0296655468716764</c:v>
                </c:pt>
                <c:pt idx="63">
                  <c:v>-4.1176359930118869</c:v>
                </c:pt>
                <c:pt idx="64">
                  <c:v>-4.2197494890997982</c:v>
                </c:pt>
                <c:pt idx="65">
                  <c:v>-4.2420162088997984</c:v>
                </c:pt>
                <c:pt idx="66">
                  <c:v>-4.1744956891907172</c:v>
                </c:pt>
                <c:pt idx="67">
                  <c:v>-4.1398923861620531</c:v>
                </c:pt>
                <c:pt idx="68">
                  <c:v>-4.2708136429615831</c:v>
                </c:pt>
                <c:pt idx="69">
                  <c:v>-4.1130771878047092</c:v>
                </c:pt>
                <c:pt idx="70">
                  <c:v>-4.344721221256771</c:v>
                </c:pt>
                <c:pt idx="71">
                  <c:v>-4.0216614341322874</c:v>
                </c:pt>
                <c:pt idx="72">
                  <c:v>-4.0143834044651632</c:v>
                </c:pt>
                <c:pt idx="73">
                  <c:v>-4.0587214774069054</c:v>
                </c:pt>
                <c:pt idx="74">
                  <c:v>-4.0509543531127337</c:v>
                </c:pt>
                <c:pt idx="75">
                  <c:v>-4.0612762445648771</c:v>
                </c:pt>
                <c:pt idx="76">
                  <c:v>-4.2718327402555545</c:v>
                </c:pt>
                <c:pt idx="77">
                  <c:v>-4.0946057648984766</c:v>
                </c:pt>
                <c:pt idx="78">
                  <c:v>-4.1395043029533314</c:v>
                </c:pt>
                <c:pt idx="79">
                  <c:v>-4.0916372477422129</c:v>
                </c:pt>
                <c:pt idx="80">
                  <c:v>-4.0503029495856024</c:v>
                </c:pt>
                <c:pt idx="81">
                  <c:v>-4.0680835695079374</c:v>
                </c:pt>
                <c:pt idx="82">
                  <c:v>-4.0043741489499505</c:v>
                </c:pt>
                <c:pt idx="83">
                  <c:v>-5.7447023931815986</c:v>
                </c:pt>
                <c:pt idx="84">
                  <c:v>-5.5373972947928127</c:v>
                </c:pt>
                <c:pt idx="85">
                  <c:v>-5.5280947815584502</c:v>
                </c:pt>
                <c:pt idx="86">
                  <c:v>-5.6448659200319069</c:v>
                </c:pt>
                <c:pt idx="87">
                  <c:v>-5.5092400355227165</c:v>
                </c:pt>
                <c:pt idx="88">
                  <c:v>-5.3297654777834209</c:v>
                </c:pt>
                <c:pt idx="89">
                  <c:v>-5.1753374195750688</c:v>
                </c:pt>
                <c:pt idx="90">
                  <c:v>-4.2531879508644961</c:v>
                </c:pt>
                <c:pt idx="91">
                  <c:v>-3.9993482993914258</c:v>
                </c:pt>
                <c:pt idx="92">
                  <c:v>-3.8633781079488374</c:v>
                </c:pt>
                <c:pt idx="93">
                  <c:v>-3.910525146973951</c:v>
                </c:pt>
                <c:pt idx="94">
                  <c:v>-5.7027503550689769</c:v>
                </c:pt>
                <c:pt idx="95">
                  <c:v>-5.6829967415441933</c:v>
                </c:pt>
                <c:pt idx="96">
                  <c:v>-5.7537953921843146</c:v>
                </c:pt>
                <c:pt idx="97">
                  <c:v>-5.5796429510000207</c:v>
                </c:pt>
                <c:pt idx="98">
                  <c:v>-4.9745171490001869</c:v>
                </c:pt>
                <c:pt idx="99">
                  <c:v>-4.8544697595133846</c:v>
                </c:pt>
                <c:pt idx="100">
                  <c:v>-4.3912272841005846</c:v>
                </c:pt>
                <c:pt idx="101">
                  <c:v>-4.0590827345141092</c:v>
                </c:pt>
                <c:pt idx="102">
                  <c:v>-3.9122492021179713</c:v>
                </c:pt>
                <c:pt idx="103">
                  <c:v>-3.8300749362451678</c:v>
                </c:pt>
                <c:pt idx="104">
                  <c:v>-3.6113550579170353</c:v>
                </c:pt>
              </c:numCache>
            </c:numRef>
          </c:yVal>
          <c:smooth val="0"/>
        </c:ser>
        <c:ser>
          <c:idx val="3"/>
          <c:order val="1"/>
          <c:tx>
            <c:v>LOD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1"/>
            <c:dispRSqr val="0"/>
            <c:dispEq val="0"/>
          </c:trendline>
          <c:xVal>
            <c:numRef>
              <c:f>'Aqueous Extraction and pH'!$I$2:$I$3</c:f>
              <c:numCache>
                <c:formatCode>General</c:formatCode>
                <c:ptCount val="2"/>
                <c:pt idx="0">
                  <c:v>7</c:v>
                </c:pt>
                <c:pt idx="1">
                  <c:v>13</c:v>
                </c:pt>
              </c:numCache>
            </c:numRef>
          </c:xVal>
          <c:yVal>
            <c:numRef>
              <c:f>'Aqueous Extraction and pH'!$K$2:$K$3</c:f>
              <c:numCache>
                <c:formatCode>General</c:formatCode>
                <c:ptCount val="2"/>
                <c:pt idx="0">
                  <c:v>-6.2092541315528447</c:v>
                </c:pt>
                <c:pt idx="1">
                  <c:v>-6.2092541315528447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47568"/>
        <c:axId val="49360240"/>
      </c:scatterChart>
      <c:valAx>
        <c:axId val="49347568"/>
        <c:scaling>
          <c:orientation val="minMax"/>
          <c:max val="13"/>
          <c:min val="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60240"/>
        <c:crossesAt val="-7"/>
        <c:crossBetween val="midCat"/>
      </c:valAx>
      <c:valAx>
        <c:axId val="49360240"/>
        <c:scaling>
          <c:orientation val="minMax"/>
          <c:max val="-2"/>
          <c:min val="-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Log [V] mol L</a:t>
                </a:r>
                <a:r>
                  <a:rPr lang="en-US" baseline="30000">
                    <a:solidFill>
                      <a:schemeClr val="tx1"/>
                    </a:solidFill>
                  </a:rPr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47568"/>
        <c:crosses val="autoZero"/>
        <c:crossBetween val="midCat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0.51972</cdr:x>
      <cdr:y>0.08333</cdr:y>
    </cdr:from>
    <cdr:to>
      <cdr:x>0.78654</cdr:x>
      <cdr:y>0.1875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3600" y="228601"/>
          <a:ext cx="1095376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Al(OH)</a:t>
          </a:r>
          <a:r>
            <a:rPr lang="en-GB" sz="1100" baseline="-25000"/>
            <a:t>3</a:t>
          </a:r>
          <a:r>
            <a:rPr lang="en-GB" sz="1100"/>
            <a:t> (am)</a:t>
          </a:r>
        </a:p>
      </cdr:txBody>
    </cdr:sp>
  </cdr:relSizeAnchor>
  <cdr:relSizeAnchor xmlns:cdr="http://schemas.openxmlformats.org/drawingml/2006/chartDrawing">
    <cdr:from>
      <cdr:x>0.73627</cdr:x>
      <cdr:y>0.20255</cdr:y>
    </cdr:from>
    <cdr:to>
      <cdr:x>0.89559</cdr:x>
      <cdr:y>0.30671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22600" y="555625"/>
          <a:ext cx="65405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/>
            <a:t>Gibbsite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7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45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57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2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3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6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77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25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02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7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3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2D681-216C-4FFC-9602-436CCF9632C4}" type="datetimeFigureOut">
              <a:rPr lang="en-GB" smtClean="0"/>
              <a:pPr/>
              <a:t>26/10/2017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773DC-C5E9-44DC-BB9E-65DC26CFE3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5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"/><Relationship Id="rId4" Type="http://schemas.openxmlformats.org/officeDocument/2006/relationships/image" Target="../media/image39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"/><Relationship Id="rId4" Type="http://schemas.openxmlformats.org/officeDocument/2006/relationships/image" Target="../media/image42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2"/>
          <a:stretch/>
        </p:blipFill>
        <p:spPr>
          <a:xfrm>
            <a:off x="0" y="0"/>
            <a:ext cx="12192000" cy="689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81" y="5452990"/>
            <a:ext cx="12195381" cy="144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52990"/>
            <a:ext cx="2079605" cy="1445674"/>
          </a:xfrm>
          <a:prstGeom prst="rect">
            <a:avLst/>
          </a:prstGeom>
        </p:spPr>
      </p:pic>
      <p:pic>
        <p:nvPicPr>
          <p:cNvPr id="8" name="Picture 4" descr="http://www.timetable.ul.ie/UL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00" y="5452012"/>
            <a:ext cx="2768926" cy="14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9"/>
          <a:stretch/>
        </p:blipFill>
        <p:spPr>
          <a:xfrm>
            <a:off x="5196000" y="5602429"/>
            <a:ext cx="3387307" cy="1142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8310" y="1719000"/>
            <a:ext cx="7695380" cy="3170099"/>
          </a:xfrm>
          <a:prstGeom prst="rect">
            <a:avLst/>
          </a:prstGeom>
          <a:solidFill>
            <a:srgbClr val="A6A6A6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</a:rPr>
              <a:t>Establishment of a soil layer within bauxite residues using organic matter and gypsum</a:t>
            </a:r>
          </a:p>
          <a:p>
            <a:pPr algn="ctr"/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2400">
                <a:solidFill>
                  <a:schemeClr val="bg1">
                    <a:lumMod val="95000"/>
                  </a:schemeClr>
                </a:solidFill>
              </a:rPr>
              <a:t>Andy Bray, Doug Stewart, Ronan Courtney, Will Mayes </a:t>
            </a:r>
            <a:br>
              <a:rPr lang="en-GB" sz="240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2400">
                <a:solidFill>
                  <a:schemeClr val="bg1">
                    <a:lumMod val="95000"/>
                  </a:schemeClr>
                </a:solidFill>
              </a:rPr>
              <a:t>&amp; </a:t>
            </a:r>
            <a:r>
              <a:rPr lang="en-GB" sz="2400" b="1">
                <a:solidFill>
                  <a:schemeClr val="bg1">
                    <a:lumMod val="95000"/>
                  </a:schemeClr>
                </a:solidFill>
              </a:rPr>
              <a:t>Ian Burke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64" y="5904000"/>
            <a:ext cx="34025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11486"/>
          <a:stretch/>
        </p:blipFill>
        <p:spPr>
          <a:xfrm>
            <a:off x="0" y="0"/>
            <a:ext cx="12192000" cy="688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1000" y="324225"/>
            <a:ext cx="229500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9C0000"/>
                </a:solidFill>
              </a:rPr>
              <a:t>Unamended</a:t>
            </a:r>
            <a:endParaRPr lang="en-GB" sz="3200" dirty="0">
              <a:solidFill>
                <a:srgbClr val="9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5"/>
          <a:stretch/>
        </p:blipFill>
        <p:spPr>
          <a:xfrm>
            <a:off x="0" y="-36000"/>
            <a:ext cx="12179439" cy="689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61000" y="324225"/>
            <a:ext cx="229500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9C0000"/>
                </a:solidFill>
              </a:rPr>
              <a:t>Unamended</a:t>
            </a:r>
            <a:endParaRPr lang="en-GB" sz="3200" dirty="0">
              <a:solidFill>
                <a:srgbClr val="9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/>
          <a:stretch/>
        </p:blipFill>
        <p:spPr>
          <a:xfrm>
            <a:off x="0" y="9000"/>
            <a:ext cx="12192000" cy="684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1000" y="324225"/>
            <a:ext cx="229500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317BD6"/>
                </a:solidFill>
              </a:rPr>
              <a:t>No gypsum</a:t>
            </a:r>
            <a:endParaRPr lang="en-GB" sz="3200" dirty="0">
              <a:solidFill>
                <a:srgbClr val="317B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9099"/>
          <a:stretch/>
        </p:blipFill>
        <p:spPr>
          <a:xfrm>
            <a:off x="0" y="-162000"/>
            <a:ext cx="12192000" cy="70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1000" y="324225"/>
            <a:ext cx="229500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777777"/>
                </a:solidFill>
              </a:rPr>
              <a:t>Amended</a:t>
            </a:r>
            <a:endParaRPr lang="en-GB" sz="3200" dirty="0">
              <a:solidFill>
                <a:srgbClr val="77777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000" y="2924893"/>
            <a:ext cx="4995000" cy="95410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err="1" smtClean="0">
                <a:solidFill>
                  <a:srgbClr val="777777"/>
                </a:solidFill>
              </a:rPr>
              <a:t>Holcus</a:t>
            </a:r>
            <a:r>
              <a:rPr lang="en-GB" sz="2800" i="1" dirty="0" smtClean="0">
                <a:solidFill>
                  <a:srgbClr val="777777"/>
                </a:solidFill>
              </a:rPr>
              <a:t> </a:t>
            </a:r>
            <a:r>
              <a:rPr lang="en-GB" sz="2800" i="1" dirty="0" err="1" smtClean="0">
                <a:solidFill>
                  <a:srgbClr val="777777"/>
                </a:solidFill>
              </a:rPr>
              <a:t>lanatus</a:t>
            </a:r>
            <a:r>
              <a:rPr lang="en-GB" sz="2800" i="1" dirty="0" smtClean="0">
                <a:solidFill>
                  <a:srgbClr val="777777"/>
                </a:solidFill>
              </a:rPr>
              <a:t> </a:t>
            </a:r>
            <a:r>
              <a:rPr lang="en-GB" sz="2800" dirty="0" smtClean="0">
                <a:solidFill>
                  <a:srgbClr val="777777"/>
                </a:solidFill>
              </a:rPr>
              <a:t>– Yorkshire Fog</a:t>
            </a:r>
          </a:p>
          <a:p>
            <a:pPr algn="ctr"/>
            <a:r>
              <a:rPr lang="en-GB" sz="2800" i="1" dirty="0" err="1" smtClean="0">
                <a:solidFill>
                  <a:srgbClr val="777777"/>
                </a:solidFill>
              </a:rPr>
              <a:t>Trifolium</a:t>
            </a:r>
            <a:r>
              <a:rPr lang="en-GB" sz="2800" i="1" dirty="0" smtClean="0">
                <a:solidFill>
                  <a:srgbClr val="777777"/>
                </a:solidFill>
              </a:rPr>
              <a:t> </a:t>
            </a:r>
            <a:r>
              <a:rPr lang="en-GB" sz="2800" i="1" dirty="0" err="1" smtClean="0">
                <a:solidFill>
                  <a:srgbClr val="777777"/>
                </a:solidFill>
              </a:rPr>
              <a:t>pratense</a:t>
            </a:r>
            <a:r>
              <a:rPr lang="en-GB" sz="2800" i="1" dirty="0" smtClean="0">
                <a:solidFill>
                  <a:srgbClr val="777777"/>
                </a:solidFill>
              </a:rPr>
              <a:t> </a:t>
            </a:r>
            <a:r>
              <a:rPr lang="en-GB" sz="2800" dirty="0" smtClean="0">
                <a:solidFill>
                  <a:srgbClr val="777777"/>
                </a:solidFill>
              </a:rPr>
              <a:t>– Red Clover</a:t>
            </a:r>
            <a:endParaRPr lang="en-GB" sz="2800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20.png"/>
          <p:cNvPicPr>
            <a:picLocks noChangeAspect="1"/>
          </p:cNvPicPr>
          <p:nvPr/>
        </p:nvPicPr>
        <p:blipFill>
          <a:blip r:embed="rId2" cstate="print"/>
          <a:srcRect l="12047" r="34013"/>
          <a:stretch>
            <a:fillRect/>
          </a:stretch>
        </p:blipFill>
        <p:spPr>
          <a:xfrm>
            <a:off x="6847199" y="0"/>
            <a:ext cx="5329646" cy="6891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3168" y="4552957"/>
            <a:ext cx="17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77777"/>
                </a:solidFill>
              </a:rPr>
              <a:t>Amended</a:t>
            </a:r>
            <a:endParaRPr lang="en-GB" sz="2800" dirty="0">
              <a:solidFill>
                <a:srgbClr val="77777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7867" y="5049000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317BD6"/>
                </a:solidFill>
              </a:rPr>
              <a:t>No gypsum</a:t>
            </a:r>
            <a:endParaRPr lang="en-GB" sz="2800" dirty="0">
              <a:solidFill>
                <a:srgbClr val="317BD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7867" y="5545043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9C0000"/>
                </a:solidFill>
              </a:rPr>
              <a:t>Unamended</a:t>
            </a:r>
            <a:endParaRPr lang="en-GB" sz="2800" dirty="0">
              <a:solidFill>
                <a:srgbClr val="9C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496677" y="325612"/>
            <a:ext cx="6917256" cy="5760000"/>
            <a:chOff x="0" y="325612"/>
            <a:chExt cx="6917256" cy="5760000"/>
          </a:xfrm>
        </p:grpSpPr>
        <p:grpSp>
          <p:nvGrpSpPr>
            <p:cNvPr id="37" name="Group 36"/>
            <p:cNvGrpSpPr/>
            <p:nvPr/>
          </p:nvGrpSpPr>
          <p:grpSpPr>
            <a:xfrm>
              <a:off x="2990619" y="325612"/>
              <a:ext cx="1384000" cy="5760000"/>
              <a:chOff x="2990619" y="325612"/>
              <a:chExt cx="1384000" cy="57600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491344" y="325612"/>
                <a:ext cx="54000" cy="57600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90619" y="325612"/>
                <a:ext cx="54000" cy="5760000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988119" y="325612"/>
                <a:ext cx="54000" cy="5760000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20619" y="325612"/>
                <a:ext cx="54000" cy="57600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0" y="508658"/>
              <a:ext cx="6917256" cy="1570719"/>
              <a:chOff x="0" y="508658"/>
              <a:chExt cx="6917256" cy="1570719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0" y="1710045"/>
                <a:ext cx="1960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Cancrinite</a:t>
                </a:r>
                <a:r>
                  <a:rPr lang="en-GB" dirty="0" smtClean="0"/>
                  <a:t>/</a:t>
                </a:r>
                <a:r>
                  <a:rPr lang="en-GB" dirty="0" err="1" smtClean="0"/>
                  <a:t>sodalite</a:t>
                </a:r>
                <a:endParaRPr lang="en-GB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81304" y="508658"/>
                <a:ext cx="1135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Cancrinite</a:t>
                </a:r>
                <a:endParaRPr lang="en-GB" dirty="0"/>
              </a:p>
            </p:txBody>
          </p:sp>
          <p:cxnSp>
            <p:nvCxnSpPr>
              <p:cNvPr id="23" name="Straight Arrow Connector 22"/>
              <p:cNvCxnSpPr>
                <a:stCxn id="19" idx="3"/>
              </p:cNvCxnSpPr>
              <p:nvPr/>
            </p:nvCxnSpPr>
            <p:spPr>
              <a:xfrm flipV="1">
                <a:off x="1960986" y="1425039"/>
                <a:ext cx="1031595" cy="4696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9" idx="3"/>
              </p:cNvCxnSpPr>
              <p:nvPr/>
            </p:nvCxnSpPr>
            <p:spPr>
              <a:xfrm flipV="1">
                <a:off x="1960986" y="1579418"/>
                <a:ext cx="2005372" cy="31529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1"/>
              </p:cNvCxnSpPr>
              <p:nvPr/>
            </p:nvCxnSpPr>
            <p:spPr>
              <a:xfrm flipH="1">
                <a:off x="3526971" y="693324"/>
                <a:ext cx="2254333" cy="3992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1" idx="1"/>
              </p:cNvCxnSpPr>
              <p:nvPr/>
            </p:nvCxnSpPr>
            <p:spPr>
              <a:xfrm flipH="1">
                <a:off x="4334493" y="693324"/>
                <a:ext cx="1446811" cy="7079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61"/>
          <a:stretch/>
        </p:blipFill>
        <p:spPr>
          <a:xfrm>
            <a:off x="17646" y="0"/>
            <a:ext cx="3825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153" t="10005" r="3750" b="11027"/>
          <a:stretch/>
        </p:blipFill>
        <p:spPr>
          <a:xfrm>
            <a:off x="1526072" y="-44450"/>
            <a:ext cx="91398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56" y="6443311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AND GEOCHEMICAL DATA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8665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20.png"/>
          <p:cNvPicPr>
            <a:picLocks noChangeAspect="1"/>
          </p:cNvPicPr>
          <p:nvPr/>
        </p:nvPicPr>
        <p:blipFill>
          <a:blip r:embed="rId2" cstate="print"/>
          <a:srcRect l="12047" r="34013"/>
          <a:stretch>
            <a:fillRect/>
          </a:stretch>
        </p:blipFill>
        <p:spPr>
          <a:xfrm>
            <a:off x="6847199" y="0"/>
            <a:ext cx="5329646" cy="6891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3168" y="4552957"/>
            <a:ext cx="17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77777"/>
                </a:solidFill>
              </a:rPr>
              <a:t>Amended</a:t>
            </a:r>
            <a:endParaRPr lang="en-GB" sz="2800" dirty="0">
              <a:solidFill>
                <a:srgbClr val="77777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7867" y="5049000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317BD6"/>
                </a:solidFill>
              </a:rPr>
              <a:t>No gypsum</a:t>
            </a:r>
            <a:endParaRPr lang="en-GB" sz="2800" dirty="0">
              <a:solidFill>
                <a:srgbClr val="317BD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7867" y="5545043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9C0000"/>
                </a:solidFill>
              </a:rPr>
              <a:t>Unamended</a:t>
            </a:r>
            <a:endParaRPr lang="en-GB" sz="2800" dirty="0">
              <a:solidFill>
                <a:srgbClr val="9C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496677" y="325612"/>
            <a:ext cx="6917256" cy="5760000"/>
            <a:chOff x="0" y="325612"/>
            <a:chExt cx="6917256" cy="5760000"/>
          </a:xfrm>
        </p:grpSpPr>
        <p:grpSp>
          <p:nvGrpSpPr>
            <p:cNvPr id="37" name="Group 36"/>
            <p:cNvGrpSpPr/>
            <p:nvPr/>
          </p:nvGrpSpPr>
          <p:grpSpPr>
            <a:xfrm>
              <a:off x="2990619" y="325612"/>
              <a:ext cx="1384000" cy="5760000"/>
              <a:chOff x="2990619" y="325612"/>
              <a:chExt cx="1384000" cy="57600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491344" y="325612"/>
                <a:ext cx="54000" cy="57600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90619" y="325612"/>
                <a:ext cx="54000" cy="5760000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988119" y="325612"/>
                <a:ext cx="54000" cy="5760000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20619" y="325612"/>
                <a:ext cx="54000" cy="57600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0" y="508658"/>
              <a:ext cx="6917256" cy="1570719"/>
              <a:chOff x="0" y="508658"/>
              <a:chExt cx="6917256" cy="1570719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0" y="1710045"/>
                <a:ext cx="1960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Cancrinite</a:t>
                </a:r>
                <a:r>
                  <a:rPr lang="en-GB" dirty="0" smtClean="0"/>
                  <a:t>/</a:t>
                </a:r>
                <a:r>
                  <a:rPr lang="en-GB" dirty="0" err="1" smtClean="0"/>
                  <a:t>sodalite</a:t>
                </a:r>
                <a:endParaRPr lang="en-GB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81304" y="508658"/>
                <a:ext cx="1135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Cancrinite</a:t>
                </a:r>
                <a:endParaRPr lang="en-GB" dirty="0"/>
              </a:p>
            </p:txBody>
          </p:sp>
          <p:cxnSp>
            <p:nvCxnSpPr>
              <p:cNvPr id="23" name="Straight Arrow Connector 22"/>
              <p:cNvCxnSpPr>
                <a:stCxn id="19" idx="3"/>
              </p:cNvCxnSpPr>
              <p:nvPr/>
            </p:nvCxnSpPr>
            <p:spPr>
              <a:xfrm flipV="1">
                <a:off x="1960986" y="1425039"/>
                <a:ext cx="1031595" cy="4696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9" idx="3"/>
              </p:cNvCxnSpPr>
              <p:nvPr/>
            </p:nvCxnSpPr>
            <p:spPr>
              <a:xfrm flipV="1">
                <a:off x="1960986" y="1579418"/>
                <a:ext cx="2005372" cy="31529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1"/>
              </p:cNvCxnSpPr>
              <p:nvPr/>
            </p:nvCxnSpPr>
            <p:spPr>
              <a:xfrm flipH="1">
                <a:off x="3526971" y="693324"/>
                <a:ext cx="2254333" cy="3992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1" idx="1"/>
              </p:cNvCxnSpPr>
              <p:nvPr/>
            </p:nvCxnSpPr>
            <p:spPr>
              <a:xfrm flipH="1">
                <a:off x="4334493" y="693324"/>
                <a:ext cx="1446811" cy="7079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61"/>
          <a:stretch/>
        </p:blipFill>
        <p:spPr>
          <a:xfrm>
            <a:off x="17646" y="0"/>
            <a:ext cx="3825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50072"/>
          <a:stretch/>
        </p:blipFill>
        <p:spPr>
          <a:xfrm>
            <a:off x="-10760" y="0"/>
            <a:ext cx="41847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1000" y="4104000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Na</a:t>
            </a:r>
            <a:endParaRPr lang="en-GB" sz="5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r="49963"/>
          <a:stretch/>
        </p:blipFill>
        <p:spPr>
          <a:xfrm>
            <a:off x="8261873" y="0"/>
            <a:ext cx="391577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r="50182"/>
          <a:stretch/>
        </p:blipFill>
        <p:spPr>
          <a:xfrm>
            <a:off x="4270784" y="0"/>
            <a:ext cx="3915781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86477" y="4104000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Al</a:t>
            </a:r>
            <a:endParaRPr lang="en-GB" sz="5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50183"/>
          <a:stretch/>
        </p:blipFill>
        <p:spPr>
          <a:xfrm>
            <a:off x="8251115" y="0"/>
            <a:ext cx="39050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41000" y="4104829"/>
            <a:ext cx="11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V</a:t>
            </a:r>
            <a:endParaRPr lang="en-GB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7829" y="127511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 extraction			</a:t>
            </a:r>
            <a:r>
              <a:rPr lang="en-GB" sz="2400" dirty="0" smtClean="0">
                <a:solidFill>
                  <a:srgbClr val="777777"/>
                </a:solidFill>
              </a:rPr>
              <a:t>Amended</a:t>
            </a:r>
            <a:r>
              <a:rPr lang="en-GB" sz="2400" dirty="0" smtClean="0"/>
              <a:t>	</a:t>
            </a:r>
            <a:r>
              <a:rPr lang="en-GB" sz="2400" dirty="0" smtClean="0">
                <a:solidFill>
                  <a:srgbClr val="317BD6"/>
                </a:solidFill>
              </a:rPr>
              <a:t>No gypsum</a:t>
            </a:r>
            <a:r>
              <a:rPr lang="en-GB" sz="2400" dirty="0" smtClean="0"/>
              <a:t>	</a:t>
            </a:r>
            <a:r>
              <a:rPr lang="en-GB" sz="2400" dirty="0" smtClean="0">
                <a:solidFill>
                  <a:srgbClr val="9C0000"/>
                </a:solidFill>
              </a:rPr>
              <a:t> </a:t>
            </a:r>
            <a:r>
              <a:rPr lang="en-GB" sz="2400" dirty="0" err="1" smtClean="0">
                <a:solidFill>
                  <a:srgbClr val="9C0000"/>
                </a:solidFill>
              </a:rPr>
              <a:t>Unamended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9937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06782" y="4104000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Al</a:t>
            </a:r>
            <a:endParaRPr lang="en-GB" sz="5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361000" y="4104829"/>
            <a:ext cx="11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V</a:t>
            </a:r>
            <a:endParaRPr lang="en-GB" sz="5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0510" r="50620"/>
          <a:stretch/>
        </p:blipFill>
        <p:spPr>
          <a:xfrm>
            <a:off x="4270797" y="720762"/>
            <a:ext cx="3872741" cy="6137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r="48870"/>
          <a:stretch/>
        </p:blipFill>
        <p:spPr>
          <a:xfrm>
            <a:off x="8261873" y="0"/>
            <a:ext cx="402336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86477" y="4104000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Al</a:t>
            </a:r>
            <a:endParaRPr lang="en-GB" sz="5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555401" y="4091577"/>
            <a:ext cx="11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V</a:t>
            </a:r>
            <a:endParaRPr lang="en-GB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7829" y="127511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High pH PO</a:t>
            </a:r>
            <a:r>
              <a:rPr lang="en-GB" sz="2400" baseline="-25000" dirty="0" smtClean="0"/>
              <a:t>4</a:t>
            </a:r>
            <a:r>
              <a:rPr lang="en-GB" sz="2400" dirty="0" smtClean="0"/>
              <a:t> extraction		</a:t>
            </a:r>
            <a:r>
              <a:rPr lang="en-GB" sz="2400" dirty="0" smtClean="0">
                <a:solidFill>
                  <a:srgbClr val="777777"/>
                </a:solidFill>
              </a:rPr>
              <a:t>Amended</a:t>
            </a:r>
            <a:r>
              <a:rPr lang="en-GB" sz="2400" dirty="0" smtClean="0"/>
              <a:t>	</a:t>
            </a:r>
            <a:r>
              <a:rPr lang="en-GB" sz="2400" dirty="0" smtClean="0">
                <a:solidFill>
                  <a:srgbClr val="317BD6"/>
                </a:solidFill>
              </a:rPr>
              <a:t>No gypsum</a:t>
            </a:r>
            <a:r>
              <a:rPr lang="en-GB" sz="2400" dirty="0" smtClean="0"/>
              <a:t>	</a:t>
            </a:r>
            <a:r>
              <a:rPr lang="en-GB" sz="2400" dirty="0" smtClean="0">
                <a:solidFill>
                  <a:srgbClr val="9C0000"/>
                </a:solidFill>
              </a:rPr>
              <a:t> </a:t>
            </a:r>
            <a:r>
              <a:rPr lang="en-GB" sz="2400" dirty="0" err="1" smtClean="0">
                <a:solidFill>
                  <a:srgbClr val="9C0000"/>
                </a:solidFill>
              </a:rPr>
              <a:t>Unamended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303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15190"/>
          <a:stretch/>
        </p:blipFill>
        <p:spPr>
          <a:xfrm>
            <a:off x="0" y="0"/>
            <a:ext cx="12192000" cy="689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06000" y="0"/>
            <a:ext cx="4386000" cy="689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biology.png"/>
          <p:cNvPicPr>
            <a:picLocks noChangeAspect="1"/>
          </p:cNvPicPr>
          <p:nvPr/>
        </p:nvPicPr>
        <p:blipFill>
          <a:blip r:embed="rId3" cstate="print"/>
          <a:srcRect l="5900" t="6476" r="50753"/>
          <a:stretch>
            <a:fillRect/>
          </a:stretch>
        </p:blipFill>
        <p:spPr>
          <a:xfrm>
            <a:off x="7933509" y="195945"/>
            <a:ext cx="4258491" cy="6413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52940" y="4346262"/>
            <a:ext cx="17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77777"/>
                </a:solidFill>
              </a:rPr>
              <a:t>Amended</a:t>
            </a:r>
            <a:endParaRPr lang="en-GB" sz="2800" dirty="0">
              <a:solidFill>
                <a:srgbClr val="77777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7639" y="4802765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9C0000"/>
                </a:solidFill>
              </a:rPr>
              <a:t>Unamended</a:t>
            </a:r>
            <a:endParaRPr lang="en-GB" sz="2800" dirty="0">
              <a:solidFill>
                <a:srgbClr val="9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0" y="147316"/>
            <a:ext cx="5985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tx2"/>
                </a:solidFill>
              </a:rPr>
              <a:t>Bauxite Residue/Red Mud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chemeClr val="tx2"/>
                </a:solidFill>
              </a:rPr>
              <a:t>By product in the production of alumina (Al</a:t>
            </a:r>
            <a:r>
              <a:rPr lang="en-GB" sz="2800" baseline="-25000" dirty="0" smtClean="0">
                <a:solidFill>
                  <a:schemeClr val="tx2"/>
                </a:solidFill>
              </a:rPr>
              <a:t>2</a:t>
            </a:r>
            <a:r>
              <a:rPr lang="en-GB" sz="2800" dirty="0" smtClean="0">
                <a:solidFill>
                  <a:schemeClr val="tx2"/>
                </a:solidFill>
              </a:rPr>
              <a:t>O</a:t>
            </a:r>
            <a:r>
              <a:rPr lang="en-GB" sz="2800" baseline="-25000" dirty="0" smtClean="0">
                <a:solidFill>
                  <a:schemeClr val="tx2"/>
                </a:solidFill>
              </a:rPr>
              <a:t>3</a:t>
            </a:r>
            <a:r>
              <a:rPr lang="en-GB" sz="2800" dirty="0" smtClean="0">
                <a:solidFill>
                  <a:schemeClr val="tx2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chemeClr val="tx2"/>
                </a:solidFill>
              </a:rPr>
              <a:t>1 ton Alumina = 1-2 tons of Red Mud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chemeClr val="tx2"/>
                </a:solidFill>
              </a:rPr>
              <a:t>Since 2012 global annual alumina production &gt; 100 million tonnes/year</a:t>
            </a:r>
          </a:p>
        </p:txBody>
      </p:sp>
      <p:pic>
        <p:nvPicPr>
          <p:cNvPr id="1026" name="Picture 2" descr="http://www.norandaaluminum.com/images/the-bayer-process-wheel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616146" y="1728240"/>
            <a:ext cx="2343200" cy="267640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00" y="-3726"/>
            <a:ext cx="4572000" cy="6876657"/>
          </a:xfrm>
          <a:prstGeom prst="rect">
            <a:avLst/>
          </a:prstGeom>
        </p:spPr>
      </p:pic>
      <p:pic>
        <p:nvPicPr>
          <p:cNvPr id="1026" name="Picture 2" descr="http://images.clipartpanda.com/sun-clip-art-sun-medi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>
            <a:off x="1356000" y="1809000"/>
            <a:ext cx="495000" cy="76500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65662" y="2619000"/>
            <a:ext cx="17679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00B050"/>
                </a:solidFill>
              </a:rPr>
              <a:t>Rhizobia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238689"/>
            <a:ext cx="32738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rgbClr val="00B050"/>
                </a:solidFill>
              </a:rPr>
              <a:t>Rhizosphere fungi &amp; bacteria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1356000" y="3714000"/>
            <a:ext cx="495000" cy="7650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-70665" y="1928484"/>
            <a:ext cx="162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Plant symbiosis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71" y="3759442"/>
            <a:ext cx="323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Organic 	     exudates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 descr="biology.png"/>
          <p:cNvPicPr>
            <a:picLocks noChangeAspect="1"/>
          </p:cNvPicPr>
          <p:nvPr/>
        </p:nvPicPr>
        <p:blipFill>
          <a:blip r:embed="rId4" cstate="print"/>
          <a:srcRect l="5900" t="6476" r="50753"/>
          <a:stretch>
            <a:fillRect/>
          </a:stretch>
        </p:blipFill>
        <p:spPr>
          <a:xfrm>
            <a:off x="7933509" y="195945"/>
            <a:ext cx="4258491" cy="6413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2940" y="4346262"/>
            <a:ext cx="17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77777"/>
                </a:solidFill>
              </a:rPr>
              <a:t>Amended</a:t>
            </a:r>
            <a:endParaRPr lang="en-GB" sz="2800" dirty="0">
              <a:solidFill>
                <a:srgbClr val="77777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37639" y="4802765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9C0000"/>
                </a:solidFill>
              </a:rPr>
              <a:t>Unamended</a:t>
            </a:r>
            <a:endParaRPr lang="en-GB" sz="2800" dirty="0">
              <a:solidFill>
                <a:srgbClr val="9C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" y="4919008"/>
            <a:ext cx="3304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pH buffering by organic acids?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u="sng" dirty="0" smtClean="0"/>
              <a:t>~5 </a:t>
            </a:r>
            <a:r>
              <a:rPr lang="en-GB" sz="2400" u="sng" dirty="0" err="1" smtClean="0"/>
              <a:t>nanomoles</a:t>
            </a:r>
            <a:r>
              <a:rPr lang="en-GB" sz="2400" u="sng" dirty="0" smtClean="0"/>
              <a:t> litre</a:t>
            </a:r>
            <a:r>
              <a:rPr lang="en-GB" sz="2400" u="sng" baseline="30000" dirty="0" smtClean="0"/>
              <a:t>-1</a:t>
            </a:r>
            <a:endParaRPr lang="en-GB" sz="2400" u="sng" baseline="30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91331" y="135565"/>
            <a:ext cx="3829950" cy="6401638"/>
            <a:chOff x="3691331" y="135565"/>
            <a:chExt cx="3829950" cy="64016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4" r="61016"/>
            <a:stretch/>
          </p:blipFill>
          <p:spPr>
            <a:xfrm>
              <a:off x="3691331" y="135565"/>
              <a:ext cx="3829950" cy="640163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174302" y="345669"/>
              <a:ext cx="332509" cy="463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58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 animBg="1"/>
      <p:bldP spid="10" grpId="0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www.norandaaluminum.com/images/the-bayer-process-wheel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00375" y="147316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C00000"/>
                </a:solidFill>
              </a:rPr>
              <a:t>NaOH</a:t>
            </a:r>
            <a:endParaRPr lang="en-GB" sz="3200" b="1" baseline="-250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61000" y="721480"/>
            <a:ext cx="1537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Ca(OH)</a:t>
            </a:r>
            <a:r>
              <a:rPr lang="en-GB" sz="3200" b="1" baseline="-25000" dirty="0">
                <a:solidFill>
                  <a:srgbClr val="C00000"/>
                </a:solidFill>
              </a:rPr>
              <a:t>2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 rot="3159984">
            <a:off x="2640375" y="658560"/>
            <a:ext cx="720000" cy="450000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8186116" y="168477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Bauxite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3652" y="1709531"/>
            <a:ext cx="1202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Gibbsite, </a:t>
            </a:r>
            <a:r>
              <a:rPr lang="en-GB" dirty="0" err="1" smtClean="0"/>
              <a:t>Boehmite</a:t>
            </a:r>
            <a:r>
              <a:rPr lang="en-GB" dirty="0" smtClean="0"/>
              <a:t>, Diaspore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8381999" y="1702907"/>
            <a:ext cx="120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Goethite,</a:t>
            </a:r>
          </a:p>
          <a:p>
            <a:pPr algn="ctr"/>
            <a:r>
              <a:rPr lang="en-GB" dirty="0" smtClean="0"/>
              <a:t>Haematite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8134969" y="4437227"/>
            <a:ext cx="1898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Al </a:t>
            </a:r>
            <a:r>
              <a:rPr lang="en-GB" dirty="0" err="1" smtClean="0"/>
              <a:t>oxyhydroxides</a:t>
            </a:r>
            <a:endParaRPr lang="en-GB" dirty="0" smtClean="0"/>
          </a:p>
          <a:p>
            <a:pPr algn="ctr"/>
            <a:r>
              <a:rPr lang="en-GB" dirty="0" smtClean="0"/>
              <a:t>Fe </a:t>
            </a:r>
            <a:r>
              <a:rPr lang="en-GB" dirty="0" err="1" smtClean="0"/>
              <a:t>oxyhydroxides</a:t>
            </a:r>
            <a:endParaRPr lang="en-GB" dirty="0" smtClean="0"/>
          </a:p>
          <a:p>
            <a:pPr algn="ctr"/>
            <a:r>
              <a:rPr lang="en-GB" dirty="0" smtClean="0"/>
              <a:t>Titanium oxides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7108" y="1124756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34969" y="1118132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Fe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13804" y="1124760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Si, </a:t>
            </a:r>
            <a:r>
              <a:rPr lang="en-GB" sz="3200" dirty="0" err="1" smtClean="0"/>
              <a:t>Ti</a:t>
            </a:r>
            <a:endParaRPr lang="en-GB" sz="3200" dirty="0" smtClean="0"/>
          </a:p>
        </p:txBody>
      </p:sp>
      <p:sp>
        <p:nvSpPr>
          <p:cNvPr id="6" name="Right Brace 5"/>
          <p:cNvSpPr/>
          <p:nvPr/>
        </p:nvSpPr>
        <p:spPr>
          <a:xfrm rot="16200000">
            <a:off x="8842056" y="-652213"/>
            <a:ext cx="246080" cy="3246783"/>
          </a:xfrm>
          <a:prstGeom prst="rightBrace">
            <a:avLst>
              <a:gd name="adj1" fmla="val 8333"/>
              <a:gd name="adj2" fmla="val 5040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8225872" y="2659365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V</a:t>
            </a:r>
            <a:r>
              <a:rPr lang="en-GB" sz="3200" baseline="30000" dirty="0" smtClean="0"/>
              <a:t>(IV)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45069" y="2681207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V</a:t>
            </a:r>
            <a:r>
              <a:rPr lang="en-GB" sz="3200" baseline="30000" dirty="0" smtClean="0"/>
              <a:t>(V)</a:t>
            </a:r>
          </a:p>
        </p:txBody>
      </p:sp>
      <p:sp>
        <p:nvSpPr>
          <p:cNvPr id="7" name="Down Arrow 6"/>
          <p:cNvSpPr/>
          <p:nvPr/>
        </p:nvSpPr>
        <p:spPr>
          <a:xfrm>
            <a:off x="8719930" y="3246783"/>
            <a:ext cx="503583" cy="95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9299297" y="3233478"/>
            <a:ext cx="249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High pH</a:t>
            </a:r>
          </a:p>
          <a:p>
            <a:r>
              <a:rPr lang="en-GB" dirty="0" smtClean="0"/>
              <a:t>High temp</a:t>
            </a:r>
          </a:p>
          <a:p>
            <a:r>
              <a:rPr lang="en-GB" dirty="0" smtClean="0"/>
              <a:t>Oxygen present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60078" y="4601174"/>
            <a:ext cx="16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V</a:t>
            </a:r>
            <a:r>
              <a:rPr lang="en-GB" sz="3200" baseline="30000" dirty="0" smtClean="0"/>
              <a:t>(V)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06607" y="1709535"/>
            <a:ext cx="1202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Clays,</a:t>
            </a:r>
          </a:p>
          <a:p>
            <a:pPr algn="ctr"/>
            <a:r>
              <a:rPr lang="en-GB" dirty="0" err="1" smtClean="0"/>
              <a:t>Anatase</a:t>
            </a:r>
            <a:r>
              <a:rPr lang="en-GB" dirty="0" smtClean="0"/>
              <a:t>, Ilmenite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7390464" y="5349895"/>
            <a:ext cx="351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Bayer Process Characteristic Solids</a:t>
            </a:r>
          </a:p>
          <a:p>
            <a:pPr algn="ctr"/>
            <a:r>
              <a:rPr lang="en-GB" dirty="0" smtClean="0"/>
              <a:t>(</a:t>
            </a:r>
            <a:r>
              <a:rPr lang="en-GB" dirty="0" err="1" smtClean="0"/>
              <a:t>Cancrinite</a:t>
            </a:r>
            <a:r>
              <a:rPr lang="en-GB" dirty="0" smtClean="0"/>
              <a:t>, </a:t>
            </a:r>
            <a:r>
              <a:rPr lang="en-GB" dirty="0" err="1" smtClean="0"/>
              <a:t>Sodalite</a:t>
            </a:r>
            <a:r>
              <a:rPr lang="en-GB" dirty="0" smtClean="0"/>
              <a:t>, </a:t>
            </a:r>
            <a:r>
              <a:rPr lang="en-GB" dirty="0" err="1" smtClean="0"/>
              <a:t>Hydrogarnet</a:t>
            </a:r>
            <a:r>
              <a:rPr lang="en-GB" dirty="0" smtClean="0"/>
              <a:t>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69" y="5185949"/>
            <a:ext cx="2005218" cy="17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  <p:bldP spid="26" grpId="0"/>
      <p:bldP spid="27" grpId="0"/>
      <p:bldP spid="28" grpId="0"/>
      <p:bldP spid="29" grpId="0"/>
      <p:bldP spid="6" grpId="0" animBg="1"/>
      <p:bldP spid="30" grpId="0"/>
      <p:bldP spid="31" grpId="0"/>
      <p:bldP spid="7" grpId="0" animBg="1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205" y="158982"/>
                <a:ext cx="3809795" cy="79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b="0" dirty="0" smtClean="0">
                    <a:solidFill>
                      <a:schemeClr val="tx2"/>
                    </a:solidFill>
                  </a:rPr>
                  <a:t>Sodalite</a:t>
                </a:r>
                <a14:m>
                  <m:oMath xmlns:m="http://schemas.openxmlformats.org/officeDocument/2006/math">
                    <m:r>
                      <a:rPr lang="en-GB" sz="28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800" b="0" i="0" dirty="0" smtClean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d>
                        <m:d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sub>
                              <m: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</m:e>
                            <m:sub>
                              <m: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GB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OH</m:t>
                      </m:r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baseline="-25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205" y="158982"/>
                <a:ext cx="3809795" cy="793872"/>
              </a:xfrm>
              <a:prstGeom prst="rect">
                <a:avLst/>
              </a:prstGeom>
              <a:blipFill rotWithShape="0">
                <a:blip r:embed="rId2"/>
                <a:stretch>
                  <a:fillRect l="-3200" t="-6923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206" y="960938"/>
                <a:ext cx="3797244" cy="79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 smtClean="0">
                    <a:solidFill>
                      <a:schemeClr val="tx2"/>
                    </a:solidFill>
                  </a:rPr>
                  <a:t>Cancrinite</a:t>
                </a:r>
                <a:endParaRPr lang="en-GB" sz="2800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Ca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GB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baseline="-25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206" y="960938"/>
                <a:ext cx="3797244" cy="793872"/>
              </a:xfrm>
              <a:prstGeom prst="rect">
                <a:avLst/>
              </a:prstGeom>
              <a:blipFill rotWithShape="0">
                <a:blip r:embed="rId3"/>
                <a:stretch>
                  <a:fillRect l="-3210" t="-7692" b="-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75582" y="1842212"/>
                <a:ext cx="3797244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 err="1" smtClean="0">
                    <a:solidFill>
                      <a:schemeClr val="tx2"/>
                    </a:solidFill>
                  </a:rPr>
                  <a:t>Katoite</a:t>
                </a:r>
                <a:endParaRPr lang="en-GB" sz="2800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Ca</m:t>
                          </m:r>
                        </m:e>
                        <m:sub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Al</m:t>
                          </m:r>
                        </m:e>
                        <m:sub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Si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GB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3−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n-GB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=1.5−3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582" y="1842212"/>
                <a:ext cx="3797244" cy="800219"/>
              </a:xfrm>
              <a:prstGeom prst="rect">
                <a:avLst/>
              </a:prstGeom>
              <a:blipFill rotWithShape="0">
                <a:blip r:embed="rId4"/>
                <a:stretch>
                  <a:fillRect l="-3371" t="-6870" b="-6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7458"/>
            <a:ext cx="2005218" cy="1760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223" r="247" b="1594"/>
          <a:stretch/>
        </p:blipFill>
        <p:spPr>
          <a:xfrm>
            <a:off x="0" y="18085"/>
            <a:ext cx="5234609" cy="347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363" y="3334191"/>
            <a:ext cx="5533333" cy="3523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478065"/>
            <a:ext cx="300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</a:rPr>
              <a:t>(Declercq, personal </a:t>
            </a:r>
            <a:r>
              <a:rPr lang="en-GB" i="1" dirty="0" err="1" smtClean="0">
                <a:solidFill>
                  <a:schemeClr val="tx2"/>
                </a:solidFill>
              </a:rPr>
              <a:t>comms</a:t>
            </a:r>
            <a:r>
              <a:rPr lang="en-GB" i="1" dirty="0" smtClean="0">
                <a:solidFill>
                  <a:schemeClr val="tx2"/>
                </a:solidFill>
              </a:rPr>
              <a:t>.)</a:t>
            </a:r>
            <a:endParaRPr lang="en-GB" i="1" dirty="0">
              <a:solidFill>
                <a:schemeClr val="tx2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007261"/>
              </p:ext>
            </p:extLst>
          </p:nvPr>
        </p:nvGraphicFramePr>
        <p:xfrm>
          <a:off x="7140708" y="3225782"/>
          <a:ext cx="4105275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382205" y="2642431"/>
            <a:ext cx="300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</a:rPr>
              <a:t>(Burke et al., 2012)</a:t>
            </a:r>
            <a:endParaRPr lang="en-GB" i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49092" y="2291013"/>
                <a:ext cx="6075917" cy="1071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 smtClean="0">
                    <a:solidFill>
                      <a:schemeClr val="tx2"/>
                    </a:solidFill>
                  </a:rPr>
                  <a:t>Cancrinite</a:t>
                </a:r>
                <a:endParaRPr lang="en-GB" sz="2800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Ca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+ 2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i="0" baseline="-2500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Na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+ 2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Ca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HCO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SiO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baseline="-25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092" y="2291013"/>
                <a:ext cx="6075917" cy="1071640"/>
              </a:xfrm>
              <a:prstGeom prst="rect">
                <a:avLst/>
              </a:prstGeom>
              <a:blipFill rotWithShape="0">
                <a:blip r:embed="rId9"/>
                <a:stretch>
                  <a:fillRect l="-2006" t="-5682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3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8" grpId="0">
        <p:bldAsOne/>
      </p:bldGraphic>
      <p:bldP spid="19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157588"/>
              </p:ext>
            </p:extLst>
          </p:nvPr>
        </p:nvGraphicFramePr>
        <p:xfrm>
          <a:off x="603955" y="91306"/>
          <a:ext cx="4105275" cy="316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287615"/>
              </p:ext>
            </p:extLst>
          </p:nvPr>
        </p:nvGraphicFramePr>
        <p:xfrm>
          <a:off x="603955" y="3253606"/>
          <a:ext cx="4105275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98863" y="162018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Al</a:t>
            </a:r>
            <a:endParaRPr lang="en-GB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98863" y="3371945"/>
            <a:ext cx="11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V</a:t>
            </a:r>
            <a:endParaRPr lang="en-GB" sz="5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61"/>
          <a:stretch/>
        </p:blipFill>
        <p:spPr>
          <a:xfrm>
            <a:off x="4755343" y="0"/>
            <a:ext cx="382548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36000" y="2437998"/>
            <a:ext cx="355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Neutralisation: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Decreases </a:t>
            </a:r>
            <a:r>
              <a:rPr lang="en-GB" sz="2000" dirty="0" err="1" smtClean="0"/>
              <a:t>feldspathoid</a:t>
            </a:r>
            <a:r>
              <a:rPr lang="en-GB" sz="2000" dirty="0" smtClean="0"/>
              <a:t> dissolution – preventing Na and V release.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Reduces Al solubility</a:t>
            </a:r>
          </a:p>
        </p:txBody>
      </p:sp>
    </p:spTree>
    <p:extLst>
      <p:ext uri="{BB962C8B-B14F-4D97-AF65-F5344CB8AC3E}">
        <p14:creationId xmlns:p14="http://schemas.microsoft.com/office/powerpoint/2010/main" val="1591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2"/>
          <a:stretch/>
        </p:blipFill>
        <p:spPr>
          <a:xfrm>
            <a:off x="0" y="0"/>
            <a:ext cx="12192000" cy="689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1000" y="2397949"/>
            <a:ext cx="8550000" cy="1569660"/>
          </a:xfrm>
          <a:prstGeom prst="rect">
            <a:avLst/>
          </a:prstGeom>
          <a:solidFill>
            <a:srgbClr val="A6A6A6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High alkalinity</a:t>
            </a:r>
          </a:p>
          <a:p>
            <a:r>
              <a:rPr lang="en-GB" sz="3200" dirty="0">
                <a:solidFill>
                  <a:schemeClr val="bg1"/>
                </a:solidFill>
              </a:rPr>
              <a:t>High salinity</a:t>
            </a:r>
          </a:p>
          <a:p>
            <a:r>
              <a:rPr lang="en-GB" sz="3200" dirty="0">
                <a:solidFill>
                  <a:schemeClr val="bg1"/>
                </a:solidFill>
              </a:rPr>
              <a:t>Mobility of potentially toxic metals </a:t>
            </a:r>
            <a:r>
              <a:rPr lang="en-GB" sz="3200" dirty="0" smtClean="0">
                <a:solidFill>
                  <a:schemeClr val="bg1"/>
                </a:solidFill>
              </a:rPr>
              <a:t>(Al, V)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/>
          <p:cNvSpPr/>
          <p:nvPr/>
        </p:nvSpPr>
        <p:spPr>
          <a:xfrm>
            <a:off x="707250" y="4059000"/>
            <a:ext cx="10618247" cy="2070000"/>
          </a:xfrm>
          <a:prstGeom prst="cube">
            <a:avLst>
              <a:gd name="adj" fmla="val 42259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be 19"/>
          <p:cNvSpPr/>
          <p:nvPr/>
        </p:nvSpPr>
        <p:spPr>
          <a:xfrm>
            <a:off x="741000" y="4059000"/>
            <a:ext cx="3600000" cy="2070000"/>
          </a:xfrm>
          <a:prstGeom prst="cube">
            <a:avLst>
              <a:gd name="adj" fmla="val 42259"/>
            </a:avLst>
          </a:prstGeom>
          <a:solidFill>
            <a:srgbClr val="7B7B7B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ube 18"/>
          <p:cNvSpPr/>
          <p:nvPr/>
        </p:nvSpPr>
        <p:spPr>
          <a:xfrm>
            <a:off x="4206000" y="4059000"/>
            <a:ext cx="3600000" cy="2070000"/>
          </a:xfrm>
          <a:prstGeom prst="cube">
            <a:avLst>
              <a:gd name="adj" fmla="val 42259"/>
            </a:avLst>
          </a:prstGeom>
          <a:solidFill>
            <a:schemeClr val="accent6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/>
          <p:nvPr/>
        </p:nvCxnSpPr>
        <p:spPr>
          <a:xfrm>
            <a:off x="842250" y="5364000"/>
            <a:ext cx="26437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07250" y="5364000"/>
            <a:ext cx="26437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own Arrow 37"/>
          <p:cNvSpPr/>
          <p:nvPr/>
        </p:nvSpPr>
        <p:spPr>
          <a:xfrm>
            <a:off x="1665867" y="2529000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/>
          <p:cNvSpPr/>
          <p:nvPr/>
        </p:nvSpPr>
        <p:spPr>
          <a:xfrm>
            <a:off x="3379125" y="2529000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Down Arrow 39"/>
          <p:cNvSpPr/>
          <p:nvPr/>
        </p:nvSpPr>
        <p:spPr>
          <a:xfrm>
            <a:off x="2524125" y="2529000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 rot="18900000">
            <a:off x="1595198" y="138913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42" name="TextBox 41"/>
          <p:cNvSpPr txBox="1"/>
          <p:nvPr/>
        </p:nvSpPr>
        <p:spPr>
          <a:xfrm rot="18900000">
            <a:off x="2479926" y="138913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Organic matter</a:t>
            </a:r>
            <a:endParaRPr lang="en-GB" sz="2400" dirty="0"/>
          </a:p>
        </p:txBody>
      </p:sp>
      <p:sp>
        <p:nvSpPr>
          <p:cNvPr id="43" name="TextBox 42"/>
          <p:cNvSpPr txBox="1"/>
          <p:nvPr/>
        </p:nvSpPr>
        <p:spPr>
          <a:xfrm rot="18900000">
            <a:off x="3305198" y="138913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Gypsum</a:t>
            </a:r>
            <a:endParaRPr lang="en-GB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1665867" y="49590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 cm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5286000" y="49590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 cm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2058433" y="418024"/>
            <a:ext cx="17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77777"/>
                </a:solidFill>
              </a:rPr>
              <a:t>20 Year</a:t>
            </a:r>
            <a:endParaRPr lang="en-GB" sz="2800" dirty="0">
              <a:solidFill>
                <a:srgbClr val="777777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11272" y="418024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/>
                </a:solidFill>
              </a:rPr>
              <a:t>7 Year</a:t>
            </a:r>
            <a:endParaRPr lang="en-GB" sz="2800" dirty="0">
              <a:solidFill>
                <a:schemeClr val="accent6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94714" y="418024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9C0000"/>
                </a:solidFill>
              </a:rPr>
              <a:t>Unamended</a:t>
            </a:r>
            <a:endParaRPr lang="en-GB" sz="2800" dirty="0">
              <a:solidFill>
                <a:srgbClr val="9C0000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7700058" y="4058999"/>
            <a:ext cx="3600000" cy="2070000"/>
          </a:xfrm>
          <a:prstGeom prst="cube">
            <a:avLst>
              <a:gd name="adj" fmla="val 42259"/>
            </a:avLst>
          </a:prstGeom>
          <a:solidFill>
            <a:srgbClr val="9C0000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>
            <a:off x="5217685" y="2541550"/>
            <a:ext cx="781875" cy="13950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/>
          <p:cNvSpPr/>
          <p:nvPr/>
        </p:nvSpPr>
        <p:spPr>
          <a:xfrm>
            <a:off x="6930943" y="2541550"/>
            <a:ext cx="781875" cy="13950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6075943" y="2541550"/>
            <a:ext cx="781875" cy="13950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 rot="18900000">
            <a:off x="5147016" y="140168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 rot="18900000">
            <a:off x="6031744" y="140168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Organic matter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 rot="18900000">
            <a:off x="6857016" y="140168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Gypsum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972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52" grpId="0"/>
      <p:bldP spid="53" grpId="0"/>
      <p:bldP spid="54" grpId="0"/>
      <p:bldP spid="18" grpId="0" animBg="1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8293100" y="0"/>
            <a:ext cx="38989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r="50182"/>
          <a:stretch/>
        </p:blipFill>
        <p:spPr>
          <a:xfrm>
            <a:off x="4163209" y="0"/>
            <a:ext cx="391577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94276" r="51606"/>
          <a:stretch/>
        </p:blipFill>
        <p:spPr>
          <a:xfrm>
            <a:off x="4448941" y="107577"/>
            <a:ext cx="3367143" cy="392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0713" y="4104000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Na</a:t>
            </a:r>
            <a:endParaRPr lang="en-GB" sz="5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r="51550" b="5371"/>
          <a:stretch/>
        </p:blipFill>
        <p:spPr>
          <a:xfrm>
            <a:off x="12699" y="0"/>
            <a:ext cx="4064001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49871"/>
          <a:stretch/>
        </p:blipFill>
        <p:spPr>
          <a:xfrm>
            <a:off x="4165599" y="0"/>
            <a:ext cx="3937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94276" r="51606"/>
          <a:stretch/>
        </p:blipFill>
        <p:spPr>
          <a:xfrm>
            <a:off x="4448941" y="107577"/>
            <a:ext cx="3367143" cy="392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r="49963"/>
          <a:stretch/>
        </p:blipFill>
        <p:spPr>
          <a:xfrm>
            <a:off x="8208083" y="0"/>
            <a:ext cx="393727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0713" y="3151500"/>
            <a:ext cx="9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Al</a:t>
            </a:r>
            <a:endParaRPr lang="en-GB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89637" y="3177177"/>
            <a:ext cx="11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V</a:t>
            </a:r>
            <a:endParaRPr lang="en-GB" sz="5400" b="1" dirty="0"/>
          </a:p>
        </p:txBody>
      </p:sp>
      <p:sp>
        <p:nvSpPr>
          <p:cNvPr id="10" name="Rectangle 9"/>
          <p:cNvSpPr/>
          <p:nvPr/>
        </p:nvSpPr>
        <p:spPr>
          <a:xfrm>
            <a:off x="9720812" y="10757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-25000" dirty="0"/>
              <a:t>2</a:t>
            </a:r>
            <a:r>
              <a:rPr lang="en-GB" sz="2400" dirty="0"/>
              <a:t>O extraction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r="51550" b="5371"/>
          <a:stretch/>
        </p:blipFill>
        <p:spPr>
          <a:xfrm>
            <a:off x="12699" y="0"/>
            <a:ext cx="4064001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14377" y="4523949"/>
            <a:ext cx="3600000" cy="2070000"/>
          </a:xfrm>
          <a:prstGeom prst="cube">
            <a:avLst>
              <a:gd name="adj" fmla="val 42259"/>
            </a:avLst>
          </a:prstGeom>
          <a:solidFill>
            <a:schemeClr val="accent2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1138925" y="2993949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 rot="18900000">
            <a:off x="1068256" y="1854086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45264" y="583188"/>
            <a:ext cx="520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Improves substrate structure, stability, and drainage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184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14377" y="4523949"/>
            <a:ext cx="3600000" cy="2070000"/>
          </a:xfrm>
          <a:prstGeom prst="cube">
            <a:avLst>
              <a:gd name="adj" fmla="val 42259"/>
            </a:avLst>
          </a:prstGeom>
          <a:solidFill>
            <a:schemeClr val="accent2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1138925" y="2993949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2852183" y="2993949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 rot="18900000">
            <a:off x="1068256" y="1854086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 rot="18900000">
            <a:off x="2778256" y="1854086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Gypsum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45263" y="1823049"/>
            <a:ext cx="6337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1% w/w gypsu</a:t>
            </a:r>
            <a:r>
              <a:rPr lang="en-GB" sz="3200" dirty="0"/>
              <a:t>m</a:t>
            </a:r>
            <a:r>
              <a:rPr lang="en-GB" sz="3200" dirty="0" smtClean="0"/>
              <a:t> can buffer bauxite residue to pH 7.5-8.5.</a:t>
            </a:r>
          </a:p>
          <a:p>
            <a:r>
              <a:rPr lang="en-GB" sz="3200" dirty="0" smtClean="0"/>
              <a:t>Additional Ca binds to abundant OH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45264" y="583188"/>
            <a:ext cx="520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Improves substrate structure, stability, and drainage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186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000" y="-1206000"/>
            <a:ext cx="11970000" cy="8071800"/>
            <a:chOff x="21000" y="-1226045"/>
            <a:chExt cx="11970000" cy="8071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l="50369" t="17242" r="541" b="1"/>
            <a:stretch/>
          </p:blipFill>
          <p:spPr>
            <a:xfrm>
              <a:off x="21000" y="-1226045"/>
              <a:ext cx="11970000" cy="8071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21000" y="1382204"/>
              <a:ext cx="24045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bg1"/>
                  </a:solidFill>
                </a:rPr>
                <a:t>Lanjigarh</a:t>
              </a:r>
              <a:r>
                <a:rPr lang="en-GB" sz="2800" dirty="0" smtClean="0">
                  <a:solidFill>
                    <a:schemeClr val="bg1"/>
                  </a:solidFill>
                </a:rPr>
                <a:t>, India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500" y="-1161000"/>
            <a:ext cx="12057000" cy="8026800"/>
            <a:chOff x="6231000" y="279000"/>
            <a:chExt cx="12057000" cy="8026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/>
            <a:srcRect l="50554" t="17704"/>
            <a:stretch/>
          </p:blipFill>
          <p:spPr>
            <a:xfrm>
              <a:off x="6231000" y="279000"/>
              <a:ext cx="12057000" cy="8026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01000" y="1643814"/>
              <a:ext cx="2507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bg1"/>
                  </a:solidFill>
                </a:rPr>
                <a:t>Stade</a:t>
              </a:r>
              <a:r>
                <a:rPr lang="en-GB" sz="2800" dirty="0" smtClean="0">
                  <a:solidFill>
                    <a:schemeClr val="bg1"/>
                  </a:solidFill>
                </a:rPr>
                <a:t>, Germany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500" y="-1161000"/>
            <a:ext cx="12147000" cy="8026800"/>
            <a:chOff x="-2544000" y="2529000"/>
            <a:chExt cx="12147000" cy="8026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/>
            <a:srcRect l="50184" t="17704"/>
            <a:stretch/>
          </p:blipFill>
          <p:spPr>
            <a:xfrm>
              <a:off x="-2544000" y="2529000"/>
              <a:ext cx="12147000" cy="8026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1484055" y="4959000"/>
              <a:ext cx="2368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</a:rPr>
                <a:t>Hayes, Jamaica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000" y="-1123800"/>
            <a:ext cx="12102000" cy="7981800"/>
            <a:chOff x="111000" y="8230614"/>
            <a:chExt cx="12102000" cy="7981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/>
            <a:srcRect l="50369" t="18166"/>
            <a:stretch/>
          </p:blipFill>
          <p:spPr>
            <a:xfrm>
              <a:off x="111000" y="8230614"/>
              <a:ext cx="12102000" cy="7981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93329" y="10719000"/>
              <a:ext cx="2781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</a:rPr>
                <a:t>Worsley, Australia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000" y="-1168800"/>
            <a:ext cx="12102000" cy="8026800"/>
            <a:chOff x="6186000" y="279000"/>
            <a:chExt cx="12102000" cy="8026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/>
            <a:srcRect l="50369" t="17704"/>
            <a:stretch/>
          </p:blipFill>
          <p:spPr>
            <a:xfrm>
              <a:off x="6186000" y="279000"/>
              <a:ext cx="12102000" cy="80268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666660" y="1968580"/>
              <a:ext cx="26121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bg1"/>
                  </a:solidFill>
                </a:rPr>
                <a:t>Barcarena</a:t>
              </a:r>
              <a:r>
                <a:rPr lang="en-GB" sz="2800" dirty="0" smtClean="0">
                  <a:solidFill>
                    <a:schemeClr val="bg1"/>
                  </a:solidFill>
                </a:rPr>
                <a:t>, Brazil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5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14377" y="4523949"/>
            <a:ext cx="3600000" cy="2070000"/>
          </a:xfrm>
          <a:prstGeom prst="cube">
            <a:avLst>
              <a:gd name="adj" fmla="val 42259"/>
            </a:avLst>
          </a:prstGeom>
          <a:solidFill>
            <a:schemeClr val="accent2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1138925" y="2993949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2852183" y="2993949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1997183" y="2993949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 rot="18900000">
            <a:off x="1068256" y="1854086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 rot="18900000">
            <a:off x="1952984" y="1854086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Organic matter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 rot="18900000">
            <a:off x="2778256" y="1854086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Gypsum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45263" y="1823049"/>
            <a:ext cx="6337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1% w/w gypsu</a:t>
            </a:r>
            <a:r>
              <a:rPr lang="en-GB" sz="3200" dirty="0"/>
              <a:t>m</a:t>
            </a:r>
            <a:r>
              <a:rPr lang="en-GB" sz="3200" dirty="0" smtClean="0"/>
              <a:t> can buffer bauxite residue to pH 7.5-8.5.</a:t>
            </a:r>
          </a:p>
          <a:p>
            <a:r>
              <a:rPr lang="en-GB" sz="3200" dirty="0" smtClean="0"/>
              <a:t>Additional Ca binds to abundant OH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5264" y="583188"/>
            <a:ext cx="520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Improves substrate structure, stability, and drainage </a:t>
            </a:r>
            <a:endParaRPr lang="en-GB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945263" y="3555352"/>
            <a:ext cx="6337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Provides organic bound and available nutrients.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5262" y="4795213"/>
            <a:ext cx="6337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Friendlier environment for plant and </a:t>
            </a:r>
            <a:r>
              <a:rPr lang="en-GB" sz="3200" dirty="0" err="1" smtClean="0"/>
              <a:t>rhizospheric</a:t>
            </a:r>
            <a:r>
              <a:rPr lang="en-GB" sz="3200" dirty="0" smtClean="0"/>
              <a:t> life.</a:t>
            </a:r>
          </a:p>
        </p:txBody>
      </p:sp>
    </p:spTree>
    <p:extLst>
      <p:ext uri="{BB962C8B-B14F-4D97-AF65-F5344CB8AC3E}">
        <p14:creationId xmlns:p14="http://schemas.microsoft.com/office/powerpoint/2010/main" val="144702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r="51550" b="5371"/>
          <a:stretch/>
        </p:blipFill>
        <p:spPr>
          <a:xfrm>
            <a:off x="12699" y="0"/>
            <a:ext cx="4064001" cy="648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6700" y="508708"/>
            <a:ext cx="8115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 smtClean="0">
                <a:solidFill>
                  <a:schemeClr val="tx2"/>
                </a:solidFill>
              </a:rPr>
              <a:t>Feldspathoid</a:t>
            </a:r>
            <a:r>
              <a:rPr lang="en-GB" sz="2800" dirty="0" smtClean="0">
                <a:solidFill>
                  <a:schemeClr val="tx2"/>
                </a:solidFill>
              </a:rPr>
              <a:t> + Water ↔ Alkalinity + Salinity + stuffs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23" r="247" b="1594"/>
          <a:stretch/>
        </p:blipFill>
        <p:spPr>
          <a:xfrm>
            <a:off x="6957392" y="3384550"/>
            <a:ext cx="5234609" cy="3473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6699" y="1279026"/>
            <a:ext cx="8115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Surface organic activity increases CO</a:t>
            </a:r>
            <a:r>
              <a:rPr lang="en-GB" sz="2800" baseline="-25000" dirty="0" smtClean="0">
                <a:solidFill>
                  <a:schemeClr val="tx2"/>
                </a:solidFill>
              </a:rPr>
              <a:t>2</a:t>
            </a:r>
            <a:r>
              <a:rPr lang="en-GB" sz="2800" dirty="0" smtClean="0">
                <a:solidFill>
                  <a:schemeClr val="tx2"/>
                </a:solidFill>
              </a:rPr>
              <a:t> penetration and produces H</a:t>
            </a:r>
            <a:r>
              <a:rPr lang="en-GB" sz="2800" baseline="30000" dirty="0" smtClean="0">
                <a:solidFill>
                  <a:schemeClr val="tx2"/>
                </a:solidFill>
              </a:rPr>
              <a:t>+</a:t>
            </a:r>
            <a:endParaRPr lang="en-GB" sz="2800" baseline="300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94276" r="51606"/>
          <a:stretch/>
        </p:blipFill>
        <p:spPr>
          <a:xfrm>
            <a:off x="709556" y="6445183"/>
            <a:ext cx="3367143" cy="3926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76698" y="2233133"/>
            <a:ext cx="8115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Shift to an organic controlled dynamic remediation means longer term stability </a:t>
            </a:r>
            <a:endParaRPr lang="en-GB" sz="2800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9099"/>
          <a:stretch/>
        </p:blipFill>
        <p:spPr>
          <a:xfrm>
            <a:off x="0" y="0"/>
            <a:ext cx="12192000" cy="7389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67999" y="2135644"/>
            <a:ext cx="7278000" cy="830997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en-GB" sz="2400" dirty="0" smtClean="0"/>
              <a:t>Cap and cover estimate for 1.7km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 = €15 million</a:t>
            </a:r>
          </a:p>
          <a:p>
            <a:pPr algn="ctr"/>
            <a:r>
              <a:rPr lang="en-GB" sz="2400" dirty="0" smtClean="0"/>
              <a:t>gypsum and organic matter estimate = €1.5 million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319205" y="6279762"/>
            <a:ext cx="4455000" cy="46166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numCol="1" rtlCol="0">
            <a:spAutoFit/>
          </a:bodyPr>
          <a:lstStyle/>
          <a:p>
            <a:r>
              <a:rPr lang="en-GB" sz="2400" dirty="0" smtClean="0"/>
              <a:t>NERC R</a:t>
            </a:r>
            <a:r>
              <a:rPr lang="en-GB" sz="2400" baseline="30000" dirty="0" smtClean="0"/>
              <a:t>3</a:t>
            </a:r>
            <a:r>
              <a:rPr lang="en-GB" sz="2400" dirty="0" smtClean="0"/>
              <a:t>AW grant: NE/L014211/1</a:t>
            </a:r>
            <a:endParaRPr lang="en-GB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0" y="5319000"/>
            <a:ext cx="2079605" cy="1445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3955" y="506895"/>
            <a:ext cx="7524205" cy="14400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numCol="1" rtlCol="0">
            <a:spAutoFit/>
          </a:bodyPr>
          <a:lstStyle/>
          <a:p>
            <a:pPr algn="ctr"/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97999" y="976143"/>
            <a:ext cx="579103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GB" sz="2400" dirty="0" smtClean="0"/>
              <a:t>Red Mud + gypsum + organic matter + sand =</a:t>
            </a:r>
            <a:endParaRPr lang="en-GB" sz="2400" dirty="0"/>
          </a:p>
        </p:txBody>
      </p:sp>
      <p:sp>
        <p:nvSpPr>
          <p:cNvPr id="14" name="Rectangle 13"/>
          <p:cNvSpPr/>
          <p:nvPr/>
        </p:nvSpPr>
        <p:spPr>
          <a:xfrm>
            <a:off x="10103330" y="606811"/>
            <a:ext cx="1842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↓ alkalinity</a:t>
            </a:r>
            <a:endParaRPr lang="en-GB" sz="2400" dirty="0"/>
          </a:p>
          <a:p>
            <a:r>
              <a:rPr lang="en-GB" sz="2400" b="1" dirty="0" smtClean="0"/>
              <a:t>↓ </a:t>
            </a:r>
            <a:r>
              <a:rPr lang="en-GB" sz="2400" b="1" dirty="0"/>
              <a:t>salinity</a:t>
            </a:r>
          </a:p>
          <a:p>
            <a:r>
              <a:rPr lang="en-GB" sz="2400" b="1" dirty="0" smtClean="0"/>
              <a:t>↓ mobility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072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2176" y="147316"/>
            <a:ext cx="550381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tx2"/>
                </a:solidFill>
              </a:rPr>
              <a:t>Red mud characteristics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~30 % wt. solids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Of those solids: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~30 % Fe oxides and (oxy)hydroxides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~10 % Al (oxy)hydroxides</a:t>
            </a:r>
          </a:p>
        </p:txBody>
      </p:sp>
      <p:pic>
        <p:nvPicPr>
          <p:cNvPr id="1026" name="Picture 2" descr="http://www.norandaaluminum.com/images/the-bayer-process-wheel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0375" y="147316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C00000"/>
                </a:solidFill>
              </a:rPr>
              <a:t>NaOH</a:t>
            </a:r>
            <a:endParaRPr lang="en-GB" sz="3200" b="1" baseline="-250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1000" y="721480"/>
            <a:ext cx="1537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Ca(OH)</a:t>
            </a:r>
            <a:r>
              <a:rPr lang="en-GB" sz="3200" b="1" baseline="-25000" dirty="0">
                <a:solidFill>
                  <a:srgbClr val="C00000"/>
                </a:solidFill>
              </a:rPr>
              <a:t>2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3159984">
            <a:off x="2640375" y="658560"/>
            <a:ext cx="720000" cy="450000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16083" y="4262838"/>
                <a:ext cx="6096000" cy="10645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sz="2800" b="0" dirty="0" smtClean="0">
                    <a:solidFill>
                      <a:schemeClr val="tx2"/>
                    </a:solidFill>
                  </a:rPr>
                  <a:t>Sodalite</a:t>
                </a:r>
                <a14:m>
                  <m:oMath xmlns:m="http://schemas.openxmlformats.org/officeDocument/2006/math">
                    <m:r>
                      <a:rPr lang="en-GB" sz="28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800" b="0" i="0" dirty="0" smtClean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sub>
                              <m: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</m:e>
                            <m:sub>
                              <m: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GB" b="0" i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NaOH</m:t>
                      </m:r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+ 24</m:t>
                      </m:r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i="0" baseline="-2500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Na</m:t>
                          </m:r>
                        </m:e>
                        <m:sup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+8</m:t>
                      </m:r>
                      <m:sSup>
                        <m:sSup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SiO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baseline="-25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083" y="4262838"/>
                <a:ext cx="6096000" cy="1064522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2000" t="-5143" b="-5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116083" y="5462360"/>
                <a:ext cx="6075917" cy="1071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 smtClean="0">
                    <a:solidFill>
                      <a:schemeClr val="tx2"/>
                    </a:solidFill>
                  </a:rPr>
                  <a:t>Cancrinite</a:t>
                </a:r>
                <a:endParaRPr lang="en-GB" sz="2800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GB" i="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Ca</m:t>
                      </m:r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+ 2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i="0" baseline="-2500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Na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+ 2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Ca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GB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HCO</m:t>
                          </m:r>
                        </m:e>
                        <m:sub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b="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i="0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SiO</m:t>
                          </m:r>
                        </m:e>
                        <m:sub>
                          <m:r>
                            <a:rPr lang="en-GB" i="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baseline="-25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083" y="5462360"/>
                <a:ext cx="6075917" cy="1071640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2006" t="-5114" b="-51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5871000" y="4826607"/>
            <a:ext cx="2343200" cy="63575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276000" y="6033247"/>
            <a:ext cx="2563824" cy="63575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412176" y="2519893"/>
            <a:ext cx="5503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chemeClr val="tx2"/>
                </a:solidFill>
              </a:rPr>
              <a:t>Sodalite</a:t>
            </a:r>
            <a:r>
              <a:rPr lang="en-GB" sz="2800" dirty="0">
                <a:solidFill>
                  <a:schemeClr val="tx2"/>
                </a:solidFill>
              </a:rPr>
              <a:t> Na</a:t>
            </a:r>
            <a:r>
              <a:rPr lang="en-GB" sz="2800" baseline="-25000" dirty="0">
                <a:solidFill>
                  <a:schemeClr val="tx2"/>
                </a:solidFill>
              </a:rPr>
              <a:t>6</a:t>
            </a:r>
            <a:r>
              <a:rPr lang="en-GB" sz="2800" dirty="0">
                <a:solidFill>
                  <a:schemeClr val="tx2"/>
                </a:solidFill>
              </a:rPr>
              <a:t>(Al</a:t>
            </a:r>
            <a:r>
              <a:rPr lang="en-GB" sz="2800" baseline="-25000" dirty="0">
                <a:solidFill>
                  <a:schemeClr val="tx2"/>
                </a:solidFill>
              </a:rPr>
              <a:t>6</a:t>
            </a:r>
            <a:r>
              <a:rPr lang="en-GB" sz="2800" dirty="0">
                <a:solidFill>
                  <a:schemeClr val="tx2"/>
                </a:solidFill>
              </a:rPr>
              <a:t>Si</a:t>
            </a:r>
            <a:r>
              <a:rPr lang="en-GB" sz="2800" baseline="-25000" dirty="0">
                <a:solidFill>
                  <a:schemeClr val="tx2"/>
                </a:solidFill>
              </a:rPr>
              <a:t>6</a:t>
            </a:r>
            <a:r>
              <a:rPr lang="en-GB" sz="2800" dirty="0">
                <a:solidFill>
                  <a:schemeClr val="tx2"/>
                </a:solidFill>
              </a:rPr>
              <a:t>O</a:t>
            </a:r>
            <a:r>
              <a:rPr lang="en-GB" sz="2800" baseline="-25000" dirty="0">
                <a:solidFill>
                  <a:schemeClr val="tx2"/>
                </a:solidFill>
              </a:rPr>
              <a:t>24</a:t>
            </a:r>
            <a:r>
              <a:rPr lang="en-GB" sz="2800" dirty="0">
                <a:solidFill>
                  <a:schemeClr val="tx2"/>
                </a:solidFill>
              </a:rPr>
              <a:t>).2NaOH</a:t>
            </a:r>
            <a:endParaRPr lang="en-GB" sz="2800" baseline="-25000" dirty="0">
              <a:solidFill>
                <a:schemeClr val="tx2"/>
              </a:solidFill>
            </a:endParaRPr>
          </a:p>
          <a:p>
            <a:r>
              <a:rPr lang="en-GB" sz="2800" dirty="0" err="1">
                <a:solidFill>
                  <a:schemeClr val="tx2"/>
                </a:solidFill>
              </a:rPr>
              <a:t>Cancrinite</a:t>
            </a:r>
            <a:r>
              <a:rPr lang="en-GB" sz="2800" dirty="0">
                <a:solidFill>
                  <a:schemeClr val="tx2"/>
                </a:solidFill>
              </a:rPr>
              <a:t> Na</a:t>
            </a:r>
            <a:r>
              <a:rPr lang="en-GB" sz="2800" baseline="-25000" dirty="0">
                <a:solidFill>
                  <a:schemeClr val="tx2"/>
                </a:solidFill>
              </a:rPr>
              <a:t>6</a:t>
            </a:r>
            <a:r>
              <a:rPr lang="en-GB" sz="2800" dirty="0">
                <a:solidFill>
                  <a:schemeClr val="tx2"/>
                </a:solidFill>
              </a:rPr>
              <a:t>(Al</a:t>
            </a:r>
            <a:r>
              <a:rPr lang="en-GB" sz="2800" baseline="-25000" dirty="0">
                <a:solidFill>
                  <a:schemeClr val="tx2"/>
                </a:solidFill>
              </a:rPr>
              <a:t>6</a:t>
            </a:r>
            <a:r>
              <a:rPr lang="en-GB" sz="2800" dirty="0">
                <a:solidFill>
                  <a:schemeClr val="tx2"/>
                </a:solidFill>
              </a:rPr>
              <a:t>Si</a:t>
            </a:r>
            <a:r>
              <a:rPr lang="en-GB" sz="2800" baseline="-25000" dirty="0">
                <a:solidFill>
                  <a:schemeClr val="tx2"/>
                </a:solidFill>
              </a:rPr>
              <a:t>6</a:t>
            </a:r>
            <a:r>
              <a:rPr lang="en-GB" sz="2800" dirty="0">
                <a:solidFill>
                  <a:schemeClr val="tx2"/>
                </a:solidFill>
              </a:rPr>
              <a:t>O</a:t>
            </a:r>
            <a:r>
              <a:rPr lang="en-GB" sz="2800" baseline="-25000" dirty="0">
                <a:solidFill>
                  <a:schemeClr val="tx2"/>
                </a:solidFill>
              </a:rPr>
              <a:t>24</a:t>
            </a:r>
            <a:r>
              <a:rPr lang="en-GB" sz="2800" dirty="0">
                <a:solidFill>
                  <a:schemeClr val="tx2"/>
                </a:solidFill>
              </a:rPr>
              <a:t> ).</a:t>
            </a:r>
            <a:r>
              <a:rPr lang="en-GB" sz="2800" dirty="0" smtClean="0">
                <a:solidFill>
                  <a:schemeClr val="tx2"/>
                </a:solidFill>
              </a:rPr>
              <a:t>2CaCO</a:t>
            </a:r>
            <a:r>
              <a:rPr lang="en-GB" sz="2800" baseline="-25000" dirty="0" smtClean="0">
                <a:solidFill>
                  <a:schemeClr val="tx2"/>
                </a:solidFill>
              </a:rPr>
              <a:t>3</a:t>
            </a:r>
            <a:endParaRPr lang="en-GB" sz="2800" baseline="-25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2176" y="3412585"/>
            <a:ext cx="5503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High pH</a:t>
            </a:r>
          </a:p>
          <a:p>
            <a:r>
              <a:rPr lang="en-GB" sz="2800" dirty="0">
                <a:solidFill>
                  <a:schemeClr val="tx2"/>
                </a:solidFill>
              </a:rPr>
              <a:t>High salinity</a:t>
            </a:r>
          </a:p>
        </p:txBody>
      </p:sp>
    </p:spTree>
    <p:extLst>
      <p:ext uri="{BB962C8B-B14F-4D97-AF65-F5344CB8AC3E}">
        <p14:creationId xmlns:p14="http://schemas.microsoft.com/office/powerpoint/2010/main" val="168770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7" grpId="0" animBg="1"/>
      <p:bldP spid="11" grpId="0" animBg="1"/>
      <p:bldP spid="12" grpId="0" animBg="1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2"/>
          <a:stretch/>
        </p:blipFill>
        <p:spPr>
          <a:xfrm>
            <a:off x="0" y="0"/>
            <a:ext cx="12192000" cy="689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1000" y="2397949"/>
            <a:ext cx="8550000" cy="1569660"/>
          </a:xfrm>
          <a:prstGeom prst="rect">
            <a:avLst/>
          </a:prstGeom>
          <a:solidFill>
            <a:srgbClr val="A6A6A6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High alkalinity</a:t>
            </a:r>
          </a:p>
          <a:p>
            <a:r>
              <a:rPr lang="en-GB" sz="3200" dirty="0">
                <a:solidFill>
                  <a:schemeClr val="bg1"/>
                </a:solidFill>
              </a:rPr>
              <a:t>High salinity</a:t>
            </a:r>
          </a:p>
          <a:p>
            <a:r>
              <a:rPr lang="en-GB" sz="3200" dirty="0">
                <a:solidFill>
                  <a:schemeClr val="bg1"/>
                </a:solidFill>
              </a:rPr>
              <a:t>Mobility of potentially toxic metals </a:t>
            </a:r>
            <a:r>
              <a:rPr lang="en-GB" sz="3200" dirty="0" smtClean="0">
                <a:solidFill>
                  <a:schemeClr val="bg1"/>
                </a:solidFill>
              </a:rPr>
              <a:t>(Al, V)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14" y="-624000"/>
            <a:ext cx="12635228" cy="810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73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Associated Press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698500"/>
            <a:ext cx="12382500" cy="825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95925"/>
            <a:ext cx="279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Palíndromo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Mészaros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/>
          <p:cNvSpPr/>
          <p:nvPr/>
        </p:nvSpPr>
        <p:spPr>
          <a:xfrm>
            <a:off x="707250" y="4059000"/>
            <a:ext cx="10618247" cy="2070000"/>
          </a:xfrm>
          <a:prstGeom prst="cube">
            <a:avLst>
              <a:gd name="adj" fmla="val 42259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be 19"/>
          <p:cNvSpPr/>
          <p:nvPr/>
        </p:nvSpPr>
        <p:spPr>
          <a:xfrm>
            <a:off x="741000" y="4059000"/>
            <a:ext cx="3600000" cy="2070000"/>
          </a:xfrm>
          <a:prstGeom prst="cube">
            <a:avLst>
              <a:gd name="adj" fmla="val 42259"/>
            </a:avLst>
          </a:prstGeom>
          <a:solidFill>
            <a:srgbClr val="7B7B7B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ube 18"/>
          <p:cNvSpPr/>
          <p:nvPr/>
        </p:nvSpPr>
        <p:spPr>
          <a:xfrm>
            <a:off x="4206000" y="4059000"/>
            <a:ext cx="3600000" cy="2070000"/>
          </a:xfrm>
          <a:prstGeom prst="cube">
            <a:avLst>
              <a:gd name="adj" fmla="val 42259"/>
            </a:avLst>
          </a:prstGeom>
          <a:solidFill>
            <a:srgbClr val="317BD6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/>
          <p:nvPr/>
        </p:nvCxnSpPr>
        <p:spPr>
          <a:xfrm>
            <a:off x="842250" y="5364000"/>
            <a:ext cx="26437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07250" y="5364000"/>
            <a:ext cx="26437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own Arrow 37"/>
          <p:cNvSpPr/>
          <p:nvPr/>
        </p:nvSpPr>
        <p:spPr>
          <a:xfrm>
            <a:off x="1665867" y="2529000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Down Arrow 38"/>
          <p:cNvSpPr/>
          <p:nvPr/>
        </p:nvSpPr>
        <p:spPr>
          <a:xfrm>
            <a:off x="3379125" y="2529000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Down Arrow 39"/>
          <p:cNvSpPr/>
          <p:nvPr/>
        </p:nvSpPr>
        <p:spPr>
          <a:xfrm>
            <a:off x="2524125" y="2529000"/>
            <a:ext cx="781875" cy="1395000"/>
          </a:xfrm>
          <a:prstGeom prst="downArrow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 rot="18900000">
            <a:off x="1595198" y="138913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42" name="TextBox 41"/>
          <p:cNvSpPr txBox="1"/>
          <p:nvPr/>
        </p:nvSpPr>
        <p:spPr>
          <a:xfrm rot="18900000">
            <a:off x="2479926" y="138913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Organic matter</a:t>
            </a:r>
            <a:endParaRPr lang="en-GB" sz="2400" dirty="0"/>
          </a:p>
        </p:txBody>
      </p:sp>
      <p:sp>
        <p:nvSpPr>
          <p:cNvPr id="43" name="TextBox 42"/>
          <p:cNvSpPr txBox="1"/>
          <p:nvPr/>
        </p:nvSpPr>
        <p:spPr>
          <a:xfrm rot="18900000">
            <a:off x="3305198" y="138913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Gypsum</a:t>
            </a:r>
            <a:endParaRPr lang="en-GB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1665867" y="49590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 cm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5286000" y="49590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 cm</a:t>
            </a:r>
            <a:endParaRPr lang="en-GB" dirty="0"/>
          </a:p>
        </p:txBody>
      </p:sp>
      <p:sp>
        <p:nvSpPr>
          <p:cNvPr id="46" name="Down Arrow 45"/>
          <p:cNvSpPr/>
          <p:nvPr/>
        </p:nvSpPr>
        <p:spPr>
          <a:xfrm>
            <a:off x="5552742" y="2526340"/>
            <a:ext cx="781875" cy="1395000"/>
          </a:xfrm>
          <a:prstGeom prst="downArrow">
            <a:avLst/>
          </a:prstGeom>
          <a:solidFill>
            <a:srgbClr val="317B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Down Arrow 47"/>
          <p:cNvSpPr/>
          <p:nvPr/>
        </p:nvSpPr>
        <p:spPr>
          <a:xfrm>
            <a:off x="6411000" y="2526340"/>
            <a:ext cx="781875" cy="1395000"/>
          </a:xfrm>
          <a:prstGeom prst="downArrow">
            <a:avLst/>
          </a:prstGeom>
          <a:solidFill>
            <a:srgbClr val="317B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 rot="18900000">
            <a:off x="5482073" y="138647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Process sand</a:t>
            </a:r>
            <a:endParaRPr lang="en-GB" sz="2400" dirty="0"/>
          </a:p>
        </p:txBody>
      </p:sp>
      <p:sp>
        <p:nvSpPr>
          <p:cNvPr id="50" name="TextBox 49"/>
          <p:cNvSpPr txBox="1"/>
          <p:nvPr/>
        </p:nvSpPr>
        <p:spPr>
          <a:xfrm rot="18900000">
            <a:off x="6366801" y="1386477"/>
            <a:ext cx="204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Organic matter</a:t>
            </a:r>
            <a:endParaRPr lang="en-GB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2058433" y="418024"/>
            <a:ext cx="17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77777"/>
                </a:solidFill>
              </a:rPr>
              <a:t>Amended</a:t>
            </a:r>
            <a:endParaRPr lang="en-GB" sz="2800" dirty="0">
              <a:solidFill>
                <a:srgbClr val="777777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11272" y="418024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317BD6"/>
                </a:solidFill>
              </a:rPr>
              <a:t>No gypsum</a:t>
            </a:r>
            <a:endParaRPr lang="en-GB" sz="2800" dirty="0">
              <a:solidFill>
                <a:srgbClr val="317BD6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94714" y="418024"/>
            <a:ext cx="234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9C0000"/>
                </a:solidFill>
              </a:rPr>
              <a:t>Unamended</a:t>
            </a:r>
            <a:endParaRPr lang="en-GB" sz="2800" dirty="0">
              <a:solidFill>
                <a:srgbClr val="9C0000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7700058" y="4058999"/>
            <a:ext cx="3600000" cy="2070000"/>
          </a:xfrm>
          <a:prstGeom prst="cube">
            <a:avLst>
              <a:gd name="adj" fmla="val 42259"/>
            </a:avLst>
          </a:prstGeom>
          <a:solidFill>
            <a:srgbClr val="9C0000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  <p:bldP spid="48" grpId="0" animBg="1"/>
      <p:bldP spid="49" grpId="0"/>
      <p:bldP spid="50" grpId="0"/>
      <p:bldP spid="52" grpId="0"/>
      <p:bldP spid="53" grpId="0"/>
      <p:bldP spid="54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1005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dirty="0" smtClean="0"/>
              <a:t>20 years later…</a:t>
            </a:r>
            <a:endParaRPr lang="en-GB" sz="13800" dirty="0"/>
          </a:p>
        </p:txBody>
      </p:sp>
    </p:spTree>
    <p:extLst>
      <p:ext uri="{BB962C8B-B14F-4D97-AF65-F5344CB8AC3E}">
        <p14:creationId xmlns:p14="http://schemas.microsoft.com/office/powerpoint/2010/main" val="36634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521</Words>
  <Application>Microsoft Office PowerPoint</Application>
  <PresentationFormat>Widescreen</PresentationFormat>
  <Paragraphs>168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Bray</dc:creator>
  <cp:lastModifiedBy>Ian Burke</cp:lastModifiedBy>
  <cp:revision>105</cp:revision>
  <dcterms:created xsi:type="dcterms:W3CDTF">2016-02-18T13:41:22Z</dcterms:created>
  <dcterms:modified xsi:type="dcterms:W3CDTF">2017-10-26T12:43:29Z</dcterms:modified>
</cp:coreProperties>
</file>