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80" d="100"/>
          <a:sy n="80" d="100"/>
        </p:scale>
        <p:origin x="749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/>
              <a:t>11/8/2017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692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  <a:cs typeface="Arial" pitchFamily="34" charset="0"/>
              </a:rPr>
              <a:t>A universal uptake mechanism for cobalt(II) on soil constituents: Ferrihydrite, kaolinite, </a:t>
            </a:r>
            <a:r>
              <a:rPr lang="en-GB" dirty="0" err="1">
                <a:latin typeface="+mn-lt"/>
                <a:cs typeface="Arial" pitchFamily="34" charset="0"/>
              </a:rPr>
              <a:t>humic</a:t>
            </a:r>
            <a:r>
              <a:rPr lang="en-GB" dirty="0">
                <a:latin typeface="+mn-lt"/>
                <a:cs typeface="Arial" pitchFamily="34" charset="0"/>
              </a:rPr>
              <a:t> acid, and </a:t>
            </a:r>
            <a:r>
              <a:rPr lang="en-GB" dirty="0" err="1">
                <a:latin typeface="+mn-lt"/>
                <a:cs typeface="Arial" pitchFamily="34" charset="0"/>
              </a:rPr>
              <a:t>organo</a:t>
            </a:r>
            <a:r>
              <a:rPr lang="en-GB" dirty="0">
                <a:latin typeface="+mn-lt"/>
                <a:cs typeface="Arial" pitchFamily="34" charset="0"/>
              </a:rPr>
              <a:t>-mineral composites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620616"/>
            <a:ext cx="7560840" cy="1752600"/>
          </a:xfrm>
        </p:spPr>
        <p:txBody>
          <a:bodyPr>
            <a:noAutofit/>
          </a:bodyPr>
          <a:lstStyle/>
          <a:p>
            <a:pPr algn="l"/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Woodward G.L.</a:t>
            </a:r>
            <a:r>
              <a:rPr lang="en-GB" sz="14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Peacock C.L.</a:t>
            </a:r>
            <a:r>
              <a:rPr lang="en-GB" sz="14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Otera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Fariña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GB" sz="1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Thompson 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O.R.</a:t>
            </a:r>
            <a:r>
              <a:rPr lang="en-GB" sz="1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Brown A.P</a:t>
            </a:r>
            <a:r>
              <a:rPr lang="en-GB" sz="1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GB" sz="1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Burke I.T.</a:t>
            </a:r>
            <a:r>
              <a:rPr lang="en-GB" sz="1400" u="sng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14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School of Earth and Environment, 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GB" sz="1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School of Chemical and Process Engineering, University 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Leeds, UK.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14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Department of Physical Chemistry, University of Santiago de </a:t>
            </a:r>
            <a:r>
              <a:rPr lang="en-GB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Compostela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Spain.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1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 Nuclear Laboratory, 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Warrington, UK.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76056" y="5229200"/>
            <a:ext cx="4032448" cy="1568921"/>
            <a:chOff x="4281176" y="3683577"/>
            <a:chExt cx="4249868" cy="1784945"/>
          </a:xfrm>
        </p:grpSpPr>
        <p:pic>
          <p:nvPicPr>
            <p:cNvPr id="7" name="Picture 2" descr="C:\Users\earitb\Desktop\big_logo_new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176" y="3683577"/>
              <a:ext cx="4249868" cy="1784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588" y="3827593"/>
              <a:ext cx="3132652" cy="10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8" y="116632"/>
            <a:ext cx="2629096" cy="57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813"/>
            <a:ext cx="1512168" cy="79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t="17320" r="7176" b="17406"/>
          <a:stretch/>
        </p:blipFill>
        <p:spPr>
          <a:xfrm>
            <a:off x="6732240" y="188640"/>
            <a:ext cx="2162321" cy="617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200533"/>
            <a:ext cx="1917946" cy="543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 Observations: HA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70874"/>
            <a:ext cx="171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1% Co at pH 7.5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28800"/>
            <a:ext cx="5730737" cy="4304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5962054"/>
            <a:ext cx="74168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 evenly distributed on solids; no evidence of </a:t>
            </a:r>
            <a:r>
              <a:rPr lang="en-GB" dirty="0" err="1" smtClean="0"/>
              <a:t>nano</a:t>
            </a:r>
            <a:r>
              <a:rPr lang="en-GB" dirty="0" smtClean="0"/>
              <a:t>-scale Co(OH)</a:t>
            </a:r>
            <a:r>
              <a:rPr lang="en-GB" baseline="-25000" dirty="0" smtClean="0"/>
              <a:t>2</a:t>
            </a:r>
            <a:r>
              <a:rPr lang="en-GB" dirty="0" smtClean="0"/>
              <a:t> particles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7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</a:t>
            </a:r>
            <a:r>
              <a:rPr lang="en-GB" sz="3600" baseline="30000" dirty="0" smtClean="0"/>
              <a:t>2+</a:t>
            </a:r>
            <a:r>
              <a:rPr lang="en-GB" sz="3600" dirty="0" smtClean="0"/>
              <a:t> Sorption to Mineral-HA composites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6" y="1772816"/>
            <a:ext cx="7569016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198493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g L-1 mineral;  10</a:t>
            </a:r>
            <a:r>
              <a:rPr lang="en-GB" baseline="30000" dirty="0" smtClean="0"/>
              <a:t>-5</a:t>
            </a:r>
            <a:r>
              <a:rPr lang="en-GB" dirty="0" smtClean="0"/>
              <a:t> mol L</a:t>
            </a:r>
            <a:r>
              <a:rPr lang="en-GB" baseline="30000" dirty="0" smtClean="0"/>
              <a:t>-1</a:t>
            </a:r>
            <a:r>
              <a:rPr lang="en-GB" dirty="0" smtClean="0"/>
              <a:t> Co</a:t>
            </a:r>
            <a:r>
              <a:rPr lang="en-GB" baseline="30000" dirty="0" smtClean="0"/>
              <a:t>2+</a:t>
            </a:r>
            <a:r>
              <a:rPr lang="en-GB" dirty="0" smtClean="0"/>
              <a:t>; 0.01 mol L</a:t>
            </a:r>
            <a:r>
              <a:rPr lang="en-GB" baseline="30000" dirty="0" smtClean="0"/>
              <a:t>-1 </a:t>
            </a:r>
            <a:r>
              <a:rPr lang="en-GB" dirty="0" smtClean="0"/>
              <a:t>NaNO</a:t>
            </a:r>
            <a:r>
              <a:rPr lang="en-GB" baseline="-25000" dirty="0" smtClean="0"/>
              <a:t>3</a:t>
            </a:r>
            <a:r>
              <a:rPr lang="en-GB" dirty="0" smtClean="0"/>
              <a:t> solution</a:t>
            </a:r>
            <a:endParaRPr lang="en-GB" baseline="30000" dirty="0" smtClean="0"/>
          </a:p>
          <a:p>
            <a:r>
              <a:rPr lang="en-GB" dirty="0" smtClean="0"/>
              <a:t>       FHY-HA (5, 10, 17 </a:t>
            </a:r>
            <a:r>
              <a:rPr lang="en-GB" dirty="0" err="1" smtClean="0"/>
              <a:t>wt</a:t>
            </a:r>
            <a:r>
              <a:rPr lang="en-GB" dirty="0" smtClean="0"/>
              <a:t>%  C)                              Kaolinite-HA (1.4, 2.2 </a:t>
            </a:r>
            <a:r>
              <a:rPr lang="en-GB" dirty="0" err="1" smtClean="0"/>
              <a:t>wt</a:t>
            </a:r>
            <a:r>
              <a:rPr lang="en-GB" dirty="0" smtClean="0"/>
              <a:t>% C)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07598" y="5589240"/>
            <a:ext cx="6140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Intermediate behaviour </a:t>
            </a:r>
            <a:r>
              <a:rPr lang="en-GB" i="1" dirty="0" smtClean="0"/>
              <a:t>cf.</a:t>
            </a:r>
            <a:r>
              <a:rPr lang="en-GB" dirty="0" smtClean="0"/>
              <a:t> pure phase systems. </a:t>
            </a:r>
          </a:p>
          <a:p>
            <a:r>
              <a:rPr lang="en-GB" dirty="0" smtClean="0"/>
              <a:t>FHY-HA: effect of increasing HA loading was low </a:t>
            </a:r>
            <a:r>
              <a:rPr lang="en-GB" dirty="0" err="1" smtClean="0"/>
              <a:t>wt</a:t>
            </a:r>
            <a:r>
              <a:rPr lang="en-GB" dirty="0" smtClean="0"/>
              <a:t>% C</a:t>
            </a:r>
          </a:p>
          <a:p>
            <a:r>
              <a:rPr lang="en-GB" dirty="0" err="1" smtClean="0"/>
              <a:t>Kaol</a:t>
            </a:r>
            <a:r>
              <a:rPr lang="en-GB" dirty="0" smtClean="0"/>
              <a:t>-HA: strong effect of increasing HA loading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8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/>
          <p:cNvCxnSpPr/>
          <p:nvPr/>
        </p:nvCxnSpPr>
        <p:spPr>
          <a:xfrm>
            <a:off x="8222882" y="5907447"/>
            <a:ext cx="213792" cy="25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8201726" y="5254451"/>
            <a:ext cx="189427" cy="29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7689882" y="5824966"/>
            <a:ext cx="255245" cy="249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659992" y="5320361"/>
            <a:ext cx="287971" cy="278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196785" y="5920758"/>
            <a:ext cx="259229" cy="21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EXAFS Observations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60" y="1410843"/>
            <a:ext cx="4486280" cy="49349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1556792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At low pH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6 x Co – O pathways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At pH &gt; 7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6 x Co – O pathways</a:t>
            </a:r>
          </a:p>
          <a:p>
            <a:r>
              <a:rPr lang="en-GB" dirty="0" smtClean="0"/>
              <a:t>1-2 x Co – Co Pathways</a:t>
            </a:r>
          </a:p>
          <a:p>
            <a:r>
              <a:rPr lang="en-GB" dirty="0" smtClean="0"/>
              <a:t>1 x Co – Fe / Al  / C pathways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490794" y="278175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58746" y="2953033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0834" y="2953033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79435" y="2452048"/>
            <a:ext cx="63624" cy="349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70442" y="2427581"/>
            <a:ext cx="152400" cy="385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770442" y="3139982"/>
            <a:ext cx="152400" cy="302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24465" y="3177746"/>
            <a:ext cx="132657" cy="249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372200" y="2708920"/>
            <a:ext cx="550642" cy="5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</a:t>
            </a:r>
            <a:endParaRPr lang="en-GB" sz="1400" dirty="0"/>
          </a:p>
        </p:txBody>
      </p:sp>
      <p:sp>
        <p:nvSpPr>
          <p:cNvPr id="14" name="Oval 13"/>
          <p:cNvSpPr/>
          <p:nvPr/>
        </p:nvSpPr>
        <p:spPr>
          <a:xfrm>
            <a:off x="6265709" y="334681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6773823" y="3366217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5869294" y="281667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7184302" y="2812773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6795963" y="2251818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6282983" y="225399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712567" y="553811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</a:t>
            </a:r>
            <a:endParaRPr lang="en-GB" dirty="0"/>
          </a:p>
        </p:txBody>
      </p:sp>
      <p:cxnSp>
        <p:nvCxnSpPr>
          <p:cNvPr id="21" name="Straight Connector 20"/>
          <p:cNvCxnSpPr>
            <a:stCxn id="30" idx="5"/>
          </p:cNvCxnSpPr>
          <p:nvPr/>
        </p:nvCxnSpPr>
        <p:spPr>
          <a:xfrm>
            <a:off x="5413496" y="5506429"/>
            <a:ext cx="299071" cy="202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413496" y="5884445"/>
            <a:ext cx="258205" cy="128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69294" y="5173921"/>
            <a:ext cx="0" cy="377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163094" y="5342051"/>
            <a:ext cx="255430" cy="256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086005" y="5884445"/>
            <a:ext cx="311943" cy="280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83926" y="5987993"/>
            <a:ext cx="0" cy="343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650232" y="5499698"/>
            <a:ext cx="550642" cy="5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</a:t>
            </a:r>
            <a:endParaRPr lang="en-GB" sz="1400" dirty="0"/>
          </a:p>
        </p:txBody>
      </p:sp>
      <p:sp>
        <p:nvSpPr>
          <p:cNvPr id="28" name="Oval 27"/>
          <p:cNvSpPr/>
          <p:nvPr/>
        </p:nvSpPr>
        <p:spPr>
          <a:xfrm>
            <a:off x="5739910" y="622169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6345696" y="60431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30" name="Oval 29"/>
          <p:cNvSpPr/>
          <p:nvPr/>
        </p:nvSpPr>
        <p:spPr>
          <a:xfrm>
            <a:off x="5167645" y="5260578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32" name="Oval 31"/>
          <p:cNvSpPr/>
          <p:nvPr/>
        </p:nvSpPr>
        <p:spPr>
          <a:xfrm>
            <a:off x="6386982" y="515996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33" name="Oval 32"/>
          <p:cNvSpPr/>
          <p:nvPr/>
        </p:nvSpPr>
        <p:spPr>
          <a:xfrm>
            <a:off x="5718354" y="4979687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</a:t>
            </a:r>
            <a:endParaRPr lang="en-GB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184363" y="5362811"/>
            <a:ext cx="287971" cy="24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2" idx="5"/>
          </p:cNvCxnSpPr>
          <p:nvPr/>
        </p:nvCxnSpPr>
        <p:spPr>
          <a:xfrm>
            <a:off x="6632833" y="5405811"/>
            <a:ext cx="224911" cy="228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1" idx="0"/>
            <a:endCxn id="47" idx="4"/>
          </p:cNvCxnSpPr>
          <p:nvPr/>
        </p:nvCxnSpPr>
        <p:spPr>
          <a:xfrm flipV="1">
            <a:off x="7032085" y="5254451"/>
            <a:ext cx="16600" cy="247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3" idx="0"/>
            <a:endCxn id="41" idx="4"/>
          </p:cNvCxnSpPr>
          <p:nvPr/>
        </p:nvCxnSpPr>
        <p:spPr>
          <a:xfrm flipH="1" flipV="1">
            <a:off x="7032085" y="6059412"/>
            <a:ext cx="1453" cy="166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9" idx="7"/>
          </p:cNvCxnSpPr>
          <p:nvPr/>
        </p:nvCxnSpPr>
        <p:spPr>
          <a:xfrm flipH="1">
            <a:off x="6591547" y="5863213"/>
            <a:ext cx="301873" cy="222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756764" y="5502212"/>
            <a:ext cx="550642" cy="5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</a:t>
            </a:r>
            <a:endParaRPr lang="en-GB" sz="1400" dirty="0"/>
          </a:p>
        </p:txBody>
      </p:sp>
      <p:sp>
        <p:nvSpPr>
          <p:cNvPr id="42" name="Oval 41"/>
          <p:cNvSpPr/>
          <p:nvPr/>
        </p:nvSpPr>
        <p:spPr>
          <a:xfrm>
            <a:off x="5177698" y="5937911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43" name="Oval 42"/>
          <p:cNvSpPr/>
          <p:nvPr/>
        </p:nvSpPr>
        <p:spPr>
          <a:xfrm>
            <a:off x="6889522" y="6225943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45" name="Oval 44"/>
          <p:cNvSpPr/>
          <p:nvPr/>
        </p:nvSpPr>
        <p:spPr>
          <a:xfrm>
            <a:off x="7443303" y="597427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46" name="Oval 45"/>
          <p:cNvSpPr/>
          <p:nvPr/>
        </p:nvSpPr>
        <p:spPr>
          <a:xfrm>
            <a:off x="7422147" y="516399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47" name="Oval 46"/>
          <p:cNvSpPr/>
          <p:nvPr/>
        </p:nvSpPr>
        <p:spPr>
          <a:xfrm>
            <a:off x="6904669" y="496641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74" name="Oval 73"/>
          <p:cNvSpPr/>
          <p:nvPr/>
        </p:nvSpPr>
        <p:spPr>
          <a:xfrm>
            <a:off x="7798953" y="5456020"/>
            <a:ext cx="550642" cy="557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043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 complexation modelling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268760"/>
            <a:ext cx="785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Based on formation and adsorption of Co-Co dimers to mineral / HA surface sites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384" y="1772816"/>
            <a:ext cx="6945231" cy="4680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700808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2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Comparison to Data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3"/>
            <a:ext cx="5256584" cy="2467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556792"/>
            <a:ext cx="2395337" cy="2448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4221088"/>
            <a:ext cx="577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Model does a good job of fitting the data from pure phases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1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1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dirty="0" smtClean="0"/>
              <a:t>e.g. Co- </a:t>
            </a:r>
            <a:r>
              <a:rPr lang="en-GB" dirty="0"/>
              <a:t>k</a:t>
            </a:r>
            <a:r>
              <a:rPr lang="en-GB" dirty="0" smtClean="0"/>
              <a:t>aolinite sorption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00" y="188640"/>
            <a:ext cx="2232248" cy="66294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9832" y="5919926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dashed lines show sorption to the </a:t>
            </a:r>
            <a:r>
              <a:rPr lang="en-GB" dirty="0" err="1">
                <a:solidFill>
                  <a:srgbClr val="FF0000"/>
                </a:solidFill>
              </a:rPr>
              <a:t>AlOH</a:t>
            </a:r>
            <a:r>
              <a:rPr lang="en-GB" dirty="0">
                <a:solidFill>
                  <a:srgbClr val="FF0000"/>
                </a:solidFill>
              </a:rPr>
              <a:t> sites, dotted lines to the XH sites, and dash-dot-dot lines to the X- sites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1390700"/>
            <a:ext cx="127310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0.001 M Na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0.01 M Na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0.1 M Na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492896"/>
            <a:ext cx="3565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 sorption to ion exchange sites are progressively reduced by increased competition with Na in the background solution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0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Modelling the Mineral-HA Composite </a:t>
            </a:r>
            <a:r>
              <a:rPr lang="en-GB" sz="3600" dirty="0"/>
              <a:t>D</a:t>
            </a:r>
            <a:r>
              <a:rPr lang="en-GB" sz="3600" dirty="0" smtClean="0"/>
              <a:t>ata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0768"/>
            <a:ext cx="3596338" cy="5445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8024" y="1417638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E.g. FHY-HA composite data</a:t>
            </a:r>
          </a:p>
          <a:p>
            <a:r>
              <a:rPr lang="en-GB" dirty="0" smtClean="0"/>
              <a:t>Tends to underestimate the increased sorption observed at low </a:t>
            </a:r>
            <a:r>
              <a:rPr lang="en-GB" dirty="0" err="1" smtClean="0"/>
              <a:t>pH.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Much better fit when Log </a:t>
            </a:r>
            <a:r>
              <a:rPr lang="en-GB" i="1" dirty="0" smtClean="0"/>
              <a:t>K</a:t>
            </a:r>
            <a:r>
              <a:rPr lang="en-GB" dirty="0" smtClean="0"/>
              <a:t>s where iterated (within allowable intervals) increasing the contribution from COO- sites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4229708" y="6112574"/>
            <a:ext cx="4914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dashed lines show sorption to the </a:t>
            </a:r>
            <a:r>
              <a:rPr lang="en-GB" dirty="0" err="1">
                <a:solidFill>
                  <a:srgbClr val="FF0000"/>
                </a:solidFill>
              </a:rPr>
              <a:t>FeOH</a:t>
            </a:r>
            <a:r>
              <a:rPr lang="en-GB" dirty="0">
                <a:solidFill>
                  <a:srgbClr val="FF0000"/>
                </a:solidFill>
              </a:rPr>
              <a:t> site, and dotted lines show sorption to the COO- site.</a:t>
            </a:r>
          </a:p>
        </p:txBody>
      </p:sp>
    </p:spTree>
    <p:extLst>
      <p:ext uri="{BB962C8B-B14F-4D97-AF65-F5344CB8AC3E}">
        <p14:creationId xmlns:p14="http://schemas.microsoft.com/office/powerpoint/2010/main" val="35151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63588" y="1268760"/>
            <a:ext cx="74168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EXAFS and TEM data suggests that Co sorbs to all soil components through formation of similar multinuclear bidentate inner-sphere complexes at high </a:t>
            </a:r>
            <a:r>
              <a:rPr lang="en-GB" sz="2000" dirty="0" err="1" smtClean="0"/>
              <a:t>pH.</a:t>
            </a:r>
            <a:r>
              <a:rPr lang="en-GB" sz="2000" dirty="0" smtClean="0"/>
              <a:t> 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but </a:t>
            </a:r>
            <a:r>
              <a:rPr lang="en-GB" sz="2000" dirty="0"/>
              <a:t>at low pH on </a:t>
            </a:r>
            <a:r>
              <a:rPr lang="en-GB" sz="2000" dirty="0" smtClean="0"/>
              <a:t>Kaolinite </a:t>
            </a:r>
            <a:r>
              <a:rPr lang="en-GB" sz="2000" dirty="0"/>
              <a:t>and </a:t>
            </a:r>
            <a:r>
              <a:rPr lang="en-GB" sz="2000" dirty="0" err="1"/>
              <a:t>humic</a:t>
            </a:r>
            <a:r>
              <a:rPr lang="en-GB" sz="2000" dirty="0"/>
              <a:t> acid sorption is via outer-sphere complexation. 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It </a:t>
            </a:r>
            <a:r>
              <a:rPr lang="en-GB" sz="2000" dirty="0"/>
              <a:t>was possible to fit the sorption data for the pure component systems invoking the sorption mechanisms suggested by the EXAFS data. 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However</a:t>
            </a:r>
            <a:r>
              <a:rPr lang="en-GB" sz="2000" dirty="0"/>
              <a:t>, fixing the log K’s in the composite models to the values from the pure component systems did not produce a good fit to the data. 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Therefore</a:t>
            </a:r>
            <a:r>
              <a:rPr lang="en-GB" sz="2000" dirty="0"/>
              <a:t>, we conclude that Co sorption to </a:t>
            </a:r>
            <a:r>
              <a:rPr lang="en-GB" sz="2000" dirty="0" err="1"/>
              <a:t>Fh</a:t>
            </a:r>
            <a:r>
              <a:rPr lang="en-GB" sz="2000" dirty="0"/>
              <a:t>-HA and </a:t>
            </a:r>
            <a:r>
              <a:rPr lang="en-GB" sz="2000" dirty="0" err="1"/>
              <a:t>Ka</a:t>
            </a:r>
            <a:r>
              <a:rPr lang="en-GB" sz="2000" dirty="0"/>
              <a:t>-HA composites is non-additive</a:t>
            </a:r>
          </a:p>
        </p:txBody>
      </p:sp>
    </p:spTree>
    <p:extLst>
      <p:ext uri="{BB962C8B-B14F-4D97-AF65-F5344CB8AC3E}">
        <p14:creationId xmlns:p14="http://schemas.microsoft.com/office/powerpoint/2010/main" val="27198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Cobalt Contamination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71600" y="1268760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Cobalt is </a:t>
            </a:r>
            <a:r>
              <a:rPr lang="en-GB" sz="2000" dirty="0"/>
              <a:t>commonly released into the environment from vehicle exhausts, coal power plants, and is produced in the manufacturing of special steels</a:t>
            </a:r>
            <a:r>
              <a:rPr lang="en-GB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Phytotoxic, </a:t>
            </a:r>
            <a:r>
              <a:rPr lang="en-GB" sz="2000" dirty="0" err="1" smtClean="0"/>
              <a:t>ecotoxic</a:t>
            </a:r>
            <a:r>
              <a:rPr lang="en-GB" sz="2000" dirty="0" smtClean="0"/>
              <a:t> (Ca uptake mechanism) and genotoxic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Radioactive</a:t>
            </a:r>
            <a:r>
              <a:rPr lang="en-GB" sz="2000" baseline="30000" dirty="0" smtClean="0"/>
              <a:t> 60</a:t>
            </a:r>
            <a:r>
              <a:rPr lang="en-GB" sz="2000" dirty="0" smtClean="0"/>
              <a:t>Co is potent beta-gamma radionuclide with a </a:t>
            </a:r>
            <a:r>
              <a:rPr lang="en-GB" sz="2000" dirty="0"/>
              <a:t>half-life of 5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Is present in cooling waters of nuclear power plants</a:t>
            </a:r>
            <a:r>
              <a:rPr lang="en-GB" sz="2000" dirty="0" smtClean="0"/>
              <a:t>. Commonly used medical source in radiotherapy.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39" y="4155762"/>
            <a:ext cx="2526039" cy="2357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2736304" cy="23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Environmental </a:t>
            </a:r>
            <a:r>
              <a:rPr lang="en-GB" dirty="0" smtClean="0"/>
              <a:t>Behaviour </a:t>
            </a:r>
            <a:r>
              <a:rPr lang="en-GB" dirty="0" smtClean="0"/>
              <a:t>of Co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512" y="594928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Landry C. J., </a:t>
            </a:r>
            <a:r>
              <a:rPr lang="en-GB" sz="1200" dirty="0" err="1"/>
              <a:t>Koretsky</a:t>
            </a:r>
            <a:r>
              <a:rPr lang="en-GB" sz="1200" dirty="0"/>
              <a:t> C. M., Lund T. J., Schaller M. and Das S. (2009) Surface complexation </a:t>
            </a:r>
            <a:r>
              <a:rPr lang="en-GB" sz="1200" dirty="0" err="1"/>
              <a:t>modeling</a:t>
            </a:r>
            <a:r>
              <a:rPr lang="en-GB" sz="1200" dirty="0"/>
              <a:t> of Co(II) adsorption on mixtures of hydrous ferric oxide, quartz and kaolinite. </a:t>
            </a:r>
            <a:r>
              <a:rPr lang="en-GB" sz="1200" dirty="0" err="1"/>
              <a:t>Geochim</a:t>
            </a:r>
            <a:r>
              <a:rPr lang="en-GB" sz="1200" dirty="0"/>
              <a:t>. </a:t>
            </a:r>
            <a:r>
              <a:rPr lang="en-GB" sz="1200" dirty="0" err="1"/>
              <a:t>Cosmochim</a:t>
            </a:r>
            <a:r>
              <a:rPr lang="en-GB" sz="1200" dirty="0"/>
              <a:t>. </a:t>
            </a:r>
            <a:r>
              <a:rPr lang="en-GB" sz="1200" dirty="0" err="1"/>
              <a:t>Acta</a:t>
            </a:r>
            <a:r>
              <a:rPr lang="en-GB" sz="1200" dirty="0"/>
              <a:t> 73, 3723–3737</a:t>
            </a:r>
            <a:r>
              <a:rPr lang="en-GB" sz="1200" dirty="0" smtClean="0"/>
              <a:t>.</a:t>
            </a:r>
          </a:p>
          <a:p>
            <a:r>
              <a:rPr lang="en-GB" sz="1200" dirty="0"/>
              <a:t>Jeffrey G. Catalano, Jeffrey A. Warner, Gordon E. </a:t>
            </a:r>
            <a:r>
              <a:rPr lang="en-GB" sz="1200" dirty="0" smtClean="0"/>
              <a:t>Brown (2005) Sorption </a:t>
            </a:r>
            <a:r>
              <a:rPr lang="en-GB" sz="1200" dirty="0"/>
              <a:t>and precipitation of Co(II) in Hanford sediments and alkaline aluminate solutions, </a:t>
            </a:r>
            <a:r>
              <a:rPr lang="en-GB" sz="1200" dirty="0" smtClean="0"/>
              <a:t>Applied </a:t>
            </a:r>
            <a:r>
              <a:rPr lang="en-GB" sz="1200" dirty="0"/>
              <a:t>Geochemistry, </a:t>
            </a:r>
            <a:r>
              <a:rPr lang="en-GB" sz="1200" dirty="0" smtClean="0"/>
              <a:t>20</a:t>
            </a:r>
            <a:r>
              <a:rPr lang="en-GB" sz="1200" dirty="0"/>
              <a:t>, </a:t>
            </a:r>
            <a:r>
              <a:rPr lang="en-GB" sz="1200" dirty="0" smtClean="0"/>
              <a:t>193-205.)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445" y="2388243"/>
            <a:ext cx="7299419" cy="3273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531449"/>
            <a:ext cx="4093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most commonly present as Co</a:t>
            </a:r>
            <a:r>
              <a:rPr lang="en-GB" baseline="30000" dirty="0" smtClean="0"/>
              <a:t>2+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 ion </a:t>
            </a:r>
            <a:br>
              <a:rPr lang="en-GB" dirty="0" smtClean="0"/>
            </a:br>
            <a:r>
              <a:rPr lang="en-GB" dirty="0" smtClean="0"/>
              <a:t>– tendency to form Co(OH)</a:t>
            </a:r>
            <a:r>
              <a:rPr lang="en-GB" baseline="-25000" dirty="0" smtClean="0"/>
              <a:t>2</a:t>
            </a:r>
            <a:r>
              <a:rPr lang="en-GB" dirty="0" smtClean="0"/>
              <a:t>(s) at high pH</a:t>
            </a:r>
            <a:endParaRPr lang="en-GB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393804"/>
            <a:ext cx="3465867" cy="3339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1531448"/>
            <a:ext cx="3629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Mobility considered to be sorption controlled at </a:t>
            </a:r>
            <a:r>
              <a:rPr lang="en-GB" dirty="0" smtClean="0"/>
              <a:t>low to neutral pH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42102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Mechanistic Understanding of Co(II) </a:t>
            </a:r>
            <a:r>
              <a:rPr lang="en-GB" sz="3200" dirty="0" smtClean="0"/>
              <a:t>Sorption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17" y="1124744"/>
            <a:ext cx="4730531" cy="28803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594928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Landry C. J., </a:t>
            </a:r>
            <a:r>
              <a:rPr lang="en-GB" sz="1200" dirty="0" err="1"/>
              <a:t>Koretsky</a:t>
            </a:r>
            <a:r>
              <a:rPr lang="en-GB" sz="1200" dirty="0"/>
              <a:t> C. M., Lund T. J., Schaller M. and Das S. (2009) Surface complexation </a:t>
            </a:r>
            <a:r>
              <a:rPr lang="en-GB" sz="1200" dirty="0" err="1"/>
              <a:t>modeling</a:t>
            </a:r>
            <a:r>
              <a:rPr lang="en-GB" sz="1200" dirty="0"/>
              <a:t> of Co(II) adsorption on mixtures of hydrous ferric oxide, quartz and kaolinite. </a:t>
            </a:r>
            <a:r>
              <a:rPr lang="en-GB" sz="1200" dirty="0" err="1"/>
              <a:t>Geochim</a:t>
            </a:r>
            <a:r>
              <a:rPr lang="en-GB" sz="1200" dirty="0"/>
              <a:t>. </a:t>
            </a:r>
            <a:r>
              <a:rPr lang="en-GB" sz="1200" dirty="0" err="1"/>
              <a:t>Cosmochim</a:t>
            </a:r>
            <a:r>
              <a:rPr lang="en-GB" sz="1200" dirty="0"/>
              <a:t>. </a:t>
            </a:r>
            <a:r>
              <a:rPr lang="en-GB" sz="1200" dirty="0" err="1"/>
              <a:t>Acta</a:t>
            </a:r>
            <a:r>
              <a:rPr lang="en-GB" sz="1200" dirty="0"/>
              <a:t> 73, 3723–3737</a:t>
            </a:r>
            <a:r>
              <a:rPr lang="en-GB" sz="1200" dirty="0" smtClean="0"/>
              <a:t>.</a:t>
            </a:r>
          </a:p>
          <a:p>
            <a:r>
              <a:rPr lang="en-GB" sz="1200" dirty="0" err="1"/>
              <a:t>O’Day</a:t>
            </a:r>
            <a:r>
              <a:rPr lang="en-GB" sz="1200" dirty="0"/>
              <a:t> P. A., Brown JR G. E. and Parks G. A. (1994) X-Ray Absorption Spectroscopy of Cobalt(II) Multinuclear Surface Complexes and Surface Precipitates on Kaolinite. </a:t>
            </a:r>
            <a:r>
              <a:rPr lang="en-GB" sz="1200" i="1" dirty="0"/>
              <a:t>J. Colloid Interface Sci.</a:t>
            </a:r>
            <a:r>
              <a:rPr lang="en-GB" sz="1200" dirty="0"/>
              <a:t> </a:t>
            </a:r>
            <a:r>
              <a:rPr lang="en-GB" sz="1200" b="1" dirty="0"/>
              <a:t>165</a:t>
            </a:r>
            <a:r>
              <a:rPr lang="en-GB" sz="1200" dirty="0"/>
              <a:t>, 269–289.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731" y="2276872"/>
            <a:ext cx="3254988" cy="3212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5971" y="1196752"/>
            <a:ext cx="4226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Mismatch</a:t>
            </a:r>
            <a:r>
              <a:rPr lang="en-GB" b="1" dirty="0" smtClean="0">
                <a:solidFill>
                  <a:srgbClr val="FF0000"/>
                </a:solidFill>
              </a:rPr>
              <a:t>!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Spectroscopic work – </a:t>
            </a:r>
            <a:r>
              <a:rPr lang="en-GB" dirty="0" smtClean="0"/>
              <a:t>evidence </a:t>
            </a:r>
            <a:r>
              <a:rPr lang="en-GB" dirty="0" smtClean="0"/>
              <a:t>of </a:t>
            </a:r>
            <a:r>
              <a:rPr lang="en-GB" dirty="0" smtClean="0"/>
              <a:t>Co(OH)</a:t>
            </a:r>
            <a:r>
              <a:rPr lang="en-GB" baseline="-25000" dirty="0" smtClean="0"/>
              <a:t>2 </a:t>
            </a:r>
            <a:r>
              <a:rPr lang="en-GB" dirty="0" smtClean="0"/>
              <a:t>formation at mineral surfaces.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7199" y="4077072"/>
            <a:ext cx="4730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Macroscopic investigations – tend to assume that uptake is controlled by surface complexation reactions with charged sites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No HR electron microscopic investigations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No consideration of organic matter interactions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of </a:t>
            </a:r>
            <a:r>
              <a:rPr lang="en-GB" dirty="0" smtClean="0"/>
              <a:t>This Study</a:t>
            </a:r>
            <a:endParaRPr lang="en-GB" dirty="0"/>
          </a:p>
        </p:txBody>
      </p:sp>
      <p:sp>
        <p:nvSpPr>
          <p:cNvPr id="3" name="Rectangle 14"/>
          <p:cNvSpPr txBox="1">
            <a:spLocks noChangeArrowheads="1"/>
          </p:cNvSpPr>
          <p:nvPr/>
        </p:nvSpPr>
        <p:spPr>
          <a:xfrm>
            <a:off x="539552" y="1340768"/>
            <a:ext cx="8064896" cy="48965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GB" altLang="en-US" sz="2800" dirty="0" smtClean="0"/>
              <a:t>Investigate Co sorption behaviour with common soil constituents (i.e. iron oxides, clays, </a:t>
            </a:r>
            <a:r>
              <a:rPr lang="en-GB" altLang="en-US" sz="2800" dirty="0" err="1"/>
              <a:t>h</a:t>
            </a:r>
            <a:r>
              <a:rPr lang="en-GB" altLang="en-US" sz="2800" dirty="0" err="1" smtClean="0"/>
              <a:t>umic</a:t>
            </a:r>
            <a:r>
              <a:rPr lang="en-GB" altLang="en-US" sz="2800" dirty="0" smtClean="0"/>
              <a:t> acid) </a:t>
            </a:r>
            <a:r>
              <a:rPr lang="en-GB" altLang="en-US" sz="2800" dirty="0" smtClean="0"/>
              <a:t>and </a:t>
            </a:r>
            <a:r>
              <a:rPr lang="en-GB" altLang="en-US" sz="2800" dirty="0" err="1" smtClean="0"/>
              <a:t>organo</a:t>
            </a:r>
            <a:r>
              <a:rPr lang="en-GB" altLang="en-US" sz="2800" dirty="0" smtClean="0"/>
              <a:t>-mineral mixtures</a:t>
            </a:r>
            <a:endParaRPr lang="en-GB" altLang="en-US" sz="2800" dirty="0" smtClean="0"/>
          </a:p>
          <a:p>
            <a:pPr>
              <a:lnSpc>
                <a:spcPct val="130000"/>
              </a:lnSpc>
            </a:pPr>
            <a:r>
              <a:rPr lang="en-GB" altLang="en-US" sz="2800" dirty="0" smtClean="0"/>
              <a:t>Determine the sorption mechanism of Co using combination of synchrotron EXAFS spectroscopy &amp; HR Transmission Electron Microscopy</a:t>
            </a:r>
          </a:p>
          <a:p>
            <a:pPr>
              <a:lnSpc>
                <a:spcPct val="130000"/>
              </a:lnSpc>
            </a:pPr>
            <a:r>
              <a:rPr lang="en-GB" altLang="en-US" sz="2800" dirty="0" smtClean="0"/>
              <a:t>Produce a good model description of the sorption processes that reconciles macro and micro-scale observations</a:t>
            </a:r>
          </a:p>
          <a:p>
            <a:pPr>
              <a:lnSpc>
                <a:spcPct val="130000"/>
              </a:lnSpc>
            </a:pPr>
            <a:endParaRPr lang="en-GB" altLang="en-US" sz="2800" dirty="0" smtClean="0"/>
          </a:p>
          <a:p>
            <a:pPr>
              <a:lnSpc>
                <a:spcPct val="130000"/>
              </a:lnSpc>
            </a:pP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900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</a:t>
            </a:r>
            <a:r>
              <a:rPr lang="en-GB" sz="3600" baseline="30000" dirty="0" smtClean="0"/>
              <a:t>2+</a:t>
            </a:r>
            <a:r>
              <a:rPr lang="en-GB" sz="3600" dirty="0" smtClean="0"/>
              <a:t> Sorption to Ferrihydrite and Kaolinite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075240" cy="3791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1417638"/>
            <a:ext cx="75608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g L-1 mineral;  10</a:t>
            </a:r>
            <a:r>
              <a:rPr lang="en-GB" baseline="30000" dirty="0" smtClean="0"/>
              <a:t>-5</a:t>
            </a:r>
            <a:r>
              <a:rPr lang="en-GB" dirty="0" smtClean="0"/>
              <a:t> mol L</a:t>
            </a:r>
            <a:r>
              <a:rPr lang="en-GB" baseline="30000" dirty="0" smtClean="0"/>
              <a:t>-1</a:t>
            </a:r>
            <a:r>
              <a:rPr lang="en-GB" dirty="0" smtClean="0"/>
              <a:t> Co</a:t>
            </a:r>
            <a:r>
              <a:rPr lang="en-GB" baseline="30000" dirty="0" smtClean="0"/>
              <a:t>2+</a:t>
            </a:r>
            <a:r>
              <a:rPr lang="en-GB" dirty="0" smtClean="0"/>
              <a:t>; 0.001-0.1 mol L</a:t>
            </a:r>
            <a:r>
              <a:rPr lang="en-GB" baseline="30000" dirty="0" smtClean="0"/>
              <a:t>-1 </a:t>
            </a:r>
            <a:r>
              <a:rPr lang="en-GB" dirty="0" smtClean="0"/>
              <a:t>NaNO</a:t>
            </a:r>
            <a:r>
              <a:rPr lang="en-GB" baseline="-25000" dirty="0" smtClean="0"/>
              <a:t>3</a:t>
            </a:r>
            <a:r>
              <a:rPr lang="en-GB" dirty="0" smtClean="0"/>
              <a:t> solution</a:t>
            </a:r>
            <a:endParaRPr lang="en-GB" baseline="30000" dirty="0" smtClean="0"/>
          </a:p>
          <a:p>
            <a:endParaRPr lang="en-GB" sz="800" dirty="0"/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FHY                                                                      Kaolinite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87570" y="5729299"/>
            <a:ext cx="346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FHY: single sorption edge </a:t>
            </a:r>
            <a:br>
              <a:rPr lang="en-GB" dirty="0" smtClean="0"/>
            </a:br>
            <a:r>
              <a:rPr lang="en-GB" dirty="0" smtClean="0"/>
              <a:t>pH6-7; not affected by I.S.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5708149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KAOL: double sorption edge</a:t>
            </a:r>
            <a:br>
              <a:rPr lang="en-GB" dirty="0" smtClean="0"/>
            </a:br>
            <a:r>
              <a:rPr lang="en-GB" dirty="0" smtClean="0"/>
              <a:t>1) pH4.5-5.5; IS dependant</a:t>
            </a:r>
          </a:p>
          <a:p>
            <a:r>
              <a:rPr lang="en-GB" dirty="0" smtClean="0"/>
              <a:t>2) pH 7-8;  not affected by I.S.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5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 </a:t>
            </a:r>
            <a:r>
              <a:rPr lang="en-GB" dirty="0" smtClean="0"/>
              <a:t>Observations: FHY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05" y="1484784"/>
            <a:ext cx="4839817" cy="75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170874"/>
            <a:ext cx="171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1% Co at pH 7.5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962054"/>
            <a:ext cx="74168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 evenly distributed on solids; no evidence of </a:t>
            </a:r>
            <a:r>
              <a:rPr lang="en-GB" dirty="0" err="1" smtClean="0"/>
              <a:t>nano</a:t>
            </a:r>
            <a:r>
              <a:rPr lang="en-GB" dirty="0" smtClean="0"/>
              <a:t>-scale Co(OH)</a:t>
            </a:r>
            <a:r>
              <a:rPr lang="en-GB" baseline="-25000" dirty="0" smtClean="0"/>
              <a:t>2</a:t>
            </a:r>
            <a:r>
              <a:rPr lang="en-GB" dirty="0" smtClean="0"/>
              <a:t> particles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2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 Observations: Kaolinite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67" y="1566692"/>
            <a:ext cx="5901304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170874"/>
            <a:ext cx="171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1% Co at pH 7.5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6165304"/>
            <a:ext cx="74168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 concentrated on specific crystal faces – uneven or rough cleavage sites ; no evidence of </a:t>
            </a:r>
            <a:r>
              <a:rPr lang="en-GB" dirty="0" err="1" smtClean="0"/>
              <a:t>nano</a:t>
            </a:r>
            <a:r>
              <a:rPr lang="en-GB" dirty="0" smtClean="0"/>
              <a:t>-scale Co(OH)</a:t>
            </a:r>
            <a:r>
              <a:rPr lang="en-GB" baseline="-25000" dirty="0" smtClean="0"/>
              <a:t>2</a:t>
            </a:r>
            <a:r>
              <a:rPr lang="en-GB" dirty="0" smtClean="0"/>
              <a:t> particles; associated with </a:t>
            </a:r>
            <a:r>
              <a:rPr lang="en-GB" dirty="0" err="1" smtClean="0"/>
              <a:t>AlOH</a:t>
            </a:r>
            <a:r>
              <a:rPr lang="en-GB" dirty="0" smtClean="0"/>
              <a:t> sites? 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00" y="934169"/>
            <a:ext cx="6886575" cy="5591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8144" y="2564904"/>
            <a:ext cx="191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← Cleavage </a:t>
            </a:r>
            <a:r>
              <a:rPr lang="en-GB" dirty="0"/>
              <a:t>P</a:t>
            </a:r>
            <a:r>
              <a:rPr lang="en-GB" dirty="0" smtClean="0"/>
              <a:t>lane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0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</a:t>
            </a:r>
            <a:r>
              <a:rPr lang="en-GB" baseline="30000" dirty="0" smtClean="0"/>
              <a:t>2+</a:t>
            </a:r>
            <a:r>
              <a:rPr lang="en-GB" dirty="0" smtClean="0"/>
              <a:t> Sorption to Soil </a:t>
            </a:r>
            <a:r>
              <a:rPr lang="en-GB" dirty="0" err="1" smtClean="0"/>
              <a:t>Humic</a:t>
            </a:r>
            <a:r>
              <a:rPr lang="en-GB" dirty="0" smtClean="0"/>
              <a:t> Acid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88" y="1988840"/>
            <a:ext cx="3312368" cy="3384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1556792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g L</a:t>
            </a:r>
            <a:r>
              <a:rPr lang="en-GB" baseline="30000" dirty="0" smtClean="0"/>
              <a:t>-1</a:t>
            </a:r>
            <a:r>
              <a:rPr lang="en-GB" dirty="0" smtClean="0"/>
              <a:t> HA;  10</a:t>
            </a:r>
            <a:r>
              <a:rPr lang="en-GB" baseline="30000" dirty="0" smtClean="0"/>
              <a:t>-5</a:t>
            </a:r>
            <a:r>
              <a:rPr lang="en-GB" dirty="0" smtClean="0"/>
              <a:t> mol L</a:t>
            </a:r>
            <a:r>
              <a:rPr lang="en-GB" baseline="30000" dirty="0" smtClean="0"/>
              <a:t>-1</a:t>
            </a:r>
            <a:r>
              <a:rPr lang="en-GB" dirty="0" smtClean="0"/>
              <a:t> Co</a:t>
            </a:r>
            <a:r>
              <a:rPr lang="en-GB" baseline="30000" dirty="0" smtClean="0"/>
              <a:t>2+</a:t>
            </a:r>
            <a:r>
              <a:rPr lang="en-GB" dirty="0" smtClean="0"/>
              <a:t>; 0.001 &amp; 0.1 mol L</a:t>
            </a:r>
            <a:r>
              <a:rPr lang="en-GB" baseline="30000" dirty="0" smtClean="0"/>
              <a:t>-1 </a:t>
            </a:r>
            <a:r>
              <a:rPr lang="en-GB" dirty="0" smtClean="0"/>
              <a:t>NaNO</a:t>
            </a:r>
            <a:r>
              <a:rPr lang="en-GB" baseline="-25000" dirty="0" smtClean="0"/>
              <a:t>3</a:t>
            </a:r>
            <a:r>
              <a:rPr lang="en-GB" dirty="0" smtClean="0"/>
              <a:t> solution</a:t>
            </a:r>
            <a:endParaRPr lang="en-GB" baseline="30000" dirty="0" smtClean="0"/>
          </a:p>
          <a:p>
            <a:endParaRPr lang="en-GB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3599892" y="19888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 </a:t>
            </a:r>
            <a:r>
              <a:rPr lang="en-GB" dirty="0" err="1" smtClean="0"/>
              <a:t>kDa</a:t>
            </a:r>
            <a:r>
              <a:rPr lang="en-GB" dirty="0" smtClean="0"/>
              <a:t> ultrafiltration (~1.5 nm pores)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99892" y="357301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0.2 </a:t>
            </a:r>
            <a:r>
              <a:rPr lang="el-GR" dirty="0" smtClean="0"/>
              <a:t>μ</a:t>
            </a:r>
            <a:r>
              <a:rPr lang="en-GB" dirty="0" smtClean="0"/>
              <a:t>m filtration</a:t>
            </a:r>
            <a:br>
              <a:rPr lang="en-GB" dirty="0" smtClean="0"/>
            </a:br>
            <a:r>
              <a:rPr lang="en-GB" dirty="0" smtClean="0"/>
              <a:t>(200 nm pores)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87570" y="5729299"/>
            <a:ext cx="7212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Broad sorption edge from pH 3.5-7; </a:t>
            </a:r>
          </a:p>
          <a:p>
            <a:r>
              <a:rPr lang="en-GB" dirty="0" smtClean="0"/>
              <a:t>Affected by I.S., esp. at low pH</a:t>
            </a:r>
          </a:p>
          <a:p>
            <a:r>
              <a:rPr lang="en-GB" dirty="0" smtClean="0"/>
              <a:t>Dispersion of Co-HA colloids at pH &gt; 5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5541039"/>
            <a:ext cx="2458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May indicate enhanced association of Co with more easily dispersed LMW </a:t>
            </a:r>
            <a:r>
              <a:rPr lang="en-GB" dirty="0" err="1" smtClean="0"/>
              <a:t>Humics</a:t>
            </a:r>
            <a:r>
              <a:rPr lang="en-GB" dirty="0" smtClean="0"/>
              <a:t>  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56176" y="1988840"/>
            <a:ext cx="0" cy="3384376"/>
          </a:xfrm>
          <a:prstGeom prst="line">
            <a:avLst/>
          </a:prstGeom>
          <a:ln w="317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28384" y="1988840"/>
            <a:ext cx="0" cy="3384376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281737" y="2619375"/>
            <a:ext cx="523535" cy="5397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Co</a:t>
            </a:r>
            <a:endParaRPr lang="en-GB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01816" y="3104093"/>
            <a:ext cx="874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982348" y="3854349"/>
            <a:ext cx="195946" cy="19594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272300" y="3054637"/>
            <a:ext cx="152212" cy="1522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330005" y="4258385"/>
            <a:ext cx="394124" cy="3941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434723" y="3505405"/>
            <a:ext cx="348944" cy="3489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441248" y="3938713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516624" y="3505405"/>
            <a:ext cx="874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662643" y="3054637"/>
            <a:ext cx="45719" cy="464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8662643" y="3633433"/>
            <a:ext cx="45719" cy="464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0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7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190</TotalTime>
  <Words>961</Words>
  <Application>Microsoft Office PowerPoint</Application>
  <PresentationFormat>On-screen Show (4:3)</PresentationFormat>
  <Paragraphs>140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2007Blank</vt:lpstr>
      <vt:lpstr>A universal uptake mechanism for cobalt(II) on soil constituents: Ferrihydrite, kaolinite, humic acid, and organo-mineral composites</vt:lpstr>
      <vt:lpstr>Cobalt Contamination</vt:lpstr>
      <vt:lpstr>Environmental Behaviour of Co</vt:lpstr>
      <vt:lpstr>Mechanistic Understanding of Co(II) Sorption</vt:lpstr>
      <vt:lpstr>Objectives of This Study</vt:lpstr>
      <vt:lpstr>Co2+ Sorption to Ferrihydrite and Kaolinite</vt:lpstr>
      <vt:lpstr>TEM Observations: FHY</vt:lpstr>
      <vt:lpstr>TEM Observations: Kaolinite </vt:lpstr>
      <vt:lpstr>Co2+ Sorption to Soil Humic Acid </vt:lpstr>
      <vt:lpstr>TEM Observations: HA</vt:lpstr>
      <vt:lpstr>Co2+ Sorption to Mineral-HA composites</vt:lpstr>
      <vt:lpstr>EXAFS Observations</vt:lpstr>
      <vt:lpstr>Surface complexation modelling</vt:lpstr>
      <vt:lpstr>Model Comparison to Data </vt:lpstr>
      <vt:lpstr>e.g. Co- kaolinite sorption </vt:lpstr>
      <vt:lpstr>Modelling the Mineral-HA Composite Data</vt:lpstr>
      <vt:lpstr>Conclusions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universal uptake mechanism for cobalt(II) on soil constituents: Ferrihydrite, kaolinite, humic acid, and organo-mineral composites</dc:title>
  <dc:creator>Ian Burke</dc:creator>
  <cp:lastModifiedBy>Ian Burke</cp:lastModifiedBy>
  <cp:revision>21</cp:revision>
  <dcterms:created xsi:type="dcterms:W3CDTF">2017-11-07T14:37:33Z</dcterms:created>
  <dcterms:modified xsi:type="dcterms:W3CDTF">2017-11-08T12:11:16Z</dcterms:modified>
</cp:coreProperties>
</file>