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9"/>
  </p:notesMasterIdLst>
  <p:handoutMasterIdLst>
    <p:handoutMasterId r:id="rId40"/>
  </p:handoutMasterIdLst>
  <p:sldIdLst>
    <p:sldId id="256" r:id="rId2"/>
    <p:sldId id="580" r:id="rId3"/>
    <p:sldId id="538" r:id="rId4"/>
    <p:sldId id="542" r:id="rId5"/>
    <p:sldId id="541" r:id="rId6"/>
    <p:sldId id="544" r:id="rId7"/>
    <p:sldId id="551" r:id="rId8"/>
    <p:sldId id="537" r:id="rId9"/>
    <p:sldId id="589" r:id="rId10"/>
    <p:sldId id="543" r:id="rId11"/>
    <p:sldId id="583" r:id="rId12"/>
    <p:sldId id="498" r:id="rId13"/>
    <p:sldId id="556" r:id="rId14"/>
    <p:sldId id="588" r:id="rId15"/>
    <p:sldId id="492" r:id="rId16"/>
    <p:sldId id="586" r:id="rId17"/>
    <p:sldId id="560" r:id="rId18"/>
    <p:sldId id="559" r:id="rId19"/>
    <p:sldId id="585" r:id="rId20"/>
    <p:sldId id="587" r:id="rId21"/>
    <p:sldId id="526" r:id="rId22"/>
    <p:sldId id="529" r:id="rId23"/>
    <p:sldId id="561" r:id="rId24"/>
    <p:sldId id="530" r:id="rId25"/>
    <p:sldId id="528" r:id="rId26"/>
    <p:sldId id="494" r:id="rId27"/>
    <p:sldId id="497" r:id="rId28"/>
    <p:sldId id="506" r:id="rId29"/>
    <p:sldId id="532" r:id="rId30"/>
    <p:sldId id="568" r:id="rId31"/>
    <p:sldId id="569" r:id="rId32"/>
    <p:sldId id="570" r:id="rId33"/>
    <p:sldId id="572" r:id="rId34"/>
    <p:sldId id="581" r:id="rId35"/>
    <p:sldId id="501" r:id="rId36"/>
    <p:sldId id="487" r:id="rId37"/>
    <p:sldId id="547" r:id="rId3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89767" autoAdjust="0"/>
  </p:normalViewPr>
  <p:slideViewPr>
    <p:cSldViewPr>
      <p:cViewPr varScale="1">
        <p:scale>
          <a:sx n="103" d="100"/>
          <a:sy n="103" d="100"/>
        </p:scale>
        <p:origin x="89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89124-832C-4574-BD2B-80985DC64791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3313E-ED04-41EC-ACCB-B41B5CFFB8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926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73791-D4F5-42E6-9862-2B997CF39290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4DF90-FBF2-4D2B-88CE-C04337869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20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4DF90-FBF2-4D2B-88CE-C04337869ED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479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smtClean="0">
                <a:latin typeface="CMR10"/>
              </a:rPr>
              <a:t>As a skill score, the</a:t>
            </a:r>
          </a:p>
          <a:p>
            <a:r>
              <a:rPr lang="en-GB" sz="1200" dirty="0" smtClean="0">
                <a:latin typeface="CMMI10"/>
              </a:rPr>
              <a:t>BSS </a:t>
            </a:r>
            <a:r>
              <a:rPr lang="en-GB" sz="1200" dirty="0" smtClean="0">
                <a:latin typeface="CMR10"/>
              </a:rPr>
              <a:t>has a range from -1 to 1. A perfect forecast would achieve a score of </a:t>
            </a:r>
            <a:r>
              <a:rPr lang="en-GB" sz="1200" dirty="0" smtClean="0">
                <a:latin typeface="CMMI10"/>
              </a:rPr>
              <a:t>BSS </a:t>
            </a:r>
            <a:r>
              <a:rPr lang="en-GB" sz="1200" dirty="0" smtClean="0">
                <a:latin typeface="CMR10"/>
              </a:rPr>
              <a:t>= 1,</a:t>
            </a:r>
          </a:p>
          <a:p>
            <a:r>
              <a:rPr lang="en-GB" sz="1200" dirty="0" smtClean="0">
                <a:latin typeface="CMR10"/>
              </a:rPr>
              <a:t>whilst a forecast with no skill relative to the reference forecasts would achieve </a:t>
            </a:r>
            <a:r>
              <a:rPr lang="en-GB" sz="1200" dirty="0" smtClean="0">
                <a:latin typeface="CMMI10"/>
              </a:rPr>
              <a:t>BSS </a:t>
            </a:r>
            <a:r>
              <a:rPr lang="en-GB" sz="1200" dirty="0" smtClean="0">
                <a:latin typeface="CMR10"/>
              </a:rPr>
              <a:t>= 0.</a:t>
            </a:r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4DF90-FBF2-4D2B-88CE-C04337869E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83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2192000" cy="126876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4" y="2132857"/>
            <a:ext cx="10363200" cy="1470025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white">
          <a:xfrm>
            <a:off x="268818" y="1341438"/>
            <a:ext cx="1161838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180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ltGray">
          <a:xfrm>
            <a:off x="474134" y="420689"/>
            <a:ext cx="792691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36000" anchor="b"/>
          <a:lstStyle/>
          <a:p>
            <a:pPr eaLnBrk="0" hangingPunct="0">
              <a:spcBef>
                <a:spcPct val="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Earth and Environment</a:t>
            </a:r>
          </a:p>
          <a:p>
            <a:pPr eaLnBrk="0" hangingPunct="0">
              <a:spcBef>
                <a:spcPct val="0"/>
              </a:spcBef>
              <a:defRPr/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</a:t>
            </a:r>
            <a:r>
              <a: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&amp; ATMOSPHERIC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 descr="LeedsUniWhit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2384" y="441325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247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90872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9" name="Picture 3" descr="LeedsUniWhit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376" y="116632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292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00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3925"/>
            <a:ext cx="10972800" cy="4392488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90872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8366720" cy="864096"/>
          </a:xfrm>
        </p:spPr>
        <p:txBody>
          <a:bodyPr>
            <a:norm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Picture 3" descr="LeedsUniWhit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376" y="116632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9725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3459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90872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11" name="Picture 3" descr="LeedsUniWhit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376" y="116632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38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90872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12" name="Picture 3" descr="LeedsUniWhit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376" y="116632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773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08720"/>
          </a:xfrm>
          <a:prstGeom prst="rect">
            <a:avLst/>
          </a:prstGeom>
          <a:solidFill>
            <a:srgbClr val="00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8" name="Picture 3" descr="LeedsUniWhit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376" y="116632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250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41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95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458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l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3" descr="LeedsUniWhi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406843" y="188640"/>
            <a:ext cx="2545808" cy="54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414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en-GB" sz="2800" b="1" kern="12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75/MWR-D-19-0069.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54594"/>
            <a:ext cx="12191999" cy="250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775520" y="2281755"/>
            <a:ext cx="9289032" cy="1512168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GB" sz="3200" dirty="0" smtClean="0">
                <a:solidFill>
                  <a:schemeClr val="tx1"/>
                </a:solidFill>
              </a:rPr>
              <a:t>Cathryn Birch</a:t>
            </a:r>
            <a:r>
              <a:rPr lang="en-GB" sz="3200" baseline="30000" dirty="0" smtClean="0">
                <a:solidFill>
                  <a:schemeClr val="tx1"/>
                </a:solidFill>
              </a:rPr>
              <a:t>1,2</a:t>
            </a:r>
          </a:p>
          <a:p>
            <a:pPr>
              <a:spcAft>
                <a:spcPts val="1800"/>
              </a:spcAft>
            </a:pPr>
            <a:r>
              <a:rPr lang="en-GB" sz="2000" b="1" dirty="0" smtClean="0">
                <a:solidFill>
                  <a:schemeClr val="tx1"/>
                </a:solidFill>
              </a:rPr>
              <a:t>Beth Woodhams</a:t>
            </a:r>
            <a:r>
              <a:rPr lang="en-GB" sz="2000" b="1" baseline="30000" dirty="0" smtClean="0">
                <a:solidFill>
                  <a:schemeClr val="tx1"/>
                </a:solidFill>
              </a:rPr>
              <a:t>1</a:t>
            </a:r>
            <a:r>
              <a:rPr lang="en-GB" sz="2000" dirty="0" smtClean="0">
                <a:solidFill>
                  <a:schemeClr val="tx1"/>
                </a:solidFill>
              </a:rPr>
              <a:t>, John Marsham</a:t>
            </a:r>
            <a:r>
              <a:rPr lang="en-GB" sz="2000" baseline="30000" dirty="0" smtClean="0">
                <a:solidFill>
                  <a:schemeClr val="tx1"/>
                </a:solidFill>
              </a:rPr>
              <a:t>1,2</a:t>
            </a:r>
            <a:r>
              <a:rPr lang="en-GB" sz="2000" dirty="0" smtClean="0">
                <a:solidFill>
                  <a:schemeClr val="tx1"/>
                </a:solidFill>
              </a:rPr>
              <a:t>, Caroline Bain</a:t>
            </a:r>
            <a:r>
              <a:rPr lang="en-GB" sz="2000" baseline="30000" dirty="0" smtClean="0">
                <a:solidFill>
                  <a:schemeClr val="tx1"/>
                </a:solidFill>
              </a:rPr>
              <a:t>2</a:t>
            </a:r>
            <a:r>
              <a:rPr lang="en-GB" sz="2000" dirty="0" smtClean="0">
                <a:solidFill>
                  <a:schemeClr val="tx1"/>
                </a:solidFill>
              </a:rPr>
              <a:t>, Stuart Webster</a:t>
            </a:r>
            <a:r>
              <a:rPr lang="en-GB" sz="2000" baseline="30000" dirty="0" smtClean="0">
                <a:solidFill>
                  <a:schemeClr val="tx1"/>
                </a:solidFill>
              </a:rPr>
              <a:t>2</a:t>
            </a:r>
            <a:r>
              <a:rPr lang="en-GB" sz="2000" dirty="0" smtClean="0">
                <a:solidFill>
                  <a:schemeClr val="tx1"/>
                </a:solidFill>
              </a:rPr>
              <a:t>, Paul Barrett</a:t>
            </a:r>
            <a:r>
              <a:rPr lang="en-GB" sz="2000" baseline="30000" dirty="0" smtClean="0">
                <a:solidFill>
                  <a:schemeClr val="tx1"/>
                </a:solidFill>
              </a:rPr>
              <a:t>2</a:t>
            </a:r>
            <a:r>
              <a:rPr lang="en-GB" sz="2000" dirty="0" smtClean="0">
                <a:solidFill>
                  <a:schemeClr val="tx1"/>
                </a:solidFill>
              </a:rPr>
              <a:t>, Jennifer Fletcher</a:t>
            </a:r>
            <a:r>
              <a:rPr lang="en-GB" sz="2000" baseline="30000" dirty="0" smtClean="0">
                <a:solidFill>
                  <a:schemeClr val="tx1"/>
                </a:solidFill>
              </a:rPr>
              <a:t>1</a:t>
            </a:r>
            <a:r>
              <a:rPr lang="en-GB" sz="2000" dirty="0" smtClean="0">
                <a:solidFill>
                  <a:schemeClr val="tx1"/>
                </a:solidFill>
              </a:rPr>
              <a:t>, Andrew Hartley</a:t>
            </a:r>
            <a:r>
              <a:rPr lang="en-GB" sz="2000" baseline="30000" dirty="0" smtClean="0">
                <a:solidFill>
                  <a:schemeClr val="tx1"/>
                </a:solidFill>
              </a:rPr>
              <a:t>2</a:t>
            </a:r>
            <a:r>
              <a:rPr lang="en-GB" sz="2000" dirty="0" smtClean="0">
                <a:solidFill>
                  <a:schemeClr val="tx1"/>
                </a:solidFill>
              </a:rPr>
              <a:t>, Solomon Mangeni</a:t>
            </a:r>
            <a:r>
              <a:rPr lang="en-GB" sz="2000" baseline="30000" dirty="0" smtClean="0">
                <a:solidFill>
                  <a:schemeClr val="tx1"/>
                </a:solidFill>
              </a:rPr>
              <a:t>3</a:t>
            </a:r>
            <a:r>
              <a:rPr lang="en-GB" sz="2000" dirty="0" smtClean="0">
                <a:solidFill>
                  <a:schemeClr val="tx1"/>
                </a:solidFill>
              </a:rPr>
              <a:t>, Todd Lane</a:t>
            </a:r>
            <a:r>
              <a:rPr lang="en-GB" sz="2000" baseline="30000" dirty="0" smtClean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48528" y="3233251"/>
            <a:ext cx="1226356" cy="112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853448" y="3937552"/>
            <a:ext cx="8667861" cy="38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1400" baseline="30000" dirty="0" smtClean="0">
                <a:solidFill>
                  <a:schemeClr val="tx1"/>
                </a:solidFill>
              </a:rPr>
              <a:t>1</a:t>
            </a:r>
            <a:r>
              <a:rPr lang="en-GB" sz="1400" dirty="0" smtClean="0">
                <a:solidFill>
                  <a:schemeClr val="tx1"/>
                </a:solidFill>
              </a:rPr>
              <a:t>University of Leeds, </a:t>
            </a:r>
            <a:r>
              <a:rPr lang="en-GB" sz="1400" baseline="30000" dirty="0" smtClean="0">
                <a:solidFill>
                  <a:schemeClr val="tx1"/>
                </a:solidFill>
              </a:rPr>
              <a:t>2</a:t>
            </a:r>
            <a:r>
              <a:rPr lang="en-GB" sz="1400" dirty="0" smtClean="0">
                <a:solidFill>
                  <a:schemeClr val="tx1"/>
                </a:solidFill>
              </a:rPr>
              <a:t>Met Office, </a:t>
            </a:r>
            <a:r>
              <a:rPr lang="en-GB" sz="1400" baseline="30000" dirty="0" smtClean="0">
                <a:solidFill>
                  <a:schemeClr val="tx1"/>
                </a:solidFill>
              </a:rPr>
              <a:t>3</a:t>
            </a:r>
            <a:r>
              <a:rPr lang="en-GB" sz="1400" dirty="0" smtClean="0">
                <a:solidFill>
                  <a:schemeClr val="tx1"/>
                </a:solidFill>
              </a:rPr>
              <a:t>Uganda National Met Authority, </a:t>
            </a:r>
            <a:r>
              <a:rPr lang="en-GB" sz="1400" baseline="30000" dirty="0" smtClean="0">
                <a:solidFill>
                  <a:schemeClr val="tx1"/>
                </a:solidFill>
              </a:rPr>
              <a:t>4</a:t>
            </a:r>
            <a:r>
              <a:rPr lang="en-GB" sz="1400" dirty="0" smtClean="0">
                <a:solidFill>
                  <a:schemeClr val="tx1"/>
                </a:solidFill>
              </a:rPr>
              <a:t>University of Melbourne</a:t>
            </a:r>
            <a:endParaRPr lang="en-GB" sz="1400" baseline="30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5520" y="1321581"/>
            <a:ext cx="9073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Severe weather over East Africa</a:t>
            </a:r>
            <a:endParaRPr lang="en-GB" sz="5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33251"/>
            <a:ext cx="1853448" cy="10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7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1384" y="1008112"/>
            <a:ext cx="11521280" cy="573325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Wait for more computing power to run higher resolution models, with more ensembles and add more processes</a:t>
            </a:r>
          </a:p>
          <a:p>
            <a:pPr lvl="2" indent="-342900"/>
            <a:r>
              <a:rPr lang="en-GB" dirty="0" smtClean="0"/>
              <a:t>Could add more complexity </a:t>
            </a:r>
            <a:r>
              <a:rPr lang="en-GB" dirty="0"/>
              <a:t>and </a:t>
            </a:r>
            <a:r>
              <a:rPr lang="en-GB" dirty="0" smtClean="0"/>
              <a:t>noise with limited improvement in skill</a:t>
            </a:r>
          </a:p>
          <a:p>
            <a:pPr lvl="2" indent="-342900"/>
            <a:r>
              <a:rPr lang="en-GB" dirty="0" smtClean="0"/>
              <a:t>In wake of convective-scale revolution, smaller gains over longer periods of time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Improve routine observation network</a:t>
            </a:r>
          </a:p>
          <a:p>
            <a:pPr marL="1144800" lvl="1" indent="-514350">
              <a:buFont typeface="Arial" panose="020B0604020202020204" pitchFamily="34" charset="0"/>
              <a:buChar char="•"/>
            </a:pPr>
            <a:r>
              <a:rPr lang="en-GB" sz="2100" dirty="0" smtClean="0"/>
              <a:t>Costly and challenging</a:t>
            </a:r>
          </a:p>
          <a:p>
            <a:pPr marL="1144800" lvl="1" indent="-514350">
              <a:buFont typeface="Arial" panose="020B0604020202020204" pitchFamily="34" charset="0"/>
              <a:buChar char="•"/>
            </a:pPr>
            <a:r>
              <a:rPr lang="en-GB" sz="2100" dirty="0" smtClean="0"/>
              <a:t>Better observations only improve forecasts for the first 12-24 hours [e.g. van der Linden et al. 2020]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Improve model physics 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sz="2100" dirty="0" smtClean="0"/>
              <a:t>Study rainfall and storm processes in more detail 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sz="2100" dirty="0" smtClean="0"/>
              <a:t>Would lead to better parameterisations (but requires detailed observations)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Post-process existing model forecasts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sz="2100" dirty="0" smtClean="0"/>
              <a:t>Need to better </a:t>
            </a:r>
            <a:r>
              <a:rPr lang="en-GB" sz="2100" dirty="0"/>
              <a:t>understand </a:t>
            </a:r>
            <a:r>
              <a:rPr lang="en-GB" sz="2100" dirty="0" smtClean="0"/>
              <a:t>model biases and atmospheric processes 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sz="2100" dirty="0" smtClean="0"/>
              <a:t>Use new techniques like machine learning and artificial intelligence</a:t>
            </a:r>
            <a:endParaRPr lang="en-GB" sz="2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next?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05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1384" y="1008112"/>
            <a:ext cx="11521280" cy="573325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Wait for more computing power to run higher resolution models, with more ensembles and add more processes</a:t>
            </a:r>
          </a:p>
          <a:p>
            <a:pPr lvl="2" indent="-342900"/>
            <a:r>
              <a:rPr lang="en-GB" dirty="0" smtClean="0"/>
              <a:t>Could add more complexity </a:t>
            </a:r>
            <a:r>
              <a:rPr lang="en-GB" dirty="0"/>
              <a:t>and </a:t>
            </a:r>
            <a:r>
              <a:rPr lang="en-GB" dirty="0" smtClean="0"/>
              <a:t>noise with limited improvement in skill</a:t>
            </a:r>
          </a:p>
          <a:p>
            <a:pPr lvl="2" indent="-342900"/>
            <a:r>
              <a:rPr lang="en-GB" dirty="0" smtClean="0"/>
              <a:t>In wake of convective-scale revolution, smaller gains over longer periods of time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Improve routine observation network</a:t>
            </a:r>
          </a:p>
          <a:p>
            <a:pPr marL="1144800" lvl="1" indent="-514350">
              <a:buFont typeface="Arial" panose="020B0604020202020204" pitchFamily="34" charset="0"/>
              <a:buChar char="•"/>
            </a:pPr>
            <a:r>
              <a:rPr lang="en-GB" sz="2100" dirty="0" smtClean="0"/>
              <a:t>Costly and challenging</a:t>
            </a:r>
          </a:p>
          <a:p>
            <a:pPr marL="1144800" lvl="1" indent="-514350">
              <a:buFont typeface="Arial" panose="020B0604020202020204" pitchFamily="34" charset="0"/>
              <a:buChar char="•"/>
            </a:pPr>
            <a:r>
              <a:rPr lang="en-GB" sz="2100" dirty="0" smtClean="0"/>
              <a:t>Better observations only improve forecasts for the first 12-24 hours [e.g. van der Linden et al. 2020]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Improve model physics 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sz="2100" dirty="0" smtClean="0"/>
              <a:t>Study rainfall and storm processes in more detail </a:t>
            </a:r>
            <a:r>
              <a:rPr lang="en-GB" sz="2100" dirty="0" smtClean="0">
                <a:solidFill>
                  <a:srgbClr val="FF0000"/>
                </a:solidFill>
              </a:rPr>
              <a:t>-&gt; </a:t>
            </a:r>
            <a:r>
              <a:rPr lang="en-GB" sz="2000" dirty="0" smtClean="0">
                <a:solidFill>
                  <a:srgbClr val="FF0000"/>
                </a:solidFill>
              </a:rPr>
              <a:t>Woodhams et al. </a:t>
            </a:r>
            <a:r>
              <a:rPr lang="en-GB" sz="2000" smtClean="0">
                <a:solidFill>
                  <a:srgbClr val="FF0000"/>
                </a:solidFill>
              </a:rPr>
              <a:t>(2019+2021)</a:t>
            </a:r>
            <a:endParaRPr lang="en-GB" sz="2000" dirty="0" smtClean="0">
              <a:solidFill>
                <a:srgbClr val="FF0000"/>
              </a:solidFill>
            </a:endParaRP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sz="2100" dirty="0" smtClean="0"/>
              <a:t>Would lead to better parameterisations (but requires detailed observations)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Post-process existing model forecasts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sz="2100" dirty="0" smtClean="0"/>
              <a:t>Need to better </a:t>
            </a:r>
            <a:r>
              <a:rPr lang="en-GB" sz="2100" dirty="0"/>
              <a:t>understand </a:t>
            </a:r>
            <a:r>
              <a:rPr lang="en-GB" sz="2100" dirty="0" smtClean="0"/>
              <a:t>model biases and atmospheric processes 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sz="2100" dirty="0" smtClean="0"/>
              <a:t>Use new techniques like machine </a:t>
            </a:r>
            <a:r>
              <a:rPr lang="en-GB" sz="2100" dirty="0"/>
              <a:t>learning and artificial intelligence</a:t>
            </a:r>
          </a:p>
          <a:p>
            <a:pPr marL="400050" lvl="1" indent="0">
              <a:buNone/>
            </a:pPr>
            <a:endParaRPr lang="en-GB" sz="2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next?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8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Lake Victoria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60" y="1052736"/>
            <a:ext cx="2558164" cy="26463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46450" y="2357591"/>
            <a:ext cx="815026" cy="567353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656" y="1052736"/>
            <a:ext cx="4824536" cy="294515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2478462" y="2357591"/>
            <a:ext cx="953242" cy="20883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371" y="1052736"/>
            <a:ext cx="3810001" cy="2526108"/>
          </a:xfrm>
          <a:prstGeom prst="rect">
            <a:avLst/>
          </a:prstGeom>
          <a:ln w="3175">
            <a:miter lim="400000"/>
          </a:ln>
        </p:spPr>
      </p:pic>
      <p:sp>
        <p:nvSpPr>
          <p:cNvPr id="26" name="Content Placeholder 1"/>
          <p:cNvSpPr>
            <a:spLocks noGrp="1"/>
          </p:cNvSpPr>
          <p:nvPr>
            <p:ph idx="1"/>
          </p:nvPr>
        </p:nvSpPr>
        <p:spPr>
          <a:xfrm>
            <a:off x="335359" y="4125514"/>
            <a:ext cx="7693157" cy="261797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100" dirty="0" smtClean="0"/>
              <a:t>Lake Victoria is a hotspot for severe convective storms - </a:t>
            </a:r>
            <a:r>
              <a:rPr lang="en-GB" sz="3100" dirty="0"/>
              <a:t>occur on average 175 days per </a:t>
            </a:r>
            <a:r>
              <a:rPr lang="en-GB" sz="3100" dirty="0" smtClean="0"/>
              <a:t>year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3100" dirty="0" smtClean="0"/>
              <a:t>Storm warning service via text message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3100" dirty="0" smtClean="0"/>
              <a:t>Weather forecasts are no skilful enough – storms appear quickly and are unpredictable</a:t>
            </a:r>
            <a:endParaRPr lang="en-US" sz="3100" dirty="0" smtClean="0"/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584200" algn="l"/>
              </a:tabLst>
              <a:defRPr sz="3300" b="0">
                <a:latin typeface="Arial"/>
                <a:ea typeface="Arial"/>
                <a:cs typeface="Arial"/>
                <a:sym typeface="Arial"/>
              </a:defRPr>
            </a:pPr>
            <a:r>
              <a:rPr lang="en-GB" sz="3100" dirty="0" smtClean="0"/>
              <a:t>200,000 </a:t>
            </a:r>
            <a:r>
              <a:rPr lang="en-GB" sz="3100" dirty="0"/>
              <a:t>fishermen use the lake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584200" algn="l"/>
              </a:tabLst>
              <a:defRPr sz="3300" b="0">
                <a:latin typeface="Arial"/>
                <a:ea typeface="Arial"/>
                <a:cs typeface="Arial"/>
                <a:sym typeface="Arial"/>
              </a:defRPr>
            </a:pPr>
            <a:r>
              <a:rPr lang="en-GB" sz="3100" dirty="0" smtClean="0"/>
              <a:t>3000-5000 </a:t>
            </a:r>
            <a:r>
              <a:rPr lang="en-GB" sz="3100" dirty="0"/>
              <a:t>deaths </a:t>
            </a:r>
            <a:r>
              <a:rPr lang="en-GB" sz="3100" dirty="0" smtClean="0"/>
              <a:t>each year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584200" algn="l"/>
              </a:tabLst>
              <a:defRPr sz="3300" b="0">
                <a:latin typeface="Arial"/>
                <a:ea typeface="Arial"/>
                <a:cs typeface="Arial"/>
                <a:sym typeface="Arial"/>
              </a:defRPr>
            </a:pPr>
            <a:r>
              <a:rPr lang="en-GB" sz="3100" dirty="0"/>
              <a:t>F</a:t>
            </a:r>
            <a:r>
              <a:rPr lang="en-GB" sz="3100" dirty="0" smtClean="0"/>
              <a:t>looding  </a:t>
            </a:r>
            <a:endParaRPr lang="en-GB" sz="3100" dirty="0"/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GB" dirty="0"/>
          </a:p>
        </p:txBody>
      </p:sp>
      <p:pic>
        <p:nvPicPr>
          <p:cNvPr id="10" name="Picture 2" descr="Floods in Kenya, Somalia displace hundreds of thousands — Quartz Afr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70" y="3861048"/>
            <a:ext cx="384042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Lake </a:t>
            </a:r>
            <a:r>
              <a:rPr lang="en-GB" dirty="0" smtClean="0"/>
              <a:t>Victoria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8" b="6162"/>
          <a:stretch/>
        </p:blipFill>
        <p:spPr>
          <a:xfrm>
            <a:off x="240488" y="1412776"/>
            <a:ext cx="6624736" cy="4798002"/>
          </a:xfrm>
          <a:prstGeom prst="rect">
            <a:avLst/>
          </a:prstGeom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6888088" y="1412776"/>
            <a:ext cx="4694312" cy="5184576"/>
          </a:xfrm>
        </p:spPr>
        <p:txBody>
          <a:bodyPr>
            <a:noAutofit/>
          </a:bodyPr>
          <a:lstStyle/>
          <a:p>
            <a:r>
              <a:rPr lang="en-US" sz="2200" dirty="0" smtClean="0"/>
              <a:t>Past studies have focused on the mean diurnal cycle of storms</a:t>
            </a:r>
          </a:p>
          <a:p>
            <a:r>
              <a:rPr lang="en-US" sz="2200" dirty="0" smtClean="0"/>
              <a:t>Storms </a:t>
            </a:r>
            <a:r>
              <a:rPr lang="en-US" sz="2200" dirty="0"/>
              <a:t>do not occur every day, even in the wet season, so the mean diurnal cycle is not a good predictor of </a:t>
            </a:r>
            <a:r>
              <a:rPr lang="en-US" sz="2200" dirty="0" smtClean="0"/>
              <a:t>storm</a:t>
            </a:r>
            <a:r>
              <a:rPr lang="en-US" sz="2200" dirty="0"/>
              <a:t>s</a:t>
            </a:r>
            <a:endParaRPr lang="en-US" sz="2200" dirty="0" smtClean="0"/>
          </a:p>
          <a:p>
            <a:r>
              <a:rPr lang="en-GB" sz="2200" dirty="0" smtClean="0"/>
              <a:t>A </a:t>
            </a:r>
            <a:r>
              <a:rPr lang="en-GB" sz="2200" dirty="0"/>
              <a:t>basic, process-based understanding of what causes individual </a:t>
            </a:r>
            <a:r>
              <a:rPr lang="en-GB" sz="2200" dirty="0" smtClean="0"/>
              <a:t>storms </a:t>
            </a:r>
            <a:r>
              <a:rPr lang="en-GB" sz="2200" dirty="0"/>
              <a:t>to initiate, develop and propagate </a:t>
            </a:r>
            <a:r>
              <a:rPr lang="en-GB" sz="2200" dirty="0" smtClean="0"/>
              <a:t>is lacking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336" y="646901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(2019)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605919" y="109899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Storm over Lake Victoria 6-7</a:t>
            </a:r>
            <a:r>
              <a:rPr lang="en-GB" b="1" baseline="30000" dirty="0" smtClean="0"/>
              <a:t>th</a:t>
            </a:r>
            <a:r>
              <a:rPr lang="en-GB" b="1" dirty="0" smtClean="0"/>
              <a:t> May 2015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9351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7368" y="4655197"/>
            <a:ext cx="11175032" cy="1230830"/>
          </a:xfrm>
        </p:spPr>
        <p:txBody>
          <a:bodyPr/>
          <a:lstStyle/>
          <a:p>
            <a:r>
              <a:rPr lang="en-GB" dirty="0"/>
              <a:t>Lake-land breeze structures </a:t>
            </a:r>
            <a:r>
              <a:rPr lang="en-GB" dirty="0" smtClean="0"/>
              <a:t>are likely </a:t>
            </a:r>
            <a:r>
              <a:rPr lang="en-GB" dirty="0"/>
              <a:t>important for triggering </a:t>
            </a:r>
            <a:r>
              <a:rPr lang="en-GB" dirty="0" smtClean="0"/>
              <a:t>storms over Lake Victoria</a:t>
            </a:r>
            <a:endParaRPr lang="en-US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 breeze circulation</a:t>
            </a:r>
            <a:endParaRPr lang="en-GB" dirty="0"/>
          </a:p>
        </p:txBody>
      </p:sp>
      <p:pic>
        <p:nvPicPr>
          <p:cNvPr id="2050" name="Picture 2" descr="land breeze | Definition, Diagram, &amp; Facts | Britannic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2"/>
          <a:stretch/>
        </p:blipFill>
        <p:spPr bwMode="auto">
          <a:xfrm>
            <a:off x="407368" y="1052736"/>
            <a:ext cx="523935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and breeze | Definition, Diagram, &amp; Facts | Britannic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9"/>
          <a:stretch/>
        </p:blipFill>
        <p:spPr bwMode="auto">
          <a:xfrm>
            <a:off x="5989470" y="1124744"/>
            <a:ext cx="5239350" cy="33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154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4212" y="1700808"/>
            <a:ext cx="5306380" cy="439248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1.5km </a:t>
            </a:r>
            <a:r>
              <a:rPr lang="en-GB" dirty="0" err="1" smtClean="0"/>
              <a:t>MetUM</a:t>
            </a:r>
            <a:r>
              <a:rPr lang="en-GB" dirty="0" smtClean="0"/>
              <a:t> convective-scale simulations: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</a:rPr>
              <a:t>No storm – to understand baseline lake-land breeze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</a:rPr>
              <a:t>Storm in wet season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Storm in dry season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Lake Victoria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85"/>
          <a:stretch/>
        </p:blipFill>
        <p:spPr>
          <a:xfrm>
            <a:off x="5735960" y="4221088"/>
            <a:ext cx="6167938" cy="2613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960" y="931694"/>
            <a:ext cx="5544616" cy="3161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336" y="646901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(2019)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37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3068959"/>
            <a:ext cx="10972800" cy="28474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 smtClean="0"/>
              <a:t>No storm case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930782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 storm case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85" t="33892" r="80065" b="9683"/>
          <a:stretch/>
        </p:blipFill>
        <p:spPr>
          <a:xfrm>
            <a:off x="5923766" y="1772816"/>
            <a:ext cx="5760640" cy="42611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9336" y="1916832"/>
            <a:ext cx="5778879" cy="3284507"/>
            <a:chOff x="407368" y="1306088"/>
            <a:chExt cx="5128755" cy="2915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3785" t="66851" r="80014" b="11642"/>
            <a:stretch/>
          </p:blipFill>
          <p:spPr>
            <a:xfrm>
              <a:off x="407368" y="1306088"/>
              <a:ext cx="5128755" cy="14414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785" t="12961" r="80065" b="65287"/>
            <a:stretch/>
          </p:blipFill>
          <p:spPr>
            <a:xfrm>
              <a:off x="407368" y="2763202"/>
              <a:ext cx="5112568" cy="1457886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3785" t="76689" r="80065" b="17590"/>
          <a:stretch/>
        </p:blipFill>
        <p:spPr>
          <a:xfrm>
            <a:off x="119336" y="5085184"/>
            <a:ext cx="5760640" cy="432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9735" y="1197107"/>
            <a:ext cx="2153593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Strong onshore flow in the afternoon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19336" y="1251275"/>
            <a:ext cx="229047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Return flow above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96057" y="1688313"/>
            <a:ext cx="576311" cy="3879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71664" y="5602955"/>
            <a:ext cx="2656457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Offshore flow, strengthened by prevailing winds and downslope mountain flow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287032" y="4725144"/>
            <a:ext cx="1000656" cy="8659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024224" y="1707040"/>
            <a:ext cx="176232" cy="12179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12225" y="1041982"/>
            <a:ext cx="3572182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Bulge of moisture propagates with leading edge of land-breeze front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150435" y="5635266"/>
            <a:ext cx="1991060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Convergence zone over the lake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597108" y="4725144"/>
            <a:ext cx="475260" cy="9101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2144" y="6118439"/>
            <a:ext cx="3435884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 storm as limited moisture availability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119336" y="646901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(2019)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66926" y="1854784"/>
            <a:ext cx="653694" cy="13879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06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 storm case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3"/>
          <a:stretch/>
        </p:blipFill>
        <p:spPr>
          <a:xfrm>
            <a:off x="479376" y="1053177"/>
            <a:ext cx="10454372" cy="4856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336" y="646901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(2019)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123518" y="1002340"/>
            <a:ext cx="19910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Asymmetry due to prevailing south-easterlies 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9120336" y="1925670"/>
            <a:ext cx="1296144" cy="5842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9330638" y="4797152"/>
            <a:ext cx="1180830" cy="8511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11468" y="3101990"/>
            <a:ext cx="1698098" cy="20313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Elevated moisture bulge has potential to initiate convection (but didn’t on this day)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312024" y="5648342"/>
            <a:ext cx="144016" cy="4975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11624" y="6145849"/>
            <a:ext cx="5328592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Gusty winds at the head of land breeze density current could pose a hazard to fishermen even on dry days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8621694" y="5960815"/>
            <a:ext cx="3570306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Atmospheric waves could be excited through collision of density currents and initiate convection</a:t>
            </a:r>
            <a:endParaRPr lang="en-GB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8967891" y="5648342"/>
            <a:ext cx="8429" cy="3124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8008" y="6468814"/>
            <a:ext cx="6439394" cy="36953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Collision of sea breezes of different depths excites waves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Morning glory - Australia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19336" y="646901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Goler</a:t>
            </a:r>
            <a:r>
              <a:rPr lang="en-GB" dirty="0" smtClean="0"/>
              <a:t> and Reeder (2004)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2941" t="38358" r="12884" b="21192"/>
          <a:stretch/>
        </p:blipFill>
        <p:spPr>
          <a:xfrm>
            <a:off x="402947" y="988765"/>
            <a:ext cx="4390013" cy="2652300"/>
          </a:xfrm>
          <a:prstGeom prst="rect">
            <a:avLst/>
          </a:prstGeom>
        </p:spPr>
      </p:pic>
      <p:pic>
        <p:nvPicPr>
          <p:cNvPr id="1026" name="Picture 2" descr="Morning Glory cloud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90" y="3673902"/>
            <a:ext cx="3910067" cy="260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44" y="1027509"/>
            <a:ext cx="5579352" cy="2613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36655"/>
          <a:stretch/>
        </p:blipFill>
        <p:spPr>
          <a:xfrm>
            <a:off x="5879976" y="3777617"/>
            <a:ext cx="5440566" cy="255464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143673" y="1700808"/>
            <a:ext cx="576063" cy="0"/>
          </a:xfrm>
          <a:prstGeom prst="line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4181" y="1700808"/>
            <a:ext cx="275946" cy="838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9640" y="993682"/>
            <a:ext cx="1872208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Sea breeze collision over land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935761" y="1412776"/>
            <a:ext cx="730896" cy="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935761" y="1709192"/>
            <a:ext cx="730896" cy="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935761" y="2060848"/>
            <a:ext cx="730896" cy="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976320" y="3196615"/>
            <a:ext cx="576063" cy="0"/>
          </a:xfrm>
          <a:prstGeom prst="line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08676" y="3212976"/>
            <a:ext cx="275946" cy="838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301614" y="1712021"/>
            <a:ext cx="730896" cy="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301614" y="2348880"/>
            <a:ext cx="730896" cy="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301614" y="2996952"/>
            <a:ext cx="730896" cy="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452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5678328"/>
            <a:ext cx="10972800" cy="1046822"/>
          </a:xfrm>
        </p:spPr>
        <p:txBody>
          <a:bodyPr>
            <a:normAutofit/>
          </a:bodyPr>
          <a:lstStyle/>
          <a:p>
            <a:r>
              <a:rPr lang="en-GB" sz="2600" dirty="0" smtClean="0"/>
              <a:t>Hotspot for individual severe weather events</a:t>
            </a:r>
          </a:p>
          <a:p>
            <a:r>
              <a:rPr lang="en-GB" sz="2600" dirty="0" smtClean="0"/>
              <a:t>Vulnerable to seasonal and decadal rainfall variability</a:t>
            </a:r>
          </a:p>
          <a:p>
            <a:endParaRPr lang="en-GB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East Africa</a:t>
            </a:r>
            <a:endParaRPr lang="en-GB" dirty="0"/>
          </a:p>
        </p:txBody>
      </p:sp>
      <p:pic>
        <p:nvPicPr>
          <p:cNvPr id="1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582668"/>
            <a:ext cx="3096344" cy="2052939"/>
          </a:xfrm>
          <a:prstGeom prst="rect">
            <a:avLst/>
          </a:prstGeom>
          <a:ln w="3175">
            <a:miter lim="400000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271" y="1041978"/>
            <a:ext cx="4003468" cy="2443929"/>
          </a:xfrm>
          <a:prstGeom prst="rect">
            <a:avLst/>
          </a:prstGeom>
        </p:spPr>
      </p:pic>
      <p:pic>
        <p:nvPicPr>
          <p:cNvPr id="1026" name="Picture 2" descr="Floods in Kenya, Somalia displace hundreds of thousands — Quartz Afr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960" y="3582667"/>
            <a:ext cx="3649670" cy="20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10" descr="East Africa drought map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296" y="1005480"/>
            <a:ext cx="4676192" cy="393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86" y="1038910"/>
            <a:ext cx="2227447" cy="2304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14879" y="2073914"/>
            <a:ext cx="815026" cy="567353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329905" y="2357591"/>
            <a:ext cx="1101799" cy="13530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194347" y="119675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2010/2011 drought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0397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3068959"/>
            <a:ext cx="10972800" cy="28474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S</a:t>
            </a:r>
            <a:r>
              <a:rPr lang="en-GB" sz="3600" dirty="0" smtClean="0"/>
              <a:t>torm case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157191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Storm case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9" t="794" r="2877" b="7041"/>
          <a:stretch/>
        </p:blipFill>
        <p:spPr>
          <a:xfrm>
            <a:off x="6096000" y="1523925"/>
            <a:ext cx="5557092" cy="41482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7367" y="1523925"/>
            <a:ext cx="5557093" cy="4065315"/>
            <a:chOff x="335360" y="1268760"/>
            <a:chExt cx="5112568" cy="37401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70" t="18409" r="5421" b="11903"/>
            <a:stretch/>
          </p:blipFill>
          <p:spPr>
            <a:xfrm>
              <a:off x="335360" y="1268760"/>
              <a:ext cx="5112568" cy="324036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9" t="81145" r="2877" b="7041"/>
            <a:stretch/>
          </p:blipFill>
          <p:spPr>
            <a:xfrm>
              <a:off x="335360" y="4519688"/>
              <a:ext cx="5112568" cy="48919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775520" y="1090799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Observations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457038" y="1090799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Model simulation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629564" y="64374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(2019)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47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57811" y="1636230"/>
            <a:ext cx="9937104" cy="4464497"/>
            <a:chOff x="1145002" y="1575503"/>
            <a:chExt cx="9937104" cy="44644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5851" t="38960" r="73772" b="24775"/>
            <a:stretch/>
          </p:blipFill>
          <p:spPr>
            <a:xfrm>
              <a:off x="1145002" y="1575503"/>
              <a:ext cx="9937104" cy="374441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l="5999" t="78798" r="74363" b="14228"/>
            <a:stretch/>
          </p:blipFill>
          <p:spPr>
            <a:xfrm>
              <a:off x="1177938" y="5319920"/>
              <a:ext cx="9577064" cy="720080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Storm case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07685" y="961446"/>
            <a:ext cx="2153593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Strong lake breeze in the afternoon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19336" y="646901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(2019)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26094" y="968114"/>
            <a:ext cx="3301954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Strong prevailing south easterlies converge with lake breeze</a:t>
            </a:r>
            <a:endParaRPr lang="en-GB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647728" y="1614445"/>
            <a:ext cx="471361" cy="14742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61278" y="1620607"/>
            <a:ext cx="570426" cy="1304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2222" y="5263284"/>
            <a:ext cx="1519988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Onshore flow weakens in the evening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10128448" y="942311"/>
            <a:ext cx="1991060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Convergence zone along coast</a:t>
            </a:r>
            <a:endParaRPr lang="en-GB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9586074" y="1598854"/>
            <a:ext cx="614382" cy="15962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842577" y="4226502"/>
            <a:ext cx="1276931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Storm develops with heavy rainfall</a:t>
            </a:r>
            <a:endParaRPr lang="en-GB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9589558" y="4643027"/>
            <a:ext cx="1253019" cy="3688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749710" y="924343"/>
            <a:ext cx="1991060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Storm from previous day</a:t>
            </a:r>
            <a:endParaRPr lang="en-GB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8472264" y="1570674"/>
            <a:ext cx="243715" cy="765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353902" y="6087159"/>
            <a:ext cx="238244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Cold pool develops</a:t>
            </a:r>
            <a:endParaRPr lang="en-GB" dirty="0"/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6528048" y="4906199"/>
            <a:ext cx="848172" cy="11404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676463" y="4951637"/>
            <a:ext cx="1792381" cy="6218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30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22934" y="1608285"/>
            <a:ext cx="9587117" cy="4379086"/>
            <a:chOff x="1837475" y="1247391"/>
            <a:chExt cx="9587117" cy="437908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/>
            <a:srcRect l="5999" t="78798" r="74363" b="14228"/>
            <a:stretch/>
          </p:blipFill>
          <p:spPr>
            <a:xfrm>
              <a:off x="1837475" y="4906397"/>
              <a:ext cx="9577064" cy="72008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999" t="21692" r="74363" b="42740"/>
            <a:stretch/>
          </p:blipFill>
          <p:spPr>
            <a:xfrm>
              <a:off x="1847528" y="1247391"/>
              <a:ext cx="9577064" cy="3672408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Storm case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048943" y="1081781"/>
            <a:ext cx="215359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Cold pool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9629564" y="64374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(2019)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955746" y="1470955"/>
            <a:ext cx="428286" cy="16459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433938" y="1570674"/>
            <a:ext cx="215981" cy="11024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578869" y="4881251"/>
            <a:ext cx="916731" cy="4180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9976" y="5110208"/>
            <a:ext cx="1613536" cy="17543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Convergence between  prevailing </a:t>
            </a:r>
            <a:r>
              <a:rPr lang="en-GB" dirty="0" err="1" smtClean="0"/>
              <a:t>southeasteries</a:t>
            </a:r>
            <a:r>
              <a:rPr lang="en-GB" dirty="0" smtClean="0"/>
              <a:t> and land breeze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9592634" y="935337"/>
            <a:ext cx="1991060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Storm propagates over the lake</a:t>
            </a:r>
            <a:endParaRPr lang="en-GB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8929082" y="1581668"/>
            <a:ext cx="982081" cy="10915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303226" y="4717419"/>
            <a:ext cx="1677207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Convergence intensifies storm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1343473" y="955840"/>
            <a:ext cx="2808312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Prevailing  </a:t>
            </a:r>
            <a:r>
              <a:rPr lang="en-GB" dirty="0" err="1" smtClean="0"/>
              <a:t>southeasterlies</a:t>
            </a:r>
            <a:r>
              <a:rPr lang="en-GB" dirty="0" smtClean="0"/>
              <a:t> accelerate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21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Storm case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35" b="51626"/>
          <a:stretch/>
        </p:blipFill>
        <p:spPr>
          <a:xfrm>
            <a:off x="911424" y="1484783"/>
            <a:ext cx="10008881" cy="4755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29564" y="64374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(2019)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77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0161" y="5642305"/>
            <a:ext cx="10972800" cy="1002629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Lake-land breeze convergence occurs regularly</a:t>
            </a:r>
          </a:p>
          <a:p>
            <a:r>
              <a:rPr lang="en-GB" dirty="0" smtClean="0"/>
              <a:t>Large-scale moisture is a key control on storm formation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Large-scale controls on storm formation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2" r="51155"/>
          <a:stretch/>
        </p:blipFill>
        <p:spPr>
          <a:xfrm>
            <a:off x="7877046" y="1143744"/>
            <a:ext cx="3525915" cy="456937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7368" y="1340768"/>
            <a:ext cx="6967974" cy="4176464"/>
            <a:chOff x="1559497" y="0"/>
            <a:chExt cx="7416824" cy="44454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32116" b="18657"/>
            <a:stretch/>
          </p:blipFill>
          <p:spPr>
            <a:xfrm>
              <a:off x="1559497" y="0"/>
              <a:ext cx="7416824" cy="35730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8453" t="80137" r="15641"/>
            <a:stretch/>
          </p:blipFill>
          <p:spPr>
            <a:xfrm>
              <a:off x="1775519" y="3573016"/>
              <a:ext cx="7200801" cy="87248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408368" y="26498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Storm case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336360" y="2945654"/>
            <a:ext cx="216024" cy="189682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056440" y="359687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9984432" y="3892700"/>
            <a:ext cx="216024" cy="1896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72264" y="451288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 storm case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9640003" y="4335037"/>
            <a:ext cx="303643" cy="25343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11424" y="1402288"/>
            <a:ext cx="16118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No storm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304704" y="1402288"/>
            <a:ext cx="2007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S</a:t>
            </a:r>
            <a:r>
              <a:rPr lang="en-GB" b="1" dirty="0" smtClean="0"/>
              <a:t>torm</a:t>
            </a:r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629564" y="64374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(2019)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858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Lake Victoria</a:t>
            </a:r>
            <a:endParaRPr lang="en-GB" dirty="0"/>
          </a:p>
        </p:txBody>
      </p:sp>
      <p:sp>
        <p:nvSpPr>
          <p:cNvPr id="4" name="Lake-land Breeze Circulation…"/>
          <p:cNvSpPr txBox="1"/>
          <p:nvPr/>
        </p:nvSpPr>
        <p:spPr>
          <a:xfrm>
            <a:off x="479376" y="954534"/>
            <a:ext cx="11449272" cy="57708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457200" indent="-457200" algn="l" defTabSz="457200">
              <a:buFont typeface="Arial" panose="020B0604020202020204" pitchFamily="34" charset="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700" dirty="0" smtClean="0"/>
              <a:t>Controls on storm formation: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(Near?) persistent lake-land breeze circulation 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Strength and location of lake-land breeze convergence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Prevailing wind strength and direction 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Downslope mountain winds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Large-scale moisture availability – varies seasonally and sub-seasonally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Local moisture availability through evaporation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Moisture bulge and possibly waves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Lake-land surface temperature difference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Storm activity on the previous day – cold pools, moisture</a:t>
            </a:r>
          </a:p>
          <a:p>
            <a:pPr defTabSz="457200">
              <a:defRPr sz="2900">
                <a:latin typeface="Arial"/>
                <a:ea typeface="Arial"/>
                <a:cs typeface="Arial"/>
                <a:sym typeface="Arial"/>
              </a:defRPr>
            </a:pPr>
            <a:endParaRPr lang="en-GB" sz="2800" dirty="0" smtClean="0"/>
          </a:p>
          <a:p>
            <a:pPr marL="457200" indent="-457200" defTabSz="457200">
              <a:buFont typeface="Arial" panose="020B0604020202020204" pitchFamily="34" charset="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700" dirty="0" smtClean="0"/>
              <a:t>For accurate forecasts we likely need to simulate all above correctly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700" dirty="0"/>
              <a:t>Study based on three case studies in a </a:t>
            </a:r>
            <a:r>
              <a:rPr lang="en-GB" sz="2700" dirty="0" smtClean="0"/>
              <a:t>model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700" dirty="0" smtClean="0"/>
              <a:t>Idealised modelling needed to study land breeze collision + bulge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700" dirty="0" smtClean="0"/>
              <a:t>Lack of detailed in-situ observations to evaluate models</a:t>
            </a:r>
          </a:p>
        </p:txBody>
      </p:sp>
    </p:spTree>
    <p:extLst>
      <p:ext uri="{BB962C8B-B14F-4D97-AF65-F5344CB8AC3E}">
        <p14:creationId xmlns:p14="http://schemas.microsoft.com/office/powerpoint/2010/main" val="261009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flights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8760"/>
            <a:ext cx="12192000" cy="5589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275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3429000"/>
            <a:ext cx="2772571" cy="15595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94083" y="4653136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>
                <a:solidFill>
                  <a:schemeClr val="bg1"/>
                </a:solidFill>
              </a:rPr>
              <a:t>3 research flights through </a:t>
            </a:r>
            <a:r>
              <a:rPr lang="en-GB" sz="2400" dirty="0" err="1" smtClean="0">
                <a:solidFill>
                  <a:schemeClr val="bg1"/>
                </a:solidFill>
              </a:rPr>
              <a:t>HyVic</a:t>
            </a:r>
            <a:r>
              <a:rPr lang="en-GB" sz="2400" dirty="0" smtClean="0">
                <a:solidFill>
                  <a:schemeClr val="bg1"/>
                </a:solidFill>
              </a:rPr>
              <a:t> pilot field campaign, part of HIGHWAY and Africa SWIFT project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5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5335232"/>
            <a:ext cx="10972800" cy="1209024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26</a:t>
            </a:r>
            <a:r>
              <a:rPr lang="en-GB" b="1" baseline="30000" dirty="0"/>
              <a:t>th</a:t>
            </a:r>
            <a:r>
              <a:rPr lang="en-GB" b="1" dirty="0"/>
              <a:t> January 2019 Evening flight: </a:t>
            </a:r>
            <a:r>
              <a:rPr lang="en-GB" dirty="0"/>
              <a:t>sample lake breeze</a:t>
            </a:r>
          </a:p>
          <a:p>
            <a:r>
              <a:rPr lang="en-GB" b="1" dirty="0"/>
              <a:t>27</a:t>
            </a:r>
            <a:r>
              <a:rPr lang="en-GB" b="1" baseline="30000" dirty="0"/>
              <a:t>th</a:t>
            </a:r>
            <a:r>
              <a:rPr lang="en-GB" b="1" dirty="0"/>
              <a:t> January 2019 Morning flight: </a:t>
            </a:r>
            <a:r>
              <a:rPr lang="en-GB" dirty="0"/>
              <a:t>sample land breeze and lake </a:t>
            </a:r>
            <a:r>
              <a:rPr lang="en-GB" dirty="0" smtClean="0"/>
              <a:t>BL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flights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5F262-7AEE-B046-8874-5ABADF19D8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99" y="1623666"/>
            <a:ext cx="3177961" cy="31051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4520D4-0C2D-FF48-88F5-18D675710284}"/>
              </a:ext>
            </a:extLst>
          </p:cNvPr>
          <p:cNvGrpSpPr/>
          <p:nvPr/>
        </p:nvGrpSpPr>
        <p:grpSpPr>
          <a:xfrm>
            <a:off x="4356152" y="1226101"/>
            <a:ext cx="7596869" cy="3801563"/>
            <a:chOff x="4560448" y="1493174"/>
            <a:chExt cx="7596869" cy="38015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313EED-CA35-C848-AA36-835C93D44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0448" y="1493174"/>
              <a:ext cx="5926994" cy="36551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F23C8F-B625-394F-8990-335A5B3B3244}"/>
                </a:ext>
              </a:extLst>
            </p:cNvPr>
            <p:cNvSpPr txBox="1"/>
            <p:nvPr/>
          </p:nvSpPr>
          <p:spPr>
            <a:xfrm>
              <a:off x="5060545" y="2501715"/>
              <a:ext cx="16568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err="1">
                  <a:latin typeface="Helvetica Neue" charset="0"/>
                  <a:ea typeface="Helvetica Neue" charset="0"/>
                  <a:cs typeface="Helvetica Neue" charset="0"/>
                </a:rPr>
                <a:t>Dropsondes</a:t>
              </a:r>
              <a:endParaRPr lang="en-GB" sz="14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6ADD43-083F-8C4C-B4E4-F113182C318A}"/>
                </a:ext>
              </a:extLst>
            </p:cNvPr>
            <p:cNvSpPr txBox="1"/>
            <p:nvPr/>
          </p:nvSpPr>
          <p:spPr>
            <a:xfrm>
              <a:off x="10497020" y="2967291"/>
              <a:ext cx="1617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To sample return flow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37C11A-2853-D54A-AFEF-219EF6422665}"/>
                </a:ext>
              </a:extLst>
            </p:cNvPr>
            <p:cNvSpPr txBox="1"/>
            <p:nvPr/>
          </p:nvSpPr>
          <p:spPr>
            <a:xfrm>
              <a:off x="10539488" y="3725077"/>
              <a:ext cx="16178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To sample low-level convergence and contrasts between lake and land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821556-8B8D-D74A-9535-E122CB2BB5A5}"/>
                </a:ext>
              </a:extLst>
            </p:cNvPr>
            <p:cNvSpPr txBox="1"/>
            <p:nvPr/>
          </p:nvSpPr>
          <p:spPr>
            <a:xfrm>
              <a:off x="10539488" y="1828726"/>
              <a:ext cx="1617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err="1"/>
                <a:t>Sondes</a:t>
              </a:r>
              <a:r>
                <a:rPr lang="en-GB" sz="1600" b="1" dirty="0"/>
                <a:t> to sample full profile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5BA591-7DC7-6846-9960-05BF08370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5609" y="2861195"/>
              <a:ext cx="1026556" cy="16927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B485EE-EF51-9946-A7E9-3D764169D9D0}"/>
                </a:ext>
              </a:extLst>
            </p:cNvPr>
            <p:cNvSpPr txBox="1"/>
            <p:nvPr/>
          </p:nvSpPr>
          <p:spPr>
            <a:xfrm>
              <a:off x="5329376" y="4184606"/>
              <a:ext cx="10265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Image credit: </a:t>
              </a:r>
              <a:r>
                <a:rPr lang="en-US" sz="800" b="1" dirty="0" err="1"/>
                <a:t>weatherboy.com</a:t>
              </a:r>
              <a:endParaRPr lang="en-US" sz="800" b="1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7E15F1E-2276-EA4A-A66E-2CCA416893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73352" y="3286654"/>
            <a:ext cx="1205639" cy="400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13" y="6482492"/>
            <a:ext cx="278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</a:t>
            </a:r>
            <a:r>
              <a:rPr lang="en-GB" dirty="0" smtClean="0"/>
              <a:t>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946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16080" y="1340768"/>
            <a:ext cx="4680520" cy="4392488"/>
          </a:xfrm>
        </p:spPr>
        <p:txBody>
          <a:bodyPr/>
          <a:lstStyle/>
          <a:p>
            <a:r>
              <a:rPr lang="en-GB" dirty="0"/>
              <a:t>January = dry season</a:t>
            </a:r>
          </a:p>
          <a:p>
            <a:r>
              <a:rPr lang="en-GB" dirty="0" smtClean="0"/>
              <a:t>Storms often occur in dry season</a:t>
            </a:r>
          </a:p>
          <a:p>
            <a:r>
              <a:rPr lang="en-GB" dirty="0" smtClean="0"/>
              <a:t>Clear conditions = lucky!</a:t>
            </a:r>
          </a:p>
          <a:p>
            <a:r>
              <a:rPr lang="en-GB" dirty="0" smtClean="0"/>
              <a:t>Ideal to capture baseline lake-land breeze circulation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flights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06" y="1052736"/>
            <a:ext cx="5750835" cy="55641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08368" y="6471756"/>
            <a:ext cx="278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</a:t>
            </a:r>
            <a:r>
              <a:rPr lang="en-GB" dirty="0" smtClean="0"/>
              <a:t>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91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5197580"/>
            <a:ext cx="10972800" cy="1473026"/>
          </a:xfrm>
        </p:spPr>
        <p:txBody>
          <a:bodyPr>
            <a:normAutofit/>
          </a:bodyPr>
          <a:lstStyle/>
          <a:p>
            <a:r>
              <a:rPr lang="en-GB" dirty="0" smtClean="0"/>
              <a:t>A 7 day forecast today is as good as a 3 or 4 day forecast in 1980</a:t>
            </a:r>
          </a:p>
          <a:p>
            <a:r>
              <a:rPr lang="en-GB" dirty="0" smtClean="0"/>
              <a:t>Forecast skill has increased by a day per decade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Extra-tropical weather forecast skill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288" y="908721"/>
            <a:ext cx="6825032" cy="4176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86256" y="648866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Bauer et al. 2015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071664" y="3429000"/>
            <a:ext cx="5904656" cy="93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4" idx="3"/>
          </p:cNvCxnSpPr>
          <p:nvPr/>
        </p:nvCxnSpPr>
        <p:spPr>
          <a:xfrm flipV="1">
            <a:off x="8976320" y="2996953"/>
            <a:ext cx="0" cy="4320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73266" y="3155007"/>
            <a:ext cx="1741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Useful forecast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56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847528" y="1647964"/>
            <a:ext cx="8496944" cy="4518566"/>
            <a:chOff x="2567608" y="1124744"/>
            <a:chExt cx="6770378" cy="3600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0281" t="26754" r="72296" b="39111"/>
            <a:stretch/>
          </p:blipFill>
          <p:spPr>
            <a:xfrm>
              <a:off x="2567608" y="1124744"/>
              <a:ext cx="6770378" cy="280831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10281" t="75667" r="72296" b="13829"/>
            <a:stretch/>
          </p:blipFill>
          <p:spPr>
            <a:xfrm>
              <a:off x="2567608" y="3861048"/>
              <a:ext cx="6770378" cy="864096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flights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009596" y="3903323"/>
            <a:ext cx="199106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Lake breeze front</a:t>
            </a:r>
            <a:endParaRPr lang="en-GB" dirty="0"/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>
            <a:off x="7680176" y="4087989"/>
            <a:ext cx="2329420" cy="509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344" y="1124744"/>
            <a:ext cx="23042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Evening flight </a:t>
            </a:r>
            <a:r>
              <a:rPr lang="en-GB" dirty="0" smtClean="0"/>
              <a:t>300m model data + low-level aircraft observations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0029407" y="1789344"/>
            <a:ext cx="1991060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Return flow aloft within prevailing </a:t>
            </a:r>
            <a:r>
              <a:rPr lang="en-GB" dirty="0" err="1" smtClean="0"/>
              <a:t>southeasterlies</a:t>
            </a:r>
            <a:endParaRPr lang="en-GB" dirty="0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7320136" y="2251009"/>
            <a:ext cx="2709271" cy="2623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552384" y="6488668"/>
            <a:ext cx="278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</a:t>
            </a:r>
            <a:r>
              <a:rPr lang="en-GB" dirty="0" smtClean="0"/>
              <a:t>2021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85F262-7AEE-B046-8874-5ABADF19D8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771380"/>
            <a:ext cx="2135560" cy="208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flights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66" t="17919" r="72739" b="11921"/>
          <a:stretch/>
        </p:blipFill>
        <p:spPr>
          <a:xfrm>
            <a:off x="2442183" y="1124744"/>
            <a:ext cx="8020472" cy="53435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60496" y="4851124"/>
            <a:ext cx="1604958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300m model better resolves steep slopes</a:t>
            </a:r>
            <a:endParaRPr lang="en-GB" dirty="0"/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>
            <a:off x="8161488" y="5312789"/>
            <a:ext cx="2399008" cy="2401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60496" y="1822595"/>
            <a:ext cx="1435778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Lake breeze front much sharper in 300m model</a:t>
            </a:r>
            <a:endParaRPr lang="en-GB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8040216" y="2422153"/>
            <a:ext cx="2520280" cy="6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161488" y="2694404"/>
            <a:ext cx="2399008" cy="11049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408368" y="6484253"/>
            <a:ext cx="278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</a:t>
            </a:r>
            <a:r>
              <a:rPr lang="en-GB" dirty="0" smtClean="0"/>
              <a:t>2021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91344" y="1124744"/>
            <a:ext cx="1944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Evening flight</a:t>
            </a:r>
          </a:p>
          <a:p>
            <a:r>
              <a:rPr lang="en-GB" dirty="0"/>
              <a:t>model data + low-level aircraft observations</a:t>
            </a:r>
          </a:p>
          <a:p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4404"/>
            <a:ext cx="2495249" cy="32054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6454" y="5900955"/>
            <a:ext cx="2127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Woodhams et al. (2019)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82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flights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270" y="6466048"/>
            <a:ext cx="278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</a:t>
            </a:r>
            <a:r>
              <a:rPr lang="en-GB" dirty="0" smtClean="0"/>
              <a:t>2021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055440" y="2286981"/>
            <a:ext cx="9541060" cy="3785601"/>
            <a:chOff x="803412" y="1268760"/>
            <a:chExt cx="10585176" cy="41998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316" t="41877" r="72979" b="28135"/>
            <a:stretch/>
          </p:blipFill>
          <p:spPr>
            <a:xfrm>
              <a:off x="803412" y="1268760"/>
              <a:ext cx="10585176" cy="30963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5316" t="80152" r="82372" b="8639"/>
            <a:stretch/>
          </p:blipFill>
          <p:spPr>
            <a:xfrm>
              <a:off x="3431704" y="4311246"/>
              <a:ext cx="6004284" cy="1157388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91344" y="1124744"/>
            <a:ext cx="50405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Evening flight </a:t>
            </a:r>
          </a:p>
          <a:p>
            <a:r>
              <a:rPr lang="en-GB" dirty="0" smtClean="0"/>
              <a:t>300m model data + </a:t>
            </a:r>
            <a:r>
              <a:rPr lang="en-GB" dirty="0" err="1" smtClean="0"/>
              <a:t>dropsonde</a:t>
            </a:r>
            <a:r>
              <a:rPr lang="en-GB" dirty="0" smtClean="0"/>
              <a:t> observations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68850" y="5285726"/>
            <a:ext cx="2850886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Model boundary layer too deep, warm and/or moist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287688" y="4293096"/>
            <a:ext cx="136791" cy="9926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A85F262-7AEE-B046-8874-5ABADF19D8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440" y="4748760"/>
            <a:ext cx="2135560" cy="208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327" t="24196" r="74955" b="8853"/>
          <a:stretch/>
        </p:blipFill>
        <p:spPr>
          <a:xfrm>
            <a:off x="2588014" y="1034347"/>
            <a:ext cx="7279566" cy="58236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flights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408368" y="6488668"/>
            <a:ext cx="278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Woodhams et al. </a:t>
            </a:r>
            <a:r>
              <a:rPr lang="en-GB" dirty="0" smtClean="0"/>
              <a:t>2021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91344" y="1124744"/>
            <a:ext cx="23762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Morning flight </a:t>
            </a:r>
          </a:p>
          <a:p>
            <a:r>
              <a:rPr lang="en-GB" dirty="0" smtClean="0"/>
              <a:t>300m model data + low-level aircraft observations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040448" y="2582770"/>
            <a:ext cx="1917707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Bulge of elevated moisture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456040" y="2905935"/>
            <a:ext cx="3584408" cy="606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040448" y="1241972"/>
            <a:ext cx="1917707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Low-level divergence over the lake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456040" y="1565137"/>
            <a:ext cx="3584408" cy="7117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2B0BD3-F40A-D140-9AEA-584E69A97C91}"/>
              </a:ext>
            </a:extLst>
          </p:cNvPr>
          <p:cNvCxnSpPr>
            <a:cxnSpLocks/>
          </p:cNvCxnSpPr>
          <p:nvPr/>
        </p:nvCxnSpPr>
        <p:spPr>
          <a:xfrm flipH="1">
            <a:off x="5391904" y="2461230"/>
            <a:ext cx="788760" cy="0"/>
          </a:xfrm>
          <a:prstGeom prst="straightConnector1">
            <a:avLst/>
          </a:prstGeom>
          <a:ln w="41275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6E5EFCC-CD23-D743-9D85-111C0C8C16BF}"/>
              </a:ext>
            </a:extLst>
          </p:cNvPr>
          <p:cNvCxnSpPr>
            <a:cxnSpLocks/>
          </p:cNvCxnSpPr>
          <p:nvPr/>
        </p:nvCxnSpPr>
        <p:spPr>
          <a:xfrm>
            <a:off x="6528048" y="2453580"/>
            <a:ext cx="788760" cy="0"/>
          </a:xfrm>
          <a:prstGeom prst="straightConnector1">
            <a:avLst/>
          </a:prstGeom>
          <a:ln w="41275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9970EC2-8598-014A-A298-79B7ECCAB9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331"/>
          <a:stretch/>
        </p:blipFill>
        <p:spPr>
          <a:xfrm>
            <a:off x="291315" y="2765036"/>
            <a:ext cx="2469567" cy="3689597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022042" y="5445224"/>
            <a:ext cx="1008112" cy="12048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0" y="6586819"/>
            <a:ext cx="2127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Woodhams et al. (2019)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034919" y="4093197"/>
            <a:ext cx="1917707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Bulge moved westward 10-20km in 2-3 hours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19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flights</a:t>
            </a:r>
          </a:p>
        </p:txBody>
      </p:sp>
      <p:sp>
        <p:nvSpPr>
          <p:cNvPr id="4" name="Lake-land Breeze Circulation…"/>
          <p:cNvSpPr txBox="1"/>
          <p:nvPr/>
        </p:nvSpPr>
        <p:spPr>
          <a:xfrm>
            <a:off x="335360" y="1115482"/>
            <a:ext cx="11449272" cy="53860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marL="457200" indent="-457200" defTabSz="457200">
              <a:buFont typeface="Arial" panose="020B0604020202020204" pitchFamily="34" charset="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/>
              <a:t>First in-situ observations of </a:t>
            </a:r>
            <a:r>
              <a:rPr lang="en-GB" sz="2300" dirty="0" smtClean="0"/>
              <a:t>the Lake </a:t>
            </a:r>
            <a:r>
              <a:rPr lang="en-GB" sz="2300" dirty="0"/>
              <a:t>Victoria lake-land breeze circulation</a:t>
            </a:r>
          </a:p>
          <a:p>
            <a:pPr marL="457200" indent="-457200" defTabSz="457200">
              <a:buFont typeface="Arial" panose="020B0604020202020204" pitchFamily="34" charset="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/>
              <a:t>First observational evidence of elevated moisture bulge over lake</a:t>
            </a:r>
          </a:p>
          <a:p>
            <a:pPr algn="l" defTabSz="457200">
              <a:defRPr sz="2900">
                <a:latin typeface="Arial"/>
                <a:ea typeface="Arial"/>
                <a:cs typeface="Arial"/>
                <a:sym typeface="Arial"/>
              </a:defRPr>
            </a:pPr>
            <a:endParaRPr lang="en-GB" sz="2300" dirty="0" smtClean="0"/>
          </a:p>
          <a:p>
            <a:pPr marL="457200" indent="-457200" algn="l" defTabSz="457200">
              <a:buFont typeface="Arial" panose="020B0604020202020204" pitchFamily="34" charset="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Can the model represent the key controls on storm formation?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/>
              <a:t>Prevailing wind strength and direction </a:t>
            </a:r>
            <a:r>
              <a:rPr lang="en-GB" sz="2300" b="1" dirty="0" smtClean="0">
                <a:sym typeface="Arial"/>
              </a:rPr>
              <a:t>✓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/>
              <a:t>Large-scale moisture variability </a:t>
            </a:r>
            <a:r>
              <a:rPr lang="en-GB" sz="2300" b="1" dirty="0" smtClean="0">
                <a:sym typeface="Arial"/>
              </a:rPr>
              <a:t>✓</a:t>
            </a:r>
            <a:endParaRPr lang="en-GB" sz="2300" dirty="0"/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/>
              <a:t>Downslope mountain winds </a:t>
            </a:r>
            <a:r>
              <a:rPr lang="en-GB" sz="2300" b="1" dirty="0">
                <a:sym typeface="Arial"/>
              </a:rPr>
              <a:t>✓</a:t>
            </a:r>
            <a:endParaRPr lang="en-GB" sz="2300" dirty="0"/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(Near?) persistent lake-land breeze circulation </a:t>
            </a:r>
            <a:r>
              <a:rPr lang="en-GB" sz="2300" b="1" dirty="0">
                <a:sym typeface="Arial"/>
              </a:rPr>
              <a:t>✓</a:t>
            </a:r>
            <a:endParaRPr lang="en-GB" sz="2300" dirty="0" smtClean="0"/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Strength and location of lake-land breeze convergence </a:t>
            </a:r>
            <a:r>
              <a:rPr lang="en-GB" sz="2300" b="1" dirty="0" smtClean="0">
                <a:sym typeface="Arial"/>
              </a:rPr>
              <a:t>?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/>
              <a:t>Moisture bulge </a:t>
            </a:r>
            <a:r>
              <a:rPr lang="en-GB" sz="2300" dirty="0" smtClean="0"/>
              <a:t>?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Local moisture availability through evaporation X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Lake temperature X </a:t>
            </a:r>
          </a:p>
          <a:p>
            <a:pPr marL="914400" lvl="1" indent="-457200" defTabSz="457200">
              <a:buFont typeface="Wingdings" panose="05000000000000000000" pitchFamily="2" charset="2"/>
              <a:buChar char="§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Storm activity on the previous day – cold pools, moisture X</a:t>
            </a:r>
          </a:p>
          <a:p>
            <a:pPr defTabSz="457200">
              <a:defRPr sz="2900">
                <a:latin typeface="Arial"/>
                <a:ea typeface="Arial"/>
                <a:cs typeface="Arial"/>
                <a:sym typeface="Arial"/>
              </a:defRPr>
            </a:pPr>
            <a:endParaRPr lang="en-GB" sz="2300" dirty="0"/>
          </a:p>
          <a:p>
            <a:pPr marL="457200" indent="-457200" defTabSz="457200">
              <a:buFont typeface="Arial" panose="020B0604020202020204" pitchFamily="34" charset="0"/>
              <a:buChar char="•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GB" sz="2300" dirty="0" smtClean="0"/>
              <a:t>Storm </a:t>
            </a:r>
            <a:r>
              <a:rPr lang="en-GB" sz="2300" dirty="0"/>
              <a:t>days are more complicated to model, observe and </a:t>
            </a:r>
            <a:r>
              <a:rPr lang="en-GB" sz="2300" dirty="0" smtClean="0"/>
              <a:t>understand</a:t>
            </a:r>
            <a:endParaRPr lang="en-GB" sz="2300" dirty="0"/>
          </a:p>
        </p:txBody>
      </p:sp>
    </p:spTree>
    <p:extLst>
      <p:ext uri="{BB962C8B-B14F-4D97-AF65-F5344CB8AC3E}">
        <p14:creationId xmlns:p14="http://schemas.microsoft.com/office/powerpoint/2010/main" val="39636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7368" y="1078871"/>
            <a:ext cx="10972800" cy="4392488"/>
          </a:xfrm>
        </p:spPr>
        <p:txBody>
          <a:bodyPr>
            <a:normAutofit/>
          </a:bodyPr>
          <a:lstStyle/>
          <a:p>
            <a:r>
              <a:rPr lang="en-GB" dirty="0" err="1"/>
              <a:t>HyVic</a:t>
            </a:r>
            <a:r>
              <a:rPr lang="en-GB" dirty="0"/>
              <a:t> </a:t>
            </a:r>
            <a:r>
              <a:rPr lang="en-GB" b="1" i="1" dirty="0"/>
              <a:t>Pilot</a:t>
            </a:r>
            <a:r>
              <a:rPr lang="en-GB" dirty="0"/>
              <a:t> </a:t>
            </a:r>
            <a:r>
              <a:rPr lang="en-GB" dirty="0" smtClean="0"/>
              <a:t>Field </a:t>
            </a:r>
            <a:r>
              <a:rPr lang="en-GB" dirty="0"/>
              <a:t>Campaign</a:t>
            </a:r>
          </a:p>
          <a:p>
            <a:pPr lvl="1"/>
            <a:r>
              <a:rPr lang="en-GB" dirty="0" smtClean="0"/>
              <a:t>Extremely successful</a:t>
            </a:r>
          </a:p>
          <a:p>
            <a:pPr lvl="1"/>
            <a:r>
              <a:rPr lang="en-GB" dirty="0" smtClean="0"/>
              <a:t>Extensive modelling prior to the field campaign allowed us to target the correct time of day and vertical levels to sample, with only three flights</a:t>
            </a:r>
          </a:p>
          <a:p>
            <a:pPr lvl="1"/>
            <a:r>
              <a:rPr lang="en-GB" dirty="0"/>
              <a:t>L</a:t>
            </a:r>
            <a:r>
              <a:rPr lang="en-GB" dirty="0" smtClean="0"/>
              <a:t>uck with the dry conditions</a:t>
            </a:r>
          </a:p>
          <a:p>
            <a:pPr lvl="1"/>
            <a:r>
              <a:rPr lang="en-GB" dirty="0" smtClean="0"/>
              <a:t>Shown </a:t>
            </a:r>
            <a:r>
              <a:rPr lang="en-GB" dirty="0"/>
              <a:t>that a field campaign over Lake Victoria is feasible</a:t>
            </a:r>
          </a:p>
          <a:p>
            <a:pPr lvl="1"/>
            <a:r>
              <a:rPr lang="en-GB" dirty="0" smtClean="0"/>
              <a:t>Shown </a:t>
            </a:r>
            <a:r>
              <a:rPr lang="en-GB" dirty="0"/>
              <a:t>how useful in-situ observations </a:t>
            </a:r>
            <a:r>
              <a:rPr lang="en-GB" dirty="0" smtClean="0"/>
              <a:t>are for model evaluation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Much larger field campaign in the </a:t>
            </a:r>
            <a:r>
              <a:rPr lang="en-GB" dirty="0" smtClean="0"/>
              <a:t>future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GB" dirty="0" smtClean="0"/>
              <a:t>esearch flights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7464152" y="4202869"/>
            <a:ext cx="4510187" cy="2536980"/>
            <a:chOff x="7321773" y="4005064"/>
            <a:chExt cx="4510187" cy="2536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1773" y="4005064"/>
              <a:ext cx="4510187" cy="253698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8328248" y="4365104"/>
              <a:ext cx="864096" cy="10081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4419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5400600"/>
          </a:xfrm>
        </p:spPr>
        <p:txBody>
          <a:bodyPr>
            <a:noAutofit/>
          </a:bodyPr>
          <a:lstStyle/>
          <a:p>
            <a:r>
              <a:rPr lang="en-GB" dirty="0" smtClean="0"/>
              <a:t>Forecast skill </a:t>
            </a:r>
            <a:r>
              <a:rPr lang="en-GB" dirty="0"/>
              <a:t>in </a:t>
            </a:r>
            <a:r>
              <a:rPr lang="en-GB" dirty="0" smtClean="0"/>
              <a:t>the tropics remains limited</a:t>
            </a:r>
            <a:r>
              <a:rPr lang="en-GB" dirty="0"/>
              <a:t>, especially </a:t>
            </a:r>
            <a:r>
              <a:rPr lang="en-GB" dirty="0" smtClean="0"/>
              <a:t>over Africa</a:t>
            </a:r>
            <a:endParaRPr lang="en-GB" dirty="0"/>
          </a:p>
          <a:p>
            <a:r>
              <a:rPr lang="en-GB" dirty="0" smtClean="0"/>
              <a:t>Regular severe weather in East Africa </a:t>
            </a:r>
          </a:p>
          <a:p>
            <a:r>
              <a:rPr lang="en-GB" dirty="0" smtClean="0"/>
              <a:t>Forecast communication methods exist</a:t>
            </a:r>
          </a:p>
          <a:p>
            <a:r>
              <a:rPr lang="en-GB" dirty="0" smtClean="0"/>
              <a:t>More detailed, in-situ observations and process studies needed to:</a:t>
            </a:r>
          </a:p>
          <a:p>
            <a:pPr lvl="1"/>
            <a:r>
              <a:rPr lang="en-GB" dirty="0"/>
              <a:t>b</a:t>
            </a:r>
            <a:r>
              <a:rPr lang="en-GB" dirty="0" smtClean="0"/>
              <a:t>etter understand the controls on storm formation </a:t>
            </a:r>
          </a:p>
          <a:p>
            <a:pPr lvl="1"/>
            <a:r>
              <a:rPr lang="en-GB" dirty="0" smtClean="0"/>
              <a:t>allow more statistical studies </a:t>
            </a:r>
          </a:p>
          <a:p>
            <a:pPr lvl="1"/>
            <a:r>
              <a:rPr lang="en-GB" dirty="0" smtClean="0"/>
              <a:t>diagnose model biases, leading to improved forecasts</a:t>
            </a:r>
          </a:p>
          <a:p>
            <a:pPr lvl="1"/>
            <a:r>
              <a:rPr lang="en-GB" dirty="0" smtClean="0"/>
              <a:t>develop better parameterisations for global models</a:t>
            </a:r>
          </a:p>
          <a:p>
            <a:pPr lvl="1"/>
            <a:r>
              <a:rPr lang="en-GB" dirty="0" smtClean="0"/>
              <a:t>understand ways to post-process forecasts to in order to improve skill</a:t>
            </a:r>
          </a:p>
          <a:p>
            <a:r>
              <a:rPr lang="en-GB" dirty="0" smtClean="0"/>
              <a:t>Better routine observation network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52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373" y="3717031"/>
            <a:ext cx="10972800" cy="263142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1600" dirty="0" smtClean="0"/>
              <a:t>Woodhams</a:t>
            </a:r>
            <a:r>
              <a:rPr lang="en-GB" sz="1600" dirty="0"/>
              <a:t>, B. J., C. E. Birch, J. H. </a:t>
            </a:r>
            <a:r>
              <a:rPr lang="en-GB" sz="1600" dirty="0" err="1"/>
              <a:t>Marsham</a:t>
            </a:r>
            <a:r>
              <a:rPr lang="en-GB" sz="1600" dirty="0"/>
              <a:t>, T. P. Lane, C. L. Bain, S. Webster, 2019: Identifying Key Controls on Storm Formation over the Lake Victoria Basin, Mon. </a:t>
            </a:r>
            <a:r>
              <a:rPr lang="en-GB" sz="1600" dirty="0" err="1"/>
              <a:t>Weat</a:t>
            </a:r>
            <a:r>
              <a:rPr lang="en-GB" sz="1600" dirty="0"/>
              <a:t>. Rev., </a:t>
            </a:r>
            <a:r>
              <a:rPr lang="en-GB" sz="1600" dirty="0">
                <a:hlinkClick r:id="rId2"/>
              </a:rPr>
              <a:t>https://</a:t>
            </a:r>
            <a:r>
              <a:rPr lang="en-GB" sz="1600" dirty="0" smtClean="0">
                <a:hlinkClick r:id="rId2"/>
              </a:rPr>
              <a:t>doi.org/10.1175/MWR-D-19-0069.1</a:t>
            </a:r>
            <a:endParaRPr lang="en-GB" sz="1600" dirty="0" smtClean="0"/>
          </a:p>
          <a:p>
            <a:pPr>
              <a:lnSpc>
                <a:spcPct val="120000"/>
              </a:lnSpc>
            </a:pPr>
            <a:r>
              <a:rPr lang="en-GB" sz="1600" dirty="0"/>
              <a:t>Woodhams, B. J., P. A. Barrett, J. H. </a:t>
            </a:r>
            <a:r>
              <a:rPr lang="en-GB" sz="1600" dirty="0" err="1"/>
              <a:t>Marsham</a:t>
            </a:r>
            <a:r>
              <a:rPr lang="en-GB" sz="1600" dirty="0"/>
              <a:t>, C. E. Birch, C. L. Bain, J. K. Fletcher, A. J. Hartley, S. Webster, S. </a:t>
            </a:r>
            <a:r>
              <a:rPr lang="en-GB" sz="1600" dirty="0" err="1"/>
              <a:t>Mangeni</a:t>
            </a:r>
            <a:r>
              <a:rPr lang="en-GB" sz="1600" dirty="0"/>
              <a:t>, 2021: Aircraft observations of the lake-land breeze circulation over Lake Victoria, Quart. J. Roy. </a:t>
            </a:r>
            <a:r>
              <a:rPr lang="en-GB" sz="1600" dirty="0" err="1"/>
              <a:t>Meteorol</a:t>
            </a:r>
            <a:r>
              <a:rPr lang="en-GB" sz="1600" dirty="0"/>
              <a:t>. Soc., in review</a:t>
            </a:r>
            <a:r>
              <a:rPr lang="en-GB" sz="16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GB" sz="1600" dirty="0"/>
              <a:t>Cafaro, C., B. Woodhams, T. Stein, C. E. Birch, S. Webster, C. Bain, A. Hartley, S. Clarke, S. Ferrett, P. Hill, 2021: Do convection-permitting ensembles lead to more skilful short-range probabilistic rainfall forecasts over tropical East Africa?, </a:t>
            </a:r>
            <a:r>
              <a:rPr lang="en-GB" sz="1600" dirty="0" err="1"/>
              <a:t>Weat</a:t>
            </a:r>
            <a:r>
              <a:rPr lang="en-GB" sz="1600" dirty="0"/>
              <a:t>. Forecasting, </a:t>
            </a:r>
            <a:r>
              <a:rPr lang="en-GB" sz="1600" dirty="0" smtClean="0"/>
              <a:t>in review.</a:t>
            </a:r>
            <a:endParaRPr lang="en-GB" sz="1600" dirty="0"/>
          </a:p>
          <a:p>
            <a:pPr marL="0" indent="0">
              <a:lnSpc>
                <a:spcPct val="120000"/>
              </a:lnSpc>
              <a:buNone/>
            </a:pPr>
            <a:endParaRPr lang="en-GB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63352" y="2060848"/>
            <a:ext cx="10972800" cy="576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1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8014" y="4438757"/>
            <a:ext cx="10972800" cy="2192148"/>
          </a:xfrm>
        </p:spPr>
        <p:txBody>
          <a:bodyPr>
            <a:normAutofit/>
          </a:bodyPr>
          <a:lstStyle/>
          <a:p>
            <a:r>
              <a:rPr lang="en-GB" sz="2600" dirty="0" smtClean="0"/>
              <a:t>Almost no skill relative to climatology over most of sub-Saharan Africa</a:t>
            </a:r>
          </a:p>
          <a:p>
            <a:r>
              <a:rPr lang="en-GB" sz="2600" dirty="0" smtClean="0"/>
              <a:t>Slightly better over East Africa</a:t>
            </a:r>
          </a:p>
          <a:p>
            <a:r>
              <a:rPr lang="en-GB" sz="2600" dirty="0" smtClean="0"/>
              <a:t>Lack of routine observations, type of convective systems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 NWP forecasts of rainfall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57" b="49885"/>
          <a:stretch/>
        </p:blipFill>
        <p:spPr>
          <a:xfrm>
            <a:off x="1199456" y="1268760"/>
            <a:ext cx="9789917" cy="2664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02" t="89680" r="80520" b="5045"/>
          <a:stretch/>
        </p:blipFill>
        <p:spPr>
          <a:xfrm>
            <a:off x="1731036" y="2723830"/>
            <a:ext cx="1381944" cy="600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9656" y="1103272"/>
            <a:ext cx="563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Brier Skill Score for exceedance of 20mm in 1 day forecast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601302" y="3682760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Vogel et al. Weather and Forecasting 2020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516012" y="2020787"/>
            <a:ext cx="141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Modest skill</a:t>
            </a:r>
            <a:endParaRPr lang="en-GB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9379490" y="1693025"/>
            <a:ext cx="1136522" cy="36004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0516012" y="2447600"/>
            <a:ext cx="344434" cy="64122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27380" y="2340048"/>
            <a:ext cx="118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skill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600951" y="2205453"/>
            <a:ext cx="412480" cy="23757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651494" y="2557278"/>
            <a:ext cx="832070" cy="986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16683" y="2390119"/>
            <a:ext cx="141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Limited skill</a:t>
            </a:r>
            <a:endParaRPr lang="en-GB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6878959" y="2524714"/>
            <a:ext cx="300035" cy="5516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3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4777515"/>
            <a:ext cx="10959007" cy="1839341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 sub-Saharan West Africa, 1-day statistical forecasts outperform global NWP</a:t>
            </a:r>
          </a:p>
          <a:p>
            <a:r>
              <a:rPr lang="en-GB" dirty="0" smtClean="0"/>
              <a:t>Rainfall is driven by convection within African Easterly Waves, which models struggle to represent</a:t>
            </a:r>
          </a:p>
          <a:p>
            <a:r>
              <a:rPr lang="en-GB" dirty="0" smtClean="0"/>
              <a:t>Further north in dry outer tropics, NWP performs better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NWP forecasts of rainfall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32"/>
          <a:stretch/>
        </p:blipFill>
        <p:spPr>
          <a:xfrm>
            <a:off x="839416" y="1283553"/>
            <a:ext cx="9793088" cy="3246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24392" y="3360727"/>
            <a:ext cx="23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Vogel et al. GRL </a:t>
            </a:r>
            <a:r>
              <a:rPr lang="en-GB" dirty="0" smtClean="0"/>
              <a:t>2020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752184" y="3545393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Blue = statistical forecast has higher skill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057530" y="3594449"/>
            <a:ext cx="1884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Red = NWP forecast has higher skill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962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7368" y="4883424"/>
            <a:ext cx="11413121" cy="18579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Africa has some of sparest in-situ observations in the world</a:t>
            </a:r>
          </a:p>
          <a:p>
            <a:r>
              <a:rPr lang="en-GB" dirty="0" smtClean="0"/>
              <a:t>Reliance on satellite products in Africa – retrieved products = errors</a:t>
            </a:r>
          </a:p>
          <a:p>
            <a:r>
              <a:rPr lang="en-GB" dirty="0" smtClean="0"/>
              <a:t>Lack of detailed observations (e.g. radar) for process studies and model evaluation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Sparsity of routine observations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782" y="1196752"/>
            <a:ext cx="7416154" cy="3610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5706" y="899428"/>
            <a:ext cx="3130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Global radiosonde network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9836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9187" y="5149097"/>
            <a:ext cx="11175032" cy="163851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Higher-resolution allows convective processes to develop independently without the need for convection parameterisation</a:t>
            </a:r>
          </a:p>
          <a:p>
            <a:r>
              <a:rPr lang="en-GB" sz="2400" dirty="0" smtClean="0"/>
              <a:t>Big improvement in the way storms ‘look’ in forecasts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Convective-scale forecasting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981343" y="3859495"/>
            <a:ext cx="1659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Met Office model forecasts 6</a:t>
            </a:r>
            <a:r>
              <a:rPr lang="en-GB" baseline="30000" dirty="0" smtClean="0"/>
              <a:t>th</a:t>
            </a:r>
            <a:r>
              <a:rPr lang="en-GB" dirty="0" smtClean="0"/>
              <a:t> Feb 2021</a:t>
            </a:r>
            <a:endParaRPr lang="en-GB" dirty="0"/>
          </a:p>
        </p:txBody>
      </p:sp>
      <p:pic>
        <p:nvPicPr>
          <p:cNvPr id="1026" name="Picture 2" descr="http://gws-access.jasmin.ac.uk/public/mo_forecasts/restricted/TropAfrica/img/glm/20210205_06Z/RainSnow1hr_oper-glm_20210206_10Z_to_20210206_11Z_T28_EAfr1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8"/>
          <a:stretch/>
        </p:blipFill>
        <p:spPr bwMode="auto">
          <a:xfrm>
            <a:off x="726807" y="1251697"/>
            <a:ext cx="3236668" cy="358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ws-access.jasmin.ac.uk/public/mo_forecasts/restricted/TropAfrica/img/afr/20210205_06Z/RainSnow1hr_oper-africa_20210206_10Z_to_20210206_11Z_T28_EAfr1B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9"/>
          <a:stretch/>
        </p:blipFill>
        <p:spPr bwMode="auto">
          <a:xfrm>
            <a:off x="4040845" y="1268760"/>
            <a:ext cx="3259861" cy="36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ws-access.jasmin.ac.uk/public/mo_forecasts/restricted/TropAfrica/img/obs/GPM/20210206_11Z/Precip1hr_GPM_20210206_10Z_to_20210206_11Z_TNone_EAfr1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040" y="1309684"/>
            <a:ext cx="2736303" cy="358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6807" y="1134102"/>
            <a:ext cx="32366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Global model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940078" y="1112415"/>
            <a:ext cx="336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Convective-scale model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992347" y="1128089"/>
            <a:ext cx="336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GPM observations</a:t>
            </a:r>
            <a:endParaRPr lang="en-GB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10979" y="5622364"/>
            <a:ext cx="1226356" cy="112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2209" y="908720"/>
            <a:ext cx="1853448" cy="10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0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06584" y="1290712"/>
            <a:ext cx="6438087" cy="4393537"/>
          </a:xfrm>
        </p:spPr>
        <p:txBody>
          <a:bodyPr>
            <a:normAutofit/>
          </a:bodyPr>
          <a:lstStyle/>
          <a:p>
            <a:r>
              <a:rPr lang="en-GB" dirty="0" smtClean="0"/>
              <a:t>Useful skill &gt; 150km scales</a:t>
            </a:r>
          </a:p>
          <a:p>
            <a:r>
              <a:rPr lang="en-GB" dirty="0" smtClean="0"/>
              <a:t>Convective-scale ensembles hardly worth the extra computational effort</a:t>
            </a:r>
          </a:p>
          <a:p>
            <a:r>
              <a:rPr lang="en-GB" dirty="0" smtClean="0"/>
              <a:t>Ensembles do not provide enough spread</a:t>
            </a:r>
          </a:p>
          <a:p>
            <a:r>
              <a:rPr lang="en-GB" dirty="0" smtClean="0"/>
              <a:t>Overall, skill much lower than in the extra-tropics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Convective-scale forecasts over East Africa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87" r="4548" b="50375"/>
          <a:stretch/>
        </p:blipFill>
        <p:spPr>
          <a:xfrm>
            <a:off x="592308" y="1124744"/>
            <a:ext cx="5071644" cy="39686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405369" y="6488668"/>
            <a:ext cx="450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Woodhams et al. 2018; Cafaro et al. 2020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592308" y="5066982"/>
            <a:ext cx="7303892" cy="1200329"/>
            <a:chOff x="7104112" y="1884057"/>
            <a:chExt cx="3862800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7824192" y="1884057"/>
              <a:ext cx="31427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Global </a:t>
              </a:r>
              <a:r>
                <a:rPr lang="en-GB" dirty="0" smtClean="0"/>
                <a:t>deterministic 	   (</a:t>
              </a:r>
              <a:r>
                <a:rPr lang="en-GB" dirty="0" err="1" smtClean="0"/>
                <a:t>MetUM</a:t>
              </a:r>
              <a:r>
                <a:rPr lang="en-GB" dirty="0" smtClean="0"/>
                <a:t>)</a:t>
              </a:r>
              <a:endParaRPr lang="en-GB" dirty="0"/>
            </a:p>
            <a:p>
              <a:r>
                <a:rPr lang="en-GB" dirty="0"/>
                <a:t>Global </a:t>
              </a:r>
              <a:r>
                <a:rPr lang="en-GB" dirty="0" smtClean="0"/>
                <a:t>ensemble 		   (MOGREPS-G)</a:t>
              </a:r>
            </a:p>
            <a:p>
              <a:r>
                <a:rPr lang="en-GB" dirty="0" smtClean="0"/>
                <a:t>Convective-scale deterministic  (Tropical Africa model) </a:t>
              </a:r>
            </a:p>
            <a:p>
              <a:r>
                <a:rPr lang="en-GB" dirty="0" smtClean="0"/>
                <a:t>Convective-scale ensemble </a:t>
              </a:r>
              <a:endParaRPr lang="en-GB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104112" y="2060848"/>
              <a:ext cx="720080" cy="0"/>
            </a:xfrm>
            <a:prstGeom prst="line">
              <a:avLst/>
            </a:prstGeom>
            <a:ln w="3175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104112" y="2348880"/>
              <a:ext cx="720080" cy="0"/>
            </a:xfrm>
            <a:prstGeom prst="line">
              <a:avLst/>
            </a:prstGeom>
            <a:ln w="3175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104112" y="2636912"/>
              <a:ext cx="720080" cy="0"/>
            </a:xfrm>
            <a:prstGeom prst="line">
              <a:avLst/>
            </a:prstGeom>
            <a:ln w="317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104112" y="2924944"/>
              <a:ext cx="720080" cy="0"/>
            </a:xfrm>
            <a:prstGeom prst="line">
              <a:avLst/>
            </a:prstGeom>
            <a:ln w="3175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1379476" y="2605554"/>
            <a:ext cx="936104" cy="2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79476" y="1503475"/>
            <a:ext cx="6896" cy="1082883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55916" y="1240734"/>
            <a:ext cx="118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More skill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7594" y="2283471"/>
            <a:ext cx="118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Useful skill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10979" y="5622364"/>
            <a:ext cx="1226356" cy="112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531" y="5684249"/>
            <a:ext cx="1853448" cy="10594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16200000">
            <a:off x="-796574" y="2665506"/>
            <a:ext cx="28803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Fractions skill score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819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06584" y="1290712"/>
            <a:ext cx="6438087" cy="4393537"/>
          </a:xfrm>
        </p:spPr>
        <p:txBody>
          <a:bodyPr>
            <a:normAutofit/>
          </a:bodyPr>
          <a:lstStyle/>
          <a:p>
            <a:r>
              <a:rPr lang="en-GB" dirty="0" smtClean="0"/>
              <a:t>Useful skill &gt; 150km scales</a:t>
            </a:r>
          </a:p>
          <a:p>
            <a:r>
              <a:rPr lang="en-GB" dirty="0" smtClean="0"/>
              <a:t>Convective-scale ensembles hardly worth the extra computational effort</a:t>
            </a:r>
          </a:p>
          <a:p>
            <a:r>
              <a:rPr lang="en-GB" dirty="0" smtClean="0"/>
              <a:t>Ensembles do not provide enough spread</a:t>
            </a:r>
          </a:p>
          <a:p>
            <a:r>
              <a:rPr lang="en-GB" dirty="0" smtClean="0"/>
              <a:t>Overall, skill much lower than in the extra-tropics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Convective-scale forecasts over East Africa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87" r="4548" b="50375"/>
          <a:stretch/>
        </p:blipFill>
        <p:spPr>
          <a:xfrm>
            <a:off x="592308" y="1124744"/>
            <a:ext cx="5071644" cy="39686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405369" y="6488668"/>
            <a:ext cx="450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Woodhams et al. 2018; Cafaro et al. 2020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1128902" y="5072716"/>
            <a:ext cx="3862800" cy="1200329"/>
            <a:chOff x="7104112" y="1884057"/>
            <a:chExt cx="3862800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7824192" y="1884057"/>
              <a:ext cx="31427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Global deterministic</a:t>
              </a:r>
            </a:p>
            <a:p>
              <a:r>
                <a:rPr lang="en-GB" dirty="0"/>
                <a:t>Global </a:t>
              </a:r>
              <a:r>
                <a:rPr lang="en-GB" dirty="0" smtClean="0"/>
                <a:t>ensemble</a:t>
              </a:r>
            </a:p>
            <a:p>
              <a:r>
                <a:rPr lang="en-GB" dirty="0" smtClean="0"/>
                <a:t>Convective-scale deterministic</a:t>
              </a:r>
            </a:p>
            <a:p>
              <a:r>
                <a:rPr lang="en-GB" dirty="0" smtClean="0"/>
                <a:t>Convective-scale ensemble</a:t>
              </a:r>
              <a:endParaRPr lang="en-GB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104112" y="2060848"/>
              <a:ext cx="720080" cy="0"/>
            </a:xfrm>
            <a:prstGeom prst="line">
              <a:avLst/>
            </a:prstGeom>
            <a:ln w="3175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104112" y="2348880"/>
              <a:ext cx="720080" cy="0"/>
            </a:xfrm>
            <a:prstGeom prst="line">
              <a:avLst/>
            </a:prstGeom>
            <a:ln w="3175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104112" y="2636912"/>
              <a:ext cx="720080" cy="0"/>
            </a:xfrm>
            <a:prstGeom prst="line">
              <a:avLst/>
            </a:prstGeom>
            <a:ln w="317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104112" y="2924944"/>
              <a:ext cx="720080" cy="0"/>
            </a:xfrm>
            <a:prstGeom prst="line">
              <a:avLst/>
            </a:prstGeom>
            <a:ln w="3175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1379476" y="2605554"/>
            <a:ext cx="936104" cy="27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79476" y="1503475"/>
            <a:ext cx="6896" cy="1082883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55916" y="1240734"/>
            <a:ext cx="118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More skill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7594" y="2283471"/>
            <a:ext cx="118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Useful skill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10979" y="5622364"/>
            <a:ext cx="1226356" cy="112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531" y="5684249"/>
            <a:ext cx="1853448" cy="10594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16200000">
            <a:off x="-796574" y="2665506"/>
            <a:ext cx="28803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Fractions skill score</a:t>
            </a:r>
            <a:endParaRPr lang="en-GB" sz="2000" dirty="0"/>
          </a:p>
        </p:txBody>
      </p:sp>
      <p:sp>
        <p:nvSpPr>
          <p:cNvPr id="5" name="Rectangle 4"/>
          <p:cNvSpPr/>
          <p:nvPr/>
        </p:nvSpPr>
        <p:spPr>
          <a:xfrm>
            <a:off x="2389233" y="908720"/>
            <a:ext cx="3096344" cy="3944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450470" y="6485492"/>
            <a:ext cx="2808312" cy="37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Roberts and Lean (2008)</a:t>
            </a:r>
            <a:endParaRPr lang="en-GB" dirty="0"/>
          </a:p>
        </p:txBody>
      </p:sp>
      <p:pic>
        <p:nvPicPr>
          <p:cNvPr id="1026" name="Picture 2" descr="Fig. 10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1" r="46076"/>
          <a:stretch/>
        </p:blipFill>
        <p:spPr bwMode="auto">
          <a:xfrm>
            <a:off x="3513369" y="546396"/>
            <a:ext cx="3769133" cy="44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CAS-theme1-4to3-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AS-theme1-4to3-v3" id="{15D3DDF4-5205-4476-ABCC-68BA9F73C87C}" vid="{993BC22F-A1D0-4DC9-8C6D-28CEB4C3E8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Theme-leeds-text</Template>
  <TotalTime>26842</TotalTime>
  <Words>1926</Words>
  <Application>Microsoft Office PowerPoint</Application>
  <PresentationFormat>Widescreen</PresentationFormat>
  <Paragraphs>270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CMMI10</vt:lpstr>
      <vt:lpstr>CMR10</vt:lpstr>
      <vt:lpstr>Helvetica Neue</vt:lpstr>
      <vt:lpstr>Wingdings</vt:lpstr>
      <vt:lpstr>ICAS-theme1-4to3-v3</vt:lpstr>
      <vt:lpstr>PowerPoint Presentation</vt:lpstr>
      <vt:lpstr>East Africa</vt:lpstr>
      <vt:lpstr>Extra-tropical weather forecast skill</vt:lpstr>
      <vt:lpstr>Global NWP forecasts of rainfall</vt:lpstr>
      <vt:lpstr>Global NWP forecasts of rainfall</vt:lpstr>
      <vt:lpstr>Sparsity of routine observations</vt:lpstr>
      <vt:lpstr>Convective-scale forecasting</vt:lpstr>
      <vt:lpstr>Convective-scale forecasts over East Africa</vt:lpstr>
      <vt:lpstr>Convective-scale forecasts over East Africa</vt:lpstr>
      <vt:lpstr>What next?</vt:lpstr>
      <vt:lpstr>What next?</vt:lpstr>
      <vt:lpstr>Lake Victoria</vt:lpstr>
      <vt:lpstr>Lake Victoria</vt:lpstr>
      <vt:lpstr>Sea breeze circulation</vt:lpstr>
      <vt:lpstr>Lake Victoria</vt:lpstr>
      <vt:lpstr>PowerPoint Presentation</vt:lpstr>
      <vt:lpstr>No storm case</vt:lpstr>
      <vt:lpstr>No storm case</vt:lpstr>
      <vt:lpstr>Morning glory - Australia</vt:lpstr>
      <vt:lpstr>PowerPoint Presentation</vt:lpstr>
      <vt:lpstr>Storm case</vt:lpstr>
      <vt:lpstr>Storm case</vt:lpstr>
      <vt:lpstr>Storm case</vt:lpstr>
      <vt:lpstr>Storm case</vt:lpstr>
      <vt:lpstr>Large-scale controls on storm formation</vt:lpstr>
      <vt:lpstr>Lake Victoria</vt:lpstr>
      <vt:lpstr>Research flights</vt:lpstr>
      <vt:lpstr>Research flights</vt:lpstr>
      <vt:lpstr>Research flights</vt:lpstr>
      <vt:lpstr>Research flights </vt:lpstr>
      <vt:lpstr>Research flights</vt:lpstr>
      <vt:lpstr>Research flights</vt:lpstr>
      <vt:lpstr>Research flights</vt:lpstr>
      <vt:lpstr>Research flights</vt:lpstr>
      <vt:lpstr>Research flights</vt:lpstr>
      <vt:lpstr>Summary</vt:lpstr>
      <vt:lpstr>References</vt:lpstr>
    </vt:vector>
  </TitlesOfParts>
  <Company>University of Leeds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Carslaw</dc:creator>
  <cp:lastModifiedBy>Cathryn Birch</cp:lastModifiedBy>
  <cp:revision>727</cp:revision>
  <cp:lastPrinted>2015-12-11T13:33:48Z</cp:lastPrinted>
  <dcterms:created xsi:type="dcterms:W3CDTF">2015-06-16T13:53:10Z</dcterms:created>
  <dcterms:modified xsi:type="dcterms:W3CDTF">2022-03-14T11:39:56Z</dcterms:modified>
</cp:coreProperties>
</file>