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6"/>
  </p:notes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7" r:id="rId11"/>
    <p:sldId id="264" r:id="rId12"/>
    <p:sldId id="268" r:id="rId13"/>
    <p:sldId id="269" r:id="rId14"/>
    <p:sldId id="270" r:id="rId15"/>
    <p:sldId id="271" r:id="rId16"/>
    <p:sldId id="272" r:id="rId17"/>
    <p:sldId id="273" r:id="rId18"/>
    <p:sldId id="277" r:id="rId19"/>
    <p:sldId id="278" r:id="rId20"/>
    <p:sldId id="274" r:id="rId21"/>
    <p:sldId id="275" r:id="rId22"/>
    <p:sldId id="279" r:id="rId23"/>
    <p:sldId id="280" r:id="rId24"/>
    <p:sldId id="276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300" r:id="rId33"/>
    <p:sldId id="301" r:id="rId34"/>
    <p:sldId id="302" r:id="rId35"/>
    <p:sldId id="298" r:id="rId36"/>
    <p:sldId id="294" r:id="rId37"/>
    <p:sldId id="295" r:id="rId38"/>
    <p:sldId id="296" r:id="rId39"/>
    <p:sldId id="297" r:id="rId40"/>
    <p:sldId id="299" r:id="rId41"/>
    <p:sldId id="288" r:id="rId42"/>
    <p:sldId id="303" r:id="rId43"/>
    <p:sldId id="293" r:id="rId44"/>
    <p:sldId id="292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-28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notesMaster" Target="notesMasters/notesMaster1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9EB2C2-514B-8F40-A58F-A2F5024162B9}" type="datetimeFigureOut">
              <a:rPr lang="en-US" smtClean="0"/>
              <a:t>20/9/16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EC9FA-008E-7B46-ABE0-67F3B293F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808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Relationship Id="rId3" Type="http://schemas.openxmlformats.org/officeDocument/2006/relationships/hyperlink" Target="http://envam1.env.uea.ac.uk/mjo.html" TargetMode="Externa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http://envam1.env.uea.ac.uk/mjo.html</a:t>
            </a:r>
            <a:endParaRPr lang="en-SG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607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 description will do – here can compare means and medians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53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Agrees with Birch</a:t>
            </a:r>
            <a:r>
              <a:rPr lang="en-US" baseline="0" dirty="0" smtClean="0"/>
              <a:t> et al models quite similarly – state which one!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242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Areas in red show</a:t>
            </a:r>
            <a:r>
              <a:rPr lang="en-US" baseline="0" dirty="0" smtClean="0"/>
              <a:t> that convergence is greater in phase 6 in coastal areas – which is correct in the dry phase since onshore wind is strongest then!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833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Since I am also looking at the lag, might as well plot the mean and median onshore</a:t>
            </a:r>
            <a:r>
              <a:rPr lang="en-US" baseline="0" dirty="0" smtClean="0"/>
              <a:t> wind by MJO phase for all sectors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948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Talk about the mean one</a:t>
            </a:r>
            <a:r>
              <a:rPr lang="en-US" baseline="0" dirty="0" smtClean="0"/>
              <a:t> - as expected because yellow shows most lag between west and east.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804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1. The fact that</a:t>
            </a:r>
            <a:r>
              <a:rPr lang="en-US" baseline="0" dirty="0" smtClean="0"/>
              <a:t> model reproduces weak trend is promising.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07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20/9/16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20/9/16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20/9/16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20/9/16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20/9/16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20/9/16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20/9/16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20/9/16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20/9/16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20/9/16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20/9/16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FC093-B01C-B948-858E-7C4F968B8337}" type="datetimeFigureOut">
              <a:rPr lang="en-US" smtClean="0"/>
              <a:t>20/9/16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3.jpeg"/><Relationship Id="rId5" Type="http://schemas.openxmlformats.org/officeDocument/2006/relationships/image" Target="../media/image24.jpe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6.jpeg"/><Relationship Id="rId5" Type="http://schemas.openxmlformats.org/officeDocument/2006/relationships/image" Target="../media/image27.jpeg"/><Relationship Id="rId6" Type="http://schemas.openxmlformats.org/officeDocument/2006/relationships/package" Target="../embeddings/Microsoft_Word_Document1.docx"/><Relationship Id="rId7" Type="http://schemas.openxmlformats.org/officeDocument/2006/relationships/image" Target="../media/image25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8.jpeg"/><Relationship Id="rId5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4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jpeg"/><Relationship Id="rId6" Type="http://schemas.openxmlformats.org/officeDocument/2006/relationships/image" Target="../media/image36.jpeg"/><Relationship Id="rId7" Type="http://schemas.openxmlformats.org/officeDocument/2006/relationships/image" Target="../media/image37.jpeg"/><Relationship Id="rId8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4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package" Target="../embeddings/Microsoft_Word_Document2.docx"/><Relationship Id="rId7" Type="http://schemas.openxmlformats.org/officeDocument/2006/relationships/image" Target="../media/image41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4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51.jpeg"/><Relationship Id="rId5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4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55.jpeg"/><Relationship Id="rId5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4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14218" y="834072"/>
            <a:ext cx="7663163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Characterisation of the 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ea </a:t>
            </a: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reeze over Indonesia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and its importance for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evere weather</a:t>
            </a:r>
          </a:p>
        </p:txBody>
      </p:sp>
      <p:sp>
        <p:nvSpPr>
          <p:cNvPr id="6" name="Rectangle 5"/>
          <p:cNvSpPr/>
          <p:nvPr/>
        </p:nvSpPr>
        <p:spPr>
          <a:xfrm>
            <a:off x="249506" y="4306343"/>
            <a:ext cx="864501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Isaac Tan</a:t>
            </a:r>
          </a:p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Supervisors: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Dr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Cathryn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Birch &amp;</a:t>
            </a:r>
          </a:p>
          <a:p>
            <a:pPr algn="ctr"/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</a:t>
            </a:r>
            <a:r>
              <a:rPr lang="en-US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Ms</a:t>
            </a:r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Bethany </a:t>
            </a:r>
            <a:r>
              <a:rPr lang="en-US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Woodhams</a:t>
            </a:r>
            <a:endParaRPr lang="en-US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3507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7F7F7F"/>
                </a:solidFill>
              </a:rPr>
              <a:t>Background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Project Aim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Methodology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Results &amp; findings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Summary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759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Aims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use Automatic Weather Station (AWS) data to verify model simulations that variation in onshore wind does indeed vary by MJO phase.</a:t>
            </a:r>
          </a:p>
          <a:p>
            <a:pPr>
              <a:buFont typeface="Wingdings" charset="0"/>
              <a:buChar char="Ø"/>
            </a:pPr>
            <a:r>
              <a:rPr lang="en-US" dirty="0" smtClean="0"/>
              <a:t>Clarify relationship between sea breeze and MJO</a:t>
            </a:r>
          </a:p>
          <a:p>
            <a:pPr>
              <a:buFont typeface="Wingdings" charset="0"/>
              <a:buChar char="Ø"/>
            </a:pPr>
            <a:r>
              <a:rPr lang="en-US" dirty="0" smtClean="0"/>
              <a:t>Improvements of tropical weather forecasting for severe weather phenomena</a:t>
            </a:r>
          </a:p>
        </p:txBody>
      </p:sp>
    </p:spTree>
    <p:extLst>
      <p:ext uri="{BB962C8B-B14F-4D97-AF65-F5344CB8AC3E}">
        <p14:creationId xmlns:p14="http://schemas.microsoft.com/office/powerpoint/2010/main" val="474791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7F7F7F"/>
                </a:solidFill>
              </a:rPr>
              <a:t>Background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Project Aim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FFFF"/>
                </a:solidFill>
              </a:rPr>
              <a:t>Methodology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Results &amp; findings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Summary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645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1: Map – 137 AWS</a:t>
            </a:r>
            <a:endParaRPr lang="en-US" dirty="0"/>
          </a:p>
        </p:txBody>
      </p:sp>
      <p:pic>
        <p:nvPicPr>
          <p:cNvPr id="4" name="Picture"/>
          <p:cNvPicPr/>
          <p:nvPr/>
        </p:nvPicPr>
        <p:blipFill rotWithShape="1">
          <a:blip r:embed="rId3"/>
          <a:srcRect t="47167"/>
          <a:stretch/>
        </p:blipFill>
        <p:spPr bwMode="auto">
          <a:xfrm>
            <a:off x="245555" y="1417638"/>
            <a:ext cx="8686800" cy="52732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27244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2: U and V wind rotation</a:t>
            </a:r>
            <a:endParaRPr lang="en-US" dirty="0"/>
          </a:p>
        </p:txBody>
      </p:sp>
      <p:pic>
        <p:nvPicPr>
          <p:cNvPr id="4" name="Picture"/>
          <p:cNvPicPr/>
          <p:nvPr/>
        </p:nvPicPr>
        <p:blipFill rotWithShape="1">
          <a:blip r:embed="rId3"/>
          <a:srcRect l="-322" t="21777" r="40003" b="329"/>
          <a:stretch/>
        </p:blipFill>
        <p:spPr bwMode="auto">
          <a:xfrm>
            <a:off x="1028039" y="1417638"/>
            <a:ext cx="6610400" cy="54403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337350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 3: Data quality </a:t>
            </a:r>
            <a:r>
              <a:rPr lang="en-US" dirty="0"/>
              <a:t>a</a:t>
            </a:r>
            <a:r>
              <a:rPr lang="en-US" dirty="0" smtClean="0"/>
              <a:t>ssessment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0" y="1417638"/>
            <a:ext cx="7161998" cy="1743564"/>
            <a:chOff x="-186027" y="0"/>
            <a:chExt cx="5307937" cy="1692275"/>
          </a:xfrm>
        </p:grpSpPr>
        <p:pic>
          <p:nvPicPr>
            <p:cNvPr id="6" name="Picture"/>
            <p:cNvPicPr>
              <a:picLocks noChangeAspect="1"/>
            </p:cNvPicPr>
            <p:nvPr/>
          </p:nvPicPr>
          <p:blipFill rotWithShape="1">
            <a:blip r:embed="rId3"/>
            <a:srcRect l="4991" b="4282"/>
            <a:stretch/>
          </p:blipFill>
          <p:spPr bwMode="auto">
            <a:xfrm>
              <a:off x="-186027" y="635"/>
              <a:ext cx="2240252" cy="169164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7" name="Picture"/>
            <p:cNvPicPr>
              <a:picLocks noChangeAspect="1"/>
            </p:cNvPicPr>
            <p:nvPr/>
          </p:nvPicPr>
          <p:blipFill rotWithShape="1">
            <a:blip r:embed="rId4"/>
            <a:srcRect b="4303"/>
            <a:stretch/>
          </p:blipFill>
          <p:spPr bwMode="auto">
            <a:xfrm>
              <a:off x="2011680" y="0"/>
              <a:ext cx="3110230" cy="168211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8" name="Picture 7" descr="Macintosh HD:Users:mbastaffmaster:Desktop:Snip20160629_8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" b="4602"/>
          <a:stretch/>
        </p:blipFill>
        <p:spPr bwMode="auto">
          <a:xfrm>
            <a:off x="0" y="3161202"/>
            <a:ext cx="7203020" cy="17844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"/>
          <p:cNvPicPr>
            <a:picLocks noChangeAspect="1"/>
          </p:cNvPicPr>
          <p:nvPr/>
        </p:nvPicPr>
        <p:blipFill rotWithShape="1">
          <a:blip r:embed="rId6"/>
          <a:srcRect b="3406"/>
          <a:stretch/>
        </p:blipFill>
        <p:spPr bwMode="auto">
          <a:xfrm>
            <a:off x="3641005" y="4945650"/>
            <a:ext cx="3562016" cy="18285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"/>
          <p:cNvPicPr>
            <a:picLocks noChangeAspect="1"/>
          </p:cNvPicPr>
          <p:nvPr/>
        </p:nvPicPr>
        <p:blipFill rotWithShape="1">
          <a:blip r:embed="rId7"/>
          <a:srcRect l="5412" b="3432"/>
          <a:stretch/>
        </p:blipFill>
        <p:spPr bwMode="auto">
          <a:xfrm>
            <a:off x="0" y="4914838"/>
            <a:ext cx="3641005" cy="18593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330594" y="1674208"/>
            <a:ext cx="1755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Excellent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388314" y="3666239"/>
            <a:ext cx="1755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Decent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388314" y="5658270"/>
            <a:ext cx="1755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Just acceptable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831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Step 3: Data quality </a:t>
            </a:r>
            <a:r>
              <a:rPr lang="en-US" dirty="0"/>
              <a:t>a</a:t>
            </a:r>
            <a:r>
              <a:rPr lang="en-US" dirty="0" smtClean="0"/>
              <a:t>ssessment</a:t>
            </a:r>
            <a:endParaRPr lang="en-US" dirty="0"/>
          </a:p>
        </p:txBody>
      </p:sp>
      <p:pic>
        <p:nvPicPr>
          <p:cNvPr id="8" name="Picture"/>
          <p:cNvPicPr>
            <a:picLocks noChangeAspect="1"/>
          </p:cNvPicPr>
          <p:nvPr/>
        </p:nvPicPr>
        <p:blipFill rotWithShape="1">
          <a:blip r:embed="rId3"/>
          <a:srcRect l="11291" t="32326" r="13482" b="22909"/>
          <a:stretch/>
        </p:blipFill>
        <p:spPr bwMode="auto">
          <a:xfrm>
            <a:off x="309538" y="2171413"/>
            <a:ext cx="8821386" cy="4489061"/>
          </a:xfrm>
          <a:prstGeom prst="rect">
            <a:avLst/>
          </a:prstGeom>
          <a:noFill/>
          <a:ln>
            <a:solidFill>
              <a:srgbClr val="4F81BD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1340417"/>
            <a:ext cx="7280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Initially proposed good (green), acceptable (blue), and unacceptable (red) stations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-6976" y="1417638"/>
            <a:ext cx="9130924" cy="2585323"/>
          </a:xfrm>
          <a:prstGeom prst="rect">
            <a:avLst/>
          </a:prstGeom>
          <a:solidFill>
            <a:srgbClr val="C0504D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Still, over half the stations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had little to no data and so </a:t>
            </a:r>
          </a:p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were deemed unacceptable!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94772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3: Data quality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026" y="1777418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However, the threshold for “acceptable” data was redefined with 2 conditions:</a:t>
            </a:r>
          </a:p>
          <a:p>
            <a:pPr marL="514350" indent="-514350">
              <a:buAutoNum type="arabicPeriod"/>
            </a:pPr>
            <a:r>
              <a:rPr lang="en-US" dirty="0" smtClean="0"/>
              <a:t>Wind speeds within -20 and 20 knots</a:t>
            </a:r>
          </a:p>
          <a:p>
            <a:pPr marL="514350" indent="-514350">
              <a:buAutoNum type="arabicPeriod"/>
            </a:pPr>
            <a:r>
              <a:rPr lang="en-US" dirty="0" smtClean="0"/>
              <a:t>Under 12.5% wind speeds of “zero” allowed in any given year per station</a:t>
            </a:r>
          </a:p>
          <a:p>
            <a:pPr>
              <a:buFontTx/>
              <a:buChar char="•"/>
            </a:pPr>
            <a:r>
              <a:rPr lang="en-US" dirty="0" smtClean="0"/>
              <a:t>Why?</a:t>
            </a:r>
          </a:p>
          <a:p>
            <a:pPr marL="514350" indent="-514350">
              <a:buAutoNum type="arabicPeriod"/>
            </a:pPr>
            <a:r>
              <a:rPr lang="en-US" dirty="0" smtClean="0"/>
              <a:t>To remove unrealistic wind speed values</a:t>
            </a:r>
          </a:p>
          <a:p>
            <a:pPr marL="514350" indent="-514350">
              <a:buAutoNum type="arabicPeriod"/>
            </a:pPr>
            <a:r>
              <a:rPr lang="en-US" dirty="0" smtClean="0"/>
              <a:t>No measurements taken and should have been denoted as missing values</a:t>
            </a:r>
          </a:p>
        </p:txBody>
      </p:sp>
    </p:spTree>
    <p:extLst>
      <p:ext uri="{BB962C8B-B14F-4D97-AF65-F5344CB8AC3E}">
        <p14:creationId xmlns:p14="http://schemas.microsoft.com/office/powerpoint/2010/main" val="1133675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51316" y="12828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4: New station map</a:t>
            </a:r>
            <a:endParaRPr lang="en-US" dirty="0"/>
          </a:p>
        </p:txBody>
      </p:sp>
      <p:pic>
        <p:nvPicPr>
          <p:cNvPr id="4" name="Picture"/>
          <p:cNvPicPr/>
          <p:nvPr/>
        </p:nvPicPr>
        <p:blipFill rotWithShape="1">
          <a:blip r:embed="rId3"/>
          <a:srcRect l="10358" t="28883" r="15032" b="27361"/>
          <a:stretch/>
        </p:blipFill>
        <p:spPr bwMode="auto">
          <a:xfrm>
            <a:off x="191960" y="2082320"/>
            <a:ext cx="8952040" cy="4696187"/>
          </a:xfrm>
          <a:prstGeom prst="rect">
            <a:avLst/>
          </a:prstGeom>
          <a:noFill/>
          <a:ln w="57150" cmpd="sng">
            <a:solidFill>
              <a:srgbClr val="4F81BD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200" y="1251323"/>
            <a:ext cx="7280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41 stations remaining! 2005-2016= green, 2010-2016 = blue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08021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5: Three sectors</a:t>
            </a:r>
            <a:endParaRPr lang="en-US" dirty="0"/>
          </a:p>
        </p:txBody>
      </p:sp>
      <p:pic>
        <p:nvPicPr>
          <p:cNvPr id="4" name="Picture"/>
          <p:cNvPicPr/>
          <p:nvPr/>
        </p:nvPicPr>
        <p:blipFill rotWithShape="1">
          <a:blip r:embed="rId3"/>
          <a:srcRect l="10358" t="28883" r="15032" b="27361"/>
          <a:stretch/>
        </p:blipFill>
        <p:spPr bwMode="auto">
          <a:xfrm>
            <a:off x="191960" y="1417638"/>
            <a:ext cx="8952040" cy="5360869"/>
          </a:xfrm>
          <a:prstGeom prst="rect">
            <a:avLst/>
          </a:prstGeom>
          <a:noFill/>
          <a:ln w="57150" cmpd="sng">
            <a:solidFill>
              <a:srgbClr val="4F81BD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2672694" y="1417638"/>
            <a:ext cx="0" cy="5360869"/>
          </a:xfrm>
          <a:prstGeom prst="line">
            <a:avLst/>
          </a:prstGeom>
          <a:ln w="57150" cmpd="sng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/>
          <p:cNvCxnSpPr>
            <a:stCxn id="4" idx="0"/>
          </p:cNvCxnSpPr>
          <p:nvPr/>
        </p:nvCxnSpPr>
        <p:spPr>
          <a:xfrm>
            <a:off x="4667980" y="1417638"/>
            <a:ext cx="12942" cy="5360869"/>
          </a:xfrm>
          <a:prstGeom prst="line">
            <a:avLst/>
          </a:prstGeom>
          <a:ln w="57150" cmpd="sng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57200" y="5493784"/>
            <a:ext cx="18611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Western Domain - Birch et al 2016 region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06879" y="6093948"/>
            <a:ext cx="1861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Central Domain – Borneo and Java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82156" y="5804420"/>
            <a:ext cx="1861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Eastern Domain – Sulawesi region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8948" y="2908461"/>
            <a:ext cx="9123948" cy="2585323"/>
          </a:xfrm>
          <a:prstGeom prst="rect">
            <a:avLst/>
          </a:prstGeom>
          <a:solidFill>
            <a:srgbClr val="C0504D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will account for 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longitudinal differences in </a:t>
            </a:r>
          </a:p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time and MJO phase onset.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0085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849279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Background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Project Aim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Methodology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Results &amp;findings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953793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7F7F7F"/>
                </a:solidFill>
              </a:rPr>
              <a:t>Background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Project Aim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Methodology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Results &amp; findings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Summary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639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727" y="409346"/>
            <a:ext cx="8741619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Mean and median diurnal cycle of onshore wind by MJO phase in each sector</a:t>
            </a:r>
            <a:endParaRPr lang="en-US" sz="3600" dirty="0"/>
          </a:p>
        </p:txBody>
      </p:sp>
      <p:pic>
        <p:nvPicPr>
          <p:cNvPr id="4" name="Picture 3" descr="Macintosh HD:Users:mbastaffmaster:Desktop:Snip20160914_2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52429"/>
            <a:ext cx="3027080" cy="2567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Macintosh HD:Users:mbastaffmaster:Desktop:Snip20160914_3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19948"/>
            <a:ext cx="3027081" cy="2638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Macintosh HD:Users:mbastaffmaster:Desktop:Snip20160914_4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082" y="1652429"/>
            <a:ext cx="2968016" cy="2567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Macintosh HD:Users:mbastaffmaster:Desktop:Snip20160914_5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081" y="4219948"/>
            <a:ext cx="2968017" cy="2638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Macintosh HD:Users:mbastaffmaster:Desktop:Snip20160914_6.pn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098" y="1652428"/>
            <a:ext cx="3128850" cy="2567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Macintosh HD:Users:mbastaffmaster:Desktop:Snip20160914_7.pn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098" y="4219948"/>
            <a:ext cx="3148901" cy="26380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8551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 Mean and median diurnal cycle of onshore wind by MJO </a:t>
            </a:r>
            <a:r>
              <a:rPr lang="en-US" sz="3600" dirty="0"/>
              <a:t>phase in </a:t>
            </a:r>
            <a:r>
              <a:rPr lang="en-US" sz="3600" dirty="0" smtClean="0"/>
              <a:t>all stations</a:t>
            </a:r>
            <a:endParaRPr lang="en-US" sz="3600" dirty="0"/>
          </a:p>
        </p:txBody>
      </p:sp>
      <p:pic>
        <p:nvPicPr>
          <p:cNvPr id="5" name="Pictur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1592185"/>
            <a:ext cx="4594652" cy="343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403725" y="3240846"/>
            <a:ext cx="4740275" cy="357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" descr="Macintosh HD:Users:mbastaffmaster:Desktop:Snip20160628_3.pn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88"/>
          <a:stretch/>
        </p:blipFill>
        <p:spPr bwMode="auto">
          <a:xfrm>
            <a:off x="-20052" y="-3980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90004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20052" y="48849"/>
            <a:ext cx="9123948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Mean and median sea breeze by MJO phase over all stations</a:t>
            </a:r>
            <a:endParaRPr lang="en-US" dirty="0"/>
          </a:p>
        </p:txBody>
      </p:sp>
      <p:pic>
        <p:nvPicPr>
          <p:cNvPr id="8" name="Pictur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1531827"/>
            <a:ext cx="4627888" cy="3851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438015" y="2963225"/>
            <a:ext cx="4705985" cy="389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149463"/>
              </p:ext>
            </p:extLst>
          </p:nvPr>
        </p:nvGraphicFramePr>
        <p:xfrm>
          <a:off x="4364185" y="2687811"/>
          <a:ext cx="4746572" cy="310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" name="Document" r:id="rId6" imgW="5270500" imgH="203200" progId="Word.Document.12">
                  <p:embed/>
                </p:oleObj>
              </mc:Choice>
              <mc:Fallback>
                <p:oleObj name="Document" r:id="rId6" imgW="5270500" imgH="203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64185" y="2687811"/>
                        <a:ext cx="4746572" cy="310134"/>
                      </a:xfrm>
                      <a:prstGeom prst="rect">
                        <a:avLst/>
                      </a:prstGeom>
                      <a:ln w="57150" cmpd="sng">
                        <a:solidFill>
                          <a:srgbClr val="4F81BD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9953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Mean and median sea breeze by MJO phase over all 3 sectors</a:t>
            </a:r>
            <a:endParaRPr lang="en-US" dirty="0"/>
          </a:p>
        </p:txBody>
      </p:sp>
      <p:pic>
        <p:nvPicPr>
          <p:cNvPr id="7" name="Picture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0" y="1417638"/>
            <a:ext cx="4716780" cy="357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"/>
          <p:cNvPicPr/>
          <p:nvPr/>
        </p:nvPicPr>
        <p:blipFill>
          <a:blip r:embed="rId5"/>
          <a:stretch>
            <a:fillRect/>
          </a:stretch>
        </p:blipFill>
        <p:spPr bwMode="auto">
          <a:xfrm>
            <a:off x="4428490" y="3320415"/>
            <a:ext cx="4715510" cy="3537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0416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Mean sea breeze by MJO phase – AWS data vs. Birch et al (2016) model data</a:t>
            </a:r>
            <a:endParaRPr lang="en-US" dirty="0"/>
          </a:p>
        </p:txBody>
      </p:sp>
      <p:pic>
        <p:nvPicPr>
          <p:cNvPr id="4" name="Picture"/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1065631" y="1832610"/>
            <a:ext cx="6612817" cy="4754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539056"/>
            <a:ext cx="9123948" cy="2585323"/>
          </a:xfrm>
          <a:prstGeom prst="rect">
            <a:avLst/>
          </a:prstGeom>
          <a:solidFill>
            <a:srgbClr val="4BACC6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Model data tends to 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nderestimate troughs 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and peaks in the sea breeze.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8947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data – condition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Generally reliable data – very few spurious/missing </a:t>
            </a:r>
            <a:r>
              <a:rPr lang="en-GB" dirty="0" smtClean="0"/>
              <a:t>values</a:t>
            </a:r>
            <a:endParaRPr lang="en-US" dirty="0" smtClean="0"/>
          </a:p>
          <a:p>
            <a:r>
              <a:rPr lang="en-US" dirty="0" smtClean="0"/>
              <a:t>Only one condition: Exclude data where temperatures:</a:t>
            </a:r>
          </a:p>
          <a:p>
            <a:pPr marL="514350" indent="-514350">
              <a:buAutoNum type="arabicPeriod"/>
            </a:pPr>
            <a:r>
              <a:rPr lang="en-US" dirty="0" smtClean="0"/>
              <a:t>Fall &lt;16</a:t>
            </a:r>
            <a:r>
              <a:rPr lang="en-GB" dirty="0"/>
              <a:t>°C </a:t>
            </a:r>
            <a:endParaRPr lang="en-GB" dirty="0" smtClean="0"/>
          </a:p>
          <a:p>
            <a:pPr marL="514350" indent="-514350">
              <a:buAutoNum type="arabicPeriod"/>
            </a:pPr>
            <a:r>
              <a:rPr lang="en-US" dirty="0" smtClean="0"/>
              <a:t>Rise &gt;37</a:t>
            </a:r>
            <a:r>
              <a:rPr lang="en-GB" dirty="0"/>
              <a:t>°C </a:t>
            </a:r>
            <a:endParaRPr lang="en-GB" dirty="0" smtClean="0"/>
          </a:p>
          <a:p>
            <a:pPr>
              <a:buFontTx/>
              <a:buChar char="•"/>
            </a:pPr>
            <a:r>
              <a:rPr lang="en-GB" dirty="0" smtClean="0"/>
              <a:t>Based on theoretical extremes</a:t>
            </a:r>
          </a:p>
        </p:txBody>
      </p:sp>
    </p:spTree>
    <p:extLst>
      <p:ext uri="{BB962C8B-B14F-4D97-AF65-F5344CB8AC3E}">
        <p14:creationId xmlns:p14="http://schemas.microsoft.com/office/powerpoint/2010/main" val="2134980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data – data quality</a:t>
            </a:r>
            <a:endParaRPr lang="en-US" dirty="0"/>
          </a:p>
        </p:txBody>
      </p:sp>
      <p:pic>
        <p:nvPicPr>
          <p:cNvPr id="8" name="Picture"/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0" y="1566481"/>
            <a:ext cx="7560310" cy="2036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/>
          <p:cNvGrpSpPr/>
          <p:nvPr/>
        </p:nvGrpSpPr>
        <p:grpSpPr>
          <a:xfrm>
            <a:off x="0" y="4151630"/>
            <a:ext cx="7559675" cy="1951355"/>
            <a:chOff x="0" y="0"/>
            <a:chExt cx="7559675" cy="1951355"/>
          </a:xfrm>
        </p:grpSpPr>
        <p:pic>
          <p:nvPicPr>
            <p:cNvPr id="10" name="Picture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0" y="0"/>
              <a:ext cx="7559675" cy="1951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Freeform 10"/>
            <p:cNvSpPr/>
            <p:nvPr/>
          </p:nvSpPr>
          <p:spPr>
            <a:xfrm>
              <a:off x="3567430" y="278130"/>
              <a:ext cx="1049020" cy="1089025"/>
            </a:xfrm>
            <a:custGeom>
              <a:avLst/>
              <a:gdLst/>
              <a:ahLst/>
              <a:cxnLst/>
              <a:rect l="0" t="0" r="r" b="b"/>
              <a:pathLst>
                <a:path w="1671" h="1783">
                  <a:moveTo>
                    <a:pt x="1563" y="274"/>
                  </a:moveTo>
                  <a:cubicBezTo>
                    <a:pt x="1387" y="165"/>
                    <a:pt x="1185" y="119"/>
                    <a:pt x="978" y="79"/>
                  </a:cubicBezTo>
                  <a:cubicBezTo>
                    <a:pt x="813" y="47"/>
                    <a:pt x="650" y="0"/>
                    <a:pt x="498" y="49"/>
                  </a:cubicBezTo>
                  <a:cubicBezTo>
                    <a:pt x="333" y="102"/>
                    <a:pt x="140" y="153"/>
                    <a:pt x="63" y="349"/>
                  </a:cubicBezTo>
                  <a:cubicBezTo>
                    <a:pt x="0" y="511"/>
                    <a:pt x="3" y="682"/>
                    <a:pt x="63" y="829"/>
                  </a:cubicBezTo>
                  <a:cubicBezTo>
                    <a:pt x="134" y="1003"/>
                    <a:pt x="289" y="1132"/>
                    <a:pt x="408" y="1279"/>
                  </a:cubicBezTo>
                  <a:cubicBezTo>
                    <a:pt x="541" y="1443"/>
                    <a:pt x="717" y="1583"/>
                    <a:pt x="918" y="1654"/>
                  </a:cubicBezTo>
                  <a:cubicBezTo>
                    <a:pt x="1063" y="1705"/>
                    <a:pt x="1234" y="1782"/>
                    <a:pt x="1383" y="1714"/>
                  </a:cubicBezTo>
                  <a:cubicBezTo>
                    <a:pt x="1536" y="1644"/>
                    <a:pt x="1670" y="1478"/>
                    <a:pt x="1668" y="1294"/>
                  </a:cubicBezTo>
                  <a:cubicBezTo>
                    <a:pt x="1666" y="1129"/>
                    <a:pt x="1594" y="977"/>
                    <a:pt x="1518" y="829"/>
                  </a:cubicBezTo>
                  <a:cubicBezTo>
                    <a:pt x="1446" y="689"/>
                    <a:pt x="1477" y="519"/>
                    <a:pt x="1458" y="364"/>
                  </a:cubicBezTo>
                  <a:lnTo>
                    <a:pt x="1548" y="214"/>
                  </a:lnTo>
                  <a:lnTo>
                    <a:pt x="1578" y="184"/>
                  </a:ln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752281" y="1816493"/>
            <a:ext cx="12846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Typical plot for an individual station in a given year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560310" y="4171620"/>
            <a:ext cx="12846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One spurious value of -47</a:t>
            </a:r>
            <a:r>
              <a:rPr lang="en-GB" sz="2400" dirty="0">
                <a:solidFill>
                  <a:srgbClr val="FF0000"/>
                </a:solidFill>
              </a:rPr>
              <a:t>°C 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424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Mean and median diurnal cycle of </a:t>
            </a:r>
            <a:r>
              <a:rPr lang="en-US" sz="3600" dirty="0" smtClean="0"/>
              <a:t>temperature by </a:t>
            </a:r>
            <a:r>
              <a:rPr lang="en-US" sz="3600" dirty="0"/>
              <a:t>MJO phase in each sector</a:t>
            </a:r>
          </a:p>
        </p:txBody>
      </p:sp>
      <p:pic>
        <p:nvPicPr>
          <p:cNvPr id="4" name="Picture 3" descr="Macintosh HD:Users:mbastaffmaster:Desktop:Snip20160914_14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7421"/>
            <a:ext cx="3100912" cy="2536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Macintosh HD:Users:mbastaffmaster:Desktop:Snip20160914_15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4155"/>
            <a:ext cx="3100912" cy="2490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"/>
          <p:cNvPicPr/>
          <p:nvPr/>
        </p:nvPicPr>
        <p:blipFill>
          <a:blip r:embed="rId5"/>
          <a:stretch>
            <a:fillRect/>
          </a:stretch>
        </p:blipFill>
        <p:spPr bwMode="auto">
          <a:xfrm>
            <a:off x="3100913" y="1757420"/>
            <a:ext cx="3100912" cy="2536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"/>
          <p:cNvPicPr/>
          <p:nvPr/>
        </p:nvPicPr>
        <p:blipFill>
          <a:blip r:embed="rId6"/>
          <a:stretch>
            <a:fillRect/>
          </a:stretch>
        </p:blipFill>
        <p:spPr bwMode="auto">
          <a:xfrm>
            <a:off x="3100914" y="4294154"/>
            <a:ext cx="3100912" cy="2490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"/>
          <p:cNvPicPr/>
          <p:nvPr/>
        </p:nvPicPr>
        <p:blipFill>
          <a:blip r:embed="rId7"/>
          <a:stretch>
            <a:fillRect/>
          </a:stretch>
        </p:blipFill>
        <p:spPr bwMode="auto">
          <a:xfrm>
            <a:off x="6201824" y="1757420"/>
            <a:ext cx="2942175" cy="2536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"/>
          <p:cNvPicPr/>
          <p:nvPr/>
        </p:nvPicPr>
        <p:blipFill>
          <a:blip r:embed="rId8"/>
          <a:stretch>
            <a:fillRect/>
          </a:stretch>
        </p:blipFill>
        <p:spPr bwMode="auto">
          <a:xfrm>
            <a:off x="6201826" y="4294156"/>
            <a:ext cx="2942173" cy="2490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7115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/>
              <a:t>Mean and median diurnal cycle of </a:t>
            </a:r>
            <a:r>
              <a:rPr lang="en-US" sz="3600" dirty="0" smtClean="0"/>
              <a:t>temperature by </a:t>
            </a:r>
            <a:r>
              <a:rPr lang="en-US" sz="3600" dirty="0"/>
              <a:t>MJO phase </a:t>
            </a:r>
            <a:r>
              <a:rPr lang="en-US" sz="3600" dirty="0" smtClean="0"/>
              <a:t>in all stations</a:t>
            </a:r>
            <a:endParaRPr lang="en-US" sz="3600" dirty="0"/>
          </a:p>
        </p:txBody>
      </p:sp>
      <p:pic>
        <p:nvPicPr>
          <p:cNvPr id="5" name="Picture"/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0" y="1417638"/>
            <a:ext cx="4577537" cy="331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4577537" y="3428999"/>
            <a:ext cx="4566463" cy="341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74333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Background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Project Aim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Methodology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Results &amp; findings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392504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34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Mean and median </a:t>
            </a:r>
            <a:r>
              <a:rPr lang="en-US" dirty="0" smtClean="0"/>
              <a:t>temperature </a:t>
            </a:r>
            <a:r>
              <a:rPr lang="en-US" dirty="0"/>
              <a:t>by MJO phase in all stations</a:t>
            </a:r>
          </a:p>
        </p:txBody>
      </p:sp>
      <p:pic>
        <p:nvPicPr>
          <p:cNvPr id="5" name="Picture 4" descr="Macintosh HD:Users:mbastaffmaster:Desktop:Snip20160914_13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706" y="3472180"/>
            <a:ext cx="4640294" cy="3385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Macintosh HD:Users:mbastaffmaster:Desktop:Snip20160914_12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6448"/>
            <a:ext cx="4503706" cy="33686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624478"/>
              </p:ext>
            </p:extLst>
          </p:nvPr>
        </p:nvGraphicFramePr>
        <p:xfrm>
          <a:off x="4503706" y="3137708"/>
          <a:ext cx="4640294" cy="37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6" name="Document" r:id="rId6" imgW="5270500" imgH="203200" progId="Word.Document.12">
                  <p:embed/>
                </p:oleObj>
              </mc:Choice>
              <mc:Fallback>
                <p:oleObj name="Document" r:id="rId6" imgW="5270500" imgH="203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03706" y="3137708"/>
                        <a:ext cx="4640294" cy="378775"/>
                      </a:xfrm>
                      <a:prstGeom prst="rect">
                        <a:avLst/>
                      </a:prstGeom>
                      <a:solidFill>
                        <a:srgbClr val="C0504D"/>
                      </a:solidFill>
                      <a:ln w="57150" cmpd="sng">
                        <a:solidFill>
                          <a:srgbClr val="4F81BD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6644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834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Mean and median </a:t>
            </a:r>
            <a:r>
              <a:rPr lang="en-US" dirty="0" smtClean="0"/>
              <a:t>temperature </a:t>
            </a:r>
            <a:r>
              <a:rPr lang="en-US" dirty="0"/>
              <a:t>by MJO phase </a:t>
            </a:r>
            <a:r>
              <a:rPr lang="en-US" dirty="0" smtClean="0"/>
              <a:t>over all 3 sectors</a:t>
            </a:r>
            <a:endParaRPr lang="en-US" dirty="0"/>
          </a:p>
        </p:txBody>
      </p:sp>
      <p:pic>
        <p:nvPicPr>
          <p:cNvPr id="5" name="Picture 4" descr="Macintosh HD:Users:mbastaffmaster:Desktop:Snip20160914_16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4"/>
          <a:stretch/>
        </p:blipFill>
        <p:spPr bwMode="auto">
          <a:xfrm>
            <a:off x="39370" y="1426448"/>
            <a:ext cx="4532630" cy="33585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Macintosh HD:Users:mbastaffmaster:Desktop:Snip20160914_17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5" b="1639"/>
          <a:stretch/>
        </p:blipFill>
        <p:spPr bwMode="auto">
          <a:xfrm>
            <a:off x="4572000" y="3422015"/>
            <a:ext cx="4514850" cy="34359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06911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9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Model </a:t>
            </a:r>
            <a:r>
              <a:rPr lang="en-US" dirty="0" smtClean="0"/>
              <a:t>data – divergence at 1400 LST (Phases 1-4)</a:t>
            </a:r>
            <a:endParaRPr lang="en-US" dirty="0"/>
          </a:p>
        </p:txBody>
      </p:sp>
      <p:pic>
        <p:nvPicPr>
          <p:cNvPr id="5" name="Picture 4" descr="Macintosh HD:private:var:folders:gg:f3gs7h594wbb5dkjkz2csbbc0000gn:T:TemporaryItems:Model_div_1-4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000"/>
            <a:ext cx="9123948" cy="57075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4181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804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Model data – divergence at 1400 LST (Phases 5-8)</a:t>
            </a:r>
            <a:endParaRPr lang="en-US" dirty="0"/>
          </a:p>
        </p:txBody>
      </p:sp>
      <p:pic>
        <p:nvPicPr>
          <p:cNvPr id="8" name="Picture 7" descr="Macintosh HD:private:var:folders:gg:f3gs7h594wbb5dkjkz2csbbc0000gn:T:TemporaryItems:Model_div_5-8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3404"/>
            <a:ext cx="9123948" cy="56345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8639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Model data – divergence at 1400 LST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Difference between </a:t>
            </a:r>
            <a:r>
              <a:rPr lang="en-US" dirty="0" smtClean="0"/>
              <a:t>phases 3 (wet) and 6 (dry)</a:t>
            </a:r>
            <a:endParaRPr lang="en-US" dirty="0"/>
          </a:p>
        </p:txBody>
      </p:sp>
      <p:pic>
        <p:nvPicPr>
          <p:cNvPr id="6" name="Picture 5" descr="Macintosh HD:private:var:folders:gg:f3gs7h594wbb5dkjkz2csbbc0000gn:T:TemporaryItems:thumbnail_Diff_convergence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21" y="2286746"/>
            <a:ext cx="5524126" cy="457125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6335059" y="2704353"/>
            <a:ext cx="260959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Red</a:t>
            </a:r>
            <a:r>
              <a:rPr lang="en-US" sz="3200" dirty="0" smtClean="0"/>
              <a:t> areas along the coastlines  indicate a stronger convergence in phase 6.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5712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7850" y="2543957"/>
            <a:ext cx="8988308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ADDITIONAL FINDINGS</a:t>
            </a:r>
          </a:p>
          <a:p>
            <a:pPr algn="ctr"/>
            <a:r>
              <a:rPr lang="en-US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(FINAL WEEK)</a:t>
            </a:r>
            <a:endParaRPr lang="en-US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1941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Additional findings: Cross-correlation of sea breeze lag due to different MJO onset timings</a:t>
            </a:r>
            <a:endParaRPr lang="en-US" sz="3200" dirty="0"/>
          </a:p>
        </p:txBody>
      </p:sp>
      <p:pic>
        <p:nvPicPr>
          <p:cNvPr id="5" name="Picture 4" descr="Macintosh HD:private:var:folders:gg:f3gs7h594wbb5dkjkz2csbbc0000gn:T:TemporaryItems:thumbnail_Mean_SB_la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4719955" cy="359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Macintosh HD:private:var:folders:gg:f3gs7h594wbb5dkjkz2csbbc0000gn:T:TemporaryItems:thumbnail_Median_SB_lag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508" y="2629509"/>
            <a:ext cx="4722440" cy="42284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9933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Additional findings: Mean and median onshore wind for all 3 sectors by MJO phase</a:t>
            </a:r>
            <a:endParaRPr lang="en-US" sz="3200" dirty="0"/>
          </a:p>
        </p:txBody>
      </p:sp>
      <p:pic>
        <p:nvPicPr>
          <p:cNvPr id="6" name="Picture 5" descr="Macintosh HD:private:var:folders:gg:f3gs7h594wbb5dkjkz2csbbc0000gn:T:TemporaryItems:thumbnail_Mean_onshore_3sectors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78230"/>
            <a:ext cx="4642255" cy="3516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Macintosh HD:private:var:folders:gg:f3gs7h594wbb5dkjkz2csbbc0000gn:T:TemporaryItems:thumbnail_Median_onshore_3sectors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254" y="3138840"/>
            <a:ext cx="4481694" cy="3719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5299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Additional findings: Cross correlation of onshore wind lag due to different MJO onset timings</a:t>
            </a:r>
            <a:endParaRPr lang="en-US" sz="3200" dirty="0"/>
          </a:p>
        </p:txBody>
      </p:sp>
      <p:pic>
        <p:nvPicPr>
          <p:cNvPr id="8" name="Picture 7" descr="Macintosh HD:private:var:folders:gg:f3gs7h594wbb5dkjkz2csbbc0000gn:T:TemporaryItems:thumbnail_Mean_onshore_la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7"/>
            <a:ext cx="4715246" cy="3312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Macintosh HD:private:var:folders:gg:f3gs7h594wbb5dkjkz2csbbc0000gn:T:TemporaryItems:thumbnail_Median_onshore_lag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246" y="3255634"/>
            <a:ext cx="4428754" cy="36023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7343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Additional findings: Cross correlation of </a:t>
            </a:r>
            <a:r>
              <a:rPr lang="en-US" sz="3200" dirty="0" smtClean="0"/>
              <a:t>temperature lag over the 3 sectors</a:t>
            </a:r>
            <a:endParaRPr lang="en-US" sz="3200" dirty="0"/>
          </a:p>
        </p:txBody>
      </p:sp>
      <p:pic>
        <p:nvPicPr>
          <p:cNvPr id="5" name="Picture 4" descr="Macintosh HD:private:var:folders:gg:f3gs7h594wbb5dkjkz2csbbc0000gn:T:TemporaryItems:thumbnail_Mean_Temp_lag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2919"/>
            <a:ext cx="4890425" cy="3516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Macintosh HD:private:var:folders:gg:f3gs7h594wbb5dkjkz2csbbc0000gn:T:TemporaryItems:thumbnail_Median_Temp_lag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656" y="3401626"/>
            <a:ext cx="4496292" cy="34563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5891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Background – Project Outline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342" y="1707924"/>
            <a:ext cx="8229600" cy="4525963"/>
          </a:xfrm>
        </p:spPr>
        <p:txBody>
          <a:bodyPr/>
          <a:lstStyle/>
          <a:p>
            <a:r>
              <a:rPr lang="en-US" dirty="0" smtClean="0"/>
              <a:t>Variation of sea </a:t>
            </a:r>
            <a:r>
              <a:rPr lang="en-US" dirty="0"/>
              <a:t>b</a:t>
            </a:r>
            <a:r>
              <a:rPr lang="en-US" dirty="0" smtClean="0"/>
              <a:t>reeze and Madden Julian Oscillation (MJO)</a:t>
            </a:r>
          </a:p>
          <a:p>
            <a:pPr>
              <a:buFont typeface="Wingdings" charset="0"/>
              <a:buChar char="Ø"/>
            </a:pPr>
            <a:r>
              <a:rPr lang="en-US" dirty="0" smtClean="0"/>
              <a:t>Severe weather development </a:t>
            </a:r>
            <a:r>
              <a:rPr lang="en-US" dirty="0" smtClean="0"/>
              <a:t>over the </a:t>
            </a:r>
            <a:r>
              <a:rPr lang="en-US" dirty="0" smtClean="0"/>
              <a:t>Maritime Continent (MC)</a:t>
            </a:r>
          </a:p>
          <a:p>
            <a:pPr>
              <a:buFont typeface="Wingdings" charset="0"/>
              <a:buChar char="Ø"/>
            </a:pPr>
            <a:r>
              <a:rPr lang="en-US" dirty="0" smtClean="0"/>
              <a:t>Convection responsible for 70% rainfall over inland Sumatra Island (Mori et al., 2004)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95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Additional findings: Cross correlation of sea breeze vs. temperature lag for all sectors</a:t>
            </a:r>
            <a:endParaRPr lang="en-US" sz="3200" dirty="0"/>
          </a:p>
        </p:txBody>
      </p:sp>
      <p:pic>
        <p:nvPicPr>
          <p:cNvPr id="6" name="Picture 5" descr="Macintosh HD:private:var:folders:gg:f3gs7h594wbb5dkjkz2csbbc0000gn:T:TemporaryItems:thumbnail_Mean_SBvsTemp_la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4891405" cy="377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Macintosh HD:private:var:folders:gg:f3gs7h594wbb5dkjkz2csbbc0000gn:T:TemporaryItems:thumbnail_Median_SBvsTemp_lag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048" y="2971800"/>
            <a:ext cx="4457951" cy="38862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0" y="1791504"/>
            <a:ext cx="9123947" cy="3416320"/>
          </a:xfrm>
          <a:prstGeom prst="rect">
            <a:avLst/>
          </a:prstGeom>
          <a:solidFill>
            <a:srgbClr val="C0504D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No lag means that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ea breeze and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emperature are perfectly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correlated 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ingdings"/>
              </a:rPr>
              <a:t>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0035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7F7F7F"/>
                </a:solidFill>
              </a:rPr>
              <a:t>Background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Project Aim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Methodology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Results &amp; findings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112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085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Model simulations were generally verified by observations for the sea breeze strength</a:t>
            </a:r>
          </a:p>
          <a:p>
            <a:r>
              <a:rPr lang="en-US" dirty="0" smtClean="0"/>
              <a:t>Onshore wind is strongest in the dry phases and weakest in the wet phases; similar trends are seen in the temperature data</a:t>
            </a:r>
          </a:p>
          <a:p>
            <a:r>
              <a:rPr lang="en-US" dirty="0" smtClean="0"/>
              <a:t>Model divergence data correctly represents stronger convergence in dry MJO phases</a:t>
            </a:r>
          </a:p>
          <a:p>
            <a:r>
              <a:rPr lang="en-US" dirty="0" smtClean="0"/>
              <a:t>Cross-correlations show a lag of +/-1 when comparing the 3 sectors of wind and temperature. They also confirm that sea breeze and temperature are perfectly correlated.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3873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31471" y="1813173"/>
            <a:ext cx="617639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Thank you </a:t>
            </a:r>
            <a:r>
              <a:rPr lang="en-US" sz="7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ingdings"/>
              </a:rPr>
              <a:t></a:t>
            </a:r>
          </a:p>
          <a:p>
            <a:pPr algn="ctr"/>
            <a:r>
              <a:rPr lang="en-US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ingdings"/>
              </a:rPr>
              <a:t>Any Questions?</a:t>
            </a:r>
            <a:endParaRPr lang="en-US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8812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Birch, C.E., Webster, S., </a:t>
            </a:r>
            <a:r>
              <a:rPr lang="en-GB" dirty="0" err="1"/>
              <a:t>Peatman</a:t>
            </a:r>
            <a:r>
              <a:rPr lang="en-GB" dirty="0"/>
              <a:t>, S.C., Parker, D.J., Matthews, A.J., Li, Y., and </a:t>
            </a:r>
            <a:r>
              <a:rPr lang="en-GB" dirty="0" err="1"/>
              <a:t>Hassim</a:t>
            </a:r>
            <a:r>
              <a:rPr lang="en-GB" dirty="0"/>
              <a:t>, M.E.E. 2016. Scale Interactions between the MJO and the Western Maritime Continent. </a:t>
            </a:r>
            <a:r>
              <a:rPr lang="en-GB" i="1" dirty="0"/>
              <a:t>Journal of Climate</a:t>
            </a:r>
            <a:r>
              <a:rPr lang="en-GB" dirty="0"/>
              <a:t>. </a:t>
            </a:r>
            <a:r>
              <a:rPr lang="en-GB" b="1" dirty="0"/>
              <a:t>29</a:t>
            </a:r>
            <a:r>
              <a:rPr lang="en-GB" dirty="0"/>
              <a:t>(7), pp. 2471-2492</a:t>
            </a:r>
            <a:r>
              <a:rPr lang="en-GB" dirty="0" smtClean="0"/>
              <a:t>.</a:t>
            </a:r>
            <a:endParaRPr lang="en-SG" dirty="0"/>
          </a:p>
          <a:p>
            <a:r>
              <a:rPr lang="en-GB" dirty="0"/>
              <a:t>Mori, S., Jun-</a:t>
            </a:r>
            <a:r>
              <a:rPr lang="en-GB" dirty="0" err="1"/>
              <a:t>Ichi</a:t>
            </a:r>
            <a:r>
              <a:rPr lang="en-GB" dirty="0"/>
              <a:t>, H., </a:t>
            </a:r>
            <a:r>
              <a:rPr lang="en-GB" dirty="0" err="1"/>
              <a:t>Tauhid</a:t>
            </a:r>
            <a:r>
              <a:rPr lang="en-GB" dirty="0"/>
              <a:t>, Y.I., and Yamanaka, M.D. 2004. </a:t>
            </a:r>
            <a:r>
              <a:rPr lang="en-US" dirty="0"/>
              <a:t>Diurnal Land–Sea Rainfall Peak Migration over Sumatera Island, Indonesian Maritime Continent, Observed by TRMM Satellite and Intensive </a:t>
            </a:r>
            <a:r>
              <a:rPr lang="en-US" dirty="0" err="1"/>
              <a:t>Rawinsonde</a:t>
            </a:r>
            <a:r>
              <a:rPr lang="en-US" dirty="0"/>
              <a:t> Soundings. </a:t>
            </a:r>
            <a:r>
              <a:rPr lang="en-US" i="1" dirty="0"/>
              <a:t>Monthly Weather Review. </a:t>
            </a:r>
            <a:r>
              <a:rPr lang="en-US" b="1" dirty="0"/>
              <a:t>132</a:t>
            </a:r>
            <a:r>
              <a:rPr lang="en-US" dirty="0"/>
              <a:t>(8), pp. 2021-2039.</a:t>
            </a:r>
            <a:endParaRPr lang="en-SG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971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pic>
        <p:nvPicPr>
          <p:cNvPr id="4" name="Picture 3" descr="Macintosh HD:Users:mbastaffmaster:Desktop:Snip20160629_5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59" y="0"/>
            <a:ext cx="5829841" cy="6858000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0" y="2351535"/>
            <a:ext cx="9123948" cy="2862322"/>
          </a:xfrm>
          <a:prstGeom prst="rect">
            <a:avLst/>
          </a:prstGeom>
          <a:solidFill>
            <a:schemeClr val="accent5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Such findings are crucial </a:t>
            </a:r>
          </a:p>
          <a:p>
            <a:pPr algn="ctr"/>
            <a:r>
              <a:rPr lang="en-US" sz="6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regarding severe weather</a:t>
            </a:r>
          </a:p>
          <a:p>
            <a:pPr algn="ctr"/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forecasting.</a:t>
            </a:r>
            <a:endParaRPr lang="en-US" sz="6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4900" y="6446664"/>
            <a:ext cx="1873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(Mori et al., 2004)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719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MJO – Madden Julian Oscillation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033658" cy="4525963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Large-scale eastward propagation of rainfall over a region of warm SST in the tropics</a:t>
            </a:r>
          </a:p>
          <a:p>
            <a:pPr>
              <a:buFont typeface="Arial"/>
              <a:buChar char="•"/>
            </a:pPr>
            <a:r>
              <a:rPr lang="en-US" dirty="0" smtClean="0"/>
              <a:t>Important component of intraseasonal variability in the tropics</a:t>
            </a:r>
          </a:p>
          <a:p>
            <a:pPr>
              <a:buFont typeface="Arial"/>
              <a:buChar char="•"/>
            </a:pPr>
            <a:r>
              <a:rPr lang="en-US" dirty="0" smtClean="0"/>
              <a:t>30-90 day cycle of enhanced convection from Indian Ocean to Western Pacific</a:t>
            </a:r>
          </a:p>
          <a:p>
            <a:pPr>
              <a:buFont typeface="Arial"/>
              <a:buChar char="•"/>
            </a:pPr>
            <a:r>
              <a:rPr lang="en-US" dirty="0" smtClean="0"/>
              <a:t>One cycle = 8 phases</a:t>
            </a:r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-20052" y="0"/>
            <a:ext cx="9144000" cy="6858000"/>
            <a:chOff x="-20052" y="0"/>
            <a:chExt cx="9144000" cy="6858000"/>
          </a:xfrm>
        </p:grpSpPr>
        <p:pic>
          <p:nvPicPr>
            <p:cNvPr id="7" name="Picture 6" descr="wh04_ppt1.gi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052" y="0"/>
              <a:ext cx="9144000" cy="685800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1619672" y="2996952"/>
              <a:ext cx="4104456" cy="1584176"/>
            </a:xfrm>
            <a:prstGeom prst="rect">
              <a:avLst/>
            </a:prstGeom>
            <a:noFill/>
            <a:ln w="76200" cmpd="sng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673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pic>
        <p:nvPicPr>
          <p:cNvPr id="4" name="Picture" descr="Macintosh HD:Users:mbastaffmaster:Desktop:Snip20160628_3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88"/>
          <a:stretch/>
        </p:blipFill>
        <p:spPr bwMode="auto">
          <a:xfrm>
            <a:off x="405010" y="0"/>
            <a:ext cx="6252167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14900" y="6446664"/>
            <a:ext cx="1898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(Birch et al., 2016)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221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 Breeze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Sea breeze relates to wind blowing from sea to land due to land-sea temperature gradient</a:t>
            </a:r>
            <a:endParaRPr lang="en-US" dirty="0"/>
          </a:p>
        </p:txBody>
      </p:sp>
      <p:pic>
        <p:nvPicPr>
          <p:cNvPr id="6" name="Picture 5" descr="img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2994411"/>
            <a:ext cx="5670911" cy="36326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4111" y="3088956"/>
            <a:ext cx="3034032" cy="3539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•"/>
            </a:pPr>
            <a:r>
              <a:rPr lang="en-US" sz="2800" dirty="0" smtClean="0">
                <a:solidFill>
                  <a:schemeClr val="accent1"/>
                </a:solidFill>
              </a:rPr>
              <a:t>The sea breeze reverses to a land breeze at night as the land cools down more quickly than the sea</a:t>
            </a:r>
          </a:p>
          <a:p>
            <a:endParaRPr lang="en-US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277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pic>
        <p:nvPicPr>
          <p:cNvPr id="5" name="Picture" descr="Macintosh HD:Users:mbastaffmaster:Desktop:Snip20160628_1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18" t="55340" b="16237"/>
          <a:stretch/>
        </p:blipFill>
        <p:spPr bwMode="auto">
          <a:xfrm>
            <a:off x="4698656" y="1637393"/>
            <a:ext cx="4425292" cy="43747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06552" y="6446664"/>
            <a:ext cx="1898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(Birch et al., 2016)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Sea Breeze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93986" y="1417638"/>
            <a:ext cx="4265987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•"/>
            </a:pPr>
            <a:r>
              <a:rPr lang="en-US" sz="2600" dirty="0" smtClean="0"/>
              <a:t>Relationship between sea breeze strength and onshore wind in relation to MJO phase</a:t>
            </a:r>
          </a:p>
          <a:p>
            <a:pPr marL="285750" indent="-285750">
              <a:buFont typeface="Wingdings" charset="0"/>
              <a:buChar char="Ø"/>
            </a:pPr>
            <a:r>
              <a:rPr lang="en-US" sz="2600" dirty="0" smtClean="0"/>
              <a:t>RCM12 and RCM 4.5 models</a:t>
            </a:r>
          </a:p>
          <a:p>
            <a:pPr marL="285750" indent="-285750">
              <a:buFont typeface="Wingdings" charset="0"/>
              <a:buChar char="Ø"/>
            </a:pPr>
            <a:r>
              <a:rPr lang="en-US" sz="2600" dirty="0" smtClean="0"/>
              <a:t>Clear relationship between onshore wind and MJO phase for both models</a:t>
            </a:r>
          </a:p>
          <a:p>
            <a:pPr marL="285750" indent="-285750">
              <a:buFont typeface="Wingdings" charset="0"/>
              <a:buChar char="Ø"/>
            </a:pPr>
            <a:r>
              <a:rPr lang="en-US" sz="2600" dirty="0" smtClean="0"/>
              <a:t>Significant disagreement in the relationship between sea breeze strength and MJO phase between models</a:t>
            </a:r>
            <a:endParaRPr lang="en-US" sz="2600" dirty="0"/>
          </a:p>
        </p:txBody>
      </p:sp>
      <p:pic>
        <p:nvPicPr>
          <p:cNvPr id="11" name="Picture 2" descr="imag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404813"/>
            <a:ext cx="9199562" cy="642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359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1361</TotalTime>
  <Words>1199</Words>
  <Application>Microsoft Macintosh PowerPoint</Application>
  <PresentationFormat>On-screen Show (4:3)</PresentationFormat>
  <Paragraphs>161</Paragraphs>
  <Slides>44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6" baseType="lpstr">
      <vt:lpstr>Black</vt:lpstr>
      <vt:lpstr>Document</vt:lpstr>
      <vt:lpstr>PowerPoint Presentation</vt:lpstr>
      <vt:lpstr>Outline</vt:lpstr>
      <vt:lpstr>Outline</vt:lpstr>
      <vt:lpstr>1. Background – Project Outline </vt:lpstr>
      <vt:lpstr>PowerPoint Presentation</vt:lpstr>
      <vt:lpstr>MJO – Madden Julian Oscillation </vt:lpstr>
      <vt:lpstr>PowerPoint Presentation</vt:lpstr>
      <vt:lpstr>Sea Breeze</vt:lpstr>
      <vt:lpstr>Sea Breeze</vt:lpstr>
      <vt:lpstr>Outline</vt:lpstr>
      <vt:lpstr>Project Aims</vt:lpstr>
      <vt:lpstr>Outline</vt:lpstr>
      <vt:lpstr>Step 1: Map – 137 AWS</vt:lpstr>
      <vt:lpstr>Step 2: U and V wind rotation</vt:lpstr>
      <vt:lpstr>Step 3: Data quality assessment</vt:lpstr>
      <vt:lpstr>Step 3: Data quality assessment</vt:lpstr>
      <vt:lpstr>Step 3: Data quality assessment</vt:lpstr>
      <vt:lpstr>Step 4: New station map</vt:lpstr>
      <vt:lpstr>Step 5: Three sectors</vt:lpstr>
      <vt:lpstr>Outline</vt:lpstr>
      <vt:lpstr>Mean and median diurnal cycle of onshore wind by MJO phase in each sector</vt:lpstr>
      <vt:lpstr> Mean and median diurnal cycle of onshore wind by MJO phase in all stations</vt:lpstr>
      <vt:lpstr>Mean and median sea breeze by MJO phase over all stations</vt:lpstr>
      <vt:lpstr>Mean and median sea breeze by MJO phase over all 3 sectors</vt:lpstr>
      <vt:lpstr> Mean sea breeze by MJO phase – AWS data vs. Birch et al (2016) model data</vt:lpstr>
      <vt:lpstr>Temperature data – condition</vt:lpstr>
      <vt:lpstr>Temperature data – data quality</vt:lpstr>
      <vt:lpstr>Mean and median diurnal cycle of temperature by MJO phase in each sector</vt:lpstr>
      <vt:lpstr>Mean and median diurnal cycle of temperature by MJO phase in all stations</vt:lpstr>
      <vt:lpstr>Mean and median temperature by MJO phase in all stations</vt:lpstr>
      <vt:lpstr>Mean and median temperature by MJO phase over all 3 sectors</vt:lpstr>
      <vt:lpstr>Model data – divergence at 1400 LST (Phases 1-4)</vt:lpstr>
      <vt:lpstr>Model data – divergence at 1400 LST (Phases 5-8)</vt:lpstr>
      <vt:lpstr>Model data – divergence at 1400 LST</vt:lpstr>
      <vt:lpstr>PowerPoint Presentation</vt:lpstr>
      <vt:lpstr>Additional findings: Cross-correlation of sea breeze lag due to different MJO onset timings</vt:lpstr>
      <vt:lpstr>Additional findings: Mean and median onshore wind for all 3 sectors by MJO phase</vt:lpstr>
      <vt:lpstr>Additional findings: Cross correlation of onshore wind lag due to different MJO onset timings</vt:lpstr>
      <vt:lpstr>Additional findings: Cross correlation of temperature lag over the 3 sectors</vt:lpstr>
      <vt:lpstr>Additional findings: Cross correlation of sea breeze vs. temperature lag for all sectors</vt:lpstr>
      <vt:lpstr>Outline</vt:lpstr>
      <vt:lpstr>Summary</vt:lpstr>
      <vt:lpstr>PowerPoint Presentation</vt:lpstr>
      <vt:lpstr>References</vt:lpstr>
    </vt:vector>
  </TitlesOfParts>
  <Company>Australian International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MBA Staff Master</dc:creator>
  <cp:lastModifiedBy>MBA Staff Master</cp:lastModifiedBy>
  <cp:revision>106</cp:revision>
  <dcterms:created xsi:type="dcterms:W3CDTF">2016-08-19T23:10:25Z</dcterms:created>
  <dcterms:modified xsi:type="dcterms:W3CDTF">2016-09-20T14:53:43Z</dcterms:modified>
</cp:coreProperties>
</file>