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7" r:id="rId9"/>
    <p:sldId id="264" r:id="rId10"/>
    <p:sldId id="268" r:id="rId11"/>
    <p:sldId id="269" r:id="rId12"/>
    <p:sldId id="270" r:id="rId13"/>
    <p:sldId id="271" r:id="rId14"/>
    <p:sldId id="277" r:id="rId15"/>
    <p:sldId id="278" r:id="rId16"/>
    <p:sldId id="274" r:id="rId17"/>
    <p:sldId id="279" r:id="rId18"/>
    <p:sldId id="280" r:id="rId19"/>
    <p:sldId id="281" r:id="rId20"/>
    <p:sldId id="276" r:id="rId21"/>
    <p:sldId id="285" r:id="rId22"/>
    <p:sldId id="286" r:id="rId23"/>
    <p:sldId id="288" r:id="rId24"/>
    <p:sldId id="303" r:id="rId25"/>
    <p:sldId id="304" r:id="rId26"/>
    <p:sldId id="293" r:id="rId27"/>
    <p:sldId id="292" r:id="rId28"/>
    <p:sldId id="300" r:id="rId29"/>
    <p:sldId id="301" r:id="rId30"/>
    <p:sldId id="30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96" y="-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EB2C2-514B-8F40-A58F-A2F5024162B9}" type="datetimeFigureOut">
              <a:rPr lang="en-US" smtClean="0"/>
              <a:t>22/9/16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EC9FA-008E-7B46-ABE0-67F3B293F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0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envam1.env.uea.ac.uk/mjo.html" TargetMode="Externa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http://envam1.env.uea.ac.uk/mjo.html</a:t>
            </a:r>
            <a:endParaRPr lang="en-SG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07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•"/>
            </a:pPr>
            <a:r>
              <a:rPr lang="en-US" dirty="0" smtClean="0"/>
              <a:t>Mention only if asked about it!</a:t>
            </a:r>
          </a:p>
          <a:p>
            <a:pPr marL="171450" indent="-171450">
              <a:buFontTx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82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Areas in red show</a:t>
            </a:r>
            <a:r>
              <a:rPr lang="en-US" baseline="0" dirty="0" smtClean="0"/>
              <a:t> that convergence is greater in phase 6 in coastal areas – which is correct in the dry phase since onshore wind is strongest then!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83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Differentiate</a:t>
            </a:r>
            <a:r>
              <a:rPr lang="en-US" baseline="0" dirty="0" smtClean="0"/>
              <a:t> phases – dry over sea/ wet all/ wet land/ dry all</a:t>
            </a:r>
          </a:p>
          <a:p>
            <a:pPr marL="171450" indent="-171450">
              <a:buFont typeface="Wingdings" charset="0"/>
              <a:buChar char="Ø"/>
            </a:pPr>
            <a:r>
              <a:rPr lang="en-US" baseline="0" dirty="0" smtClean="0"/>
              <a:t>Balance between MFC/MFD, </a:t>
            </a:r>
            <a:r>
              <a:rPr lang="en-US" baseline="0" dirty="0" err="1" smtClean="0"/>
              <a:t>clopud</a:t>
            </a:r>
            <a:r>
              <a:rPr lang="en-US" baseline="0" dirty="0" smtClean="0"/>
              <a:t> cover, and mesoscale circulations (black arrows)</a:t>
            </a:r>
          </a:p>
          <a:p>
            <a:pPr marL="171450" indent="-171450">
              <a:buFont typeface="Wingdings" charset="0"/>
              <a:buChar char="Ø"/>
            </a:pPr>
            <a:r>
              <a:rPr lang="en-US" baseline="0" dirty="0" smtClean="0"/>
              <a:t>Get rid of slides 8-9 – and talk about sea breeze as the </a:t>
            </a:r>
            <a:r>
              <a:rPr lang="en-US" baseline="0" dirty="0" err="1" smtClean="0"/>
              <a:t>converegence</a:t>
            </a:r>
            <a:r>
              <a:rPr lang="en-US" baseline="0" dirty="0" smtClean="0"/>
              <a:t> of wind.</a:t>
            </a:r>
          </a:p>
          <a:p>
            <a:pPr marL="171450" indent="-171450">
              <a:buFont typeface="Wingdings" charset="0"/>
              <a:buChar char="Ø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222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 have 41 stations since excellent</a:t>
            </a:r>
            <a:r>
              <a:rPr lang="en-US" baseline="0" dirty="0" smtClean="0"/>
              <a:t> data used – deleted next two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71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description will do – here can compare means and </a:t>
            </a:r>
            <a:r>
              <a:rPr lang="en-US" dirty="0" smtClean="0"/>
              <a:t>medians</a:t>
            </a:r>
          </a:p>
          <a:p>
            <a:r>
              <a:rPr lang="en-US" dirty="0" smtClean="0"/>
              <a:t>&gt;</a:t>
            </a:r>
            <a:r>
              <a:rPr lang="en-US" baseline="0" dirty="0" smtClean="0"/>
              <a:t> Deleted </a:t>
            </a:r>
            <a:r>
              <a:rPr lang="en-US" baseline="0" dirty="0" err="1" smtClean="0"/>
              <a:t>prev</a:t>
            </a:r>
            <a:r>
              <a:rPr lang="en-US" baseline="0" dirty="0" smtClean="0"/>
              <a:t> slide – all stations is enough.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53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Compare with paper first then state that we also compared the 3</a:t>
            </a:r>
            <a:r>
              <a:rPr lang="en-US" baseline="0" dirty="0" smtClean="0"/>
              <a:t> sectors AFTER.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52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Agrees with Birch</a:t>
            </a:r>
            <a:r>
              <a:rPr lang="en-US" baseline="0" dirty="0" smtClean="0"/>
              <a:t> et al models quite similarly – state which one</a:t>
            </a:r>
            <a:r>
              <a:rPr lang="en-US" baseline="0" dirty="0" smtClean="0"/>
              <a:t>!</a:t>
            </a:r>
          </a:p>
          <a:p>
            <a:pPr marL="171450" indent="-171450">
              <a:buFont typeface="Wingdings" charset="0"/>
              <a:buChar char="Ø"/>
            </a:pPr>
            <a:r>
              <a:rPr lang="en-US" baseline="0" dirty="0" smtClean="0"/>
              <a:t>Lag correlation after this</a:t>
            </a:r>
          </a:p>
          <a:p>
            <a:pPr marL="171450" indent="-171450">
              <a:buFont typeface="Wingdings" charset="0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42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•"/>
            </a:pPr>
            <a:r>
              <a:rPr lang="en-US" dirty="0" smtClean="0"/>
              <a:t>Here just say temperature data quality was much better</a:t>
            </a:r>
          </a:p>
          <a:p>
            <a:pPr marL="171450" indent="-171450">
              <a:buFont typeface="Wingdings" charset="0"/>
              <a:buChar char="Ø"/>
            </a:pPr>
            <a:r>
              <a:rPr lang="en-US" dirty="0" smtClean="0"/>
              <a:t>Previous 3 slides deleted</a:t>
            </a:r>
          </a:p>
          <a:p>
            <a:pPr marL="171450" indent="-171450">
              <a:buFont typeface="Wingdings" charset="0"/>
              <a:buChar char="Ø"/>
            </a:pPr>
            <a:r>
              <a:rPr lang="en-US" dirty="0" smtClean="0"/>
              <a:t>When talking, don’t overcomplicate</a:t>
            </a:r>
            <a:r>
              <a:rPr lang="en-US" baseline="0" dirty="0" smtClean="0"/>
              <a:t> details unlike a paper.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The </a:t>
            </a:r>
            <a:r>
              <a:rPr lang="en-US" dirty="0" smtClean="0"/>
              <a:t>fact that</a:t>
            </a:r>
            <a:r>
              <a:rPr lang="en-US" baseline="0" dirty="0" smtClean="0"/>
              <a:t> model reproduces weak trend is promising</a:t>
            </a:r>
            <a:r>
              <a:rPr lang="en-US" baseline="0" dirty="0" smtClean="0"/>
              <a:t>.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Lag between west, central, and eastern sectors are not clearly defined – noisy data</a:t>
            </a:r>
            <a:r>
              <a:rPr lang="en-US" baseline="0" dirty="0" smtClean="0"/>
              <a:t> – but mention it is a surprise to have an MJO phase signal altogether.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7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•"/>
            </a:pPr>
            <a:r>
              <a:rPr lang="en-US" dirty="0" smtClean="0"/>
              <a:t>Plan – write as GRL paper</a:t>
            </a:r>
          </a:p>
          <a:p>
            <a:pPr marL="171450" indent="-171450">
              <a:buFontTx/>
              <a:buChar char="•"/>
            </a:pPr>
            <a:r>
              <a:rPr lang="en-US" dirty="0" smtClean="0"/>
              <a:t>Mention in “Relationship between MJO and severe weather” – are the most severe storms in</a:t>
            </a:r>
            <a:r>
              <a:rPr lang="en-US" baseline="0" dirty="0" smtClean="0"/>
              <a:t> the wet phases and do models reproduce that?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EC9FA-008E-7B46-ABE0-67F3B293FC5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5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C093-B01C-B948-858E-7C4F968B8337}" type="datetimeFigureOut">
              <a:rPr lang="en-US" smtClean="0"/>
              <a:t>22/9/16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3F1B-0EE2-5D48-8AA3-651384B6D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package" Target="../embeddings/Microsoft_Word_Document1.docx"/><Relationship Id="rId7" Type="http://schemas.openxmlformats.org/officeDocument/2006/relationships/image" Target="../media/image1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7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package" Target="../embeddings/Microsoft_Word_Document2.docx"/><Relationship Id="rId7" Type="http://schemas.openxmlformats.org/officeDocument/2006/relationships/image" Target="../media/image26.png"/><Relationship Id="rId8" Type="http://schemas.openxmlformats.org/officeDocument/2006/relationships/image" Target="../media/image29.jpeg"/><Relationship Id="rId9" Type="http://schemas.openxmlformats.org/officeDocument/2006/relationships/image" Target="../media/image30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218" y="834072"/>
            <a:ext cx="766316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Characterisation of the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 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reeze over Indonesia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 its importance for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evere weather</a:t>
            </a:r>
          </a:p>
        </p:txBody>
      </p:sp>
      <p:sp>
        <p:nvSpPr>
          <p:cNvPr id="6" name="Rectangle 5"/>
          <p:cNvSpPr/>
          <p:nvPr/>
        </p:nvSpPr>
        <p:spPr>
          <a:xfrm>
            <a:off x="249506" y="4306343"/>
            <a:ext cx="86450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Isaac Tan</a:t>
            </a:r>
          </a:p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Supervisors: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Cathryn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Birch &amp;</a:t>
            </a:r>
          </a:p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Ms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Bethany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Woodhams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507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645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Map – 137 AWS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t="47167"/>
          <a:stretch/>
        </p:blipFill>
        <p:spPr bwMode="auto">
          <a:xfrm>
            <a:off x="245555" y="1417638"/>
            <a:ext cx="8686800" cy="52732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27244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U and V wind rotation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-322" t="21777" r="40003" b="329"/>
          <a:stretch/>
        </p:blipFill>
        <p:spPr bwMode="auto">
          <a:xfrm>
            <a:off x="1028039" y="1417638"/>
            <a:ext cx="6610400" cy="54403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3735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3: Data quality </a:t>
            </a:r>
            <a:r>
              <a:rPr lang="en-US" dirty="0"/>
              <a:t>a</a:t>
            </a:r>
            <a:r>
              <a:rPr lang="en-US" dirty="0" smtClean="0"/>
              <a:t>ssessment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0" y="1417638"/>
            <a:ext cx="7161998" cy="1743564"/>
            <a:chOff x="-186027" y="0"/>
            <a:chExt cx="5307937" cy="1692275"/>
          </a:xfrm>
        </p:grpSpPr>
        <p:pic>
          <p:nvPicPr>
            <p:cNvPr id="6" name="Picture"/>
            <p:cNvPicPr>
              <a:picLocks noChangeAspect="1"/>
            </p:cNvPicPr>
            <p:nvPr/>
          </p:nvPicPr>
          <p:blipFill rotWithShape="1">
            <a:blip r:embed="rId4"/>
            <a:srcRect l="4991" b="4282"/>
            <a:stretch/>
          </p:blipFill>
          <p:spPr bwMode="auto">
            <a:xfrm>
              <a:off x="-186027" y="635"/>
              <a:ext cx="2240252" cy="16916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Picture"/>
            <p:cNvPicPr>
              <a:picLocks noChangeAspect="1"/>
            </p:cNvPicPr>
            <p:nvPr/>
          </p:nvPicPr>
          <p:blipFill rotWithShape="1">
            <a:blip r:embed="rId5"/>
            <a:srcRect b="4303"/>
            <a:stretch/>
          </p:blipFill>
          <p:spPr bwMode="auto">
            <a:xfrm>
              <a:off x="2011680" y="0"/>
              <a:ext cx="3110230" cy="168211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8" name="Picture 7" descr="Macintosh HD:Users:mbastaffmaster:Desktop:Snip20160629_8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" b="4602"/>
          <a:stretch/>
        </p:blipFill>
        <p:spPr bwMode="auto">
          <a:xfrm>
            <a:off x="0" y="3161202"/>
            <a:ext cx="7203020" cy="1784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"/>
          <p:cNvPicPr>
            <a:picLocks noChangeAspect="1"/>
          </p:cNvPicPr>
          <p:nvPr/>
        </p:nvPicPr>
        <p:blipFill rotWithShape="1">
          <a:blip r:embed="rId7"/>
          <a:srcRect b="3406"/>
          <a:stretch/>
        </p:blipFill>
        <p:spPr bwMode="auto">
          <a:xfrm>
            <a:off x="3641005" y="4945650"/>
            <a:ext cx="3562016" cy="18285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"/>
          <p:cNvPicPr>
            <a:picLocks noChangeAspect="1"/>
          </p:cNvPicPr>
          <p:nvPr/>
        </p:nvPicPr>
        <p:blipFill rotWithShape="1">
          <a:blip r:embed="rId8"/>
          <a:srcRect l="5412" b="3432"/>
          <a:stretch/>
        </p:blipFill>
        <p:spPr bwMode="auto">
          <a:xfrm>
            <a:off x="0" y="4914838"/>
            <a:ext cx="3641005" cy="18593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330594" y="1674208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Excellent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88314" y="3666239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Decent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388314" y="5658270"/>
            <a:ext cx="175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Just acceptable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31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51316" y="12828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New station map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10358" t="28883" r="15032" b="27361"/>
          <a:stretch/>
        </p:blipFill>
        <p:spPr bwMode="auto">
          <a:xfrm>
            <a:off x="191960" y="2082320"/>
            <a:ext cx="8952040" cy="4696187"/>
          </a:xfrm>
          <a:prstGeom prst="rect">
            <a:avLst/>
          </a:prstGeom>
          <a:noFill/>
          <a:ln w="57150" cmpd="sng">
            <a:solidFill>
              <a:srgbClr val="4F81B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251323"/>
            <a:ext cx="7280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41 stations remaining! 2005-2016= green, 2010-2016 = blue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8021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Three sectors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 rotWithShape="1">
          <a:blip r:embed="rId3"/>
          <a:srcRect l="10358" t="28883" r="15032" b="27361"/>
          <a:stretch/>
        </p:blipFill>
        <p:spPr bwMode="auto">
          <a:xfrm>
            <a:off x="191960" y="1417638"/>
            <a:ext cx="8952040" cy="5360869"/>
          </a:xfrm>
          <a:prstGeom prst="rect">
            <a:avLst/>
          </a:prstGeom>
          <a:noFill/>
          <a:ln w="57150" cmpd="sng">
            <a:solidFill>
              <a:srgbClr val="4F81BD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2672694" y="1417638"/>
            <a:ext cx="0" cy="5360869"/>
          </a:xfrm>
          <a:prstGeom prst="line">
            <a:avLst/>
          </a:prstGeom>
          <a:ln w="5715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stCxn id="4" idx="0"/>
          </p:cNvCxnSpPr>
          <p:nvPr/>
        </p:nvCxnSpPr>
        <p:spPr>
          <a:xfrm>
            <a:off x="4667980" y="1417638"/>
            <a:ext cx="12942" cy="5360869"/>
          </a:xfrm>
          <a:prstGeom prst="line">
            <a:avLst/>
          </a:prstGeom>
          <a:ln w="5715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" y="5493784"/>
            <a:ext cx="1861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Western Domain - Birch et al 2016 region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6879" y="6093948"/>
            <a:ext cx="1861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Central Domain – Borneo and Java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2156" y="5804420"/>
            <a:ext cx="1861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Eastern Domain – Sulawesi region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8948" y="2908461"/>
            <a:ext cx="9123948" cy="2585323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will account for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longitudinal differences in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time and MJO phase onset.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0085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39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 Mean and median diurnal cycle of onshore wind by MJO </a:t>
            </a:r>
            <a:r>
              <a:rPr lang="en-US" sz="3600" dirty="0"/>
              <a:t>phase in </a:t>
            </a:r>
            <a:r>
              <a:rPr lang="en-US" sz="3600" dirty="0" smtClean="0"/>
              <a:t>all stations</a:t>
            </a:r>
            <a:endParaRPr lang="en-US" sz="3600" dirty="0"/>
          </a:p>
        </p:txBody>
      </p:sp>
      <p:pic>
        <p:nvPicPr>
          <p:cNvPr id="5" name="Pictur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1592185"/>
            <a:ext cx="4594652" cy="34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03725" y="3240846"/>
            <a:ext cx="4740275" cy="357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" descr="Macintosh HD:Users:mbastaffmaster:Desktop:Snip20160628_3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8"/>
          <a:stretch/>
        </p:blipFill>
        <p:spPr bwMode="auto">
          <a:xfrm>
            <a:off x="-20052" y="-3980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0004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20052" y="48849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Mean and median sea breeze by MJO phase over all stations</a:t>
            </a:r>
            <a:endParaRPr lang="en-US" dirty="0"/>
          </a:p>
        </p:txBody>
      </p:sp>
      <p:pic>
        <p:nvPicPr>
          <p:cNvPr id="8" name="Pictur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1531827"/>
            <a:ext cx="4627888" cy="3851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38015" y="2963225"/>
            <a:ext cx="4705985" cy="389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149463"/>
              </p:ext>
            </p:extLst>
          </p:nvPr>
        </p:nvGraphicFramePr>
        <p:xfrm>
          <a:off x="4364185" y="2687811"/>
          <a:ext cx="4746572" cy="310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Document" r:id="rId6" imgW="5270500" imgH="203200" progId="Word.Document.12">
                  <p:embed/>
                </p:oleObj>
              </mc:Choice>
              <mc:Fallback>
                <p:oleObj name="Document" r:id="rId6" imgW="5270500" imgH="203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4185" y="2687811"/>
                        <a:ext cx="4746572" cy="310134"/>
                      </a:xfrm>
                      <a:prstGeom prst="rect">
                        <a:avLst/>
                      </a:prstGeom>
                      <a:ln w="57150" cmpd="sng">
                        <a:solidFill>
                          <a:srgbClr val="4F81BD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9953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Mean sea breeze by MJO phase – AWS data vs. Birch et al (2016) model data</a:t>
            </a:r>
            <a:endParaRPr lang="en-US" dirty="0"/>
          </a:p>
        </p:txBody>
      </p:sp>
      <p:pic>
        <p:nvPicPr>
          <p:cNvPr id="4" name="Picture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065631" y="1832610"/>
            <a:ext cx="6612817" cy="475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539056"/>
            <a:ext cx="9123948" cy="2585323"/>
          </a:xfrm>
          <a:prstGeom prst="rect">
            <a:avLst/>
          </a:prstGeom>
          <a:solidFill>
            <a:srgbClr val="4BACC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Model data tends to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nderestimate troughs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 peaks in the sea breeze.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947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4927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Results &amp;findings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53793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06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Mean and median sea breeze by MJO phase over all 3 sectors</a:t>
            </a:r>
            <a:endParaRPr lang="en-US" sz="3200" dirty="0"/>
          </a:p>
        </p:txBody>
      </p:sp>
      <p:pic>
        <p:nvPicPr>
          <p:cNvPr id="7" name="Picture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0" y="1177006"/>
            <a:ext cx="4692316" cy="291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4692316" y="1177006"/>
            <a:ext cx="4431631" cy="291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acintosh HD:private:var:folders:gg:f3gs7h594wbb5dkjkz2csbbc0000gn:T:TemporaryItems:thumbnail_Mean_SB_lag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7445"/>
            <a:ext cx="4692316" cy="2770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private:var:folders:gg:f3gs7h594wbb5dkjkz2csbbc0000gn:T:TemporaryItems:thumbnail_Median_SB_lag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316" y="4060706"/>
            <a:ext cx="4431631" cy="27705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11"/>
          <p:cNvGrpSpPr/>
          <p:nvPr/>
        </p:nvGrpSpPr>
        <p:grpSpPr>
          <a:xfrm>
            <a:off x="1363579" y="3583652"/>
            <a:ext cx="6069263" cy="1429506"/>
            <a:chOff x="1363579" y="3583652"/>
            <a:chExt cx="6069263" cy="1429506"/>
          </a:xfrm>
        </p:grpSpPr>
        <p:sp>
          <p:nvSpPr>
            <p:cNvPr id="3" name="Rectangle 2"/>
            <p:cNvSpPr/>
            <p:nvPr/>
          </p:nvSpPr>
          <p:spPr>
            <a:xfrm>
              <a:off x="1363579" y="4344737"/>
              <a:ext cx="1403684" cy="66842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H="1">
              <a:off x="2767263" y="3916947"/>
              <a:ext cx="2326105" cy="4277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093368" y="3583652"/>
              <a:ext cx="233947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</a:rPr>
                <a:t>Not a clear trend!</a:t>
              </a:r>
              <a:endParaRPr lang="en-US" sz="28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0416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Mean and median diurnal cycle of </a:t>
            </a:r>
            <a:r>
              <a:rPr lang="en-US" sz="3600" dirty="0" smtClean="0"/>
              <a:t>temperature by </a:t>
            </a:r>
            <a:r>
              <a:rPr lang="en-US" sz="3600" dirty="0"/>
              <a:t>MJO phase </a:t>
            </a:r>
            <a:r>
              <a:rPr lang="en-US" sz="3600" dirty="0" smtClean="0"/>
              <a:t>in all stations</a:t>
            </a:r>
            <a:endParaRPr lang="en-US" sz="3600" dirty="0"/>
          </a:p>
        </p:txBody>
      </p:sp>
      <p:pic>
        <p:nvPicPr>
          <p:cNvPr id="5" name="Picture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0" y="1417638"/>
            <a:ext cx="4577537" cy="331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4577537" y="3428999"/>
            <a:ext cx="4566463" cy="341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4333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Mean and median </a:t>
            </a:r>
            <a:r>
              <a:rPr lang="en-US" sz="3200" dirty="0" smtClean="0"/>
              <a:t>temperature </a:t>
            </a:r>
            <a:r>
              <a:rPr lang="en-US" sz="3200" dirty="0"/>
              <a:t>by MJO phase in all stations</a:t>
            </a:r>
          </a:p>
        </p:txBody>
      </p:sp>
      <p:pic>
        <p:nvPicPr>
          <p:cNvPr id="6" name="Picture 5" descr="Macintosh HD:Users:mbastaffmaster:Desktop:Snip20160914_1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72920"/>
            <a:ext cx="4776484" cy="29987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4776485" y="1242959"/>
            <a:ext cx="4367515" cy="2898762"/>
            <a:chOff x="4503706" y="3137708"/>
            <a:chExt cx="4640294" cy="3720292"/>
          </a:xfrm>
        </p:grpSpPr>
        <p:pic>
          <p:nvPicPr>
            <p:cNvPr id="5" name="Picture 4" descr="Macintosh HD:Users:mbastaffmaster:Desktop:Snip20160914_13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3706" y="3472180"/>
              <a:ext cx="4640294" cy="3385820"/>
            </a:xfrm>
            <a:prstGeom prst="rect">
              <a:avLst/>
            </a:prstGeom>
            <a:noFill/>
            <a:ln>
              <a:noFill/>
            </a:ln>
          </p:spPr>
        </p:pic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17632959"/>
                </p:ext>
              </p:extLst>
            </p:nvPr>
          </p:nvGraphicFramePr>
          <p:xfrm>
            <a:off x="4503706" y="3137708"/>
            <a:ext cx="4640294" cy="378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3" name="Document" r:id="rId6" imgW="5270500" imgH="203200" progId="Word.Document.12">
                    <p:embed/>
                  </p:oleObj>
                </mc:Choice>
                <mc:Fallback>
                  <p:oleObj name="Document" r:id="rId6" imgW="5270500" imgH="20320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503706" y="3137708"/>
                          <a:ext cx="4640294" cy="378775"/>
                        </a:xfrm>
                        <a:prstGeom prst="rect">
                          <a:avLst/>
                        </a:prstGeom>
                        <a:solidFill>
                          <a:srgbClr val="C0504D"/>
                        </a:solidFill>
                        <a:ln w="57150" cmpd="sng">
                          <a:solidFill>
                            <a:srgbClr val="4F81BD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1" name="Picture 10" descr="Macintosh HD:private:var:folders:gg:f3gs7h594wbb5dkjkz2csbbc0000gn:T:TemporaryItems:thumbnail_Mean_SBvsTemp_lag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4171641"/>
            <a:ext cx="4776485" cy="2686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Macintosh HD:private:var:folders:gg:f3gs7h594wbb5dkjkz2csbbc0000gn:T:TemporaryItems:thumbnail_Median_SBvsTemp_lag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484" y="4141721"/>
            <a:ext cx="4347463" cy="271627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-2" y="2335479"/>
            <a:ext cx="9123947" cy="3416320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 lag means that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 breeze and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emperature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changes are in phase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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6644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12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21" y="1417638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Onshore </a:t>
            </a:r>
            <a:r>
              <a:rPr lang="en-US" dirty="0" smtClean="0"/>
              <a:t>wind is strongest in the dry phases and weakest in the wet phases; similar trends are seen in the temperature data</a:t>
            </a:r>
          </a:p>
          <a:p>
            <a:r>
              <a:rPr lang="en-US" dirty="0"/>
              <a:t>Model simulations were generally verified by observations for the sea breeze </a:t>
            </a:r>
            <a:r>
              <a:rPr lang="en-US" dirty="0" smtClean="0"/>
              <a:t>strength</a:t>
            </a:r>
          </a:p>
          <a:p>
            <a:r>
              <a:rPr lang="en-US" dirty="0" smtClean="0"/>
              <a:t>Lag between west, central, and eastern sectors are not clearly defined – noisy data. They should be negatively correlated.</a:t>
            </a:r>
            <a:endParaRPr lang="en-US" dirty="0"/>
          </a:p>
          <a:p>
            <a:r>
              <a:rPr lang="en-US" dirty="0" smtClean="0"/>
              <a:t>Cross</a:t>
            </a:r>
            <a:r>
              <a:rPr lang="en-US" dirty="0" smtClean="0"/>
              <a:t>-correlations </a:t>
            </a:r>
            <a:r>
              <a:rPr lang="en-US" dirty="0" smtClean="0"/>
              <a:t>confirm a </a:t>
            </a:r>
            <a:r>
              <a:rPr lang="en-US" dirty="0" smtClean="0"/>
              <a:t>clear relationship between </a:t>
            </a:r>
            <a:r>
              <a:rPr lang="en-US" dirty="0" smtClean="0"/>
              <a:t>sea </a:t>
            </a:r>
            <a:r>
              <a:rPr lang="en-US" dirty="0" smtClean="0"/>
              <a:t>breeze and </a:t>
            </a:r>
            <a:r>
              <a:rPr lang="en-US" dirty="0" smtClean="0"/>
              <a:t>temperature.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387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–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685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Findings potential for a Geophysical Research Letters (GRL) paper.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Signal of MJO is apparent in mesoscale circulation observations from AWS</a:t>
            </a:r>
          </a:p>
          <a:p>
            <a:pPr>
              <a:buFontTx/>
              <a:buChar char="•"/>
            </a:pPr>
            <a:r>
              <a:rPr lang="en-US" dirty="0" smtClean="0"/>
              <a:t>Possibilities for next summer: 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Severe weather case studies using model data</a:t>
            </a:r>
            <a:endParaRPr lang="en-US" dirty="0"/>
          </a:p>
          <a:p>
            <a:pPr>
              <a:buFont typeface="Wingdings" charset="0"/>
              <a:buChar char="Ø"/>
            </a:pPr>
            <a:r>
              <a:rPr lang="en-US" dirty="0"/>
              <a:t>R</a:t>
            </a:r>
            <a:r>
              <a:rPr lang="en-US" dirty="0" smtClean="0"/>
              <a:t>elationship between MJO and severe weather cases.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Or cases </a:t>
            </a:r>
            <a:r>
              <a:rPr lang="en-US" dirty="0"/>
              <a:t>of severe storms in the UK – radar analysis</a:t>
            </a:r>
          </a:p>
          <a:p>
            <a:pPr>
              <a:buFont typeface="Wingdings" charset="0"/>
              <a:buChar char="Ø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9896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1471" y="1813173"/>
            <a:ext cx="617639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 </a:t>
            </a:r>
            <a:r>
              <a:rPr 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</a:t>
            </a:r>
          </a:p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Any Questions?</a:t>
            </a:r>
            <a:endParaRPr lang="en-US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88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Birch, C.E., Webster, S., </a:t>
            </a:r>
            <a:r>
              <a:rPr lang="en-GB" dirty="0" err="1"/>
              <a:t>Peatman</a:t>
            </a:r>
            <a:r>
              <a:rPr lang="en-GB" dirty="0"/>
              <a:t>, S.C., Parker, D.J., Matthews, A.J., Li, Y., and </a:t>
            </a:r>
            <a:r>
              <a:rPr lang="en-GB" dirty="0" err="1"/>
              <a:t>Hassim</a:t>
            </a:r>
            <a:r>
              <a:rPr lang="en-GB" dirty="0"/>
              <a:t>, M.E.E. 2016. Scale Interactions between the MJO and the Western Maritime Continent. </a:t>
            </a:r>
            <a:r>
              <a:rPr lang="en-GB" i="1" dirty="0"/>
              <a:t>Journal of Climate</a:t>
            </a:r>
            <a:r>
              <a:rPr lang="en-GB" dirty="0"/>
              <a:t>. </a:t>
            </a:r>
            <a:r>
              <a:rPr lang="en-GB" b="1" dirty="0"/>
              <a:t>29</a:t>
            </a:r>
            <a:r>
              <a:rPr lang="en-GB" dirty="0"/>
              <a:t>(7), pp. 2471-2492</a:t>
            </a:r>
            <a:r>
              <a:rPr lang="en-GB" dirty="0" smtClean="0"/>
              <a:t>.</a:t>
            </a:r>
            <a:endParaRPr lang="en-SG" dirty="0"/>
          </a:p>
          <a:p>
            <a:r>
              <a:rPr lang="en-GB" dirty="0"/>
              <a:t>Mori, S., Jun-</a:t>
            </a:r>
            <a:r>
              <a:rPr lang="en-GB" dirty="0" err="1"/>
              <a:t>Ichi</a:t>
            </a:r>
            <a:r>
              <a:rPr lang="en-GB" dirty="0"/>
              <a:t>, H., </a:t>
            </a:r>
            <a:r>
              <a:rPr lang="en-GB" dirty="0" err="1"/>
              <a:t>Tauhid</a:t>
            </a:r>
            <a:r>
              <a:rPr lang="en-GB" dirty="0"/>
              <a:t>, Y.I., and Yamanaka, M.D. 2004. </a:t>
            </a:r>
            <a:r>
              <a:rPr lang="en-US" dirty="0"/>
              <a:t>Diurnal Land–Sea Rainfall Peak Migration over Sumatera Island, Indonesian Maritime Continent, Observed by TRMM Satellite and Intensive </a:t>
            </a:r>
            <a:r>
              <a:rPr lang="en-US" dirty="0" err="1"/>
              <a:t>Rawinsonde</a:t>
            </a:r>
            <a:r>
              <a:rPr lang="en-US" dirty="0"/>
              <a:t> Soundings. </a:t>
            </a:r>
            <a:r>
              <a:rPr lang="en-US" i="1" dirty="0"/>
              <a:t>Monthly Weather Review. </a:t>
            </a:r>
            <a:r>
              <a:rPr lang="en-US" b="1" dirty="0"/>
              <a:t>132</a:t>
            </a:r>
            <a:r>
              <a:rPr lang="en-US" dirty="0"/>
              <a:t>(8), pp. 2021-2039.</a:t>
            </a:r>
            <a:endParaRPr lang="en-SG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71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 data – divergence at 1400 LST (Phases 1-4)</a:t>
            </a:r>
            <a:endParaRPr lang="en-US" dirty="0"/>
          </a:p>
        </p:txBody>
      </p:sp>
      <p:pic>
        <p:nvPicPr>
          <p:cNvPr id="5" name="Picture 4" descr="Macintosh HD:private:var:folders:gg:f3gs7h594wbb5dkjkz2csbbc0000gn:T:TemporaryItems:Model_div_1-4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000"/>
            <a:ext cx="9123948" cy="5707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181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04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 data – divergence at 1400 LST (Phases 5-8)</a:t>
            </a:r>
            <a:endParaRPr lang="en-US" dirty="0"/>
          </a:p>
        </p:txBody>
      </p:sp>
      <p:pic>
        <p:nvPicPr>
          <p:cNvPr id="8" name="Picture 7" descr="Macintosh HD:private:var:folders:gg:f3gs7h594wbb5dkjkz2csbbc0000gn:T:TemporaryItems:Model_div_5-8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3404"/>
            <a:ext cx="9123948" cy="56345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639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392504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 data – divergence at 1400 LST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 between phases 3 (wet) and 6 (dry)</a:t>
            </a:r>
            <a:endParaRPr lang="en-US" dirty="0"/>
          </a:p>
        </p:txBody>
      </p:sp>
      <p:pic>
        <p:nvPicPr>
          <p:cNvPr id="6" name="Picture 5" descr="Macintosh HD:private:var:folders:gg:f3gs7h594wbb5dkjkz2csbbc0000gn:T:TemporaryItems:thumbnail_Diff_convergence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21" y="2286746"/>
            <a:ext cx="5524126" cy="457125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335059" y="2704353"/>
            <a:ext cx="26095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Red</a:t>
            </a:r>
            <a:r>
              <a:rPr lang="en-US" sz="3200" dirty="0" smtClean="0"/>
              <a:t> areas along the coastlines  indicate a stronger convergence in phase 6.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571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Background – Project Outline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342" y="1707924"/>
            <a:ext cx="8229600" cy="4525963"/>
          </a:xfrm>
        </p:spPr>
        <p:txBody>
          <a:bodyPr/>
          <a:lstStyle/>
          <a:p>
            <a:r>
              <a:rPr lang="en-US" dirty="0" smtClean="0"/>
              <a:t>Variation of sea </a:t>
            </a:r>
            <a:r>
              <a:rPr lang="en-US" dirty="0"/>
              <a:t>b</a:t>
            </a:r>
            <a:r>
              <a:rPr lang="en-US" dirty="0" smtClean="0"/>
              <a:t>reeze and Madden Julian Oscillation (MJO)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Severe weather development over the Maritime Continent (MC)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Convection responsible for 70% rainfall over inland Sumatra Island (Mori et al., 2004)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5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pic>
        <p:nvPicPr>
          <p:cNvPr id="4" name="Picture 3" descr="Macintosh HD:Users:mbastaffmaster:Desktop:Snip20160629_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59" y="0"/>
            <a:ext cx="5829841" cy="685800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0" y="2351535"/>
            <a:ext cx="9123948" cy="2862322"/>
          </a:xfrm>
          <a:prstGeom prst="rect">
            <a:avLst/>
          </a:prstGeom>
          <a:solidFill>
            <a:schemeClr val="accent5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Such findings are crucial </a:t>
            </a:r>
          </a:p>
          <a:p>
            <a:pPr algn="ctr"/>
            <a:r>
              <a:rPr 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regarding severe weather</a:t>
            </a:r>
          </a:p>
          <a:p>
            <a:pPr algn="ctr"/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forecasting.</a:t>
            </a:r>
            <a:endParaRPr lang="en-US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4900" y="6446664"/>
            <a:ext cx="187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(Mori et al., 2004)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19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MJO – Madden Julian Oscillation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033658" cy="4525963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Large-scale eastward propagation of rainfall over a region of warm SST in the tropics</a:t>
            </a:r>
          </a:p>
          <a:p>
            <a:pPr>
              <a:buFont typeface="Arial"/>
              <a:buChar char="•"/>
            </a:pPr>
            <a:r>
              <a:rPr lang="en-US" dirty="0" smtClean="0"/>
              <a:t>Important component of intraseasonal variability in the tropics</a:t>
            </a:r>
          </a:p>
          <a:p>
            <a:pPr>
              <a:buFont typeface="Arial"/>
              <a:buChar char="•"/>
            </a:pPr>
            <a:r>
              <a:rPr lang="en-US" dirty="0" smtClean="0"/>
              <a:t>30-90 day cycle of enhanced convection from Indian Ocean to Western Pacific</a:t>
            </a:r>
          </a:p>
          <a:p>
            <a:pPr>
              <a:buFont typeface="Arial"/>
              <a:buChar char="•"/>
            </a:pPr>
            <a:r>
              <a:rPr lang="en-US" dirty="0" smtClean="0"/>
              <a:t>One cycle = 8 phases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4" descr="wh04_ppttrmm1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473158" y="3195053"/>
              <a:ext cx="1737895" cy="909052"/>
            </a:xfrm>
            <a:prstGeom prst="rect">
              <a:avLst/>
            </a:prstGeom>
            <a:noFill/>
            <a:ln w="3810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673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understorm-Downburst-May10-2012-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pic>
        <p:nvPicPr>
          <p:cNvPr id="4" name="Picture" descr="Macintosh HD:Users:mbastaffmaster:Desktop:Snip20160628_3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8"/>
          <a:stretch/>
        </p:blipFill>
        <p:spPr bwMode="auto">
          <a:xfrm>
            <a:off x="405010" y="0"/>
            <a:ext cx="6252167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14900" y="6446664"/>
            <a:ext cx="1898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(Birch et al., 2016)</a:t>
            </a:r>
            <a:endParaRPr lang="en-US" dirty="0"/>
          </a:p>
        </p:txBody>
      </p:sp>
      <p:pic>
        <p:nvPicPr>
          <p:cNvPr id="7" name="Picture 2" descr="image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57"/>
            <a:ext cx="9199562" cy="679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221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7F7F7F"/>
                </a:solidFill>
              </a:rPr>
              <a:t>Background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Project Aim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Methodology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Results &amp; 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759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nderstorm-Downburst-May10-2012-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6"/>
          <a:stretch/>
        </p:blipFill>
        <p:spPr>
          <a:xfrm>
            <a:off x="0" y="0"/>
            <a:ext cx="91239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Aims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use Automatic Weather Station (AWS) data to verify model simulations that variation in onshore wind does indeed vary by MJO phase.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Clarify relationship between sea breeze and MJO</a:t>
            </a:r>
          </a:p>
          <a:p>
            <a:pPr>
              <a:buFont typeface="Wingdings" charset="0"/>
              <a:buChar char="Ø"/>
            </a:pPr>
            <a:r>
              <a:rPr lang="en-US" dirty="0" smtClean="0"/>
              <a:t>Improvements of tropical weather forecasting for severe weather phenomena</a:t>
            </a:r>
          </a:p>
        </p:txBody>
      </p:sp>
    </p:spTree>
    <p:extLst>
      <p:ext uri="{BB962C8B-B14F-4D97-AF65-F5344CB8AC3E}">
        <p14:creationId xmlns:p14="http://schemas.microsoft.com/office/powerpoint/2010/main" val="474791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1444</TotalTime>
  <Words>1026</Words>
  <Application>Microsoft Macintosh PowerPoint</Application>
  <PresentationFormat>On-screen Show (4:3)</PresentationFormat>
  <Paragraphs>144</Paragraphs>
  <Slides>30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Black</vt:lpstr>
      <vt:lpstr>Document</vt:lpstr>
      <vt:lpstr>PowerPoint Presentation</vt:lpstr>
      <vt:lpstr>Outline</vt:lpstr>
      <vt:lpstr>Outline</vt:lpstr>
      <vt:lpstr>1. Background – Project Outline </vt:lpstr>
      <vt:lpstr>PowerPoint Presentation</vt:lpstr>
      <vt:lpstr>MJO – Madden Julian Oscillation </vt:lpstr>
      <vt:lpstr>PowerPoint Presentation</vt:lpstr>
      <vt:lpstr>Outline</vt:lpstr>
      <vt:lpstr>Project Aims</vt:lpstr>
      <vt:lpstr>Outline</vt:lpstr>
      <vt:lpstr>Step 1: Map – 137 AWS</vt:lpstr>
      <vt:lpstr>Step 2: U and V wind rotation</vt:lpstr>
      <vt:lpstr>Step 3: Data quality assessment</vt:lpstr>
      <vt:lpstr>Step 4: New station map</vt:lpstr>
      <vt:lpstr>Step 5: Three sectors</vt:lpstr>
      <vt:lpstr>Outline</vt:lpstr>
      <vt:lpstr> Mean and median diurnal cycle of onshore wind by MJO phase in all stations</vt:lpstr>
      <vt:lpstr>Mean and median sea breeze by MJO phase over all stations</vt:lpstr>
      <vt:lpstr> Mean sea breeze by MJO phase – AWS data vs. Birch et al (2016) model data</vt:lpstr>
      <vt:lpstr>Mean and median sea breeze by MJO phase over all 3 sectors</vt:lpstr>
      <vt:lpstr>Mean and median diurnal cycle of temperature by MJO phase in all stations</vt:lpstr>
      <vt:lpstr>Mean and median temperature by MJO phase in all stations</vt:lpstr>
      <vt:lpstr>Outline</vt:lpstr>
      <vt:lpstr>Summary</vt:lpstr>
      <vt:lpstr>Summary – Future Work</vt:lpstr>
      <vt:lpstr>PowerPoint Presentation</vt:lpstr>
      <vt:lpstr>References</vt:lpstr>
      <vt:lpstr>Model data – divergence at 1400 LST (Phases 1-4)</vt:lpstr>
      <vt:lpstr>Model data – divergence at 1400 LST (Phases 5-8)</vt:lpstr>
      <vt:lpstr>Model data – divergence at 1400 LST</vt:lpstr>
    </vt:vector>
  </TitlesOfParts>
  <Company>Australian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MBA Staff Master</dc:creator>
  <cp:lastModifiedBy>MBA Staff Master</cp:lastModifiedBy>
  <cp:revision>119</cp:revision>
  <dcterms:created xsi:type="dcterms:W3CDTF">2016-08-19T23:10:25Z</dcterms:created>
  <dcterms:modified xsi:type="dcterms:W3CDTF">2016-09-22T12:02:40Z</dcterms:modified>
</cp:coreProperties>
</file>