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9" r:id="rId2"/>
    <p:sldId id="275" r:id="rId3"/>
    <p:sldId id="270" r:id="rId4"/>
    <p:sldId id="314" r:id="rId5"/>
    <p:sldId id="276" r:id="rId6"/>
    <p:sldId id="260" r:id="rId7"/>
    <p:sldId id="294" r:id="rId8"/>
    <p:sldId id="256" r:id="rId9"/>
    <p:sldId id="303" r:id="rId10"/>
    <p:sldId id="280" r:id="rId11"/>
    <p:sldId id="283" r:id="rId12"/>
    <p:sldId id="279" r:id="rId13"/>
    <p:sldId id="295" r:id="rId14"/>
    <p:sldId id="297" r:id="rId15"/>
    <p:sldId id="298" r:id="rId16"/>
    <p:sldId id="296" r:id="rId17"/>
    <p:sldId id="299" r:id="rId18"/>
    <p:sldId id="300" r:id="rId19"/>
    <p:sldId id="301" r:id="rId20"/>
    <p:sldId id="302" r:id="rId21"/>
    <p:sldId id="277" r:id="rId22"/>
    <p:sldId id="289" r:id="rId23"/>
    <p:sldId id="278" r:id="rId24"/>
    <p:sldId id="304" r:id="rId25"/>
    <p:sldId id="281" r:id="rId26"/>
    <p:sldId id="282" r:id="rId27"/>
    <p:sldId id="271" r:id="rId28"/>
    <p:sldId id="272" r:id="rId29"/>
    <p:sldId id="273" r:id="rId30"/>
    <p:sldId id="285" r:id="rId31"/>
    <p:sldId id="274" r:id="rId32"/>
    <p:sldId id="287" r:id="rId33"/>
    <p:sldId id="288" r:id="rId34"/>
    <p:sldId id="292" r:id="rId35"/>
    <p:sldId id="293" r:id="rId36"/>
    <p:sldId id="290" r:id="rId37"/>
    <p:sldId id="291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1116" y="12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3282B-1066-4BE2-8A51-BCAB28A76663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A36BE-746A-4041-928C-45EABF2C46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79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47AF6-971A-483A-835D-43EECEB537F8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E467C-52FA-4337-B2E7-E5B665DD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67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975E8-C022-4E39-97EC-EC8D13F0593A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735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50259" y="9427507"/>
            <a:ext cx="2946295" cy="49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64" tIns="43732" rIns="87464" bIns="43732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30552ED-270E-492E-9240-AC778D78AD90}" type="slidenum">
              <a:rPr lang="en-US" sz="1200">
                <a:latin typeface="Times New Roman" pitchFamily="18" charset="0"/>
              </a:rPr>
              <a:pPr algn="r" eaLnBrk="1" hangingPunct="1"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75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507583" indent="-19522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780898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093257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405616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717975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030334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342693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655052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10A2F44-27BA-4C1C-A550-B0A226565F97}" type="slidenum">
              <a:rPr lang="en-US" sz="1200">
                <a:latin typeface="Times New Roman" pitchFamily="18" charset="0"/>
              </a:rPr>
              <a:pPr eaLnBrk="1" hangingPunct="1"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5277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5824469-CF20-4C4F-8032-7EDE69E3D232}" type="slidenum">
              <a:rPr lang="en-US" sz="1200" smtClean="0">
                <a:latin typeface="Times New Roman" pitchFamily="18" charset="0"/>
              </a:rPr>
              <a:pPr eaLnBrk="1" hangingPunct="1"/>
              <a:t>28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7591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87ACA4-64B3-4438-A761-13C857763583}" type="slidenum">
              <a:rPr lang="en-US" sz="1200" smtClean="0"/>
              <a:pPr eaLnBrk="1" hangingPunct="1"/>
              <a:t>36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45923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507583" indent="-19522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780898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093257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405616" indent="-15618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717975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030334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342693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655052" indent="-15618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0BBD1C7-53C6-439D-9799-FC9326E0096A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992188"/>
            <a:ext cx="4535488" cy="3403600"/>
          </a:xfrm>
          <a:solidFill>
            <a:srgbClr val="FFFFFF"/>
          </a:solidFill>
          <a:ln/>
        </p:spPr>
      </p:sp>
      <p:sp>
        <p:nvSpPr>
          <p:cNvPr id="6144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36306" y="4725177"/>
            <a:ext cx="4729549" cy="377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4572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612650-2F23-4162-AF61-1F041C0540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634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6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8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28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C0D73FF-ACC1-4586-8339-3E84C6DA53E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4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043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3810000" cy="504348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0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24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9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3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6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3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560C6-7B35-4502-B815-61944ED2669D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124F1-4D0E-4C95-9C4D-8ACFE731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yalescientific.org/2013/02/volcanoes-implicated-in-murder-of-dinosaurs-new-evidence-points-to-volcanism-as-the-main-cause-of-dinosaur-extinctions/volcanism3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Extinction_intensity.sv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open.ac.uk/earth-research/spicer/CLAMP/Clampset1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upload.wikimedia.org/wikipedia/commons/e/e8/Leaf_morphology.sv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2/25/Forest_in_Yatsugatake_11.jpg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hyperlink" Target="//upload.wikimedia.org/wikipedia/commons/1/11/MarchantiophytaSp.NonD%C3%A9termin%C3%A9eFL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7/71/Athyrium_filix-femina.jpg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0" Type="http://schemas.openxmlformats.org/officeDocument/2006/relationships/hyperlink" Target="//upload.wikimedia.org/wikipedia/commons/a/a7/Floating_Algal_Mats_(7634604112).jpg" TargetMode="External"/><Relationship Id="rId4" Type="http://schemas.openxmlformats.org/officeDocument/2006/relationships/hyperlink" Target="//upload.wikimedia.org/wikipedia/commons/c/c1/Lycopodiella_inundata_001.jpg" TargetMode="Externa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//upload.wikimedia.org/wikipedia/commons/4/46/Plant_Diversity_(2).svg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//upload.wikimedia.org/wikipedia/commons/4/49/Rhynie_chert_with_Rhynia_1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//upload.wikimedia.org/wikipedia/commons/7/79/Rhynia_stem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\Pretty Pictures\Tortonian Earth Rise Mine.tif"/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7504" y="4462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bg1"/>
                </a:solidFill>
              </a:rPr>
              <a:t>Plants and Earth History</a:t>
            </a:r>
          </a:p>
          <a:p>
            <a:pPr algn="l"/>
            <a:r>
              <a:rPr lang="en-GB" sz="3200" dirty="0" smtClean="0">
                <a:solidFill>
                  <a:schemeClr val="bg1"/>
                </a:solidFill>
              </a:rPr>
              <a:t>Alan Haywood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evengoddard.files.wordpress.com/2011/07/devonian_scen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32856"/>
            <a:ext cx="3724491" cy="2745482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http://www.sciencephoto.com/image/358746/large/T8510013-Opencast_mining_of_coal-SPL.jpg"/>
          <p:cNvPicPr>
            <a:picLocks noChangeAspect="1" noChangeArrowheads="1"/>
          </p:cNvPicPr>
          <p:nvPr/>
        </p:nvPicPr>
        <p:blipFill>
          <a:blip r:embed="rId3" cstate="print"/>
          <a:srcRect b="8914"/>
          <a:stretch>
            <a:fillRect/>
          </a:stretch>
        </p:blipFill>
        <p:spPr bwMode="auto">
          <a:xfrm>
            <a:off x="611560" y="2276872"/>
            <a:ext cx="4320480" cy="400325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9024" y="692696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/>
              <a:t>Lower </a:t>
            </a:r>
            <a:r>
              <a:rPr lang="en-GB" sz="2000" b="1" i="1" u="sng" dirty="0" smtClean="0"/>
              <a:t>Carboniferous Coal</a:t>
            </a:r>
            <a:r>
              <a:rPr lang="en-GB" sz="2000" b="1" u="sng" dirty="0" smtClean="0"/>
              <a:t> Measures in North East England</a:t>
            </a:r>
          </a:p>
          <a:p>
            <a:endParaRPr lang="en-GB" sz="2000" b="1" dirty="0" smtClean="0"/>
          </a:p>
          <a:p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represent the </a:t>
            </a:r>
            <a:r>
              <a:rPr lang="en-US" sz="2000" dirty="0" err="1" smtClean="0"/>
              <a:t>fossilised</a:t>
            </a:r>
            <a:r>
              <a:rPr lang="en-US" sz="2000" dirty="0" smtClean="0"/>
              <a:t> remains of swamp vegetation </a:t>
            </a:r>
            <a:br>
              <a:rPr lang="en-US" sz="2000" dirty="0" smtClean="0"/>
            </a:br>
            <a:r>
              <a:rPr lang="en-US" sz="2000" dirty="0" smtClean="0"/>
              <a:t>     which grew as luxuriant forests on the deltas ca. 300 </a:t>
            </a:r>
            <a:r>
              <a:rPr lang="en-US" sz="2000" dirty="0" err="1" smtClean="0"/>
              <a:t>mya</a:t>
            </a:r>
            <a:endParaRPr lang="en-GB" sz="2000" b="1" dirty="0"/>
          </a:p>
        </p:txBody>
      </p:sp>
      <p:pic>
        <p:nvPicPr>
          <p:cNvPr id="110594" name="Picture 2" descr="The Carboniferous coal measures are full of plant remai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869160"/>
            <a:ext cx="2830297" cy="172648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19" y="-27384"/>
            <a:ext cx="607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2. Evolution of  plants through time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470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762000" y="76200"/>
            <a:ext cx="6940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Early Tertiary, about 50 million years ago, </a:t>
            </a:r>
          </a:p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 much warmer….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390650" y="6034088"/>
            <a:ext cx="8024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London during the Eocene, there were crocodiles……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95400" y="3911600"/>
          <a:ext cx="38100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Photo Editor Photo" r:id="rId3" imgW="3696216" imgH="1971950" progId="">
                  <p:embed/>
                </p:oleObj>
              </mc:Choice>
              <mc:Fallback>
                <p:oleObj name="Photo Editor Photo" r:id="rId3" imgW="3696216" imgH="19719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911600"/>
                        <a:ext cx="3810000" cy="203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486400" y="3900488"/>
          <a:ext cx="236220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Photo Editor Photo" r:id="rId5" imgW="2324424" imgH="2010056" progId="">
                  <p:embed/>
                </p:oleObj>
              </mc:Choice>
              <mc:Fallback>
                <p:oleObj name="Photo Editor Photo" r:id="rId5" imgW="2324424" imgH="20100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900488"/>
                        <a:ext cx="2362200" cy="20431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2667000" y="895350"/>
          <a:ext cx="38862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Photo Editor Photo" r:id="rId7" imgW="4761905" imgH="3572374" progId="">
                  <p:embed/>
                </p:oleObj>
              </mc:Choice>
              <mc:Fallback>
                <p:oleObj name="Photo Editor Photo" r:id="rId7" imgW="4761905" imgH="357237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895350"/>
                        <a:ext cx="3886200" cy="2914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027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ile:Phanerozoic Biodiver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36" y="980727"/>
            <a:ext cx="8762073" cy="561662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438" y="-27384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91680" y="1916832"/>
            <a:ext cx="0" cy="1152128"/>
          </a:xfrm>
          <a:prstGeom prst="straightConnector1">
            <a:avLst/>
          </a:prstGeom>
          <a:ln w="6985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1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0" y="51906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/>
              <a:t>Cretaceous–Tertiary (</a:t>
            </a:r>
            <a:r>
              <a:rPr lang="en-GB" b="1" dirty="0" smtClean="0"/>
              <a:t>K-T or K-PG) </a:t>
            </a:r>
            <a:r>
              <a:rPr lang="en-GB" b="1" dirty="0"/>
              <a:t>extinction event (65.5 Ma)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074" name="Picture 2" descr="http://www.yalescientific.org/wp-content/uploads/2013/02/volcanism3-500x37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3"/>
            <a:ext cx="7272808" cy="539642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438" y="-36095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338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395288" y="476672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Cretaceous–Tertiary </a:t>
            </a:r>
            <a:r>
              <a:rPr lang="en-GB" b="1" dirty="0" smtClean="0"/>
              <a:t>(K-Pg) </a:t>
            </a:r>
            <a:r>
              <a:rPr lang="en-GB" b="1" dirty="0"/>
              <a:t>extinction event (65.5 Ma)</a:t>
            </a:r>
            <a:endParaRPr lang="en-GB" dirty="0"/>
          </a:p>
        </p:txBody>
      </p:sp>
      <p:pic>
        <p:nvPicPr>
          <p:cNvPr id="29699" name="Picture 6" descr="http://thetruthbehindthescenes.files.wordpress.com/2010/08/dino.jpg?w=304&amp;h=2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56911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1" name="Picture 2" descr="http://t3.gstatic.com/images?q=tbn:ANd9GcRwXOkCakVAzlWnqQhtqeOLLvGjbzrq4ATLw0bY0n2rqRdzBhZH-E33sv1T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73463"/>
            <a:ext cx="3024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38" y="-27384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026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://t3.gstatic.com/images?q=tbn:ANd9GcQ0IZMuUE2TyUPBFDi5nzjpuatvWvV3gpsSPqYjSYiuyVTrYZVsE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24973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http://www.theresilientearth.com/files/images/K-T-bound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43656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2" descr="http://www.classzone.com/books/earth_science/terc/content/investigations/esu801/images/esu801_p4_kt_boundary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9275"/>
            <a:ext cx="5238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5288" y="4941888"/>
            <a:ext cx="4321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800" b="1"/>
              <a:t>A Wyoming (US) rock with an intermediate claystone layer that contains 1000 times more </a:t>
            </a:r>
            <a:r>
              <a:rPr lang="en-GB" sz="1800" b="1" u="sng">
                <a:solidFill>
                  <a:srgbClr val="FF0000"/>
                </a:solidFill>
              </a:rPr>
              <a:t>iridium</a:t>
            </a:r>
            <a:r>
              <a:rPr lang="en-GB" sz="1800" b="1"/>
              <a:t> than the upper and lower layers. </a:t>
            </a:r>
            <a:r>
              <a:rPr lang="en-GB" sz="1200" b="1"/>
              <a:t>Picture taken at the San Diego Natural History Museum</a:t>
            </a:r>
          </a:p>
        </p:txBody>
      </p:sp>
      <p:sp>
        <p:nvSpPr>
          <p:cNvPr id="30726" name="Rectangle 12"/>
          <p:cNvSpPr>
            <a:spLocks noChangeArrowheads="1"/>
          </p:cNvSpPr>
          <p:nvPr/>
        </p:nvSpPr>
        <p:spPr bwMode="auto">
          <a:xfrm>
            <a:off x="250825" y="188913"/>
            <a:ext cx="3193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K-Pg </a:t>
            </a:r>
            <a:r>
              <a:rPr lang="en-GB" b="1" dirty="0"/>
              <a:t>boundary layer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10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95288" y="476672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Cretaceous–Tertiary (K-T) extinction event (65.5 Ma)</a:t>
            </a:r>
            <a:endParaRPr lang="en-GB" dirty="0"/>
          </a:p>
        </p:txBody>
      </p:sp>
      <p:pic>
        <p:nvPicPr>
          <p:cNvPr id="28675" name="Picture 4" descr="http://www.sciencephoto.com/images/showFullWatermarked.html/E446296-Caricature_of_the_death_of_dinosaurs_by_meteorite-SPL.jpg?id=6944602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889375" cy="37274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" name="Picture 24" descr="Extinction intensity.svg">
            <a:hlinkClick r:id="rId3" tooltip="File:Extinction intensity.svg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17671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6"/>
          <p:cNvSpPr>
            <a:spLocks noChangeArrowheads="1"/>
          </p:cNvSpPr>
          <p:nvPr/>
        </p:nvSpPr>
        <p:spPr bwMode="auto">
          <a:xfrm>
            <a:off x="3563938" y="2636838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K–T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8679" name="Rectangle 27"/>
          <p:cNvSpPr>
            <a:spLocks noChangeArrowheads="1"/>
          </p:cNvSpPr>
          <p:nvPr/>
        </p:nvSpPr>
        <p:spPr bwMode="auto">
          <a:xfrm>
            <a:off x="2195513" y="2060575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P-Tr</a:t>
            </a:r>
            <a:endParaRPr lang="en-GB"/>
          </a:p>
        </p:txBody>
      </p:sp>
      <p:sp>
        <p:nvSpPr>
          <p:cNvPr id="28680" name="Rectangle 28"/>
          <p:cNvSpPr>
            <a:spLocks noChangeArrowheads="1"/>
          </p:cNvSpPr>
          <p:nvPr/>
        </p:nvSpPr>
        <p:spPr bwMode="auto">
          <a:xfrm>
            <a:off x="468313" y="4868863"/>
            <a:ext cx="424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i="1"/>
              <a:t>Percentage</a:t>
            </a:r>
            <a:r>
              <a:rPr lang="en-GB"/>
              <a:t> of </a:t>
            </a:r>
            <a:r>
              <a:rPr lang="en-GB" u="sng"/>
              <a:t>marine</a:t>
            </a:r>
            <a:r>
              <a:rPr lang="en-GB"/>
              <a:t> animal genera becoming extinct </a:t>
            </a:r>
            <a:br>
              <a:rPr lang="en-GB"/>
            </a:br>
            <a:r>
              <a:rPr lang="en-GB" sz="1200"/>
              <a:t>after: Raup &amp; Sepkoski ,1982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438" y="-27384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824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438" y="71438"/>
            <a:ext cx="78849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smtClean="0">
                <a:solidFill>
                  <a:srgbClr val="C00000"/>
                </a:solidFill>
              </a:rPr>
              <a:t>Evolution of plants: Extinction and Invasion</a:t>
            </a:r>
            <a:endParaRPr lang="en-GB" sz="2200" b="1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4" descr="Extinction intensity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871"/>
            <a:ext cx="6732240" cy="410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1331640" y="5733256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/>
              <a:t>Percentage</a:t>
            </a:r>
            <a:r>
              <a:rPr lang="en-GB" sz="2000" b="1" dirty="0"/>
              <a:t> of marine animal genera becoming extinct </a:t>
            </a:r>
            <a:r>
              <a:rPr lang="en-GB" dirty="0"/>
              <a:t/>
            </a:r>
            <a:br>
              <a:rPr lang="en-GB" dirty="0"/>
            </a:br>
            <a:r>
              <a:rPr lang="en-GB" sz="1200" dirty="0"/>
              <a:t>after: </a:t>
            </a:r>
            <a:r>
              <a:rPr lang="en-GB" sz="1200" dirty="0" err="1"/>
              <a:t>Raup</a:t>
            </a:r>
            <a:r>
              <a:rPr lang="en-GB" sz="1200" dirty="0"/>
              <a:t> &amp; </a:t>
            </a:r>
            <a:r>
              <a:rPr lang="en-GB" sz="1200" dirty="0" err="1"/>
              <a:t>Sepkoski</a:t>
            </a:r>
            <a:r>
              <a:rPr lang="en-GB" sz="1200" dirty="0"/>
              <a:t> ,1982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76256" y="1916832"/>
            <a:ext cx="0" cy="1152128"/>
          </a:xfrm>
          <a:prstGeom prst="straightConnector1">
            <a:avLst/>
          </a:prstGeom>
          <a:ln w="6985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7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31800" y="446758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dirty="0"/>
              <a:t>What happened to the terrestrial vegetation:</a:t>
            </a:r>
            <a:endParaRPr lang="en-GB" dirty="0"/>
          </a:p>
        </p:txBody>
      </p:sp>
      <p:pic>
        <p:nvPicPr>
          <p:cNvPr id="31748" name="Picture 2" descr="http://t2.gstatic.com/images?q=tbn:ANd9GcT3l00fZ-XbQjHpBbcl5VbXFu2wUNTI1j2hKXXWadBttxhGnDApm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836613"/>
            <a:ext cx="1819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23913"/>
            <a:ext cx="48260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924300" y="4149725"/>
            <a:ext cx="1223963" cy="165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250825" y="6381750"/>
            <a:ext cx="1014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/>
              <a:t>Willis, 2001</a:t>
            </a:r>
            <a:endParaRPr lang="en-GB" sz="1200"/>
          </a:p>
        </p:txBody>
      </p:sp>
      <p:sp>
        <p:nvSpPr>
          <p:cNvPr id="9" name="Rectangle 8"/>
          <p:cNvSpPr/>
          <p:nvPr/>
        </p:nvSpPr>
        <p:spPr>
          <a:xfrm>
            <a:off x="6659563" y="4365625"/>
            <a:ext cx="2009775" cy="132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  ?</a:t>
            </a:r>
            <a:endParaRPr lang="en-GB" sz="8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1438" y="-27384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2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23913"/>
            <a:ext cx="48260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95288" y="446758"/>
            <a:ext cx="8748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/>
              <a:t>What happened to the terrestrial vegetation: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2" descr="http://t2.gstatic.com/images?q=tbn:ANd9GcT3l00fZ-XbQjHpBbcl5VbXFu2wUNTI1j2hKXXWadBttxhGnDAp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836613"/>
            <a:ext cx="18192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0825" y="6381750"/>
            <a:ext cx="1014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/>
              <a:t>Willis, 2001</a:t>
            </a:r>
            <a:endParaRPr lang="en-GB" sz="1200"/>
          </a:p>
        </p:txBody>
      </p:sp>
      <p:grpSp>
        <p:nvGrpSpPr>
          <p:cNvPr id="10" name="Group 9"/>
          <p:cNvGrpSpPr/>
          <p:nvPr/>
        </p:nvGrpSpPr>
        <p:grpSpPr>
          <a:xfrm>
            <a:off x="3924300" y="4077072"/>
            <a:ext cx="4752156" cy="1728416"/>
            <a:chOff x="3924300" y="4077072"/>
            <a:chExt cx="4752156" cy="1728416"/>
          </a:xfrm>
        </p:grpSpPr>
        <p:sp>
          <p:nvSpPr>
            <p:cNvPr id="8" name="Oval 7"/>
            <p:cNvSpPr/>
            <p:nvPr/>
          </p:nvSpPr>
          <p:spPr>
            <a:xfrm>
              <a:off x="3924300" y="4149725"/>
              <a:ext cx="1223963" cy="16557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8144" y="4077072"/>
              <a:ext cx="280831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GB" sz="1800" b="1" dirty="0" smtClean="0">
                  <a:solidFill>
                    <a:srgbClr val="C00000"/>
                  </a:solidFill>
                </a:rPr>
                <a:t> Fast growing</a:t>
              </a:r>
            </a:p>
            <a:p>
              <a:pPr>
                <a:buFontTx/>
                <a:buChar char="-"/>
              </a:pPr>
              <a:r>
                <a:rPr lang="en-GB" sz="1800" b="1" dirty="0" smtClean="0">
                  <a:solidFill>
                    <a:srgbClr val="C00000"/>
                  </a:solidFill>
                </a:rPr>
                <a:t> Fast spreading</a:t>
              </a:r>
              <a:br>
                <a:rPr lang="en-GB" sz="1800" b="1" dirty="0" smtClean="0">
                  <a:solidFill>
                    <a:srgbClr val="C00000"/>
                  </a:solidFill>
                </a:rPr>
              </a:br>
              <a:endParaRPr lang="en-GB" sz="1800" b="1" dirty="0" smtClean="0">
                <a:solidFill>
                  <a:srgbClr val="C00000"/>
                </a:solidFill>
              </a:endParaRPr>
            </a:p>
            <a:p>
              <a:r>
                <a:rPr lang="en-GB" sz="1800" b="1" dirty="0" smtClean="0">
                  <a:solidFill>
                    <a:srgbClr val="C00000"/>
                  </a:solidFill>
                  <a:sym typeface="Wingdings" pitchFamily="2" charset="2"/>
                </a:rPr>
                <a:t></a:t>
              </a:r>
              <a:r>
                <a:rPr lang="en-GB" sz="1800" b="1" dirty="0" smtClean="0">
                  <a:solidFill>
                    <a:srgbClr val="C00000"/>
                  </a:solidFill>
                </a:rPr>
                <a:t>Pioneer e.g. after opening of forests</a:t>
              </a:r>
              <a:endParaRPr lang="en-GB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1438" y="-27384"/>
            <a:ext cx="9072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/>
              <a:t>2. Evolution of plants: Extinction and Invasion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239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000" y="-99392"/>
            <a:ext cx="7772400" cy="1152128"/>
          </a:xfrm>
        </p:spPr>
        <p:txBody>
          <a:bodyPr/>
          <a:lstStyle/>
          <a:p>
            <a:r>
              <a:rPr lang="en-GB" b="1" dirty="0" smtClean="0"/>
              <a:t>Focus of the Lecture</a:t>
            </a:r>
            <a:endParaRPr lang="en-GB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9552" y="908720"/>
            <a:ext cx="77724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1. Geological time</a:t>
            </a:r>
            <a:endParaRPr lang="en-GB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2574" y="1916832"/>
            <a:ext cx="77724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2. Plants through time</a:t>
            </a:r>
            <a:endParaRPr lang="en-GB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1" y="3140968"/>
            <a:ext cx="8712967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3. Importance of plants/vegetation in the development of the Earth System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574" y="4365104"/>
            <a:ext cx="820789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4. Reconstructing </a:t>
            </a:r>
            <a:r>
              <a:rPr lang="en-GB" sz="4000" dirty="0" err="1" smtClean="0"/>
              <a:t>Palaeoenvironments</a:t>
            </a:r>
            <a:endParaRPr lang="en-GB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560" y="5229200"/>
            <a:ext cx="820789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5. Evaluating climate models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066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95288" y="188913"/>
            <a:ext cx="8748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/>
              <a:t>What happened to the </a:t>
            </a:r>
            <a:r>
              <a:rPr lang="en-GB" sz="2400" b="1" dirty="0" smtClean="0"/>
              <a:t>vegetation</a:t>
            </a:r>
            <a:r>
              <a:rPr lang="en-GB" sz="2400" b="1" dirty="0"/>
              <a:t>:</a:t>
            </a:r>
            <a:endParaRPr lang="en-GB" sz="24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765175"/>
            <a:ext cx="9144000" cy="71438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23850" y="1096987"/>
            <a:ext cx="7056438" cy="267765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/>
              <a:t>If you go into a zoo and hammer all animals on the head you effectively have the end of the zoo..</a:t>
            </a:r>
          </a:p>
          <a:p>
            <a:endParaRPr lang="en-GB" sz="2400" dirty="0"/>
          </a:p>
          <a:p>
            <a:r>
              <a:rPr lang="en-GB" sz="2400" dirty="0"/>
              <a:t>If you to into a botanical garden and burn and chop all plants down – in 10 years time you will still have a botanic garden with the majority of plants sprouting once again (Knoll 1984)</a:t>
            </a:r>
          </a:p>
        </p:txBody>
      </p:sp>
      <p:pic>
        <p:nvPicPr>
          <p:cNvPr id="19460" name="Picture 2" descr="http://t2.gstatic.com/images?q=tbn:ANd9GcT3l00fZ-XbQjHpBbcl5VbXFu2wUNTI1j2hKXXWadBttxhGnDApm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501008"/>
            <a:ext cx="2592288" cy="315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02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46931" y="0"/>
            <a:ext cx="682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/>
              <a:t>3. Importance of plants in the Earth System</a:t>
            </a:r>
            <a:endParaRPr lang="en-US" sz="2400" b="1" dirty="0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66550" y="402878"/>
            <a:ext cx="889793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GB" b="1" u="sng" dirty="0">
                <a:solidFill>
                  <a:srgbClr val="000099"/>
                </a:solidFill>
                <a:sym typeface="Wingdings" pitchFamily="2" charset="2"/>
              </a:rPr>
              <a:t>GLOBAL CARBON CYCLE</a:t>
            </a:r>
            <a:r>
              <a:rPr lang="en-GB" b="1" dirty="0">
                <a:solidFill>
                  <a:srgbClr val="000099"/>
                </a:solidFill>
                <a:sym typeface="Wingdings" pitchFamily="2" charset="2"/>
              </a:rPr>
              <a:t>: Natural biogeochemical cycle</a:t>
            </a:r>
          </a:p>
        </p:txBody>
      </p:sp>
      <p:pic>
        <p:nvPicPr>
          <p:cNvPr id="69634" name="Picture 2" descr="Draft diagram of the carbon cyc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036496" cy="602433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http://earthobservatory.nasa.gov/Features/CarbonCycle/page1.php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285750" y="374749"/>
            <a:ext cx="700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LEAF STOMATA - a proxy for CO</a:t>
            </a:r>
            <a:r>
              <a:rPr lang="en-GB" b="1" baseline="-250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2</a:t>
            </a:r>
          </a:p>
        </p:txBody>
      </p:sp>
      <p:sp>
        <p:nvSpPr>
          <p:cNvPr id="45059" name="Line 1064"/>
          <p:cNvSpPr>
            <a:spLocks noChangeShapeType="1"/>
          </p:cNvSpPr>
          <p:nvPr/>
        </p:nvSpPr>
        <p:spPr bwMode="auto">
          <a:xfrm flipH="1">
            <a:off x="0" y="714375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0" name="AutoShape 8" descr="Euphorbi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1" name="Picture 2" descr="http://www.climatedata.info/Proxy/Proxy/treerings_introduction_files/BIGw04-tree-rings-temperature-northern.gi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http://www.climatedata.info/Proxy/Proxy/treerings_introduction_files/BIGw04-tree-rings-temperature-northern.gi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http://www.climatedata.info/Proxy/Proxy/treerings_introduction_files/BIGw04-tree-rings-temperature-northern.gi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http://www.climatedata.info/Proxy/Proxy/treerings_introduction_files/BIGw04-tree-rings-temperature-northern.gi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026"/>
          <p:cNvSpPr txBox="1">
            <a:spLocks noChangeArrowheads="1"/>
          </p:cNvSpPr>
          <p:nvPr/>
        </p:nvSpPr>
        <p:spPr>
          <a:xfrm>
            <a:off x="247650" y="785813"/>
            <a:ext cx="8181975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</a:t>
            </a:r>
            <a:r>
              <a:rPr lang="en-US" sz="3600" kern="0" baseline="-2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uptake versus water loss</a:t>
            </a:r>
            <a:endParaRPr lang="en-GB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1027"/>
          <p:cNvSpPr txBox="1">
            <a:spLocks noChangeArrowheads="1"/>
          </p:cNvSpPr>
          <p:nvPr/>
        </p:nvSpPr>
        <p:spPr>
          <a:xfrm>
            <a:off x="5286375" y="1785938"/>
            <a:ext cx="3619500" cy="33575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latin typeface="+mn-lt"/>
              </a:rPr>
              <a:t>Plants need to assimilate CO</a:t>
            </a:r>
            <a:r>
              <a:rPr lang="en-US" sz="2800" kern="0" baseline="-25000" dirty="0">
                <a:latin typeface="+mn-lt"/>
              </a:rPr>
              <a:t>2</a:t>
            </a:r>
            <a:r>
              <a:rPr lang="en-US" sz="2800" kern="0" dirty="0">
                <a:latin typeface="+mn-lt"/>
              </a:rPr>
              <a:t>, stomata must be open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latin typeface="+mn-lt"/>
              </a:rPr>
              <a:t>Water leaves plant by </a:t>
            </a:r>
            <a:r>
              <a:rPr lang="en-US" sz="2800" kern="0" dirty="0" err="1">
                <a:latin typeface="+mn-lt"/>
              </a:rPr>
              <a:t>evapotranspiration</a:t>
            </a:r>
            <a:r>
              <a:rPr lang="en-US" sz="2800" kern="0" dirty="0">
                <a:latin typeface="+mn-lt"/>
              </a:rPr>
              <a:t> through stomata</a:t>
            </a:r>
          </a:p>
        </p:txBody>
      </p:sp>
      <p:pic>
        <p:nvPicPr>
          <p:cNvPr id="4506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5105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5429250"/>
            <a:ext cx="9358313" cy="860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en-US" sz="2500" b="1" dirty="0">
                <a:solidFill>
                  <a:srgbClr val="C00000"/>
                </a:solidFill>
                <a:latin typeface="Arial" charset="0"/>
              </a:rPr>
              <a:t>Inverse relationship between number of stomata on leaf surface and atmospheric CO</a:t>
            </a:r>
            <a:r>
              <a:rPr lang="en-US" sz="2500" b="1" baseline="-25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sz="2500" b="1" dirty="0">
                <a:solidFill>
                  <a:srgbClr val="C00000"/>
                </a:solidFill>
                <a:latin typeface="Arial" charset="0"/>
              </a:rPr>
              <a:t> concentration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41B7-4138-42FC-9A36-1763A1602E4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931" y="0"/>
            <a:ext cx="682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/>
              <a:t>3. Importance of plants in the Earth 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15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evengoddard.files.wordpress.com/2011/07/devonian_scen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3312368" cy="244168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9024" y="764704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/>
              <a:t>Silicate weathering and Carbon Sequestration</a:t>
            </a:r>
          </a:p>
          <a:p>
            <a:endParaRPr lang="en-GB" sz="2000" b="1" dirty="0" smtClean="0"/>
          </a:p>
          <a:p>
            <a:pPr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000099"/>
                </a:solidFill>
              </a:rPr>
              <a:t>Vascular plants and release of organic acids in soils increased</a:t>
            </a:r>
          </a:p>
          <a:p>
            <a:r>
              <a:rPr lang="en-US" sz="2000" b="1" dirty="0" smtClean="0">
                <a:solidFill>
                  <a:srgbClr val="000099"/>
                </a:solidFill>
              </a:rPr>
              <a:t>     chemical weathering of silicate rocks</a:t>
            </a:r>
            <a:endParaRPr lang="en-GB" sz="2000" b="1" dirty="0">
              <a:solidFill>
                <a:srgbClr val="000099"/>
              </a:solidFill>
            </a:endParaRPr>
          </a:p>
        </p:txBody>
      </p:sp>
      <p:pic>
        <p:nvPicPr>
          <p:cNvPr id="57348" name="Picture 4" descr="http://jimoelgalon.com/wp-content/uploads/2011/04/Chemical_Weathering.jpg"/>
          <p:cNvPicPr>
            <a:picLocks noChangeAspect="1" noChangeArrowheads="1"/>
          </p:cNvPicPr>
          <p:nvPr/>
        </p:nvPicPr>
        <p:blipFill>
          <a:blip r:embed="rId3" cstate="print"/>
          <a:srcRect t="4793"/>
          <a:stretch>
            <a:fillRect/>
          </a:stretch>
        </p:blipFill>
        <p:spPr bwMode="auto">
          <a:xfrm>
            <a:off x="899592" y="4409143"/>
            <a:ext cx="3474131" cy="2304841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">
            <a:off x="4532195" y="2460531"/>
            <a:ext cx="4577530" cy="396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6931" y="0"/>
            <a:ext cx="682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/>
              <a:t>3. Importance of plants in the Earth 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523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438" y="71438"/>
            <a:ext cx="4214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 smtClean="0"/>
              <a:t>3. Important of plants</a:t>
            </a:r>
            <a:endParaRPr lang="en-GB" sz="2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8458" y="980728"/>
            <a:ext cx="861845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Fundamental for surface albedo</a:t>
            </a:r>
          </a:p>
          <a:p>
            <a:endParaRPr lang="en-GB" sz="2400" dirty="0"/>
          </a:p>
          <a:p>
            <a:r>
              <a:rPr lang="en-GB" sz="2400" dirty="0" smtClean="0"/>
              <a:t>Fundamental for retarding physical weathering</a:t>
            </a:r>
          </a:p>
          <a:p>
            <a:endParaRPr lang="en-GB" sz="2400" dirty="0"/>
          </a:p>
          <a:p>
            <a:r>
              <a:rPr lang="en-GB" sz="2400" dirty="0" smtClean="0"/>
              <a:t>Fundamental in advancing chemical and biological weathering</a:t>
            </a:r>
          </a:p>
          <a:p>
            <a:endParaRPr lang="en-GB" sz="2400" dirty="0"/>
          </a:p>
          <a:p>
            <a:r>
              <a:rPr lang="en-GB" sz="2400" dirty="0" smtClean="0"/>
              <a:t>Fundamental for oxygen and carbon exchange with the atmosphere</a:t>
            </a:r>
          </a:p>
          <a:p>
            <a:endParaRPr lang="en-GB" sz="2400" dirty="0"/>
          </a:p>
          <a:p>
            <a:r>
              <a:rPr lang="en-GB" sz="2400" dirty="0" smtClean="0"/>
              <a:t>Fundamental for soil development</a:t>
            </a:r>
          </a:p>
          <a:p>
            <a:endParaRPr lang="en-GB" sz="2400" dirty="0"/>
          </a:p>
          <a:p>
            <a:r>
              <a:rPr lang="en-GB" sz="2400" dirty="0" smtClean="0"/>
              <a:t>Fundamental for other groups such as insects and the evolution of</a:t>
            </a:r>
          </a:p>
          <a:p>
            <a:r>
              <a:rPr lang="en-GB" sz="2400" dirty="0" smtClean="0"/>
              <a:t>Complex ecosystems on land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409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8625" y="857250"/>
            <a:ext cx="2714625" cy="50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1143000"/>
            <a:ext cx="2555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875" y="903288"/>
            <a:ext cx="8912225" cy="5754687"/>
            <a:chOff x="142875" y="903288"/>
            <a:chExt cx="8912225" cy="5754687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1139825"/>
              <a:ext cx="876935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903288"/>
              <a:ext cx="1143000" cy="37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Rectangle 10"/>
            <p:cNvSpPr>
              <a:spLocks noChangeArrowheads="1"/>
            </p:cNvSpPr>
            <p:nvPr/>
          </p:nvSpPr>
          <p:spPr bwMode="auto">
            <a:xfrm>
              <a:off x="6659563" y="6381750"/>
              <a:ext cx="22336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sz="1200" b="1"/>
                <a:t>(after Zachos </a:t>
              </a:r>
              <a:r>
                <a:rPr lang="en-GB" sz="1200" b="1" i="1"/>
                <a:t>et al.,2001)</a:t>
              </a:r>
              <a:endParaRPr lang="en-GB" sz="1200" b="1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1438" y="44624"/>
            <a:ext cx="8786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b="1" dirty="0" smtClean="0"/>
              <a:t>4. Plants as climate proxies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0727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ara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953000" y="3303588"/>
          <a:ext cx="4191000" cy="355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Photo Editor Photo" r:id="rId4" imgW="6668431" imgH="5657143" progId="">
                  <p:embed/>
                </p:oleObj>
              </mc:Choice>
              <mc:Fallback>
                <p:oleObj name="Photo Editor Photo" r:id="rId4" imgW="6668431" imgH="5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303588"/>
                        <a:ext cx="4191000" cy="35544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19713" y="1916113"/>
            <a:ext cx="35004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Antarctica </a:t>
            </a:r>
          </a:p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had rich forests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9700" y="260350"/>
            <a:ext cx="352901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EOCENE climate optimum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41B7-4138-42FC-9A36-1763A1602E4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756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71438" y="44624"/>
            <a:ext cx="8786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b="1" dirty="0" smtClean="0"/>
              <a:t>4. Plants as climate proxies</a:t>
            </a:r>
            <a:endParaRPr lang="en-GB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8" name="Rectangle 23"/>
          <p:cNvSpPr>
            <a:spLocks noChangeArrowheads="1"/>
          </p:cNvSpPr>
          <p:nvPr/>
        </p:nvSpPr>
        <p:spPr bwMode="auto">
          <a:xfrm>
            <a:off x="428625" y="857250"/>
            <a:ext cx="3651250" cy="2387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u="sng"/>
              <a:t>Macrofossil Evidence</a:t>
            </a:r>
            <a:r>
              <a:rPr lang="en-US"/>
              <a:t>:</a:t>
            </a:r>
          </a:p>
          <a:p>
            <a:pPr marL="177800" lvl="1" indent="-1778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/>
              <a:t> Seeds</a:t>
            </a:r>
          </a:p>
          <a:p>
            <a:pPr marL="177800" lvl="1" indent="-177800">
              <a:lnSpc>
                <a:spcPct val="120000"/>
              </a:lnSpc>
              <a:buFont typeface="Wingdings" pitchFamily="2" charset="2"/>
              <a:buChar char="§"/>
            </a:pPr>
            <a:r>
              <a:rPr lang="en-US"/>
              <a:t> Leaves and fossil wood</a:t>
            </a:r>
          </a:p>
          <a:p>
            <a:pPr marL="177800" lvl="1" indent="-177800">
              <a:lnSpc>
                <a:spcPct val="120000"/>
              </a:lnSpc>
              <a:buFont typeface="Wingdings" pitchFamily="2" charset="2"/>
              <a:buChar char="§"/>
            </a:pPr>
            <a:r>
              <a:rPr lang="en-US"/>
              <a:t> Packrats</a:t>
            </a:r>
          </a:p>
          <a:p>
            <a:pPr marL="177800" lvl="1" indent="-177800">
              <a:lnSpc>
                <a:spcPct val="120000"/>
              </a:lnSpc>
              <a:buFont typeface="Wingdings" pitchFamily="2" charset="2"/>
              <a:buChar char="§"/>
            </a:pPr>
            <a:r>
              <a:rPr lang="en-US"/>
              <a:t> and many more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500063" y="3929063"/>
            <a:ext cx="3643312" cy="24495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u="sng" dirty="0"/>
              <a:t>Microfossil Evidence:</a:t>
            </a:r>
          </a:p>
          <a:p>
            <a:endParaRPr lang="en-US" sz="1400" b="1" u="sng" dirty="0"/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dirty="0"/>
              <a:t>Pollen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Phytoliths</a:t>
            </a:r>
            <a:endParaRPr lang="en-US" dirty="0"/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 Microscopic Charcoal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/>
              <a:t> ..and many more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00563" y="857250"/>
            <a:ext cx="4357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E</a:t>
            </a:r>
            <a:r>
              <a:rPr lang="en-US" sz="2800" b="1" dirty="0" smtClean="0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ach </a:t>
            </a:r>
            <a:r>
              <a:rPr lang="en-US" sz="2800" b="1" dirty="0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method </a:t>
            </a:r>
            <a:r>
              <a:rPr lang="en-US" sz="2800" b="1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has </a:t>
            </a:r>
            <a:r>
              <a:rPr lang="en-US" sz="2800" b="1" smtClean="0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its </a:t>
            </a:r>
            <a:r>
              <a:rPr lang="en-US" sz="2800" b="1" dirty="0">
                <a:solidFill>
                  <a:srgbClr val="000099"/>
                </a:solidFill>
                <a:latin typeface="Comic Sans MS" pitchFamily="66" charset="0"/>
                <a:sym typeface="Wingdings" pitchFamily="2" charset="2"/>
              </a:rPr>
              <a:t>pros and cons!</a:t>
            </a:r>
            <a:endParaRPr lang="en-GB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4"/>
          <p:cNvSpPr>
            <a:spLocks noChangeShapeType="1"/>
          </p:cNvSpPr>
          <p:nvPr/>
        </p:nvSpPr>
        <p:spPr bwMode="auto">
          <a:xfrm flipH="1">
            <a:off x="39688" y="714375"/>
            <a:ext cx="9104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42875" y="878805"/>
            <a:ext cx="7358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Arial" charset="0"/>
              </a:rPr>
              <a:t>Quantitative Climate Estimates 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88" y="1571625"/>
            <a:ext cx="8786812" cy="386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P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hysiognomic Approach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Tx/>
              <a:buAutoNum type="arabicPeriod"/>
              <a:defRPr/>
            </a:pPr>
            <a:endParaRPr lang="de-DE" b="1" dirty="0">
              <a:latin typeface="Arial" charset="0"/>
            </a:endParaRPr>
          </a:p>
          <a:p>
            <a:pPr marL="457200" indent="-457200">
              <a:spcBef>
                <a:spcPts val="300"/>
              </a:spcBef>
              <a:defRPr/>
            </a:pPr>
            <a:r>
              <a:rPr lang="de-DE" sz="2200" b="1" dirty="0">
                <a:latin typeface="Arial" charset="0"/>
                <a:sym typeface="Wingdings" pitchFamily="2" charset="2"/>
              </a:rPr>
              <a:t>	</a:t>
            </a:r>
          </a:p>
          <a:p>
            <a:pPr marL="457200" indent="-457200">
              <a:spcBef>
                <a:spcPts val="300"/>
              </a:spcBef>
              <a:defRPr/>
            </a:pPr>
            <a:endParaRPr lang="de-DE" sz="2200" b="1" dirty="0">
              <a:latin typeface="Arial" charset="0"/>
              <a:sym typeface="Wingdings" pitchFamily="2" charset="2"/>
            </a:endParaRPr>
          </a:p>
          <a:p>
            <a:pPr marL="457200" indent="-457200">
              <a:spcBef>
                <a:spcPts val="300"/>
              </a:spcBef>
              <a:defRPr/>
            </a:pPr>
            <a:endParaRPr lang="de-DE" sz="2200" b="1" dirty="0">
              <a:latin typeface="Arial" charset="0"/>
              <a:sym typeface="Wingdings" pitchFamily="2" charset="2"/>
            </a:endParaRP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FontTx/>
              <a:buAutoNum type="arabicPeriod" startAt="2"/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Nearest Living Relative Approach (NLR)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defRPr/>
            </a:pPr>
            <a:r>
              <a:rPr lang="en-GB" sz="2200" dirty="0">
                <a:latin typeface="Arial" charset="0"/>
              </a:rPr>
              <a:t/>
            </a:r>
            <a:br>
              <a:rPr lang="en-GB" sz="2200" dirty="0">
                <a:latin typeface="Arial" charset="0"/>
              </a:rPr>
            </a:br>
            <a:endParaRPr lang="en-GB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0063" y="2214563"/>
            <a:ext cx="7572375" cy="3055937"/>
            <a:chOff x="500063" y="2214563"/>
            <a:chExt cx="7572375" cy="3055937"/>
          </a:xfrm>
        </p:grpSpPr>
        <p:sp>
          <p:nvSpPr>
            <p:cNvPr id="6150" name="Rectangle 11"/>
            <p:cNvSpPr>
              <a:spLocks noChangeArrowheads="1"/>
            </p:cNvSpPr>
            <p:nvPr/>
          </p:nvSpPr>
          <p:spPr bwMode="auto">
            <a:xfrm>
              <a:off x="642938" y="2214563"/>
              <a:ext cx="74295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23850" indent="-457200">
                <a:spcBef>
                  <a:spcPts val="300"/>
                </a:spcBef>
              </a:pPr>
              <a:r>
                <a:rPr lang="de-DE" sz="2200">
                  <a:sym typeface="Wingdings" pitchFamily="2" charset="2"/>
                </a:rPr>
                <a:t> </a:t>
              </a:r>
              <a:r>
                <a:rPr lang="en-GB" sz="2200" b="1"/>
                <a:t>based on aspects of plant architecture constrained by environmental conditions</a:t>
              </a:r>
              <a:endParaRPr lang="de-DE" sz="2200">
                <a:sym typeface="Wingdings" pitchFamily="2" charset="2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500063" y="4500563"/>
              <a:ext cx="74295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23850" indent="-457200">
                <a:spcBef>
                  <a:spcPts val="300"/>
                </a:spcBef>
                <a:buFont typeface="Wingdings" pitchFamily="2" charset="2"/>
                <a:buChar char="à"/>
              </a:pPr>
              <a:r>
                <a:rPr lang="en-GB" sz="2200" b="1"/>
                <a:t>based on the environmental tolerances of    </a:t>
              </a:r>
              <a:br>
                <a:rPr lang="en-GB" sz="2200" b="1"/>
              </a:br>
              <a:r>
                <a:rPr lang="en-GB" sz="2200" b="1"/>
                <a:t>  assumed living relatives</a:t>
              </a:r>
              <a:endParaRPr lang="de-DE" sz="2200">
                <a:sym typeface="Wingdings" pitchFamily="2" charset="2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3D619-B88C-45E7-B121-E45CFF4B1A57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38" y="44624"/>
            <a:ext cx="8786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b="1" dirty="0" smtClean="0"/>
              <a:t>4. Plants as climate proxies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662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85750" y="71438"/>
            <a:ext cx="850106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CLAMP -</a:t>
            </a:r>
            <a:r>
              <a:rPr lang="en-GB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Climate Leaf Analysis Multivariate Program</a:t>
            </a:r>
          </a:p>
          <a:p>
            <a:pPr>
              <a:spcBef>
                <a:spcPct val="30000"/>
              </a:spcBef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endParaRPr lang="en-GB" b="1" baseline="-25000" dirty="0">
              <a:solidFill>
                <a:schemeClr val="accent6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363" name="Line 1064"/>
          <p:cNvSpPr>
            <a:spLocks noChangeShapeType="1"/>
          </p:cNvSpPr>
          <p:nvPr/>
        </p:nvSpPr>
        <p:spPr bwMode="auto">
          <a:xfrm flipH="1">
            <a:off x="0" y="571500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4313" y="571500"/>
            <a:ext cx="885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 b="1">
                <a:hlinkClick r:id="rId2"/>
              </a:rPr>
              <a:t>http://www.open.ac.uk/earth-research/spicer/CLAMP/Clampset1.html</a:t>
            </a:r>
            <a:r>
              <a:rPr lang="en-GB" sz="1400" b="1"/>
              <a:t> (see Bob Spicer, OU)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63388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214313" y="5143500"/>
            <a:ext cx="857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/>
              <a:t>A. Wolfe identified </a:t>
            </a:r>
            <a:r>
              <a:rPr lang="en-GB" sz="1800" b="1" u="sng"/>
              <a:t>31 physiognomic character states </a:t>
            </a:r>
            <a:r>
              <a:rPr lang="en-GB" sz="1800" b="1"/>
              <a:t>that could be scored for multivariate analysis incl. margin characteristics,  size, apex and base form and shape</a:t>
            </a:r>
            <a:r>
              <a:rPr lang="en-GB" b="1"/>
              <a:t>. </a:t>
            </a:r>
            <a:endParaRPr lang="en-GB" sz="1600" b="1"/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3357563" y="3462338"/>
            <a:ext cx="3143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Wolfe, J.A. 1995. Paleoclimatic estimates from Tertiary leaf assemblages. Annual Reviews of Earth and Planetary Science 23:119-142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C3A3F-1A5B-44F8-9E3B-E78B7D3B177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9" y="202927"/>
            <a:ext cx="3188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1. Geological time</a:t>
            </a:r>
            <a:endParaRPr lang="en-GB" sz="3200" dirty="0"/>
          </a:p>
        </p:txBody>
      </p:sp>
      <p:pic>
        <p:nvPicPr>
          <p:cNvPr id="1028" name="Picture 4" descr="https://engineering.purdue.edu/stratigraphy/charts/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86561"/>
            <a:ext cx="8640961" cy="58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3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85750" y="142875"/>
            <a:ext cx="700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LEAF Physiognomy - a proxy for climate</a:t>
            </a:r>
            <a:endParaRPr lang="en-GB" b="1" baseline="-25000" dirty="0">
              <a:solidFill>
                <a:schemeClr val="accent6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4339" name="Line 1064"/>
          <p:cNvSpPr>
            <a:spLocks noChangeShapeType="1"/>
          </p:cNvSpPr>
          <p:nvPr/>
        </p:nvSpPr>
        <p:spPr bwMode="auto">
          <a:xfrm flipH="1">
            <a:off x="0" y="714375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5750" y="857250"/>
            <a:ext cx="8715375" cy="5818188"/>
            <a:chOff x="285750" y="857250"/>
            <a:chExt cx="8715375" cy="5818188"/>
          </a:xfrm>
        </p:grpSpPr>
        <p:pic>
          <p:nvPicPr>
            <p:cNvPr id="14341" name="Picture 3" descr="File:Leaf morphology.sv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1785938"/>
              <a:ext cx="5338762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285750" y="857250"/>
              <a:ext cx="771525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b="1">
                  <a:sym typeface="Wingdings" pitchFamily="2" charset="2"/>
                </a:rPr>
                <a:t> </a:t>
              </a:r>
              <a:r>
                <a:rPr lang="en-GB" b="1"/>
                <a:t>leaf architectural characteristics carry </a:t>
              </a:r>
              <a:br>
                <a:rPr lang="en-GB" b="1"/>
              </a:br>
              <a:r>
                <a:rPr lang="en-GB" b="1"/>
                <a:t>     environmental signals</a:t>
              </a:r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6000750" y="4857750"/>
              <a:ext cx="3000375" cy="157003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C00000"/>
                  </a:solidFill>
                  <a:sym typeface="Wingdings" pitchFamily="2" charset="2"/>
                </a:rPr>
                <a:t>E.g.:</a:t>
              </a:r>
            </a:p>
            <a:p>
              <a:endParaRPr lang="en-GB" sz="1600" b="1">
                <a:solidFill>
                  <a:srgbClr val="C00000"/>
                </a:solidFill>
                <a:sym typeface="Wingdings" pitchFamily="2" charset="2"/>
              </a:endParaRPr>
            </a:p>
            <a:p>
              <a:r>
                <a:rPr lang="en-GB" sz="1600" b="1">
                  <a:solidFill>
                    <a:srgbClr val="C00000"/>
                  </a:solidFill>
                  <a:sym typeface="Wingdings" pitchFamily="2" charset="2"/>
                </a:rPr>
                <a:t>leaf size -&gt; water availability</a:t>
              </a:r>
            </a:p>
            <a:p>
              <a:r>
                <a:rPr lang="en-GB" sz="1600" b="1">
                  <a:solidFill>
                    <a:srgbClr val="C00000"/>
                  </a:solidFill>
                </a:rPr>
                <a:t/>
              </a:r>
              <a:br>
                <a:rPr lang="en-GB" sz="1600" b="1">
                  <a:solidFill>
                    <a:srgbClr val="C00000"/>
                  </a:solidFill>
                </a:rPr>
              </a:br>
              <a:r>
                <a:rPr lang="en-GB" sz="1600" b="1">
                  <a:solidFill>
                    <a:srgbClr val="C00000"/>
                  </a:solidFill>
                </a:rPr>
                <a:t>leaf margin -&gt;</a:t>
              </a:r>
            </a:p>
            <a:p>
              <a:r>
                <a:rPr lang="en-GB" sz="1600" b="1">
                  <a:solidFill>
                    <a:srgbClr val="C00000"/>
                  </a:solidFill>
                </a:rPr>
                <a:t>      mean annual temperature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C3A3F-1A5B-44F8-9E3B-E78B7D3B177C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1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50" y="71438"/>
            <a:ext cx="8501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imes New Roman" pitchFamily="18" charset="0"/>
              </a:rPr>
              <a:t>Coexistence Approach (CA) </a:t>
            </a:r>
            <a:endParaRPr lang="en-GB" b="1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2531" name="Line 1064"/>
          <p:cNvSpPr>
            <a:spLocks noChangeShapeType="1"/>
          </p:cNvSpPr>
          <p:nvPr/>
        </p:nvSpPr>
        <p:spPr bwMode="auto">
          <a:xfrm flipH="1">
            <a:off x="0" y="571500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2875" y="785813"/>
            <a:ext cx="81438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Identifying the Coexistence Interval: </a:t>
            </a:r>
          </a:p>
          <a:p>
            <a:pPr>
              <a:defRPr/>
            </a:pPr>
            <a:endParaRPr lang="en-GB" b="1" dirty="0">
              <a:latin typeface="Arial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2715"/>
          <a:stretch>
            <a:fillRect/>
          </a:stretch>
        </p:blipFill>
        <p:spPr bwMode="auto">
          <a:xfrm>
            <a:off x="1143000" y="2143125"/>
            <a:ext cx="63881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lum bright="-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40088"/>
            <a:ext cx="6429375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14375" y="4498975"/>
            <a:ext cx="7000875" cy="646113"/>
            <a:chOff x="357158" y="4856172"/>
            <a:chExt cx="7000924" cy="64611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357158" y="4856172"/>
              <a:ext cx="7000924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57158" y="5500702"/>
              <a:ext cx="7000924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C3A3F-1A5B-44F8-9E3B-E78B7D3B177C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50" y="71438"/>
            <a:ext cx="8501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Times New Roman" pitchFamily="18" charset="0"/>
              </a:rPr>
              <a:t>Coexistence Approach (CA) </a:t>
            </a:r>
            <a:endParaRPr lang="en-GB" b="1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459" name="Line 1064"/>
          <p:cNvSpPr>
            <a:spLocks noChangeShapeType="1"/>
          </p:cNvSpPr>
          <p:nvPr/>
        </p:nvSpPr>
        <p:spPr bwMode="auto">
          <a:xfrm flipH="1">
            <a:off x="0" y="571500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85750" y="893763"/>
            <a:ext cx="8715375" cy="1892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Basic assumptions: </a:t>
            </a:r>
          </a:p>
          <a:p>
            <a:pPr>
              <a:defRPr/>
            </a:pPr>
            <a:endParaRPr lang="en-GB" sz="1600" dirty="0">
              <a:latin typeface="Arial" charset="0"/>
            </a:endParaRPr>
          </a:p>
          <a:p>
            <a:pPr>
              <a:defRPr/>
            </a:pPr>
            <a:r>
              <a:rPr lang="en-GB" sz="2000" b="1" dirty="0">
                <a:latin typeface="Arial" charset="0"/>
              </a:rPr>
              <a:t>  </a:t>
            </a:r>
            <a:r>
              <a:rPr lang="en-GB" sz="2200" dirty="0">
                <a:latin typeface="Arial" charset="0"/>
                <a:sym typeface="Wingdings" pitchFamily="2" charset="2"/>
              </a:rPr>
              <a:t></a:t>
            </a:r>
            <a:r>
              <a:rPr lang="en-GB" sz="2200" dirty="0">
                <a:latin typeface="Arial" charset="0"/>
              </a:rPr>
              <a:t> NLR occupies a climate region comparable to its fossil relative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Arial" charset="0"/>
                <a:sym typeface="Wingdings" pitchFamily="2" charset="2"/>
              </a:rPr>
              <a:t>   </a:t>
            </a:r>
            <a:r>
              <a:rPr lang="en-GB" sz="2200" dirty="0">
                <a:latin typeface="Arial" charset="0"/>
              </a:rPr>
              <a:t> climatic requirements of a fossil are close to those of a NLR </a:t>
            </a:r>
          </a:p>
          <a:p>
            <a:pPr>
              <a:defRPr/>
            </a:pPr>
            <a:endParaRPr lang="en-GB" sz="2200" b="1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063" y="4214813"/>
            <a:ext cx="8358187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Contains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>
                <a:latin typeface="Arial" charset="0"/>
                <a:sym typeface="Wingdings" pitchFamily="2" charset="2"/>
              </a:rPr>
              <a:t> </a:t>
            </a:r>
            <a:r>
              <a:rPr lang="en-GB" sz="2200" dirty="0">
                <a:latin typeface="Arial" charset="0"/>
              </a:rPr>
              <a:t>Nearest living relatives (NLR)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  <a:defRPr/>
            </a:pPr>
            <a:r>
              <a:rPr lang="en-GB" sz="2200" dirty="0">
                <a:latin typeface="Arial" charset="0"/>
              </a:rPr>
              <a:t> Recent distribution of NLR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  <a:defRPr/>
            </a:pPr>
            <a:r>
              <a:rPr lang="en-GB" sz="2200" dirty="0">
                <a:latin typeface="Arial" charset="0"/>
                <a:sym typeface="Wingdings" pitchFamily="2" charset="2"/>
              </a:rPr>
              <a:t> </a:t>
            </a:r>
            <a:r>
              <a:rPr lang="en-GB" sz="2200" dirty="0">
                <a:latin typeface="Arial" charset="0"/>
              </a:rPr>
              <a:t>Climatic requirements (Meteorological stations</a:t>
            </a:r>
            <a:r>
              <a:rPr lang="en-GB" dirty="0">
                <a:latin typeface="Arial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3075" y="2786063"/>
            <a:ext cx="6527800" cy="13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Requirements</a:t>
            </a:r>
            <a:r>
              <a:rPr lang="de-DE" dirty="0">
                <a:latin typeface="Arial" charset="0"/>
              </a:rPr>
              <a:t>:</a:t>
            </a:r>
          </a:p>
          <a:p>
            <a:pPr>
              <a:defRPr/>
            </a:pPr>
            <a:endParaRPr lang="de-DE" sz="1400" dirty="0">
              <a:latin typeface="Arial" charset="0"/>
            </a:endParaRPr>
          </a:p>
          <a:p>
            <a:pPr>
              <a:defRPr/>
            </a:pPr>
            <a:r>
              <a:rPr lang="de-DE" sz="2200" dirty="0">
                <a:latin typeface="Arial" charset="0"/>
                <a:sym typeface="Wingdings" pitchFamily="2" charset="2"/>
              </a:rPr>
              <a:t>Database „Palaeoflora“</a:t>
            </a:r>
            <a:r>
              <a:rPr lang="en-GB" sz="2200" dirty="0">
                <a:latin typeface="Arial" charset="0"/>
              </a:rPr>
              <a:t> </a:t>
            </a:r>
            <a:r>
              <a:rPr lang="en-GB" sz="2200" i="1" dirty="0">
                <a:latin typeface="Arial" charset="0"/>
              </a:rPr>
              <a:t>(http://www.palaeoflora.de</a:t>
            </a:r>
            <a:r>
              <a:rPr lang="en-GB" sz="2200" dirty="0">
                <a:latin typeface="Arial" charset="0"/>
              </a:rPr>
              <a:t>)</a:t>
            </a:r>
          </a:p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19463" name="Picture 2" descr="http://www.neclime.de/bilder/neclime-logo.gif"/>
          <p:cNvPicPr>
            <a:picLocks noChangeAspect="1" noChangeArrowheads="1"/>
          </p:cNvPicPr>
          <p:nvPr/>
        </p:nvPicPr>
        <p:blipFill>
          <a:blip r:embed="rId2" cstate="print">
            <a:lum bright="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71438"/>
            <a:ext cx="20859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C3A3F-1A5B-44F8-9E3B-E78B7D3B177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2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2875" y="71438"/>
            <a:ext cx="614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0099"/>
                </a:solidFill>
                <a:latin typeface="Arial" pitchFamily="34" charset="0"/>
              </a:rPr>
              <a:t>LIMITS OF TOLERANCE</a:t>
            </a:r>
            <a:endParaRPr lang="en-GB" b="1" dirty="0">
              <a:solidFill>
                <a:srgbClr val="000099"/>
              </a:solidFill>
              <a:latin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264" y="557649"/>
            <a:ext cx="6856000" cy="5103599"/>
            <a:chOff x="92265" y="557649"/>
            <a:chExt cx="5957992" cy="445552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320000">
              <a:off x="938674" y="-288760"/>
              <a:ext cx="4265174" cy="595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347864" y="3645024"/>
              <a:ext cx="2664296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716016" y="5229200"/>
            <a:ext cx="3744416" cy="13849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BIOTIC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number of parasites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degree of predation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population size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reproductive rate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types of plants able to grow in an area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251520" y="5229200"/>
            <a:ext cx="3744416" cy="13849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ABIOTIC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amount of light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concentration of oxygen or carbon dioxide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availability of water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availability of various chemical nutrients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pH of water or soil 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0006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C3A3F-1A5B-44F8-9E3B-E78B7D3B177C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5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67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179388" y="188913"/>
            <a:ext cx="8964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 u="sng">
                <a:solidFill>
                  <a:srgbClr val="000099"/>
                </a:solidFill>
              </a:rPr>
              <a:t>Worldwide distribution of Biomes</a:t>
            </a:r>
            <a:endParaRPr lang="en-GB" sz="160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4803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3A2E-4E19-4A27-AFD6-2F826AE8B99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1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aculty.southwest.tn.edu/rburkett/ES%20%20we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36613"/>
            <a:ext cx="73453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38" y="44624"/>
            <a:ext cx="8786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b="1" dirty="0" smtClean="0"/>
              <a:t>4. Plants as climate proxies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53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791200" y="3886200"/>
            <a:ext cx="3352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inverse correlation of stomatal frequency to CO</a:t>
            </a:r>
            <a:r>
              <a:rPr lang="en-US" sz="2000" baseline="-25000" smtClean="0"/>
              <a:t>2</a:t>
            </a:r>
            <a:r>
              <a:rPr lang="en-US" sz="2000" smtClean="0"/>
              <a:t> concentration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Evidence from Herbarium material and growth experiments</a:t>
            </a:r>
            <a:endParaRPr lang="en-GB" sz="2000" smtClean="0"/>
          </a:p>
        </p:txBody>
      </p:sp>
      <p:sp>
        <p:nvSpPr>
          <p:cNvPr id="12291" name="Text Box 1029"/>
          <p:cNvSpPr txBox="1">
            <a:spLocks noChangeArrowheads="1"/>
          </p:cNvSpPr>
          <p:nvPr/>
        </p:nvSpPr>
        <p:spPr bwMode="auto">
          <a:xfrm>
            <a:off x="533400" y="3962400"/>
            <a:ext cx="358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1229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524986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340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026150"/>
            <a:ext cx="9126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9388" y="6588125"/>
            <a:ext cx="8783637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800">
                <a:solidFill>
                  <a:srgbClr val="3366FF"/>
                </a:solidFill>
                <a:latin typeface="Times New Roman" pitchFamily="18" charset="0"/>
              </a:rPr>
              <a:t>Copyright ©2008 by the National Academy of Sciences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235825" y="6237288"/>
            <a:ext cx="19081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200">
                <a:solidFill>
                  <a:srgbClr val="000000"/>
                </a:solidFill>
              </a:rPr>
              <a:t>Kurschner et al (2008).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0" y="5373688"/>
            <a:ext cx="87836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400">
                <a:solidFill>
                  <a:srgbClr val="000000"/>
                </a:solidFill>
              </a:rPr>
              <a:t>Late Oligocene-Miocene stomatal index records, inferred atmospheric CO2 fluctuations, and effects on global temperature compared with major events in terrestrial ecosystems</a:t>
            </a:r>
          </a:p>
        </p:txBody>
      </p:sp>
      <p:sp>
        <p:nvSpPr>
          <p:cNvPr id="7" name="Freeform 6"/>
          <p:cNvSpPr/>
          <p:nvPr/>
        </p:nvSpPr>
        <p:spPr>
          <a:xfrm>
            <a:off x="2844800" y="1206500"/>
            <a:ext cx="3860800" cy="2730500"/>
          </a:xfrm>
          <a:custGeom>
            <a:avLst/>
            <a:gdLst>
              <a:gd name="connsiteX0" fmla="*/ 3238500 w 3860800"/>
              <a:gd name="connsiteY0" fmla="*/ 469900 h 2730500"/>
              <a:gd name="connsiteX1" fmla="*/ 3187700 w 3860800"/>
              <a:gd name="connsiteY1" fmla="*/ 381000 h 2730500"/>
              <a:gd name="connsiteX2" fmla="*/ 3149600 w 3860800"/>
              <a:gd name="connsiteY2" fmla="*/ 355600 h 2730500"/>
              <a:gd name="connsiteX3" fmla="*/ 3048000 w 3860800"/>
              <a:gd name="connsiteY3" fmla="*/ 292100 h 2730500"/>
              <a:gd name="connsiteX4" fmla="*/ 2984500 w 3860800"/>
              <a:gd name="connsiteY4" fmla="*/ 254000 h 2730500"/>
              <a:gd name="connsiteX5" fmla="*/ 2933700 w 3860800"/>
              <a:gd name="connsiteY5" fmla="*/ 215900 h 2730500"/>
              <a:gd name="connsiteX6" fmla="*/ 2870200 w 3860800"/>
              <a:gd name="connsiteY6" fmla="*/ 203200 h 2730500"/>
              <a:gd name="connsiteX7" fmla="*/ 2794000 w 3860800"/>
              <a:gd name="connsiteY7" fmla="*/ 177800 h 2730500"/>
              <a:gd name="connsiteX8" fmla="*/ 2743200 w 3860800"/>
              <a:gd name="connsiteY8" fmla="*/ 152400 h 2730500"/>
              <a:gd name="connsiteX9" fmla="*/ 2590800 w 3860800"/>
              <a:gd name="connsiteY9" fmla="*/ 114300 h 2730500"/>
              <a:gd name="connsiteX10" fmla="*/ 2387600 w 3860800"/>
              <a:gd name="connsiteY10" fmla="*/ 76200 h 2730500"/>
              <a:gd name="connsiteX11" fmla="*/ 2209800 w 3860800"/>
              <a:gd name="connsiteY11" fmla="*/ 38100 h 2730500"/>
              <a:gd name="connsiteX12" fmla="*/ 1879600 w 3860800"/>
              <a:gd name="connsiteY12" fmla="*/ 25400 h 2730500"/>
              <a:gd name="connsiteX13" fmla="*/ 1663700 w 3860800"/>
              <a:gd name="connsiteY13" fmla="*/ 12700 h 2730500"/>
              <a:gd name="connsiteX14" fmla="*/ 1422400 w 3860800"/>
              <a:gd name="connsiteY14" fmla="*/ 0 h 2730500"/>
              <a:gd name="connsiteX15" fmla="*/ 914400 w 3860800"/>
              <a:gd name="connsiteY15" fmla="*/ 12700 h 2730500"/>
              <a:gd name="connsiteX16" fmla="*/ 876300 w 3860800"/>
              <a:gd name="connsiteY16" fmla="*/ 25400 h 2730500"/>
              <a:gd name="connsiteX17" fmla="*/ 774700 w 3860800"/>
              <a:gd name="connsiteY17" fmla="*/ 38100 h 2730500"/>
              <a:gd name="connsiteX18" fmla="*/ 711200 w 3860800"/>
              <a:gd name="connsiteY18" fmla="*/ 50800 h 2730500"/>
              <a:gd name="connsiteX19" fmla="*/ 596900 w 3860800"/>
              <a:gd name="connsiteY19" fmla="*/ 101600 h 2730500"/>
              <a:gd name="connsiteX20" fmla="*/ 457200 w 3860800"/>
              <a:gd name="connsiteY20" fmla="*/ 177800 h 2730500"/>
              <a:gd name="connsiteX21" fmla="*/ 406400 w 3860800"/>
              <a:gd name="connsiteY21" fmla="*/ 228600 h 2730500"/>
              <a:gd name="connsiteX22" fmla="*/ 330200 w 3860800"/>
              <a:gd name="connsiteY22" fmla="*/ 330200 h 2730500"/>
              <a:gd name="connsiteX23" fmla="*/ 292100 w 3860800"/>
              <a:gd name="connsiteY23" fmla="*/ 406400 h 2730500"/>
              <a:gd name="connsiteX24" fmla="*/ 228600 w 3860800"/>
              <a:gd name="connsiteY24" fmla="*/ 520700 h 2730500"/>
              <a:gd name="connsiteX25" fmla="*/ 190500 w 3860800"/>
              <a:gd name="connsiteY25" fmla="*/ 558800 h 2730500"/>
              <a:gd name="connsiteX26" fmla="*/ 139700 w 3860800"/>
              <a:gd name="connsiteY26" fmla="*/ 660400 h 2730500"/>
              <a:gd name="connsiteX27" fmla="*/ 88900 w 3860800"/>
              <a:gd name="connsiteY27" fmla="*/ 800100 h 2730500"/>
              <a:gd name="connsiteX28" fmla="*/ 63500 w 3860800"/>
              <a:gd name="connsiteY28" fmla="*/ 850900 h 2730500"/>
              <a:gd name="connsiteX29" fmla="*/ 38100 w 3860800"/>
              <a:gd name="connsiteY29" fmla="*/ 927100 h 2730500"/>
              <a:gd name="connsiteX30" fmla="*/ 0 w 3860800"/>
              <a:gd name="connsiteY30" fmla="*/ 1003300 h 2730500"/>
              <a:gd name="connsiteX31" fmla="*/ 12700 w 3860800"/>
              <a:gd name="connsiteY31" fmla="*/ 1917700 h 2730500"/>
              <a:gd name="connsiteX32" fmla="*/ 25400 w 3860800"/>
              <a:gd name="connsiteY32" fmla="*/ 1955800 h 2730500"/>
              <a:gd name="connsiteX33" fmla="*/ 50800 w 3860800"/>
              <a:gd name="connsiteY33" fmla="*/ 1993900 h 2730500"/>
              <a:gd name="connsiteX34" fmla="*/ 88900 w 3860800"/>
              <a:gd name="connsiteY34" fmla="*/ 2095500 h 2730500"/>
              <a:gd name="connsiteX35" fmla="*/ 127000 w 3860800"/>
              <a:gd name="connsiteY35" fmla="*/ 2146300 h 2730500"/>
              <a:gd name="connsiteX36" fmla="*/ 152400 w 3860800"/>
              <a:gd name="connsiteY36" fmla="*/ 2197100 h 2730500"/>
              <a:gd name="connsiteX37" fmla="*/ 203200 w 3860800"/>
              <a:gd name="connsiteY37" fmla="*/ 2235200 h 2730500"/>
              <a:gd name="connsiteX38" fmla="*/ 317500 w 3860800"/>
              <a:gd name="connsiteY38" fmla="*/ 2349500 h 2730500"/>
              <a:gd name="connsiteX39" fmla="*/ 444500 w 3860800"/>
              <a:gd name="connsiteY39" fmla="*/ 2451100 h 2730500"/>
              <a:gd name="connsiteX40" fmla="*/ 482600 w 3860800"/>
              <a:gd name="connsiteY40" fmla="*/ 2463800 h 2730500"/>
              <a:gd name="connsiteX41" fmla="*/ 558800 w 3860800"/>
              <a:gd name="connsiteY41" fmla="*/ 2527300 h 2730500"/>
              <a:gd name="connsiteX42" fmla="*/ 647700 w 3860800"/>
              <a:gd name="connsiteY42" fmla="*/ 2590800 h 2730500"/>
              <a:gd name="connsiteX43" fmla="*/ 749300 w 3860800"/>
              <a:gd name="connsiteY43" fmla="*/ 2628900 h 2730500"/>
              <a:gd name="connsiteX44" fmla="*/ 838200 w 3860800"/>
              <a:gd name="connsiteY44" fmla="*/ 2641600 h 2730500"/>
              <a:gd name="connsiteX45" fmla="*/ 889000 w 3860800"/>
              <a:gd name="connsiteY45" fmla="*/ 2654300 h 2730500"/>
              <a:gd name="connsiteX46" fmla="*/ 1016000 w 3860800"/>
              <a:gd name="connsiteY46" fmla="*/ 2667000 h 2730500"/>
              <a:gd name="connsiteX47" fmla="*/ 1155700 w 3860800"/>
              <a:gd name="connsiteY47" fmla="*/ 2717800 h 2730500"/>
              <a:gd name="connsiteX48" fmla="*/ 2044700 w 3860800"/>
              <a:gd name="connsiteY48" fmla="*/ 2730500 h 2730500"/>
              <a:gd name="connsiteX49" fmla="*/ 2501900 w 3860800"/>
              <a:gd name="connsiteY49" fmla="*/ 2717800 h 2730500"/>
              <a:gd name="connsiteX50" fmla="*/ 2654300 w 3860800"/>
              <a:gd name="connsiteY50" fmla="*/ 2692400 h 2730500"/>
              <a:gd name="connsiteX51" fmla="*/ 3162300 w 3860800"/>
              <a:gd name="connsiteY51" fmla="*/ 2679700 h 2730500"/>
              <a:gd name="connsiteX52" fmla="*/ 3251200 w 3860800"/>
              <a:gd name="connsiteY52" fmla="*/ 2667000 h 2730500"/>
              <a:gd name="connsiteX53" fmla="*/ 3352800 w 3860800"/>
              <a:gd name="connsiteY53" fmla="*/ 2641600 h 2730500"/>
              <a:gd name="connsiteX54" fmla="*/ 3479800 w 3860800"/>
              <a:gd name="connsiteY54" fmla="*/ 2552700 h 2730500"/>
              <a:gd name="connsiteX55" fmla="*/ 3568700 w 3860800"/>
              <a:gd name="connsiteY55" fmla="*/ 2489200 h 2730500"/>
              <a:gd name="connsiteX56" fmla="*/ 3619500 w 3860800"/>
              <a:gd name="connsiteY56" fmla="*/ 2413000 h 2730500"/>
              <a:gd name="connsiteX57" fmla="*/ 3695700 w 3860800"/>
              <a:gd name="connsiteY57" fmla="*/ 2324100 h 2730500"/>
              <a:gd name="connsiteX58" fmla="*/ 3733800 w 3860800"/>
              <a:gd name="connsiteY58" fmla="*/ 2247900 h 2730500"/>
              <a:gd name="connsiteX59" fmla="*/ 3771900 w 3860800"/>
              <a:gd name="connsiteY59" fmla="*/ 2108200 h 2730500"/>
              <a:gd name="connsiteX60" fmla="*/ 3797300 w 3860800"/>
              <a:gd name="connsiteY60" fmla="*/ 2044700 h 2730500"/>
              <a:gd name="connsiteX61" fmla="*/ 3822700 w 3860800"/>
              <a:gd name="connsiteY61" fmla="*/ 1930400 h 2730500"/>
              <a:gd name="connsiteX62" fmla="*/ 3835400 w 3860800"/>
              <a:gd name="connsiteY62" fmla="*/ 1866900 h 2730500"/>
              <a:gd name="connsiteX63" fmla="*/ 3860800 w 3860800"/>
              <a:gd name="connsiteY63" fmla="*/ 1803400 h 2730500"/>
              <a:gd name="connsiteX64" fmla="*/ 3848100 w 3860800"/>
              <a:gd name="connsiteY64" fmla="*/ 1155700 h 2730500"/>
              <a:gd name="connsiteX65" fmla="*/ 3771900 w 3860800"/>
              <a:gd name="connsiteY65" fmla="*/ 977900 h 2730500"/>
              <a:gd name="connsiteX66" fmla="*/ 3746500 w 3860800"/>
              <a:gd name="connsiteY66" fmla="*/ 901700 h 2730500"/>
              <a:gd name="connsiteX67" fmla="*/ 3733800 w 3860800"/>
              <a:gd name="connsiteY67" fmla="*/ 863600 h 2730500"/>
              <a:gd name="connsiteX68" fmla="*/ 3657600 w 3860800"/>
              <a:gd name="connsiteY68" fmla="*/ 774700 h 2730500"/>
              <a:gd name="connsiteX69" fmla="*/ 3619500 w 3860800"/>
              <a:gd name="connsiteY69" fmla="*/ 723900 h 2730500"/>
              <a:gd name="connsiteX70" fmla="*/ 3543300 w 3860800"/>
              <a:gd name="connsiteY70" fmla="*/ 660400 h 2730500"/>
              <a:gd name="connsiteX71" fmla="*/ 3517900 w 3860800"/>
              <a:gd name="connsiteY71" fmla="*/ 622300 h 2730500"/>
              <a:gd name="connsiteX72" fmla="*/ 3429000 w 3860800"/>
              <a:gd name="connsiteY72" fmla="*/ 571500 h 2730500"/>
              <a:gd name="connsiteX73" fmla="*/ 3340100 w 3860800"/>
              <a:gd name="connsiteY73" fmla="*/ 495300 h 2730500"/>
              <a:gd name="connsiteX74" fmla="*/ 3289300 w 3860800"/>
              <a:gd name="connsiteY74" fmla="*/ 4699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860800" h="2730500">
                <a:moveTo>
                  <a:pt x="3238500" y="469900"/>
                </a:moveTo>
                <a:cubicBezTo>
                  <a:pt x="3223969" y="426308"/>
                  <a:pt x="3226143" y="419443"/>
                  <a:pt x="3187700" y="381000"/>
                </a:cubicBezTo>
                <a:cubicBezTo>
                  <a:pt x="3176907" y="370207"/>
                  <a:pt x="3161189" y="365533"/>
                  <a:pt x="3149600" y="355600"/>
                </a:cubicBezTo>
                <a:cubicBezTo>
                  <a:pt x="3071601" y="288744"/>
                  <a:pt x="3132861" y="313315"/>
                  <a:pt x="3048000" y="292100"/>
                </a:cubicBezTo>
                <a:cubicBezTo>
                  <a:pt x="3026833" y="279400"/>
                  <a:pt x="3005039" y="267692"/>
                  <a:pt x="2984500" y="254000"/>
                </a:cubicBezTo>
                <a:cubicBezTo>
                  <a:pt x="2966888" y="242259"/>
                  <a:pt x="2953042" y="224497"/>
                  <a:pt x="2933700" y="215900"/>
                </a:cubicBezTo>
                <a:cubicBezTo>
                  <a:pt x="2913975" y="207133"/>
                  <a:pt x="2891025" y="208880"/>
                  <a:pt x="2870200" y="203200"/>
                </a:cubicBezTo>
                <a:cubicBezTo>
                  <a:pt x="2844369" y="196155"/>
                  <a:pt x="2818859" y="187744"/>
                  <a:pt x="2794000" y="177800"/>
                </a:cubicBezTo>
                <a:cubicBezTo>
                  <a:pt x="2776422" y="170769"/>
                  <a:pt x="2760778" y="159431"/>
                  <a:pt x="2743200" y="152400"/>
                </a:cubicBezTo>
                <a:cubicBezTo>
                  <a:pt x="2671322" y="123649"/>
                  <a:pt x="2665758" y="126793"/>
                  <a:pt x="2590800" y="114300"/>
                </a:cubicBezTo>
                <a:cubicBezTo>
                  <a:pt x="2471289" y="66496"/>
                  <a:pt x="2575841" y="101299"/>
                  <a:pt x="2387600" y="76200"/>
                </a:cubicBezTo>
                <a:cubicBezTo>
                  <a:pt x="2280153" y="61874"/>
                  <a:pt x="2390433" y="45047"/>
                  <a:pt x="2209800" y="38100"/>
                </a:cubicBezTo>
                <a:lnTo>
                  <a:pt x="1879600" y="25400"/>
                </a:lnTo>
                <a:cubicBezTo>
                  <a:pt x="1807587" y="22051"/>
                  <a:pt x="1735680" y="16699"/>
                  <a:pt x="1663700" y="12700"/>
                </a:cubicBezTo>
                <a:lnTo>
                  <a:pt x="1422400" y="0"/>
                </a:lnTo>
                <a:cubicBezTo>
                  <a:pt x="1253067" y="4233"/>
                  <a:pt x="1083603" y="4830"/>
                  <a:pt x="914400" y="12700"/>
                </a:cubicBezTo>
                <a:cubicBezTo>
                  <a:pt x="901027" y="13322"/>
                  <a:pt x="889471" y="23005"/>
                  <a:pt x="876300" y="25400"/>
                </a:cubicBezTo>
                <a:cubicBezTo>
                  <a:pt x="842720" y="31505"/>
                  <a:pt x="808433" y="32910"/>
                  <a:pt x="774700" y="38100"/>
                </a:cubicBezTo>
                <a:cubicBezTo>
                  <a:pt x="753365" y="41382"/>
                  <a:pt x="732367" y="46567"/>
                  <a:pt x="711200" y="50800"/>
                </a:cubicBezTo>
                <a:cubicBezTo>
                  <a:pt x="653476" y="79662"/>
                  <a:pt x="661762" y="77277"/>
                  <a:pt x="596900" y="101600"/>
                </a:cubicBezTo>
                <a:cubicBezTo>
                  <a:pt x="538563" y="123476"/>
                  <a:pt x="517494" y="117506"/>
                  <a:pt x="457200" y="177800"/>
                </a:cubicBezTo>
                <a:cubicBezTo>
                  <a:pt x="440267" y="194733"/>
                  <a:pt x="421102" y="209697"/>
                  <a:pt x="406400" y="228600"/>
                </a:cubicBezTo>
                <a:cubicBezTo>
                  <a:pt x="295939" y="370622"/>
                  <a:pt x="431682" y="228718"/>
                  <a:pt x="330200" y="330200"/>
                </a:cubicBezTo>
                <a:cubicBezTo>
                  <a:pt x="306915" y="400054"/>
                  <a:pt x="331491" y="337466"/>
                  <a:pt x="292100" y="406400"/>
                </a:cubicBezTo>
                <a:cubicBezTo>
                  <a:pt x="263151" y="457061"/>
                  <a:pt x="266675" y="469934"/>
                  <a:pt x="228600" y="520700"/>
                </a:cubicBezTo>
                <a:cubicBezTo>
                  <a:pt x="217824" y="535068"/>
                  <a:pt x="200143" y="543647"/>
                  <a:pt x="190500" y="558800"/>
                </a:cubicBezTo>
                <a:cubicBezTo>
                  <a:pt x="170172" y="590744"/>
                  <a:pt x="151674" y="624479"/>
                  <a:pt x="139700" y="660400"/>
                </a:cubicBezTo>
                <a:cubicBezTo>
                  <a:pt x="120927" y="716718"/>
                  <a:pt x="112462" y="747085"/>
                  <a:pt x="88900" y="800100"/>
                </a:cubicBezTo>
                <a:cubicBezTo>
                  <a:pt x="81211" y="817400"/>
                  <a:pt x="70531" y="833322"/>
                  <a:pt x="63500" y="850900"/>
                </a:cubicBezTo>
                <a:cubicBezTo>
                  <a:pt x="53556" y="875759"/>
                  <a:pt x="52952" y="904823"/>
                  <a:pt x="38100" y="927100"/>
                </a:cubicBezTo>
                <a:cubicBezTo>
                  <a:pt x="5274" y="976339"/>
                  <a:pt x="17527" y="950720"/>
                  <a:pt x="0" y="1003300"/>
                </a:cubicBezTo>
                <a:cubicBezTo>
                  <a:pt x="4233" y="1308100"/>
                  <a:pt x="4574" y="1612979"/>
                  <a:pt x="12700" y="1917700"/>
                </a:cubicBezTo>
                <a:cubicBezTo>
                  <a:pt x="13057" y="1931082"/>
                  <a:pt x="19413" y="1943826"/>
                  <a:pt x="25400" y="1955800"/>
                </a:cubicBezTo>
                <a:cubicBezTo>
                  <a:pt x="32226" y="1969452"/>
                  <a:pt x="42333" y="1981200"/>
                  <a:pt x="50800" y="1993900"/>
                </a:cubicBezTo>
                <a:cubicBezTo>
                  <a:pt x="62989" y="2042657"/>
                  <a:pt x="61228" y="2051225"/>
                  <a:pt x="88900" y="2095500"/>
                </a:cubicBezTo>
                <a:cubicBezTo>
                  <a:pt x="100118" y="2113449"/>
                  <a:pt x="115782" y="2128351"/>
                  <a:pt x="127000" y="2146300"/>
                </a:cubicBezTo>
                <a:cubicBezTo>
                  <a:pt x="137034" y="2162354"/>
                  <a:pt x="140079" y="2182726"/>
                  <a:pt x="152400" y="2197100"/>
                </a:cubicBezTo>
                <a:cubicBezTo>
                  <a:pt x="166175" y="2213171"/>
                  <a:pt x="187647" y="2220843"/>
                  <a:pt x="203200" y="2235200"/>
                </a:cubicBezTo>
                <a:cubicBezTo>
                  <a:pt x="242792" y="2271747"/>
                  <a:pt x="279400" y="2311400"/>
                  <a:pt x="317500" y="2349500"/>
                </a:cubicBezTo>
                <a:cubicBezTo>
                  <a:pt x="352182" y="2384182"/>
                  <a:pt x="396437" y="2435079"/>
                  <a:pt x="444500" y="2451100"/>
                </a:cubicBezTo>
                <a:lnTo>
                  <a:pt x="482600" y="2463800"/>
                </a:lnTo>
                <a:cubicBezTo>
                  <a:pt x="557479" y="2563639"/>
                  <a:pt x="482438" y="2483665"/>
                  <a:pt x="558800" y="2527300"/>
                </a:cubicBezTo>
                <a:cubicBezTo>
                  <a:pt x="599069" y="2550311"/>
                  <a:pt x="608388" y="2571144"/>
                  <a:pt x="647700" y="2590800"/>
                </a:cubicBezTo>
                <a:cubicBezTo>
                  <a:pt x="653114" y="2593507"/>
                  <a:pt x="730981" y="2625236"/>
                  <a:pt x="749300" y="2628900"/>
                </a:cubicBezTo>
                <a:cubicBezTo>
                  <a:pt x="778653" y="2634771"/>
                  <a:pt x="808749" y="2636245"/>
                  <a:pt x="838200" y="2641600"/>
                </a:cubicBezTo>
                <a:cubicBezTo>
                  <a:pt x="855373" y="2644722"/>
                  <a:pt x="871721" y="2651832"/>
                  <a:pt x="889000" y="2654300"/>
                </a:cubicBezTo>
                <a:cubicBezTo>
                  <a:pt x="931117" y="2660317"/>
                  <a:pt x="973667" y="2662767"/>
                  <a:pt x="1016000" y="2667000"/>
                </a:cubicBezTo>
                <a:cubicBezTo>
                  <a:pt x="1064756" y="2699504"/>
                  <a:pt x="1081352" y="2716738"/>
                  <a:pt x="1155700" y="2717800"/>
                </a:cubicBezTo>
                <a:lnTo>
                  <a:pt x="2044700" y="2730500"/>
                </a:lnTo>
                <a:cubicBezTo>
                  <a:pt x="2197100" y="2726267"/>
                  <a:pt x="2349738" y="2727310"/>
                  <a:pt x="2501900" y="2717800"/>
                </a:cubicBezTo>
                <a:cubicBezTo>
                  <a:pt x="2553300" y="2714587"/>
                  <a:pt x="2602885" y="2695366"/>
                  <a:pt x="2654300" y="2692400"/>
                </a:cubicBezTo>
                <a:cubicBezTo>
                  <a:pt x="2823405" y="2682644"/>
                  <a:pt x="2992967" y="2683933"/>
                  <a:pt x="3162300" y="2679700"/>
                </a:cubicBezTo>
                <a:cubicBezTo>
                  <a:pt x="3191933" y="2675467"/>
                  <a:pt x="3221847" y="2672871"/>
                  <a:pt x="3251200" y="2667000"/>
                </a:cubicBezTo>
                <a:cubicBezTo>
                  <a:pt x="3285431" y="2660154"/>
                  <a:pt x="3352800" y="2641600"/>
                  <a:pt x="3352800" y="2641600"/>
                </a:cubicBezTo>
                <a:cubicBezTo>
                  <a:pt x="3464670" y="2574478"/>
                  <a:pt x="3369433" y="2635475"/>
                  <a:pt x="3479800" y="2552700"/>
                </a:cubicBezTo>
                <a:cubicBezTo>
                  <a:pt x="3502454" y="2535709"/>
                  <a:pt x="3551531" y="2508515"/>
                  <a:pt x="3568700" y="2489200"/>
                </a:cubicBezTo>
                <a:cubicBezTo>
                  <a:pt x="3588981" y="2466384"/>
                  <a:pt x="3597914" y="2434586"/>
                  <a:pt x="3619500" y="2413000"/>
                </a:cubicBezTo>
                <a:cubicBezTo>
                  <a:pt x="3672567" y="2359933"/>
                  <a:pt x="3646824" y="2389268"/>
                  <a:pt x="3695700" y="2324100"/>
                </a:cubicBezTo>
                <a:cubicBezTo>
                  <a:pt x="3742017" y="2185149"/>
                  <a:pt x="3668148" y="2395616"/>
                  <a:pt x="3733800" y="2247900"/>
                </a:cubicBezTo>
                <a:cubicBezTo>
                  <a:pt x="3777970" y="2148518"/>
                  <a:pt x="3744320" y="2200134"/>
                  <a:pt x="3771900" y="2108200"/>
                </a:cubicBezTo>
                <a:cubicBezTo>
                  <a:pt x="3778451" y="2086364"/>
                  <a:pt x="3788833" y="2065867"/>
                  <a:pt x="3797300" y="2044700"/>
                </a:cubicBezTo>
                <a:cubicBezTo>
                  <a:pt x="3832247" y="1835018"/>
                  <a:pt x="3791436" y="2055458"/>
                  <a:pt x="3822700" y="1930400"/>
                </a:cubicBezTo>
                <a:cubicBezTo>
                  <a:pt x="3827935" y="1909459"/>
                  <a:pt x="3829197" y="1887575"/>
                  <a:pt x="3835400" y="1866900"/>
                </a:cubicBezTo>
                <a:cubicBezTo>
                  <a:pt x="3841951" y="1845064"/>
                  <a:pt x="3852333" y="1824567"/>
                  <a:pt x="3860800" y="1803400"/>
                </a:cubicBezTo>
                <a:cubicBezTo>
                  <a:pt x="3856567" y="1587500"/>
                  <a:pt x="3859066" y="1371363"/>
                  <a:pt x="3848100" y="1155700"/>
                </a:cubicBezTo>
                <a:cubicBezTo>
                  <a:pt x="3838911" y="974974"/>
                  <a:pt x="3821414" y="1126441"/>
                  <a:pt x="3771900" y="977900"/>
                </a:cubicBezTo>
                <a:lnTo>
                  <a:pt x="3746500" y="901700"/>
                </a:lnTo>
                <a:cubicBezTo>
                  <a:pt x="3742267" y="889000"/>
                  <a:pt x="3741832" y="874310"/>
                  <a:pt x="3733800" y="863600"/>
                </a:cubicBezTo>
                <a:cubicBezTo>
                  <a:pt x="3622384" y="715045"/>
                  <a:pt x="3763734" y="898523"/>
                  <a:pt x="3657600" y="774700"/>
                </a:cubicBezTo>
                <a:cubicBezTo>
                  <a:pt x="3643825" y="758629"/>
                  <a:pt x="3633275" y="739971"/>
                  <a:pt x="3619500" y="723900"/>
                </a:cubicBezTo>
                <a:cubicBezTo>
                  <a:pt x="3586905" y="685872"/>
                  <a:pt x="3582494" y="686529"/>
                  <a:pt x="3543300" y="660400"/>
                </a:cubicBezTo>
                <a:cubicBezTo>
                  <a:pt x="3534833" y="647700"/>
                  <a:pt x="3529626" y="632071"/>
                  <a:pt x="3517900" y="622300"/>
                </a:cubicBezTo>
                <a:cubicBezTo>
                  <a:pt x="3458135" y="572496"/>
                  <a:pt x="3479073" y="621573"/>
                  <a:pt x="3429000" y="571500"/>
                </a:cubicBezTo>
                <a:cubicBezTo>
                  <a:pt x="3328079" y="470579"/>
                  <a:pt x="3455861" y="561449"/>
                  <a:pt x="3340100" y="495300"/>
                </a:cubicBezTo>
                <a:cubicBezTo>
                  <a:pt x="3291541" y="467552"/>
                  <a:pt x="3319187" y="469900"/>
                  <a:pt x="3289300" y="46990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41B7-4138-42FC-9A36-1763A1602E43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816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6" name="Picture 5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8950" y="1268760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45 </a:t>
            </a:r>
            <a:r>
              <a:rPr lang="en-GB" sz="2400" dirty="0" err="1" smtClean="0"/>
              <a:t>palaeobotanical</a:t>
            </a:r>
            <a:r>
              <a:rPr lang="en-GB" sz="2400" dirty="0" smtClean="0"/>
              <a:t> sites where surface temperature can be estimated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-171400"/>
            <a:ext cx="820789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5. Evaluating climate models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287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6" name="Picture 5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3"/>
            <a:ext cx="8676456" cy="4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445224"/>
            <a:ext cx="7416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255700" y="6607456"/>
            <a:ext cx="29354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-171400"/>
            <a:ext cx="820789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5. Evaluating climate models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39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2" y="980728"/>
            <a:ext cx="6494259" cy="5628358"/>
          </a:xfrm>
        </p:spPr>
      </p:pic>
      <p:sp>
        <p:nvSpPr>
          <p:cNvPr id="5" name="TextBox 4"/>
          <p:cNvSpPr txBox="1"/>
          <p:nvPr/>
        </p:nvSpPr>
        <p:spPr>
          <a:xfrm>
            <a:off x="251519" y="202927"/>
            <a:ext cx="3188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1. Geological time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05944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6" name="Picture 5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317959" y="97953"/>
            <a:ext cx="8286489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Terrestrial 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DMC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(proxy signal versus model signal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1340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Proxy-based temperature anomaly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5576" y="4221088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Degree of data-model discordance (anomaly versus anomaly)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268760"/>
            <a:ext cx="5112569" cy="28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05064"/>
            <a:ext cx="50405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564904"/>
            <a:ext cx="3672408" cy="1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6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6" name="Picture 5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317959" y="97953"/>
            <a:ext cx="7422393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Terrestrial 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DMC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(</a:t>
            </a:r>
            <a:r>
              <a:rPr lang="en-US" sz="4400" b="1" spc="300" dirty="0" smtClean="0">
                <a:latin typeface="+mj-lt"/>
                <a:ea typeface="+mj-ea"/>
                <a:cs typeface="+mj-cs"/>
              </a:rPr>
              <a:t>b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ioclimatic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range)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47525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988840"/>
            <a:ext cx="375470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96752"/>
            <a:ext cx="491013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395536" y="3789040"/>
            <a:ext cx="4392488" cy="2952328"/>
            <a:chOff x="395536" y="3789040"/>
            <a:chExt cx="4392488" cy="295232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4193704"/>
              <a:ext cx="2088232" cy="2547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2267744" y="3789040"/>
              <a:ext cx="252028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67544" y="4437112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539552" y="3717032"/>
            <a:ext cx="144016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259474"/>
            <a:ext cx="8229600" cy="1143000"/>
          </a:xfrm>
        </p:spPr>
        <p:txBody>
          <a:bodyPr/>
          <a:lstStyle/>
          <a:p>
            <a:r>
              <a:rPr lang="en-GB" b="1" smtClean="0">
                <a:solidFill>
                  <a:schemeClr val="bg1"/>
                </a:solidFill>
              </a:rPr>
              <a:t>Pliocene Uncertainty…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9" name="Picture 8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317959" y="97953"/>
            <a:ext cx="8214481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Terrestrial 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DMC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(temporal </a:t>
            </a:r>
            <a:r>
              <a:rPr lang="en-US" sz="4400" b="1" spc="300" dirty="0" smtClean="0">
                <a:latin typeface="+mj-lt"/>
                <a:ea typeface="+mj-ea"/>
                <a:cs typeface="+mj-cs"/>
              </a:rPr>
              <a:t>v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ariability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47525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988840"/>
            <a:ext cx="375470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96752"/>
            <a:ext cx="49685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971600" y="4365104"/>
            <a:ext cx="1822533" cy="2265065"/>
            <a:chOff x="971600" y="4365104"/>
            <a:chExt cx="1822533" cy="226506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71600" y="4365104"/>
              <a:ext cx="1822533" cy="226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971600" y="4509120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 flipV="1">
            <a:off x="683568" y="3717032"/>
            <a:ext cx="72008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699792" y="3717032"/>
            <a:ext cx="216024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0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259474"/>
            <a:ext cx="8229600" cy="1143000"/>
          </a:xfrm>
        </p:spPr>
        <p:txBody>
          <a:bodyPr/>
          <a:lstStyle/>
          <a:p>
            <a:r>
              <a:rPr lang="en-GB" b="1" smtClean="0">
                <a:solidFill>
                  <a:schemeClr val="bg1"/>
                </a:solidFill>
              </a:rPr>
              <a:t>Pliocene Uncertainty…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9" name="Picture 8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317959" y="97953"/>
            <a:ext cx="8214481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Terrestrial 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DMC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(bioclimatic </a:t>
            </a:r>
            <a:r>
              <a:rPr lang="en-US" sz="4400" b="1" spc="300" dirty="0" smtClean="0">
                <a:latin typeface="+mj-lt"/>
                <a:ea typeface="+mj-ea"/>
                <a:cs typeface="+mj-cs"/>
              </a:rPr>
              <a:t>r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ange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and temporal </a:t>
            </a:r>
            <a:r>
              <a:rPr lang="en-US" sz="4400" b="1" spc="300" dirty="0" smtClean="0">
                <a:latin typeface="+mj-lt"/>
                <a:ea typeface="+mj-ea"/>
                <a:cs typeface="+mj-cs"/>
              </a:rPr>
              <a:t>v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ariability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356992"/>
            <a:ext cx="38884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375470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96752"/>
            <a:ext cx="4968552" cy="304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555776" y="4437112"/>
            <a:ext cx="1822533" cy="2265065"/>
            <a:chOff x="971600" y="4365104"/>
            <a:chExt cx="1822533" cy="2265065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71600" y="4365104"/>
              <a:ext cx="1822533" cy="226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971600" y="4509120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365104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683568" y="458112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83568" y="3861048"/>
            <a:ext cx="72008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283968" y="3861048"/>
            <a:ext cx="57606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23728" y="515719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+</a:t>
            </a:r>
            <a:endParaRPr lang="en-GB" sz="4000" dirty="0"/>
          </a:p>
        </p:txBody>
      </p:sp>
      <p:sp>
        <p:nvSpPr>
          <p:cNvPr id="20" name="Rectangle 19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9" name="Picture 8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82809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301208"/>
            <a:ext cx="35758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17959" y="97953"/>
            <a:ext cx="8214481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Terrestrial 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DMC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 (ensemble </a:t>
            </a:r>
            <a:r>
              <a:rPr lang="en-US" sz="4400" b="1" spc="300" dirty="0" smtClean="0">
                <a:latin typeface="+mj-lt"/>
                <a:ea typeface="+mj-ea"/>
                <a:cs typeface="+mj-cs"/>
              </a:rPr>
              <a:t>r</a:t>
            </a:r>
            <a:r>
              <a:rPr lang="en-US" sz="4400" b="1" spc="300" noProof="0" dirty="0" err="1" smtClean="0">
                <a:latin typeface="+mj-lt"/>
                <a:ea typeface="+mj-ea"/>
                <a:cs typeface="+mj-cs"/>
              </a:rPr>
              <a:t>ange</a:t>
            </a:r>
            <a:r>
              <a:rPr lang="en-US" sz="4400" b="1" spc="3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8981" y="6607456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Nature Climate Change– Salzmann et al. 2013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259474"/>
            <a:ext cx="8229600" cy="1143000"/>
          </a:xfrm>
        </p:spPr>
        <p:txBody>
          <a:bodyPr/>
          <a:lstStyle/>
          <a:p>
            <a:r>
              <a:rPr lang="en-GB" b="1" smtClean="0">
                <a:solidFill>
                  <a:schemeClr val="bg1"/>
                </a:solidFill>
              </a:rPr>
              <a:t>Pliocene Uncertainty…</a:t>
            </a:r>
          </a:p>
        </p:txBody>
      </p:sp>
      <p:sp>
        <p:nvSpPr>
          <p:cNvPr id="5" name="TextBox 4"/>
          <p:cNvSpPr txBox="1"/>
          <p:nvPr/>
        </p:nvSpPr>
        <p:spPr>
          <a:xfrm rot="2893069">
            <a:off x="1010444" y="5000543"/>
            <a:ext cx="2574925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Modelling Uncertainty</a:t>
            </a:r>
          </a:p>
          <a:p>
            <a:pPr>
              <a:defRPr/>
            </a:pPr>
            <a:r>
              <a:rPr lang="en-GB" dirty="0">
                <a:latin typeface="+mn-lt"/>
              </a:rPr>
              <a:t>Structural, </a:t>
            </a:r>
            <a:r>
              <a:rPr lang="en-GB" dirty="0">
                <a:latin typeface="Arial" charset="0"/>
              </a:rPr>
              <a:t>Parameter</a:t>
            </a:r>
            <a:endParaRPr lang="en-GB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7700" y="1308812"/>
            <a:ext cx="2808288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Data Uncertainty</a:t>
            </a:r>
          </a:p>
          <a:p>
            <a:pPr>
              <a:defRPr/>
            </a:pPr>
            <a:r>
              <a:rPr lang="en-GB" dirty="0">
                <a:latin typeface="+mn-lt"/>
              </a:rPr>
              <a:t>Analytical, Spatial, Temporal</a:t>
            </a:r>
          </a:p>
        </p:txBody>
      </p:sp>
      <p:sp>
        <p:nvSpPr>
          <p:cNvPr id="7" name="TextBox 6"/>
          <p:cNvSpPr txBox="1"/>
          <p:nvPr/>
        </p:nvSpPr>
        <p:spPr>
          <a:xfrm rot="18887031">
            <a:off x="5270061" y="4808501"/>
            <a:ext cx="36004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Boundary Condition Uncertainty</a:t>
            </a:r>
          </a:p>
          <a:p>
            <a:pPr>
              <a:defRPr/>
            </a:pPr>
            <a:r>
              <a:rPr lang="en-GB" dirty="0">
                <a:latin typeface="+mn-lt"/>
              </a:rPr>
              <a:t>Orbital forcing, Greenhouse gases, Topography</a:t>
            </a:r>
          </a:p>
        </p:txBody>
      </p:sp>
      <p:sp>
        <p:nvSpPr>
          <p:cNvPr id="15" name="Isosceles Triangle 14"/>
          <p:cNvSpPr/>
          <p:nvPr/>
        </p:nvSpPr>
        <p:spPr>
          <a:xfrm>
            <a:off x="2654300" y="2058112"/>
            <a:ext cx="3846513" cy="3006725"/>
          </a:xfrm>
          <a:prstGeom prst="triangle">
            <a:avLst/>
          </a:prstGeom>
          <a:noFill/>
          <a:ln w="222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6"/>
          <p:cNvGrpSpPr/>
          <p:nvPr/>
        </p:nvGrpSpPr>
        <p:grpSpPr>
          <a:xfrm>
            <a:off x="-1" y="-1096"/>
            <a:ext cx="9144001" cy="1080500"/>
            <a:chOff x="-1" y="-1096"/>
            <a:chExt cx="9144001" cy="1080500"/>
          </a:xfrm>
        </p:grpSpPr>
        <p:pic>
          <p:nvPicPr>
            <p:cNvPr id="9" name="Picture 8" descr="Pliocene_climate_website.png"/>
            <p:cNvPicPr>
              <a:picLocks noChangeAspect="1"/>
            </p:cNvPicPr>
            <p:nvPr/>
          </p:nvPicPr>
          <p:blipFill>
            <a:blip r:embed="rId2" cstate="print"/>
            <a:srcRect r="288" b="16202"/>
            <a:stretch>
              <a:fillRect/>
            </a:stretch>
          </p:blipFill>
          <p:spPr>
            <a:xfrm>
              <a:off x="-1" y="-716"/>
              <a:ext cx="9144001" cy="10801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-1096"/>
              <a:ext cx="9144000" cy="1080120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3" descr="LeedsUniWhi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0684" y="469052"/>
              <a:ext cx="1744992" cy="53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317959" y="97953"/>
            <a:ext cx="6990345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dirty="0" smtClean="0">
                <a:latin typeface="+mj-lt"/>
                <a:ea typeface="+mj-ea"/>
                <a:cs typeface="+mj-cs"/>
              </a:rPr>
              <a:t>Uncertainty Triangle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17168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340768"/>
            <a:ext cx="1593588" cy="193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499992" y="3861048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88024" y="407707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94860" y="2924944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635896" y="4077072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.zmescience.com/wp-content/uploads/2013/04/pliocene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40000"/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17959" y="97953"/>
            <a:ext cx="6990345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64704"/>
            <a:ext cx="8712968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1. Plants have a long history on our planet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2. Evolved from algal mats to complex flowering plants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3. Pivotal role in the development of the carbon cycle and climate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4. Very useful as climate proxies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5. Like all proxies plants have their limitations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6. Treat mismatches between proxy data and climate models with caution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95868"/>
      </p:ext>
    </p:extLst>
  </p:cSld>
  <p:clrMapOvr>
    <a:masterClrMapping/>
  </p:clrMapOvr>
  <p:transition advTm="589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89" y="202927"/>
            <a:ext cx="8728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1. Geological time (plant development key events)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3361" y="1116033"/>
            <a:ext cx="794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450 million </a:t>
            </a:r>
            <a:r>
              <a:rPr lang="en-GB" sz="2400" dirty="0" err="1" smtClean="0"/>
              <a:t>yrs</a:t>
            </a:r>
            <a:r>
              <a:rPr lang="en-GB" sz="2400" dirty="0" smtClean="0"/>
              <a:t> ago first land plants appear (Ordovician Period)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0612" y="1931348"/>
            <a:ext cx="621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Diversification of plant types in the Early Silurian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1144" y="2700209"/>
            <a:ext cx="866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Diversity displayed well in rocks of Devonian age (e.g. </a:t>
            </a:r>
            <a:r>
              <a:rPr lang="en-GB" sz="2400" dirty="0" err="1" smtClean="0"/>
              <a:t>Rhynie</a:t>
            </a:r>
            <a:r>
              <a:rPr lang="en-GB" sz="2400" dirty="0" smtClean="0"/>
              <a:t> </a:t>
            </a:r>
            <a:r>
              <a:rPr lang="en-GB" sz="2400" dirty="0" err="1" smtClean="0"/>
              <a:t>Chert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3708" y="3492297"/>
            <a:ext cx="860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Most features recognised today established by the Middle Devonian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4941168"/>
            <a:ext cx="883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Mass extinction events appear to have promoted plant diversification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5559623"/>
            <a:ext cx="718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Grasses did not evolve until ~40 million </a:t>
            </a:r>
            <a:r>
              <a:rPr lang="en-GB" sz="2400" dirty="0" err="1" smtClean="0"/>
              <a:t>yrs</a:t>
            </a:r>
            <a:r>
              <a:rPr lang="en-GB" sz="2400" dirty="0" smtClean="0"/>
              <a:t> ago (Eocene)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6237312"/>
            <a:ext cx="8931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Development of low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-adapted plants in the Miocene (~ 15/20 Ma) 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4263479"/>
            <a:ext cx="607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First true forest appeared by the Late Devonian</a:t>
            </a:r>
            <a:endParaRPr lang="en-GB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4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33463"/>
            <a:ext cx="8496945" cy="52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19" y="202927"/>
            <a:ext cx="607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2. Evolution of  plants through time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196752"/>
            <a:ext cx="40777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Increasing complexity…</a:t>
            </a:r>
          </a:p>
          <a:p>
            <a:r>
              <a:rPr lang="en-GB" sz="3200" dirty="0" smtClean="0"/>
              <a:t>Increasing diversity…</a:t>
            </a:r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683568" y="5877272"/>
            <a:ext cx="108012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9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51728"/>
            <a:ext cx="607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 smtClean="0"/>
              <a:t>2. Evolution of  plants through time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179512" y="1124744"/>
            <a:ext cx="6168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Algal </a:t>
            </a:r>
            <a:r>
              <a:rPr lang="en-GB" sz="2400" b="1" dirty="0"/>
              <a:t>mat</a:t>
            </a:r>
            <a:r>
              <a:rPr lang="en-GB" sz="2400" dirty="0"/>
              <a:t> is a layer of usually filamentous </a:t>
            </a:r>
            <a:r>
              <a:rPr lang="en-GB" sz="2400" dirty="0" smtClean="0"/>
              <a:t>algae.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179512" y="1715443"/>
            <a:ext cx="6648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Bryophyte</a:t>
            </a:r>
            <a:r>
              <a:rPr lang="en-GB" sz="2400" dirty="0"/>
              <a:t> </a:t>
            </a:r>
            <a:r>
              <a:rPr lang="en-GB" sz="2400" dirty="0" smtClean="0"/>
              <a:t>- all </a:t>
            </a:r>
            <a:r>
              <a:rPr lang="en-GB" sz="2400" dirty="0" err="1"/>
              <a:t>embryophytes</a:t>
            </a:r>
            <a:r>
              <a:rPr lang="en-GB" sz="2400" dirty="0"/>
              <a:t> (land </a:t>
            </a:r>
            <a:r>
              <a:rPr lang="en-GB" sz="2400" dirty="0" smtClean="0"/>
              <a:t>plants) that </a:t>
            </a:r>
            <a:r>
              <a:rPr lang="en-GB" sz="2400" dirty="0"/>
              <a:t>do not have true vascular tissue and are therefore called "non-vascular </a:t>
            </a:r>
            <a:r>
              <a:rPr lang="en-GB" sz="2400" dirty="0" smtClean="0"/>
              <a:t>plants”.</a:t>
            </a:r>
            <a:endParaRPr lang="en-GB" sz="2400" dirty="0"/>
          </a:p>
        </p:txBody>
      </p:sp>
      <p:pic>
        <p:nvPicPr>
          <p:cNvPr id="4100" name="Picture 4" descr="File:MarchantiophytaSp.NonDéterminéeFL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44" y="1417218"/>
            <a:ext cx="1717104" cy="12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2852936"/>
            <a:ext cx="6093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 </a:t>
            </a:r>
            <a:r>
              <a:rPr lang="en-GB" sz="2400" b="1" dirty="0" err="1" smtClean="0"/>
              <a:t>Lycopods</a:t>
            </a:r>
            <a:r>
              <a:rPr lang="en-GB" sz="2400" dirty="0" smtClean="0"/>
              <a:t> - </a:t>
            </a:r>
            <a:r>
              <a:rPr lang="en-GB" sz="2400" dirty="0"/>
              <a:t>o</a:t>
            </a:r>
            <a:r>
              <a:rPr lang="en-GB" sz="2400" dirty="0" smtClean="0"/>
              <a:t>ldest </a:t>
            </a:r>
            <a:r>
              <a:rPr lang="en-GB" sz="2400" dirty="0"/>
              <a:t>extant (living) vascular </a:t>
            </a:r>
            <a:r>
              <a:rPr lang="en-GB" sz="2400" dirty="0" smtClean="0"/>
              <a:t>plant.</a:t>
            </a:r>
            <a:endParaRPr lang="en-GB" sz="2400" dirty="0"/>
          </a:p>
        </p:txBody>
      </p:sp>
      <p:pic>
        <p:nvPicPr>
          <p:cNvPr id="4102" name="Picture 6" descr="File:Lycopodiella inundata 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54" y="2785370"/>
            <a:ext cx="1724794" cy="12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512" y="3356992"/>
            <a:ext cx="6648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F</a:t>
            </a:r>
            <a:r>
              <a:rPr lang="en-GB" sz="2400" b="1" dirty="0" smtClean="0"/>
              <a:t>ern</a:t>
            </a:r>
            <a:r>
              <a:rPr lang="en-GB" sz="2400" dirty="0" smtClean="0"/>
              <a:t> - any </a:t>
            </a:r>
            <a:r>
              <a:rPr lang="en-GB" sz="2400" dirty="0"/>
              <a:t>one or more of a group of roughly 12,000 species of plants belonging to the botanical group known as </a:t>
            </a:r>
            <a:r>
              <a:rPr lang="en-GB" sz="2400" dirty="0" err="1" smtClean="0"/>
              <a:t>Pteridophyta</a:t>
            </a:r>
            <a:r>
              <a:rPr lang="en-GB" sz="2400" dirty="0" smtClean="0"/>
              <a:t>. Unlike </a:t>
            </a:r>
            <a:r>
              <a:rPr lang="en-GB" sz="2400" dirty="0"/>
              <a:t>mosses, they have xylem and phloem (making them vascular plants). </a:t>
            </a:r>
          </a:p>
        </p:txBody>
      </p:sp>
      <p:pic>
        <p:nvPicPr>
          <p:cNvPr id="4104" name="Picture 8" descr="File:Athyrium filix-femin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54437"/>
            <a:ext cx="1717104" cy="12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512" y="4970510"/>
            <a:ext cx="6648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Gymnosperms</a:t>
            </a:r>
            <a:r>
              <a:rPr lang="en-GB" sz="2400" dirty="0" smtClean="0"/>
              <a:t> </a:t>
            </a:r>
            <a:r>
              <a:rPr lang="en-GB" sz="2400" dirty="0"/>
              <a:t>are a group of seed-producing plants that includes conifers, cycads, Ginkgo, and </a:t>
            </a:r>
            <a:r>
              <a:rPr lang="en-GB" sz="2400" dirty="0" err="1" smtClean="0"/>
              <a:t>Gnetales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4106" name="Picture 10" descr="File:Forest in Yatsugatake 1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44" y="5398169"/>
            <a:ext cx="1728192" cy="13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File:Floating Algal Mats (7634604112)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44" y="44624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9512" y="5824627"/>
            <a:ext cx="6648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flowering plants (</a:t>
            </a:r>
            <a:r>
              <a:rPr lang="en-GB" sz="2400" b="1" dirty="0"/>
              <a:t>angiosperms</a:t>
            </a:r>
            <a:r>
              <a:rPr lang="en-GB" sz="2400" dirty="0"/>
              <a:t>), </a:t>
            </a:r>
            <a:r>
              <a:rPr lang="en-GB" sz="2400" dirty="0" smtClean="0"/>
              <a:t>are </a:t>
            </a:r>
            <a:r>
              <a:rPr lang="en-GB" sz="2400" dirty="0"/>
              <a:t>the most diverse group of land </a:t>
            </a:r>
            <a:r>
              <a:rPr lang="en-GB" sz="2400" dirty="0" smtClean="0"/>
              <a:t>plants.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50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Plant Diversity (2)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19" y="44624"/>
            <a:ext cx="607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2. Evolution of  plants through time</a:t>
            </a:r>
            <a:endParaRPr lang="en-GB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715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9024" y="69269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/>
              <a:t>Devonian </a:t>
            </a:r>
            <a:r>
              <a:rPr lang="en-GB" sz="2000" b="1" u="sng" dirty="0" err="1" smtClean="0"/>
              <a:t>Rhynie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Chert</a:t>
            </a:r>
            <a:r>
              <a:rPr lang="en-GB" sz="2000" b="1" u="sng" dirty="0" smtClean="0"/>
              <a:t> – </a:t>
            </a:r>
            <a:r>
              <a:rPr lang="en-GB" sz="2000" b="1" u="sng" dirty="0" err="1" smtClean="0"/>
              <a:t>Rhynie</a:t>
            </a:r>
            <a:r>
              <a:rPr lang="en-GB" sz="2000" b="1" u="sng" dirty="0" smtClean="0"/>
              <a:t>, Aberdeenshire, Scotland</a:t>
            </a:r>
          </a:p>
          <a:p>
            <a:endParaRPr lang="en-GB" sz="2000" b="1" dirty="0" smtClean="0"/>
          </a:p>
          <a:p>
            <a:pPr marL="342900" indent="-342900">
              <a:buFont typeface="Wingdings"/>
              <a:buChar char="à"/>
            </a:pPr>
            <a:r>
              <a:rPr lang="en-GB" sz="2000" dirty="0" smtClean="0">
                <a:sym typeface="Wingdings" pitchFamily="2" charset="2"/>
              </a:rPr>
              <a:t>The </a:t>
            </a:r>
            <a:r>
              <a:rPr lang="en-GB" sz="2000" dirty="0" err="1">
                <a:sym typeface="Wingdings" pitchFamily="2" charset="2"/>
              </a:rPr>
              <a:t>Rhynie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en-GB" sz="2000" dirty="0" err="1">
                <a:sym typeface="Wingdings" pitchFamily="2" charset="2"/>
              </a:rPr>
              <a:t>chert</a:t>
            </a:r>
            <a:r>
              <a:rPr lang="en-GB" sz="2000" dirty="0">
                <a:sym typeface="Wingdings" pitchFamily="2" charset="2"/>
              </a:rPr>
              <a:t> is an Early Devonian sedimentary deposit exhibiting extraordinary fossil detail or completeness (a </a:t>
            </a:r>
            <a:r>
              <a:rPr lang="en-GB" sz="2000" dirty="0" err="1">
                <a:sym typeface="Wingdings" pitchFamily="2" charset="2"/>
              </a:rPr>
              <a:t>Lagerstätte</a:t>
            </a:r>
            <a:r>
              <a:rPr lang="en-GB" sz="2000" dirty="0" smtClean="0">
                <a:sym typeface="Wingdings" pitchFamily="2" charset="2"/>
              </a:rPr>
              <a:t>).</a:t>
            </a:r>
          </a:p>
          <a:p>
            <a:pPr marL="342900" indent="-342900">
              <a:buFont typeface="Wingdings"/>
              <a:buChar char="à"/>
            </a:pPr>
            <a:r>
              <a:rPr lang="en-GB" sz="2000" dirty="0"/>
              <a:t>A </a:t>
            </a:r>
            <a:r>
              <a:rPr lang="en-GB" sz="2000" dirty="0" err="1"/>
              <a:t>Lagerstätte</a:t>
            </a:r>
            <a:r>
              <a:rPr lang="en-GB" sz="2000" dirty="0"/>
              <a:t> </a:t>
            </a:r>
            <a:r>
              <a:rPr lang="en-GB" sz="2000" dirty="0" smtClean="0"/>
              <a:t>is </a:t>
            </a:r>
            <a:r>
              <a:rPr lang="en-GB" sz="2000" dirty="0"/>
              <a:t>a sedimentary deposit that exhibits extraordinary fossils with exceptional preservation—sometimes including preserved soft </a:t>
            </a:r>
            <a:r>
              <a:rPr lang="en-GB" sz="2000" dirty="0" smtClean="0"/>
              <a:t>tissues.</a:t>
            </a:r>
          </a:p>
          <a:p>
            <a:pPr marL="342900" indent="-342900">
              <a:buFont typeface="Wingdings"/>
              <a:buChar char="à"/>
            </a:pPr>
            <a:r>
              <a:rPr lang="en-GB" sz="2000" dirty="0"/>
              <a:t>The </a:t>
            </a:r>
            <a:r>
              <a:rPr lang="en-GB" sz="2000" dirty="0" err="1"/>
              <a:t>chert</a:t>
            </a:r>
            <a:r>
              <a:rPr lang="en-GB" sz="2000" dirty="0"/>
              <a:t> was formed when silica-rich water from volcanic springs rose rapidly and petrified the early terrestrial ecosystem, in situ and almost instantaneously, in much the same fashion that organisms are petrified by hot springs </a:t>
            </a:r>
            <a:r>
              <a:rPr lang="en-GB" sz="2000" dirty="0" smtClean="0"/>
              <a:t>today.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1519" y="-27384"/>
            <a:ext cx="6079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2. Evolution of  plants through time</a:t>
            </a:r>
            <a:endParaRPr lang="en-GB" sz="3200" dirty="0"/>
          </a:p>
        </p:txBody>
      </p:sp>
      <p:pic>
        <p:nvPicPr>
          <p:cNvPr id="7170" name="Picture 2" descr="File:Rhynie chert with Rhynia 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1"/>
            <a:ext cx="2884328" cy="28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le:Rhynia stem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2662238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1455</Words>
  <Application>Microsoft Office PowerPoint</Application>
  <PresentationFormat>On-screen Show (4:3)</PresentationFormat>
  <Paragraphs>231</Paragraphs>
  <Slides>46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Comic Sans MS</vt:lpstr>
      <vt:lpstr>StarSymbol</vt:lpstr>
      <vt:lpstr>Times New Roman</vt:lpstr>
      <vt:lpstr>Wingdings</vt:lpstr>
      <vt:lpstr>Office Theme</vt:lpstr>
      <vt:lpstr>Photo Editor Photo</vt:lpstr>
      <vt:lpstr>PowerPoint Presentation</vt:lpstr>
      <vt:lpstr>Focus of the Lecture</vt:lpstr>
      <vt:lpstr>PowerPoint Presentation</vt:lpstr>
      <vt:lpstr>PowerPoint Presentation</vt:lpstr>
      <vt:lpstr>PowerPoint Presentation</vt:lpstr>
      <vt:lpstr>PowerPoint Presentation</vt:lpstr>
      <vt:lpstr>2. Evolution of  plants through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Pliocene Uncertainty…</vt:lpstr>
      <vt:lpstr>Pliocene Uncertainty…</vt:lpstr>
      <vt:lpstr>PowerPoint Presentation</vt:lpstr>
      <vt:lpstr>Pliocene Uncertainty…</vt:lpstr>
      <vt:lpstr>PowerPoint Presentation</vt:lpstr>
    </vt:vector>
  </TitlesOfParts>
  <Company>Northumbria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</dc:creator>
  <cp:lastModifiedBy>Alan Haywood</cp:lastModifiedBy>
  <cp:revision>31</cp:revision>
  <cp:lastPrinted>2016-02-24T11:51:35Z</cp:lastPrinted>
  <dcterms:created xsi:type="dcterms:W3CDTF">2014-02-27T14:49:54Z</dcterms:created>
  <dcterms:modified xsi:type="dcterms:W3CDTF">2016-02-24T11:57:51Z</dcterms:modified>
</cp:coreProperties>
</file>