
<file path=[Content_Types].xml><?xml version="1.0" encoding="utf-8"?>
<Types xmlns="http://schemas.openxmlformats.org/package/2006/content-types">
  <Default Extension="png" ContentType="image/png"/>
  <Default Extension="tmp"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65" r:id="rId2"/>
    <p:sldMasterId id="2147483680" r:id="rId3"/>
    <p:sldMasterId id="2147483695" r:id="rId4"/>
    <p:sldMasterId id="2147484070" r:id="rId5"/>
    <p:sldMasterId id="2147484082" r:id="rId6"/>
    <p:sldMasterId id="2147484097" r:id="rId7"/>
    <p:sldMasterId id="2147484112" r:id="rId8"/>
    <p:sldMasterId id="2147484127" r:id="rId9"/>
    <p:sldMasterId id="2147484142" r:id="rId10"/>
  </p:sldMasterIdLst>
  <p:notesMasterIdLst>
    <p:notesMasterId r:id="rId35"/>
  </p:notesMasterIdLst>
  <p:handoutMasterIdLst>
    <p:handoutMasterId r:id="rId36"/>
  </p:handoutMasterIdLst>
  <p:sldIdLst>
    <p:sldId id="256" r:id="rId11"/>
    <p:sldId id="288" r:id="rId12"/>
    <p:sldId id="318" r:id="rId13"/>
    <p:sldId id="296" r:id="rId14"/>
    <p:sldId id="262" r:id="rId15"/>
    <p:sldId id="455" r:id="rId16"/>
    <p:sldId id="427" r:id="rId17"/>
    <p:sldId id="449" r:id="rId18"/>
    <p:sldId id="267" r:id="rId19"/>
    <p:sldId id="450" r:id="rId20"/>
    <p:sldId id="434" r:id="rId21"/>
    <p:sldId id="433" r:id="rId22"/>
    <p:sldId id="451" r:id="rId23"/>
    <p:sldId id="447" r:id="rId24"/>
    <p:sldId id="297" r:id="rId25"/>
    <p:sldId id="298" r:id="rId26"/>
    <p:sldId id="299" r:id="rId27"/>
    <p:sldId id="290" r:id="rId28"/>
    <p:sldId id="295" r:id="rId29"/>
    <p:sldId id="291" r:id="rId30"/>
    <p:sldId id="452" r:id="rId31"/>
    <p:sldId id="292" r:id="rId32"/>
    <p:sldId id="453" r:id="rId33"/>
    <p:sldId id="454" r:id="rId34"/>
  </p:sldIdLst>
  <p:sldSz cx="9144000" cy="6858000" type="screen4x3"/>
  <p:notesSz cx="6858000" cy="9144000"/>
  <p:defaultTextStyle>
    <a:defPPr>
      <a:defRPr lang="en-GB"/>
    </a:defPPr>
    <a:lvl1pPr algn="l" rtl="0" fontAlgn="base">
      <a:spcBef>
        <a:spcPct val="20000"/>
      </a:spcBef>
      <a:spcAft>
        <a:spcPct val="0"/>
      </a:spcAft>
      <a:defRPr sz="2000" kern="1200">
        <a:solidFill>
          <a:schemeClr val="tx1"/>
        </a:solidFill>
        <a:latin typeface="Arial" charset="0"/>
        <a:ea typeface="+mn-ea"/>
        <a:cs typeface="+mn-cs"/>
      </a:defRPr>
    </a:lvl1pPr>
    <a:lvl2pPr marL="457200" algn="l" rtl="0" fontAlgn="base">
      <a:spcBef>
        <a:spcPct val="20000"/>
      </a:spcBef>
      <a:spcAft>
        <a:spcPct val="0"/>
      </a:spcAft>
      <a:defRPr sz="2000" kern="1200">
        <a:solidFill>
          <a:schemeClr val="tx1"/>
        </a:solidFill>
        <a:latin typeface="Arial" charset="0"/>
        <a:ea typeface="+mn-ea"/>
        <a:cs typeface="+mn-cs"/>
      </a:defRPr>
    </a:lvl2pPr>
    <a:lvl3pPr marL="914400" algn="l" rtl="0" fontAlgn="base">
      <a:spcBef>
        <a:spcPct val="20000"/>
      </a:spcBef>
      <a:spcAft>
        <a:spcPct val="0"/>
      </a:spcAft>
      <a:defRPr sz="2000" kern="1200">
        <a:solidFill>
          <a:schemeClr val="tx1"/>
        </a:solidFill>
        <a:latin typeface="Arial" charset="0"/>
        <a:ea typeface="+mn-ea"/>
        <a:cs typeface="+mn-cs"/>
      </a:defRPr>
    </a:lvl3pPr>
    <a:lvl4pPr marL="1371600" algn="l" rtl="0" fontAlgn="base">
      <a:spcBef>
        <a:spcPct val="20000"/>
      </a:spcBef>
      <a:spcAft>
        <a:spcPct val="0"/>
      </a:spcAft>
      <a:defRPr sz="2000" kern="1200">
        <a:solidFill>
          <a:schemeClr val="tx1"/>
        </a:solidFill>
        <a:latin typeface="Arial" charset="0"/>
        <a:ea typeface="+mn-ea"/>
        <a:cs typeface="+mn-cs"/>
      </a:defRPr>
    </a:lvl4pPr>
    <a:lvl5pPr marL="1828800" algn="l" rtl="0" fontAlgn="base">
      <a:spcBef>
        <a:spcPct val="2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731"/>
    <a:srgbClr val="00502F"/>
    <a:srgbClr val="004832"/>
    <a:srgbClr val="43D21C"/>
    <a:srgbClr val="C41230"/>
    <a:srgbClr val="F2E9D5"/>
    <a:srgbClr val="B0001A"/>
    <a:srgbClr val="003626"/>
    <a:srgbClr val="0A30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223" autoAdjust="0"/>
    <p:restoredTop sz="87117" autoAdjust="0"/>
  </p:normalViewPr>
  <p:slideViewPr>
    <p:cSldViewPr snapToObjects="1">
      <p:cViewPr varScale="1">
        <p:scale>
          <a:sx n="101" d="100"/>
          <a:sy n="101" d="100"/>
        </p:scale>
        <p:origin x="2166"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pPr>
              <a:defRPr/>
            </a:pPr>
            <a:endParaRPr lang="en-US"/>
          </a:p>
        </p:txBody>
      </p:sp>
      <p:sp>
        <p:nvSpPr>
          <p:cNvPr id="1351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pPr>
              <a:defRPr/>
            </a:pPr>
            <a:endParaRPr lang="en-US"/>
          </a:p>
        </p:txBody>
      </p:sp>
      <p:sp>
        <p:nvSpPr>
          <p:cNvPr id="1351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pPr>
              <a:defRPr/>
            </a:pPr>
            <a:endParaRPr lang="en-US"/>
          </a:p>
        </p:txBody>
      </p:sp>
      <p:sp>
        <p:nvSpPr>
          <p:cNvPr id="1351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pPr>
              <a:defRPr/>
            </a:pPr>
            <a:fld id="{6E6D3BBD-4A8F-4A6F-9FC9-61B1991ED400}" type="slidenum">
              <a:rPr lang="en-GB"/>
              <a:pPr>
                <a:defRPr/>
              </a:pPr>
              <a:t>‹#›</a:t>
            </a:fld>
            <a:endParaRPr lang="en-GB"/>
          </a:p>
        </p:txBody>
      </p:sp>
    </p:spTree>
    <p:extLst>
      <p:ext uri="{BB962C8B-B14F-4D97-AF65-F5344CB8AC3E}">
        <p14:creationId xmlns:p14="http://schemas.microsoft.com/office/powerpoint/2010/main" val="3358369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pPr>
              <a:defRPr/>
            </a:pPr>
            <a:endParaRPr lang="en-US"/>
          </a:p>
        </p:txBody>
      </p:sp>
      <p:sp>
        <p:nvSpPr>
          <p:cNvPr id="137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7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pPr>
              <a:defRPr/>
            </a:pPr>
            <a:endParaRPr lang="en-US"/>
          </a:p>
        </p:txBody>
      </p:sp>
      <p:sp>
        <p:nvSpPr>
          <p:cNvPr id="137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pPr>
              <a:defRPr/>
            </a:pPr>
            <a:fld id="{FB61BDA5-D8DF-4DA4-A22C-D7CFF6CAE5AF}" type="slidenum">
              <a:rPr lang="en-GB"/>
              <a:pPr>
                <a:defRPr/>
              </a:pPr>
              <a:t>‹#›</a:t>
            </a:fld>
            <a:endParaRPr lang="en-GB"/>
          </a:p>
        </p:txBody>
      </p:sp>
    </p:spTree>
    <p:extLst>
      <p:ext uri="{BB962C8B-B14F-4D97-AF65-F5344CB8AC3E}">
        <p14:creationId xmlns:p14="http://schemas.microsoft.com/office/powerpoint/2010/main" val="2389401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B61BDA5-D8DF-4DA4-A22C-D7CFF6CAE5AF}" type="slidenum">
              <a:rPr lang="en-GB" smtClean="0"/>
              <a:pPr>
                <a:defRPr/>
              </a:pPr>
              <a:t>1</a:t>
            </a:fld>
            <a:endParaRPr lang="en-GB"/>
          </a:p>
        </p:txBody>
      </p:sp>
    </p:spTree>
    <p:extLst>
      <p:ext uri="{BB962C8B-B14F-4D97-AF65-F5344CB8AC3E}">
        <p14:creationId xmlns:p14="http://schemas.microsoft.com/office/powerpoint/2010/main" val="369003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B61BDA5-D8DF-4DA4-A22C-D7CFF6CAE5AF}" type="slidenum">
              <a:rPr lang="en-GB" smtClean="0"/>
              <a:pPr>
                <a:defRPr/>
              </a:pPr>
              <a:t>20</a:t>
            </a:fld>
            <a:endParaRPr lang="en-GB"/>
          </a:p>
        </p:txBody>
      </p:sp>
    </p:spTree>
    <p:extLst>
      <p:ext uri="{BB962C8B-B14F-4D97-AF65-F5344CB8AC3E}">
        <p14:creationId xmlns:p14="http://schemas.microsoft.com/office/powerpoint/2010/main" val="197046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B61BDA5-D8DF-4DA4-A22C-D7CFF6CAE5AF}" type="slidenum">
              <a:rPr lang="en-GB" smtClean="0"/>
              <a:pPr>
                <a:defRPr/>
              </a:pPr>
              <a:t>22</a:t>
            </a:fld>
            <a:endParaRPr lang="en-GB"/>
          </a:p>
        </p:txBody>
      </p:sp>
    </p:spTree>
    <p:extLst>
      <p:ext uri="{BB962C8B-B14F-4D97-AF65-F5344CB8AC3E}">
        <p14:creationId xmlns:p14="http://schemas.microsoft.com/office/powerpoint/2010/main" val="93700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B61BDA5-D8DF-4DA4-A22C-D7CFF6CAE5AF}" type="slidenum">
              <a:rPr lang="en-GB" smtClean="0"/>
              <a:pPr>
                <a:defRPr/>
              </a:pPr>
              <a:t>2</a:t>
            </a:fld>
            <a:endParaRPr lang="en-GB"/>
          </a:p>
        </p:txBody>
      </p:sp>
    </p:spTree>
    <p:extLst>
      <p:ext uri="{BB962C8B-B14F-4D97-AF65-F5344CB8AC3E}">
        <p14:creationId xmlns:p14="http://schemas.microsoft.com/office/powerpoint/2010/main" val="50932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B61BDA5-D8DF-4DA4-A22C-D7CFF6CAE5AF}" type="slidenum">
              <a:rPr lang="en-GB" smtClean="0"/>
              <a:pPr>
                <a:defRPr/>
              </a:pPr>
              <a:t>4</a:t>
            </a:fld>
            <a:endParaRPr lang="en-GB"/>
          </a:p>
        </p:txBody>
      </p:sp>
    </p:spTree>
    <p:extLst>
      <p:ext uri="{BB962C8B-B14F-4D97-AF65-F5344CB8AC3E}">
        <p14:creationId xmlns:p14="http://schemas.microsoft.com/office/powerpoint/2010/main" val="231364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6797D90E-52AE-44F3-9C9C-40B94A81489F}"/>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sp>
        <p:nvSpPr>
          <p:cNvPr id="22531" name="Text Box 2">
            <a:extLst>
              <a:ext uri="{FF2B5EF4-FFF2-40B4-BE49-F238E27FC236}">
                <a16:creationId xmlns:a16="http://schemas.microsoft.com/office/drawing/2014/main" id="{5DC4EE84-9744-44F9-9F2A-D82C08B8E94C}"/>
              </a:ext>
            </a:extLst>
          </p:cNvPr>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a:cs typeface="msgothic"/>
              </a:rPr>
              <a:t>Time series of the closest geohistorical climatic analogs for projected climates, 2020–2280 CE (MD). Colored lines indicate the proportion of terrestrial grid cells for each future decade with the closest climatic match to climates from six potential geohistorical climate analogs: Early Eocene, Mid-Pliocene, LIG, Mid-Holocene, preindustrial, and historical for RCP8.5 (</a:t>
            </a:r>
            <a:r>
              <a:rPr lang="en-GB" altLang="en-US" i="1">
                <a:latin typeface="Arial" panose="020B0604020202020204" pitchFamily="34" charset="0"/>
                <a:ea typeface="msgothic"/>
                <a:cs typeface="msgothic"/>
              </a:rPr>
              <a:t>A</a:t>
            </a:r>
            <a:r>
              <a:rPr lang="en-GB" altLang="en-US">
                <a:latin typeface="Arial" panose="020B0604020202020204" pitchFamily="34" charset="0"/>
                <a:ea typeface="msgothic"/>
                <a:cs typeface="msgothic"/>
              </a:rPr>
              <a:t>) and RCP4.5 (</a:t>
            </a:r>
            <a:r>
              <a:rPr lang="en-GB" altLang="en-US" i="1">
                <a:latin typeface="Arial" panose="020B0604020202020204" pitchFamily="34" charset="0"/>
                <a:ea typeface="msgothic"/>
                <a:cs typeface="msgothic"/>
              </a:rPr>
              <a:t>B</a:t>
            </a:r>
            <a:r>
              <a:rPr lang="en-GB" altLang="en-US">
                <a:latin typeface="Arial" panose="020B0604020202020204" pitchFamily="34" charset="0"/>
                <a:ea typeface="msgothic"/>
                <a:cs typeface="msgothic"/>
              </a:rPr>
              <a:t>). No LIG simulation from GISS was available at the time of analysis.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CA1D784-E116-4F2A-8DA2-C2A1E3777C8F}"/>
              </a:ext>
            </a:extLst>
          </p:cNvPr>
          <p:cNvSpPr>
            <a:spLocks noGrp="1" noChangeArrowheads="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pPr>
              <a:defRPr/>
            </a:pPr>
            <a:r>
              <a:rPr lang="en-GB" altLang="en-US" sz="1200"/>
              <a:t>DESERT STORMS</a:t>
            </a:r>
          </a:p>
        </p:txBody>
      </p:sp>
      <p:sp>
        <p:nvSpPr>
          <p:cNvPr id="41987" name="Rectangle 3">
            <a:extLst>
              <a:ext uri="{FF2B5EF4-FFF2-40B4-BE49-F238E27FC236}">
                <a16:creationId xmlns:a16="http://schemas.microsoft.com/office/drawing/2014/main" id="{AEED87C6-5AFF-4EDE-9BEE-E1637E3A55AA}"/>
              </a:ext>
            </a:extLst>
          </p:cNvPr>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pPr>
              <a:defRPr/>
            </a:pPr>
            <a:r>
              <a:rPr lang="en-GB" altLang="en-US" sz="1200"/>
              <a:t>Towards an Improved Representation of Meteoro-logical Processes in Models of Mineral Dust Emission</a:t>
            </a:r>
          </a:p>
        </p:txBody>
      </p:sp>
      <p:sp>
        <p:nvSpPr>
          <p:cNvPr id="41988" name="Rectangle 6">
            <a:extLst>
              <a:ext uri="{FF2B5EF4-FFF2-40B4-BE49-F238E27FC236}">
                <a16:creationId xmlns:a16="http://schemas.microsoft.com/office/drawing/2014/main" id="{9F77DD8D-2EC3-4E60-B8C3-21B9AFCDB791}"/>
              </a:ext>
            </a:extLst>
          </p:cNvPr>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pPr>
              <a:defRPr/>
            </a:pPr>
            <a:r>
              <a:rPr lang="en-GB" altLang="en-US" sz="1200"/>
              <a:t>Peter Knippertz, University of Leeds</a:t>
            </a:r>
          </a:p>
        </p:txBody>
      </p:sp>
      <p:sp>
        <p:nvSpPr>
          <p:cNvPr id="26629" name="Rectangle 7">
            <a:extLst>
              <a:ext uri="{FF2B5EF4-FFF2-40B4-BE49-F238E27FC236}">
                <a16:creationId xmlns:a16="http://schemas.microsoft.com/office/drawing/2014/main" id="{12358CB0-D9A7-4FE3-B332-0C2C526A18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386746-9005-4F63-B862-6DD203D25F27}" type="slidenum">
              <a:rPr lang="en-GB" altLang="en-US" sz="1200">
                <a:latin typeface="Century Gothic" panose="020B0502020202020204" pitchFamily="34" charset="0"/>
                <a:ea typeface="MS PGothic" panose="020B0600070205080204" pitchFamily="34" charset="-128"/>
              </a:rPr>
              <a:pPr/>
              <a:t>8</a:t>
            </a:fld>
            <a:endParaRPr lang="en-GB" altLang="en-US" sz="1200">
              <a:latin typeface="Century Gothic" panose="020B0502020202020204" pitchFamily="34" charset="0"/>
              <a:ea typeface="MS PGothic" panose="020B0600070205080204" pitchFamily="34" charset="-128"/>
            </a:endParaRPr>
          </a:p>
        </p:txBody>
      </p:sp>
      <p:sp>
        <p:nvSpPr>
          <p:cNvPr id="26630" name="Rectangle 2">
            <a:extLst>
              <a:ext uri="{FF2B5EF4-FFF2-40B4-BE49-F238E27FC236}">
                <a16:creationId xmlns:a16="http://schemas.microsoft.com/office/drawing/2014/main" id="{AF8FF099-DFD9-4287-8696-6D86BD978D7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631" name="Rectangle 3">
            <a:extLst>
              <a:ext uri="{FF2B5EF4-FFF2-40B4-BE49-F238E27FC236}">
                <a16:creationId xmlns:a16="http://schemas.microsoft.com/office/drawing/2014/main" id="{CE897248-9305-49DD-AFAE-577F19456521}"/>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pPr eaLnBrk="1" hangingPunct="1"/>
            <a:r>
              <a:rPr lang="en-GB" altLang="en-US">
                <a:latin typeface="Century Gothic" panose="020B0502020202020204" pitchFamily="34" charset="0"/>
              </a:rPr>
              <a:t>16 Institute and ca. 120 Wissenschaftler beteiligen sich an IMPETUS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F9ED1AF-FA26-4A0F-8E34-15EDE4D6277C}"/>
              </a:ext>
            </a:extLst>
          </p:cNvPr>
          <p:cNvSpPr>
            <a:spLocks noGrp="1" noChangeArrowheads="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pPr>
              <a:defRPr/>
            </a:pPr>
            <a:r>
              <a:rPr lang="en-GB" altLang="en-US" sz="1200"/>
              <a:t>DESERT STORMS</a:t>
            </a:r>
          </a:p>
        </p:txBody>
      </p:sp>
      <p:sp>
        <p:nvSpPr>
          <p:cNvPr id="43011" name="Rectangle 3">
            <a:extLst>
              <a:ext uri="{FF2B5EF4-FFF2-40B4-BE49-F238E27FC236}">
                <a16:creationId xmlns:a16="http://schemas.microsoft.com/office/drawing/2014/main" id="{21C5E916-51F9-4DF7-9A99-97B8B18A29AE}"/>
              </a:ext>
            </a:extLst>
          </p:cNvPr>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pPr>
              <a:defRPr/>
            </a:pPr>
            <a:r>
              <a:rPr lang="en-GB" altLang="en-US" sz="1200"/>
              <a:t>Towards an Improved Representation of Meteoro-logical Processes in Models of Mineral Dust Emission</a:t>
            </a:r>
          </a:p>
        </p:txBody>
      </p:sp>
      <p:sp>
        <p:nvSpPr>
          <p:cNvPr id="43012" name="Rectangle 6">
            <a:extLst>
              <a:ext uri="{FF2B5EF4-FFF2-40B4-BE49-F238E27FC236}">
                <a16:creationId xmlns:a16="http://schemas.microsoft.com/office/drawing/2014/main" id="{6BB0FB1E-E900-4EA0-A352-21BD939A1247}"/>
              </a:ext>
            </a:extLst>
          </p:cNvPr>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pPr>
              <a:defRPr/>
            </a:pPr>
            <a:r>
              <a:rPr lang="en-GB" altLang="en-US" sz="1200"/>
              <a:t>Peter Knippertz, University of Leeds</a:t>
            </a:r>
          </a:p>
        </p:txBody>
      </p:sp>
      <p:sp>
        <p:nvSpPr>
          <p:cNvPr id="29701" name="Rectangle 7">
            <a:extLst>
              <a:ext uri="{FF2B5EF4-FFF2-40B4-BE49-F238E27FC236}">
                <a16:creationId xmlns:a16="http://schemas.microsoft.com/office/drawing/2014/main" id="{2C7ECBDA-A297-4EE1-BF9D-9448138CFA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B457FA-4F28-4646-A336-5FD39439E3C8}" type="slidenum">
              <a:rPr lang="en-GB" altLang="en-US" sz="1200">
                <a:latin typeface="Century Gothic" panose="020B0502020202020204" pitchFamily="34" charset="0"/>
                <a:ea typeface="MS PGothic" panose="020B0600070205080204" pitchFamily="34" charset="-128"/>
              </a:rPr>
              <a:pPr/>
              <a:t>10</a:t>
            </a:fld>
            <a:endParaRPr lang="en-GB" altLang="en-US" sz="1200">
              <a:latin typeface="Century Gothic" panose="020B0502020202020204" pitchFamily="34" charset="0"/>
              <a:ea typeface="MS PGothic" panose="020B0600070205080204" pitchFamily="34" charset="-128"/>
            </a:endParaRPr>
          </a:p>
        </p:txBody>
      </p:sp>
      <p:sp>
        <p:nvSpPr>
          <p:cNvPr id="29702" name="Rectangle 2">
            <a:extLst>
              <a:ext uri="{FF2B5EF4-FFF2-40B4-BE49-F238E27FC236}">
                <a16:creationId xmlns:a16="http://schemas.microsoft.com/office/drawing/2014/main" id="{B53448CD-3289-46E6-A715-87676A72149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9703" name="Rectangle 3">
            <a:extLst>
              <a:ext uri="{FF2B5EF4-FFF2-40B4-BE49-F238E27FC236}">
                <a16:creationId xmlns:a16="http://schemas.microsoft.com/office/drawing/2014/main" id="{CC0D3CA5-BE3E-4779-8940-5C7D5CBDEAF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pPr eaLnBrk="1" hangingPunct="1"/>
            <a:r>
              <a:rPr lang="en-GB" altLang="en-US">
                <a:latin typeface="Century Gothic" panose="020B0502020202020204" pitchFamily="34" charset="0"/>
              </a:rPr>
              <a:t>16 Institute and ca. 120 Wissenschaftler beteiligen sich an IMPETUS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B61BDA5-D8DF-4DA4-A22C-D7CFF6CAE5AF}" type="slidenum">
              <a:rPr lang="en-GB" smtClean="0"/>
              <a:pPr>
                <a:defRPr/>
              </a:pPr>
              <a:t>15</a:t>
            </a:fld>
            <a:endParaRPr lang="en-GB"/>
          </a:p>
        </p:txBody>
      </p:sp>
    </p:spTree>
    <p:extLst>
      <p:ext uri="{BB962C8B-B14F-4D97-AF65-F5344CB8AC3E}">
        <p14:creationId xmlns:p14="http://schemas.microsoft.com/office/powerpoint/2010/main" val="93700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B61BDA5-D8DF-4DA4-A22C-D7CFF6CAE5AF}" type="slidenum">
              <a:rPr lang="en-GB" smtClean="0"/>
              <a:pPr>
                <a:defRPr/>
              </a:pPr>
              <a:t>16</a:t>
            </a:fld>
            <a:endParaRPr lang="en-GB"/>
          </a:p>
        </p:txBody>
      </p:sp>
    </p:spTree>
    <p:extLst>
      <p:ext uri="{BB962C8B-B14F-4D97-AF65-F5344CB8AC3E}">
        <p14:creationId xmlns:p14="http://schemas.microsoft.com/office/powerpoint/2010/main" val="258138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B61BDA5-D8DF-4DA4-A22C-D7CFF6CAE5AF}" type="slidenum">
              <a:rPr lang="en-GB" smtClean="0"/>
              <a:pPr>
                <a:defRPr/>
              </a:pPr>
              <a:t>17</a:t>
            </a:fld>
            <a:endParaRPr lang="en-GB"/>
          </a:p>
        </p:txBody>
      </p:sp>
    </p:spTree>
    <p:extLst>
      <p:ext uri="{BB962C8B-B14F-4D97-AF65-F5344CB8AC3E}">
        <p14:creationId xmlns:p14="http://schemas.microsoft.com/office/powerpoint/2010/main" val="1522603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chemeClr val="tx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defRPr>
            </a:lvl1pPr>
          </a:lstStyle>
          <a:p>
            <a:r>
              <a:rPr lang="en-US"/>
              <a:t>Click to edit Master title style</a:t>
            </a:r>
            <a:endParaRPr lang="en-GB"/>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US"/>
              <a:t>Click to edit Master subtitle style</a:t>
            </a:r>
            <a:endParaRPr lang="en-GB"/>
          </a:p>
        </p:txBody>
      </p:sp>
      <p:sp>
        <p:nvSpPr>
          <p:cNvPr id="7"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US"/>
          </a:p>
        </p:txBody>
      </p:sp>
      <p:sp>
        <p:nvSpPr>
          <p:cNvPr id="9"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43499C1B-52CE-4B77-878C-745B7076B75D}" type="slidenum">
              <a:rPr lang="en-GB"/>
              <a:pPr>
                <a:defRPr/>
              </a:pPr>
              <a:t>‹#›</a:t>
            </a:fld>
            <a:endParaRPr lang="en-GB"/>
          </a:p>
        </p:txBody>
      </p:sp>
    </p:spTree>
    <p:extLst>
      <p:ext uri="{BB962C8B-B14F-4D97-AF65-F5344CB8AC3E}">
        <p14:creationId xmlns:p14="http://schemas.microsoft.com/office/powerpoint/2010/main" val="205962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31C58DC-097F-4C61-817C-B6EADB9AFF2A}" type="slidenum">
              <a:rPr lang="en-GB"/>
              <a:pPr>
                <a:defRPr/>
              </a:pPr>
              <a:t>‹#›</a:t>
            </a:fld>
            <a:endParaRPr lang="en-GB"/>
          </a:p>
        </p:txBody>
      </p:sp>
    </p:spTree>
    <p:extLst>
      <p:ext uri="{BB962C8B-B14F-4D97-AF65-F5344CB8AC3E}">
        <p14:creationId xmlns:p14="http://schemas.microsoft.com/office/powerpoint/2010/main" val="26702293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62E4658F-FA69-4D4D-A692-5A9222018534}" type="slidenum">
              <a:rPr lang="en-GB"/>
              <a:pPr>
                <a:defRPr/>
              </a:pPr>
              <a:t>‹#›</a:t>
            </a:fld>
            <a:endParaRPr lang="en-GB"/>
          </a:p>
        </p:txBody>
      </p:sp>
    </p:spTree>
    <p:extLst>
      <p:ext uri="{BB962C8B-B14F-4D97-AF65-F5344CB8AC3E}">
        <p14:creationId xmlns:p14="http://schemas.microsoft.com/office/powerpoint/2010/main" val="41274014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6785EB6E-3E6D-4671-B54F-31ED1A3CFE1A}" type="slidenum">
              <a:rPr lang="en-GB"/>
              <a:pPr>
                <a:defRPr/>
              </a:pPr>
              <a:t>‹#›</a:t>
            </a:fld>
            <a:endParaRPr lang="en-GB"/>
          </a:p>
        </p:txBody>
      </p:sp>
    </p:spTree>
    <p:extLst>
      <p:ext uri="{BB962C8B-B14F-4D97-AF65-F5344CB8AC3E}">
        <p14:creationId xmlns:p14="http://schemas.microsoft.com/office/powerpoint/2010/main" val="8098669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974F3019-3B5C-4BF3-B23F-0977B0D8DA94}" type="slidenum">
              <a:rPr lang="en-GB"/>
              <a:pPr>
                <a:defRPr/>
              </a:pPr>
              <a:t>‹#›</a:t>
            </a:fld>
            <a:endParaRPr lang="en-GB"/>
          </a:p>
        </p:txBody>
      </p:sp>
    </p:spTree>
    <p:extLst>
      <p:ext uri="{BB962C8B-B14F-4D97-AF65-F5344CB8AC3E}">
        <p14:creationId xmlns:p14="http://schemas.microsoft.com/office/powerpoint/2010/main" val="41724526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E2FAF52-A294-4A5A-BA82-003C7A1AEC26}" type="slidenum">
              <a:rPr lang="en-GB"/>
              <a:pPr>
                <a:defRPr/>
              </a:pPr>
              <a:t>‹#›</a:t>
            </a:fld>
            <a:endParaRPr lang="en-GB"/>
          </a:p>
        </p:txBody>
      </p:sp>
    </p:spTree>
    <p:extLst>
      <p:ext uri="{BB962C8B-B14F-4D97-AF65-F5344CB8AC3E}">
        <p14:creationId xmlns:p14="http://schemas.microsoft.com/office/powerpoint/2010/main" val="6541796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0F3CC7B-8574-4C01-8826-BCC3C7F2197B}" type="slidenum">
              <a:rPr lang="en-GB"/>
              <a:pPr>
                <a:defRPr/>
              </a:pPr>
              <a:t>‹#›</a:t>
            </a:fld>
            <a:endParaRPr lang="en-GB"/>
          </a:p>
        </p:txBody>
      </p:sp>
    </p:spTree>
    <p:extLst>
      <p:ext uri="{BB962C8B-B14F-4D97-AF65-F5344CB8AC3E}">
        <p14:creationId xmlns:p14="http://schemas.microsoft.com/office/powerpoint/2010/main" val="21804771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BC2D892-F2C1-4688-916C-CD5AE3982CDE}" type="slidenum">
              <a:rPr lang="en-GB"/>
              <a:pPr>
                <a:defRPr/>
              </a:pPr>
              <a:t>‹#›</a:t>
            </a:fld>
            <a:endParaRPr lang="en-GB"/>
          </a:p>
        </p:txBody>
      </p:sp>
    </p:spTree>
    <p:extLst>
      <p:ext uri="{BB962C8B-B14F-4D97-AF65-F5344CB8AC3E}">
        <p14:creationId xmlns:p14="http://schemas.microsoft.com/office/powerpoint/2010/main" val="18253475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7821190-F5C5-4504-9FAB-8832B87707C9}" type="slidenum">
              <a:rPr lang="en-GB"/>
              <a:pPr>
                <a:defRPr/>
              </a:pPr>
              <a:t>‹#›</a:t>
            </a:fld>
            <a:endParaRPr lang="en-GB"/>
          </a:p>
        </p:txBody>
      </p:sp>
    </p:spTree>
    <p:extLst>
      <p:ext uri="{BB962C8B-B14F-4D97-AF65-F5344CB8AC3E}">
        <p14:creationId xmlns:p14="http://schemas.microsoft.com/office/powerpoint/2010/main" val="22021115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4FFA612B-F463-4E87-8B62-7119249B6C87}" type="slidenum">
              <a:rPr lang="en-GB"/>
              <a:pPr>
                <a:defRPr/>
              </a:pPr>
              <a:t>‹#›</a:t>
            </a:fld>
            <a:endParaRPr lang="en-GB"/>
          </a:p>
        </p:txBody>
      </p:sp>
    </p:spTree>
    <p:extLst>
      <p:ext uri="{BB962C8B-B14F-4D97-AF65-F5344CB8AC3E}">
        <p14:creationId xmlns:p14="http://schemas.microsoft.com/office/powerpoint/2010/main" val="39998736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665288"/>
            <a:ext cx="4138612" cy="4349750"/>
          </a:xfrm>
        </p:spPr>
        <p:txBody>
          <a:bodyPr/>
          <a:lstStyle/>
          <a:p>
            <a:pPr lvl="0"/>
            <a:r>
              <a:rPr lang="en-US" noProof="0"/>
              <a:t>Click icon to add chart</a:t>
            </a:r>
            <a:endParaRPr lang="en-GB"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11A1CB5-8735-47D0-AB7D-413835D37E4F}" type="slidenum">
              <a:rPr lang="en-GB"/>
              <a:pPr>
                <a:defRPr/>
              </a:pPr>
              <a:t>‹#›</a:t>
            </a:fld>
            <a:endParaRPr lang="en-GB"/>
          </a:p>
        </p:txBody>
      </p:sp>
    </p:spTree>
    <p:extLst>
      <p:ext uri="{BB962C8B-B14F-4D97-AF65-F5344CB8AC3E}">
        <p14:creationId xmlns:p14="http://schemas.microsoft.com/office/powerpoint/2010/main" val="3909035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able Placeholder 2"/>
          <p:cNvSpPr>
            <a:spLocks noGrp="1"/>
          </p:cNvSpPr>
          <p:nvPr>
            <p:ph type="tbl" idx="1"/>
          </p:nvPr>
        </p:nvSpPr>
        <p:spPr>
          <a:xfrm>
            <a:off x="355601" y="1665288"/>
            <a:ext cx="8429625" cy="4349750"/>
          </a:xfrm>
        </p:spPr>
        <p:txBody>
          <a:bodyPr/>
          <a:lstStyle/>
          <a:p>
            <a:pPr lvl="0"/>
            <a:r>
              <a:rPr lang="en-US" noProof="0"/>
              <a:t>Click icon to add table</a:t>
            </a:r>
            <a:endParaRPr lang="en-GB"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433AFDC-E383-4C40-AF81-CF3C206930A1}" type="slidenum">
              <a:rPr lang="en-GB"/>
              <a:pPr>
                <a:defRPr/>
              </a:pPr>
              <a:t>‹#›</a:t>
            </a:fld>
            <a:endParaRPr lang="en-GB"/>
          </a:p>
        </p:txBody>
      </p:sp>
    </p:spTree>
    <p:extLst>
      <p:ext uri="{BB962C8B-B14F-4D97-AF65-F5344CB8AC3E}">
        <p14:creationId xmlns:p14="http://schemas.microsoft.com/office/powerpoint/2010/main" val="148833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9B68F06-ED7A-4BF1-938F-94BED5C1EB75}" type="slidenum">
              <a:rPr lang="en-GB"/>
              <a:pPr>
                <a:defRPr/>
              </a:pPr>
              <a:t>‹#›</a:t>
            </a:fld>
            <a:endParaRPr lang="en-GB"/>
          </a:p>
        </p:txBody>
      </p:sp>
    </p:spTree>
    <p:extLst>
      <p:ext uri="{BB962C8B-B14F-4D97-AF65-F5344CB8AC3E}">
        <p14:creationId xmlns:p14="http://schemas.microsoft.com/office/powerpoint/2010/main" val="19222580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1438" y="71438"/>
            <a:ext cx="8991600" cy="6705600"/>
          </a:xfrm>
          <a:prstGeom prst="rect">
            <a:avLst/>
          </a:prstGeom>
          <a:solidFill>
            <a:schemeClr val="tx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164" y="436563"/>
            <a:ext cx="2274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white">
          <a:xfrm>
            <a:off x="196850" y="1336675"/>
            <a:ext cx="8713788"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7"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43011" name="Rectangle 3"/>
          <p:cNvSpPr>
            <a:spLocks noGrp="1" noChangeArrowheads="1"/>
          </p:cNvSpPr>
          <p:nvPr>
            <p:ph type="ctrTitle"/>
          </p:nvPr>
        </p:nvSpPr>
        <p:spPr>
          <a:xfrm>
            <a:off x="349250" y="2565400"/>
            <a:ext cx="7772400" cy="553998"/>
          </a:xfrm>
          <a:prstGeom prst="rect">
            <a:avLst/>
          </a:prstGeom>
        </p:spPr>
        <p:txBody>
          <a:bodyPr anchor="t">
            <a:spAutoFit/>
          </a:bodyPr>
          <a:lstStyle>
            <a:lvl1pPr>
              <a:defRPr sz="3600">
                <a:solidFill>
                  <a:schemeClr val="bg1"/>
                </a:solidFill>
              </a:defRPr>
            </a:lvl1pPr>
          </a:lstStyle>
          <a:p>
            <a:r>
              <a:rPr lang="en-US"/>
              <a:t>Click to edit Master title style</a:t>
            </a:r>
            <a:endParaRPr lang="en-GB" dirty="0"/>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US"/>
              <a:t>Click to edit Master subtitle style</a:t>
            </a:r>
            <a:endParaRPr lang="en-GB" dirty="0"/>
          </a:p>
        </p:txBody>
      </p:sp>
      <p:sp>
        <p:nvSpPr>
          <p:cNvPr id="8"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US"/>
          </a:p>
        </p:txBody>
      </p:sp>
      <p:sp>
        <p:nvSpPr>
          <p:cNvPr id="9"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US"/>
          </a:p>
        </p:txBody>
      </p:sp>
      <p:sp>
        <p:nvSpPr>
          <p:cNvPr id="10"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2CCF8CB1-014E-41A9-8E8C-8B47E66A5436}" type="slidenum">
              <a:rPr lang="en-GB"/>
              <a:pPr>
                <a:defRPr/>
              </a:pPr>
              <a:t>‹#›</a:t>
            </a:fld>
            <a:endParaRPr lang="en-GB"/>
          </a:p>
        </p:txBody>
      </p:sp>
    </p:spTree>
    <p:extLst>
      <p:ext uri="{BB962C8B-B14F-4D97-AF65-F5344CB8AC3E}">
        <p14:creationId xmlns:p14="http://schemas.microsoft.com/office/powerpoint/2010/main" val="29592448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US"/>
              <a:t>Click to edit Master title style</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E7BDD3-0F8F-411A-852D-D6D48A8FF282}" type="slidenum">
              <a:rPr lang="en-GB"/>
              <a:pPr>
                <a:defRPr/>
              </a:pPr>
              <a:t>‹#›</a:t>
            </a:fld>
            <a:endParaRPr lang="en-GB"/>
          </a:p>
        </p:txBody>
      </p:sp>
    </p:spTree>
    <p:extLst>
      <p:ext uri="{BB962C8B-B14F-4D97-AF65-F5344CB8AC3E}">
        <p14:creationId xmlns:p14="http://schemas.microsoft.com/office/powerpoint/2010/main" val="2870954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5B94CA3-9660-4162-BF51-31821EAA185D}" type="slidenum">
              <a:rPr lang="en-GB"/>
              <a:pPr>
                <a:defRPr/>
              </a:pPr>
              <a:t>‹#›</a:t>
            </a:fld>
            <a:endParaRPr lang="en-GB"/>
          </a:p>
        </p:txBody>
      </p:sp>
    </p:spTree>
    <p:extLst>
      <p:ext uri="{BB962C8B-B14F-4D97-AF65-F5344CB8AC3E}">
        <p14:creationId xmlns:p14="http://schemas.microsoft.com/office/powerpoint/2010/main" val="3165467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601" y="1665288"/>
            <a:ext cx="41386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665288"/>
            <a:ext cx="41386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US"/>
              <a:t>Click to edit Master title style</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D8B4EF1-9DB8-43B8-BFF5-FAA5480FAC62}" type="slidenum">
              <a:rPr lang="en-GB"/>
              <a:pPr>
                <a:defRPr/>
              </a:pPr>
              <a:t>‹#›</a:t>
            </a:fld>
            <a:endParaRPr lang="en-GB"/>
          </a:p>
        </p:txBody>
      </p:sp>
    </p:spTree>
    <p:extLst>
      <p:ext uri="{BB962C8B-B14F-4D97-AF65-F5344CB8AC3E}">
        <p14:creationId xmlns:p14="http://schemas.microsoft.com/office/powerpoint/2010/main" val="2174858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US"/>
              <a:t>Click to edit Master title style</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7364889C-B897-4D25-AD34-22DCD02E0178}" type="slidenum">
              <a:rPr lang="en-GB"/>
              <a:pPr>
                <a:defRPr/>
              </a:pPr>
              <a:t>‹#›</a:t>
            </a:fld>
            <a:endParaRPr lang="en-GB"/>
          </a:p>
        </p:txBody>
      </p:sp>
    </p:spTree>
    <p:extLst>
      <p:ext uri="{BB962C8B-B14F-4D97-AF65-F5344CB8AC3E}">
        <p14:creationId xmlns:p14="http://schemas.microsoft.com/office/powerpoint/2010/main" val="27654416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EB239C3-0EE5-40FE-A3F0-1EE84455FA57}" type="slidenum">
              <a:rPr lang="en-GB"/>
              <a:pPr>
                <a:defRPr/>
              </a:pPr>
              <a:t>‹#›</a:t>
            </a:fld>
            <a:endParaRPr lang="en-GB"/>
          </a:p>
        </p:txBody>
      </p:sp>
    </p:spTree>
    <p:extLst>
      <p:ext uri="{BB962C8B-B14F-4D97-AF65-F5344CB8AC3E}">
        <p14:creationId xmlns:p14="http://schemas.microsoft.com/office/powerpoint/2010/main" val="42507529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EB8B46B-9E09-4D16-A353-834466966BC4}" type="slidenum">
              <a:rPr lang="en-GB"/>
              <a:pPr>
                <a:defRPr/>
              </a:pPr>
              <a:t>‹#›</a:t>
            </a:fld>
            <a:endParaRPr lang="en-GB"/>
          </a:p>
        </p:txBody>
      </p:sp>
    </p:spTree>
    <p:extLst>
      <p:ext uri="{BB962C8B-B14F-4D97-AF65-F5344CB8AC3E}">
        <p14:creationId xmlns:p14="http://schemas.microsoft.com/office/powerpoint/2010/main" val="21585118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17508A4-851A-4ECE-9260-B26CA958BC8A}" type="slidenum">
              <a:rPr lang="en-GB"/>
              <a:pPr>
                <a:defRPr/>
              </a:pPr>
              <a:t>‹#›</a:t>
            </a:fld>
            <a:endParaRPr lang="en-GB"/>
          </a:p>
        </p:txBody>
      </p:sp>
    </p:spTree>
    <p:extLst>
      <p:ext uri="{BB962C8B-B14F-4D97-AF65-F5344CB8AC3E}">
        <p14:creationId xmlns:p14="http://schemas.microsoft.com/office/powerpoint/2010/main" val="40954146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C84B652-F846-4473-A4FC-872ECECB15EF}" type="slidenum">
              <a:rPr lang="en-GB"/>
              <a:pPr>
                <a:defRPr/>
              </a:pPr>
              <a:t>‹#›</a:t>
            </a:fld>
            <a:endParaRPr lang="en-GB"/>
          </a:p>
        </p:txBody>
      </p:sp>
    </p:spTree>
    <p:extLst>
      <p:ext uri="{BB962C8B-B14F-4D97-AF65-F5344CB8AC3E}">
        <p14:creationId xmlns:p14="http://schemas.microsoft.com/office/powerpoint/2010/main" val="30116886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US"/>
              <a:t>Click to edit Master title style</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505FF37-0514-4014-AC4A-829EA8A52D87}" type="slidenum">
              <a:rPr lang="en-GB"/>
              <a:pPr>
                <a:defRPr/>
              </a:pPr>
              <a:t>‹#›</a:t>
            </a:fld>
            <a:endParaRPr lang="en-GB"/>
          </a:p>
        </p:txBody>
      </p:sp>
    </p:spTree>
    <p:extLst>
      <p:ext uri="{BB962C8B-B14F-4D97-AF65-F5344CB8AC3E}">
        <p14:creationId xmlns:p14="http://schemas.microsoft.com/office/powerpoint/2010/main" val="240216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5A31BD11-59F7-4BB1-8EF2-6173DA4EE6FF}" type="slidenum">
              <a:rPr lang="en-GB"/>
              <a:pPr>
                <a:defRPr/>
              </a:pPr>
              <a:t>‹#›</a:t>
            </a:fld>
            <a:endParaRPr lang="en-GB"/>
          </a:p>
        </p:txBody>
      </p:sp>
    </p:spTree>
    <p:extLst>
      <p:ext uri="{BB962C8B-B14F-4D97-AF65-F5344CB8AC3E}">
        <p14:creationId xmlns:p14="http://schemas.microsoft.com/office/powerpoint/2010/main" val="15410017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4F50D6A-10BA-407A-A6A8-E3922D673487}" type="slidenum">
              <a:rPr lang="en-GB"/>
              <a:pPr>
                <a:defRPr/>
              </a:pPr>
              <a:t>‹#›</a:t>
            </a:fld>
            <a:endParaRPr lang="en-GB"/>
          </a:p>
        </p:txBody>
      </p:sp>
    </p:spTree>
    <p:extLst>
      <p:ext uri="{BB962C8B-B14F-4D97-AF65-F5344CB8AC3E}">
        <p14:creationId xmlns:p14="http://schemas.microsoft.com/office/powerpoint/2010/main" val="28422600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US"/>
              <a:t>Click to edit Master title style</a:t>
            </a:r>
            <a:endParaRPr lang="en-GB"/>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95601EC-6BD1-42D0-A13B-0706AE6488FC}" type="slidenum">
              <a:rPr lang="en-GB"/>
              <a:pPr>
                <a:defRPr/>
              </a:pPr>
              <a:t>‹#›</a:t>
            </a:fld>
            <a:endParaRPr lang="en-GB"/>
          </a:p>
        </p:txBody>
      </p:sp>
    </p:spTree>
    <p:extLst>
      <p:ext uri="{BB962C8B-B14F-4D97-AF65-F5344CB8AC3E}">
        <p14:creationId xmlns:p14="http://schemas.microsoft.com/office/powerpoint/2010/main" val="5455136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665288"/>
            <a:ext cx="4138612" cy="4349750"/>
          </a:xfrm>
        </p:spPr>
        <p:txBody>
          <a:bodyPr/>
          <a:lstStyle/>
          <a:p>
            <a:pPr lvl="0"/>
            <a:r>
              <a:rPr lang="en-US" noProof="0"/>
              <a:t>Click icon to add chart</a:t>
            </a:r>
            <a:endParaRPr lang="en-GB" noProof="0"/>
          </a:p>
        </p:txBody>
      </p:sp>
      <p:sp>
        <p:nvSpPr>
          <p:cNvPr id="8"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US"/>
              <a:t>Click to edit Master title style</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0929A3-6D5F-437B-BF6F-07E88C50C4D1}" type="slidenum">
              <a:rPr lang="en-GB"/>
              <a:pPr>
                <a:defRPr/>
              </a:pPr>
              <a:t>‹#›</a:t>
            </a:fld>
            <a:endParaRPr lang="en-GB"/>
          </a:p>
        </p:txBody>
      </p:sp>
    </p:spTree>
    <p:extLst>
      <p:ext uri="{BB962C8B-B14F-4D97-AF65-F5344CB8AC3E}">
        <p14:creationId xmlns:p14="http://schemas.microsoft.com/office/powerpoint/2010/main" val="33404907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55601" y="1665288"/>
            <a:ext cx="8429625" cy="4349750"/>
          </a:xfrm>
        </p:spPr>
        <p:txBody>
          <a:bodyPr/>
          <a:lstStyle/>
          <a:p>
            <a:pPr lvl="0"/>
            <a:r>
              <a:rPr lang="en-US" noProof="0"/>
              <a:t>Click icon to add table</a:t>
            </a:r>
            <a:endParaRPr lang="en-GB" noProof="0"/>
          </a:p>
        </p:txBody>
      </p:sp>
      <p:sp>
        <p:nvSpPr>
          <p:cNvPr id="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US"/>
              <a:t>Click to edit Master title style</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D8FCBE9-98FD-4B4F-90CA-0F8F0D656B84}" type="slidenum">
              <a:rPr lang="en-GB"/>
              <a:pPr>
                <a:defRPr/>
              </a:pPr>
              <a:t>‹#›</a:t>
            </a:fld>
            <a:endParaRPr lang="en-GB"/>
          </a:p>
        </p:txBody>
      </p:sp>
    </p:spTree>
    <p:extLst>
      <p:ext uri="{BB962C8B-B14F-4D97-AF65-F5344CB8AC3E}">
        <p14:creationId xmlns:p14="http://schemas.microsoft.com/office/powerpoint/2010/main" val="26966194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6268436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3655705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5157916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3BEF5B-CF35-472E-A99C-768A0EE640DB}"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31563661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3BEF5B-CF35-472E-A99C-768A0EE640DB}" type="datetimeFigureOut">
              <a:rPr lang="en-GB" smtClean="0"/>
              <a:t>26/11/2021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8541365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3BEF5B-CF35-472E-A99C-768A0EE640DB}" type="datetimeFigureOut">
              <a:rPr lang="en-GB" smtClean="0"/>
              <a:t>26/11/2021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3383226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665288"/>
            <a:ext cx="4138612" cy="4349750"/>
          </a:xfrm>
        </p:spPr>
        <p:txBody>
          <a:bodyPr/>
          <a:lstStyle/>
          <a:p>
            <a:pPr lvl="0"/>
            <a:r>
              <a:rPr lang="en-US" noProof="0"/>
              <a:t>Click icon to add chart</a:t>
            </a:r>
            <a:endParaRPr lang="en-GB"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49AD727-BC89-4B97-B995-40E9EAF946D4}" type="slidenum">
              <a:rPr lang="en-GB"/>
              <a:pPr>
                <a:defRPr/>
              </a:pPr>
              <a:t>‹#›</a:t>
            </a:fld>
            <a:endParaRPr lang="en-GB"/>
          </a:p>
        </p:txBody>
      </p:sp>
    </p:spTree>
    <p:extLst>
      <p:ext uri="{BB962C8B-B14F-4D97-AF65-F5344CB8AC3E}">
        <p14:creationId xmlns:p14="http://schemas.microsoft.com/office/powerpoint/2010/main" val="5967293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BEF5B-CF35-472E-A99C-768A0EE640DB}" type="datetimeFigureOut">
              <a:rPr lang="en-GB" smtClean="0"/>
              <a:t>26/11/2021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41485642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3BEF5B-CF35-472E-A99C-768A0EE640DB}"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1590626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3BEF5B-CF35-472E-A99C-768A0EE640DB}"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1810332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20073013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3938837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able Placeholder 2"/>
          <p:cNvSpPr>
            <a:spLocks noGrp="1"/>
          </p:cNvSpPr>
          <p:nvPr>
            <p:ph type="tbl" idx="1"/>
          </p:nvPr>
        </p:nvSpPr>
        <p:spPr>
          <a:xfrm>
            <a:off x="355601" y="1665288"/>
            <a:ext cx="8429625" cy="4349750"/>
          </a:xfrm>
        </p:spPr>
        <p:txBody>
          <a:bodyPr/>
          <a:lstStyle/>
          <a:p>
            <a:pPr lvl="0"/>
            <a:r>
              <a:rPr lang="en-US" noProof="0"/>
              <a:t>Click icon to add table</a:t>
            </a:r>
            <a:endParaRPr lang="en-GB"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BA927E7-4F60-42F5-901F-27AB74EFDE73}" type="slidenum">
              <a:rPr lang="en-GB"/>
              <a:pPr>
                <a:defRPr/>
              </a:pPr>
              <a:t>‹#›</a:t>
            </a:fld>
            <a:endParaRPr lang="en-GB"/>
          </a:p>
        </p:txBody>
      </p:sp>
    </p:spTree>
    <p:extLst>
      <p:ext uri="{BB962C8B-B14F-4D97-AF65-F5344CB8AC3E}">
        <p14:creationId xmlns:p14="http://schemas.microsoft.com/office/powerpoint/2010/main" val="27621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rgbClr val="00502F"/>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defRPr>
            </a:lvl1pPr>
          </a:lstStyle>
          <a:p>
            <a:r>
              <a:rPr lang="en-GB"/>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GB"/>
              <a:t>Click to edit Master subtitle style</a:t>
            </a:r>
          </a:p>
        </p:txBody>
      </p:sp>
      <p:sp>
        <p:nvSpPr>
          <p:cNvPr id="7"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US"/>
          </a:p>
        </p:txBody>
      </p:sp>
      <p:sp>
        <p:nvSpPr>
          <p:cNvPr id="9"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2E32D8C6-FBEA-4E44-9D1E-3712AD6FF539}" type="slidenum">
              <a:rPr lang="en-GB"/>
              <a:pPr>
                <a:defRPr/>
              </a:pPr>
              <a:t>‹#›</a:t>
            </a:fld>
            <a:endParaRPr lang="en-GB"/>
          </a:p>
        </p:txBody>
      </p:sp>
    </p:spTree>
    <p:extLst>
      <p:ext uri="{BB962C8B-B14F-4D97-AF65-F5344CB8AC3E}">
        <p14:creationId xmlns:p14="http://schemas.microsoft.com/office/powerpoint/2010/main" val="1169504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B8577E4-DEA9-4784-8B08-744C7F645E55}" type="slidenum">
              <a:rPr lang="en-GB"/>
              <a:pPr>
                <a:defRPr/>
              </a:pPr>
              <a:t>‹#›</a:t>
            </a:fld>
            <a:endParaRPr lang="en-GB"/>
          </a:p>
        </p:txBody>
      </p:sp>
    </p:spTree>
    <p:extLst>
      <p:ext uri="{BB962C8B-B14F-4D97-AF65-F5344CB8AC3E}">
        <p14:creationId xmlns:p14="http://schemas.microsoft.com/office/powerpoint/2010/main" val="2038335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CFC490A-0707-4258-8E5A-CEAB98E13E08}" type="slidenum">
              <a:rPr lang="en-GB"/>
              <a:pPr>
                <a:defRPr/>
              </a:pPr>
              <a:t>‹#›</a:t>
            </a:fld>
            <a:endParaRPr lang="en-GB"/>
          </a:p>
        </p:txBody>
      </p:sp>
    </p:spTree>
    <p:extLst>
      <p:ext uri="{BB962C8B-B14F-4D97-AF65-F5344CB8AC3E}">
        <p14:creationId xmlns:p14="http://schemas.microsoft.com/office/powerpoint/2010/main" val="630115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5601" y="1665288"/>
            <a:ext cx="41386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665288"/>
            <a:ext cx="41386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4882385-CAF7-4F50-8F0E-720AEB942373}" type="slidenum">
              <a:rPr lang="en-GB"/>
              <a:pPr>
                <a:defRPr/>
              </a:pPr>
              <a:t>‹#›</a:t>
            </a:fld>
            <a:endParaRPr lang="en-GB"/>
          </a:p>
        </p:txBody>
      </p:sp>
    </p:spTree>
    <p:extLst>
      <p:ext uri="{BB962C8B-B14F-4D97-AF65-F5344CB8AC3E}">
        <p14:creationId xmlns:p14="http://schemas.microsoft.com/office/powerpoint/2010/main" val="3160995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6C09AA3F-AE84-47A2-AB63-33C97B06E6B7}" type="slidenum">
              <a:rPr lang="en-GB"/>
              <a:pPr>
                <a:defRPr/>
              </a:pPr>
              <a:t>‹#›</a:t>
            </a:fld>
            <a:endParaRPr lang="en-GB"/>
          </a:p>
        </p:txBody>
      </p:sp>
    </p:spTree>
    <p:extLst>
      <p:ext uri="{BB962C8B-B14F-4D97-AF65-F5344CB8AC3E}">
        <p14:creationId xmlns:p14="http://schemas.microsoft.com/office/powerpoint/2010/main" val="163777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02DD6EF-F6FF-4E70-A6C8-44A3E843AE81}" type="slidenum">
              <a:rPr lang="en-GB"/>
              <a:pPr>
                <a:defRPr/>
              </a:pPr>
              <a:t>‹#›</a:t>
            </a:fld>
            <a:endParaRPr lang="en-GB"/>
          </a:p>
        </p:txBody>
      </p:sp>
    </p:spTree>
    <p:extLst>
      <p:ext uri="{BB962C8B-B14F-4D97-AF65-F5344CB8AC3E}">
        <p14:creationId xmlns:p14="http://schemas.microsoft.com/office/powerpoint/2010/main" val="2105392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59A0356-6954-4909-AEF9-A31B27FE147E}" type="slidenum">
              <a:rPr lang="en-GB"/>
              <a:pPr>
                <a:defRPr/>
              </a:pPr>
              <a:t>‹#›</a:t>
            </a:fld>
            <a:endParaRPr lang="en-GB"/>
          </a:p>
        </p:txBody>
      </p:sp>
    </p:spTree>
    <p:extLst>
      <p:ext uri="{BB962C8B-B14F-4D97-AF65-F5344CB8AC3E}">
        <p14:creationId xmlns:p14="http://schemas.microsoft.com/office/powerpoint/2010/main" val="3834647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BE2A044-AE75-42E0-ABD4-DCD6F6E40474}" type="slidenum">
              <a:rPr lang="en-GB"/>
              <a:pPr>
                <a:defRPr/>
              </a:pPr>
              <a:t>‹#›</a:t>
            </a:fld>
            <a:endParaRPr lang="en-GB"/>
          </a:p>
        </p:txBody>
      </p:sp>
    </p:spTree>
    <p:extLst>
      <p:ext uri="{BB962C8B-B14F-4D97-AF65-F5344CB8AC3E}">
        <p14:creationId xmlns:p14="http://schemas.microsoft.com/office/powerpoint/2010/main" val="3304579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E5A6B81-5845-4336-B450-A7D21EB4B3F0}" type="slidenum">
              <a:rPr lang="en-GB"/>
              <a:pPr>
                <a:defRPr/>
              </a:pPr>
              <a:t>‹#›</a:t>
            </a:fld>
            <a:endParaRPr lang="en-GB"/>
          </a:p>
        </p:txBody>
      </p:sp>
    </p:spTree>
    <p:extLst>
      <p:ext uri="{BB962C8B-B14F-4D97-AF65-F5344CB8AC3E}">
        <p14:creationId xmlns:p14="http://schemas.microsoft.com/office/powerpoint/2010/main" val="1864547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86AA663-A3EA-40E1-B5F7-36CF0D28C399}" type="slidenum">
              <a:rPr lang="en-GB"/>
              <a:pPr>
                <a:defRPr/>
              </a:pPr>
              <a:t>‹#›</a:t>
            </a:fld>
            <a:endParaRPr lang="en-GB"/>
          </a:p>
        </p:txBody>
      </p:sp>
    </p:spTree>
    <p:extLst>
      <p:ext uri="{BB962C8B-B14F-4D97-AF65-F5344CB8AC3E}">
        <p14:creationId xmlns:p14="http://schemas.microsoft.com/office/powerpoint/2010/main" val="4226237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B7146C6-B89C-4715-A63F-36C32FA337E3}" type="slidenum">
              <a:rPr lang="en-GB"/>
              <a:pPr>
                <a:defRPr/>
              </a:pPr>
              <a:t>‹#›</a:t>
            </a:fld>
            <a:endParaRPr lang="en-GB"/>
          </a:p>
        </p:txBody>
      </p:sp>
    </p:spTree>
    <p:extLst>
      <p:ext uri="{BB962C8B-B14F-4D97-AF65-F5344CB8AC3E}">
        <p14:creationId xmlns:p14="http://schemas.microsoft.com/office/powerpoint/2010/main" val="1201837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48C2BD2-4F81-428C-8674-B6C6B62F3850}" type="slidenum">
              <a:rPr lang="en-GB"/>
              <a:pPr>
                <a:defRPr/>
              </a:pPr>
              <a:t>‹#›</a:t>
            </a:fld>
            <a:endParaRPr lang="en-GB"/>
          </a:p>
        </p:txBody>
      </p:sp>
    </p:spTree>
    <p:extLst>
      <p:ext uri="{BB962C8B-B14F-4D97-AF65-F5344CB8AC3E}">
        <p14:creationId xmlns:p14="http://schemas.microsoft.com/office/powerpoint/2010/main" val="504429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DA6A938-E8A5-46E6-AD37-43E36924519E}" type="slidenum">
              <a:rPr lang="en-GB"/>
              <a:pPr>
                <a:defRPr/>
              </a:pPr>
              <a:t>‹#›</a:t>
            </a:fld>
            <a:endParaRPr lang="en-GB"/>
          </a:p>
        </p:txBody>
      </p:sp>
    </p:spTree>
    <p:extLst>
      <p:ext uri="{BB962C8B-B14F-4D97-AF65-F5344CB8AC3E}">
        <p14:creationId xmlns:p14="http://schemas.microsoft.com/office/powerpoint/2010/main" val="2585285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665288"/>
            <a:ext cx="4138612" cy="4349750"/>
          </a:xfrm>
        </p:spPr>
        <p:txBody>
          <a:bodyPr/>
          <a:lstStyle/>
          <a:p>
            <a:pPr lvl="0"/>
            <a:endParaRPr lang="en-GB"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2930199-EF86-451C-A676-40A0652DBB15}" type="slidenum">
              <a:rPr lang="en-GB"/>
              <a:pPr>
                <a:defRPr/>
              </a:pPr>
              <a:t>‹#›</a:t>
            </a:fld>
            <a:endParaRPr lang="en-GB"/>
          </a:p>
        </p:txBody>
      </p:sp>
    </p:spTree>
    <p:extLst>
      <p:ext uri="{BB962C8B-B14F-4D97-AF65-F5344CB8AC3E}">
        <p14:creationId xmlns:p14="http://schemas.microsoft.com/office/powerpoint/2010/main" val="3061605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able Placeholder 2"/>
          <p:cNvSpPr>
            <a:spLocks noGrp="1"/>
          </p:cNvSpPr>
          <p:nvPr>
            <p:ph type="tbl" idx="1"/>
          </p:nvPr>
        </p:nvSpPr>
        <p:spPr>
          <a:xfrm>
            <a:off x="355601" y="1665288"/>
            <a:ext cx="8429625" cy="4349750"/>
          </a:xfrm>
        </p:spPr>
        <p:txBody>
          <a:bodyPr/>
          <a:lstStyle/>
          <a:p>
            <a:pPr lvl="0"/>
            <a:endParaRPr lang="en-GB"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B545084-B717-4A6E-AAA9-437DBDDC5891}" type="slidenum">
              <a:rPr lang="en-GB"/>
              <a:pPr>
                <a:defRPr/>
              </a:pPr>
              <a:t>‹#›</a:t>
            </a:fld>
            <a:endParaRPr lang="en-GB"/>
          </a:p>
        </p:txBody>
      </p:sp>
    </p:spTree>
    <p:extLst>
      <p:ext uri="{BB962C8B-B14F-4D97-AF65-F5344CB8AC3E}">
        <p14:creationId xmlns:p14="http://schemas.microsoft.com/office/powerpoint/2010/main" val="83430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rgbClr val="C41230"/>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defRPr>
            </a:lvl1pPr>
          </a:lstStyle>
          <a:p>
            <a:r>
              <a:rPr lang="en-GB"/>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GB"/>
              <a:t>Click to edit Master subtitle style</a:t>
            </a:r>
          </a:p>
        </p:txBody>
      </p:sp>
      <p:sp>
        <p:nvSpPr>
          <p:cNvPr id="7"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US"/>
          </a:p>
        </p:txBody>
      </p:sp>
      <p:sp>
        <p:nvSpPr>
          <p:cNvPr id="9"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9C3DD597-4508-4C57-AEFB-8946BC0D7375}" type="slidenum">
              <a:rPr lang="en-GB"/>
              <a:pPr>
                <a:defRPr/>
              </a:pPr>
              <a:t>‹#›</a:t>
            </a:fld>
            <a:endParaRPr lang="en-GB"/>
          </a:p>
        </p:txBody>
      </p:sp>
    </p:spTree>
    <p:extLst>
      <p:ext uri="{BB962C8B-B14F-4D97-AF65-F5344CB8AC3E}">
        <p14:creationId xmlns:p14="http://schemas.microsoft.com/office/powerpoint/2010/main" val="190856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48B4F6B-529D-4CAB-B323-1156035092FA}" type="slidenum">
              <a:rPr lang="en-GB"/>
              <a:pPr>
                <a:defRPr/>
              </a:pPr>
              <a:t>‹#›</a:t>
            </a:fld>
            <a:endParaRPr lang="en-GB"/>
          </a:p>
        </p:txBody>
      </p:sp>
    </p:spTree>
    <p:extLst>
      <p:ext uri="{BB962C8B-B14F-4D97-AF65-F5344CB8AC3E}">
        <p14:creationId xmlns:p14="http://schemas.microsoft.com/office/powerpoint/2010/main" val="2008427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1385F91-E0ED-42C7-8956-F1357093E02D}" type="slidenum">
              <a:rPr lang="en-GB"/>
              <a:pPr>
                <a:defRPr/>
              </a:pPr>
              <a:t>‹#›</a:t>
            </a:fld>
            <a:endParaRPr lang="en-GB"/>
          </a:p>
        </p:txBody>
      </p:sp>
    </p:spTree>
    <p:extLst>
      <p:ext uri="{BB962C8B-B14F-4D97-AF65-F5344CB8AC3E}">
        <p14:creationId xmlns:p14="http://schemas.microsoft.com/office/powerpoint/2010/main" val="2522417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2DAB7B3-C354-4009-BA03-DBACED3F4EF1}" type="slidenum">
              <a:rPr lang="en-GB"/>
              <a:pPr>
                <a:defRPr/>
              </a:pPr>
              <a:t>‹#›</a:t>
            </a:fld>
            <a:endParaRPr lang="en-GB"/>
          </a:p>
        </p:txBody>
      </p:sp>
    </p:spTree>
    <p:extLst>
      <p:ext uri="{BB962C8B-B14F-4D97-AF65-F5344CB8AC3E}">
        <p14:creationId xmlns:p14="http://schemas.microsoft.com/office/powerpoint/2010/main" val="1467615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5601" y="1665288"/>
            <a:ext cx="41386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665288"/>
            <a:ext cx="41386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5CEE034-2025-40DB-AA41-72F30A8E4605}" type="slidenum">
              <a:rPr lang="en-GB"/>
              <a:pPr>
                <a:defRPr/>
              </a:pPr>
              <a:t>‹#›</a:t>
            </a:fld>
            <a:endParaRPr lang="en-GB"/>
          </a:p>
        </p:txBody>
      </p:sp>
    </p:spTree>
    <p:extLst>
      <p:ext uri="{BB962C8B-B14F-4D97-AF65-F5344CB8AC3E}">
        <p14:creationId xmlns:p14="http://schemas.microsoft.com/office/powerpoint/2010/main" val="1495049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62E4658F-FA69-4D4D-A692-5A9222018534}" type="slidenum">
              <a:rPr lang="en-GB"/>
              <a:pPr>
                <a:defRPr/>
              </a:pPr>
              <a:t>‹#›</a:t>
            </a:fld>
            <a:endParaRPr lang="en-GB"/>
          </a:p>
        </p:txBody>
      </p:sp>
    </p:spTree>
    <p:extLst>
      <p:ext uri="{BB962C8B-B14F-4D97-AF65-F5344CB8AC3E}">
        <p14:creationId xmlns:p14="http://schemas.microsoft.com/office/powerpoint/2010/main" val="4116477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6785EB6E-3E6D-4671-B54F-31ED1A3CFE1A}" type="slidenum">
              <a:rPr lang="en-GB"/>
              <a:pPr>
                <a:defRPr/>
              </a:pPr>
              <a:t>‹#›</a:t>
            </a:fld>
            <a:endParaRPr lang="en-GB"/>
          </a:p>
        </p:txBody>
      </p:sp>
    </p:spTree>
    <p:extLst>
      <p:ext uri="{BB962C8B-B14F-4D97-AF65-F5344CB8AC3E}">
        <p14:creationId xmlns:p14="http://schemas.microsoft.com/office/powerpoint/2010/main" val="3128791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974F3019-3B5C-4BF3-B23F-0977B0D8DA94}" type="slidenum">
              <a:rPr lang="en-GB"/>
              <a:pPr>
                <a:defRPr/>
              </a:pPr>
              <a:t>‹#›</a:t>
            </a:fld>
            <a:endParaRPr lang="en-GB"/>
          </a:p>
        </p:txBody>
      </p:sp>
    </p:spTree>
    <p:extLst>
      <p:ext uri="{BB962C8B-B14F-4D97-AF65-F5344CB8AC3E}">
        <p14:creationId xmlns:p14="http://schemas.microsoft.com/office/powerpoint/2010/main" val="193372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E2FAF52-A294-4A5A-BA82-003C7A1AEC26}" type="slidenum">
              <a:rPr lang="en-GB"/>
              <a:pPr>
                <a:defRPr/>
              </a:pPr>
              <a:t>‹#›</a:t>
            </a:fld>
            <a:endParaRPr lang="en-GB"/>
          </a:p>
        </p:txBody>
      </p:sp>
    </p:spTree>
    <p:extLst>
      <p:ext uri="{BB962C8B-B14F-4D97-AF65-F5344CB8AC3E}">
        <p14:creationId xmlns:p14="http://schemas.microsoft.com/office/powerpoint/2010/main" val="4290288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0F3CC7B-8574-4C01-8826-BCC3C7F2197B}" type="slidenum">
              <a:rPr lang="en-GB"/>
              <a:pPr>
                <a:defRPr/>
              </a:pPr>
              <a:t>‹#›</a:t>
            </a:fld>
            <a:endParaRPr lang="en-GB"/>
          </a:p>
        </p:txBody>
      </p:sp>
    </p:spTree>
    <p:extLst>
      <p:ext uri="{BB962C8B-B14F-4D97-AF65-F5344CB8AC3E}">
        <p14:creationId xmlns:p14="http://schemas.microsoft.com/office/powerpoint/2010/main" val="2971327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BC2D892-F2C1-4688-916C-CD5AE3982CDE}" type="slidenum">
              <a:rPr lang="en-GB"/>
              <a:pPr>
                <a:defRPr/>
              </a:pPr>
              <a:t>‹#›</a:t>
            </a:fld>
            <a:endParaRPr lang="en-GB"/>
          </a:p>
        </p:txBody>
      </p:sp>
    </p:spTree>
    <p:extLst>
      <p:ext uri="{BB962C8B-B14F-4D97-AF65-F5344CB8AC3E}">
        <p14:creationId xmlns:p14="http://schemas.microsoft.com/office/powerpoint/2010/main" val="2479232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7821190-F5C5-4504-9FAB-8832B87707C9}" type="slidenum">
              <a:rPr lang="en-GB"/>
              <a:pPr>
                <a:defRPr/>
              </a:pPr>
              <a:t>‹#›</a:t>
            </a:fld>
            <a:endParaRPr lang="en-GB"/>
          </a:p>
        </p:txBody>
      </p:sp>
    </p:spTree>
    <p:extLst>
      <p:ext uri="{BB962C8B-B14F-4D97-AF65-F5344CB8AC3E}">
        <p14:creationId xmlns:p14="http://schemas.microsoft.com/office/powerpoint/2010/main" val="288037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5601" y="1665288"/>
            <a:ext cx="41386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665288"/>
            <a:ext cx="41386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E3CBE1F-E4C9-431C-B978-33FF27C8A715}" type="slidenum">
              <a:rPr lang="en-GB"/>
              <a:pPr>
                <a:defRPr/>
              </a:pPr>
              <a:t>‹#›</a:t>
            </a:fld>
            <a:endParaRPr lang="en-GB"/>
          </a:p>
        </p:txBody>
      </p:sp>
    </p:spTree>
    <p:extLst>
      <p:ext uri="{BB962C8B-B14F-4D97-AF65-F5344CB8AC3E}">
        <p14:creationId xmlns:p14="http://schemas.microsoft.com/office/powerpoint/2010/main" val="3372475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4FFA612B-F463-4E87-8B62-7119249B6C87}" type="slidenum">
              <a:rPr lang="en-GB"/>
              <a:pPr>
                <a:defRPr/>
              </a:pPr>
              <a:t>‹#›</a:t>
            </a:fld>
            <a:endParaRPr lang="en-GB"/>
          </a:p>
        </p:txBody>
      </p:sp>
    </p:spTree>
    <p:extLst>
      <p:ext uri="{BB962C8B-B14F-4D97-AF65-F5344CB8AC3E}">
        <p14:creationId xmlns:p14="http://schemas.microsoft.com/office/powerpoint/2010/main" val="99097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665288"/>
            <a:ext cx="4138612" cy="4349750"/>
          </a:xfrm>
        </p:spPr>
        <p:txBody>
          <a:bodyPr/>
          <a:lstStyle/>
          <a:p>
            <a:pPr lvl="0"/>
            <a:endParaRPr lang="en-GB"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11A1CB5-8735-47D0-AB7D-413835D37E4F}" type="slidenum">
              <a:rPr lang="en-GB"/>
              <a:pPr>
                <a:defRPr/>
              </a:pPr>
              <a:t>‹#›</a:t>
            </a:fld>
            <a:endParaRPr lang="en-GB"/>
          </a:p>
        </p:txBody>
      </p:sp>
    </p:spTree>
    <p:extLst>
      <p:ext uri="{BB962C8B-B14F-4D97-AF65-F5344CB8AC3E}">
        <p14:creationId xmlns:p14="http://schemas.microsoft.com/office/powerpoint/2010/main" val="1310295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able Placeholder 2"/>
          <p:cNvSpPr>
            <a:spLocks noGrp="1"/>
          </p:cNvSpPr>
          <p:nvPr>
            <p:ph type="tbl" idx="1"/>
          </p:nvPr>
        </p:nvSpPr>
        <p:spPr>
          <a:xfrm>
            <a:off x="355601" y="1665288"/>
            <a:ext cx="8429625" cy="4349750"/>
          </a:xfrm>
        </p:spPr>
        <p:txBody>
          <a:bodyPr/>
          <a:lstStyle/>
          <a:p>
            <a:pPr lvl="0"/>
            <a:endParaRPr lang="en-GB"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433AFDC-E383-4C40-AF81-CF3C206930A1}" type="slidenum">
              <a:rPr lang="en-GB"/>
              <a:pPr>
                <a:defRPr/>
              </a:pPr>
              <a:t>‹#›</a:t>
            </a:fld>
            <a:endParaRPr lang="en-GB"/>
          </a:p>
        </p:txBody>
      </p:sp>
    </p:spTree>
    <p:extLst>
      <p:ext uri="{BB962C8B-B14F-4D97-AF65-F5344CB8AC3E}">
        <p14:creationId xmlns:p14="http://schemas.microsoft.com/office/powerpoint/2010/main" val="2916737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1438" y="71438"/>
            <a:ext cx="8991600" cy="6705600"/>
          </a:xfrm>
          <a:prstGeom prst="rect">
            <a:avLst/>
          </a:prstGeom>
          <a:solidFill>
            <a:schemeClr val="tx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164" y="436563"/>
            <a:ext cx="2274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white">
          <a:xfrm>
            <a:off x="196850" y="1336675"/>
            <a:ext cx="8713788"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7"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43011" name="Rectangle 3"/>
          <p:cNvSpPr>
            <a:spLocks noGrp="1" noChangeArrowheads="1"/>
          </p:cNvSpPr>
          <p:nvPr>
            <p:ph type="ctrTitle"/>
          </p:nvPr>
        </p:nvSpPr>
        <p:spPr>
          <a:xfrm>
            <a:off x="349250" y="2565400"/>
            <a:ext cx="7772400" cy="553998"/>
          </a:xfrm>
          <a:prstGeom prst="rect">
            <a:avLst/>
          </a:prstGeom>
        </p:spPr>
        <p:txBody>
          <a:bodyPr anchor="t">
            <a:spAutoFit/>
          </a:bodyPr>
          <a:lstStyle>
            <a:lvl1pPr>
              <a:defRPr sz="3600">
                <a:solidFill>
                  <a:schemeClr val="bg1"/>
                </a:solidFill>
              </a:defRPr>
            </a:lvl1pPr>
          </a:lstStyle>
          <a:p>
            <a:r>
              <a:rPr lang="en-GB" dirty="0"/>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GB" dirty="0"/>
              <a:t>Click to edit Master subtitle style</a:t>
            </a:r>
          </a:p>
        </p:txBody>
      </p:sp>
      <p:sp>
        <p:nvSpPr>
          <p:cNvPr id="8"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US"/>
          </a:p>
        </p:txBody>
      </p:sp>
      <p:sp>
        <p:nvSpPr>
          <p:cNvPr id="9"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US"/>
          </a:p>
        </p:txBody>
      </p:sp>
      <p:sp>
        <p:nvSpPr>
          <p:cNvPr id="10"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2CCF8CB1-014E-41A9-8E8C-8B47E66A5436}" type="slidenum">
              <a:rPr lang="en-GB"/>
              <a:pPr>
                <a:defRPr/>
              </a:pPr>
              <a:t>‹#›</a:t>
            </a:fld>
            <a:endParaRPr lang="en-GB"/>
          </a:p>
        </p:txBody>
      </p:sp>
    </p:spTree>
    <p:extLst>
      <p:ext uri="{BB962C8B-B14F-4D97-AF65-F5344CB8AC3E}">
        <p14:creationId xmlns:p14="http://schemas.microsoft.com/office/powerpoint/2010/main" val="2566263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GB"/>
              <a:t>Click to edit Master 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E7BDD3-0F8F-411A-852D-D6D48A8FF282}" type="slidenum">
              <a:rPr lang="en-GB"/>
              <a:pPr>
                <a:defRPr/>
              </a:pPr>
              <a:t>‹#›</a:t>
            </a:fld>
            <a:endParaRPr lang="en-GB"/>
          </a:p>
        </p:txBody>
      </p:sp>
    </p:spTree>
    <p:extLst>
      <p:ext uri="{BB962C8B-B14F-4D97-AF65-F5344CB8AC3E}">
        <p14:creationId xmlns:p14="http://schemas.microsoft.com/office/powerpoint/2010/main" val="223752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5B94CA3-9660-4162-BF51-31821EAA185D}" type="slidenum">
              <a:rPr lang="en-GB"/>
              <a:pPr>
                <a:defRPr/>
              </a:pPr>
              <a:t>‹#›</a:t>
            </a:fld>
            <a:endParaRPr lang="en-GB"/>
          </a:p>
        </p:txBody>
      </p:sp>
    </p:spTree>
    <p:extLst>
      <p:ext uri="{BB962C8B-B14F-4D97-AF65-F5344CB8AC3E}">
        <p14:creationId xmlns:p14="http://schemas.microsoft.com/office/powerpoint/2010/main" val="2939299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601" y="1665288"/>
            <a:ext cx="41386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665288"/>
            <a:ext cx="41386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GB"/>
              <a:t>Click to edit Master title style</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D8B4EF1-9DB8-43B8-BFF5-FAA5480FAC62}" type="slidenum">
              <a:rPr lang="en-GB"/>
              <a:pPr>
                <a:defRPr/>
              </a:pPr>
              <a:t>‹#›</a:t>
            </a:fld>
            <a:endParaRPr lang="en-GB"/>
          </a:p>
        </p:txBody>
      </p:sp>
    </p:spTree>
    <p:extLst>
      <p:ext uri="{BB962C8B-B14F-4D97-AF65-F5344CB8AC3E}">
        <p14:creationId xmlns:p14="http://schemas.microsoft.com/office/powerpoint/2010/main" val="1978486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GB"/>
              <a:t>Click to edit Master title style</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7364889C-B897-4D25-AD34-22DCD02E0178}" type="slidenum">
              <a:rPr lang="en-GB"/>
              <a:pPr>
                <a:defRPr/>
              </a:pPr>
              <a:t>‹#›</a:t>
            </a:fld>
            <a:endParaRPr lang="en-GB"/>
          </a:p>
        </p:txBody>
      </p:sp>
    </p:spTree>
    <p:extLst>
      <p:ext uri="{BB962C8B-B14F-4D97-AF65-F5344CB8AC3E}">
        <p14:creationId xmlns:p14="http://schemas.microsoft.com/office/powerpoint/2010/main" val="2901914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GB"/>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EB239C3-0EE5-40FE-A3F0-1EE84455FA57}" type="slidenum">
              <a:rPr lang="en-GB"/>
              <a:pPr>
                <a:defRPr/>
              </a:pPr>
              <a:t>‹#›</a:t>
            </a:fld>
            <a:endParaRPr lang="en-GB"/>
          </a:p>
        </p:txBody>
      </p:sp>
    </p:spTree>
    <p:extLst>
      <p:ext uri="{BB962C8B-B14F-4D97-AF65-F5344CB8AC3E}">
        <p14:creationId xmlns:p14="http://schemas.microsoft.com/office/powerpoint/2010/main" val="2784078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EB8B46B-9E09-4D16-A353-834466966BC4}" type="slidenum">
              <a:rPr lang="en-GB"/>
              <a:pPr>
                <a:defRPr/>
              </a:pPr>
              <a:t>‹#›</a:t>
            </a:fld>
            <a:endParaRPr lang="en-GB"/>
          </a:p>
        </p:txBody>
      </p:sp>
    </p:spTree>
    <p:extLst>
      <p:ext uri="{BB962C8B-B14F-4D97-AF65-F5344CB8AC3E}">
        <p14:creationId xmlns:p14="http://schemas.microsoft.com/office/powerpoint/2010/main" val="3826722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0D9D412-A1B6-4517-8130-195300E5B2A2}" type="slidenum">
              <a:rPr lang="en-GB"/>
              <a:pPr>
                <a:defRPr/>
              </a:pPr>
              <a:t>‹#›</a:t>
            </a:fld>
            <a:endParaRPr lang="en-GB"/>
          </a:p>
        </p:txBody>
      </p:sp>
    </p:spTree>
    <p:extLst>
      <p:ext uri="{BB962C8B-B14F-4D97-AF65-F5344CB8AC3E}">
        <p14:creationId xmlns:p14="http://schemas.microsoft.com/office/powerpoint/2010/main" val="12655741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17508A4-851A-4ECE-9260-B26CA958BC8A}" type="slidenum">
              <a:rPr lang="en-GB"/>
              <a:pPr>
                <a:defRPr/>
              </a:pPr>
              <a:t>‹#›</a:t>
            </a:fld>
            <a:endParaRPr lang="en-GB"/>
          </a:p>
        </p:txBody>
      </p:sp>
    </p:spTree>
    <p:extLst>
      <p:ext uri="{BB962C8B-B14F-4D97-AF65-F5344CB8AC3E}">
        <p14:creationId xmlns:p14="http://schemas.microsoft.com/office/powerpoint/2010/main" val="2952420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C84B652-F846-4473-A4FC-872ECECB15EF}" type="slidenum">
              <a:rPr lang="en-GB"/>
              <a:pPr>
                <a:defRPr/>
              </a:pPr>
              <a:t>‹#›</a:t>
            </a:fld>
            <a:endParaRPr lang="en-GB"/>
          </a:p>
        </p:txBody>
      </p:sp>
    </p:spTree>
    <p:extLst>
      <p:ext uri="{BB962C8B-B14F-4D97-AF65-F5344CB8AC3E}">
        <p14:creationId xmlns:p14="http://schemas.microsoft.com/office/powerpoint/2010/main" val="2539966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GB"/>
              <a:t>Click to edit Master 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505FF37-0514-4014-AC4A-829EA8A52D87}" type="slidenum">
              <a:rPr lang="en-GB"/>
              <a:pPr>
                <a:defRPr/>
              </a:pPr>
              <a:t>‹#›</a:t>
            </a:fld>
            <a:endParaRPr lang="en-GB"/>
          </a:p>
        </p:txBody>
      </p:sp>
    </p:spTree>
    <p:extLst>
      <p:ext uri="{BB962C8B-B14F-4D97-AF65-F5344CB8AC3E}">
        <p14:creationId xmlns:p14="http://schemas.microsoft.com/office/powerpoint/2010/main" val="3520165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4F50D6A-10BA-407A-A6A8-E3922D673487}" type="slidenum">
              <a:rPr lang="en-GB"/>
              <a:pPr>
                <a:defRPr/>
              </a:pPr>
              <a:t>‹#›</a:t>
            </a:fld>
            <a:endParaRPr lang="en-GB"/>
          </a:p>
        </p:txBody>
      </p:sp>
    </p:spTree>
    <p:extLst>
      <p:ext uri="{BB962C8B-B14F-4D97-AF65-F5344CB8AC3E}">
        <p14:creationId xmlns:p14="http://schemas.microsoft.com/office/powerpoint/2010/main" val="3939860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GB"/>
              <a:t>Click to edit Master title style</a:t>
            </a:r>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95601EC-6BD1-42D0-A13B-0706AE6488FC}" type="slidenum">
              <a:rPr lang="en-GB"/>
              <a:pPr>
                <a:defRPr/>
              </a:pPr>
              <a:t>‹#›</a:t>
            </a:fld>
            <a:endParaRPr lang="en-GB"/>
          </a:p>
        </p:txBody>
      </p:sp>
    </p:spTree>
    <p:extLst>
      <p:ext uri="{BB962C8B-B14F-4D97-AF65-F5344CB8AC3E}">
        <p14:creationId xmlns:p14="http://schemas.microsoft.com/office/powerpoint/2010/main" val="4145279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665288"/>
            <a:ext cx="4138612" cy="4349750"/>
          </a:xfrm>
        </p:spPr>
        <p:txBody>
          <a:bodyPr/>
          <a:lstStyle/>
          <a:p>
            <a:pPr lvl="0"/>
            <a:endParaRPr lang="en-GB" noProof="0"/>
          </a:p>
        </p:txBody>
      </p:sp>
      <p:sp>
        <p:nvSpPr>
          <p:cNvPr id="8"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GB"/>
              <a:t>Click to edit Master title style</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0929A3-6D5F-437B-BF6F-07E88C50C4D1}" type="slidenum">
              <a:rPr lang="en-GB"/>
              <a:pPr>
                <a:defRPr/>
              </a:pPr>
              <a:t>‹#›</a:t>
            </a:fld>
            <a:endParaRPr lang="en-GB"/>
          </a:p>
        </p:txBody>
      </p:sp>
    </p:spTree>
    <p:extLst>
      <p:ext uri="{BB962C8B-B14F-4D97-AF65-F5344CB8AC3E}">
        <p14:creationId xmlns:p14="http://schemas.microsoft.com/office/powerpoint/2010/main" val="2546334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55601" y="1665288"/>
            <a:ext cx="8429625" cy="4349750"/>
          </a:xfrm>
        </p:spPr>
        <p:txBody>
          <a:bodyPr/>
          <a:lstStyle/>
          <a:p>
            <a:pPr lvl="0"/>
            <a:endParaRPr lang="en-GB" noProof="0"/>
          </a:p>
        </p:txBody>
      </p:sp>
      <p:sp>
        <p:nvSpPr>
          <p:cNvPr id="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a:lstStyle/>
          <a:p>
            <a:pPr lvl="0"/>
            <a:r>
              <a:rPr lang="en-GB"/>
              <a:t>Click to edit Master 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D8FCBE9-98FD-4B4F-90CA-0F8F0D656B84}" type="slidenum">
              <a:rPr lang="en-GB"/>
              <a:pPr>
                <a:defRPr/>
              </a:pPr>
              <a:t>‹#›</a:t>
            </a:fld>
            <a:endParaRPr lang="en-GB"/>
          </a:p>
        </p:txBody>
      </p:sp>
    </p:spTree>
    <p:extLst>
      <p:ext uri="{BB962C8B-B14F-4D97-AF65-F5344CB8AC3E}">
        <p14:creationId xmlns:p14="http://schemas.microsoft.com/office/powerpoint/2010/main" val="34023048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2367162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3254037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160274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871B276-74E0-488B-99A2-45868BA80FBD}" type="slidenum">
              <a:rPr lang="en-GB"/>
              <a:pPr>
                <a:defRPr/>
              </a:pPr>
              <a:t>‹#›</a:t>
            </a:fld>
            <a:endParaRPr lang="en-GB"/>
          </a:p>
        </p:txBody>
      </p:sp>
    </p:spTree>
    <p:extLst>
      <p:ext uri="{BB962C8B-B14F-4D97-AF65-F5344CB8AC3E}">
        <p14:creationId xmlns:p14="http://schemas.microsoft.com/office/powerpoint/2010/main" val="2746428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3BEF5B-CF35-472E-A99C-768A0EE640DB}"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1210223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3BEF5B-CF35-472E-A99C-768A0EE640DB}" type="datetimeFigureOut">
              <a:rPr lang="en-GB" smtClean="0"/>
              <a:t>26/11/2021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216857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3BEF5B-CF35-472E-A99C-768A0EE640DB}" type="datetimeFigureOut">
              <a:rPr lang="en-GB" smtClean="0"/>
              <a:t>26/11/2021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29797323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BEF5B-CF35-472E-A99C-768A0EE640DB}" type="datetimeFigureOut">
              <a:rPr lang="en-GB" smtClean="0"/>
              <a:t>26/11/2021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2677495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3BEF5B-CF35-472E-A99C-768A0EE640DB}"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296551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3BEF5B-CF35-472E-A99C-768A0EE640DB}"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322132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3438506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3BEF5B-CF35-472E-A99C-768A0EE640DB}"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8B9928-007C-4146-AC76-F71BB4EA9807}" type="slidenum">
              <a:rPr lang="en-GB" smtClean="0"/>
              <a:t>‹#›</a:t>
            </a:fld>
            <a:endParaRPr lang="en-GB"/>
          </a:p>
        </p:txBody>
      </p:sp>
    </p:spTree>
    <p:extLst>
      <p:ext uri="{BB962C8B-B14F-4D97-AF65-F5344CB8AC3E}">
        <p14:creationId xmlns:p14="http://schemas.microsoft.com/office/powerpoint/2010/main" val="3856367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chemeClr val="tx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defRPr>
            </a:lvl1pPr>
          </a:lstStyle>
          <a:p>
            <a:r>
              <a:rPr lang="en-US"/>
              <a:t>Click to edit Master title style</a:t>
            </a:r>
            <a:endParaRPr lang="en-GB"/>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US"/>
              <a:t>Click to edit Master subtitle style</a:t>
            </a:r>
            <a:endParaRPr lang="en-GB"/>
          </a:p>
        </p:txBody>
      </p:sp>
      <p:sp>
        <p:nvSpPr>
          <p:cNvPr id="7" name="Rectangle 5"/>
          <p:cNvSpPr>
            <a:spLocks noGrp="1" noChangeArrowheads="1"/>
          </p:cNvSpPr>
          <p:nvPr>
            <p:ph type="dt" sz="half" idx="10"/>
          </p:nvPr>
        </p:nvSpPr>
        <p:spPr>
          <a:xfrm>
            <a:off x="457200" y="6927850"/>
            <a:ext cx="2133600" cy="476250"/>
          </a:xfrm>
        </p:spPr>
        <p:txBody>
          <a:bodyPr/>
          <a:lstStyle>
            <a:lvl1pPr>
              <a:defRPr/>
            </a:lvl1pPr>
          </a:lstStyle>
          <a:p>
            <a:fld id="{313BEF5B-CF35-472E-A99C-768A0EE640DB}" type="datetimeFigureOut">
              <a:rPr lang="en-GB" smtClean="0"/>
              <a:t>26/11/2021</a:t>
            </a:fld>
            <a:endParaRPr lang="en-GB"/>
          </a:p>
        </p:txBody>
      </p:sp>
      <p:sp>
        <p:nvSpPr>
          <p:cNvPr id="8" name="Rectangle 6"/>
          <p:cNvSpPr>
            <a:spLocks noGrp="1" noChangeArrowheads="1"/>
          </p:cNvSpPr>
          <p:nvPr>
            <p:ph type="ftr" sz="quarter" idx="11"/>
          </p:nvPr>
        </p:nvSpPr>
        <p:spPr>
          <a:xfrm>
            <a:off x="3124200" y="6927850"/>
            <a:ext cx="2895600" cy="476250"/>
          </a:xfrm>
        </p:spPr>
        <p:txBody>
          <a:bodyPr/>
          <a:lstStyle>
            <a:lvl1pPr>
              <a:defRPr/>
            </a:lvl1pPr>
          </a:lstStyle>
          <a:p>
            <a:endParaRPr lang="en-GB"/>
          </a:p>
        </p:txBody>
      </p:sp>
      <p:sp>
        <p:nvSpPr>
          <p:cNvPr id="9" name="Rectangle 7"/>
          <p:cNvSpPr>
            <a:spLocks noGrp="1" noChangeArrowheads="1"/>
          </p:cNvSpPr>
          <p:nvPr>
            <p:ph type="sldNum" sz="quarter" idx="12"/>
          </p:nvPr>
        </p:nvSpPr>
        <p:spPr>
          <a:xfrm>
            <a:off x="6553200" y="6927850"/>
            <a:ext cx="2133600" cy="476250"/>
          </a:xfrm>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3622077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56067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10FE147-6786-461F-ACEE-64BEAB5D551D}" type="slidenum">
              <a:rPr lang="en-GB"/>
              <a:pPr>
                <a:defRPr/>
              </a:pPr>
              <a:t>‹#›</a:t>
            </a:fld>
            <a:endParaRPr lang="en-GB"/>
          </a:p>
        </p:txBody>
      </p:sp>
    </p:spTree>
    <p:extLst>
      <p:ext uri="{BB962C8B-B14F-4D97-AF65-F5344CB8AC3E}">
        <p14:creationId xmlns:p14="http://schemas.microsoft.com/office/powerpoint/2010/main" val="2838606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4133173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5601" y="1665288"/>
            <a:ext cx="41386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665288"/>
            <a:ext cx="41386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15743916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8" name="Rectangle 6"/>
          <p:cNvSpPr>
            <a:spLocks noGrp="1" noChangeArrowheads="1"/>
          </p:cNvSpPr>
          <p:nvPr>
            <p:ph type="ftr" sz="quarter" idx="11"/>
          </p:nvPr>
        </p:nvSpPr>
        <p:spPr>
          <a:ln/>
        </p:spPr>
        <p:txBody>
          <a:bodyPr/>
          <a:lstStyle>
            <a:lvl1pPr>
              <a:defRPr/>
            </a:lvl1pPr>
          </a:lstStyle>
          <a:p>
            <a:endParaRPr lang="en-GB"/>
          </a:p>
        </p:txBody>
      </p:sp>
      <p:sp>
        <p:nvSpPr>
          <p:cNvPr id="9"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1810760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4" name="Rectangle 6"/>
          <p:cNvSpPr>
            <a:spLocks noGrp="1" noChangeArrowheads="1"/>
          </p:cNvSpPr>
          <p:nvPr>
            <p:ph type="ftr" sz="quarter" idx="11"/>
          </p:nvPr>
        </p:nvSpPr>
        <p:spPr>
          <a:ln/>
        </p:spPr>
        <p:txBody>
          <a:bodyPr/>
          <a:lstStyle>
            <a:lvl1pPr>
              <a:defRPr/>
            </a:lvl1pPr>
          </a:lstStyle>
          <a:p>
            <a:endParaRPr lang="en-GB"/>
          </a:p>
        </p:txBody>
      </p:sp>
      <p:sp>
        <p:nvSpPr>
          <p:cNvPr id="5"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1794177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3" name="Rectangle 6"/>
          <p:cNvSpPr>
            <a:spLocks noGrp="1" noChangeArrowheads="1"/>
          </p:cNvSpPr>
          <p:nvPr>
            <p:ph type="ftr" sz="quarter" idx="11"/>
          </p:nvPr>
        </p:nvSpPr>
        <p:spPr>
          <a:ln/>
        </p:spPr>
        <p:txBody>
          <a:bodyPr/>
          <a:lstStyle>
            <a:lvl1pPr>
              <a:defRPr/>
            </a:lvl1pPr>
          </a:lstStyle>
          <a:p>
            <a:endParaRPr lang="en-GB"/>
          </a:p>
        </p:txBody>
      </p:sp>
      <p:sp>
        <p:nvSpPr>
          <p:cNvPr id="4"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1958550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154335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3934837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21183207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4016468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7" name="Rectangle 6"/>
          <p:cNvSpPr>
            <a:spLocks noGrp="1" noChangeArrowheads="1"/>
          </p:cNvSpPr>
          <p:nvPr>
            <p:ph type="ftr" sz="quarter" idx="11"/>
          </p:nvPr>
        </p:nvSpPr>
        <p:spPr>
          <a:ln/>
        </p:spPr>
        <p:txBody>
          <a:bodyPr/>
          <a:lstStyle>
            <a:lvl1pPr>
              <a:defRPr/>
            </a:lvl1pPr>
          </a:lstStyle>
          <a:p>
            <a:endParaRPr lang="en-GB"/>
          </a:p>
        </p:txBody>
      </p:sp>
      <p:sp>
        <p:nvSpPr>
          <p:cNvPr id="8"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2551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03F5AD9-5011-4964-A853-E88DD15A2606}" type="slidenum">
              <a:rPr lang="en-GB"/>
              <a:pPr>
                <a:defRPr/>
              </a:pPr>
              <a:t>‹#›</a:t>
            </a:fld>
            <a:endParaRPr lang="en-GB"/>
          </a:p>
        </p:txBody>
      </p:sp>
    </p:spTree>
    <p:extLst>
      <p:ext uri="{BB962C8B-B14F-4D97-AF65-F5344CB8AC3E}">
        <p14:creationId xmlns:p14="http://schemas.microsoft.com/office/powerpoint/2010/main" val="1280399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665288"/>
            <a:ext cx="4138612" cy="4349750"/>
          </a:xfrm>
        </p:spPr>
        <p:txBody>
          <a:bodyPr/>
          <a:lstStyle/>
          <a:p>
            <a:pPr lvl="0"/>
            <a:r>
              <a:rPr lang="en-US" noProof="0"/>
              <a:t>Click icon to add chart</a:t>
            </a:r>
            <a:endParaRPr lang="en-GB" noProof="0"/>
          </a:p>
        </p:txBody>
      </p:sp>
      <p:sp>
        <p:nvSpPr>
          <p:cNvPr id="5"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6" name="Rectangle 6"/>
          <p:cNvSpPr>
            <a:spLocks noGrp="1" noChangeArrowheads="1"/>
          </p:cNvSpPr>
          <p:nvPr>
            <p:ph type="ftr" sz="quarter" idx="11"/>
          </p:nvPr>
        </p:nvSpPr>
        <p:spPr>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1582500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able Placeholder 2"/>
          <p:cNvSpPr>
            <a:spLocks noGrp="1"/>
          </p:cNvSpPr>
          <p:nvPr>
            <p:ph type="tbl" idx="1"/>
          </p:nvPr>
        </p:nvSpPr>
        <p:spPr>
          <a:xfrm>
            <a:off x="355601" y="1665288"/>
            <a:ext cx="8429625" cy="4349750"/>
          </a:xfrm>
        </p:spPr>
        <p:txBody>
          <a:bodyPr/>
          <a:lstStyle/>
          <a:p>
            <a:pPr lvl="0"/>
            <a:r>
              <a:rPr lang="en-US" noProof="0"/>
              <a:t>Click icon to add table</a:t>
            </a:r>
            <a:endParaRPr lang="en-GB" noProof="0"/>
          </a:p>
        </p:txBody>
      </p:sp>
      <p:sp>
        <p:nvSpPr>
          <p:cNvPr id="4" name="Rectangle 5"/>
          <p:cNvSpPr>
            <a:spLocks noGrp="1" noChangeArrowheads="1"/>
          </p:cNvSpPr>
          <p:nvPr>
            <p:ph type="dt" sz="half" idx="10"/>
          </p:nvPr>
        </p:nvSpPr>
        <p:spPr>
          <a:ln/>
        </p:spPr>
        <p:txBody>
          <a:bodyPr/>
          <a:lstStyle>
            <a:lvl1pPr>
              <a:defRPr/>
            </a:lvl1pPr>
          </a:lstStyle>
          <a:p>
            <a:fld id="{313BEF5B-CF35-472E-A99C-768A0EE640DB}" type="datetimeFigureOut">
              <a:rPr lang="en-GB" smtClean="0"/>
              <a:t>26/11/2021</a:t>
            </a:fld>
            <a:endParaRPr lang="en-GB"/>
          </a:p>
        </p:txBody>
      </p:sp>
      <p:sp>
        <p:nvSpPr>
          <p:cNvPr id="5" name="Rectangle 6"/>
          <p:cNvSpPr>
            <a:spLocks noGrp="1" noChangeArrowheads="1"/>
          </p:cNvSpPr>
          <p:nvPr>
            <p:ph type="ftr" sz="quarter" idx="11"/>
          </p:nvPr>
        </p:nvSpPr>
        <p:spPr>
          <a:ln/>
        </p:spPr>
        <p:txBody>
          <a:bodyPr/>
          <a:lstStyle>
            <a:lvl1pPr>
              <a:defRPr/>
            </a:lvl1pPr>
          </a:lstStyle>
          <a:p>
            <a:endParaRPr lang="en-GB"/>
          </a:p>
        </p:txBody>
      </p:sp>
      <p:sp>
        <p:nvSpPr>
          <p:cNvPr id="6" name="Rectangle 7"/>
          <p:cNvSpPr>
            <a:spLocks noGrp="1" noChangeArrowheads="1"/>
          </p:cNvSpPr>
          <p:nvPr>
            <p:ph type="sldNum" sz="quarter" idx="12"/>
          </p:nvPr>
        </p:nvSpPr>
        <p:spPr>
          <a:ln/>
        </p:spPr>
        <p:txBody>
          <a:bodyPr/>
          <a:lstStyle>
            <a:lvl1pPr>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10323853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rgbClr val="00502F"/>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defRPr>
            </a:lvl1pPr>
          </a:lstStyle>
          <a:p>
            <a:r>
              <a:rPr lang="en-US"/>
              <a:t>Click to edit Master title style</a:t>
            </a:r>
            <a:endParaRPr lang="en-GB"/>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US"/>
              <a:t>Click to edit Master subtitle style</a:t>
            </a:r>
            <a:endParaRPr lang="en-GB"/>
          </a:p>
        </p:txBody>
      </p:sp>
      <p:sp>
        <p:nvSpPr>
          <p:cNvPr id="7"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US"/>
          </a:p>
        </p:txBody>
      </p:sp>
      <p:sp>
        <p:nvSpPr>
          <p:cNvPr id="9"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2E32D8C6-FBEA-4E44-9D1E-3712AD6FF539}" type="slidenum">
              <a:rPr lang="en-GB"/>
              <a:pPr>
                <a:defRPr/>
              </a:pPr>
              <a:t>‹#›</a:t>
            </a:fld>
            <a:endParaRPr lang="en-GB"/>
          </a:p>
        </p:txBody>
      </p:sp>
    </p:spTree>
    <p:extLst>
      <p:ext uri="{BB962C8B-B14F-4D97-AF65-F5344CB8AC3E}">
        <p14:creationId xmlns:p14="http://schemas.microsoft.com/office/powerpoint/2010/main" val="2650188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B8577E4-DEA9-4784-8B08-744C7F645E55}" type="slidenum">
              <a:rPr lang="en-GB"/>
              <a:pPr>
                <a:defRPr/>
              </a:pPr>
              <a:t>‹#›</a:t>
            </a:fld>
            <a:endParaRPr lang="en-GB"/>
          </a:p>
        </p:txBody>
      </p:sp>
    </p:spTree>
    <p:extLst>
      <p:ext uri="{BB962C8B-B14F-4D97-AF65-F5344CB8AC3E}">
        <p14:creationId xmlns:p14="http://schemas.microsoft.com/office/powerpoint/2010/main" val="37135799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CFC490A-0707-4258-8E5A-CEAB98E13E08}" type="slidenum">
              <a:rPr lang="en-GB"/>
              <a:pPr>
                <a:defRPr/>
              </a:pPr>
              <a:t>‹#›</a:t>
            </a:fld>
            <a:endParaRPr lang="en-GB"/>
          </a:p>
        </p:txBody>
      </p:sp>
    </p:spTree>
    <p:extLst>
      <p:ext uri="{BB962C8B-B14F-4D97-AF65-F5344CB8AC3E}">
        <p14:creationId xmlns:p14="http://schemas.microsoft.com/office/powerpoint/2010/main" val="2535891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5601" y="1665288"/>
            <a:ext cx="41386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665288"/>
            <a:ext cx="41386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4882385-CAF7-4F50-8F0E-720AEB942373}" type="slidenum">
              <a:rPr lang="en-GB"/>
              <a:pPr>
                <a:defRPr/>
              </a:pPr>
              <a:t>‹#›</a:t>
            </a:fld>
            <a:endParaRPr lang="en-GB"/>
          </a:p>
        </p:txBody>
      </p:sp>
    </p:spTree>
    <p:extLst>
      <p:ext uri="{BB962C8B-B14F-4D97-AF65-F5344CB8AC3E}">
        <p14:creationId xmlns:p14="http://schemas.microsoft.com/office/powerpoint/2010/main" val="3435193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6C09AA3F-AE84-47A2-AB63-33C97B06E6B7}" type="slidenum">
              <a:rPr lang="en-GB"/>
              <a:pPr>
                <a:defRPr/>
              </a:pPr>
              <a:t>‹#›</a:t>
            </a:fld>
            <a:endParaRPr lang="en-GB"/>
          </a:p>
        </p:txBody>
      </p:sp>
    </p:spTree>
    <p:extLst>
      <p:ext uri="{BB962C8B-B14F-4D97-AF65-F5344CB8AC3E}">
        <p14:creationId xmlns:p14="http://schemas.microsoft.com/office/powerpoint/2010/main" val="20124313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59A0356-6954-4909-AEF9-A31B27FE147E}" type="slidenum">
              <a:rPr lang="en-GB"/>
              <a:pPr>
                <a:defRPr/>
              </a:pPr>
              <a:t>‹#›</a:t>
            </a:fld>
            <a:endParaRPr lang="en-GB"/>
          </a:p>
        </p:txBody>
      </p:sp>
    </p:spTree>
    <p:extLst>
      <p:ext uri="{BB962C8B-B14F-4D97-AF65-F5344CB8AC3E}">
        <p14:creationId xmlns:p14="http://schemas.microsoft.com/office/powerpoint/2010/main" val="1147450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BE2A044-AE75-42E0-ABD4-DCD6F6E40474}" type="slidenum">
              <a:rPr lang="en-GB"/>
              <a:pPr>
                <a:defRPr/>
              </a:pPr>
              <a:t>‹#›</a:t>
            </a:fld>
            <a:endParaRPr lang="en-GB"/>
          </a:p>
        </p:txBody>
      </p:sp>
    </p:spTree>
    <p:extLst>
      <p:ext uri="{BB962C8B-B14F-4D97-AF65-F5344CB8AC3E}">
        <p14:creationId xmlns:p14="http://schemas.microsoft.com/office/powerpoint/2010/main" val="410440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E5A6B81-5845-4336-B450-A7D21EB4B3F0}" type="slidenum">
              <a:rPr lang="en-GB"/>
              <a:pPr>
                <a:defRPr/>
              </a:pPr>
              <a:t>‹#›</a:t>
            </a:fld>
            <a:endParaRPr lang="en-GB"/>
          </a:p>
        </p:txBody>
      </p:sp>
    </p:spTree>
    <p:extLst>
      <p:ext uri="{BB962C8B-B14F-4D97-AF65-F5344CB8AC3E}">
        <p14:creationId xmlns:p14="http://schemas.microsoft.com/office/powerpoint/2010/main" val="88680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2A7DA05-06E3-4E07-B7B9-8F57196A78ED}" type="slidenum">
              <a:rPr lang="en-GB"/>
              <a:pPr>
                <a:defRPr/>
              </a:pPr>
              <a:t>‹#›</a:t>
            </a:fld>
            <a:endParaRPr lang="en-GB"/>
          </a:p>
        </p:txBody>
      </p:sp>
    </p:spTree>
    <p:extLst>
      <p:ext uri="{BB962C8B-B14F-4D97-AF65-F5344CB8AC3E}">
        <p14:creationId xmlns:p14="http://schemas.microsoft.com/office/powerpoint/2010/main" val="19646974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86AA663-A3EA-40E1-B5F7-36CF0D28C399}" type="slidenum">
              <a:rPr lang="en-GB"/>
              <a:pPr>
                <a:defRPr/>
              </a:pPr>
              <a:t>‹#›</a:t>
            </a:fld>
            <a:endParaRPr lang="en-GB"/>
          </a:p>
        </p:txBody>
      </p:sp>
    </p:spTree>
    <p:extLst>
      <p:ext uri="{BB962C8B-B14F-4D97-AF65-F5344CB8AC3E}">
        <p14:creationId xmlns:p14="http://schemas.microsoft.com/office/powerpoint/2010/main" val="24656286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B7146C6-B89C-4715-A63F-36C32FA337E3}" type="slidenum">
              <a:rPr lang="en-GB"/>
              <a:pPr>
                <a:defRPr/>
              </a:pPr>
              <a:t>‹#›</a:t>
            </a:fld>
            <a:endParaRPr lang="en-GB"/>
          </a:p>
        </p:txBody>
      </p:sp>
    </p:spTree>
    <p:extLst>
      <p:ext uri="{BB962C8B-B14F-4D97-AF65-F5344CB8AC3E}">
        <p14:creationId xmlns:p14="http://schemas.microsoft.com/office/powerpoint/2010/main" val="29559464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48C2BD2-4F81-428C-8674-B6C6B62F3850}" type="slidenum">
              <a:rPr lang="en-GB"/>
              <a:pPr>
                <a:defRPr/>
              </a:pPr>
              <a:t>‹#›</a:t>
            </a:fld>
            <a:endParaRPr lang="en-GB"/>
          </a:p>
        </p:txBody>
      </p:sp>
    </p:spTree>
    <p:extLst>
      <p:ext uri="{BB962C8B-B14F-4D97-AF65-F5344CB8AC3E}">
        <p14:creationId xmlns:p14="http://schemas.microsoft.com/office/powerpoint/2010/main" val="11894472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DA6A938-E8A5-46E6-AD37-43E36924519E}" type="slidenum">
              <a:rPr lang="en-GB"/>
              <a:pPr>
                <a:defRPr/>
              </a:pPr>
              <a:t>‹#›</a:t>
            </a:fld>
            <a:endParaRPr lang="en-GB"/>
          </a:p>
        </p:txBody>
      </p:sp>
    </p:spTree>
    <p:extLst>
      <p:ext uri="{BB962C8B-B14F-4D97-AF65-F5344CB8AC3E}">
        <p14:creationId xmlns:p14="http://schemas.microsoft.com/office/powerpoint/2010/main" val="2512588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6613" y="1665288"/>
            <a:ext cx="4138612" cy="4349750"/>
          </a:xfrm>
        </p:spPr>
        <p:txBody>
          <a:bodyPr/>
          <a:lstStyle/>
          <a:p>
            <a:pPr lvl="0"/>
            <a:r>
              <a:rPr lang="en-US" noProof="0"/>
              <a:t>Click icon to add chart</a:t>
            </a:r>
            <a:endParaRPr lang="en-GB"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2930199-EF86-451C-A676-40A0652DBB15}" type="slidenum">
              <a:rPr lang="en-GB"/>
              <a:pPr>
                <a:defRPr/>
              </a:pPr>
              <a:t>‹#›</a:t>
            </a:fld>
            <a:endParaRPr lang="en-GB"/>
          </a:p>
        </p:txBody>
      </p:sp>
    </p:spTree>
    <p:extLst>
      <p:ext uri="{BB962C8B-B14F-4D97-AF65-F5344CB8AC3E}">
        <p14:creationId xmlns:p14="http://schemas.microsoft.com/office/powerpoint/2010/main" val="33744517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a:t>Click to edit Master title style</a:t>
            </a:r>
            <a:endParaRPr lang="en-GB"/>
          </a:p>
        </p:txBody>
      </p:sp>
      <p:sp>
        <p:nvSpPr>
          <p:cNvPr id="3" name="Table Placeholder 2"/>
          <p:cNvSpPr>
            <a:spLocks noGrp="1"/>
          </p:cNvSpPr>
          <p:nvPr>
            <p:ph type="tbl" idx="1"/>
          </p:nvPr>
        </p:nvSpPr>
        <p:spPr>
          <a:xfrm>
            <a:off x="355601" y="1665288"/>
            <a:ext cx="8429625" cy="4349750"/>
          </a:xfrm>
        </p:spPr>
        <p:txBody>
          <a:bodyPr/>
          <a:lstStyle/>
          <a:p>
            <a:pPr lvl="0"/>
            <a:r>
              <a:rPr lang="en-US" noProof="0"/>
              <a:t>Click icon to add table</a:t>
            </a:r>
            <a:endParaRPr lang="en-GB"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B545084-B717-4A6E-AAA9-437DBDDC5891}" type="slidenum">
              <a:rPr lang="en-GB"/>
              <a:pPr>
                <a:defRPr/>
              </a:pPr>
              <a:t>‹#›</a:t>
            </a:fld>
            <a:endParaRPr lang="en-GB"/>
          </a:p>
        </p:txBody>
      </p:sp>
    </p:spTree>
    <p:extLst>
      <p:ext uri="{BB962C8B-B14F-4D97-AF65-F5344CB8AC3E}">
        <p14:creationId xmlns:p14="http://schemas.microsoft.com/office/powerpoint/2010/main" val="5729121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rgbClr val="C41230"/>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defRPr>
            </a:lvl1pPr>
          </a:lstStyle>
          <a:p>
            <a:r>
              <a:rPr lang="en-US"/>
              <a:t>Click to edit Master title style</a:t>
            </a:r>
            <a:endParaRPr lang="en-GB"/>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US"/>
              <a:t>Click to edit Master subtitle style</a:t>
            </a:r>
            <a:endParaRPr lang="en-GB"/>
          </a:p>
        </p:txBody>
      </p:sp>
      <p:sp>
        <p:nvSpPr>
          <p:cNvPr id="7"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US"/>
          </a:p>
        </p:txBody>
      </p:sp>
      <p:sp>
        <p:nvSpPr>
          <p:cNvPr id="9"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9C3DD597-4508-4C57-AEFB-8946BC0D7375}" type="slidenum">
              <a:rPr lang="en-GB"/>
              <a:pPr>
                <a:defRPr/>
              </a:pPr>
              <a:t>‹#›</a:t>
            </a:fld>
            <a:endParaRPr lang="en-GB"/>
          </a:p>
        </p:txBody>
      </p:sp>
    </p:spTree>
    <p:extLst>
      <p:ext uri="{BB962C8B-B14F-4D97-AF65-F5344CB8AC3E}">
        <p14:creationId xmlns:p14="http://schemas.microsoft.com/office/powerpoint/2010/main" val="16796803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1385F91-E0ED-42C7-8956-F1357093E02D}" type="slidenum">
              <a:rPr lang="en-GB"/>
              <a:pPr>
                <a:defRPr/>
              </a:pPr>
              <a:t>‹#›</a:t>
            </a:fld>
            <a:endParaRPr lang="en-GB"/>
          </a:p>
        </p:txBody>
      </p:sp>
    </p:spTree>
    <p:extLst>
      <p:ext uri="{BB962C8B-B14F-4D97-AF65-F5344CB8AC3E}">
        <p14:creationId xmlns:p14="http://schemas.microsoft.com/office/powerpoint/2010/main" val="31435609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2DAB7B3-C354-4009-BA03-DBACED3F4EF1}" type="slidenum">
              <a:rPr lang="en-GB"/>
              <a:pPr>
                <a:defRPr/>
              </a:pPr>
              <a:t>‹#›</a:t>
            </a:fld>
            <a:endParaRPr lang="en-GB"/>
          </a:p>
        </p:txBody>
      </p:sp>
    </p:spTree>
    <p:extLst>
      <p:ext uri="{BB962C8B-B14F-4D97-AF65-F5344CB8AC3E}">
        <p14:creationId xmlns:p14="http://schemas.microsoft.com/office/powerpoint/2010/main" val="12713649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5601" y="1665288"/>
            <a:ext cx="41386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665288"/>
            <a:ext cx="4138612"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5CEE034-2025-40DB-AA41-72F30A8E4605}" type="slidenum">
              <a:rPr lang="en-GB"/>
              <a:pPr>
                <a:defRPr/>
              </a:pPr>
              <a:t>‹#›</a:t>
            </a:fld>
            <a:endParaRPr lang="en-GB"/>
          </a:p>
        </p:txBody>
      </p:sp>
    </p:spTree>
    <p:extLst>
      <p:ext uri="{BB962C8B-B14F-4D97-AF65-F5344CB8AC3E}">
        <p14:creationId xmlns:p14="http://schemas.microsoft.com/office/powerpoint/2010/main" val="64767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image" Target="../media/image1.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1.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8.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image" Target="../media/image2.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9.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chemeClr val="tx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1027" name="Picture 11" descr="LeedsUniWhi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body" idx="1"/>
          </p:nvPr>
        </p:nvSpPr>
        <p:spPr bwMode="auto">
          <a:xfrm>
            <a:off x="355601" y="1665288"/>
            <a:ext cx="84296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9" name="Rectangle 4"/>
          <p:cNvSpPr>
            <a:spLocks noGrp="1" noChangeArrowheads="1"/>
          </p:cNvSpPr>
          <p:nvPr>
            <p:ph type="title"/>
          </p:nvPr>
        </p:nvSpPr>
        <p:spPr bwMode="ltGray">
          <a:xfrm>
            <a:off x="355600" y="422275"/>
            <a:ext cx="487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en-GB"/>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US"/>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US"/>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D73A3A8B-CBBA-481B-9473-E0B3BB2ACAB0}" type="slidenum">
              <a:rPr lang="en-GB"/>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spTree>
  </p:cSld>
  <p:clrMap bg1="lt1" tx1="dk1" bg2="lt2" tx2="dk2" accent1="accent1" accent2="accent2" accent3="accent3" accent4="accent4" accent5="accent5" accent6="accent6" hlink="hlink" folHlink="folHlink"/>
  <p:sldLayoutIdLst>
    <p:sldLayoutId id="2147484066"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Lst>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algn="l" rtl="0" eaLnBrk="1" fontAlgn="base" hangingPunct="1">
        <a:spcBef>
          <a:spcPct val="0"/>
        </a:spcBef>
        <a:spcAft>
          <a:spcPct val="40000"/>
        </a:spcAft>
        <a:defRPr sz="2400">
          <a:solidFill>
            <a:schemeClr val="tx1"/>
          </a:solidFill>
          <a:latin typeface="+mn-lt"/>
          <a:ea typeface="+mn-ea"/>
          <a:cs typeface="+mn-cs"/>
        </a:defRPr>
      </a:lvl1pPr>
      <a:lvl2pPr marL="271463" indent="-269875" algn="l" rtl="0" eaLnBrk="1" fontAlgn="base" hangingPunct="1">
        <a:spcBef>
          <a:spcPct val="0"/>
        </a:spcBef>
        <a:spcAft>
          <a:spcPct val="40000"/>
        </a:spcAft>
        <a:buChar char="•"/>
        <a:defRPr sz="2000">
          <a:solidFill>
            <a:schemeClr val="tx1"/>
          </a:solidFill>
          <a:latin typeface="+mn-lt"/>
        </a:defRPr>
      </a:lvl2pPr>
      <a:lvl3pPr marL="542925" indent="-269875" algn="l" rtl="0" eaLnBrk="1" fontAlgn="base" hangingPunct="1">
        <a:spcBef>
          <a:spcPct val="0"/>
        </a:spcBef>
        <a:spcAft>
          <a:spcPct val="40000"/>
        </a:spcAft>
        <a:buChar char="•"/>
        <a:defRPr sz="2000">
          <a:solidFill>
            <a:schemeClr val="tx1"/>
          </a:solidFill>
          <a:latin typeface="+mn-lt"/>
        </a:defRPr>
      </a:lvl3pPr>
      <a:lvl4pPr marL="809625" indent="-265113" algn="l" rtl="0" eaLnBrk="1" fontAlgn="base" hangingPunct="1">
        <a:spcBef>
          <a:spcPct val="0"/>
        </a:spcBef>
        <a:spcAft>
          <a:spcPct val="40000"/>
        </a:spcAft>
        <a:buChar char="•"/>
        <a:defRPr sz="2000">
          <a:solidFill>
            <a:schemeClr val="tx1"/>
          </a:solidFill>
          <a:latin typeface="+mn-lt"/>
        </a:defRPr>
      </a:lvl4pPr>
      <a:lvl5pPr marL="1081088" indent="-269875" algn="l" rtl="0" eaLnBrk="1" fontAlgn="base" hangingPunct="1">
        <a:spcBef>
          <a:spcPct val="0"/>
        </a:spcBef>
        <a:spcAft>
          <a:spcPct val="40000"/>
        </a:spcAft>
        <a:buChar char="•"/>
        <a:defRPr sz="2000">
          <a:solidFill>
            <a:schemeClr val="tx1"/>
          </a:solidFill>
          <a:latin typeface="+mn-lt"/>
        </a:defRPr>
      </a:lvl5pPr>
      <a:lvl6pPr marL="1538288" indent="-269875" algn="l" rtl="0" eaLnBrk="1" fontAlgn="base" hangingPunct="1">
        <a:spcBef>
          <a:spcPct val="0"/>
        </a:spcBef>
        <a:spcAft>
          <a:spcPct val="40000"/>
        </a:spcAft>
        <a:buChar char="•"/>
        <a:defRPr sz="2000">
          <a:solidFill>
            <a:schemeClr val="tx1"/>
          </a:solidFill>
          <a:latin typeface="+mn-lt"/>
        </a:defRPr>
      </a:lvl6pPr>
      <a:lvl7pPr marL="1995488" indent="-269875" algn="l" rtl="0" eaLnBrk="1" fontAlgn="base" hangingPunct="1">
        <a:spcBef>
          <a:spcPct val="0"/>
        </a:spcBef>
        <a:spcAft>
          <a:spcPct val="40000"/>
        </a:spcAft>
        <a:buChar char="•"/>
        <a:defRPr sz="2000">
          <a:solidFill>
            <a:schemeClr val="tx1"/>
          </a:solidFill>
          <a:latin typeface="+mn-lt"/>
        </a:defRPr>
      </a:lvl7pPr>
      <a:lvl8pPr marL="2452688" indent="-269875" algn="l" rtl="0" eaLnBrk="1" fontAlgn="base" hangingPunct="1">
        <a:spcBef>
          <a:spcPct val="0"/>
        </a:spcBef>
        <a:spcAft>
          <a:spcPct val="40000"/>
        </a:spcAft>
        <a:buChar char="•"/>
        <a:defRPr sz="2000">
          <a:solidFill>
            <a:schemeClr val="tx1"/>
          </a:solidFill>
          <a:latin typeface="+mn-lt"/>
        </a:defRPr>
      </a:lvl8pPr>
      <a:lvl9pPr marL="2909888" indent="-269875" algn="l" rtl="0" eaLnBrk="1" fontAlgn="base" hangingPunct="1">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BEF5B-CF35-472E-A99C-768A0EE640DB}" type="datetimeFigureOut">
              <a:rPr lang="en-GB" smtClean="0"/>
              <a:t>26/11/2021</a:t>
            </a:fld>
            <a:endParaRPr lang="en-GB"/>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1340111457"/>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rgbClr val="00502F"/>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2051" name="Picture 11" descr="LeedsUniWhi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body" idx="1"/>
          </p:nvPr>
        </p:nvSpPr>
        <p:spPr bwMode="auto">
          <a:xfrm>
            <a:off x="355601" y="1665288"/>
            <a:ext cx="84296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53" name="Rectangle 4"/>
          <p:cNvSpPr>
            <a:spLocks noGrp="1" noChangeArrowheads="1"/>
          </p:cNvSpPr>
          <p:nvPr>
            <p:ph type="title"/>
          </p:nvPr>
        </p:nvSpPr>
        <p:spPr bwMode="ltGray">
          <a:xfrm>
            <a:off x="355600" y="422275"/>
            <a:ext cx="487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t>Click to edit Master title style</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US"/>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US"/>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3E80C2E2-A416-407D-9590-8128B9726863}" type="slidenum">
              <a:rPr lang="en-GB"/>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spTree>
  </p:cSld>
  <p:clrMap bg1="lt1" tx1="dk1" bg2="lt2" tx2="dk2" accent1="accent1" accent2="accent2" accent3="accent3" accent4="accent4" accent5="accent5" accent6="accent6" hlink="hlink" folHlink="folHlink"/>
  <p:sldLayoutIdLst>
    <p:sldLayoutId id="2147484067"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algn="l" rtl="0" eaLnBrk="0" fontAlgn="base" hangingPunct="0">
        <a:spcBef>
          <a:spcPct val="0"/>
        </a:spcBef>
        <a:spcAft>
          <a:spcPct val="40000"/>
        </a:spcAft>
        <a:defRPr sz="2400">
          <a:solidFill>
            <a:schemeClr val="tx1"/>
          </a:solidFill>
          <a:latin typeface="+mn-lt"/>
          <a:ea typeface="+mn-ea"/>
          <a:cs typeface="+mn-cs"/>
        </a:defRPr>
      </a:lvl1pPr>
      <a:lvl2pPr marL="271463" indent="-269875" algn="l" rtl="0" eaLnBrk="0" fontAlgn="base" hangingPunct="0">
        <a:spcBef>
          <a:spcPct val="0"/>
        </a:spcBef>
        <a:spcAft>
          <a:spcPct val="40000"/>
        </a:spcAft>
        <a:buChar char="•"/>
        <a:defRPr sz="2000">
          <a:solidFill>
            <a:schemeClr val="tx1"/>
          </a:solidFill>
          <a:latin typeface="+mn-lt"/>
        </a:defRPr>
      </a:lvl2pPr>
      <a:lvl3pPr marL="542925" indent="-269875" algn="l" rtl="0" eaLnBrk="0" fontAlgn="base" hangingPunct="0">
        <a:spcBef>
          <a:spcPct val="0"/>
        </a:spcBef>
        <a:spcAft>
          <a:spcPct val="40000"/>
        </a:spcAft>
        <a:buChar char="•"/>
        <a:defRPr sz="2000">
          <a:solidFill>
            <a:schemeClr val="tx1"/>
          </a:solidFill>
          <a:latin typeface="+mn-lt"/>
        </a:defRPr>
      </a:lvl3pPr>
      <a:lvl4pPr marL="809625" indent="-265113" algn="l" rtl="0" eaLnBrk="0" fontAlgn="base" hangingPunct="0">
        <a:spcBef>
          <a:spcPct val="0"/>
        </a:spcBef>
        <a:spcAft>
          <a:spcPct val="40000"/>
        </a:spcAft>
        <a:buChar char="•"/>
        <a:defRPr sz="2000">
          <a:solidFill>
            <a:schemeClr val="tx1"/>
          </a:solidFill>
          <a:latin typeface="+mn-lt"/>
        </a:defRPr>
      </a:lvl4pPr>
      <a:lvl5pPr marL="1081088" indent="-269875" algn="l" rtl="0" eaLnBrk="0" fontAlgn="base" hangingPunct="0">
        <a:spcBef>
          <a:spcPct val="0"/>
        </a:spcBef>
        <a:spcAft>
          <a:spcPct val="40000"/>
        </a:spcAft>
        <a:buChar char="•"/>
        <a:defRPr sz="2000">
          <a:solidFill>
            <a:schemeClr val="tx1"/>
          </a:solidFill>
          <a:latin typeface="+mn-lt"/>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rgbClr val="C41230"/>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3075" name="Picture 11" descr="LeedsUniWhi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Grp="1" noChangeArrowheads="1"/>
          </p:cNvSpPr>
          <p:nvPr>
            <p:ph type="body" idx="1"/>
          </p:nvPr>
        </p:nvSpPr>
        <p:spPr bwMode="auto">
          <a:xfrm>
            <a:off x="355601" y="1665288"/>
            <a:ext cx="84296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077" name="Rectangle 4"/>
          <p:cNvSpPr>
            <a:spLocks noGrp="1" noChangeArrowheads="1"/>
          </p:cNvSpPr>
          <p:nvPr>
            <p:ph type="title"/>
          </p:nvPr>
        </p:nvSpPr>
        <p:spPr bwMode="ltGray">
          <a:xfrm>
            <a:off x="355600" y="422275"/>
            <a:ext cx="487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t>Click to edit Master title style</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US"/>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US"/>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F32A196C-6914-46F0-88A5-F87606AE289A}" type="slidenum">
              <a:rPr lang="en-GB"/>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spTree>
  </p:cSld>
  <p:clrMap bg1="lt1" tx1="dk1" bg2="lt2" tx2="dk2" accent1="accent1" accent2="accent2" accent3="accent3" accent4="accent4" accent5="accent5" accent6="accent6" hlink="hlink" folHlink="folHlink"/>
  <p:sldLayoutIdLst>
    <p:sldLayoutId id="2147484068"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algn="l" rtl="0" eaLnBrk="0" fontAlgn="base" hangingPunct="0">
        <a:spcBef>
          <a:spcPct val="0"/>
        </a:spcBef>
        <a:spcAft>
          <a:spcPct val="40000"/>
        </a:spcAft>
        <a:defRPr sz="2400">
          <a:solidFill>
            <a:schemeClr val="tx1"/>
          </a:solidFill>
          <a:latin typeface="+mn-lt"/>
          <a:ea typeface="+mn-ea"/>
          <a:cs typeface="+mn-cs"/>
        </a:defRPr>
      </a:lvl1pPr>
      <a:lvl2pPr marL="271463" indent="-269875" algn="l" rtl="0" eaLnBrk="0" fontAlgn="base" hangingPunct="0">
        <a:spcBef>
          <a:spcPct val="0"/>
        </a:spcBef>
        <a:spcAft>
          <a:spcPct val="40000"/>
        </a:spcAft>
        <a:buChar char="•"/>
        <a:defRPr sz="2000">
          <a:solidFill>
            <a:schemeClr val="tx1"/>
          </a:solidFill>
          <a:latin typeface="+mn-lt"/>
        </a:defRPr>
      </a:lvl2pPr>
      <a:lvl3pPr marL="542925" indent="-269875" algn="l" rtl="0" eaLnBrk="0" fontAlgn="base" hangingPunct="0">
        <a:spcBef>
          <a:spcPct val="0"/>
        </a:spcBef>
        <a:spcAft>
          <a:spcPct val="40000"/>
        </a:spcAft>
        <a:buChar char="•"/>
        <a:defRPr sz="2000">
          <a:solidFill>
            <a:schemeClr val="tx1"/>
          </a:solidFill>
          <a:latin typeface="+mn-lt"/>
        </a:defRPr>
      </a:lvl3pPr>
      <a:lvl4pPr marL="809625" indent="-265113" algn="l" rtl="0" eaLnBrk="0" fontAlgn="base" hangingPunct="0">
        <a:spcBef>
          <a:spcPct val="0"/>
        </a:spcBef>
        <a:spcAft>
          <a:spcPct val="40000"/>
        </a:spcAft>
        <a:buChar char="•"/>
        <a:defRPr sz="2000">
          <a:solidFill>
            <a:schemeClr val="tx1"/>
          </a:solidFill>
          <a:latin typeface="+mn-lt"/>
        </a:defRPr>
      </a:lvl4pPr>
      <a:lvl5pPr marL="1081088" indent="-269875" algn="l" rtl="0" eaLnBrk="0" fontAlgn="base" hangingPunct="0">
        <a:spcBef>
          <a:spcPct val="0"/>
        </a:spcBef>
        <a:spcAft>
          <a:spcPct val="40000"/>
        </a:spcAft>
        <a:buChar char="•"/>
        <a:defRPr sz="2000">
          <a:solidFill>
            <a:schemeClr val="tx1"/>
          </a:solidFill>
          <a:latin typeface="+mn-lt"/>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355601" y="1665288"/>
            <a:ext cx="84296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US"/>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US"/>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E422F83D-2B18-434B-829A-7BDBD8F97E46}" type="slidenum">
              <a:rPr lang="en-GB"/>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grpSp>
        <p:nvGrpSpPr>
          <p:cNvPr id="4103" name="Group 9"/>
          <p:cNvGrpSpPr>
            <a:grpSpLocks/>
          </p:cNvGrpSpPr>
          <p:nvPr/>
        </p:nvGrpSpPr>
        <p:grpSpPr bwMode="auto">
          <a:xfrm>
            <a:off x="79376" y="441327"/>
            <a:ext cx="8983663" cy="900113"/>
            <a:chOff x="79375" y="441325"/>
            <a:chExt cx="8983663" cy="900113"/>
          </a:xfrm>
        </p:grpSpPr>
        <p:sp>
          <p:nvSpPr>
            <p:cNvPr id="1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pPr>
                <a:defRPr/>
              </a:pPr>
              <a:endParaRPr lang="en-GB" sz="2000"/>
            </a:p>
          </p:txBody>
        </p:sp>
        <p:pic>
          <p:nvPicPr>
            <p:cNvPr id="4106" name="Picture 9" descr="LeedsUniBlack"/>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0338" y="441325"/>
              <a:ext cx="2274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4" name="Rectangle 4"/>
          <p:cNvSpPr>
            <a:spLocks noGrp="1" noChangeArrowheads="1"/>
          </p:cNvSpPr>
          <p:nvPr>
            <p:ph type="title"/>
          </p:nvPr>
        </p:nvSpPr>
        <p:spPr bwMode="ltGray">
          <a:xfrm>
            <a:off x="355600" y="422275"/>
            <a:ext cx="487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GB"/>
              <a:t>Click to edit Master title style</a:t>
            </a:r>
          </a:p>
        </p:txBody>
      </p:sp>
    </p:spTree>
  </p:cSld>
  <p:clrMap bg1="lt1" tx1="dk1" bg2="lt2" tx2="dk2" accent1="accent1" accent2="accent2" accent3="accent3" accent4="accent4" accent5="accent5" accent6="accent6" hlink="hlink" folHlink="folHlink"/>
  <p:sldLayoutIdLst>
    <p:sldLayoutId id="2147484069"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Lst>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algn="l" rtl="0" eaLnBrk="0" fontAlgn="base" hangingPunct="0">
        <a:spcBef>
          <a:spcPct val="0"/>
        </a:spcBef>
        <a:spcAft>
          <a:spcPct val="40000"/>
        </a:spcAft>
        <a:defRPr sz="2400">
          <a:solidFill>
            <a:schemeClr val="tx1"/>
          </a:solidFill>
          <a:latin typeface="+mn-lt"/>
          <a:ea typeface="+mn-ea"/>
          <a:cs typeface="+mn-cs"/>
        </a:defRPr>
      </a:lvl1pPr>
      <a:lvl2pPr marL="271463" indent="-269875" algn="l" rtl="0" eaLnBrk="0" fontAlgn="base" hangingPunct="0">
        <a:spcBef>
          <a:spcPct val="0"/>
        </a:spcBef>
        <a:spcAft>
          <a:spcPct val="40000"/>
        </a:spcAft>
        <a:buChar char="•"/>
        <a:defRPr sz="2000">
          <a:solidFill>
            <a:schemeClr val="tx1"/>
          </a:solidFill>
          <a:latin typeface="+mn-lt"/>
        </a:defRPr>
      </a:lvl2pPr>
      <a:lvl3pPr marL="542925" indent="-269875" algn="l" rtl="0" eaLnBrk="0" fontAlgn="base" hangingPunct="0">
        <a:spcBef>
          <a:spcPct val="0"/>
        </a:spcBef>
        <a:spcAft>
          <a:spcPct val="40000"/>
        </a:spcAft>
        <a:buChar char="•"/>
        <a:defRPr sz="2000">
          <a:solidFill>
            <a:schemeClr val="tx1"/>
          </a:solidFill>
          <a:latin typeface="+mn-lt"/>
        </a:defRPr>
      </a:lvl3pPr>
      <a:lvl4pPr marL="809625" indent="-265113" algn="l" rtl="0" eaLnBrk="0" fontAlgn="base" hangingPunct="0">
        <a:spcBef>
          <a:spcPct val="0"/>
        </a:spcBef>
        <a:spcAft>
          <a:spcPct val="40000"/>
        </a:spcAft>
        <a:buChar char="•"/>
        <a:defRPr sz="2000">
          <a:solidFill>
            <a:schemeClr val="tx1"/>
          </a:solidFill>
          <a:latin typeface="+mn-lt"/>
        </a:defRPr>
      </a:lvl4pPr>
      <a:lvl5pPr marL="1081088" indent="-269875" algn="l" rtl="0" eaLnBrk="0" fontAlgn="base" hangingPunct="0">
        <a:spcBef>
          <a:spcPct val="0"/>
        </a:spcBef>
        <a:spcAft>
          <a:spcPct val="40000"/>
        </a:spcAft>
        <a:buChar char="•"/>
        <a:defRPr sz="2000">
          <a:solidFill>
            <a:schemeClr val="tx1"/>
          </a:solidFill>
          <a:latin typeface="+mn-lt"/>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BEF5B-CF35-472E-A99C-768A0EE640DB}" type="datetimeFigureOut">
              <a:rPr lang="en-GB" smtClean="0"/>
              <a:t>26/11/2021</a:t>
            </a:fld>
            <a:endParaRPr lang="en-GB"/>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B9928-007C-4146-AC76-F71BB4EA9807}" type="slidenum">
              <a:rPr lang="en-GB" smtClean="0"/>
              <a:t>‹#›</a:t>
            </a:fld>
            <a:endParaRPr lang="en-GB"/>
          </a:p>
        </p:txBody>
      </p:sp>
    </p:spTree>
    <p:extLst>
      <p:ext uri="{BB962C8B-B14F-4D97-AF65-F5344CB8AC3E}">
        <p14:creationId xmlns:p14="http://schemas.microsoft.com/office/powerpoint/2010/main" val="3933509515"/>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chemeClr val="tx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1027" name="Picture 11" descr="LeedsUniWhi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body" idx="1"/>
          </p:nvPr>
        </p:nvSpPr>
        <p:spPr bwMode="auto">
          <a:xfrm>
            <a:off x="355601" y="1665288"/>
            <a:ext cx="84296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9" name="Rectangle 4"/>
          <p:cNvSpPr>
            <a:spLocks noGrp="1" noChangeArrowheads="1"/>
          </p:cNvSpPr>
          <p:nvPr>
            <p:ph type="title"/>
          </p:nvPr>
        </p:nvSpPr>
        <p:spPr bwMode="ltGray">
          <a:xfrm>
            <a:off x="355600" y="422275"/>
            <a:ext cx="487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en-GB"/>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US"/>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US"/>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D73A3A8B-CBBA-481B-9473-E0B3BB2ACAB0}" type="slidenum">
              <a:rPr lang="en-GB" smtClean="0"/>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spTree>
    <p:extLst>
      <p:ext uri="{BB962C8B-B14F-4D97-AF65-F5344CB8AC3E}">
        <p14:creationId xmlns:p14="http://schemas.microsoft.com/office/powerpoint/2010/main" val="1732367229"/>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Lst>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algn="l" rtl="0" eaLnBrk="1" fontAlgn="base" hangingPunct="1">
        <a:spcBef>
          <a:spcPct val="0"/>
        </a:spcBef>
        <a:spcAft>
          <a:spcPct val="40000"/>
        </a:spcAft>
        <a:defRPr sz="2400">
          <a:solidFill>
            <a:schemeClr val="tx1"/>
          </a:solidFill>
          <a:latin typeface="+mn-lt"/>
          <a:ea typeface="+mn-ea"/>
          <a:cs typeface="+mn-cs"/>
        </a:defRPr>
      </a:lvl1pPr>
      <a:lvl2pPr marL="271463" indent="-269875" algn="l" rtl="0" eaLnBrk="1" fontAlgn="base" hangingPunct="1">
        <a:spcBef>
          <a:spcPct val="0"/>
        </a:spcBef>
        <a:spcAft>
          <a:spcPct val="40000"/>
        </a:spcAft>
        <a:buChar char="•"/>
        <a:defRPr sz="2000">
          <a:solidFill>
            <a:schemeClr val="tx1"/>
          </a:solidFill>
          <a:latin typeface="+mn-lt"/>
        </a:defRPr>
      </a:lvl2pPr>
      <a:lvl3pPr marL="542925" indent="-269875" algn="l" rtl="0" eaLnBrk="1" fontAlgn="base" hangingPunct="1">
        <a:spcBef>
          <a:spcPct val="0"/>
        </a:spcBef>
        <a:spcAft>
          <a:spcPct val="40000"/>
        </a:spcAft>
        <a:buChar char="•"/>
        <a:defRPr sz="2000">
          <a:solidFill>
            <a:schemeClr val="tx1"/>
          </a:solidFill>
          <a:latin typeface="+mn-lt"/>
        </a:defRPr>
      </a:lvl3pPr>
      <a:lvl4pPr marL="809625" indent="-265113" algn="l" rtl="0" eaLnBrk="1" fontAlgn="base" hangingPunct="1">
        <a:spcBef>
          <a:spcPct val="0"/>
        </a:spcBef>
        <a:spcAft>
          <a:spcPct val="40000"/>
        </a:spcAft>
        <a:buChar char="•"/>
        <a:defRPr sz="2000">
          <a:solidFill>
            <a:schemeClr val="tx1"/>
          </a:solidFill>
          <a:latin typeface="+mn-lt"/>
        </a:defRPr>
      </a:lvl4pPr>
      <a:lvl5pPr marL="1081088" indent="-269875" algn="l" rtl="0" eaLnBrk="1" fontAlgn="base" hangingPunct="1">
        <a:spcBef>
          <a:spcPct val="0"/>
        </a:spcBef>
        <a:spcAft>
          <a:spcPct val="40000"/>
        </a:spcAft>
        <a:buChar char="•"/>
        <a:defRPr sz="2000">
          <a:solidFill>
            <a:schemeClr val="tx1"/>
          </a:solidFill>
          <a:latin typeface="+mn-lt"/>
        </a:defRPr>
      </a:lvl5pPr>
      <a:lvl6pPr marL="1538288" indent="-269875" algn="l" rtl="0" eaLnBrk="1" fontAlgn="base" hangingPunct="1">
        <a:spcBef>
          <a:spcPct val="0"/>
        </a:spcBef>
        <a:spcAft>
          <a:spcPct val="40000"/>
        </a:spcAft>
        <a:buChar char="•"/>
        <a:defRPr sz="2000">
          <a:solidFill>
            <a:schemeClr val="tx1"/>
          </a:solidFill>
          <a:latin typeface="+mn-lt"/>
        </a:defRPr>
      </a:lvl6pPr>
      <a:lvl7pPr marL="1995488" indent="-269875" algn="l" rtl="0" eaLnBrk="1" fontAlgn="base" hangingPunct="1">
        <a:spcBef>
          <a:spcPct val="0"/>
        </a:spcBef>
        <a:spcAft>
          <a:spcPct val="40000"/>
        </a:spcAft>
        <a:buChar char="•"/>
        <a:defRPr sz="2000">
          <a:solidFill>
            <a:schemeClr val="tx1"/>
          </a:solidFill>
          <a:latin typeface="+mn-lt"/>
        </a:defRPr>
      </a:lvl7pPr>
      <a:lvl8pPr marL="2452688" indent="-269875" algn="l" rtl="0" eaLnBrk="1" fontAlgn="base" hangingPunct="1">
        <a:spcBef>
          <a:spcPct val="0"/>
        </a:spcBef>
        <a:spcAft>
          <a:spcPct val="40000"/>
        </a:spcAft>
        <a:buChar char="•"/>
        <a:defRPr sz="2000">
          <a:solidFill>
            <a:schemeClr val="tx1"/>
          </a:solidFill>
          <a:latin typeface="+mn-lt"/>
        </a:defRPr>
      </a:lvl8pPr>
      <a:lvl9pPr marL="2909888" indent="-269875" algn="l" rtl="0" eaLnBrk="1" fontAlgn="base" hangingPunct="1">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rgbClr val="00502F"/>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2051" name="Picture 11" descr="LeedsUniWhi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body" idx="1"/>
          </p:nvPr>
        </p:nvSpPr>
        <p:spPr bwMode="auto">
          <a:xfrm>
            <a:off x="355601" y="1665288"/>
            <a:ext cx="84296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53" name="Rectangle 4"/>
          <p:cNvSpPr>
            <a:spLocks noGrp="1" noChangeArrowheads="1"/>
          </p:cNvSpPr>
          <p:nvPr>
            <p:ph type="title"/>
          </p:nvPr>
        </p:nvSpPr>
        <p:spPr bwMode="ltGray">
          <a:xfrm>
            <a:off x="355600" y="422275"/>
            <a:ext cx="487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en-GB"/>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US"/>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US"/>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3E80C2E2-A416-407D-9590-8128B9726863}" type="slidenum">
              <a:rPr lang="en-GB"/>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spTree>
    <p:extLst>
      <p:ext uri="{BB962C8B-B14F-4D97-AF65-F5344CB8AC3E}">
        <p14:creationId xmlns:p14="http://schemas.microsoft.com/office/powerpoint/2010/main" val="398784833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Lst>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algn="l" rtl="0" eaLnBrk="1" fontAlgn="base" hangingPunct="1">
        <a:spcBef>
          <a:spcPct val="0"/>
        </a:spcBef>
        <a:spcAft>
          <a:spcPct val="40000"/>
        </a:spcAft>
        <a:defRPr sz="2400">
          <a:solidFill>
            <a:schemeClr val="tx1"/>
          </a:solidFill>
          <a:latin typeface="+mn-lt"/>
          <a:ea typeface="+mn-ea"/>
          <a:cs typeface="+mn-cs"/>
        </a:defRPr>
      </a:lvl1pPr>
      <a:lvl2pPr marL="271463" indent="-269875" algn="l" rtl="0" eaLnBrk="1" fontAlgn="base" hangingPunct="1">
        <a:spcBef>
          <a:spcPct val="0"/>
        </a:spcBef>
        <a:spcAft>
          <a:spcPct val="40000"/>
        </a:spcAft>
        <a:buChar char="•"/>
        <a:defRPr sz="2000">
          <a:solidFill>
            <a:schemeClr val="tx1"/>
          </a:solidFill>
          <a:latin typeface="+mn-lt"/>
        </a:defRPr>
      </a:lvl2pPr>
      <a:lvl3pPr marL="542925" indent="-269875" algn="l" rtl="0" eaLnBrk="1" fontAlgn="base" hangingPunct="1">
        <a:spcBef>
          <a:spcPct val="0"/>
        </a:spcBef>
        <a:spcAft>
          <a:spcPct val="40000"/>
        </a:spcAft>
        <a:buChar char="•"/>
        <a:defRPr sz="2000">
          <a:solidFill>
            <a:schemeClr val="tx1"/>
          </a:solidFill>
          <a:latin typeface="+mn-lt"/>
        </a:defRPr>
      </a:lvl3pPr>
      <a:lvl4pPr marL="809625" indent="-265113" algn="l" rtl="0" eaLnBrk="1" fontAlgn="base" hangingPunct="1">
        <a:spcBef>
          <a:spcPct val="0"/>
        </a:spcBef>
        <a:spcAft>
          <a:spcPct val="40000"/>
        </a:spcAft>
        <a:buChar char="•"/>
        <a:defRPr sz="2000">
          <a:solidFill>
            <a:schemeClr val="tx1"/>
          </a:solidFill>
          <a:latin typeface="+mn-lt"/>
        </a:defRPr>
      </a:lvl4pPr>
      <a:lvl5pPr marL="1081088" indent="-269875" algn="l" rtl="0" eaLnBrk="1" fontAlgn="base" hangingPunct="1">
        <a:spcBef>
          <a:spcPct val="0"/>
        </a:spcBef>
        <a:spcAft>
          <a:spcPct val="40000"/>
        </a:spcAft>
        <a:buChar char="•"/>
        <a:defRPr sz="2000">
          <a:solidFill>
            <a:schemeClr val="tx1"/>
          </a:solidFill>
          <a:latin typeface="+mn-lt"/>
        </a:defRPr>
      </a:lvl5pPr>
      <a:lvl6pPr marL="1538288" indent="-269875" algn="l" rtl="0" eaLnBrk="1" fontAlgn="base" hangingPunct="1">
        <a:spcBef>
          <a:spcPct val="0"/>
        </a:spcBef>
        <a:spcAft>
          <a:spcPct val="40000"/>
        </a:spcAft>
        <a:buChar char="•"/>
        <a:defRPr sz="2000">
          <a:solidFill>
            <a:schemeClr val="tx1"/>
          </a:solidFill>
          <a:latin typeface="+mn-lt"/>
        </a:defRPr>
      </a:lvl6pPr>
      <a:lvl7pPr marL="1995488" indent="-269875" algn="l" rtl="0" eaLnBrk="1" fontAlgn="base" hangingPunct="1">
        <a:spcBef>
          <a:spcPct val="0"/>
        </a:spcBef>
        <a:spcAft>
          <a:spcPct val="40000"/>
        </a:spcAft>
        <a:buChar char="•"/>
        <a:defRPr sz="2000">
          <a:solidFill>
            <a:schemeClr val="tx1"/>
          </a:solidFill>
          <a:latin typeface="+mn-lt"/>
        </a:defRPr>
      </a:lvl7pPr>
      <a:lvl8pPr marL="2452688" indent="-269875" algn="l" rtl="0" eaLnBrk="1" fontAlgn="base" hangingPunct="1">
        <a:spcBef>
          <a:spcPct val="0"/>
        </a:spcBef>
        <a:spcAft>
          <a:spcPct val="40000"/>
        </a:spcAft>
        <a:buChar char="•"/>
        <a:defRPr sz="2000">
          <a:solidFill>
            <a:schemeClr val="tx1"/>
          </a:solidFill>
          <a:latin typeface="+mn-lt"/>
        </a:defRPr>
      </a:lvl8pPr>
      <a:lvl9pPr marL="2909888" indent="-269875" algn="l" rtl="0" eaLnBrk="1" fontAlgn="base" hangingPunct="1">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rgbClr val="C41230"/>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3075" name="Picture 11" descr="LeedsUniWhi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925" y="441325"/>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Grp="1" noChangeArrowheads="1"/>
          </p:cNvSpPr>
          <p:nvPr>
            <p:ph type="body" idx="1"/>
          </p:nvPr>
        </p:nvSpPr>
        <p:spPr bwMode="auto">
          <a:xfrm>
            <a:off x="355601" y="1665288"/>
            <a:ext cx="84296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77" name="Rectangle 4"/>
          <p:cNvSpPr>
            <a:spLocks noGrp="1" noChangeArrowheads="1"/>
          </p:cNvSpPr>
          <p:nvPr>
            <p:ph type="title"/>
          </p:nvPr>
        </p:nvSpPr>
        <p:spPr bwMode="ltGray">
          <a:xfrm>
            <a:off x="355600" y="422275"/>
            <a:ext cx="487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en-GB"/>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US"/>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US"/>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F32A196C-6914-46F0-88A5-F87606AE289A}" type="slidenum">
              <a:rPr lang="en-GB"/>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spTree>
    <p:extLst>
      <p:ext uri="{BB962C8B-B14F-4D97-AF65-F5344CB8AC3E}">
        <p14:creationId xmlns:p14="http://schemas.microsoft.com/office/powerpoint/2010/main" val="760421715"/>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Lst>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algn="l" rtl="0" eaLnBrk="1" fontAlgn="base" hangingPunct="1">
        <a:spcBef>
          <a:spcPct val="0"/>
        </a:spcBef>
        <a:spcAft>
          <a:spcPct val="40000"/>
        </a:spcAft>
        <a:defRPr sz="2400">
          <a:solidFill>
            <a:schemeClr val="tx1"/>
          </a:solidFill>
          <a:latin typeface="+mn-lt"/>
          <a:ea typeface="+mn-ea"/>
          <a:cs typeface="+mn-cs"/>
        </a:defRPr>
      </a:lvl1pPr>
      <a:lvl2pPr marL="271463" indent="-269875" algn="l" rtl="0" eaLnBrk="1" fontAlgn="base" hangingPunct="1">
        <a:spcBef>
          <a:spcPct val="0"/>
        </a:spcBef>
        <a:spcAft>
          <a:spcPct val="40000"/>
        </a:spcAft>
        <a:buChar char="•"/>
        <a:defRPr sz="2000">
          <a:solidFill>
            <a:schemeClr val="tx1"/>
          </a:solidFill>
          <a:latin typeface="+mn-lt"/>
        </a:defRPr>
      </a:lvl2pPr>
      <a:lvl3pPr marL="542925" indent="-269875" algn="l" rtl="0" eaLnBrk="1" fontAlgn="base" hangingPunct="1">
        <a:spcBef>
          <a:spcPct val="0"/>
        </a:spcBef>
        <a:spcAft>
          <a:spcPct val="40000"/>
        </a:spcAft>
        <a:buChar char="•"/>
        <a:defRPr sz="2000">
          <a:solidFill>
            <a:schemeClr val="tx1"/>
          </a:solidFill>
          <a:latin typeface="+mn-lt"/>
        </a:defRPr>
      </a:lvl3pPr>
      <a:lvl4pPr marL="809625" indent="-265113" algn="l" rtl="0" eaLnBrk="1" fontAlgn="base" hangingPunct="1">
        <a:spcBef>
          <a:spcPct val="0"/>
        </a:spcBef>
        <a:spcAft>
          <a:spcPct val="40000"/>
        </a:spcAft>
        <a:buChar char="•"/>
        <a:defRPr sz="2000">
          <a:solidFill>
            <a:schemeClr val="tx1"/>
          </a:solidFill>
          <a:latin typeface="+mn-lt"/>
        </a:defRPr>
      </a:lvl4pPr>
      <a:lvl5pPr marL="1081088" indent="-269875" algn="l" rtl="0" eaLnBrk="1" fontAlgn="base" hangingPunct="1">
        <a:spcBef>
          <a:spcPct val="0"/>
        </a:spcBef>
        <a:spcAft>
          <a:spcPct val="40000"/>
        </a:spcAft>
        <a:buChar char="•"/>
        <a:defRPr sz="2000">
          <a:solidFill>
            <a:schemeClr val="tx1"/>
          </a:solidFill>
          <a:latin typeface="+mn-lt"/>
        </a:defRPr>
      </a:lvl5pPr>
      <a:lvl6pPr marL="1538288" indent="-269875" algn="l" rtl="0" eaLnBrk="1" fontAlgn="base" hangingPunct="1">
        <a:spcBef>
          <a:spcPct val="0"/>
        </a:spcBef>
        <a:spcAft>
          <a:spcPct val="40000"/>
        </a:spcAft>
        <a:buChar char="•"/>
        <a:defRPr sz="2000">
          <a:solidFill>
            <a:schemeClr val="tx1"/>
          </a:solidFill>
          <a:latin typeface="+mn-lt"/>
        </a:defRPr>
      </a:lvl6pPr>
      <a:lvl7pPr marL="1995488" indent="-269875" algn="l" rtl="0" eaLnBrk="1" fontAlgn="base" hangingPunct="1">
        <a:spcBef>
          <a:spcPct val="0"/>
        </a:spcBef>
        <a:spcAft>
          <a:spcPct val="40000"/>
        </a:spcAft>
        <a:buChar char="•"/>
        <a:defRPr sz="2000">
          <a:solidFill>
            <a:schemeClr val="tx1"/>
          </a:solidFill>
          <a:latin typeface="+mn-lt"/>
        </a:defRPr>
      </a:lvl7pPr>
      <a:lvl8pPr marL="2452688" indent="-269875" algn="l" rtl="0" eaLnBrk="1" fontAlgn="base" hangingPunct="1">
        <a:spcBef>
          <a:spcPct val="0"/>
        </a:spcBef>
        <a:spcAft>
          <a:spcPct val="40000"/>
        </a:spcAft>
        <a:buChar char="•"/>
        <a:defRPr sz="2000">
          <a:solidFill>
            <a:schemeClr val="tx1"/>
          </a:solidFill>
          <a:latin typeface="+mn-lt"/>
        </a:defRPr>
      </a:lvl8pPr>
      <a:lvl9pPr marL="2909888" indent="-269875" algn="l" rtl="0" eaLnBrk="1" fontAlgn="base" hangingPunct="1">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355601" y="1665288"/>
            <a:ext cx="84296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US"/>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US"/>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E422F83D-2B18-434B-829A-7BDBD8F97E46}" type="slidenum">
              <a:rPr lang="en-GB"/>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grpSp>
        <p:nvGrpSpPr>
          <p:cNvPr id="4103" name="Group 9"/>
          <p:cNvGrpSpPr>
            <a:grpSpLocks/>
          </p:cNvGrpSpPr>
          <p:nvPr/>
        </p:nvGrpSpPr>
        <p:grpSpPr bwMode="auto">
          <a:xfrm>
            <a:off x="79376" y="441327"/>
            <a:ext cx="8983663" cy="900113"/>
            <a:chOff x="79375" y="441325"/>
            <a:chExt cx="8983663" cy="900113"/>
          </a:xfrm>
        </p:grpSpPr>
        <p:sp>
          <p:nvSpPr>
            <p:cNvPr id="12" name="Line 8"/>
            <p:cNvSpPr>
              <a:spLocks noChangeShapeType="1"/>
            </p:cNvSpPr>
            <p:nvPr/>
          </p:nvSpPr>
          <p:spPr bwMode="gray">
            <a:xfrm>
              <a:off x="79375" y="1341438"/>
              <a:ext cx="8983663" cy="0"/>
            </a:xfrm>
            <a:prstGeom prst="line">
              <a:avLst/>
            </a:prstGeom>
            <a:noFill/>
            <a:ln w="9525">
              <a:solidFill>
                <a:schemeClr val="tx1"/>
              </a:solidFill>
              <a:round/>
              <a:headEnd/>
              <a:tailEnd/>
            </a:ln>
            <a:effectLst/>
          </p:spPr>
          <p:txBody>
            <a:bodyPr wrap="none" anchor="ctr"/>
            <a:lstStyle/>
            <a:p>
              <a:pPr>
                <a:defRPr/>
              </a:pPr>
              <a:endParaRPr lang="en-GB" sz="2000"/>
            </a:p>
          </p:txBody>
        </p:sp>
        <p:pic>
          <p:nvPicPr>
            <p:cNvPr id="4106" name="Picture 9" descr="LeedsUniBlack"/>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0338" y="441325"/>
              <a:ext cx="2274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4" name="Rectangle 4"/>
          <p:cNvSpPr>
            <a:spLocks noGrp="1" noChangeArrowheads="1"/>
          </p:cNvSpPr>
          <p:nvPr>
            <p:ph type="title"/>
          </p:nvPr>
        </p:nvSpPr>
        <p:spPr bwMode="ltGray">
          <a:xfrm>
            <a:off x="355600" y="422275"/>
            <a:ext cx="4876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en-GB"/>
          </a:p>
        </p:txBody>
      </p:sp>
    </p:spTree>
    <p:extLst>
      <p:ext uri="{BB962C8B-B14F-4D97-AF65-F5344CB8AC3E}">
        <p14:creationId xmlns:p14="http://schemas.microsoft.com/office/powerpoint/2010/main" val="191932039"/>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Arial" charset="0"/>
        </a:defRPr>
      </a:lvl2pPr>
      <a:lvl3pPr algn="l" rtl="0" eaLnBrk="1" fontAlgn="base" hangingPunct="1">
        <a:spcBef>
          <a:spcPct val="0"/>
        </a:spcBef>
        <a:spcAft>
          <a:spcPct val="0"/>
        </a:spcAft>
        <a:defRPr sz="2800">
          <a:solidFill>
            <a:schemeClr val="tx1"/>
          </a:solidFill>
          <a:latin typeface="Arial" charset="0"/>
        </a:defRPr>
      </a:lvl3pPr>
      <a:lvl4pPr algn="l" rtl="0" eaLnBrk="1" fontAlgn="base" hangingPunct="1">
        <a:spcBef>
          <a:spcPct val="0"/>
        </a:spcBef>
        <a:spcAft>
          <a:spcPct val="0"/>
        </a:spcAft>
        <a:defRPr sz="2800">
          <a:solidFill>
            <a:schemeClr val="tx1"/>
          </a:solidFill>
          <a:latin typeface="Arial" charset="0"/>
        </a:defRPr>
      </a:lvl4pPr>
      <a:lvl5pPr algn="l" rtl="0" eaLnBrk="1" fontAlgn="base" hangingPunct="1">
        <a:spcBef>
          <a:spcPct val="0"/>
        </a:spcBef>
        <a:spcAft>
          <a:spcPct val="0"/>
        </a:spcAft>
        <a:defRPr sz="2800">
          <a:solidFill>
            <a:schemeClr val="tx1"/>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algn="l" rtl="0" eaLnBrk="1" fontAlgn="base" hangingPunct="1">
        <a:spcBef>
          <a:spcPct val="0"/>
        </a:spcBef>
        <a:spcAft>
          <a:spcPct val="40000"/>
        </a:spcAft>
        <a:defRPr sz="2400">
          <a:solidFill>
            <a:schemeClr val="tx1"/>
          </a:solidFill>
          <a:latin typeface="+mn-lt"/>
          <a:ea typeface="+mn-ea"/>
          <a:cs typeface="+mn-cs"/>
        </a:defRPr>
      </a:lvl1pPr>
      <a:lvl2pPr marL="271463" indent="-269875" algn="l" rtl="0" eaLnBrk="1" fontAlgn="base" hangingPunct="1">
        <a:spcBef>
          <a:spcPct val="0"/>
        </a:spcBef>
        <a:spcAft>
          <a:spcPct val="40000"/>
        </a:spcAft>
        <a:buChar char="•"/>
        <a:defRPr sz="2000">
          <a:solidFill>
            <a:schemeClr val="tx1"/>
          </a:solidFill>
          <a:latin typeface="+mn-lt"/>
        </a:defRPr>
      </a:lvl2pPr>
      <a:lvl3pPr marL="542925" indent="-269875" algn="l" rtl="0" eaLnBrk="1" fontAlgn="base" hangingPunct="1">
        <a:spcBef>
          <a:spcPct val="0"/>
        </a:spcBef>
        <a:spcAft>
          <a:spcPct val="40000"/>
        </a:spcAft>
        <a:buChar char="•"/>
        <a:defRPr sz="2000">
          <a:solidFill>
            <a:schemeClr val="tx1"/>
          </a:solidFill>
          <a:latin typeface="+mn-lt"/>
        </a:defRPr>
      </a:lvl3pPr>
      <a:lvl4pPr marL="809625" indent="-265113" algn="l" rtl="0" eaLnBrk="1" fontAlgn="base" hangingPunct="1">
        <a:spcBef>
          <a:spcPct val="0"/>
        </a:spcBef>
        <a:spcAft>
          <a:spcPct val="40000"/>
        </a:spcAft>
        <a:buChar char="•"/>
        <a:defRPr sz="2000">
          <a:solidFill>
            <a:schemeClr val="tx1"/>
          </a:solidFill>
          <a:latin typeface="+mn-lt"/>
        </a:defRPr>
      </a:lvl4pPr>
      <a:lvl5pPr marL="1081088" indent="-269875" algn="l" rtl="0" eaLnBrk="1" fontAlgn="base" hangingPunct="1">
        <a:spcBef>
          <a:spcPct val="0"/>
        </a:spcBef>
        <a:spcAft>
          <a:spcPct val="40000"/>
        </a:spcAft>
        <a:buChar char="•"/>
        <a:defRPr sz="2000">
          <a:solidFill>
            <a:schemeClr val="tx1"/>
          </a:solidFill>
          <a:latin typeface="+mn-lt"/>
        </a:defRPr>
      </a:lvl5pPr>
      <a:lvl6pPr marL="1538288" indent="-269875" algn="l" rtl="0" eaLnBrk="1" fontAlgn="base" hangingPunct="1">
        <a:spcBef>
          <a:spcPct val="0"/>
        </a:spcBef>
        <a:spcAft>
          <a:spcPct val="40000"/>
        </a:spcAft>
        <a:buChar char="•"/>
        <a:defRPr sz="2000">
          <a:solidFill>
            <a:schemeClr val="tx1"/>
          </a:solidFill>
          <a:latin typeface="+mn-lt"/>
        </a:defRPr>
      </a:lvl6pPr>
      <a:lvl7pPr marL="1995488" indent="-269875" algn="l" rtl="0" eaLnBrk="1" fontAlgn="base" hangingPunct="1">
        <a:spcBef>
          <a:spcPct val="0"/>
        </a:spcBef>
        <a:spcAft>
          <a:spcPct val="40000"/>
        </a:spcAft>
        <a:buChar char="•"/>
        <a:defRPr sz="2000">
          <a:solidFill>
            <a:schemeClr val="tx1"/>
          </a:solidFill>
          <a:latin typeface="+mn-lt"/>
        </a:defRPr>
      </a:lvl7pPr>
      <a:lvl8pPr marL="2452688" indent="-269875" algn="l" rtl="0" eaLnBrk="1" fontAlgn="base" hangingPunct="1">
        <a:spcBef>
          <a:spcPct val="0"/>
        </a:spcBef>
        <a:spcAft>
          <a:spcPct val="40000"/>
        </a:spcAft>
        <a:buChar char="•"/>
        <a:defRPr sz="2000">
          <a:solidFill>
            <a:schemeClr val="tx1"/>
          </a:solidFill>
          <a:latin typeface="+mn-lt"/>
        </a:defRPr>
      </a:lvl8pPr>
      <a:lvl9pPr marL="2909888" indent="-269875" algn="l" rtl="0" eaLnBrk="1" fontAlgn="base" hangingPunct="1">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3.jpeg"/><Relationship Id="rId2" Type="http://schemas.openxmlformats.org/officeDocument/2006/relationships/slideLayout" Target="../slideLayouts/slideLayout116.xml"/><Relationship Id="rId1" Type="http://schemas.openxmlformats.org/officeDocument/2006/relationships/video" Target="file:///E:\Public_Lecture\ShrinkingPRISM3GrIS.avi" TargetMode="External"/><Relationship Id="rId6" Type="http://schemas.openxmlformats.org/officeDocument/2006/relationships/image" Target="../media/image12.jpeg"/><Relationship Id="rId11" Type="http://schemas.openxmlformats.org/officeDocument/2006/relationships/image" Target="../media/image22.png"/><Relationship Id="rId5" Type="http://schemas.openxmlformats.org/officeDocument/2006/relationships/image" Target="../media/image11.jpeg"/><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16.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1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0.xml"/><Relationship Id="rId1" Type="http://schemas.openxmlformats.org/officeDocument/2006/relationships/slideLayout" Target="../slideLayouts/slideLayout111.xml"/><Relationship Id="rId4" Type="http://schemas.openxmlformats.org/officeDocument/2006/relationships/image" Target="../media/image41.tmp"/></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11.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3" Type="http://schemas.openxmlformats.org/officeDocument/2006/relationships/image" Target="file://localhost/Users/harrydowsett/Desktop/Klimakurve_WebPage.jpg" TargetMode="External"/><Relationship Id="rId2" Type="http://schemas.openxmlformats.org/officeDocument/2006/relationships/image" Target="../media/image6.jpeg"/><Relationship Id="rId1" Type="http://schemas.openxmlformats.org/officeDocument/2006/relationships/slideLayout" Target="../slideLayouts/slideLayout11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31.pdf"/><Relationship Id="rId2" Type="http://schemas.openxmlformats.org/officeDocument/2006/relationships/image" Target="../media/image16.png"/><Relationship Id="rId1" Type="http://schemas.openxmlformats.org/officeDocument/2006/relationships/slideLayout" Target="../slideLayouts/slideLayout111.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ubtitle 2"/>
          <p:cNvSpPr>
            <a:spLocks noGrp="1"/>
          </p:cNvSpPr>
          <p:nvPr>
            <p:ph idx="1"/>
          </p:nvPr>
        </p:nvSpPr>
        <p:spPr/>
        <p:txBody>
          <a:bodyPr>
            <a:normAutofit/>
          </a:bodyPr>
          <a:lstStyle/>
          <a:p>
            <a:pPr algn="ctr"/>
            <a:r>
              <a:rPr lang="en-US" sz="2800" b="1" dirty="0" err="1"/>
              <a:t>Palaeo</a:t>
            </a:r>
            <a:r>
              <a:rPr lang="en-US" sz="2800" b="1" dirty="0"/>
              <a:t> Constraints on Climate and Earth System Sensitivity</a:t>
            </a:r>
          </a:p>
          <a:p>
            <a:pPr algn="ctr"/>
            <a:endParaRPr lang="en-US" sz="1100" dirty="0"/>
          </a:p>
          <a:p>
            <a:pPr algn="ctr" eaLnBrk="1" hangingPunct="1"/>
            <a:r>
              <a:rPr lang="en-US" sz="2800" dirty="0"/>
              <a:t>Alan Haywood</a:t>
            </a:r>
          </a:p>
          <a:p>
            <a:pPr algn="ctr"/>
            <a:r>
              <a:rPr lang="en-US" sz="2000" dirty="0"/>
              <a:t>School of Earth and Environment, University of Leeds, Leeds, West Yorkshire, UK. </a:t>
            </a:r>
            <a:r>
              <a:rPr lang="en-US" sz="2000" dirty="0">
                <a:solidFill>
                  <a:schemeClr val="tx1">
                    <a:lumMod val="50000"/>
                    <a:lumOff val="50000"/>
                  </a:schemeClr>
                </a:solidFill>
              </a:rPr>
              <a:t>earamh@leeds.ac.uk</a:t>
            </a:r>
          </a:p>
        </p:txBody>
      </p:sp>
      <p:pic>
        <p:nvPicPr>
          <p:cNvPr id="1026" name="Picture 2" descr="http://homepages.see.leeds.ac.uk/~eejop/Pictures/Palaeo_at_Leed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73413"/>
            <a:ext cx="864095" cy="9485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6" y="4639973"/>
            <a:ext cx="9143999" cy="523220"/>
          </a:xfrm>
          <a:prstGeom prst="rect">
            <a:avLst/>
          </a:prstGeom>
          <a:noFill/>
        </p:spPr>
        <p:txBody>
          <a:bodyPr wrap="square" rtlCol="0">
            <a:spAutoFit/>
          </a:bodyPr>
          <a:lstStyle/>
          <a:p>
            <a:pPr algn="ctr"/>
            <a:r>
              <a:rPr lang="en-GB" sz="2800" dirty="0"/>
              <a:t>SOEE5540M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9" descr="Cumulus clouds.jpg">
            <a:extLst>
              <a:ext uri="{FF2B5EF4-FFF2-40B4-BE49-F238E27FC236}">
                <a16:creationId xmlns:a16="http://schemas.microsoft.com/office/drawing/2014/main" id="{DC53FAAA-B0EC-4320-BB12-0BEE95C31C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3038" y="1350963"/>
            <a:ext cx="1350962"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0" descr="Footprints_Namib_Desert_Namibia_Africa.jpg">
            <a:extLst>
              <a:ext uri="{FF2B5EF4-FFF2-40B4-BE49-F238E27FC236}">
                <a16:creationId xmlns:a16="http://schemas.microsoft.com/office/drawing/2014/main" id="{FAFA60AD-D23C-47DD-A4EC-E98893B8F2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4625" y="2700338"/>
            <a:ext cx="135096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1" descr="grass-604.jpg">
            <a:extLst>
              <a:ext uri="{FF2B5EF4-FFF2-40B4-BE49-F238E27FC236}">
                <a16:creationId xmlns:a16="http://schemas.microsoft.com/office/drawing/2014/main" id="{DC25B044-8C02-4329-B4B1-CC540DCF9F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4625" y="5313363"/>
            <a:ext cx="135096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2" descr="image4.jpg">
            <a:extLst>
              <a:ext uri="{FF2B5EF4-FFF2-40B4-BE49-F238E27FC236}">
                <a16:creationId xmlns:a16="http://schemas.microsoft.com/office/drawing/2014/main" id="{BD476785-7AFD-43B4-A850-C9A0ADEA1AA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94625" y="4000500"/>
            <a:ext cx="135096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2">
            <a:extLst>
              <a:ext uri="{FF2B5EF4-FFF2-40B4-BE49-F238E27FC236}">
                <a16:creationId xmlns:a16="http://schemas.microsoft.com/office/drawing/2014/main" id="{95A4FC4E-81E0-485F-BD0A-CB78E2C4DD9E}"/>
              </a:ext>
            </a:extLst>
          </p:cNvPr>
          <p:cNvSpPr>
            <a:spLocks noChangeArrowheads="1"/>
          </p:cNvSpPr>
          <p:nvPr/>
        </p:nvSpPr>
        <p:spPr bwMode="auto">
          <a:xfrm>
            <a:off x="231775" y="231775"/>
            <a:ext cx="7408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30000"/>
              </a:lnSpc>
              <a:spcBef>
                <a:spcPct val="50000"/>
              </a:spcBef>
              <a:buFont typeface="Times" panose="02020603050405020304" pitchFamily="18" charset="0"/>
              <a:buNone/>
            </a:pPr>
            <a:r>
              <a:rPr lang="en-GB" altLang="en-US" dirty="0">
                <a:latin typeface="Arial" panose="020B0604020202020204" pitchFamily="34" charset="0"/>
                <a:ea typeface="MS PGothic" panose="020B0600070205080204" pitchFamily="34" charset="-128"/>
              </a:rPr>
              <a:t>Ice Sheets and Sea Level</a:t>
            </a:r>
          </a:p>
        </p:txBody>
      </p:sp>
      <p:pic>
        <p:nvPicPr>
          <p:cNvPr id="28680" name="Picture 2">
            <a:extLst>
              <a:ext uri="{FF2B5EF4-FFF2-40B4-BE49-F238E27FC236}">
                <a16:creationId xmlns:a16="http://schemas.microsoft.com/office/drawing/2014/main" id="{F8C83E82-AC2F-4C35-8603-0316C9BCF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1412801"/>
            <a:ext cx="39957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4">
            <a:extLst>
              <a:ext uri="{FF2B5EF4-FFF2-40B4-BE49-F238E27FC236}">
                <a16:creationId xmlns:a16="http://schemas.microsoft.com/office/drawing/2014/main" id="{2EBDFD87-6F35-47DE-A0B1-E13ACC048C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1412801"/>
            <a:ext cx="29146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25">
            <a:extLst>
              <a:ext uri="{FF2B5EF4-FFF2-40B4-BE49-F238E27FC236}">
                <a16:creationId xmlns:a16="http://schemas.microsoft.com/office/drawing/2014/main" id="{3AD6B3D0-A183-47A7-BCD5-DC711CEFD018}"/>
              </a:ext>
            </a:extLst>
          </p:cNvPr>
          <p:cNvGrpSpPr>
            <a:grpSpLocks/>
          </p:cNvGrpSpPr>
          <p:nvPr/>
        </p:nvGrpSpPr>
        <p:grpSpPr bwMode="auto">
          <a:xfrm>
            <a:off x="68263" y="4366022"/>
            <a:ext cx="3744912" cy="2519362"/>
            <a:chOff x="69007" y="1161057"/>
            <a:chExt cx="2607518" cy="2011761"/>
          </a:xfrm>
        </p:grpSpPr>
        <p:pic>
          <p:nvPicPr>
            <p:cNvPr id="28684" name="Picture 2">
              <a:extLst>
                <a:ext uri="{FF2B5EF4-FFF2-40B4-BE49-F238E27FC236}">
                  <a16:creationId xmlns:a16="http://schemas.microsoft.com/office/drawing/2014/main" id="{4172D07F-81EA-4751-82C3-FD0E3266FE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07" y="1161057"/>
              <a:ext cx="2607518" cy="201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id="{1B5B51AE-F368-4801-B165-8D0F1A08C929}"/>
                </a:ext>
              </a:extLst>
            </p:cNvPr>
            <p:cNvCxnSpPr/>
            <p:nvPr/>
          </p:nvCxnSpPr>
          <p:spPr>
            <a:xfrm>
              <a:off x="576362" y="2265180"/>
              <a:ext cx="20426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7" name="ShrinkingPRISM3GrIS.avi">
            <a:hlinkClick r:id="" action="ppaction://media"/>
            <a:extLst>
              <a:ext uri="{FF2B5EF4-FFF2-40B4-BE49-F238E27FC236}">
                <a16:creationId xmlns:a16="http://schemas.microsoft.com/office/drawing/2014/main" id="{97EF2201-5717-4029-BB6F-7B2252C6065E}"/>
              </a:ext>
            </a:extLst>
          </p:cNvPr>
          <p:cNvPicPr>
            <a:picLocks noRot="1" noChangeAspect="1"/>
          </p:cNvPicPr>
          <p:nvPr>
            <a:videoFile r:link="rId1"/>
          </p:nvPr>
        </p:nvPicPr>
        <p:blipFill>
          <a:blip r:embed="rId11">
            <a:extLst>
              <a:ext uri="{28A0092B-C50C-407E-A947-70E740481C1C}">
                <a14:useLocalDpi xmlns:a14="http://schemas.microsoft.com/office/drawing/2010/main" val="0"/>
              </a:ext>
            </a:extLst>
          </a:blip>
          <a:srcRect/>
          <a:stretch>
            <a:fillRect/>
          </a:stretch>
        </p:blipFill>
        <p:spPr bwMode="auto">
          <a:xfrm>
            <a:off x="5041900" y="4216226"/>
            <a:ext cx="19748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A641BAF-B5F8-4980-9302-7E41BD67D265}"/>
              </a:ext>
            </a:extLst>
          </p:cNvPr>
          <p:cNvSpPr txBox="1">
            <a:spLocks/>
          </p:cNvSpPr>
          <p:nvPr/>
        </p:nvSpPr>
        <p:spPr>
          <a:xfrm>
            <a:off x="317500" y="98425"/>
            <a:ext cx="6991350" cy="882650"/>
          </a:xfrm>
          <a:prstGeom prst="rect">
            <a:avLst/>
          </a:prstGeom>
        </p:spPr>
        <p:txBody>
          <a:bodyPr anchor="ctr">
            <a:normAutofit/>
          </a:bodyPr>
          <a:lstStyle/>
          <a:p>
            <a:pPr eaLnBrk="1" fontAlgn="auto" hangingPunct="1">
              <a:spcAft>
                <a:spcPts val="0"/>
              </a:spcAft>
              <a:defRPr/>
            </a:pPr>
            <a:r>
              <a:rPr lang="en-US" sz="3200" spc="300" dirty="0">
                <a:latin typeface="+mj-lt"/>
                <a:ea typeface="+mj-ea"/>
              </a:rPr>
              <a:t>Ice Sheets - Greenland</a:t>
            </a:r>
          </a:p>
        </p:txBody>
      </p:sp>
      <p:sp>
        <p:nvSpPr>
          <p:cNvPr id="30723" name="TextBox 6">
            <a:extLst>
              <a:ext uri="{FF2B5EF4-FFF2-40B4-BE49-F238E27FC236}">
                <a16:creationId xmlns:a16="http://schemas.microsoft.com/office/drawing/2014/main" id="{EB30590F-0CA3-4C3B-92BA-6D77F9AB90DA}"/>
              </a:ext>
            </a:extLst>
          </p:cNvPr>
          <p:cNvSpPr txBox="1">
            <a:spLocks noChangeArrowheads="1"/>
          </p:cNvSpPr>
          <p:nvPr/>
        </p:nvSpPr>
        <p:spPr bwMode="auto">
          <a:xfrm>
            <a:off x="3635375" y="1820863"/>
            <a:ext cx="53292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a:latin typeface="Arial" panose="020B0604020202020204" pitchFamily="34" charset="0"/>
              </a:rPr>
              <a:t>Pliocene Ice Sheet Modelling Intercomparison Project </a:t>
            </a:r>
          </a:p>
          <a:p>
            <a:pPr>
              <a:spcBef>
                <a:spcPct val="0"/>
              </a:spcBef>
              <a:buFontTx/>
              <a:buNone/>
            </a:pPr>
            <a:r>
              <a:rPr lang="en-GB" altLang="en-US" sz="1800">
                <a:latin typeface="Arial" panose="020B0604020202020204" pitchFamily="34" charset="0"/>
              </a:rPr>
              <a:t>(PLISMIP; Dolan et al., 2012)</a:t>
            </a:r>
          </a:p>
          <a:p>
            <a:pPr>
              <a:spcBef>
                <a:spcPct val="0"/>
              </a:spcBef>
              <a:buFontTx/>
              <a:buNone/>
            </a:pPr>
            <a:endParaRPr lang="en-GB" altLang="en-US" sz="1800">
              <a:latin typeface="Arial" panose="020B0604020202020204" pitchFamily="34" charset="0"/>
            </a:endParaRPr>
          </a:p>
        </p:txBody>
      </p:sp>
      <p:pic>
        <p:nvPicPr>
          <p:cNvPr id="30724" name="Picture 9">
            <a:extLst>
              <a:ext uri="{FF2B5EF4-FFF2-40B4-BE49-F238E27FC236}">
                <a16:creationId xmlns:a16="http://schemas.microsoft.com/office/drawing/2014/main" id="{D5C4D422-9C97-490E-B667-727ECCA7EB3D}"/>
              </a:ext>
            </a:extLst>
          </p:cNvPr>
          <p:cNvPicPr>
            <a:picLocks noChangeAspect="1"/>
          </p:cNvPicPr>
          <p:nvPr/>
        </p:nvPicPr>
        <p:blipFill>
          <a:blip r:embed="rId2">
            <a:extLst>
              <a:ext uri="{28A0092B-C50C-407E-A947-70E740481C1C}">
                <a14:useLocalDpi xmlns:a14="http://schemas.microsoft.com/office/drawing/2010/main" val="0"/>
              </a:ext>
            </a:extLst>
          </a:blip>
          <a:srcRect l="51694" t="5759" b="12309"/>
          <a:stretch>
            <a:fillRect/>
          </a:stretch>
        </p:blipFill>
        <p:spPr bwMode="auto">
          <a:xfrm>
            <a:off x="1220788" y="1412875"/>
            <a:ext cx="20558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
            <a:extLst>
              <a:ext uri="{FF2B5EF4-FFF2-40B4-BE49-F238E27FC236}">
                <a16:creationId xmlns:a16="http://schemas.microsoft.com/office/drawing/2014/main" id="{C5CF4590-9C4B-423B-B523-C6A2E0947912}"/>
              </a:ext>
            </a:extLst>
          </p:cNvPr>
          <p:cNvPicPr>
            <a:picLocks noChangeAspect="1"/>
          </p:cNvPicPr>
          <p:nvPr/>
        </p:nvPicPr>
        <p:blipFill>
          <a:blip r:embed="rId2">
            <a:extLst>
              <a:ext uri="{28A0092B-C50C-407E-A947-70E740481C1C}">
                <a14:useLocalDpi xmlns:a14="http://schemas.microsoft.com/office/drawing/2010/main" val="0"/>
              </a:ext>
            </a:extLst>
          </a:blip>
          <a:srcRect l="23700" t="83711" r="25513"/>
          <a:stretch>
            <a:fillRect/>
          </a:stretch>
        </p:blipFill>
        <p:spPr bwMode="auto">
          <a:xfrm>
            <a:off x="1116013" y="4581525"/>
            <a:ext cx="2160587"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3974634D-6B85-4CD0-BA67-2D8911BD1731}"/>
              </a:ext>
            </a:extLst>
          </p:cNvPr>
          <p:cNvCxnSpPr/>
          <p:nvPr/>
        </p:nvCxnSpPr>
        <p:spPr>
          <a:xfrm flipH="1" flipV="1">
            <a:off x="2825750" y="2774950"/>
            <a:ext cx="277813" cy="12922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727" name="TextBox 12">
            <a:extLst>
              <a:ext uri="{FF2B5EF4-FFF2-40B4-BE49-F238E27FC236}">
                <a16:creationId xmlns:a16="http://schemas.microsoft.com/office/drawing/2014/main" id="{476AF854-6931-469D-9FD3-CC0B26DFC48C}"/>
              </a:ext>
            </a:extLst>
          </p:cNvPr>
          <p:cNvSpPr txBox="1">
            <a:spLocks noChangeArrowheads="1"/>
          </p:cNvSpPr>
          <p:nvPr/>
        </p:nvSpPr>
        <p:spPr bwMode="auto">
          <a:xfrm>
            <a:off x="3103563" y="3571875"/>
            <a:ext cx="1857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High confidence in ice sheet presence</a:t>
            </a:r>
          </a:p>
        </p:txBody>
      </p:sp>
      <p:pic>
        <p:nvPicPr>
          <p:cNvPr id="30728" name="Picture 13">
            <a:extLst>
              <a:ext uri="{FF2B5EF4-FFF2-40B4-BE49-F238E27FC236}">
                <a16:creationId xmlns:a16="http://schemas.microsoft.com/office/drawing/2014/main" id="{0A99D838-7D0E-4F93-BD22-9A77D1688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3027363"/>
            <a:ext cx="385921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14">
            <a:extLst>
              <a:ext uri="{FF2B5EF4-FFF2-40B4-BE49-F238E27FC236}">
                <a16:creationId xmlns:a16="http://schemas.microsoft.com/office/drawing/2014/main" id="{94938CB9-47D9-4F3A-8DE0-66E102585BB0}"/>
              </a:ext>
            </a:extLst>
          </p:cNvPr>
          <p:cNvSpPr>
            <a:spLocks noChangeArrowheads="1"/>
          </p:cNvSpPr>
          <p:nvPr/>
        </p:nvSpPr>
        <p:spPr bwMode="auto">
          <a:xfrm>
            <a:off x="539750" y="5570538"/>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Tested climate and ice sheet model dependency of simulations of the Greenland and Antarctic Ice Sheets</a:t>
            </a:r>
          </a:p>
        </p:txBody>
      </p:sp>
      <p:sp>
        <p:nvSpPr>
          <p:cNvPr id="30730" name="TextBox 16">
            <a:extLst>
              <a:ext uri="{FF2B5EF4-FFF2-40B4-BE49-F238E27FC236}">
                <a16:creationId xmlns:a16="http://schemas.microsoft.com/office/drawing/2014/main" id="{9AE7BB05-D9F4-4717-99D1-EB1B900AE293}"/>
              </a:ext>
            </a:extLst>
          </p:cNvPr>
          <p:cNvSpPr txBox="1">
            <a:spLocks noChangeArrowheads="1"/>
          </p:cNvSpPr>
          <p:nvPr/>
        </p:nvSpPr>
        <p:spPr bwMode="auto">
          <a:xfrm>
            <a:off x="4211638" y="6492875"/>
            <a:ext cx="4846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1800" i="1">
                <a:latin typeface="Arial" panose="020B0604020202020204" pitchFamily="34" charset="0"/>
              </a:rPr>
              <a:t>(Koenig et al., 2015; Dolan et al., 2015)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A6445F-4FFD-4AB5-B13C-8B617A3AC10A}"/>
              </a:ext>
            </a:extLst>
          </p:cNvPr>
          <p:cNvSpPr txBox="1">
            <a:spLocks/>
          </p:cNvSpPr>
          <p:nvPr/>
        </p:nvSpPr>
        <p:spPr>
          <a:xfrm>
            <a:off x="317500" y="98425"/>
            <a:ext cx="6991350" cy="882650"/>
          </a:xfrm>
          <a:prstGeom prst="rect">
            <a:avLst/>
          </a:prstGeom>
        </p:spPr>
        <p:txBody>
          <a:bodyPr anchor="ctr">
            <a:normAutofit/>
          </a:bodyPr>
          <a:lstStyle/>
          <a:p>
            <a:pPr>
              <a:defRPr/>
            </a:pPr>
            <a:r>
              <a:rPr lang="en-US" sz="3200" spc="300" dirty="0"/>
              <a:t>Pliocene Ice Sheets</a:t>
            </a:r>
            <a:endParaRPr lang="en-US" sz="3200" spc="300" dirty="0">
              <a:ea typeface="+mj-ea"/>
            </a:endParaRPr>
          </a:p>
        </p:txBody>
      </p:sp>
      <p:pic>
        <p:nvPicPr>
          <p:cNvPr id="27651" name="Picture 8">
            <a:extLst>
              <a:ext uri="{FF2B5EF4-FFF2-40B4-BE49-F238E27FC236}">
                <a16:creationId xmlns:a16="http://schemas.microsoft.com/office/drawing/2014/main" id="{473C6F95-B3AC-4CA1-98F2-48E407B215A6}"/>
              </a:ext>
            </a:extLst>
          </p:cNvPr>
          <p:cNvPicPr>
            <a:picLocks noChangeAspect="1"/>
          </p:cNvPicPr>
          <p:nvPr/>
        </p:nvPicPr>
        <p:blipFill>
          <a:blip r:embed="rId2">
            <a:extLst>
              <a:ext uri="{28A0092B-C50C-407E-A947-70E740481C1C}">
                <a14:useLocalDpi xmlns:a14="http://schemas.microsoft.com/office/drawing/2010/main" val="0"/>
              </a:ext>
            </a:extLst>
          </a:blip>
          <a:srcRect l="76929" t="2592" r="8450" b="14693"/>
          <a:stretch>
            <a:fillRect/>
          </a:stretch>
        </p:blipFill>
        <p:spPr bwMode="auto">
          <a:xfrm>
            <a:off x="8316913" y="53975"/>
            <a:ext cx="7747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Figure_P4_icemask">
            <a:extLst>
              <a:ext uri="{FF2B5EF4-FFF2-40B4-BE49-F238E27FC236}">
                <a16:creationId xmlns:a16="http://schemas.microsoft.com/office/drawing/2014/main" id="{5D5A9462-3369-46A2-9969-1DD3423DC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756126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0">
            <a:extLst>
              <a:ext uri="{FF2B5EF4-FFF2-40B4-BE49-F238E27FC236}">
                <a16:creationId xmlns:a16="http://schemas.microsoft.com/office/drawing/2014/main" id="{7AA746B4-750D-4248-B21B-28C2662FDCB7}"/>
              </a:ext>
            </a:extLst>
          </p:cNvPr>
          <p:cNvSpPr txBox="1">
            <a:spLocks noChangeArrowheads="1"/>
          </p:cNvSpPr>
          <p:nvPr/>
        </p:nvSpPr>
        <p:spPr bwMode="auto">
          <a:xfrm>
            <a:off x="539750" y="6165850"/>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1800">
                <a:latin typeface="Arial" panose="020B0604020202020204" pitchFamily="34" charset="0"/>
              </a:rPr>
              <a:t>Futher developments – soils and lakes (Pound et al. 2014).</a:t>
            </a:r>
            <a:endParaRPr lang="en-GB" altLang="en-US" sz="20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192431C7-B546-4811-81F9-8C9D410624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 y="4076700"/>
            <a:ext cx="42941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a:extLst>
              <a:ext uri="{FF2B5EF4-FFF2-40B4-BE49-F238E27FC236}">
                <a16:creationId xmlns:a16="http://schemas.microsoft.com/office/drawing/2014/main" id="{73AA6BCE-C2B0-4424-8893-E5BF7F58B0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 y="1557338"/>
            <a:ext cx="42941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a:extLst>
              <a:ext uri="{FF2B5EF4-FFF2-40B4-BE49-F238E27FC236}">
                <a16:creationId xmlns:a16="http://schemas.microsoft.com/office/drawing/2014/main" id="{CBC85B3F-9DD9-44AE-ADCC-897F551044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454150"/>
            <a:ext cx="4716462"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D6CD6AC-A7C0-4638-A281-BE54D2404480}"/>
              </a:ext>
            </a:extLst>
          </p:cNvPr>
          <p:cNvSpPr txBox="1">
            <a:spLocks/>
          </p:cNvSpPr>
          <p:nvPr/>
        </p:nvSpPr>
        <p:spPr>
          <a:xfrm>
            <a:off x="179388" y="115888"/>
            <a:ext cx="7108825" cy="738187"/>
          </a:xfrm>
          <a:prstGeom prst="rect">
            <a:avLst/>
          </a:prstGeom>
        </p:spPr>
        <p:txBody>
          <a:bodyPr/>
          <a:lst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Arial" charset="0"/>
              </a:defRPr>
            </a:lvl2pPr>
            <a:lvl3pPr algn="l" rtl="0" eaLnBrk="1" fontAlgn="base" hangingPunct="1">
              <a:spcBef>
                <a:spcPct val="0"/>
              </a:spcBef>
              <a:spcAft>
                <a:spcPct val="0"/>
              </a:spcAft>
              <a:defRPr sz="2800">
                <a:solidFill>
                  <a:schemeClr val="tx1"/>
                </a:solidFill>
                <a:latin typeface="Arial" charset="0"/>
              </a:defRPr>
            </a:lvl3pPr>
            <a:lvl4pPr algn="l" rtl="0" eaLnBrk="1" fontAlgn="base" hangingPunct="1">
              <a:spcBef>
                <a:spcPct val="0"/>
              </a:spcBef>
              <a:spcAft>
                <a:spcPct val="0"/>
              </a:spcAft>
              <a:defRPr sz="2800">
                <a:solidFill>
                  <a:schemeClr val="tx1"/>
                </a:solidFill>
                <a:latin typeface="Arial" charset="0"/>
              </a:defRPr>
            </a:lvl4pPr>
            <a:lvl5pPr algn="l" rtl="0" eaLnBrk="1" fontAlgn="base" hangingPunct="1">
              <a:spcBef>
                <a:spcPct val="0"/>
              </a:spcBef>
              <a:spcAft>
                <a:spcPct val="0"/>
              </a:spcAft>
              <a:defRPr sz="2800">
                <a:solidFill>
                  <a:schemeClr val="tx1"/>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a:lstStyle>
          <a:p>
            <a:pPr>
              <a:defRPr/>
            </a:pPr>
            <a:r>
              <a:rPr lang="en-GB" b="1" kern="0" dirty="0">
                <a:latin typeface="Arial" panose="020B0604020202020204" pitchFamily="34" charset="0"/>
                <a:cs typeface="Arial" panose="020B0604020202020204" pitchFamily="34" charset="0"/>
              </a:rPr>
              <a:t>Pre-Industrial and Pliocene Sea-Ice Results – Annual Cycle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 result for european pliocene biomes">
            <a:extLst>
              <a:ext uri="{FF2B5EF4-FFF2-40B4-BE49-F238E27FC236}">
                <a16:creationId xmlns:a16="http://schemas.microsoft.com/office/drawing/2014/main" id="{EDEA33CC-3D51-4CFB-B623-1E802E899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59102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a:extLst>
              <a:ext uri="{FF2B5EF4-FFF2-40B4-BE49-F238E27FC236}">
                <a16:creationId xmlns:a16="http://schemas.microsoft.com/office/drawing/2014/main" id="{0E3C7918-5C45-4492-BFD0-81E78169D838}"/>
              </a:ext>
            </a:extLst>
          </p:cNvPr>
          <p:cNvSpPr txBox="1">
            <a:spLocks/>
          </p:cNvSpPr>
          <p:nvPr/>
        </p:nvSpPr>
        <p:spPr>
          <a:xfrm>
            <a:off x="76200" y="23813"/>
            <a:ext cx="6126163" cy="738187"/>
          </a:xfrm>
          <a:prstGeom prst="rect">
            <a:avLst/>
          </a:prstGeom>
        </p:spPr>
        <p:txBody>
          <a:bodyPr/>
          <a:lst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Arial" charset="0"/>
              </a:defRPr>
            </a:lvl2pPr>
            <a:lvl3pPr algn="l" rtl="0" eaLnBrk="1" fontAlgn="base" hangingPunct="1">
              <a:spcBef>
                <a:spcPct val="0"/>
              </a:spcBef>
              <a:spcAft>
                <a:spcPct val="0"/>
              </a:spcAft>
              <a:defRPr sz="2800">
                <a:solidFill>
                  <a:schemeClr val="tx1"/>
                </a:solidFill>
                <a:latin typeface="Arial" charset="0"/>
              </a:defRPr>
            </a:lvl3pPr>
            <a:lvl4pPr algn="l" rtl="0" eaLnBrk="1" fontAlgn="base" hangingPunct="1">
              <a:spcBef>
                <a:spcPct val="0"/>
              </a:spcBef>
              <a:spcAft>
                <a:spcPct val="0"/>
              </a:spcAft>
              <a:defRPr sz="2800">
                <a:solidFill>
                  <a:schemeClr val="tx1"/>
                </a:solidFill>
                <a:latin typeface="Arial" charset="0"/>
              </a:defRPr>
            </a:lvl4pPr>
            <a:lvl5pPr algn="l" rtl="0" eaLnBrk="1" fontAlgn="base" hangingPunct="1">
              <a:spcBef>
                <a:spcPct val="0"/>
              </a:spcBef>
              <a:spcAft>
                <a:spcPct val="0"/>
              </a:spcAft>
              <a:defRPr sz="2800">
                <a:solidFill>
                  <a:schemeClr val="tx1"/>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a:lstStyle>
          <a:p>
            <a:pPr>
              <a:defRPr/>
            </a:pPr>
            <a:r>
              <a:rPr lang="en-GB" kern="0" dirty="0">
                <a:latin typeface="+mn-lt"/>
              </a:rPr>
              <a:t>Global vegetation cover</a:t>
            </a:r>
          </a:p>
        </p:txBody>
      </p:sp>
      <p:sp>
        <p:nvSpPr>
          <p:cNvPr id="2" name="TextBox 1">
            <a:extLst>
              <a:ext uri="{FF2B5EF4-FFF2-40B4-BE49-F238E27FC236}">
                <a16:creationId xmlns:a16="http://schemas.microsoft.com/office/drawing/2014/main" id="{E923C3A9-9203-428A-87F1-0B964A40CCA0}"/>
              </a:ext>
            </a:extLst>
          </p:cNvPr>
          <p:cNvSpPr txBox="1"/>
          <p:nvPr/>
        </p:nvSpPr>
        <p:spPr>
          <a:xfrm>
            <a:off x="5875651" y="1357927"/>
            <a:ext cx="3240360" cy="6063198"/>
          </a:xfrm>
          <a:prstGeom prst="rect">
            <a:avLst/>
          </a:prstGeom>
          <a:noFill/>
        </p:spPr>
        <p:txBody>
          <a:bodyPr wrap="square">
            <a:spAutoFit/>
          </a:bodyPr>
          <a:lstStyle/>
          <a:p>
            <a:pPr>
              <a:defRPr/>
            </a:pPr>
            <a:r>
              <a:rPr lang="en-GB" dirty="0"/>
              <a:t>Global distribution of Piacenzian biomes - Salzmann et al. (2008).</a:t>
            </a:r>
          </a:p>
          <a:p>
            <a:pPr>
              <a:defRPr/>
            </a:pPr>
            <a:endParaRPr lang="en-GB" dirty="0"/>
          </a:p>
          <a:p>
            <a:pPr>
              <a:defRPr/>
            </a:pPr>
            <a:r>
              <a:rPr lang="en-GB" dirty="0"/>
              <a:t>Loss of Tundra</a:t>
            </a:r>
          </a:p>
          <a:p>
            <a:pPr marL="285750" indent="-285750">
              <a:buFont typeface="Arial" panose="020B0604020202020204" pitchFamily="34" charset="0"/>
              <a:buChar char="•"/>
              <a:defRPr/>
            </a:pPr>
            <a:endParaRPr lang="en-GB" dirty="0"/>
          </a:p>
          <a:p>
            <a:pPr>
              <a:defRPr/>
            </a:pPr>
            <a:r>
              <a:rPr lang="en-GB" dirty="0"/>
              <a:t>Replaced by Boreal forests</a:t>
            </a:r>
          </a:p>
          <a:p>
            <a:pPr marL="285750" indent="-285750">
              <a:buFont typeface="Arial" panose="020B0604020202020204" pitchFamily="34" charset="0"/>
              <a:buChar char="•"/>
              <a:defRPr/>
            </a:pPr>
            <a:endParaRPr lang="en-GB" dirty="0"/>
          </a:p>
          <a:p>
            <a:pPr>
              <a:defRPr/>
            </a:pPr>
            <a:r>
              <a:rPr lang="en-GB" dirty="0"/>
              <a:t>Poleward shift in biome types</a:t>
            </a:r>
          </a:p>
          <a:p>
            <a:pPr marL="285750" indent="-285750">
              <a:buFont typeface="Arial" panose="020B0604020202020204" pitchFamily="34" charset="0"/>
              <a:buChar char="•"/>
              <a:defRPr/>
            </a:pPr>
            <a:endParaRPr lang="en-GB" dirty="0"/>
          </a:p>
          <a:p>
            <a:pPr>
              <a:defRPr/>
            </a:pPr>
            <a:r>
              <a:rPr lang="en-GB" dirty="0"/>
              <a:t>Sahara ‘greening’</a:t>
            </a:r>
          </a:p>
          <a:p>
            <a:pPr marL="285750" indent="-285750">
              <a:buFont typeface="Arial" panose="020B0604020202020204" pitchFamily="34" charset="0"/>
              <a:buChar char="•"/>
              <a:defRPr/>
            </a:pPr>
            <a:endParaRPr lang="en-GB" dirty="0"/>
          </a:p>
          <a:p>
            <a:pPr>
              <a:defRPr/>
            </a:pPr>
            <a:r>
              <a:rPr lang="en-GB" dirty="0"/>
              <a:t>Amazon inadequately constrained</a:t>
            </a:r>
          </a:p>
          <a:p>
            <a:pPr>
              <a:defRPr/>
            </a:pPr>
            <a:endParaRPr lang="en-GB" dirty="0"/>
          </a:p>
          <a:p>
            <a:pPr>
              <a:defRPr/>
            </a:pP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79DFA3ED-8B6D-4704-B391-B06B95EB7912}"/>
              </a:ext>
            </a:extLst>
          </p:cNvPr>
          <p:cNvSpPr>
            <a:spLocks noGrp="1"/>
          </p:cNvSpPr>
          <p:nvPr>
            <p:ph type="title"/>
          </p:nvPr>
        </p:nvSpPr>
        <p:spPr>
          <a:xfrm>
            <a:off x="306920" y="764704"/>
            <a:ext cx="4876800" cy="738188"/>
          </a:xfrm>
        </p:spPr>
        <p:txBody>
          <a:bodyPr/>
          <a:lstStyle/>
          <a:p>
            <a:r>
              <a:rPr lang="en-GB" b="1" dirty="0"/>
              <a:t>Geological Boundary Conditions</a:t>
            </a:r>
            <a:br>
              <a:rPr lang="en-GB" b="1" dirty="0"/>
            </a:br>
            <a:endParaRPr lang="en-GB" dirty="0"/>
          </a:p>
        </p:txBody>
      </p:sp>
      <p:pic>
        <p:nvPicPr>
          <p:cNvPr id="10" name="Picture 9" descr="Table&#10;&#10;Description automatically generated">
            <a:extLst>
              <a:ext uri="{FF2B5EF4-FFF2-40B4-BE49-F238E27FC236}">
                <a16:creationId xmlns:a16="http://schemas.microsoft.com/office/drawing/2014/main" id="{2670F694-F899-42AB-BCC4-7F4E557B75C9}"/>
              </a:ext>
            </a:extLst>
          </p:cNvPr>
          <p:cNvPicPr/>
          <p:nvPr/>
        </p:nvPicPr>
        <p:blipFill>
          <a:blip r:embed="rId3"/>
          <a:stretch>
            <a:fillRect/>
          </a:stretch>
        </p:blipFill>
        <p:spPr>
          <a:xfrm>
            <a:off x="162904" y="1988481"/>
            <a:ext cx="5164832" cy="4248472"/>
          </a:xfrm>
          <a:prstGeom prst="rect">
            <a:avLst/>
          </a:prstGeom>
        </p:spPr>
      </p:pic>
      <p:pic>
        <p:nvPicPr>
          <p:cNvPr id="3" name="Picture 2">
            <a:extLst>
              <a:ext uri="{FF2B5EF4-FFF2-40B4-BE49-F238E27FC236}">
                <a16:creationId xmlns:a16="http://schemas.microsoft.com/office/drawing/2014/main" id="{9D32F3AA-4E21-4235-B3D4-069550706AE5}"/>
              </a:ext>
            </a:extLst>
          </p:cNvPr>
          <p:cNvPicPr>
            <a:picLocks noChangeAspect="1"/>
          </p:cNvPicPr>
          <p:nvPr/>
        </p:nvPicPr>
        <p:blipFill>
          <a:blip r:embed="rId4"/>
          <a:stretch>
            <a:fillRect/>
          </a:stretch>
        </p:blipFill>
        <p:spPr>
          <a:xfrm>
            <a:off x="5508104" y="1628082"/>
            <a:ext cx="3472992" cy="4969270"/>
          </a:xfrm>
          <a:prstGeom prst="rect">
            <a:avLst/>
          </a:prstGeom>
        </p:spPr>
      </p:pic>
      <p:sp>
        <p:nvSpPr>
          <p:cNvPr id="2" name="TextBox 1">
            <a:extLst>
              <a:ext uri="{FF2B5EF4-FFF2-40B4-BE49-F238E27FC236}">
                <a16:creationId xmlns:a16="http://schemas.microsoft.com/office/drawing/2014/main" id="{839C81AD-B86B-4C9E-9ECC-04C51231A060}"/>
              </a:ext>
            </a:extLst>
          </p:cNvPr>
          <p:cNvSpPr txBox="1"/>
          <p:nvPr/>
        </p:nvSpPr>
        <p:spPr>
          <a:xfrm>
            <a:off x="209876" y="6238463"/>
            <a:ext cx="2340705" cy="261610"/>
          </a:xfrm>
          <a:prstGeom prst="rect">
            <a:avLst/>
          </a:prstGeom>
          <a:noFill/>
        </p:spPr>
        <p:txBody>
          <a:bodyPr wrap="none" rtlCol="0">
            <a:spAutoFit/>
          </a:bodyPr>
          <a:lstStyle/>
          <a:p>
            <a:r>
              <a:rPr lang="en-GB" sz="1100" dirty="0"/>
              <a:t>Haywood, Dowsett, Tindall (2021.)</a:t>
            </a:r>
          </a:p>
        </p:txBody>
      </p:sp>
      <p:sp>
        <p:nvSpPr>
          <p:cNvPr id="6" name="TextBox 5">
            <a:extLst>
              <a:ext uri="{FF2B5EF4-FFF2-40B4-BE49-F238E27FC236}">
                <a16:creationId xmlns:a16="http://schemas.microsoft.com/office/drawing/2014/main" id="{354DDFB8-C924-4814-89AE-58E92259005D}"/>
              </a:ext>
            </a:extLst>
          </p:cNvPr>
          <p:cNvSpPr txBox="1"/>
          <p:nvPr/>
        </p:nvSpPr>
        <p:spPr>
          <a:xfrm>
            <a:off x="5308936" y="6586671"/>
            <a:ext cx="1521570" cy="261610"/>
          </a:xfrm>
          <a:prstGeom prst="rect">
            <a:avLst/>
          </a:prstGeom>
          <a:noFill/>
        </p:spPr>
        <p:txBody>
          <a:bodyPr wrap="none" rtlCol="0">
            <a:spAutoFit/>
          </a:bodyPr>
          <a:lstStyle/>
          <a:p>
            <a:r>
              <a:rPr lang="en-GB" sz="1100" dirty="0"/>
              <a:t>Dowsett et al. (2016).</a:t>
            </a:r>
          </a:p>
        </p:txBody>
      </p:sp>
    </p:spTree>
    <p:extLst>
      <p:ext uri="{BB962C8B-B14F-4D97-AF65-F5344CB8AC3E}">
        <p14:creationId xmlns:p14="http://schemas.microsoft.com/office/powerpoint/2010/main" val="2447728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2709D-F46D-410E-93FA-32F876597341}"/>
              </a:ext>
            </a:extLst>
          </p:cNvPr>
          <p:cNvSpPr>
            <a:spLocks noGrp="1"/>
          </p:cNvSpPr>
          <p:nvPr>
            <p:ph type="title"/>
          </p:nvPr>
        </p:nvSpPr>
        <p:spPr>
          <a:xfrm>
            <a:off x="355600" y="674553"/>
            <a:ext cx="5872584" cy="395759"/>
          </a:xfrm>
        </p:spPr>
        <p:txBody>
          <a:bodyPr/>
          <a:lstStyle/>
          <a:p>
            <a:r>
              <a:rPr lang="en-GB" b="1" dirty="0"/>
              <a:t>PlioMIP2: Palaeogeographic reconstruction</a:t>
            </a:r>
          </a:p>
        </p:txBody>
      </p:sp>
      <p:pic>
        <p:nvPicPr>
          <p:cNvPr id="4" name="Picture 3">
            <a:extLst>
              <a:ext uri="{FF2B5EF4-FFF2-40B4-BE49-F238E27FC236}">
                <a16:creationId xmlns:a16="http://schemas.microsoft.com/office/drawing/2014/main" id="{1AEB78A7-A19A-468D-86F5-554459AF3F11}"/>
              </a:ext>
            </a:extLst>
          </p:cNvPr>
          <p:cNvPicPr>
            <a:picLocks noChangeAspect="1"/>
          </p:cNvPicPr>
          <p:nvPr/>
        </p:nvPicPr>
        <p:blipFill>
          <a:blip r:embed="rId3"/>
          <a:stretch>
            <a:fillRect/>
          </a:stretch>
        </p:blipFill>
        <p:spPr>
          <a:xfrm>
            <a:off x="107504" y="1366894"/>
            <a:ext cx="4720456" cy="5491107"/>
          </a:xfrm>
          <a:prstGeom prst="rect">
            <a:avLst/>
          </a:prstGeom>
        </p:spPr>
      </p:pic>
      <p:pic>
        <p:nvPicPr>
          <p:cNvPr id="11" name="Picture 10">
            <a:extLst>
              <a:ext uri="{FF2B5EF4-FFF2-40B4-BE49-F238E27FC236}">
                <a16:creationId xmlns:a16="http://schemas.microsoft.com/office/drawing/2014/main" id="{3655C3AC-72E3-4396-B33C-DBD17E2A41F8}"/>
              </a:ext>
            </a:extLst>
          </p:cNvPr>
          <p:cNvPicPr>
            <a:picLocks noChangeAspect="1"/>
          </p:cNvPicPr>
          <p:nvPr/>
        </p:nvPicPr>
        <p:blipFill>
          <a:blip r:embed="rId4"/>
          <a:stretch>
            <a:fillRect/>
          </a:stretch>
        </p:blipFill>
        <p:spPr>
          <a:xfrm>
            <a:off x="5763908" y="1550652"/>
            <a:ext cx="2624285" cy="5046701"/>
          </a:xfrm>
          <a:prstGeom prst="rect">
            <a:avLst/>
          </a:prstGeom>
        </p:spPr>
      </p:pic>
      <p:sp>
        <p:nvSpPr>
          <p:cNvPr id="5" name="TextBox 4">
            <a:extLst>
              <a:ext uri="{FF2B5EF4-FFF2-40B4-BE49-F238E27FC236}">
                <a16:creationId xmlns:a16="http://schemas.microsoft.com/office/drawing/2014/main" id="{850B6110-8AE9-4606-AE28-9B8717A068FE}"/>
              </a:ext>
            </a:extLst>
          </p:cNvPr>
          <p:cNvSpPr txBox="1"/>
          <p:nvPr/>
        </p:nvSpPr>
        <p:spPr>
          <a:xfrm>
            <a:off x="5832685" y="6466643"/>
            <a:ext cx="2302233" cy="261610"/>
          </a:xfrm>
          <a:prstGeom prst="rect">
            <a:avLst/>
          </a:prstGeom>
          <a:noFill/>
        </p:spPr>
        <p:txBody>
          <a:bodyPr wrap="none" rtlCol="0">
            <a:spAutoFit/>
          </a:bodyPr>
          <a:lstStyle/>
          <a:p>
            <a:r>
              <a:rPr lang="en-GB" sz="1100" dirty="0"/>
              <a:t>Haywood, Dowsett, Tindall (2021)</a:t>
            </a:r>
          </a:p>
        </p:txBody>
      </p:sp>
      <p:sp>
        <p:nvSpPr>
          <p:cNvPr id="6" name="TextBox 5">
            <a:extLst>
              <a:ext uri="{FF2B5EF4-FFF2-40B4-BE49-F238E27FC236}">
                <a16:creationId xmlns:a16="http://schemas.microsoft.com/office/drawing/2014/main" id="{AC487DAF-AFDB-4E92-A3E3-D367893AF29C}"/>
              </a:ext>
            </a:extLst>
          </p:cNvPr>
          <p:cNvSpPr txBox="1"/>
          <p:nvPr/>
        </p:nvSpPr>
        <p:spPr>
          <a:xfrm>
            <a:off x="4827960" y="1366892"/>
            <a:ext cx="1521570" cy="261610"/>
          </a:xfrm>
          <a:prstGeom prst="rect">
            <a:avLst/>
          </a:prstGeom>
          <a:noFill/>
        </p:spPr>
        <p:txBody>
          <a:bodyPr wrap="none" rtlCol="0">
            <a:spAutoFit/>
          </a:bodyPr>
          <a:lstStyle/>
          <a:p>
            <a:r>
              <a:rPr lang="en-GB" sz="1100" dirty="0"/>
              <a:t>Dowsett et al. (2016).</a:t>
            </a:r>
          </a:p>
        </p:txBody>
      </p:sp>
    </p:spTree>
    <p:extLst>
      <p:ext uri="{BB962C8B-B14F-4D97-AF65-F5344CB8AC3E}">
        <p14:creationId xmlns:p14="http://schemas.microsoft.com/office/powerpoint/2010/main" val="4224287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D0CD78-4483-4F66-9698-4730FD6FFA10}"/>
              </a:ext>
            </a:extLst>
          </p:cNvPr>
          <p:cNvSpPr>
            <a:spLocks noGrp="1"/>
          </p:cNvSpPr>
          <p:nvPr>
            <p:ph type="title"/>
          </p:nvPr>
        </p:nvSpPr>
        <p:spPr>
          <a:xfrm>
            <a:off x="355600" y="439773"/>
            <a:ext cx="5584552" cy="338922"/>
          </a:xfrm>
        </p:spPr>
        <p:txBody>
          <a:bodyPr/>
          <a:lstStyle/>
          <a:p>
            <a:r>
              <a:rPr lang="en-GB" b="1" dirty="0"/>
              <a:t>PlioMIP2 Experimental Design</a:t>
            </a:r>
          </a:p>
        </p:txBody>
      </p:sp>
      <p:pic>
        <p:nvPicPr>
          <p:cNvPr id="7" name="Picture 6">
            <a:extLst>
              <a:ext uri="{FF2B5EF4-FFF2-40B4-BE49-F238E27FC236}">
                <a16:creationId xmlns:a16="http://schemas.microsoft.com/office/drawing/2014/main" id="{51A502AA-763F-44FC-81E4-776039958BBB}"/>
              </a:ext>
            </a:extLst>
          </p:cNvPr>
          <p:cNvPicPr>
            <a:picLocks noChangeAspect="1"/>
          </p:cNvPicPr>
          <p:nvPr/>
        </p:nvPicPr>
        <p:blipFill>
          <a:blip r:embed="rId3"/>
          <a:stretch>
            <a:fillRect/>
          </a:stretch>
        </p:blipFill>
        <p:spPr>
          <a:xfrm>
            <a:off x="107504" y="1376772"/>
            <a:ext cx="6178990" cy="4212468"/>
          </a:xfrm>
          <a:prstGeom prst="rect">
            <a:avLst/>
          </a:prstGeom>
        </p:spPr>
      </p:pic>
      <p:sp>
        <p:nvSpPr>
          <p:cNvPr id="11" name="TextBox 10">
            <a:extLst>
              <a:ext uri="{FF2B5EF4-FFF2-40B4-BE49-F238E27FC236}">
                <a16:creationId xmlns:a16="http://schemas.microsoft.com/office/drawing/2014/main" id="{D742B6CF-044F-4E5D-BA06-4A5207E5B523}"/>
              </a:ext>
            </a:extLst>
          </p:cNvPr>
          <p:cNvSpPr txBox="1"/>
          <p:nvPr/>
        </p:nvSpPr>
        <p:spPr>
          <a:xfrm>
            <a:off x="5796136" y="1551565"/>
            <a:ext cx="3397084" cy="1877437"/>
          </a:xfrm>
          <a:prstGeom prst="rect">
            <a:avLst/>
          </a:prstGeom>
          <a:noFill/>
        </p:spPr>
        <p:txBody>
          <a:bodyPr wrap="none" rtlCol="0">
            <a:spAutoFit/>
          </a:bodyPr>
          <a:lstStyle/>
          <a:p>
            <a:r>
              <a:rPr lang="en-GB" b="1" dirty="0"/>
              <a:t>Experiment notation</a:t>
            </a:r>
          </a:p>
          <a:p>
            <a:endParaRPr lang="en-GB" dirty="0"/>
          </a:p>
          <a:p>
            <a:r>
              <a:rPr lang="en-GB" i="1" dirty="0"/>
              <a:t>Controls</a:t>
            </a:r>
          </a:p>
          <a:p>
            <a:r>
              <a:rPr lang="en-GB" dirty="0"/>
              <a:t>E280 = pre-industrial control</a:t>
            </a:r>
          </a:p>
          <a:p>
            <a:r>
              <a:rPr lang="en-GB" dirty="0"/>
              <a:t>Eoi400 = Pliocene control</a:t>
            </a:r>
          </a:p>
        </p:txBody>
      </p:sp>
      <p:sp>
        <p:nvSpPr>
          <p:cNvPr id="14" name="TextBox 13">
            <a:extLst>
              <a:ext uri="{FF2B5EF4-FFF2-40B4-BE49-F238E27FC236}">
                <a16:creationId xmlns:a16="http://schemas.microsoft.com/office/drawing/2014/main" id="{365BEBC5-248C-4D46-9FEC-48F551E8D8B3}"/>
              </a:ext>
            </a:extLst>
          </p:cNvPr>
          <p:cNvSpPr txBox="1"/>
          <p:nvPr/>
        </p:nvSpPr>
        <p:spPr>
          <a:xfrm>
            <a:off x="5041123" y="3918535"/>
            <a:ext cx="4152097" cy="2246769"/>
          </a:xfrm>
          <a:prstGeom prst="rect">
            <a:avLst/>
          </a:prstGeom>
          <a:noFill/>
        </p:spPr>
        <p:txBody>
          <a:bodyPr wrap="square" rtlCol="0">
            <a:spAutoFit/>
          </a:bodyPr>
          <a:lstStyle/>
          <a:p>
            <a:r>
              <a:rPr lang="en-GB" i="1" dirty="0"/>
              <a:t>CO</a:t>
            </a:r>
            <a:r>
              <a:rPr lang="en-GB" i="1" baseline="-25000" dirty="0"/>
              <a:t>2</a:t>
            </a:r>
            <a:r>
              <a:rPr lang="en-GB" i="1" dirty="0"/>
              <a:t> sensitivity experiments </a:t>
            </a:r>
            <a:r>
              <a:rPr lang="en-GB" dirty="0"/>
              <a:t>e.g. </a:t>
            </a:r>
          </a:p>
          <a:p>
            <a:r>
              <a:rPr lang="en-GB" dirty="0"/>
              <a:t>E400 = pre-industrial with 400 ppm</a:t>
            </a:r>
          </a:p>
          <a:p>
            <a:r>
              <a:rPr lang="en-GB" dirty="0"/>
              <a:t>E560 = pre-industrial with 560 ppm</a:t>
            </a:r>
          </a:p>
          <a:p>
            <a:r>
              <a:rPr lang="en-GB" dirty="0"/>
              <a:t>Eoi450 = Pliocene with 450 ppm</a:t>
            </a:r>
          </a:p>
          <a:p>
            <a:r>
              <a:rPr lang="en-GB" dirty="0"/>
              <a:t>Eoi350 = Pliocene with 350 ppm</a:t>
            </a:r>
          </a:p>
          <a:p>
            <a:endParaRPr lang="en-GB" dirty="0"/>
          </a:p>
        </p:txBody>
      </p:sp>
      <p:sp>
        <p:nvSpPr>
          <p:cNvPr id="15" name="TextBox 14">
            <a:extLst>
              <a:ext uri="{FF2B5EF4-FFF2-40B4-BE49-F238E27FC236}">
                <a16:creationId xmlns:a16="http://schemas.microsoft.com/office/drawing/2014/main" id="{C8509590-1468-4C44-B146-1D7D165E54F0}"/>
              </a:ext>
            </a:extLst>
          </p:cNvPr>
          <p:cNvSpPr txBox="1"/>
          <p:nvPr/>
        </p:nvSpPr>
        <p:spPr>
          <a:xfrm>
            <a:off x="107504" y="5586930"/>
            <a:ext cx="8928992" cy="1138773"/>
          </a:xfrm>
          <a:prstGeom prst="rect">
            <a:avLst/>
          </a:prstGeom>
          <a:noFill/>
        </p:spPr>
        <p:txBody>
          <a:bodyPr wrap="square" rtlCol="0">
            <a:spAutoFit/>
          </a:bodyPr>
          <a:lstStyle/>
          <a:p>
            <a:r>
              <a:rPr lang="en-GB" i="1" dirty="0"/>
              <a:t>Forcing factorization experiments</a:t>
            </a:r>
            <a:r>
              <a:rPr lang="en-GB" dirty="0"/>
              <a:t>: </a:t>
            </a:r>
          </a:p>
          <a:p>
            <a:r>
              <a:rPr lang="en-GB" dirty="0"/>
              <a:t>Based on pre-industrial conditions (E400, Eo280, Ei280)</a:t>
            </a:r>
          </a:p>
          <a:p>
            <a:r>
              <a:rPr lang="en-GB" dirty="0"/>
              <a:t>Based on Pliocene conditions (Eoi280, Ei400, Eo400)</a:t>
            </a:r>
          </a:p>
        </p:txBody>
      </p:sp>
      <p:sp>
        <p:nvSpPr>
          <p:cNvPr id="8" name="TextBox 7">
            <a:extLst>
              <a:ext uri="{FF2B5EF4-FFF2-40B4-BE49-F238E27FC236}">
                <a16:creationId xmlns:a16="http://schemas.microsoft.com/office/drawing/2014/main" id="{781E9985-D38D-4B9F-9300-992814B6E08C}"/>
              </a:ext>
            </a:extLst>
          </p:cNvPr>
          <p:cNvSpPr txBox="1"/>
          <p:nvPr/>
        </p:nvSpPr>
        <p:spPr>
          <a:xfrm>
            <a:off x="107504" y="1420758"/>
            <a:ext cx="1563248" cy="261610"/>
          </a:xfrm>
          <a:prstGeom prst="rect">
            <a:avLst/>
          </a:prstGeom>
          <a:noFill/>
        </p:spPr>
        <p:txBody>
          <a:bodyPr wrap="none" rtlCol="0">
            <a:spAutoFit/>
          </a:bodyPr>
          <a:lstStyle/>
          <a:p>
            <a:r>
              <a:rPr lang="en-GB" sz="1100" dirty="0"/>
              <a:t>Haywood et al. (2016)</a:t>
            </a:r>
          </a:p>
        </p:txBody>
      </p:sp>
    </p:spTree>
    <p:extLst>
      <p:ext uri="{BB962C8B-B14F-4D97-AF65-F5344CB8AC3E}">
        <p14:creationId xmlns:p14="http://schemas.microsoft.com/office/powerpoint/2010/main" val="2869375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D72F6653-E609-4072-8B56-1BE0557DAD3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30" t="5844" r="3224" b="7439"/>
          <a:stretch/>
        </p:blipFill>
        <p:spPr>
          <a:xfrm>
            <a:off x="-3222" y="4123459"/>
            <a:ext cx="3897716" cy="2664296"/>
          </a:xfrm>
          <a:noFill/>
        </p:spPr>
      </p:pic>
      <p:pic>
        <p:nvPicPr>
          <p:cNvPr id="7" name="Picture 6" descr="A picture containing diagram&#10;&#10;Description automatically generated">
            <a:extLst>
              <a:ext uri="{FF2B5EF4-FFF2-40B4-BE49-F238E27FC236}">
                <a16:creationId xmlns:a16="http://schemas.microsoft.com/office/drawing/2014/main" id="{B92497C4-F594-468A-9D0C-C9B334A860E0}"/>
              </a:ext>
            </a:extLst>
          </p:cNvPr>
          <p:cNvPicPr>
            <a:picLocks noChangeAspect="1"/>
          </p:cNvPicPr>
          <p:nvPr/>
        </p:nvPicPr>
        <p:blipFill rotWithShape="1">
          <a:blip r:embed="rId3">
            <a:extLst>
              <a:ext uri="{28A0092B-C50C-407E-A947-70E740481C1C}">
                <a14:useLocalDpi xmlns:a14="http://schemas.microsoft.com/office/drawing/2010/main" val="0"/>
              </a:ext>
            </a:extLst>
          </a:blip>
          <a:srcRect l="4854" t="5843" b="7440"/>
          <a:stretch/>
        </p:blipFill>
        <p:spPr>
          <a:xfrm>
            <a:off x="-897" y="1443060"/>
            <a:ext cx="3897716" cy="2664296"/>
          </a:xfrm>
          <a:prstGeom prst="rect">
            <a:avLst/>
          </a:prstGeom>
          <a:noFill/>
        </p:spPr>
      </p:pic>
      <p:sp>
        <p:nvSpPr>
          <p:cNvPr id="3" name="Title 2">
            <a:extLst>
              <a:ext uri="{FF2B5EF4-FFF2-40B4-BE49-F238E27FC236}">
                <a16:creationId xmlns:a16="http://schemas.microsoft.com/office/drawing/2014/main" id="{448C1927-5171-4576-9C9D-82BB8DB0FC8D}"/>
              </a:ext>
            </a:extLst>
          </p:cNvPr>
          <p:cNvSpPr>
            <a:spLocks noGrp="1"/>
          </p:cNvSpPr>
          <p:nvPr>
            <p:ph type="title"/>
          </p:nvPr>
        </p:nvSpPr>
        <p:spPr>
          <a:xfrm>
            <a:off x="251520" y="207740"/>
            <a:ext cx="6502400" cy="738188"/>
          </a:xfrm>
        </p:spPr>
        <p:txBody>
          <a:bodyPr wrap="square" anchor="b">
            <a:normAutofit fontScale="90000"/>
          </a:bodyPr>
          <a:lstStyle/>
          <a:p>
            <a:r>
              <a:rPr lang="en-GB" sz="2600" dirty="0"/>
              <a:t>PlioMIP2 Multi-Model Mean (MMM)</a:t>
            </a:r>
            <a:br>
              <a:rPr lang="en-GB" sz="2600" dirty="0"/>
            </a:br>
            <a:r>
              <a:rPr lang="en-GB" sz="2600" dirty="0"/>
              <a:t>Data-Model Comparison</a:t>
            </a:r>
          </a:p>
        </p:txBody>
      </p:sp>
      <p:sp>
        <p:nvSpPr>
          <p:cNvPr id="11" name="TextBox 10">
            <a:extLst>
              <a:ext uri="{FF2B5EF4-FFF2-40B4-BE49-F238E27FC236}">
                <a16:creationId xmlns:a16="http://schemas.microsoft.com/office/drawing/2014/main" id="{6696DE0D-4DFB-44BB-9A50-D7462C3DDCC0}"/>
              </a:ext>
            </a:extLst>
          </p:cNvPr>
          <p:cNvSpPr txBox="1"/>
          <p:nvPr/>
        </p:nvSpPr>
        <p:spPr>
          <a:xfrm>
            <a:off x="3791058" y="1421969"/>
            <a:ext cx="5398737" cy="3170099"/>
          </a:xfrm>
          <a:prstGeom prst="rect">
            <a:avLst/>
          </a:prstGeom>
          <a:noFill/>
        </p:spPr>
        <p:txBody>
          <a:bodyPr wrap="square" rtlCol="0">
            <a:spAutoFit/>
          </a:bodyPr>
          <a:lstStyle/>
          <a:p>
            <a:pPr>
              <a:spcBef>
                <a:spcPts val="1200"/>
              </a:spcBef>
            </a:pPr>
            <a:r>
              <a:rPr lang="en-GB" sz="1600" dirty="0"/>
              <a:t>Global mean MMM SAT increases by 3.2°C (2.7°C in PlioMIP1) </a:t>
            </a:r>
          </a:p>
          <a:p>
            <a:pPr>
              <a:spcBef>
                <a:spcPts val="1200"/>
              </a:spcBef>
            </a:pPr>
            <a:r>
              <a:rPr lang="en-GB" sz="1600" dirty="0"/>
              <a:t>Global mean MMM precipitation increases by 0.19 mm day</a:t>
            </a:r>
            <a:r>
              <a:rPr lang="en-GB" sz="1600" baseline="30000" dirty="0"/>
              <a:t>-1 </a:t>
            </a:r>
            <a:r>
              <a:rPr lang="en-GB" sz="1600" dirty="0"/>
              <a:t>(0.14 mm day</a:t>
            </a:r>
            <a:r>
              <a:rPr lang="en-GB" sz="1600" baseline="30000" dirty="0"/>
              <a:t>-1 </a:t>
            </a:r>
            <a:r>
              <a:rPr lang="en-GB" sz="1600" dirty="0"/>
              <a:t>in PlioMIP1) </a:t>
            </a:r>
          </a:p>
          <a:p>
            <a:pPr>
              <a:spcBef>
                <a:spcPts val="1200"/>
              </a:spcBef>
            </a:pPr>
            <a:r>
              <a:rPr lang="en-GB" sz="1600" dirty="0"/>
              <a:t>The MMM SST is within 1°C of the data for 17 of the 37 sites</a:t>
            </a:r>
          </a:p>
          <a:p>
            <a:pPr>
              <a:spcBef>
                <a:spcPts val="1200"/>
              </a:spcBef>
            </a:pPr>
            <a:r>
              <a:rPr lang="en-GB" sz="1600" dirty="0"/>
              <a:t>PlioMIP2 model data agreement has improved relative to PlioMIP1</a:t>
            </a:r>
          </a:p>
          <a:p>
            <a:pPr>
              <a:spcBef>
                <a:spcPts val="1200"/>
              </a:spcBef>
            </a:pPr>
            <a:r>
              <a:rPr lang="en-GB" sz="1600" dirty="0"/>
              <a:t>The MMM SST has better model-data agreement than any individual model</a:t>
            </a:r>
          </a:p>
        </p:txBody>
      </p:sp>
      <p:sp>
        <p:nvSpPr>
          <p:cNvPr id="2" name="TextBox 1">
            <a:extLst>
              <a:ext uri="{FF2B5EF4-FFF2-40B4-BE49-F238E27FC236}">
                <a16:creationId xmlns:a16="http://schemas.microsoft.com/office/drawing/2014/main" id="{0DF24620-5636-43E9-A2DE-A98A64FCF854}"/>
              </a:ext>
            </a:extLst>
          </p:cNvPr>
          <p:cNvSpPr txBox="1"/>
          <p:nvPr/>
        </p:nvSpPr>
        <p:spPr>
          <a:xfrm>
            <a:off x="3811049" y="6174115"/>
            <a:ext cx="5153440" cy="523220"/>
          </a:xfrm>
          <a:prstGeom prst="rect">
            <a:avLst/>
          </a:prstGeom>
          <a:noFill/>
        </p:spPr>
        <p:txBody>
          <a:bodyPr wrap="square" rtlCol="0">
            <a:spAutoFit/>
          </a:bodyPr>
          <a:lstStyle/>
          <a:p>
            <a:r>
              <a:rPr lang="en-GB" sz="1400" dirty="0"/>
              <a:t>SST Data from </a:t>
            </a:r>
            <a:r>
              <a:rPr lang="en-GB" sz="1200" dirty="0"/>
              <a:t>Foley and </a:t>
            </a:r>
            <a:r>
              <a:rPr lang="en-GB" sz="1200" dirty="0" err="1"/>
              <a:t>Dowsett</a:t>
            </a:r>
            <a:r>
              <a:rPr lang="en-GB" sz="1200" dirty="0"/>
              <a:t> (2019)</a:t>
            </a:r>
            <a:r>
              <a:rPr lang="en-GB" sz="1400" dirty="0"/>
              <a:t>; Land data provided by Ulrich Salzmann</a:t>
            </a:r>
          </a:p>
        </p:txBody>
      </p:sp>
      <p:sp>
        <p:nvSpPr>
          <p:cNvPr id="4" name="Rectangle 3">
            <a:extLst>
              <a:ext uri="{FF2B5EF4-FFF2-40B4-BE49-F238E27FC236}">
                <a16:creationId xmlns:a16="http://schemas.microsoft.com/office/drawing/2014/main" id="{AF12875F-887C-4FEA-9B0A-554838305BC4}"/>
              </a:ext>
            </a:extLst>
          </p:cNvPr>
          <p:cNvSpPr/>
          <p:nvPr/>
        </p:nvSpPr>
        <p:spPr bwMode="auto">
          <a:xfrm>
            <a:off x="3791058" y="4592068"/>
            <a:ext cx="5245438" cy="1368152"/>
          </a:xfrm>
          <a:prstGeom prst="rect">
            <a:avLst/>
          </a:prstGeom>
          <a:solidFill>
            <a:schemeClr val="hlink"/>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dirty="0"/>
              <a:t>   </a:t>
            </a:r>
          </a:p>
          <a:p>
            <a:pPr algn="ctr"/>
            <a:r>
              <a:rPr lang="en-GB" dirty="0"/>
              <a:t>PlioMIP2 shows a larger global climate signal than PlioMIP1 in better agreement with the </a:t>
            </a:r>
            <a:r>
              <a:rPr lang="en-GB" dirty="0" err="1"/>
              <a:t>palaeo</a:t>
            </a:r>
            <a:r>
              <a:rPr lang="en-GB" dirty="0"/>
              <a:t> data</a:t>
            </a:r>
          </a:p>
        </p:txBody>
      </p:sp>
    </p:spTree>
    <p:extLst>
      <p:ext uri="{BB962C8B-B14F-4D97-AF65-F5344CB8AC3E}">
        <p14:creationId xmlns:p14="http://schemas.microsoft.com/office/powerpoint/2010/main" val="385874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6382736-298B-4A05-BD2E-B52971391C08}"/>
              </a:ext>
            </a:extLst>
          </p:cNvPr>
          <p:cNvSpPr>
            <a:spLocks noGrp="1"/>
          </p:cNvSpPr>
          <p:nvPr>
            <p:ph type="body" sz="half" idx="1"/>
          </p:nvPr>
        </p:nvSpPr>
        <p:spPr>
          <a:xfrm>
            <a:off x="133971" y="1426630"/>
            <a:ext cx="4654054" cy="2546995"/>
          </a:xfrm>
        </p:spPr>
        <p:txBody>
          <a:bodyPr/>
          <a:lstStyle/>
          <a:p>
            <a:pPr>
              <a:spcBef>
                <a:spcPts val="1200"/>
              </a:spcBef>
              <a:spcAft>
                <a:spcPts val="0"/>
              </a:spcAft>
            </a:pPr>
            <a:r>
              <a:rPr lang="en-US" sz="1600" dirty="0"/>
              <a:t>PlioMIP2 models have global mean SAT anomalies between 1.7°C and 5.2°C  (PlioMIP1: 1.8°C – 3.6°C)</a:t>
            </a:r>
          </a:p>
          <a:p>
            <a:pPr>
              <a:spcBef>
                <a:spcPts val="1200"/>
              </a:spcBef>
              <a:spcAft>
                <a:spcPts val="0"/>
              </a:spcAft>
            </a:pPr>
            <a:r>
              <a:rPr lang="en-US" sz="1600" dirty="0"/>
              <a:t>PlioMIP2: global mean precipitation anomalies are    0.07-0.37 mm day</a:t>
            </a:r>
            <a:r>
              <a:rPr lang="en-US" sz="1600" baseline="30000" dirty="0"/>
              <a:t>-1  (</a:t>
            </a:r>
            <a:r>
              <a:rPr lang="en-US" sz="1600" dirty="0"/>
              <a:t>PlioMIP1: 0.09 – 0.18 mm day</a:t>
            </a:r>
            <a:r>
              <a:rPr lang="en-US" sz="1600" baseline="30000" dirty="0"/>
              <a:t>-1</a:t>
            </a:r>
            <a:r>
              <a:rPr lang="en-US" sz="1600" dirty="0"/>
              <a:t>) </a:t>
            </a:r>
          </a:p>
          <a:p>
            <a:pPr>
              <a:spcBef>
                <a:spcPts val="1200"/>
              </a:spcBef>
              <a:spcAft>
                <a:spcPts val="0"/>
              </a:spcAft>
            </a:pPr>
            <a:r>
              <a:rPr lang="en-US" sz="1600" dirty="0"/>
              <a:t>Models that contributed to both PlioMIP2 and PlioMIP1 are marked with a </a:t>
            </a:r>
          </a:p>
          <a:p>
            <a:pPr>
              <a:spcBef>
                <a:spcPts val="1200"/>
              </a:spcBef>
              <a:spcAft>
                <a:spcPts val="0"/>
              </a:spcAft>
            </a:pPr>
            <a:r>
              <a:rPr lang="en-US" sz="1600" dirty="0"/>
              <a:t>Many of the ‘new’ models in PlioMIP2 are sensitive and show a larger climate signal</a:t>
            </a:r>
          </a:p>
        </p:txBody>
      </p:sp>
      <p:sp>
        <p:nvSpPr>
          <p:cNvPr id="4" name="Title 3">
            <a:extLst>
              <a:ext uri="{FF2B5EF4-FFF2-40B4-BE49-F238E27FC236}">
                <a16:creationId xmlns:a16="http://schemas.microsoft.com/office/drawing/2014/main" id="{D0A34A82-6AA9-4A8B-8908-3D98FD6A6E37}"/>
              </a:ext>
            </a:extLst>
          </p:cNvPr>
          <p:cNvSpPr>
            <a:spLocks noGrp="1"/>
          </p:cNvSpPr>
          <p:nvPr>
            <p:ph type="title"/>
          </p:nvPr>
        </p:nvSpPr>
        <p:spPr>
          <a:xfrm>
            <a:off x="179512" y="251856"/>
            <a:ext cx="6502400" cy="738188"/>
          </a:xfrm>
        </p:spPr>
        <p:txBody>
          <a:bodyPr wrap="square" anchor="b">
            <a:normAutofit fontScale="90000"/>
          </a:bodyPr>
          <a:lstStyle/>
          <a:p>
            <a:r>
              <a:rPr lang="en-GB" dirty="0"/>
              <a:t>PlioMIP2 Temperature &amp; Precipitation</a:t>
            </a:r>
            <a:br>
              <a:rPr lang="en-GB" dirty="0"/>
            </a:br>
            <a:r>
              <a:rPr lang="en-GB" dirty="0"/>
              <a:t>- Individual Models</a:t>
            </a:r>
          </a:p>
        </p:txBody>
      </p:sp>
      <p:grpSp>
        <p:nvGrpSpPr>
          <p:cNvPr id="2" name="Group 1">
            <a:extLst>
              <a:ext uri="{FF2B5EF4-FFF2-40B4-BE49-F238E27FC236}">
                <a16:creationId xmlns:a16="http://schemas.microsoft.com/office/drawing/2014/main" id="{2A94404A-E126-4C0B-B5D5-BB56FA12E576}"/>
              </a:ext>
            </a:extLst>
          </p:cNvPr>
          <p:cNvGrpSpPr/>
          <p:nvPr/>
        </p:nvGrpSpPr>
        <p:grpSpPr>
          <a:xfrm>
            <a:off x="4808784" y="1507600"/>
            <a:ext cx="4443736" cy="2673088"/>
            <a:chOff x="6456040" y="1340768"/>
            <a:chExt cx="5518151" cy="2673088"/>
          </a:xfrm>
        </p:grpSpPr>
        <p:pic>
          <p:nvPicPr>
            <p:cNvPr id="6" name="Picture 5" descr="Chart, scatter chart&#10;&#10;Description automatically generated">
              <a:extLst>
                <a:ext uri="{FF2B5EF4-FFF2-40B4-BE49-F238E27FC236}">
                  <a16:creationId xmlns:a16="http://schemas.microsoft.com/office/drawing/2014/main" id="{8633F1DF-1FAD-4759-8930-81322429CE64}"/>
                </a:ext>
              </a:extLst>
            </p:cNvPr>
            <p:cNvPicPr>
              <a:picLocks/>
            </p:cNvPicPr>
            <p:nvPr/>
          </p:nvPicPr>
          <p:blipFill rotWithShape="1">
            <a:blip r:embed="rId2">
              <a:extLst>
                <a:ext uri="{28A0092B-C50C-407E-A947-70E740481C1C}">
                  <a14:useLocalDpi xmlns:a14="http://schemas.microsoft.com/office/drawing/2010/main" val="0"/>
                </a:ext>
              </a:extLst>
            </a:blip>
            <a:srcRect l="4480" r="6936"/>
            <a:stretch/>
          </p:blipFill>
          <p:spPr>
            <a:xfrm>
              <a:off x="6456040" y="1340768"/>
              <a:ext cx="5518151" cy="2673088"/>
            </a:xfrm>
            <a:prstGeom prst="rect">
              <a:avLst/>
            </a:prstGeom>
            <a:noFill/>
          </p:spPr>
        </p:pic>
        <p:sp>
          <p:nvSpPr>
            <p:cNvPr id="9" name="Rectangle 8">
              <a:extLst>
                <a:ext uri="{FF2B5EF4-FFF2-40B4-BE49-F238E27FC236}">
                  <a16:creationId xmlns:a16="http://schemas.microsoft.com/office/drawing/2014/main" id="{68588159-17C7-4479-AA8B-5E997E3D7326}"/>
                </a:ext>
              </a:extLst>
            </p:cNvPr>
            <p:cNvSpPr/>
            <p:nvPr/>
          </p:nvSpPr>
          <p:spPr bwMode="auto">
            <a:xfrm>
              <a:off x="9984432" y="2564904"/>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12" name="Rectangle 11">
              <a:extLst>
                <a:ext uri="{FF2B5EF4-FFF2-40B4-BE49-F238E27FC236}">
                  <a16:creationId xmlns:a16="http://schemas.microsoft.com/office/drawing/2014/main" id="{DB99724A-8D61-4932-9557-F1142EAA47F1}"/>
                </a:ext>
              </a:extLst>
            </p:cNvPr>
            <p:cNvSpPr/>
            <p:nvPr/>
          </p:nvSpPr>
          <p:spPr bwMode="auto">
            <a:xfrm>
              <a:off x="7680176" y="2276872"/>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16" name="Rectangle 15">
              <a:extLst>
                <a:ext uri="{FF2B5EF4-FFF2-40B4-BE49-F238E27FC236}">
                  <a16:creationId xmlns:a16="http://schemas.microsoft.com/office/drawing/2014/main" id="{E6C23100-DD78-486D-9F9B-37B19E87C9BE}"/>
                </a:ext>
              </a:extLst>
            </p:cNvPr>
            <p:cNvSpPr/>
            <p:nvPr/>
          </p:nvSpPr>
          <p:spPr bwMode="auto">
            <a:xfrm>
              <a:off x="9408368" y="2420888"/>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18" name="Rectangle 17">
              <a:extLst>
                <a:ext uri="{FF2B5EF4-FFF2-40B4-BE49-F238E27FC236}">
                  <a16:creationId xmlns:a16="http://schemas.microsoft.com/office/drawing/2014/main" id="{0B2312D4-7414-49C6-BA97-C871108A0CF0}"/>
                </a:ext>
              </a:extLst>
            </p:cNvPr>
            <p:cNvSpPr/>
            <p:nvPr/>
          </p:nvSpPr>
          <p:spPr bwMode="auto">
            <a:xfrm>
              <a:off x="8544272" y="2636912"/>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20" name="Rectangle 19">
              <a:extLst>
                <a:ext uri="{FF2B5EF4-FFF2-40B4-BE49-F238E27FC236}">
                  <a16:creationId xmlns:a16="http://schemas.microsoft.com/office/drawing/2014/main" id="{669A507B-0025-4018-82C8-ADD6E9BD0222}"/>
                </a:ext>
              </a:extLst>
            </p:cNvPr>
            <p:cNvSpPr/>
            <p:nvPr/>
          </p:nvSpPr>
          <p:spPr bwMode="auto">
            <a:xfrm>
              <a:off x="8832304" y="2348880"/>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22" name="Rectangle 21">
              <a:extLst>
                <a:ext uri="{FF2B5EF4-FFF2-40B4-BE49-F238E27FC236}">
                  <a16:creationId xmlns:a16="http://schemas.microsoft.com/office/drawing/2014/main" id="{575A91F9-6D4B-4585-8821-E900264583ED}"/>
                </a:ext>
              </a:extLst>
            </p:cNvPr>
            <p:cNvSpPr/>
            <p:nvPr/>
          </p:nvSpPr>
          <p:spPr bwMode="auto">
            <a:xfrm>
              <a:off x="11136560" y="2564904"/>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24" name="Rectangle 23">
              <a:extLst>
                <a:ext uri="{FF2B5EF4-FFF2-40B4-BE49-F238E27FC236}">
                  <a16:creationId xmlns:a16="http://schemas.microsoft.com/office/drawing/2014/main" id="{48B1BAB9-701B-4BAA-90CF-9EDE06328699}"/>
                </a:ext>
              </a:extLst>
            </p:cNvPr>
            <p:cNvSpPr/>
            <p:nvPr/>
          </p:nvSpPr>
          <p:spPr bwMode="auto">
            <a:xfrm>
              <a:off x="10848528" y="2708920"/>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grpSp>
      <p:sp>
        <p:nvSpPr>
          <p:cNvPr id="26" name="Rectangle 25">
            <a:extLst>
              <a:ext uri="{FF2B5EF4-FFF2-40B4-BE49-F238E27FC236}">
                <a16:creationId xmlns:a16="http://schemas.microsoft.com/office/drawing/2014/main" id="{7020ABD1-C7BA-4E73-8774-40455D6C8DC0}"/>
              </a:ext>
            </a:extLst>
          </p:cNvPr>
          <p:cNvSpPr/>
          <p:nvPr/>
        </p:nvSpPr>
        <p:spPr bwMode="auto">
          <a:xfrm>
            <a:off x="2699792" y="3436088"/>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066CDE20-1A02-4E5C-83D6-5CD6CE582FBC}"/>
              </a:ext>
            </a:extLst>
          </p:cNvPr>
          <p:cNvGrpSpPr/>
          <p:nvPr/>
        </p:nvGrpSpPr>
        <p:grpSpPr>
          <a:xfrm>
            <a:off x="4717598" y="4108673"/>
            <a:ext cx="4654054" cy="2673101"/>
            <a:chOff x="6064016" y="4212283"/>
            <a:chExt cx="6080656" cy="2673101"/>
          </a:xfrm>
        </p:grpSpPr>
        <p:pic>
          <p:nvPicPr>
            <p:cNvPr id="8" name="Picture 7" descr="Chart, scatter chart&#10;&#10;Description automatically generated">
              <a:extLst>
                <a:ext uri="{FF2B5EF4-FFF2-40B4-BE49-F238E27FC236}">
                  <a16:creationId xmlns:a16="http://schemas.microsoft.com/office/drawing/2014/main" id="{B9593DAD-A7BB-4091-84BE-19CEB8254684}"/>
                </a:ext>
              </a:extLst>
            </p:cNvPr>
            <p:cNvPicPr>
              <a:picLocks/>
            </p:cNvPicPr>
            <p:nvPr/>
          </p:nvPicPr>
          <p:blipFill rotWithShape="1">
            <a:blip r:embed="rId3">
              <a:extLst>
                <a:ext uri="{28A0092B-C50C-407E-A947-70E740481C1C}">
                  <a14:useLocalDpi xmlns:a14="http://schemas.microsoft.com/office/drawing/2010/main" val="0"/>
                </a:ext>
              </a:extLst>
            </a:blip>
            <a:srcRect b="4687"/>
            <a:stretch/>
          </p:blipFill>
          <p:spPr>
            <a:xfrm>
              <a:off x="6064016" y="4212283"/>
              <a:ext cx="6080656" cy="2673101"/>
            </a:xfrm>
            <a:prstGeom prst="rect">
              <a:avLst/>
            </a:prstGeom>
            <a:noFill/>
          </p:spPr>
        </p:pic>
        <p:sp>
          <p:nvSpPr>
            <p:cNvPr id="32" name="Rectangle 31">
              <a:extLst>
                <a:ext uri="{FF2B5EF4-FFF2-40B4-BE49-F238E27FC236}">
                  <a16:creationId xmlns:a16="http://schemas.microsoft.com/office/drawing/2014/main" id="{0F5A3AF3-26EF-4C3B-89A2-8887C3E0655A}"/>
                </a:ext>
              </a:extLst>
            </p:cNvPr>
            <p:cNvSpPr/>
            <p:nvPr/>
          </p:nvSpPr>
          <p:spPr bwMode="auto">
            <a:xfrm>
              <a:off x="7680176" y="5373216"/>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34" name="Rectangle 33">
              <a:extLst>
                <a:ext uri="{FF2B5EF4-FFF2-40B4-BE49-F238E27FC236}">
                  <a16:creationId xmlns:a16="http://schemas.microsoft.com/office/drawing/2014/main" id="{E65A93F6-573C-4B1E-ADAA-D1D2BF9322C7}"/>
                </a:ext>
              </a:extLst>
            </p:cNvPr>
            <p:cNvSpPr/>
            <p:nvPr/>
          </p:nvSpPr>
          <p:spPr bwMode="auto">
            <a:xfrm>
              <a:off x="8544272" y="5445224"/>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36" name="Rectangle 35">
              <a:extLst>
                <a:ext uri="{FF2B5EF4-FFF2-40B4-BE49-F238E27FC236}">
                  <a16:creationId xmlns:a16="http://schemas.microsoft.com/office/drawing/2014/main" id="{DF728533-7941-4F98-A884-E939060325DC}"/>
                </a:ext>
              </a:extLst>
            </p:cNvPr>
            <p:cNvSpPr/>
            <p:nvPr/>
          </p:nvSpPr>
          <p:spPr bwMode="auto">
            <a:xfrm>
              <a:off x="8832304" y="5301208"/>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38" name="Rectangle 37">
              <a:extLst>
                <a:ext uri="{FF2B5EF4-FFF2-40B4-BE49-F238E27FC236}">
                  <a16:creationId xmlns:a16="http://schemas.microsoft.com/office/drawing/2014/main" id="{B70E8AE7-A6B8-4F04-B823-0AC7D1D5001E}"/>
                </a:ext>
              </a:extLst>
            </p:cNvPr>
            <p:cNvSpPr/>
            <p:nvPr/>
          </p:nvSpPr>
          <p:spPr bwMode="auto">
            <a:xfrm>
              <a:off x="9120336" y="5445224"/>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40" name="Rectangle 39">
              <a:extLst>
                <a:ext uri="{FF2B5EF4-FFF2-40B4-BE49-F238E27FC236}">
                  <a16:creationId xmlns:a16="http://schemas.microsoft.com/office/drawing/2014/main" id="{E19E87C5-5232-45C6-AA0C-19016C64B851}"/>
                </a:ext>
              </a:extLst>
            </p:cNvPr>
            <p:cNvSpPr/>
            <p:nvPr/>
          </p:nvSpPr>
          <p:spPr bwMode="auto">
            <a:xfrm>
              <a:off x="9984432" y="5445224"/>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42" name="Rectangle 41">
              <a:extLst>
                <a:ext uri="{FF2B5EF4-FFF2-40B4-BE49-F238E27FC236}">
                  <a16:creationId xmlns:a16="http://schemas.microsoft.com/office/drawing/2014/main" id="{5082148B-0DA6-435D-A457-AA335416138D}"/>
                </a:ext>
              </a:extLst>
            </p:cNvPr>
            <p:cNvSpPr/>
            <p:nvPr/>
          </p:nvSpPr>
          <p:spPr bwMode="auto">
            <a:xfrm>
              <a:off x="10776520" y="5445224"/>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44" name="Rectangle 43">
              <a:extLst>
                <a:ext uri="{FF2B5EF4-FFF2-40B4-BE49-F238E27FC236}">
                  <a16:creationId xmlns:a16="http://schemas.microsoft.com/office/drawing/2014/main" id="{2B6A245F-34B7-422E-B284-434D809413D5}"/>
                </a:ext>
              </a:extLst>
            </p:cNvPr>
            <p:cNvSpPr/>
            <p:nvPr/>
          </p:nvSpPr>
          <p:spPr bwMode="auto">
            <a:xfrm>
              <a:off x="11064552" y="5445224"/>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sp>
          <p:nvSpPr>
            <p:cNvPr id="3" name="Rectangle 2">
              <a:extLst>
                <a:ext uri="{FF2B5EF4-FFF2-40B4-BE49-F238E27FC236}">
                  <a16:creationId xmlns:a16="http://schemas.microsoft.com/office/drawing/2014/main" id="{2AA823BA-0390-4E81-967B-27F68DDDDAC0}"/>
                </a:ext>
              </a:extLst>
            </p:cNvPr>
            <p:cNvSpPr/>
            <p:nvPr/>
          </p:nvSpPr>
          <p:spPr bwMode="auto">
            <a:xfrm>
              <a:off x="9408368" y="5589240"/>
              <a:ext cx="216024" cy="288032"/>
            </a:xfrm>
            <a:prstGeom prst="rect">
              <a:avLst/>
            </a:prstGeom>
            <a:noFill/>
            <a:ln w="31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grpSp>
      <p:sp>
        <p:nvSpPr>
          <p:cNvPr id="7" name="Rectangle 6">
            <a:extLst>
              <a:ext uri="{FF2B5EF4-FFF2-40B4-BE49-F238E27FC236}">
                <a16:creationId xmlns:a16="http://schemas.microsoft.com/office/drawing/2014/main" id="{0613CD8E-E81E-4E85-ABFF-D1F33AF8BB8C}"/>
              </a:ext>
            </a:extLst>
          </p:cNvPr>
          <p:cNvSpPr/>
          <p:nvPr/>
        </p:nvSpPr>
        <p:spPr bwMode="auto">
          <a:xfrm>
            <a:off x="114725" y="4581129"/>
            <a:ext cx="4680521" cy="1584176"/>
          </a:xfrm>
          <a:prstGeom prst="rect">
            <a:avLst/>
          </a:prstGeom>
          <a:solidFill>
            <a:schemeClr val="hlink"/>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dirty="0"/>
              <a:t>   </a:t>
            </a:r>
          </a:p>
          <a:p>
            <a:pPr algn="ctr"/>
            <a:r>
              <a:rPr lang="en-GB" dirty="0"/>
              <a:t>The increased global climate signals in PlioMIP2 are largely due to the addition of more sensitive models to the ensemble </a:t>
            </a:r>
          </a:p>
        </p:txBody>
      </p:sp>
    </p:spTree>
    <p:extLst>
      <p:ext uri="{BB962C8B-B14F-4D97-AF65-F5344CB8AC3E}">
        <p14:creationId xmlns:p14="http://schemas.microsoft.com/office/powerpoint/2010/main" val="3549628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428EF-15AF-4114-A87C-655ECB0B14B3}"/>
              </a:ext>
            </a:extLst>
          </p:cNvPr>
          <p:cNvSpPr>
            <a:spLocks noGrp="1"/>
          </p:cNvSpPr>
          <p:nvPr>
            <p:ph type="title"/>
          </p:nvPr>
        </p:nvSpPr>
        <p:spPr>
          <a:xfrm>
            <a:off x="251520" y="116632"/>
            <a:ext cx="4876800" cy="738188"/>
          </a:xfrm>
        </p:spPr>
        <p:txBody>
          <a:bodyPr/>
          <a:lstStyle/>
          <a:p>
            <a:r>
              <a:rPr lang="en-GB" dirty="0"/>
              <a:t>Learning Outcomes</a:t>
            </a:r>
          </a:p>
        </p:txBody>
      </p:sp>
      <p:sp>
        <p:nvSpPr>
          <p:cNvPr id="7" name="TextBox 6">
            <a:extLst>
              <a:ext uri="{FF2B5EF4-FFF2-40B4-BE49-F238E27FC236}">
                <a16:creationId xmlns:a16="http://schemas.microsoft.com/office/drawing/2014/main" id="{8CF9CF0A-CB77-4FD6-ABED-1479D6AF2F43}"/>
              </a:ext>
            </a:extLst>
          </p:cNvPr>
          <p:cNvSpPr txBox="1"/>
          <p:nvPr/>
        </p:nvSpPr>
        <p:spPr>
          <a:xfrm>
            <a:off x="142875" y="1412776"/>
            <a:ext cx="8821613" cy="4647426"/>
          </a:xfrm>
          <a:prstGeom prst="rect">
            <a:avLst/>
          </a:prstGeom>
          <a:noFill/>
        </p:spPr>
        <p:txBody>
          <a:bodyPr wrap="square">
            <a:spAutoFit/>
          </a:bodyPr>
          <a:lstStyle/>
          <a:p>
            <a:pPr>
              <a:defRPr/>
            </a:pPr>
            <a:endParaRPr lang="en-GB" b="0" dirty="0"/>
          </a:p>
          <a:p>
            <a:pPr marL="285750" indent="-285750">
              <a:buFont typeface="Arial" panose="020B0604020202020204" pitchFamily="34" charset="0"/>
              <a:buChar char="•"/>
              <a:defRPr/>
            </a:pPr>
            <a:r>
              <a:rPr lang="en-GB" b="0" dirty="0"/>
              <a:t>To learn more about the relevance of the Pliocene to understanding future climate change</a:t>
            </a:r>
          </a:p>
          <a:p>
            <a:pPr>
              <a:defRPr/>
            </a:pPr>
            <a:endParaRPr lang="en-GB" b="0" dirty="0"/>
          </a:p>
          <a:p>
            <a:pPr marL="285750" indent="-285750">
              <a:buFont typeface="Arial" panose="020B0604020202020204" pitchFamily="34" charset="0"/>
              <a:buChar char="•"/>
              <a:defRPr/>
            </a:pPr>
            <a:r>
              <a:rPr lang="en-GB" b="0" dirty="0"/>
              <a:t>How did environments differ?</a:t>
            </a:r>
            <a:endParaRPr lang="en-GB" dirty="0"/>
          </a:p>
          <a:p>
            <a:pPr marL="285750" indent="-285750">
              <a:buFont typeface="Arial" panose="020B0604020202020204" pitchFamily="34" charset="0"/>
              <a:buChar char="•"/>
              <a:defRPr/>
            </a:pPr>
            <a:endParaRPr lang="en-GB" b="0" dirty="0"/>
          </a:p>
          <a:p>
            <a:pPr marL="285750" indent="-285750">
              <a:buFont typeface="Arial" panose="020B0604020202020204" pitchFamily="34" charset="0"/>
              <a:buChar char="•"/>
              <a:defRPr/>
            </a:pPr>
            <a:r>
              <a:rPr lang="en-GB" b="0" dirty="0"/>
              <a:t>The Pliocene Model Intercomparison Project</a:t>
            </a:r>
          </a:p>
          <a:p>
            <a:pPr>
              <a:defRPr/>
            </a:pPr>
            <a:endParaRPr lang="en-GB" b="0" dirty="0"/>
          </a:p>
          <a:p>
            <a:pPr marL="285750" indent="-285750">
              <a:buFont typeface="Arial" panose="020B0604020202020204" pitchFamily="34" charset="0"/>
              <a:buChar char="•"/>
              <a:defRPr/>
            </a:pPr>
            <a:r>
              <a:rPr lang="en-GB" b="0" dirty="0"/>
              <a:t>How can we use Pliocene environmental data to constrain model estimates of ECS.</a:t>
            </a:r>
          </a:p>
          <a:p>
            <a:pPr marL="285750" indent="-285750">
              <a:buFont typeface="Arial" panose="020B0604020202020204" pitchFamily="34" charset="0"/>
              <a:buChar char="•"/>
              <a:defRPr/>
            </a:pPr>
            <a:endParaRPr lang="en-GB" dirty="0"/>
          </a:p>
          <a:p>
            <a:pPr marL="285750" indent="-285750">
              <a:buFont typeface="Arial" panose="020B0604020202020204" pitchFamily="34" charset="0"/>
              <a:buChar char="•"/>
              <a:defRPr/>
            </a:pPr>
            <a:r>
              <a:rPr lang="en-GB" b="0" dirty="0"/>
              <a:t>How can we use the Pliocene to constrain longer term sensitivity (Earth System Sensitivity). </a:t>
            </a:r>
          </a:p>
        </p:txBody>
      </p:sp>
    </p:spTree>
    <p:extLst>
      <p:ext uri="{BB962C8B-B14F-4D97-AF65-F5344CB8AC3E}">
        <p14:creationId xmlns:p14="http://schemas.microsoft.com/office/powerpoint/2010/main" val="3471208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36BBDF-593C-43C7-97A3-DFC9BE086805}"/>
              </a:ext>
            </a:extLst>
          </p:cNvPr>
          <p:cNvSpPr>
            <a:spLocks noGrp="1"/>
          </p:cNvSpPr>
          <p:nvPr>
            <p:ph type="title"/>
          </p:nvPr>
        </p:nvSpPr>
        <p:spPr>
          <a:xfrm>
            <a:off x="225084" y="302954"/>
            <a:ext cx="5710646" cy="738188"/>
          </a:xfrm>
        </p:spPr>
        <p:txBody>
          <a:bodyPr/>
          <a:lstStyle/>
          <a:p>
            <a:r>
              <a:rPr lang="en-GB" dirty="0"/>
              <a:t>Polar Amplification and Land-Sea Temperature Contrast</a:t>
            </a:r>
          </a:p>
        </p:txBody>
      </p:sp>
      <p:sp>
        <p:nvSpPr>
          <p:cNvPr id="5" name="TextBox 4">
            <a:extLst>
              <a:ext uri="{FF2B5EF4-FFF2-40B4-BE49-F238E27FC236}">
                <a16:creationId xmlns:a16="http://schemas.microsoft.com/office/drawing/2014/main" id="{7B54D1A2-EFD8-4C03-9F05-4CF471FA836E}"/>
              </a:ext>
            </a:extLst>
          </p:cNvPr>
          <p:cNvSpPr txBox="1"/>
          <p:nvPr/>
        </p:nvSpPr>
        <p:spPr>
          <a:xfrm flipH="1">
            <a:off x="-36512" y="1433737"/>
            <a:ext cx="4836820" cy="3477875"/>
          </a:xfrm>
          <a:prstGeom prst="rect">
            <a:avLst/>
          </a:prstGeom>
          <a:noFill/>
        </p:spPr>
        <p:txBody>
          <a:bodyPr wrap="square" rtlCol="0">
            <a:spAutoFit/>
          </a:bodyPr>
          <a:lstStyle/>
          <a:p>
            <a:pPr>
              <a:spcBef>
                <a:spcPts val="1200"/>
              </a:spcBef>
            </a:pPr>
            <a:r>
              <a:rPr lang="en-GB" sz="1800" dirty="0"/>
              <a:t>In the PlioMIP2 MMM the region poleward of 60° warms 2.3 × as much as the global mean</a:t>
            </a:r>
          </a:p>
          <a:p>
            <a:pPr>
              <a:spcBef>
                <a:spcPts val="1200"/>
              </a:spcBef>
            </a:pPr>
            <a:r>
              <a:rPr lang="en-GB" sz="1800" dirty="0"/>
              <a:t>In the MMM the Polar Amplification (PA) is the same in both hemispheres</a:t>
            </a:r>
          </a:p>
          <a:p>
            <a:pPr>
              <a:spcBef>
                <a:spcPts val="1200"/>
              </a:spcBef>
            </a:pPr>
            <a:r>
              <a:rPr lang="en-GB" sz="1800" dirty="0"/>
              <a:t>MMM PA is the same in PlioMIP2 and PlioMIP1, but individual models show a large spread </a:t>
            </a:r>
          </a:p>
          <a:p>
            <a:pPr>
              <a:spcBef>
                <a:spcPts val="1200"/>
              </a:spcBef>
            </a:pPr>
            <a:r>
              <a:rPr lang="en-GB" sz="1800" dirty="0"/>
              <a:t>The land warms 1.5 × as much as the ocean</a:t>
            </a:r>
          </a:p>
          <a:p>
            <a:pPr>
              <a:spcBef>
                <a:spcPts val="1200"/>
              </a:spcBef>
            </a:pPr>
            <a:r>
              <a:rPr lang="en-GB" sz="1800" dirty="0"/>
              <a:t>Land Amplification is similar in PlioMIP2 and PlioMIP1.</a:t>
            </a:r>
          </a:p>
        </p:txBody>
      </p:sp>
      <p:grpSp>
        <p:nvGrpSpPr>
          <p:cNvPr id="6" name="Group 5">
            <a:extLst>
              <a:ext uri="{FF2B5EF4-FFF2-40B4-BE49-F238E27FC236}">
                <a16:creationId xmlns:a16="http://schemas.microsoft.com/office/drawing/2014/main" id="{ED8C2CAB-211F-4B38-958B-B0A4099C9B7A}"/>
              </a:ext>
            </a:extLst>
          </p:cNvPr>
          <p:cNvGrpSpPr/>
          <p:nvPr/>
        </p:nvGrpSpPr>
        <p:grpSpPr>
          <a:xfrm>
            <a:off x="4761588" y="4068452"/>
            <a:ext cx="3964863" cy="2708920"/>
            <a:chOff x="7536160" y="4149080"/>
            <a:chExt cx="3964863" cy="2708920"/>
          </a:xfrm>
        </p:grpSpPr>
        <p:pic>
          <p:nvPicPr>
            <p:cNvPr id="15" name="Picture 14" descr="Chart, scatter chart&#10;&#10;Description automatically generated">
              <a:extLst>
                <a:ext uri="{FF2B5EF4-FFF2-40B4-BE49-F238E27FC236}">
                  <a16:creationId xmlns:a16="http://schemas.microsoft.com/office/drawing/2014/main" id="{86117705-6EF0-4CC2-A9F4-BAE77775A21E}"/>
                </a:ext>
              </a:extLst>
            </p:cNvPr>
            <p:cNvPicPr>
              <a:picLocks noChangeAspect="1"/>
            </p:cNvPicPr>
            <p:nvPr/>
          </p:nvPicPr>
          <p:blipFill rotWithShape="1">
            <a:blip r:embed="rId3">
              <a:extLst>
                <a:ext uri="{28A0092B-C50C-407E-A947-70E740481C1C}">
                  <a14:useLocalDpi xmlns:a14="http://schemas.microsoft.com/office/drawing/2010/main" val="0"/>
                </a:ext>
              </a:extLst>
            </a:blip>
            <a:srcRect t="4793" b="-1"/>
            <a:stretch/>
          </p:blipFill>
          <p:spPr>
            <a:xfrm>
              <a:off x="7666676" y="4293096"/>
              <a:ext cx="3834347" cy="2564904"/>
            </a:xfrm>
            <a:prstGeom prst="rect">
              <a:avLst/>
            </a:prstGeom>
          </p:spPr>
        </p:pic>
        <p:sp>
          <p:nvSpPr>
            <p:cNvPr id="2" name="Rectangle 1">
              <a:extLst>
                <a:ext uri="{FF2B5EF4-FFF2-40B4-BE49-F238E27FC236}">
                  <a16:creationId xmlns:a16="http://schemas.microsoft.com/office/drawing/2014/main" id="{08EA5F02-2763-4A7F-A1E3-46322D071042}"/>
                </a:ext>
              </a:extLst>
            </p:cNvPr>
            <p:cNvSpPr/>
            <p:nvPr/>
          </p:nvSpPr>
          <p:spPr bwMode="auto">
            <a:xfrm>
              <a:off x="7536160" y="4149080"/>
              <a:ext cx="407500" cy="288032"/>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grpSp>
      <p:grpSp>
        <p:nvGrpSpPr>
          <p:cNvPr id="9" name="Group 8">
            <a:extLst>
              <a:ext uri="{FF2B5EF4-FFF2-40B4-BE49-F238E27FC236}">
                <a16:creationId xmlns:a16="http://schemas.microsoft.com/office/drawing/2014/main" id="{748B3524-7B23-4473-B747-15A841DC777F}"/>
              </a:ext>
            </a:extLst>
          </p:cNvPr>
          <p:cNvGrpSpPr/>
          <p:nvPr/>
        </p:nvGrpSpPr>
        <p:grpSpPr>
          <a:xfrm>
            <a:off x="4644008" y="1435088"/>
            <a:ext cx="4546399" cy="2808312"/>
            <a:chOff x="7608168" y="1412777"/>
            <a:chExt cx="4546399" cy="2808312"/>
          </a:xfrm>
        </p:grpSpPr>
        <p:pic>
          <p:nvPicPr>
            <p:cNvPr id="7" name="Picture 6" descr="Chart, scatter chart&#10;&#10;Description automatically generated">
              <a:extLst>
                <a:ext uri="{FF2B5EF4-FFF2-40B4-BE49-F238E27FC236}">
                  <a16:creationId xmlns:a16="http://schemas.microsoft.com/office/drawing/2014/main" id="{534A41F7-3155-4054-B045-7872E25D66CC}"/>
                </a:ext>
              </a:extLst>
            </p:cNvPr>
            <p:cNvPicPr>
              <a:picLocks noChangeAspect="1"/>
            </p:cNvPicPr>
            <p:nvPr/>
          </p:nvPicPr>
          <p:blipFill rotWithShape="1">
            <a:blip r:embed="rId4">
              <a:extLst>
                <a:ext uri="{28A0092B-C50C-407E-A947-70E740481C1C}">
                  <a14:useLocalDpi xmlns:a14="http://schemas.microsoft.com/office/drawing/2010/main" val="0"/>
                </a:ext>
              </a:extLst>
            </a:blip>
            <a:srcRect l="-1" t="5355" r="-308" b="7737"/>
            <a:stretch/>
          </p:blipFill>
          <p:spPr>
            <a:xfrm>
              <a:off x="7690071" y="1412777"/>
              <a:ext cx="4464496" cy="2808312"/>
            </a:xfrm>
            <a:prstGeom prst="rect">
              <a:avLst/>
            </a:prstGeom>
          </p:spPr>
        </p:pic>
        <p:sp>
          <p:nvSpPr>
            <p:cNvPr id="8" name="Rectangle 7">
              <a:extLst>
                <a:ext uri="{FF2B5EF4-FFF2-40B4-BE49-F238E27FC236}">
                  <a16:creationId xmlns:a16="http://schemas.microsoft.com/office/drawing/2014/main" id="{3D545457-8AEB-4A9F-A877-DD643EC0CAB3}"/>
                </a:ext>
              </a:extLst>
            </p:cNvPr>
            <p:cNvSpPr/>
            <p:nvPr/>
          </p:nvSpPr>
          <p:spPr bwMode="auto">
            <a:xfrm>
              <a:off x="7608168" y="1412777"/>
              <a:ext cx="335492" cy="72007"/>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6C8FEDC2-BC4D-4F20-BD25-02DC6E1A2D94}"/>
              </a:ext>
            </a:extLst>
          </p:cNvPr>
          <p:cNvSpPr/>
          <p:nvPr/>
        </p:nvSpPr>
        <p:spPr bwMode="auto">
          <a:xfrm>
            <a:off x="225084" y="5229200"/>
            <a:ext cx="4536504" cy="1368152"/>
          </a:xfrm>
          <a:prstGeom prst="rect">
            <a:avLst/>
          </a:prstGeom>
          <a:solidFill>
            <a:schemeClr val="hlink"/>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dirty="0"/>
              <a:t>   Polar Amplification = 2.3</a:t>
            </a:r>
          </a:p>
          <a:p>
            <a:pPr algn="ctr"/>
            <a:r>
              <a:rPr lang="en-GB" dirty="0"/>
              <a:t>Land Amplification = 1.5</a:t>
            </a:r>
          </a:p>
          <a:p>
            <a:pPr algn="ctr"/>
            <a:r>
              <a:rPr lang="en-GB" dirty="0"/>
              <a:t>These are similar in PlioMIP2 and PlioMIP1</a:t>
            </a:r>
          </a:p>
          <a:p>
            <a:pPr algn="ctr"/>
            <a:endParaRPr lang="en-GB" dirty="0"/>
          </a:p>
          <a:p>
            <a:pPr algn="ctr"/>
            <a:endParaRPr lang="en-GB" dirty="0"/>
          </a:p>
          <a:p>
            <a:pPr algn="ctr"/>
            <a:endParaRPr lang="en-GB" dirty="0"/>
          </a:p>
        </p:txBody>
      </p:sp>
    </p:spTree>
    <p:extLst>
      <p:ext uri="{BB962C8B-B14F-4D97-AF65-F5344CB8AC3E}">
        <p14:creationId xmlns:p14="http://schemas.microsoft.com/office/powerpoint/2010/main" val="3894440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AA64-FAC8-484F-BA62-03AAB0F10BD0}"/>
              </a:ext>
            </a:extLst>
          </p:cNvPr>
          <p:cNvSpPr>
            <a:spLocks noGrp="1"/>
          </p:cNvSpPr>
          <p:nvPr>
            <p:ph type="title"/>
          </p:nvPr>
        </p:nvSpPr>
        <p:spPr>
          <a:xfrm>
            <a:off x="292089" y="188640"/>
            <a:ext cx="5584552" cy="738188"/>
          </a:xfrm>
        </p:spPr>
        <p:txBody>
          <a:bodyPr/>
          <a:lstStyle/>
          <a:p>
            <a:r>
              <a:rPr lang="en-GB" dirty="0"/>
              <a:t>Building a statistical model</a:t>
            </a:r>
          </a:p>
        </p:txBody>
      </p:sp>
      <p:pic>
        <p:nvPicPr>
          <p:cNvPr id="4" name="Picture 3">
            <a:extLst>
              <a:ext uri="{FF2B5EF4-FFF2-40B4-BE49-F238E27FC236}">
                <a16:creationId xmlns:a16="http://schemas.microsoft.com/office/drawing/2014/main" id="{F5DED790-68DE-406F-BC2C-1C34B3054AD4}"/>
              </a:ext>
            </a:extLst>
          </p:cNvPr>
          <p:cNvPicPr>
            <a:picLocks noChangeAspect="1"/>
          </p:cNvPicPr>
          <p:nvPr/>
        </p:nvPicPr>
        <p:blipFill>
          <a:blip r:embed="rId2"/>
          <a:stretch>
            <a:fillRect/>
          </a:stretch>
        </p:blipFill>
        <p:spPr>
          <a:xfrm>
            <a:off x="0" y="1396731"/>
            <a:ext cx="4788024" cy="5440155"/>
          </a:xfrm>
          <a:prstGeom prst="rect">
            <a:avLst/>
          </a:prstGeom>
        </p:spPr>
      </p:pic>
      <p:sp>
        <p:nvSpPr>
          <p:cNvPr id="6" name="TextBox 5">
            <a:extLst>
              <a:ext uri="{FF2B5EF4-FFF2-40B4-BE49-F238E27FC236}">
                <a16:creationId xmlns:a16="http://schemas.microsoft.com/office/drawing/2014/main" id="{9CAB7B0A-1625-4B7C-8348-3610B8FFD9A1}"/>
              </a:ext>
            </a:extLst>
          </p:cNvPr>
          <p:cNvSpPr txBox="1"/>
          <p:nvPr/>
        </p:nvSpPr>
        <p:spPr>
          <a:xfrm>
            <a:off x="4788024" y="1397130"/>
            <a:ext cx="4355976" cy="5355312"/>
          </a:xfrm>
          <a:prstGeom prst="rect">
            <a:avLst/>
          </a:prstGeom>
          <a:noFill/>
        </p:spPr>
        <p:txBody>
          <a:bodyPr wrap="square">
            <a:spAutoFit/>
          </a:bodyPr>
          <a:lstStyle/>
          <a:p>
            <a:r>
              <a:rPr lang="en-GB" sz="1800" dirty="0"/>
              <a:t>(a) The globally averaged Pliocene temperature change for each model versus the published equilibrium climate sensitivity (crosses) with line of best fit shown in orange. (b) Statistical relationships between the latitudinally averaged temperature anomaly and published climate sensitivity. The proportion of climate sensitivity that can be explained by the SAT anomaly at each latitude (</a:t>
            </a:r>
            <a:r>
              <a:rPr lang="en-GB" sz="1800" dirty="0" err="1"/>
              <a:t>Rsq</a:t>
            </a:r>
            <a:r>
              <a:rPr lang="en-GB" sz="1800" dirty="0"/>
              <a:t>) is shown in red. (c) Colours show the percentage variation in modelled ECS that is linearly related to the modelled temperature anomaly at each grid square (</a:t>
            </a:r>
            <a:r>
              <a:rPr lang="en-GB" sz="1800" dirty="0" err="1"/>
              <a:t>Rsq</a:t>
            </a:r>
            <a:r>
              <a:rPr lang="en-GB" sz="1800" dirty="0"/>
              <a:t>). Hatching shows a significant relationship (at the 5 % confidence level) between the Pliocene temperature change anomaly at that grid square and ECS.</a:t>
            </a:r>
          </a:p>
        </p:txBody>
      </p:sp>
    </p:spTree>
    <p:extLst>
      <p:ext uri="{BB962C8B-B14F-4D97-AF65-F5344CB8AC3E}">
        <p14:creationId xmlns:p14="http://schemas.microsoft.com/office/powerpoint/2010/main" val="47413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D1987-4D52-4D61-ACE0-3F4610983714}"/>
              </a:ext>
            </a:extLst>
          </p:cNvPr>
          <p:cNvSpPr>
            <a:spLocks noGrp="1"/>
          </p:cNvSpPr>
          <p:nvPr>
            <p:ph type="title"/>
          </p:nvPr>
        </p:nvSpPr>
        <p:spPr>
          <a:xfrm>
            <a:off x="251520" y="349681"/>
            <a:ext cx="6502400" cy="457201"/>
          </a:xfrm>
        </p:spPr>
        <p:txBody>
          <a:bodyPr/>
          <a:lstStyle/>
          <a:p>
            <a:r>
              <a:rPr lang="en-GB" dirty="0"/>
              <a:t>Equilibrium Climate Sensitivity (ECS)</a:t>
            </a:r>
          </a:p>
        </p:txBody>
      </p:sp>
      <p:pic>
        <p:nvPicPr>
          <p:cNvPr id="5" name="Picture 4" descr="A picture containing chart&#10;&#10;Description automatically generated">
            <a:extLst>
              <a:ext uri="{FF2B5EF4-FFF2-40B4-BE49-F238E27FC236}">
                <a16:creationId xmlns:a16="http://schemas.microsoft.com/office/drawing/2014/main" id="{93EFC674-3086-4133-A286-6A98941D6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20" y="1700808"/>
            <a:ext cx="4796545" cy="4680520"/>
          </a:xfrm>
          <a:prstGeom prst="rect">
            <a:avLst/>
          </a:prstGeom>
        </p:spPr>
      </p:pic>
      <p:sp>
        <p:nvSpPr>
          <p:cNvPr id="2" name="TextBox 1">
            <a:extLst>
              <a:ext uri="{FF2B5EF4-FFF2-40B4-BE49-F238E27FC236}">
                <a16:creationId xmlns:a16="http://schemas.microsoft.com/office/drawing/2014/main" id="{611AE201-AF69-4F40-BE6B-0ACFBEA397C5}"/>
              </a:ext>
            </a:extLst>
          </p:cNvPr>
          <p:cNvSpPr txBox="1"/>
          <p:nvPr/>
        </p:nvSpPr>
        <p:spPr>
          <a:xfrm>
            <a:off x="4918466" y="1916832"/>
            <a:ext cx="4066921" cy="2523768"/>
          </a:xfrm>
          <a:prstGeom prst="rect">
            <a:avLst/>
          </a:prstGeom>
          <a:noFill/>
        </p:spPr>
        <p:txBody>
          <a:bodyPr wrap="square" rtlCol="0">
            <a:spAutoFit/>
          </a:bodyPr>
          <a:lstStyle/>
          <a:p>
            <a:pPr>
              <a:spcBef>
                <a:spcPts val="1200"/>
              </a:spcBef>
            </a:pPr>
            <a:r>
              <a:rPr lang="en-GB" sz="1600" dirty="0"/>
              <a:t>PlioMIP2 ECS was estimated from data at individual sites using the modelling results.</a:t>
            </a:r>
          </a:p>
          <a:p>
            <a:pPr>
              <a:spcBef>
                <a:spcPts val="1200"/>
              </a:spcBef>
            </a:pPr>
            <a:r>
              <a:rPr lang="en-GB" sz="1600" dirty="0"/>
              <a:t>ECS estimates are independent and each include a number of uncertainties due to both the data and the modelling. </a:t>
            </a:r>
          </a:p>
          <a:p>
            <a:pPr>
              <a:spcBef>
                <a:spcPts val="1200"/>
              </a:spcBef>
            </a:pPr>
            <a:r>
              <a:rPr lang="en-GB" sz="1600" dirty="0"/>
              <a:t>PlioMIP2 ECS estimates range from 2.6°C to 4.8°C.</a:t>
            </a:r>
          </a:p>
          <a:p>
            <a:pPr>
              <a:spcBef>
                <a:spcPts val="1200"/>
              </a:spcBef>
            </a:pPr>
            <a:r>
              <a:rPr lang="en-GB" sz="1600" dirty="0"/>
              <a:t>IPCC AR6: 2 to 4.5°C; best estimate 3°C)</a:t>
            </a:r>
          </a:p>
        </p:txBody>
      </p:sp>
      <p:sp>
        <p:nvSpPr>
          <p:cNvPr id="7" name="Rectangle 6">
            <a:extLst>
              <a:ext uri="{FF2B5EF4-FFF2-40B4-BE49-F238E27FC236}">
                <a16:creationId xmlns:a16="http://schemas.microsoft.com/office/drawing/2014/main" id="{3B4047C9-E3E3-415D-9D80-85EED2F5BC82}"/>
              </a:ext>
            </a:extLst>
          </p:cNvPr>
          <p:cNvSpPr/>
          <p:nvPr/>
        </p:nvSpPr>
        <p:spPr bwMode="auto">
          <a:xfrm>
            <a:off x="4950796" y="4902478"/>
            <a:ext cx="4032448" cy="1296143"/>
          </a:xfrm>
          <a:prstGeom prst="rect">
            <a:avLst/>
          </a:prstGeom>
          <a:solidFill>
            <a:schemeClr val="hlink"/>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dirty="0"/>
              <a:t>ECS is estimated independently at each of the 13 sites shown. All estimated ECSs are in the range 2.6°C to 4.8°C </a:t>
            </a:r>
          </a:p>
          <a:p>
            <a:pPr algn="ctr"/>
            <a:endParaRPr lang="en-GB" dirty="0"/>
          </a:p>
          <a:p>
            <a:pPr algn="ctr"/>
            <a:endParaRPr lang="en-GB" dirty="0"/>
          </a:p>
        </p:txBody>
      </p:sp>
    </p:spTree>
    <p:extLst>
      <p:ext uri="{BB962C8B-B14F-4D97-AF65-F5344CB8AC3E}">
        <p14:creationId xmlns:p14="http://schemas.microsoft.com/office/powerpoint/2010/main" val="3032885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0D4091-C7E2-457B-8538-091F81AAA62D}"/>
              </a:ext>
            </a:extLst>
          </p:cNvPr>
          <p:cNvSpPr>
            <a:spLocks noGrp="1"/>
          </p:cNvSpPr>
          <p:nvPr>
            <p:ph type="title"/>
          </p:nvPr>
        </p:nvSpPr>
        <p:spPr/>
        <p:txBody>
          <a:bodyPr/>
          <a:lstStyle/>
          <a:p>
            <a:r>
              <a:rPr lang="en-GB" dirty="0"/>
              <a:t>Longer-term or Earth System Sensitivity</a:t>
            </a:r>
          </a:p>
        </p:txBody>
      </p:sp>
      <p:sp>
        <p:nvSpPr>
          <p:cNvPr id="5" name="TextBox 4">
            <a:extLst>
              <a:ext uri="{FF2B5EF4-FFF2-40B4-BE49-F238E27FC236}">
                <a16:creationId xmlns:a16="http://schemas.microsoft.com/office/drawing/2014/main" id="{E6673853-383A-4D1B-861D-876161A7759E}"/>
              </a:ext>
            </a:extLst>
          </p:cNvPr>
          <p:cNvSpPr txBox="1"/>
          <p:nvPr/>
        </p:nvSpPr>
        <p:spPr>
          <a:xfrm>
            <a:off x="179512" y="2713683"/>
            <a:ext cx="4572000" cy="4031873"/>
          </a:xfrm>
          <a:prstGeom prst="rect">
            <a:avLst/>
          </a:prstGeom>
          <a:noFill/>
        </p:spPr>
        <p:txBody>
          <a:bodyPr wrap="square">
            <a:spAutoFit/>
          </a:bodyPr>
          <a:lstStyle/>
          <a:p>
            <a:pPr marL="342900" indent="-342900">
              <a:buFont typeface="Arial" panose="020B0604020202020204" pitchFamily="34" charset="0"/>
              <a:buChar char="•"/>
            </a:pPr>
            <a:r>
              <a:rPr lang="en-GB" dirty="0"/>
              <a:t>PlioMIP1 determined a range in the ESS/CS ratio of between 1.1 and 2.0 with a best estimate of 1.5.</a:t>
            </a:r>
          </a:p>
          <a:p>
            <a:endParaRPr lang="en-GB" dirty="0"/>
          </a:p>
          <a:p>
            <a:pPr marL="342900" indent="-342900">
              <a:buFont typeface="Arial" panose="020B0604020202020204" pitchFamily="34" charset="0"/>
              <a:buChar char="•"/>
            </a:pPr>
            <a:r>
              <a:rPr lang="en-GB" dirty="0"/>
              <a:t>In PlioMIP2, which has benefited from the access to a larger array of models and new boundary conditions.</a:t>
            </a:r>
          </a:p>
          <a:p>
            <a:endParaRPr lang="en-GB" dirty="0"/>
          </a:p>
          <a:p>
            <a:pPr marL="342900" indent="-342900">
              <a:buFont typeface="Arial" panose="020B0604020202020204" pitchFamily="34" charset="0"/>
              <a:buChar char="•"/>
            </a:pPr>
            <a:r>
              <a:rPr lang="en-GB" dirty="0"/>
              <a:t>The PlioMIP2 range and best estimate of the ESS/CS ratio is 1.1 to 2.9 and 1.7 respectively. </a:t>
            </a:r>
          </a:p>
        </p:txBody>
      </p:sp>
      <p:pic>
        <p:nvPicPr>
          <p:cNvPr id="9" name="Picture 8">
            <a:extLst>
              <a:ext uri="{FF2B5EF4-FFF2-40B4-BE49-F238E27FC236}">
                <a16:creationId xmlns:a16="http://schemas.microsoft.com/office/drawing/2014/main" id="{77FEDEC8-8EC1-48C9-964A-EBEE5EBC5F4B}"/>
              </a:ext>
            </a:extLst>
          </p:cNvPr>
          <p:cNvPicPr>
            <a:picLocks noChangeAspect="1"/>
          </p:cNvPicPr>
          <p:nvPr/>
        </p:nvPicPr>
        <p:blipFill>
          <a:blip r:embed="rId2"/>
          <a:stretch>
            <a:fillRect/>
          </a:stretch>
        </p:blipFill>
        <p:spPr>
          <a:xfrm>
            <a:off x="179512" y="1515183"/>
            <a:ext cx="4861175" cy="1193737"/>
          </a:xfrm>
          <a:prstGeom prst="rect">
            <a:avLst/>
          </a:prstGeom>
        </p:spPr>
      </p:pic>
      <p:pic>
        <p:nvPicPr>
          <p:cNvPr id="1026" name="Picture 2" descr="Scientists chart history of Greenland Ice Sheet for first time">
            <a:extLst>
              <a:ext uri="{FF2B5EF4-FFF2-40B4-BE49-F238E27FC236}">
                <a16:creationId xmlns:a16="http://schemas.microsoft.com/office/drawing/2014/main" id="{BC8F5D04-FDC1-4962-85A1-B4BDF38993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687" y="1750710"/>
            <a:ext cx="3867188" cy="2038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e in atmospheric CO2 slowed by green vegetation - BBC News">
            <a:extLst>
              <a:ext uri="{FF2B5EF4-FFF2-40B4-BE49-F238E27FC236}">
                <a16:creationId xmlns:a16="http://schemas.microsoft.com/office/drawing/2014/main" id="{AD264EE4-08BB-44A8-BC24-285D2EBB6B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6036" y="4024567"/>
            <a:ext cx="3867189" cy="203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785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Further reading</a:t>
            </a:r>
            <a:endParaRPr lang="en-GB" dirty="0"/>
          </a:p>
        </p:txBody>
      </p:sp>
      <p:sp>
        <p:nvSpPr>
          <p:cNvPr id="4" name="Rectangle 3"/>
          <p:cNvSpPr/>
          <p:nvPr/>
        </p:nvSpPr>
        <p:spPr>
          <a:xfrm>
            <a:off x="335781" y="1556792"/>
            <a:ext cx="8196659" cy="923330"/>
          </a:xfrm>
          <a:prstGeom prst="rect">
            <a:avLst/>
          </a:prstGeom>
        </p:spPr>
        <p:txBody>
          <a:bodyPr wrap="square">
            <a:spAutoFit/>
          </a:bodyPr>
          <a:lstStyle/>
          <a:p>
            <a:r>
              <a:rPr lang="en-GB" sz="1800" dirty="0">
                <a:solidFill>
                  <a:srgbClr val="4A4A4A"/>
                </a:solidFill>
                <a:latin typeface="freight-sans-pro"/>
              </a:rPr>
              <a:t>Haywood A, </a:t>
            </a:r>
            <a:r>
              <a:rPr lang="en-GB" sz="1800" dirty="0" smtClean="0">
                <a:solidFill>
                  <a:srgbClr val="4A4A4A"/>
                </a:solidFill>
                <a:latin typeface="freight-sans-pro"/>
              </a:rPr>
              <a:t>et al. (2020).</a:t>
            </a:r>
            <a:r>
              <a:rPr lang="en-GB" sz="1800" dirty="0">
                <a:solidFill>
                  <a:srgbClr val="4A4A4A"/>
                </a:solidFill>
                <a:latin typeface="freight-sans-pro"/>
              </a:rPr>
              <a:t> The Pliocene Model Intercomparison Project Phase 2: large-scale climate features and climate sensitivity. </a:t>
            </a:r>
            <a:r>
              <a:rPr lang="en-GB" sz="1800" i="1" dirty="0">
                <a:solidFill>
                  <a:srgbClr val="4A4A4A"/>
                </a:solidFill>
                <a:latin typeface="freight-sans-pro"/>
              </a:rPr>
              <a:t>Climate of the Past.</a:t>
            </a:r>
            <a:r>
              <a:rPr lang="en-GB" sz="1800" dirty="0">
                <a:solidFill>
                  <a:srgbClr val="4A4A4A"/>
                </a:solidFill>
                <a:latin typeface="freight-sans-pro"/>
              </a:rPr>
              <a:t> </a:t>
            </a:r>
            <a:r>
              <a:rPr lang="en-GB" sz="1800" b="1" dirty="0">
                <a:solidFill>
                  <a:srgbClr val="4A4A4A"/>
                </a:solidFill>
                <a:latin typeface="freight-sans-pro"/>
              </a:rPr>
              <a:t>16</a:t>
            </a:r>
            <a:r>
              <a:rPr lang="en-GB" sz="1800" dirty="0">
                <a:solidFill>
                  <a:srgbClr val="4A4A4A"/>
                </a:solidFill>
                <a:latin typeface="freight-sans-pro"/>
              </a:rPr>
              <a:t>, pp. </a:t>
            </a:r>
            <a:r>
              <a:rPr lang="en-GB" sz="1800" dirty="0" smtClean="0">
                <a:solidFill>
                  <a:srgbClr val="4A4A4A"/>
                </a:solidFill>
                <a:latin typeface="freight-sans-pro"/>
              </a:rPr>
              <a:t>2095-2123. </a:t>
            </a:r>
            <a:endParaRPr lang="en-GB" sz="1800" dirty="0"/>
          </a:p>
        </p:txBody>
      </p:sp>
      <p:sp>
        <p:nvSpPr>
          <p:cNvPr id="5" name="Rectangle 4"/>
          <p:cNvSpPr/>
          <p:nvPr/>
        </p:nvSpPr>
        <p:spPr>
          <a:xfrm>
            <a:off x="355600" y="2492896"/>
            <a:ext cx="8104832" cy="923330"/>
          </a:xfrm>
          <a:prstGeom prst="rect">
            <a:avLst/>
          </a:prstGeom>
        </p:spPr>
        <p:txBody>
          <a:bodyPr wrap="square">
            <a:spAutoFit/>
          </a:bodyPr>
          <a:lstStyle/>
          <a:p>
            <a:r>
              <a:rPr lang="en-GB" sz="1800" dirty="0">
                <a:solidFill>
                  <a:srgbClr val="4A4A4A"/>
                </a:solidFill>
                <a:latin typeface="freight-sans-pro"/>
              </a:rPr>
              <a:t>Tierney JE, Haywood AM, Feng R, Bhattacharya T, Otto‐Bliesner BL. </a:t>
            </a:r>
            <a:r>
              <a:rPr lang="en-GB" sz="1800" dirty="0" smtClean="0">
                <a:solidFill>
                  <a:srgbClr val="4A4A4A"/>
                </a:solidFill>
                <a:latin typeface="freight-sans-pro"/>
              </a:rPr>
              <a:t>(2019).</a:t>
            </a:r>
            <a:r>
              <a:rPr lang="en-GB" sz="1800" dirty="0">
                <a:solidFill>
                  <a:srgbClr val="4A4A4A"/>
                </a:solidFill>
                <a:latin typeface="freight-sans-pro"/>
              </a:rPr>
              <a:t> Pliocene Warmth Consistent With Greenhouse Gas Forcing. </a:t>
            </a:r>
            <a:r>
              <a:rPr lang="en-GB" sz="1800" i="1" dirty="0">
                <a:solidFill>
                  <a:srgbClr val="4A4A4A"/>
                </a:solidFill>
                <a:latin typeface="freight-sans-pro"/>
              </a:rPr>
              <a:t>Geophysical Research Letters.</a:t>
            </a:r>
            <a:r>
              <a:rPr lang="en-GB" sz="1800" dirty="0">
                <a:solidFill>
                  <a:srgbClr val="4A4A4A"/>
                </a:solidFill>
                <a:latin typeface="freight-sans-pro"/>
              </a:rPr>
              <a:t> </a:t>
            </a:r>
            <a:r>
              <a:rPr lang="en-GB" sz="1800" b="1" dirty="0" smtClean="0">
                <a:solidFill>
                  <a:srgbClr val="4A4A4A"/>
                </a:solidFill>
                <a:latin typeface="freight-sans-pro"/>
              </a:rPr>
              <a:t>46 </a:t>
            </a:r>
            <a:r>
              <a:rPr lang="en-GB" sz="1800" dirty="0" smtClean="0">
                <a:solidFill>
                  <a:srgbClr val="4A4A4A"/>
                </a:solidFill>
                <a:latin typeface="freight-sans-pro"/>
              </a:rPr>
              <a:t>(</a:t>
            </a:r>
            <a:r>
              <a:rPr lang="en-GB" sz="1800" dirty="0">
                <a:solidFill>
                  <a:srgbClr val="4A4A4A"/>
                </a:solidFill>
                <a:latin typeface="freight-sans-pro"/>
              </a:rPr>
              <a:t>15), pp. </a:t>
            </a:r>
            <a:r>
              <a:rPr lang="en-GB" sz="1800" dirty="0" smtClean="0">
                <a:solidFill>
                  <a:srgbClr val="4A4A4A"/>
                </a:solidFill>
                <a:latin typeface="freight-sans-pro"/>
              </a:rPr>
              <a:t>9136-9144.</a:t>
            </a:r>
            <a:endParaRPr lang="en-GB" sz="1800" dirty="0"/>
          </a:p>
        </p:txBody>
      </p:sp>
      <p:sp>
        <p:nvSpPr>
          <p:cNvPr id="6" name="Rectangle 5"/>
          <p:cNvSpPr/>
          <p:nvPr/>
        </p:nvSpPr>
        <p:spPr>
          <a:xfrm>
            <a:off x="335780" y="3429000"/>
            <a:ext cx="8196659" cy="1200329"/>
          </a:xfrm>
          <a:prstGeom prst="rect">
            <a:avLst/>
          </a:prstGeom>
        </p:spPr>
        <p:txBody>
          <a:bodyPr wrap="square">
            <a:spAutoFit/>
          </a:bodyPr>
          <a:lstStyle/>
          <a:p>
            <a:r>
              <a:rPr lang="en-GB" sz="1800" dirty="0">
                <a:solidFill>
                  <a:srgbClr val="4A4A4A"/>
                </a:solidFill>
                <a:latin typeface="freight-sans-pro"/>
              </a:rPr>
              <a:t>Haywood AM, Valdes </a:t>
            </a:r>
            <a:r>
              <a:rPr lang="en-GB" sz="1800" dirty="0" err="1">
                <a:solidFill>
                  <a:srgbClr val="4A4A4A"/>
                </a:solidFill>
                <a:latin typeface="freight-sans-pro"/>
              </a:rPr>
              <a:t>PJ</a:t>
            </a:r>
            <a:r>
              <a:rPr lang="en-GB" sz="1800" dirty="0">
                <a:solidFill>
                  <a:srgbClr val="4A4A4A"/>
                </a:solidFill>
                <a:latin typeface="freight-sans-pro"/>
              </a:rPr>
              <a:t>, Aze T, Barlow N, Burke A, Dolan AM, von der Heydt AS, Hill DJ, Jamieson </a:t>
            </a:r>
            <a:r>
              <a:rPr lang="en-GB" sz="1800" dirty="0" err="1">
                <a:solidFill>
                  <a:srgbClr val="4A4A4A"/>
                </a:solidFill>
                <a:latin typeface="freight-sans-pro"/>
              </a:rPr>
              <a:t>SSR</a:t>
            </a:r>
            <a:r>
              <a:rPr lang="en-GB" sz="1800" dirty="0">
                <a:solidFill>
                  <a:srgbClr val="4A4A4A"/>
                </a:solidFill>
                <a:latin typeface="freight-sans-pro"/>
              </a:rPr>
              <a:t>, Otto-Bliesner BL, Salzmann U, Saupe E, Voss J. </a:t>
            </a:r>
            <a:r>
              <a:rPr lang="en-GB" sz="1800" dirty="0" smtClean="0">
                <a:solidFill>
                  <a:srgbClr val="4A4A4A"/>
                </a:solidFill>
                <a:latin typeface="freight-sans-pro"/>
              </a:rPr>
              <a:t>(2019).</a:t>
            </a:r>
            <a:r>
              <a:rPr lang="en-GB" sz="1800" dirty="0">
                <a:solidFill>
                  <a:srgbClr val="4A4A4A"/>
                </a:solidFill>
                <a:latin typeface="freight-sans-pro"/>
              </a:rPr>
              <a:t> What can palaeoclimate modelling do for you?. </a:t>
            </a:r>
            <a:r>
              <a:rPr lang="en-GB" sz="1800" i="1" dirty="0">
                <a:solidFill>
                  <a:srgbClr val="4A4A4A"/>
                </a:solidFill>
                <a:latin typeface="freight-sans-pro"/>
              </a:rPr>
              <a:t>Earth Systems and Environment.</a:t>
            </a:r>
            <a:r>
              <a:rPr lang="en-GB" sz="1800" dirty="0">
                <a:solidFill>
                  <a:srgbClr val="4A4A4A"/>
                </a:solidFill>
                <a:latin typeface="freight-sans-pro"/>
              </a:rPr>
              <a:t> </a:t>
            </a:r>
            <a:r>
              <a:rPr lang="en-GB" sz="1800" b="1" dirty="0" smtClean="0">
                <a:solidFill>
                  <a:srgbClr val="4A4A4A"/>
                </a:solidFill>
                <a:latin typeface="freight-sans-pro"/>
              </a:rPr>
              <a:t>3 </a:t>
            </a:r>
            <a:r>
              <a:rPr lang="en-GB" sz="1800" dirty="0" smtClean="0">
                <a:solidFill>
                  <a:srgbClr val="4A4A4A"/>
                </a:solidFill>
                <a:latin typeface="freight-sans-pro"/>
              </a:rPr>
              <a:t>(</a:t>
            </a:r>
            <a:r>
              <a:rPr lang="en-GB" sz="1800" dirty="0">
                <a:solidFill>
                  <a:srgbClr val="4A4A4A"/>
                </a:solidFill>
                <a:latin typeface="freight-sans-pro"/>
              </a:rPr>
              <a:t>1), pp. </a:t>
            </a:r>
            <a:r>
              <a:rPr lang="en-GB" sz="1800" dirty="0" smtClean="0">
                <a:solidFill>
                  <a:srgbClr val="4A4A4A"/>
                </a:solidFill>
                <a:latin typeface="freight-sans-pro"/>
              </a:rPr>
              <a:t>1-18.</a:t>
            </a:r>
            <a:endParaRPr lang="en-GB" sz="1800" dirty="0"/>
          </a:p>
        </p:txBody>
      </p:sp>
      <p:sp>
        <p:nvSpPr>
          <p:cNvPr id="7" name="Rectangle 6"/>
          <p:cNvSpPr/>
          <p:nvPr/>
        </p:nvSpPr>
        <p:spPr>
          <a:xfrm>
            <a:off x="316730" y="4653136"/>
            <a:ext cx="8215710" cy="1200329"/>
          </a:xfrm>
          <a:prstGeom prst="rect">
            <a:avLst/>
          </a:prstGeom>
        </p:spPr>
        <p:txBody>
          <a:bodyPr wrap="square">
            <a:spAutoFit/>
          </a:bodyPr>
          <a:lstStyle/>
          <a:p>
            <a:r>
              <a:rPr lang="en-GB" sz="1800" dirty="0">
                <a:solidFill>
                  <a:srgbClr val="4A4A4A"/>
                </a:solidFill>
                <a:latin typeface="freight-sans-pro"/>
              </a:rPr>
              <a:t>Burke </a:t>
            </a:r>
            <a:r>
              <a:rPr lang="en-GB" sz="1800" dirty="0" err="1">
                <a:solidFill>
                  <a:srgbClr val="4A4A4A"/>
                </a:solidFill>
                <a:latin typeface="freight-sans-pro"/>
              </a:rPr>
              <a:t>KD</a:t>
            </a:r>
            <a:r>
              <a:rPr lang="en-GB" sz="1800" dirty="0">
                <a:solidFill>
                  <a:srgbClr val="4A4A4A"/>
                </a:solidFill>
                <a:latin typeface="freight-sans-pro"/>
              </a:rPr>
              <a:t>, Williams </a:t>
            </a:r>
            <a:r>
              <a:rPr lang="en-GB" sz="1800" dirty="0" err="1">
                <a:solidFill>
                  <a:srgbClr val="4A4A4A"/>
                </a:solidFill>
                <a:latin typeface="freight-sans-pro"/>
              </a:rPr>
              <a:t>JW</a:t>
            </a:r>
            <a:r>
              <a:rPr lang="en-GB" sz="1800" dirty="0">
                <a:solidFill>
                  <a:srgbClr val="4A4A4A"/>
                </a:solidFill>
                <a:latin typeface="freight-sans-pro"/>
              </a:rPr>
              <a:t>, Chandler MA, Haywood AM, Lunt DJ, Otto-Bliesner BL. </a:t>
            </a:r>
            <a:r>
              <a:rPr lang="en-GB" sz="1800" dirty="0" smtClean="0">
                <a:solidFill>
                  <a:srgbClr val="4A4A4A"/>
                </a:solidFill>
                <a:latin typeface="freight-sans-pro"/>
              </a:rPr>
              <a:t>(2018).</a:t>
            </a:r>
            <a:r>
              <a:rPr lang="en-GB" sz="1800" dirty="0">
                <a:solidFill>
                  <a:srgbClr val="4A4A4A"/>
                </a:solidFill>
                <a:latin typeface="freight-sans-pro"/>
              </a:rPr>
              <a:t> Pliocene and Eocene provide best </a:t>
            </a:r>
            <a:r>
              <a:rPr lang="en-GB" sz="1800" dirty="0" err="1">
                <a:solidFill>
                  <a:srgbClr val="4A4A4A"/>
                </a:solidFill>
                <a:latin typeface="freight-sans-pro"/>
              </a:rPr>
              <a:t>analogs</a:t>
            </a:r>
            <a:r>
              <a:rPr lang="en-GB" sz="1800" dirty="0">
                <a:solidFill>
                  <a:srgbClr val="4A4A4A"/>
                </a:solidFill>
                <a:latin typeface="freight-sans-pro"/>
              </a:rPr>
              <a:t> for near-future climates. </a:t>
            </a:r>
            <a:r>
              <a:rPr lang="en-GB" sz="1800" i="1" dirty="0">
                <a:solidFill>
                  <a:srgbClr val="4A4A4A"/>
                </a:solidFill>
                <a:latin typeface="freight-sans-pro"/>
              </a:rPr>
              <a:t>Proceedings of the National Academy of Sciences.</a:t>
            </a:r>
            <a:r>
              <a:rPr lang="en-GB" sz="1800" dirty="0">
                <a:solidFill>
                  <a:srgbClr val="4A4A4A"/>
                </a:solidFill>
                <a:latin typeface="freight-sans-pro"/>
              </a:rPr>
              <a:t> </a:t>
            </a:r>
            <a:r>
              <a:rPr lang="en-GB" sz="1800" b="1" dirty="0" smtClean="0">
                <a:solidFill>
                  <a:srgbClr val="4A4A4A"/>
                </a:solidFill>
                <a:latin typeface="freight-sans-pro"/>
              </a:rPr>
              <a:t>115 </a:t>
            </a:r>
            <a:r>
              <a:rPr lang="en-GB" sz="1800" dirty="0" smtClean="0">
                <a:solidFill>
                  <a:srgbClr val="4A4A4A"/>
                </a:solidFill>
                <a:latin typeface="freight-sans-pro"/>
              </a:rPr>
              <a:t>(</a:t>
            </a:r>
            <a:r>
              <a:rPr lang="en-GB" sz="1800" dirty="0">
                <a:solidFill>
                  <a:srgbClr val="4A4A4A"/>
                </a:solidFill>
                <a:latin typeface="freight-sans-pro"/>
              </a:rPr>
              <a:t>52), pp. </a:t>
            </a:r>
            <a:r>
              <a:rPr lang="en-GB" sz="1800" dirty="0" smtClean="0">
                <a:solidFill>
                  <a:srgbClr val="4A4A4A"/>
                </a:solidFill>
                <a:latin typeface="freight-sans-pro"/>
              </a:rPr>
              <a:t>13288-13293.</a:t>
            </a:r>
            <a:endParaRPr lang="en-GB" sz="1800" dirty="0"/>
          </a:p>
        </p:txBody>
      </p:sp>
      <p:sp>
        <p:nvSpPr>
          <p:cNvPr id="8" name="Rectangle 7"/>
          <p:cNvSpPr/>
          <p:nvPr/>
        </p:nvSpPr>
        <p:spPr>
          <a:xfrm>
            <a:off x="355600" y="5842337"/>
            <a:ext cx="8464872" cy="923330"/>
          </a:xfrm>
          <a:prstGeom prst="rect">
            <a:avLst/>
          </a:prstGeom>
        </p:spPr>
        <p:txBody>
          <a:bodyPr wrap="square">
            <a:spAutoFit/>
          </a:bodyPr>
          <a:lstStyle/>
          <a:p>
            <a:r>
              <a:rPr lang="en-GB" sz="1800" dirty="0">
                <a:solidFill>
                  <a:srgbClr val="4A4A4A"/>
                </a:solidFill>
                <a:latin typeface="freight-sans-pro"/>
              </a:rPr>
              <a:t>Lunt DJ, Haywood AM, Schmidt GA, Salzmann U, Valdes </a:t>
            </a:r>
            <a:r>
              <a:rPr lang="en-GB" sz="1800" dirty="0" err="1">
                <a:solidFill>
                  <a:srgbClr val="4A4A4A"/>
                </a:solidFill>
                <a:latin typeface="freight-sans-pro"/>
              </a:rPr>
              <a:t>PJ</a:t>
            </a:r>
            <a:r>
              <a:rPr lang="en-GB" sz="1800" dirty="0">
                <a:solidFill>
                  <a:srgbClr val="4A4A4A"/>
                </a:solidFill>
                <a:latin typeface="freight-sans-pro"/>
              </a:rPr>
              <a:t>, Dowsett </a:t>
            </a:r>
            <a:r>
              <a:rPr lang="en-GB" sz="1800" dirty="0" err="1">
                <a:solidFill>
                  <a:srgbClr val="4A4A4A"/>
                </a:solidFill>
                <a:latin typeface="freight-sans-pro"/>
              </a:rPr>
              <a:t>HJ</a:t>
            </a:r>
            <a:r>
              <a:rPr lang="en-GB" sz="1800" dirty="0">
                <a:solidFill>
                  <a:srgbClr val="4A4A4A"/>
                </a:solidFill>
                <a:latin typeface="freight-sans-pro"/>
              </a:rPr>
              <a:t>. </a:t>
            </a:r>
            <a:r>
              <a:rPr lang="en-GB" sz="1800" dirty="0" smtClean="0">
                <a:solidFill>
                  <a:srgbClr val="4A4A4A"/>
                </a:solidFill>
                <a:latin typeface="freight-sans-pro"/>
              </a:rPr>
              <a:t>(2010).</a:t>
            </a:r>
            <a:r>
              <a:rPr lang="en-GB" sz="1800" dirty="0">
                <a:solidFill>
                  <a:srgbClr val="4A4A4A"/>
                </a:solidFill>
                <a:latin typeface="freight-sans-pro"/>
              </a:rPr>
              <a:t> Earth system sensitivity inferred from Pliocene modelling and data. </a:t>
            </a:r>
            <a:r>
              <a:rPr lang="en-GB" sz="1800" i="1" dirty="0">
                <a:solidFill>
                  <a:srgbClr val="4A4A4A"/>
                </a:solidFill>
                <a:latin typeface="freight-sans-pro"/>
              </a:rPr>
              <a:t>NAT </a:t>
            </a:r>
            <a:r>
              <a:rPr lang="en-GB" sz="1800" i="1" dirty="0" err="1">
                <a:solidFill>
                  <a:srgbClr val="4A4A4A"/>
                </a:solidFill>
                <a:latin typeface="freight-sans-pro"/>
              </a:rPr>
              <a:t>GEOSCI</a:t>
            </a:r>
            <a:r>
              <a:rPr lang="en-GB" sz="1800" i="1" dirty="0">
                <a:solidFill>
                  <a:srgbClr val="4A4A4A"/>
                </a:solidFill>
                <a:latin typeface="freight-sans-pro"/>
              </a:rPr>
              <a:t>.</a:t>
            </a:r>
            <a:r>
              <a:rPr lang="en-GB" sz="1800" dirty="0">
                <a:solidFill>
                  <a:srgbClr val="4A4A4A"/>
                </a:solidFill>
                <a:latin typeface="freight-sans-pro"/>
              </a:rPr>
              <a:t> </a:t>
            </a:r>
            <a:r>
              <a:rPr lang="en-GB" sz="1800" b="1" dirty="0" smtClean="0">
                <a:solidFill>
                  <a:srgbClr val="4A4A4A"/>
                </a:solidFill>
                <a:latin typeface="freight-sans-pro"/>
              </a:rPr>
              <a:t>3 </a:t>
            </a:r>
            <a:r>
              <a:rPr lang="en-GB" sz="1800" dirty="0" smtClean="0">
                <a:solidFill>
                  <a:srgbClr val="4A4A4A"/>
                </a:solidFill>
                <a:latin typeface="freight-sans-pro"/>
              </a:rPr>
              <a:t>(</a:t>
            </a:r>
            <a:r>
              <a:rPr lang="en-GB" sz="1800" dirty="0">
                <a:solidFill>
                  <a:srgbClr val="4A4A4A"/>
                </a:solidFill>
                <a:latin typeface="freight-sans-pro"/>
              </a:rPr>
              <a:t>1), pp. </a:t>
            </a:r>
            <a:r>
              <a:rPr lang="en-GB" sz="1800" dirty="0" smtClean="0">
                <a:solidFill>
                  <a:srgbClr val="4A4A4A"/>
                </a:solidFill>
                <a:latin typeface="freight-sans-pro"/>
              </a:rPr>
              <a:t>60-64.</a:t>
            </a:r>
            <a:endParaRPr lang="en-GB" sz="1800" dirty="0"/>
          </a:p>
        </p:txBody>
      </p:sp>
    </p:spTree>
    <p:extLst>
      <p:ext uri="{BB962C8B-B14F-4D97-AF65-F5344CB8AC3E}">
        <p14:creationId xmlns:p14="http://schemas.microsoft.com/office/powerpoint/2010/main" val="346650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ea typeface="Tahoma" panose="020B0604030504040204" pitchFamily="34" charset="0"/>
                <a:cs typeface="Tahoma" panose="020B0604030504040204" pitchFamily="34" charset="0"/>
              </a:rPr>
              <a:t>Pliocene Climate</a:t>
            </a:r>
          </a:p>
        </p:txBody>
      </p:sp>
      <p:cxnSp>
        <p:nvCxnSpPr>
          <p:cNvPr id="4" name="Straight Connector 3"/>
          <p:cNvCxnSpPr/>
          <p:nvPr/>
        </p:nvCxnSpPr>
        <p:spPr>
          <a:xfrm>
            <a:off x="0" y="1052515"/>
            <a:ext cx="9144000" cy="1587"/>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0" y="1089451"/>
            <a:ext cx="8172400" cy="578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9512" y="2790536"/>
            <a:ext cx="2232248" cy="1725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4202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79DFA3ED-8B6D-4704-B391-B06B95EB7912}"/>
              </a:ext>
            </a:extLst>
          </p:cNvPr>
          <p:cNvSpPr>
            <a:spLocks noGrp="1"/>
          </p:cNvSpPr>
          <p:nvPr>
            <p:ph type="title"/>
          </p:nvPr>
        </p:nvSpPr>
        <p:spPr>
          <a:xfrm>
            <a:off x="179512" y="108345"/>
            <a:ext cx="5616624" cy="1080120"/>
          </a:xfrm>
        </p:spPr>
        <p:txBody>
          <a:bodyPr/>
          <a:lstStyle/>
          <a:p>
            <a:r>
              <a:rPr lang="en-GB" b="1" dirty="0"/>
              <a:t>PlioMIP - time slice approach</a:t>
            </a:r>
            <a:br>
              <a:rPr lang="en-GB" b="1" dirty="0"/>
            </a:br>
            <a:endParaRPr lang="en-GB" dirty="0"/>
          </a:p>
        </p:txBody>
      </p:sp>
      <p:pic>
        <p:nvPicPr>
          <p:cNvPr id="2" name="Picture 1">
            <a:extLst>
              <a:ext uri="{FF2B5EF4-FFF2-40B4-BE49-F238E27FC236}">
                <a16:creationId xmlns:a16="http://schemas.microsoft.com/office/drawing/2014/main" id="{4CCB95F6-B9ED-4F20-92EF-29957A57C9F3}"/>
              </a:ext>
            </a:extLst>
          </p:cNvPr>
          <p:cNvPicPr>
            <a:picLocks noChangeAspect="1"/>
          </p:cNvPicPr>
          <p:nvPr/>
        </p:nvPicPr>
        <p:blipFill>
          <a:blip r:embed="rId3"/>
          <a:stretch>
            <a:fillRect/>
          </a:stretch>
        </p:blipFill>
        <p:spPr>
          <a:xfrm>
            <a:off x="-756592" y="1484786"/>
            <a:ext cx="9004572" cy="4724809"/>
          </a:xfrm>
          <a:prstGeom prst="rect">
            <a:avLst/>
          </a:prstGeom>
        </p:spPr>
      </p:pic>
      <p:sp>
        <p:nvSpPr>
          <p:cNvPr id="12" name="Title 11">
            <a:extLst>
              <a:ext uri="{FF2B5EF4-FFF2-40B4-BE49-F238E27FC236}">
                <a16:creationId xmlns:a16="http://schemas.microsoft.com/office/drawing/2014/main" id="{9705B15B-FB7C-47BC-9821-BDA7F54FBE56}"/>
              </a:ext>
            </a:extLst>
          </p:cNvPr>
          <p:cNvSpPr txBox="1">
            <a:spLocks/>
          </p:cNvSpPr>
          <p:nvPr/>
        </p:nvSpPr>
        <p:spPr bwMode="ltGray">
          <a:xfrm>
            <a:off x="5044022" y="5056700"/>
            <a:ext cx="4876800" cy="1449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100">
                <a:solidFill>
                  <a:schemeClr val="tx1"/>
                </a:solidFill>
                <a:latin typeface="+mj-lt"/>
                <a:ea typeface="+mj-ea"/>
                <a:cs typeface="+mj-cs"/>
              </a:defRPr>
            </a:lvl1pPr>
            <a:lvl2pPr algn="l" rtl="0" eaLnBrk="1" fontAlgn="base" hangingPunct="1">
              <a:spcBef>
                <a:spcPct val="0"/>
              </a:spcBef>
              <a:spcAft>
                <a:spcPct val="0"/>
              </a:spcAft>
              <a:defRPr sz="2100">
                <a:solidFill>
                  <a:schemeClr val="tx1"/>
                </a:solidFill>
                <a:latin typeface="Arial" charset="0"/>
              </a:defRPr>
            </a:lvl2pPr>
            <a:lvl3pPr algn="l" rtl="0" eaLnBrk="1" fontAlgn="base" hangingPunct="1">
              <a:spcBef>
                <a:spcPct val="0"/>
              </a:spcBef>
              <a:spcAft>
                <a:spcPct val="0"/>
              </a:spcAft>
              <a:defRPr sz="2100">
                <a:solidFill>
                  <a:schemeClr val="tx1"/>
                </a:solidFill>
                <a:latin typeface="Arial" charset="0"/>
              </a:defRPr>
            </a:lvl3pPr>
            <a:lvl4pPr algn="l" rtl="0" eaLnBrk="1" fontAlgn="base" hangingPunct="1">
              <a:spcBef>
                <a:spcPct val="0"/>
              </a:spcBef>
              <a:spcAft>
                <a:spcPct val="0"/>
              </a:spcAft>
              <a:defRPr sz="2100">
                <a:solidFill>
                  <a:schemeClr val="tx1"/>
                </a:solidFill>
                <a:latin typeface="Arial" charset="0"/>
              </a:defRPr>
            </a:lvl4pPr>
            <a:lvl5pPr algn="l" rtl="0" eaLnBrk="1" fontAlgn="base" hangingPunct="1">
              <a:spcBef>
                <a:spcPct val="0"/>
              </a:spcBef>
              <a:spcAft>
                <a:spcPct val="0"/>
              </a:spcAft>
              <a:defRPr sz="2100">
                <a:solidFill>
                  <a:schemeClr val="tx1"/>
                </a:solidFill>
                <a:latin typeface="Arial" charset="0"/>
              </a:defRPr>
            </a:lvl5pPr>
            <a:lvl6pPr marL="342900" algn="l" rtl="0" eaLnBrk="1" fontAlgn="base" hangingPunct="1">
              <a:spcBef>
                <a:spcPct val="0"/>
              </a:spcBef>
              <a:spcAft>
                <a:spcPct val="0"/>
              </a:spcAft>
              <a:defRPr sz="2100">
                <a:solidFill>
                  <a:schemeClr val="tx2"/>
                </a:solidFill>
                <a:latin typeface="Arial" charset="0"/>
              </a:defRPr>
            </a:lvl6pPr>
            <a:lvl7pPr marL="685800" algn="l" rtl="0" eaLnBrk="1" fontAlgn="base" hangingPunct="1">
              <a:spcBef>
                <a:spcPct val="0"/>
              </a:spcBef>
              <a:spcAft>
                <a:spcPct val="0"/>
              </a:spcAft>
              <a:defRPr sz="2100">
                <a:solidFill>
                  <a:schemeClr val="tx2"/>
                </a:solidFill>
                <a:latin typeface="Arial" charset="0"/>
              </a:defRPr>
            </a:lvl7pPr>
            <a:lvl8pPr marL="1028700" algn="l" rtl="0" eaLnBrk="1" fontAlgn="base" hangingPunct="1">
              <a:spcBef>
                <a:spcPct val="0"/>
              </a:spcBef>
              <a:spcAft>
                <a:spcPct val="0"/>
              </a:spcAft>
              <a:defRPr sz="2100">
                <a:solidFill>
                  <a:schemeClr val="tx2"/>
                </a:solidFill>
                <a:latin typeface="Arial" charset="0"/>
              </a:defRPr>
            </a:lvl8pPr>
            <a:lvl9pPr marL="1371600" algn="l" rtl="0" eaLnBrk="1" fontAlgn="base" hangingPunct="1">
              <a:spcBef>
                <a:spcPct val="0"/>
              </a:spcBef>
              <a:spcAft>
                <a:spcPct val="0"/>
              </a:spcAft>
              <a:defRPr sz="2100">
                <a:solidFill>
                  <a:schemeClr val="tx2"/>
                </a:solidFill>
                <a:latin typeface="Arial" charset="0"/>
              </a:defRPr>
            </a:lvl9pPr>
          </a:lstStyle>
          <a:p>
            <a:r>
              <a:rPr lang="en-GB" b="1" kern="0" dirty="0"/>
              <a:t>Synthesis of community data:</a:t>
            </a:r>
          </a:p>
          <a:p>
            <a:r>
              <a:rPr lang="en-GB" sz="1800" kern="0" dirty="0"/>
              <a:t>PRISM4 (Foley and Dowsett, 2019)</a:t>
            </a:r>
          </a:p>
          <a:p>
            <a:r>
              <a:rPr lang="en-GB" sz="1800" kern="0" dirty="0" err="1"/>
              <a:t>PlioVAR</a:t>
            </a:r>
            <a:r>
              <a:rPr lang="en-GB" sz="1800" kern="0" dirty="0"/>
              <a:t> (</a:t>
            </a:r>
            <a:r>
              <a:rPr lang="en-GB" sz="1800" kern="0" dirty="0" err="1"/>
              <a:t>McClymont</a:t>
            </a:r>
            <a:r>
              <a:rPr lang="en-GB" sz="1800" kern="0" dirty="0"/>
              <a:t> et al., 2020)</a:t>
            </a:r>
          </a:p>
          <a:p>
            <a:r>
              <a:rPr lang="en-GB" sz="1800" kern="0" dirty="0"/>
              <a:t>IPCC-led revision of Salzmann et al. (2008/2013)</a:t>
            </a:r>
            <a:endParaRPr lang="en-GB" kern="0" dirty="0"/>
          </a:p>
        </p:txBody>
      </p:sp>
    </p:spTree>
    <p:extLst>
      <p:ext uri="{BB962C8B-B14F-4D97-AF65-F5344CB8AC3E}">
        <p14:creationId xmlns:p14="http://schemas.microsoft.com/office/powerpoint/2010/main" val="3087342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487" y="-190433"/>
            <a:ext cx="8229600" cy="1143000"/>
          </a:xfrm>
        </p:spPr>
        <p:txBody>
          <a:bodyPr/>
          <a:lstStyle/>
          <a:p>
            <a:r>
              <a:rPr lang="en-US" sz="3200" dirty="0">
                <a:ea typeface="Tahoma" panose="020B0604030504040204" pitchFamily="34" charset="0"/>
                <a:cs typeface="Tahoma" panose="020B0604030504040204" pitchFamily="34" charset="0"/>
              </a:rPr>
              <a:t>The Pliocene</a:t>
            </a:r>
          </a:p>
        </p:txBody>
      </p:sp>
      <p:pic>
        <p:nvPicPr>
          <p:cNvPr id="4" name="Klimakurve_WebPage.jpg" descr="/Users/harrydowsett/Desktop/Klimakurve_WebPage.jpg"/>
          <p:cNvPicPr>
            <a:picLocks noGrp="1" noChangeAspect="1"/>
          </p:cNvPicPr>
          <p:nvPr>
            <p:ph idx="1"/>
          </p:nvPr>
        </p:nvPicPr>
        <p:blipFill>
          <a:blip r:embed="rId2" r:link="rId3"/>
          <a:srcRect l="-720" r="-720"/>
          <a:stretch>
            <a:fillRect/>
          </a:stretch>
        </p:blipFill>
        <p:spPr>
          <a:xfrm>
            <a:off x="355601" y="1665287"/>
            <a:ext cx="8429625" cy="4460875"/>
          </a:xfrm>
        </p:spPr>
      </p:pic>
      <p:pic>
        <p:nvPicPr>
          <p:cNvPr id="20" name="Picture 19" descr="_altLisiecki_Warm_amp_Glacial_...jpg"/>
          <p:cNvPicPr>
            <a:picLocks noChangeAspect="1"/>
          </p:cNvPicPr>
          <p:nvPr/>
        </p:nvPicPr>
        <p:blipFill>
          <a:blip r:embed="rId4"/>
          <a:stretch>
            <a:fillRect/>
          </a:stretch>
        </p:blipFill>
        <p:spPr>
          <a:xfrm>
            <a:off x="1312862" y="4162606"/>
            <a:ext cx="6715522" cy="1514429"/>
          </a:xfrm>
          <a:prstGeom prst="rect">
            <a:avLst/>
          </a:prstGeom>
        </p:spPr>
      </p:pic>
      <p:sp>
        <p:nvSpPr>
          <p:cNvPr id="8" name="Rectangle 7"/>
          <p:cNvSpPr/>
          <p:nvPr/>
        </p:nvSpPr>
        <p:spPr>
          <a:xfrm>
            <a:off x="1799156" y="4334928"/>
            <a:ext cx="84666" cy="165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88052" y="4339173"/>
            <a:ext cx="84666" cy="165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743200" y="4339173"/>
            <a:ext cx="84666" cy="165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153834" y="4258733"/>
            <a:ext cx="84666" cy="165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58167" y="4271431"/>
            <a:ext cx="84666" cy="165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cxnSpLocks/>
          </p:cNvCxnSpPr>
          <p:nvPr/>
        </p:nvCxnSpPr>
        <p:spPr>
          <a:xfrm flipH="1">
            <a:off x="1312863" y="4329076"/>
            <a:ext cx="6715521" cy="718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078134" y="5941497"/>
            <a:ext cx="673582" cy="184666"/>
          </a:xfrm>
          <a:prstGeom prst="rect">
            <a:avLst/>
          </a:prstGeom>
          <a:noFill/>
        </p:spPr>
        <p:txBody>
          <a:bodyPr wrap="none" rtlCol="0">
            <a:spAutoFit/>
          </a:bodyPr>
          <a:lstStyle/>
          <a:p>
            <a:r>
              <a:rPr lang="en-US" sz="600" dirty="0"/>
              <a:t>Modified from </a:t>
            </a:r>
          </a:p>
        </p:txBody>
      </p:sp>
      <p:sp>
        <p:nvSpPr>
          <p:cNvPr id="14" name="TextBox 13"/>
          <p:cNvSpPr txBox="1"/>
          <p:nvPr/>
        </p:nvSpPr>
        <p:spPr>
          <a:xfrm>
            <a:off x="6886478" y="5082403"/>
            <a:ext cx="978153" cy="276999"/>
          </a:xfrm>
          <a:prstGeom prst="rect">
            <a:avLst/>
          </a:prstGeom>
          <a:noFill/>
        </p:spPr>
        <p:txBody>
          <a:bodyPr wrap="none" rtlCol="0">
            <a:spAutoFit/>
          </a:bodyPr>
          <a:lstStyle/>
          <a:p>
            <a:r>
              <a:rPr lang="en-US" sz="1200" dirty="0"/>
              <a:t>LR04 Stack</a:t>
            </a:r>
          </a:p>
        </p:txBody>
      </p:sp>
      <p:sp>
        <p:nvSpPr>
          <p:cNvPr id="16" name="TextBox 15"/>
          <p:cNvSpPr txBox="1"/>
          <p:nvPr/>
        </p:nvSpPr>
        <p:spPr>
          <a:xfrm>
            <a:off x="5445102" y="6175552"/>
            <a:ext cx="2980303" cy="563231"/>
          </a:xfrm>
          <a:prstGeom prst="rect">
            <a:avLst/>
          </a:prstGeom>
          <a:noFill/>
        </p:spPr>
        <p:txBody>
          <a:bodyPr wrap="none" rtlCol="0">
            <a:spAutoFit/>
          </a:bodyPr>
          <a:lstStyle/>
          <a:p>
            <a:r>
              <a:rPr lang="en-US" sz="900" dirty="0"/>
              <a:t>LR04 Stack: </a:t>
            </a:r>
            <a:r>
              <a:rPr lang="en-US" sz="900" dirty="0" err="1"/>
              <a:t>Lisiecki</a:t>
            </a:r>
            <a:r>
              <a:rPr lang="en-US" sz="900" dirty="0"/>
              <a:t>, L.E. and </a:t>
            </a:r>
            <a:r>
              <a:rPr lang="en-US" sz="900" dirty="0" err="1"/>
              <a:t>Raymo</a:t>
            </a:r>
            <a:r>
              <a:rPr lang="en-US" sz="900" dirty="0"/>
              <a:t>, M.E., 2005.</a:t>
            </a:r>
          </a:p>
          <a:p>
            <a:r>
              <a:rPr lang="en-US" sz="900" dirty="0"/>
              <a:t>A Pliocene-Pleistocene stack of 57 globally distributed </a:t>
            </a:r>
          </a:p>
          <a:p>
            <a:r>
              <a:rPr lang="en-US" sz="900" dirty="0"/>
              <a:t>benthic δ</a:t>
            </a:r>
            <a:r>
              <a:rPr lang="en-US" sz="900" baseline="30000" dirty="0"/>
              <a:t>18</a:t>
            </a:r>
            <a:r>
              <a:rPr lang="en-US" sz="900" dirty="0"/>
              <a:t>O records. </a:t>
            </a:r>
            <a:r>
              <a:rPr lang="en-US" sz="900" i="1" dirty="0" err="1"/>
              <a:t>Paleoceanography</a:t>
            </a:r>
            <a:r>
              <a:rPr lang="en-US" sz="900" dirty="0"/>
              <a:t>, 20: PA1003.</a:t>
            </a:r>
          </a:p>
        </p:txBody>
      </p:sp>
      <p:sp>
        <p:nvSpPr>
          <p:cNvPr id="21" name="Right Bracket 20"/>
          <p:cNvSpPr/>
          <p:nvPr/>
        </p:nvSpPr>
        <p:spPr>
          <a:xfrm rot="16200000">
            <a:off x="5445127" y="4090458"/>
            <a:ext cx="76203" cy="336548"/>
          </a:xfrm>
          <a:prstGeom prst="righ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Left-Right Arrow 21"/>
          <p:cNvSpPr/>
          <p:nvPr/>
        </p:nvSpPr>
        <p:spPr>
          <a:xfrm>
            <a:off x="3224391" y="2751669"/>
            <a:ext cx="458611" cy="324555"/>
          </a:xfrm>
          <a:prstGeom prst="leftRightArrow">
            <a:avLst/>
          </a:prstGeom>
          <a:gradFill flip="none" rotWithShape="1">
            <a:gsLst>
              <a:gs pos="0">
                <a:schemeClr val="tx2">
                  <a:lumMod val="50000"/>
                  <a:lumOff val="50000"/>
                </a:schemeClr>
              </a:gs>
              <a:gs pos="100000">
                <a:schemeClr val="accent6">
                  <a:lumMod val="60000"/>
                  <a:lumOff val="40000"/>
                </a:schemeClr>
              </a:gs>
            </a:gsLst>
            <a:lin ang="0" scaled="1"/>
            <a:tileRect/>
          </a:gradFill>
          <a:effectLst>
            <a:outerShdw blurRad="40000" dist="23000" dir="5400000" rotWithShape="0">
              <a:schemeClr val="accent6">
                <a:lumMod val="60000"/>
                <a:lumOff val="4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ppt_w/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 calcmode="lin" valueType="num">
                                      <p:cBhvr>
                                        <p:cTn id="9" dur="2000" fill="hold"/>
                                        <p:tgtEl>
                                          <p:spTgt spid="6"/>
                                        </p:tgtEl>
                                        <p:attrNameLst>
                                          <p:attrName>ppt_w</p:attrName>
                                        </p:attrNameLst>
                                      </p:cBhvr>
                                      <p:tavLst>
                                        <p:tav tm="0">
                                          <p:val>
                                            <p:fltVal val="0"/>
                                          </p:val>
                                        </p:tav>
                                        <p:tav tm="100000">
                                          <p:val>
                                            <p:strVal val="#ppt_w"/>
                                          </p:val>
                                        </p:tav>
                                      </p:tavLst>
                                    </p:anim>
                                    <p:anim calcmode="lin" valueType="num">
                                      <p:cBhvr>
                                        <p:cTn id="10" dur="20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r>
              <a:rPr lang="en-GB" dirty="0" smtClean="0"/>
              <a:t>Pliocene CO</a:t>
            </a:r>
            <a:r>
              <a:rPr lang="en-GB" baseline="-25000" dirty="0" smtClean="0"/>
              <a:t>2</a:t>
            </a:r>
            <a:r>
              <a:rPr lang="en-GB" dirty="0" smtClean="0"/>
              <a:t> concentration</a:t>
            </a:r>
            <a:endParaRPr lang="en-GB" dirty="0"/>
          </a:p>
        </p:txBody>
      </p:sp>
      <p:pic>
        <p:nvPicPr>
          <p:cNvPr id="4" name="Picture 3"/>
          <p:cNvPicPr>
            <a:picLocks noChangeAspect="1"/>
          </p:cNvPicPr>
          <p:nvPr/>
        </p:nvPicPr>
        <p:blipFill>
          <a:blip r:embed="rId2"/>
          <a:stretch>
            <a:fillRect/>
          </a:stretch>
        </p:blipFill>
        <p:spPr>
          <a:xfrm>
            <a:off x="107505" y="1683940"/>
            <a:ext cx="8928992" cy="4265339"/>
          </a:xfrm>
          <a:prstGeom prst="rect">
            <a:avLst/>
          </a:prstGeom>
        </p:spPr>
      </p:pic>
      <p:sp>
        <p:nvSpPr>
          <p:cNvPr id="6" name="Rectangle 5"/>
          <p:cNvSpPr/>
          <p:nvPr/>
        </p:nvSpPr>
        <p:spPr>
          <a:xfrm>
            <a:off x="355601" y="6045269"/>
            <a:ext cx="8853810" cy="461665"/>
          </a:xfrm>
          <a:prstGeom prst="rect">
            <a:avLst/>
          </a:prstGeom>
        </p:spPr>
        <p:txBody>
          <a:bodyPr wrap="square">
            <a:spAutoFit/>
          </a:bodyPr>
          <a:lstStyle/>
          <a:p>
            <a:r>
              <a:rPr lang="en-GB" sz="1200" dirty="0">
                <a:solidFill>
                  <a:srgbClr val="222222"/>
                </a:solidFill>
                <a:latin typeface="-apple-system"/>
              </a:rPr>
              <a:t>de la Vega, E., Chalk, </a:t>
            </a:r>
            <a:r>
              <a:rPr lang="en-GB" sz="1200" dirty="0" err="1">
                <a:solidFill>
                  <a:srgbClr val="222222"/>
                </a:solidFill>
                <a:latin typeface="-apple-system"/>
              </a:rPr>
              <a:t>T.B</a:t>
            </a:r>
            <a:r>
              <a:rPr lang="en-GB" sz="1200" dirty="0">
                <a:solidFill>
                  <a:srgbClr val="222222"/>
                </a:solidFill>
                <a:latin typeface="-apple-system"/>
              </a:rPr>
              <a:t>., Wilson, P.A. </a:t>
            </a:r>
            <a:r>
              <a:rPr lang="en-GB" sz="1200" i="1" dirty="0">
                <a:solidFill>
                  <a:srgbClr val="222222"/>
                </a:solidFill>
                <a:latin typeface="-apple-system"/>
              </a:rPr>
              <a:t>et al.</a:t>
            </a:r>
            <a:r>
              <a:rPr lang="en-GB" sz="1200" dirty="0">
                <a:solidFill>
                  <a:srgbClr val="222222"/>
                </a:solidFill>
                <a:latin typeface="-apple-system"/>
              </a:rPr>
              <a:t> Atmospheric CO</a:t>
            </a:r>
            <a:r>
              <a:rPr lang="en-GB" sz="1200" baseline="-25000" dirty="0">
                <a:solidFill>
                  <a:srgbClr val="222222"/>
                </a:solidFill>
                <a:latin typeface="-apple-system"/>
              </a:rPr>
              <a:t>2</a:t>
            </a:r>
            <a:r>
              <a:rPr lang="en-GB" sz="1200" dirty="0">
                <a:solidFill>
                  <a:srgbClr val="222222"/>
                </a:solidFill>
                <a:latin typeface="-apple-system"/>
              </a:rPr>
              <a:t> during the Mid-Piacenzian Warm Period and the </a:t>
            </a:r>
            <a:r>
              <a:rPr lang="en-GB" sz="1200" dirty="0" err="1">
                <a:solidFill>
                  <a:srgbClr val="222222"/>
                </a:solidFill>
                <a:latin typeface="-apple-system"/>
              </a:rPr>
              <a:t>M2</a:t>
            </a:r>
            <a:r>
              <a:rPr lang="en-GB" sz="1200" dirty="0">
                <a:solidFill>
                  <a:srgbClr val="222222"/>
                </a:solidFill>
                <a:latin typeface="-apple-system"/>
              </a:rPr>
              <a:t> glaciation. </a:t>
            </a:r>
            <a:r>
              <a:rPr lang="en-GB" sz="1200" i="1" dirty="0" err="1">
                <a:solidFill>
                  <a:srgbClr val="222222"/>
                </a:solidFill>
                <a:latin typeface="-apple-system"/>
              </a:rPr>
              <a:t>Sci</a:t>
            </a:r>
            <a:r>
              <a:rPr lang="en-GB" sz="1200" i="1" dirty="0">
                <a:solidFill>
                  <a:srgbClr val="222222"/>
                </a:solidFill>
                <a:latin typeface="-apple-system"/>
              </a:rPr>
              <a:t> Rep</a:t>
            </a:r>
            <a:r>
              <a:rPr lang="en-GB" sz="1200" dirty="0">
                <a:solidFill>
                  <a:srgbClr val="222222"/>
                </a:solidFill>
                <a:latin typeface="-apple-system"/>
              </a:rPr>
              <a:t> </a:t>
            </a:r>
            <a:r>
              <a:rPr lang="en-GB" sz="1200" b="1" dirty="0">
                <a:solidFill>
                  <a:srgbClr val="222222"/>
                </a:solidFill>
                <a:latin typeface="-apple-system"/>
              </a:rPr>
              <a:t>10, </a:t>
            </a:r>
            <a:r>
              <a:rPr lang="en-GB" sz="1200" dirty="0">
                <a:solidFill>
                  <a:srgbClr val="222222"/>
                </a:solidFill>
                <a:latin typeface="-apple-system"/>
              </a:rPr>
              <a:t>11002 (2020). https://</a:t>
            </a:r>
            <a:r>
              <a:rPr lang="en-GB" sz="1200" dirty="0" err="1" smtClean="0">
                <a:solidFill>
                  <a:srgbClr val="222222"/>
                </a:solidFill>
                <a:latin typeface="-apple-system"/>
              </a:rPr>
              <a:t>doi.org</a:t>
            </a:r>
            <a:r>
              <a:rPr lang="en-GB" sz="1200" dirty="0" smtClean="0">
                <a:solidFill>
                  <a:srgbClr val="222222"/>
                </a:solidFill>
                <a:latin typeface="-apple-system"/>
              </a:rPr>
              <a:t>/10.1038/</a:t>
            </a:r>
            <a:r>
              <a:rPr lang="en-GB" sz="1200" dirty="0" err="1" smtClean="0">
                <a:solidFill>
                  <a:srgbClr val="222222"/>
                </a:solidFill>
                <a:latin typeface="-apple-system"/>
              </a:rPr>
              <a:t>s41598</a:t>
            </a:r>
            <a:r>
              <a:rPr lang="en-GB" sz="1200" dirty="0" smtClean="0">
                <a:solidFill>
                  <a:srgbClr val="222222"/>
                </a:solidFill>
                <a:latin typeface="-apple-system"/>
              </a:rPr>
              <a:t>-020-67154-8.</a:t>
            </a:r>
            <a:endParaRPr lang="en-GB" sz="1200" dirty="0"/>
          </a:p>
        </p:txBody>
      </p:sp>
    </p:spTree>
    <p:extLst>
      <p:ext uri="{BB962C8B-B14F-4D97-AF65-F5344CB8AC3E}">
        <p14:creationId xmlns:p14="http://schemas.microsoft.com/office/powerpoint/2010/main" val="186194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5F262D10-213F-408C-AC3B-2CC5632785D2}"/>
              </a:ext>
            </a:extLst>
          </p:cNvPr>
          <p:cNvSpPr txBox="1">
            <a:spLocks noChangeArrowheads="1"/>
          </p:cNvSpPr>
          <p:nvPr/>
        </p:nvSpPr>
        <p:spPr bwMode="auto">
          <a:xfrm>
            <a:off x="323850" y="152400"/>
            <a:ext cx="8667750" cy="101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9pPr>
          </a:lstStyle>
          <a:p>
            <a:pPr>
              <a:spcBef>
                <a:spcPct val="0"/>
              </a:spcBef>
              <a:buFontTx/>
              <a:buNone/>
            </a:pPr>
            <a:r>
              <a:rPr lang="en-GB" altLang="en-US" dirty="0">
                <a:solidFill>
                  <a:srgbClr val="000000"/>
                </a:solidFill>
                <a:latin typeface="Arial" panose="020B0604020202020204" pitchFamily="34" charset="0"/>
                <a:ea typeface="msgothic"/>
                <a:cs typeface="msgothic"/>
              </a:rPr>
              <a:t>Time-series of the Closest Geohistorical Climatic Analogues (2020–2280) </a:t>
            </a:r>
          </a:p>
        </p:txBody>
      </p:sp>
      <p:pic>
        <p:nvPicPr>
          <p:cNvPr id="21507" name="Picture 3">
            <a:extLst>
              <a:ext uri="{FF2B5EF4-FFF2-40B4-BE49-F238E27FC236}">
                <a16:creationId xmlns:a16="http://schemas.microsoft.com/office/drawing/2014/main" id="{A95BF39A-5CD6-49DD-864C-F502473A6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8569325" cy="427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045D91E2-FDF8-4948-8DE3-9C0FE018D1EE}"/>
              </a:ext>
            </a:extLst>
          </p:cNvPr>
          <p:cNvSpPr txBox="1">
            <a:spLocks noChangeArrowheads="1"/>
          </p:cNvSpPr>
          <p:nvPr/>
        </p:nvSpPr>
        <p:spPr bwMode="auto">
          <a:xfrm>
            <a:off x="323850" y="6142038"/>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a:defRPr/>
            </a:pPr>
            <a:r>
              <a:rPr lang="en-GB" altLang="en-US" sz="1089" dirty="0">
                <a:latin typeface="Arial" panose="020B0604020202020204" pitchFamily="34" charset="0"/>
              </a:rPr>
              <a:t>K. D. Burke et al. </a:t>
            </a:r>
            <a:r>
              <a:rPr lang="en-GB" altLang="en-US" sz="1089" dirty="0" err="1">
                <a:latin typeface="Arial" panose="020B0604020202020204" pitchFamily="34" charset="0"/>
              </a:rPr>
              <a:t>PNAS</a:t>
            </a:r>
            <a:r>
              <a:rPr lang="en-GB" altLang="en-US" sz="1089" dirty="0">
                <a:latin typeface="Arial" panose="020B0604020202020204" pitchFamily="34" charset="0"/>
              </a:rPr>
              <a:t> 2018;115:52:13288-13293.</a:t>
            </a:r>
          </a:p>
        </p:txBody>
      </p:sp>
      <p:sp>
        <p:nvSpPr>
          <p:cNvPr id="3077" name="Text Box 5">
            <a:extLst>
              <a:ext uri="{FF2B5EF4-FFF2-40B4-BE49-F238E27FC236}">
                <a16:creationId xmlns:a16="http://schemas.microsoft.com/office/drawing/2014/main" id="{E7EF8B89-9268-46A0-95F8-B9522E8368DF}"/>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a:defRPr/>
            </a:pPr>
            <a:r>
              <a:rPr lang="en-GB" altLang="en-US" sz="907">
                <a:latin typeface="Arial" panose="020B0604020202020204" pitchFamily="34" charset="0"/>
              </a:rPr>
              <a:t>©2018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9" descr="Cumulus clouds.jpg">
            <a:extLst>
              <a:ext uri="{FF2B5EF4-FFF2-40B4-BE49-F238E27FC236}">
                <a16:creationId xmlns:a16="http://schemas.microsoft.com/office/drawing/2014/main" id="{0FE6AF11-854E-455C-A876-50CE3322F8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3038" y="1350963"/>
            <a:ext cx="1350962"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0" descr="Footprints_Namib_Desert_Namibia_Africa.jpg">
            <a:extLst>
              <a:ext uri="{FF2B5EF4-FFF2-40B4-BE49-F238E27FC236}">
                <a16:creationId xmlns:a16="http://schemas.microsoft.com/office/drawing/2014/main" id="{3953FCDA-F944-4C28-B5F3-4EC80C3264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2700338"/>
            <a:ext cx="135096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1" descr="grass-604.jpg">
            <a:extLst>
              <a:ext uri="{FF2B5EF4-FFF2-40B4-BE49-F238E27FC236}">
                <a16:creationId xmlns:a16="http://schemas.microsoft.com/office/drawing/2014/main" id="{8818226C-5E39-4CC6-B5A8-3F1FB838CF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4625" y="5313363"/>
            <a:ext cx="135096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2" descr="image4.jpg">
            <a:extLst>
              <a:ext uri="{FF2B5EF4-FFF2-40B4-BE49-F238E27FC236}">
                <a16:creationId xmlns:a16="http://schemas.microsoft.com/office/drawing/2014/main" id="{39141B36-28DF-4554-ADC2-770C43BAAD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4625" y="4000500"/>
            <a:ext cx="135096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2">
            <a:extLst>
              <a:ext uri="{FF2B5EF4-FFF2-40B4-BE49-F238E27FC236}">
                <a16:creationId xmlns:a16="http://schemas.microsoft.com/office/drawing/2014/main" id="{3AAB238D-9288-46BB-87B1-530D20B00335}"/>
              </a:ext>
            </a:extLst>
          </p:cNvPr>
          <p:cNvSpPr>
            <a:spLocks noChangeArrowheads="1"/>
          </p:cNvSpPr>
          <p:nvPr/>
        </p:nvSpPr>
        <p:spPr bwMode="auto">
          <a:xfrm>
            <a:off x="-252536" y="92869"/>
            <a:ext cx="74088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50000"/>
              </a:spcBef>
              <a:buFont typeface="Times" panose="02020603050405020304" pitchFamily="18" charset="0"/>
              <a:buNone/>
            </a:pPr>
            <a:r>
              <a:rPr lang="en-GB" altLang="en-US" sz="2800" dirty="0">
                <a:latin typeface="Arial" panose="020B0604020202020204" pitchFamily="34" charset="0"/>
                <a:ea typeface="MS PGothic" panose="020B0600070205080204" pitchFamily="34" charset="-128"/>
              </a:rPr>
              <a:t>High Latitude Climate/Polar Amplification</a:t>
            </a:r>
          </a:p>
        </p:txBody>
      </p:sp>
      <p:pic>
        <p:nvPicPr>
          <p:cNvPr id="25608" name="Picture 2">
            <a:extLst>
              <a:ext uri="{FF2B5EF4-FFF2-40B4-BE49-F238E27FC236}">
                <a16:creationId xmlns:a16="http://schemas.microsoft.com/office/drawing/2014/main" id="{119D8B60-8511-4933-855A-A721669C5B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505" y="1700808"/>
            <a:ext cx="3744912"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3">
            <a:extLst>
              <a:ext uri="{FF2B5EF4-FFF2-40B4-BE49-F238E27FC236}">
                <a16:creationId xmlns:a16="http://schemas.microsoft.com/office/drawing/2014/main" id="{624115BB-5031-4B9C-B583-6B781D8804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1700808"/>
            <a:ext cx="3651250"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ctangle 14">
            <a:extLst>
              <a:ext uri="{FF2B5EF4-FFF2-40B4-BE49-F238E27FC236}">
                <a16:creationId xmlns:a16="http://schemas.microsoft.com/office/drawing/2014/main" id="{1C71C4D5-8F68-4927-9456-0E3B07670684}"/>
              </a:ext>
            </a:extLst>
          </p:cNvPr>
          <p:cNvSpPr>
            <a:spLocks noChangeArrowheads="1"/>
          </p:cNvSpPr>
          <p:nvPr/>
        </p:nvSpPr>
        <p:spPr bwMode="auto">
          <a:xfrm>
            <a:off x="3987800" y="6026943"/>
            <a:ext cx="3600450" cy="4333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200">
              <a:latin typeface="Century Gothic" panose="020B0502020202020204" pitchFamily="34" charset="0"/>
              <a:ea typeface="MS PGothic" panose="020B0600070205080204" pitchFamily="34" charset="-128"/>
            </a:endParaRPr>
          </a:p>
        </p:txBody>
      </p:sp>
      <p:sp>
        <p:nvSpPr>
          <p:cNvPr id="25613" name="TextBox 11">
            <a:extLst>
              <a:ext uri="{FF2B5EF4-FFF2-40B4-BE49-F238E27FC236}">
                <a16:creationId xmlns:a16="http://schemas.microsoft.com/office/drawing/2014/main" id="{C1621518-A58A-467E-91BB-9B14DE345583}"/>
              </a:ext>
            </a:extLst>
          </p:cNvPr>
          <p:cNvSpPr txBox="1">
            <a:spLocks noChangeArrowheads="1"/>
          </p:cNvSpPr>
          <p:nvPr/>
        </p:nvSpPr>
        <p:spPr bwMode="auto">
          <a:xfrm>
            <a:off x="468313" y="6237288"/>
            <a:ext cx="273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latin typeface="Century Gothic" panose="020B0502020202020204" pitchFamily="34" charset="0"/>
                <a:ea typeface="MS PGothic" panose="020B0600070205080204" pitchFamily="34" charset="-128"/>
              </a:rPr>
              <a:t>Ballantyne et al. (2011)</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595" y="123522"/>
            <a:ext cx="5676063" cy="1143000"/>
          </a:xfrm>
        </p:spPr>
        <p:txBody>
          <a:bodyPr>
            <a:normAutofit/>
          </a:bodyPr>
          <a:lstStyle/>
          <a:p>
            <a:r>
              <a:rPr lang="en-US" sz="3200" dirty="0">
                <a:ea typeface="Tahoma" panose="020B0604030504040204" pitchFamily="34" charset="0"/>
                <a:cs typeface="Tahoma" panose="020B0604030504040204" pitchFamily="34" charset="0"/>
              </a:rPr>
              <a:t>Pliocene sea-level</a:t>
            </a:r>
            <a:br>
              <a:rPr lang="en-US" sz="3200" dirty="0">
                <a:ea typeface="Tahoma" panose="020B0604030504040204" pitchFamily="34" charset="0"/>
                <a:cs typeface="Tahoma" panose="020B0604030504040204" pitchFamily="34" charset="0"/>
              </a:rPr>
            </a:br>
            <a:r>
              <a:rPr lang="en-US" sz="3200" dirty="0">
                <a:ea typeface="Tahoma" panose="020B0604030504040204" pitchFamily="34" charset="0"/>
                <a:cs typeface="Tahoma" panose="020B0604030504040204" pitchFamily="34" charset="0"/>
              </a:rPr>
              <a:t>Atlantic Coastal Plain (ACP)</a:t>
            </a:r>
          </a:p>
        </p:txBody>
      </p:sp>
      <p:pic>
        <p:nvPicPr>
          <p:cNvPr id="4" name="Picture 10" descr="Orangeburg Scarp Landsat.pdf"/>
          <p:cNvPicPr>
            <a:picLocks noChangeAspect="1"/>
          </p:cNvPicPr>
          <p:nvPr/>
        </p:nvPicPr>
        <p:blipFill>
          <a:blip r:embed="rId2"/>
          <a:srcRect/>
          <a:stretch>
            <a:fillRect/>
          </a:stretch>
        </p:blipFill>
        <p:spPr bwMode="auto">
          <a:xfrm>
            <a:off x="-319654" y="1417628"/>
            <a:ext cx="4586034" cy="5440372"/>
          </a:xfrm>
          <a:prstGeom prst="rect">
            <a:avLst/>
          </a:prstGeom>
          <a:noFill/>
          <a:ln w="9525">
            <a:noFill/>
            <a:miter lim="800000"/>
            <a:headEnd/>
            <a:tailEnd/>
          </a:ln>
        </p:spPr>
      </p:pic>
      <p:sp>
        <p:nvSpPr>
          <p:cNvPr id="13" name="TextBox 12"/>
          <p:cNvSpPr txBox="1"/>
          <p:nvPr/>
        </p:nvSpPr>
        <p:spPr>
          <a:xfrm>
            <a:off x="251520" y="6425400"/>
            <a:ext cx="1625190" cy="276999"/>
          </a:xfrm>
          <a:prstGeom prst="rect">
            <a:avLst/>
          </a:prstGeom>
          <a:noFill/>
        </p:spPr>
        <p:txBody>
          <a:bodyPr wrap="none" rtlCol="0">
            <a:spAutoFit/>
          </a:bodyPr>
          <a:lstStyle/>
          <a:p>
            <a:r>
              <a:rPr lang="en-US" sz="1200" dirty="0">
                <a:solidFill>
                  <a:schemeClr val="bg1"/>
                </a:solidFill>
                <a:effectLst>
                  <a:outerShdw blurRad="50800" dist="38100" dir="2700000" algn="tl" rotWithShape="0">
                    <a:srgbClr val="000000">
                      <a:alpha val="43000"/>
                    </a:srgbClr>
                  </a:outerShdw>
                </a:effectLst>
              </a:rPr>
              <a:t>Orangeburg Scarp, ACP</a:t>
            </a:r>
          </a:p>
        </p:txBody>
      </p:sp>
      <p:sp>
        <p:nvSpPr>
          <p:cNvPr id="12" name="Rectangle 11"/>
          <p:cNvSpPr/>
          <p:nvPr/>
        </p:nvSpPr>
        <p:spPr>
          <a:xfrm>
            <a:off x="4667250" y="4660900"/>
            <a:ext cx="508000" cy="1397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067944" y="6240734"/>
            <a:ext cx="5076056" cy="535531"/>
          </a:xfrm>
          <a:prstGeom prst="rect">
            <a:avLst/>
          </a:prstGeom>
          <a:noFill/>
        </p:spPr>
        <p:txBody>
          <a:bodyPr wrap="square" rtlCol="0">
            <a:spAutoFit/>
          </a:bodyPr>
          <a:lstStyle/>
          <a:p>
            <a:r>
              <a:rPr lang="en-US" sz="900" b="0" dirty="0"/>
              <a:t>Dowsett, H.J. and Cronin, T.M., 1990. High </a:t>
            </a:r>
            <a:r>
              <a:rPr lang="en-US" sz="900" b="0" dirty="0" err="1"/>
              <a:t>eustatic</a:t>
            </a:r>
            <a:r>
              <a:rPr lang="en-US" sz="900" b="0" dirty="0"/>
              <a:t> sea level during the middle Pliocene: Evidence from</a:t>
            </a:r>
          </a:p>
          <a:p>
            <a:r>
              <a:rPr lang="en-US" sz="900" b="0" dirty="0"/>
              <a:t>the southeastern U.S. Atlantic Coastal Plain. </a:t>
            </a:r>
            <a:r>
              <a:rPr lang="en-US" sz="900" b="0" i="1" dirty="0"/>
              <a:t>Geology</a:t>
            </a:r>
            <a:r>
              <a:rPr lang="en-US" sz="900" b="0" dirty="0"/>
              <a:t>, 18(5): 435-438.</a:t>
            </a:r>
          </a:p>
        </p:txBody>
      </p:sp>
      <p:pic>
        <p:nvPicPr>
          <p:cNvPr id="14" name="Picture 13" descr="Orangeburg_Scarp_US_map.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37383" y="1700808"/>
            <a:ext cx="1354963" cy="1343025"/>
          </a:xfrm>
          <a:prstGeom prst="rect">
            <a:avLst/>
          </a:prstGeom>
        </p:spPr>
      </p:pic>
      <p:pic>
        <p:nvPicPr>
          <p:cNvPr id="18" name="Picture 17" descr="schuckstes_mogartsbeach.jpg"/>
          <p:cNvPicPr>
            <a:picLocks noChangeAspect="1"/>
          </p:cNvPicPr>
          <p:nvPr/>
        </p:nvPicPr>
        <p:blipFill>
          <a:blip r:embed="rId5"/>
          <a:stretch>
            <a:fillRect/>
          </a:stretch>
        </p:blipFill>
        <p:spPr>
          <a:xfrm>
            <a:off x="4266380" y="3286474"/>
            <a:ext cx="4013895" cy="2676950"/>
          </a:xfrm>
          <a:prstGeom prst="rect">
            <a:avLst/>
          </a:prstGeom>
          <a:effectLst>
            <a:outerShdw blurRad="50800" dist="38100" dir="2700000" algn="tl" rotWithShape="0">
              <a:srgbClr val="000000">
                <a:alpha val="43000"/>
              </a:srgbClr>
            </a:outerShdw>
          </a:effectLst>
        </p:spPr>
      </p:pic>
      <p:sp>
        <p:nvSpPr>
          <p:cNvPr id="11" name="TextBox 10"/>
          <p:cNvSpPr txBox="1"/>
          <p:nvPr/>
        </p:nvSpPr>
        <p:spPr>
          <a:xfrm>
            <a:off x="4427985" y="1491668"/>
            <a:ext cx="4586034" cy="1668149"/>
          </a:xfrm>
          <a:prstGeom prst="rect">
            <a:avLst/>
          </a:prstGeom>
          <a:noFill/>
        </p:spPr>
        <p:txBody>
          <a:bodyPr wrap="square" rtlCol="0">
            <a:spAutoFit/>
          </a:bodyPr>
          <a:lstStyle/>
          <a:p>
            <a:r>
              <a:rPr lang="en-US" sz="3200" b="0" dirty="0"/>
              <a:t>Sea-level was higher than present day…</a:t>
            </a:r>
          </a:p>
          <a:p>
            <a:r>
              <a:rPr lang="en-US" sz="3200" dirty="0"/>
              <a:t>But how much higher?</a:t>
            </a:r>
            <a:endParaRPr lang="en-US" sz="3200" b="0" dirty="0"/>
          </a:p>
        </p:txBody>
      </p:sp>
    </p:spTree>
  </p:cSld>
  <p:clrMapOvr>
    <a:masterClrMapping/>
  </p:clrMapOvr>
</p:sld>
</file>

<file path=ppt/theme/theme1.xml><?xml version="1.0" encoding="utf-8"?>
<a:theme xmlns:a="http://schemas.openxmlformats.org/drawingml/2006/main" name="university_of_leeds">
  <a:themeElements>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iversity Green">
  <a:themeElements>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iversity Red">
  <a:themeElements>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iversity White">
  <a:themeElements>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emeJulia">
  <a:themeElements>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Julia" id="{F9C80D9D-7C86-49C4-8D79-5394A7CC31D4}" vid="{50FD1530-BD23-4FE9-91E5-9D18DB75AD87}"/>
    </a:ext>
  </a:extLst>
</a:theme>
</file>

<file path=ppt/theme/theme7.xml><?xml version="1.0" encoding="utf-8"?>
<a:theme xmlns:a="http://schemas.openxmlformats.org/drawingml/2006/main" name="1_University Green">
  <a:themeElements>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niversity Red">
  <a:themeElements>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iversity White">
  <a:themeElements>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1188</TotalTime>
  <Words>1508</Words>
  <Application>Microsoft Office PowerPoint</Application>
  <PresentationFormat>On-screen Show (4:3)</PresentationFormat>
  <Paragraphs>149</Paragraphs>
  <Slides>24</Slides>
  <Notes>11</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24</vt:i4>
      </vt:variant>
    </vt:vector>
  </HeadingPairs>
  <TitlesOfParts>
    <vt:vector size="45" baseType="lpstr">
      <vt:lpstr>MS PGothic</vt:lpstr>
      <vt:lpstr>-apple-system</vt:lpstr>
      <vt:lpstr>Arial</vt:lpstr>
      <vt:lpstr>Calibri</vt:lpstr>
      <vt:lpstr>Calibri Light</vt:lpstr>
      <vt:lpstr>Century Gothic</vt:lpstr>
      <vt:lpstr>freight-sans-pro</vt:lpstr>
      <vt:lpstr>msgothic</vt:lpstr>
      <vt:lpstr>Tahoma</vt:lpstr>
      <vt:lpstr>Times</vt:lpstr>
      <vt:lpstr>Wingdings</vt:lpstr>
      <vt:lpstr>university_of_leeds</vt:lpstr>
      <vt:lpstr>University Green</vt:lpstr>
      <vt:lpstr>University Red</vt:lpstr>
      <vt:lpstr>University White</vt:lpstr>
      <vt:lpstr>Custom Design</vt:lpstr>
      <vt:lpstr>ThemeJulia</vt:lpstr>
      <vt:lpstr>1_University Green</vt:lpstr>
      <vt:lpstr>1_University Red</vt:lpstr>
      <vt:lpstr>1_University White</vt:lpstr>
      <vt:lpstr>1_Custom Design</vt:lpstr>
      <vt:lpstr>PowerPoint Presentation</vt:lpstr>
      <vt:lpstr>Learning Outcomes</vt:lpstr>
      <vt:lpstr>PowerPoint Presentation</vt:lpstr>
      <vt:lpstr>PlioMIP - time slice approach </vt:lpstr>
      <vt:lpstr>The Pliocene</vt:lpstr>
      <vt:lpstr>Pliocene CO2 concentration</vt:lpstr>
      <vt:lpstr>PowerPoint Presentation</vt:lpstr>
      <vt:lpstr>PowerPoint Presentation</vt:lpstr>
      <vt:lpstr>Pliocene sea-level Atlantic Coastal Plain (ACP)</vt:lpstr>
      <vt:lpstr>PowerPoint Presentation</vt:lpstr>
      <vt:lpstr>PowerPoint Presentation</vt:lpstr>
      <vt:lpstr>PowerPoint Presentation</vt:lpstr>
      <vt:lpstr>PowerPoint Presentation</vt:lpstr>
      <vt:lpstr>PowerPoint Presentation</vt:lpstr>
      <vt:lpstr>Geological Boundary Conditions </vt:lpstr>
      <vt:lpstr>PlioMIP2: Palaeogeographic reconstruction</vt:lpstr>
      <vt:lpstr>PlioMIP2 Experimental Design</vt:lpstr>
      <vt:lpstr>PlioMIP2 Multi-Model Mean (MMM) Data-Model Comparison</vt:lpstr>
      <vt:lpstr>PlioMIP2 Temperature &amp; Precipitation - Individual Models</vt:lpstr>
      <vt:lpstr>Polar Amplification and Land-Sea Temperature Contrast</vt:lpstr>
      <vt:lpstr>Building a statistical model</vt:lpstr>
      <vt:lpstr>Equilibrium Climate Sensitivity (ECS)</vt:lpstr>
      <vt:lpstr>Longer-term or Earth System Sensitivity</vt:lpstr>
      <vt:lpstr>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Tindall</dc:creator>
  <cp:lastModifiedBy>Alan Haywood</cp:lastModifiedBy>
  <cp:revision>26</cp:revision>
  <dcterms:created xsi:type="dcterms:W3CDTF">2020-10-21T10:05:47Z</dcterms:created>
  <dcterms:modified xsi:type="dcterms:W3CDTF">2021-11-26T12:20:35Z</dcterms:modified>
</cp:coreProperties>
</file>