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1.xml" ContentType="application/vnd.openxmlformats-officedocument.themeOverr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424" r:id="rId3"/>
    <p:sldId id="412" r:id="rId4"/>
    <p:sldId id="411" r:id="rId5"/>
    <p:sldId id="390" r:id="rId6"/>
    <p:sldId id="414" r:id="rId7"/>
    <p:sldId id="415" r:id="rId8"/>
    <p:sldId id="413" r:id="rId9"/>
    <p:sldId id="416" r:id="rId10"/>
    <p:sldId id="417" r:id="rId11"/>
    <p:sldId id="418" r:id="rId12"/>
    <p:sldId id="421" r:id="rId13"/>
    <p:sldId id="419" r:id="rId14"/>
    <p:sldId id="420" r:id="rId15"/>
    <p:sldId id="422" r:id="rId16"/>
    <p:sldId id="423" r:id="rId17"/>
    <p:sldId id="425" r:id="rId18"/>
    <p:sldId id="406" r:id="rId19"/>
    <p:sldId id="361" r:id="rId20"/>
    <p:sldId id="365" r:id="rId21"/>
    <p:sldId id="369" r:id="rId22"/>
    <p:sldId id="372" r:id="rId23"/>
    <p:sldId id="368" r:id="rId24"/>
    <p:sldId id="387" r:id="rId25"/>
    <p:sldId id="394" r:id="rId26"/>
    <p:sldId id="403" r:id="rId27"/>
    <p:sldId id="395" r:id="rId28"/>
    <p:sldId id="396" r:id="rId29"/>
    <p:sldId id="398" r:id="rId30"/>
    <p:sldId id="399" r:id="rId31"/>
    <p:sldId id="404" r:id="rId32"/>
    <p:sldId id="410" r:id="rId33"/>
    <p:sldId id="405" r:id="rId34"/>
  </p:sldIdLst>
  <p:sldSz cx="9144000" cy="6858000" type="screen4x3"/>
  <p:notesSz cx="7102475" cy="10234613"/>
  <p:defaultTextStyle>
    <a:defPPr>
      <a:defRPr lang="en-GB"/>
    </a:defPPr>
    <a:lvl1pPr algn="l" rtl="0" eaLnBrk="0" fontAlgn="base" hangingPunct="0">
      <a:spcBef>
        <a:spcPct val="0"/>
      </a:spcBef>
      <a:spcAft>
        <a:spcPct val="0"/>
      </a:spcAft>
      <a:defRPr sz="2400" b="1" kern="1200">
        <a:solidFill>
          <a:schemeClr val="tx1"/>
        </a:solidFill>
        <a:latin typeface="Tahom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400" b="1" kern="1200">
        <a:solidFill>
          <a:schemeClr val="tx1"/>
        </a:solidFill>
        <a:latin typeface="Tahoma" panose="020B0604030504040204" pitchFamily="34" charset="0"/>
        <a:ea typeface="+mn-ea"/>
        <a:cs typeface="Times New Roman" panose="02020603050405020304" pitchFamily="18" charset="0"/>
      </a:defRPr>
    </a:lvl2pPr>
    <a:lvl3pPr marL="914400" algn="l" rtl="0" eaLnBrk="0" fontAlgn="base" hangingPunct="0">
      <a:spcBef>
        <a:spcPct val="0"/>
      </a:spcBef>
      <a:spcAft>
        <a:spcPct val="0"/>
      </a:spcAft>
      <a:defRPr sz="2400" b="1" kern="1200">
        <a:solidFill>
          <a:schemeClr val="tx1"/>
        </a:solidFill>
        <a:latin typeface="Tahoma" panose="020B0604030504040204" pitchFamily="34" charset="0"/>
        <a:ea typeface="+mn-ea"/>
        <a:cs typeface="Times New Roman" panose="02020603050405020304" pitchFamily="18" charset="0"/>
      </a:defRPr>
    </a:lvl3pPr>
    <a:lvl4pPr marL="1371600" algn="l" rtl="0" eaLnBrk="0" fontAlgn="base" hangingPunct="0">
      <a:spcBef>
        <a:spcPct val="0"/>
      </a:spcBef>
      <a:spcAft>
        <a:spcPct val="0"/>
      </a:spcAft>
      <a:defRPr sz="2400" b="1" kern="1200">
        <a:solidFill>
          <a:schemeClr val="tx1"/>
        </a:solidFill>
        <a:latin typeface="Tahoma" panose="020B0604030504040204" pitchFamily="34" charset="0"/>
        <a:ea typeface="+mn-ea"/>
        <a:cs typeface="Times New Roman" panose="02020603050405020304" pitchFamily="18" charset="0"/>
      </a:defRPr>
    </a:lvl4pPr>
    <a:lvl5pPr marL="1828800" algn="l" rtl="0" eaLnBrk="0" fontAlgn="base" hangingPunct="0">
      <a:spcBef>
        <a:spcPct val="0"/>
      </a:spcBef>
      <a:spcAft>
        <a:spcPct val="0"/>
      </a:spcAft>
      <a:defRPr sz="2400" b="1" kern="1200">
        <a:solidFill>
          <a:schemeClr val="tx1"/>
        </a:solidFill>
        <a:latin typeface="Tahoma" panose="020B0604030504040204" pitchFamily="34" charset="0"/>
        <a:ea typeface="+mn-ea"/>
        <a:cs typeface="Times New Roman" panose="02020603050405020304" pitchFamily="18" charset="0"/>
      </a:defRPr>
    </a:lvl5pPr>
    <a:lvl6pPr marL="2286000" algn="l" defTabSz="914400" rtl="0" eaLnBrk="1" latinLnBrk="0" hangingPunct="1">
      <a:defRPr sz="2400" b="1" kern="1200">
        <a:solidFill>
          <a:schemeClr val="tx1"/>
        </a:solidFill>
        <a:latin typeface="Tahoma" panose="020B0604030504040204" pitchFamily="34" charset="0"/>
        <a:ea typeface="+mn-ea"/>
        <a:cs typeface="Times New Roman" panose="02020603050405020304" pitchFamily="18" charset="0"/>
      </a:defRPr>
    </a:lvl6pPr>
    <a:lvl7pPr marL="2743200" algn="l" defTabSz="914400" rtl="0" eaLnBrk="1" latinLnBrk="0" hangingPunct="1">
      <a:defRPr sz="2400" b="1" kern="1200">
        <a:solidFill>
          <a:schemeClr val="tx1"/>
        </a:solidFill>
        <a:latin typeface="Tahoma" panose="020B0604030504040204" pitchFamily="34" charset="0"/>
        <a:ea typeface="+mn-ea"/>
        <a:cs typeface="Times New Roman" panose="02020603050405020304" pitchFamily="18" charset="0"/>
      </a:defRPr>
    </a:lvl7pPr>
    <a:lvl8pPr marL="3200400" algn="l" defTabSz="914400" rtl="0" eaLnBrk="1" latinLnBrk="0" hangingPunct="1">
      <a:defRPr sz="2400" b="1" kern="1200">
        <a:solidFill>
          <a:schemeClr val="tx1"/>
        </a:solidFill>
        <a:latin typeface="Tahoma" panose="020B0604030504040204" pitchFamily="34" charset="0"/>
        <a:ea typeface="+mn-ea"/>
        <a:cs typeface="Times New Roman" panose="02020603050405020304" pitchFamily="18" charset="0"/>
      </a:defRPr>
    </a:lvl8pPr>
    <a:lvl9pPr marL="3657600" algn="l" defTabSz="914400" rtl="0" eaLnBrk="1" latinLnBrk="0" hangingPunct="1">
      <a:defRPr sz="2400" b="1" kern="1200">
        <a:solidFill>
          <a:schemeClr val="tx1"/>
        </a:solidFill>
        <a:latin typeface="Tahoma" panose="020B060403050404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66"/>
    <a:srgbClr val="0000CC"/>
    <a:srgbClr val="003399"/>
    <a:srgbClr val="000099"/>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03" autoAdjust="0"/>
    <p:restoredTop sz="86385" autoAdjust="0"/>
  </p:normalViewPr>
  <p:slideViewPr>
    <p:cSldViewPr>
      <p:cViewPr varScale="1">
        <p:scale>
          <a:sx n="84" d="100"/>
          <a:sy n="84" d="100"/>
        </p:scale>
        <p:origin x="96"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788"/>
    </p:cViewPr>
  </p:sorterViewPr>
  <p:notesViewPr>
    <p:cSldViewPr>
      <p:cViewPr>
        <p:scale>
          <a:sx n="75" d="100"/>
          <a:sy n="75" d="100"/>
        </p:scale>
        <p:origin x="-2172" y="-252"/>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42" name="Rectangle 2">
            <a:extLst>
              <a:ext uri="{FF2B5EF4-FFF2-40B4-BE49-F238E27FC236}">
                <a16:creationId xmlns:a16="http://schemas.microsoft.com/office/drawing/2014/main" id="{F0650B60-CADF-4EF7-A02E-D7B2E81711A6}"/>
              </a:ext>
            </a:extLst>
          </p:cNvPr>
          <p:cNvSpPr>
            <a:spLocks noGrp="1" noChangeArrowheads="1"/>
          </p:cNvSpPr>
          <p:nvPr>
            <p:ph type="hdr" sz="quarter"/>
          </p:nvPr>
        </p:nvSpPr>
        <p:spPr bwMode="auto">
          <a:xfrm>
            <a:off x="0" y="0"/>
            <a:ext cx="3078163" cy="512763"/>
          </a:xfrm>
          <a:prstGeom prst="rect">
            <a:avLst/>
          </a:prstGeom>
          <a:noFill/>
          <a:ln w="9525">
            <a:noFill/>
            <a:miter lim="800000"/>
            <a:headEnd/>
            <a:tailEnd/>
          </a:ln>
          <a:effectLst/>
        </p:spPr>
        <p:txBody>
          <a:bodyPr vert="horz" wrap="square" lIns="98126" tIns="49063" rIns="98126" bIns="49063" numCol="1" anchor="t" anchorCtr="0" compatLnSpc="1">
            <a:prstTxWarp prst="textNoShape">
              <a:avLst/>
            </a:prstTxWarp>
          </a:bodyPr>
          <a:lstStyle>
            <a:lvl1pPr defTabSz="981184" eaLnBrk="1" hangingPunct="1">
              <a:defRPr sz="1300" b="0">
                <a:effectLst/>
                <a:latin typeface="Times New Roman" pitchFamily="18" charset="0"/>
              </a:defRPr>
            </a:lvl1pPr>
          </a:lstStyle>
          <a:p>
            <a:pPr>
              <a:defRPr/>
            </a:pPr>
            <a:endParaRPr lang="en-GB"/>
          </a:p>
        </p:txBody>
      </p:sp>
      <p:sp>
        <p:nvSpPr>
          <p:cNvPr id="368643" name="Rectangle 3">
            <a:extLst>
              <a:ext uri="{FF2B5EF4-FFF2-40B4-BE49-F238E27FC236}">
                <a16:creationId xmlns:a16="http://schemas.microsoft.com/office/drawing/2014/main" id="{3C3B3CDA-4AB1-4BF7-AA50-DFF36C0013EF}"/>
              </a:ext>
            </a:extLst>
          </p:cNvPr>
          <p:cNvSpPr>
            <a:spLocks noGrp="1" noChangeArrowheads="1"/>
          </p:cNvSpPr>
          <p:nvPr>
            <p:ph type="dt" sz="quarter" idx="1"/>
          </p:nvPr>
        </p:nvSpPr>
        <p:spPr bwMode="auto">
          <a:xfrm>
            <a:off x="4022725" y="0"/>
            <a:ext cx="3078163" cy="512763"/>
          </a:xfrm>
          <a:prstGeom prst="rect">
            <a:avLst/>
          </a:prstGeom>
          <a:noFill/>
          <a:ln w="9525">
            <a:noFill/>
            <a:miter lim="800000"/>
            <a:headEnd/>
            <a:tailEnd/>
          </a:ln>
          <a:effectLst/>
        </p:spPr>
        <p:txBody>
          <a:bodyPr vert="horz" wrap="square" lIns="98126" tIns="49063" rIns="98126" bIns="49063" numCol="1" anchor="t" anchorCtr="0" compatLnSpc="1">
            <a:prstTxWarp prst="textNoShape">
              <a:avLst/>
            </a:prstTxWarp>
          </a:bodyPr>
          <a:lstStyle>
            <a:lvl1pPr algn="r" defTabSz="981184" eaLnBrk="1" hangingPunct="1">
              <a:defRPr sz="1300" b="0">
                <a:effectLst/>
                <a:latin typeface="Times New Roman" pitchFamily="18" charset="0"/>
              </a:defRPr>
            </a:lvl1pPr>
          </a:lstStyle>
          <a:p>
            <a:pPr>
              <a:defRPr/>
            </a:pPr>
            <a:endParaRPr lang="en-GB"/>
          </a:p>
        </p:txBody>
      </p:sp>
      <p:sp>
        <p:nvSpPr>
          <p:cNvPr id="368644" name="Rectangle 4">
            <a:extLst>
              <a:ext uri="{FF2B5EF4-FFF2-40B4-BE49-F238E27FC236}">
                <a16:creationId xmlns:a16="http://schemas.microsoft.com/office/drawing/2014/main" id="{372A22FD-5F70-4017-8B63-C328A3CCF84E}"/>
              </a:ext>
            </a:extLst>
          </p:cNvPr>
          <p:cNvSpPr>
            <a:spLocks noGrp="1" noChangeArrowheads="1"/>
          </p:cNvSpPr>
          <p:nvPr>
            <p:ph type="ftr" sz="quarter" idx="2"/>
          </p:nvPr>
        </p:nvSpPr>
        <p:spPr bwMode="auto">
          <a:xfrm>
            <a:off x="0" y="9720263"/>
            <a:ext cx="3078163" cy="512762"/>
          </a:xfrm>
          <a:prstGeom prst="rect">
            <a:avLst/>
          </a:prstGeom>
          <a:noFill/>
          <a:ln w="9525">
            <a:noFill/>
            <a:miter lim="800000"/>
            <a:headEnd/>
            <a:tailEnd/>
          </a:ln>
          <a:effectLst/>
        </p:spPr>
        <p:txBody>
          <a:bodyPr vert="horz" wrap="square" lIns="98126" tIns="49063" rIns="98126" bIns="49063" numCol="1" anchor="b" anchorCtr="0" compatLnSpc="1">
            <a:prstTxWarp prst="textNoShape">
              <a:avLst/>
            </a:prstTxWarp>
          </a:bodyPr>
          <a:lstStyle>
            <a:lvl1pPr defTabSz="981184" eaLnBrk="1" hangingPunct="1">
              <a:defRPr sz="1300" b="0">
                <a:effectLst/>
                <a:latin typeface="Times New Roman" pitchFamily="18" charset="0"/>
              </a:defRPr>
            </a:lvl1pPr>
          </a:lstStyle>
          <a:p>
            <a:pPr>
              <a:defRPr/>
            </a:pPr>
            <a:endParaRPr lang="en-GB"/>
          </a:p>
        </p:txBody>
      </p:sp>
      <p:sp>
        <p:nvSpPr>
          <p:cNvPr id="368645" name="Rectangle 5">
            <a:extLst>
              <a:ext uri="{FF2B5EF4-FFF2-40B4-BE49-F238E27FC236}">
                <a16:creationId xmlns:a16="http://schemas.microsoft.com/office/drawing/2014/main" id="{EDC2B4A0-BE92-40FA-81CD-957EBF57181E}"/>
              </a:ext>
            </a:extLst>
          </p:cNvPr>
          <p:cNvSpPr>
            <a:spLocks noGrp="1" noChangeArrowheads="1"/>
          </p:cNvSpPr>
          <p:nvPr>
            <p:ph type="sldNum" sz="quarter" idx="3"/>
          </p:nvPr>
        </p:nvSpPr>
        <p:spPr bwMode="auto">
          <a:xfrm>
            <a:off x="4022725" y="9720263"/>
            <a:ext cx="3078163" cy="512762"/>
          </a:xfrm>
          <a:prstGeom prst="rect">
            <a:avLst/>
          </a:prstGeom>
          <a:noFill/>
          <a:ln w="9525">
            <a:noFill/>
            <a:miter lim="800000"/>
            <a:headEnd/>
            <a:tailEnd/>
          </a:ln>
          <a:effectLst/>
        </p:spPr>
        <p:txBody>
          <a:bodyPr vert="horz" wrap="square" lIns="98126" tIns="49063" rIns="98126" bIns="49063" numCol="1" anchor="b" anchorCtr="0" compatLnSpc="1">
            <a:prstTxWarp prst="textNoShape">
              <a:avLst/>
            </a:prstTxWarp>
          </a:bodyPr>
          <a:lstStyle>
            <a:lvl1pPr algn="r" defTabSz="981075" eaLnBrk="1" hangingPunct="1">
              <a:defRPr sz="1300" b="0">
                <a:latin typeface="Times New Roman" panose="02020603050405020304" pitchFamily="18" charset="0"/>
              </a:defRPr>
            </a:lvl1pPr>
          </a:lstStyle>
          <a:p>
            <a:pPr>
              <a:defRPr/>
            </a:pPr>
            <a:fld id="{B1FB72B9-CB38-46B5-BB55-41011A02ED00}"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7272572-6315-42AD-89CE-C33366CAF558}"/>
              </a:ext>
            </a:extLst>
          </p:cNvPr>
          <p:cNvSpPr>
            <a:spLocks noGrp="1" noChangeArrowheads="1"/>
          </p:cNvSpPr>
          <p:nvPr>
            <p:ph type="hdr" sz="quarter"/>
          </p:nvPr>
        </p:nvSpPr>
        <p:spPr bwMode="auto">
          <a:xfrm>
            <a:off x="0" y="0"/>
            <a:ext cx="3078163" cy="512763"/>
          </a:xfrm>
          <a:prstGeom prst="rect">
            <a:avLst/>
          </a:prstGeom>
          <a:noFill/>
          <a:ln w="9525">
            <a:noFill/>
            <a:miter lim="800000"/>
            <a:headEnd/>
            <a:tailEnd/>
          </a:ln>
          <a:effectLst/>
        </p:spPr>
        <p:txBody>
          <a:bodyPr vert="horz" wrap="square" lIns="98126" tIns="49063" rIns="98126" bIns="49063" numCol="1" anchor="t" anchorCtr="0" compatLnSpc="1">
            <a:prstTxWarp prst="textNoShape">
              <a:avLst/>
            </a:prstTxWarp>
          </a:bodyPr>
          <a:lstStyle>
            <a:lvl1pPr defTabSz="981184" eaLnBrk="1" hangingPunct="1">
              <a:defRPr sz="1300" b="0">
                <a:effectLst/>
                <a:latin typeface="Times New Roman" pitchFamily="18" charset="0"/>
              </a:defRPr>
            </a:lvl1pPr>
          </a:lstStyle>
          <a:p>
            <a:pPr>
              <a:defRPr/>
            </a:pPr>
            <a:endParaRPr lang="en-GB"/>
          </a:p>
        </p:txBody>
      </p:sp>
      <p:sp>
        <p:nvSpPr>
          <p:cNvPr id="4099" name="Rectangle 3">
            <a:extLst>
              <a:ext uri="{FF2B5EF4-FFF2-40B4-BE49-F238E27FC236}">
                <a16:creationId xmlns:a16="http://schemas.microsoft.com/office/drawing/2014/main" id="{E4FD4E0C-52A3-4734-8C90-3D56927E89C8}"/>
              </a:ext>
            </a:extLst>
          </p:cNvPr>
          <p:cNvSpPr>
            <a:spLocks noGrp="1" noChangeArrowheads="1"/>
          </p:cNvSpPr>
          <p:nvPr>
            <p:ph type="dt" idx="1"/>
          </p:nvPr>
        </p:nvSpPr>
        <p:spPr bwMode="auto">
          <a:xfrm>
            <a:off x="4024313" y="0"/>
            <a:ext cx="3078162" cy="512763"/>
          </a:xfrm>
          <a:prstGeom prst="rect">
            <a:avLst/>
          </a:prstGeom>
          <a:noFill/>
          <a:ln w="9525">
            <a:noFill/>
            <a:miter lim="800000"/>
            <a:headEnd/>
            <a:tailEnd/>
          </a:ln>
          <a:effectLst/>
        </p:spPr>
        <p:txBody>
          <a:bodyPr vert="horz" wrap="square" lIns="98126" tIns="49063" rIns="98126" bIns="49063" numCol="1" anchor="t" anchorCtr="0" compatLnSpc="1">
            <a:prstTxWarp prst="textNoShape">
              <a:avLst/>
            </a:prstTxWarp>
          </a:bodyPr>
          <a:lstStyle>
            <a:lvl1pPr algn="r" defTabSz="981184" eaLnBrk="1" hangingPunct="1">
              <a:defRPr sz="1300" b="0">
                <a:effectLst/>
                <a:latin typeface="Times New Roman" pitchFamily="18" charset="0"/>
              </a:defRPr>
            </a:lvl1pPr>
          </a:lstStyle>
          <a:p>
            <a:pPr>
              <a:defRPr/>
            </a:pPr>
            <a:endParaRPr lang="en-GB"/>
          </a:p>
        </p:txBody>
      </p:sp>
      <p:sp>
        <p:nvSpPr>
          <p:cNvPr id="2052" name="Rectangle 4">
            <a:extLst>
              <a:ext uri="{FF2B5EF4-FFF2-40B4-BE49-F238E27FC236}">
                <a16:creationId xmlns:a16="http://schemas.microsoft.com/office/drawing/2014/main" id="{DDD2DF4E-A121-4C23-8488-310C80E9EE01}"/>
              </a:ext>
            </a:extLst>
          </p:cNvPr>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D476439A-AA1D-4AFE-BC97-4F90AE63F7FF}"/>
              </a:ext>
            </a:extLst>
          </p:cNvPr>
          <p:cNvSpPr>
            <a:spLocks noGrp="1" noChangeArrowheads="1"/>
          </p:cNvSpPr>
          <p:nvPr>
            <p:ph type="body" sz="quarter" idx="3"/>
          </p:nvPr>
        </p:nvSpPr>
        <p:spPr bwMode="auto">
          <a:xfrm>
            <a:off x="947738" y="4862513"/>
            <a:ext cx="5207000" cy="4605337"/>
          </a:xfrm>
          <a:prstGeom prst="rect">
            <a:avLst/>
          </a:prstGeom>
          <a:noFill/>
          <a:ln w="9525">
            <a:noFill/>
            <a:miter lim="800000"/>
            <a:headEnd/>
            <a:tailEnd/>
          </a:ln>
          <a:effectLst/>
        </p:spPr>
        <p:txBody>
          <a:bodyPr vert="horz" wrap="square" lIns="98126" tIns="49063" rIns="98126" bIns="4906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85403A90-664F-4688-BB42-69702546D44F}"/>
              </a:ext>
            </a:extLst>
          </p:cNvPr>
          <p:cNvSpPr>
            <a:spLocks noGrp="1" noChangeArrowheads="1"/>
          </p:cNvSpPr>
          <p:nvPr>
            <p:ph type="ftr" sz="quarter" idx="4"/>
          </p:nvPr>
        </p:nvSpPr>
        <p:spPr bwMode="auto">
          <a:xfrm>
            <a:off x="0" y="9721850"/>
            <a:ext cx="3078163" cy="512763"/>
          </a:xfrm>
          <a:prstGeom prst="rect">
            <a:avLst/>
          </a:prstGeom>
          <a:noFill/>
          <a:ln w="9525">
            <a:noFill/>
            <a:miter lim="800000"/>
            <a:headEnd/>
            <a:tailEnd/>
          </a:ln>
          <a:effectLst/>
        </p:spPr>
        <p:txBody>
          <a:bodyPr vert="horz" wrap="square" lIns="98126" tIns="49063" rIns="98126" bIns="49063" numCol="1" anchor="b" anchorCtr="0" compatLnSpc="1">
            <a:prstTxWarp prst="textNoShape">
              <a:avLst/>
            </a:prstTxWarp>
          </a:bodyPr>
          <a:lstStyle>
            <a:lvl1pPr defTabSz="981184" eaLnBrk="1" hangingPunct="1">
              <a:defRPr sz="1300" b="0">
                <a:effectLst/>
                <a:latin typeface="Times New Roman" pitchFamily="18" charset="0"/>
              </a:defRPr>
            </a:lvl1pPr>
          </a:lstStyle>
          <a:p>
            <a:pPr>
              <a:defRPr/>
            </a:pPr>
            <a:endParaRPr lang="en-GB"/>
          </a:p>
        </p:txBody>
      </p:sp>
      <p:sp>
        <p:nvSpPr>
          <p:cNvPr id="4103" name="Rectangle 7">
            <a:extLst>
              <a:ext uri="{FF2B5EF4-FFF2-40B4-BE49-F238E27FC236}">
                <a16:creationId xmlns:a16="http://schemas.microsoft.com/office/drawing/2014/main" id="{5958DB7B-A28D-4431-8EB9-F1DA8DA8A8B2}"/>
              </a:ext>
            </a:extLst>
          </p:cNvPr>
          <p:cNvSpPr>
            <a:spLocks noGrp="1" noChangeArrowheads="1"/>
          </p:cNvSpPr>
          <p:nvPr>
            <p:ph type="sldNum" sz="quarter" idx="5"/>
          </p:nvPr>
        </p:nvSpPr>
        <p:spPr bwMode="auto">
          <a:xfrm>
            <a:off x="4024313" y="9721850"/>
            <a:ext cx="3078162" cy="512763"/>
          </a:xfrm>
          <a:prstGeom prst="rect">
            <a:avLst/>
          </a:prstGeom>
          <a:noFill/>
          <a:ln w="9525">
            <a:noFill/>
            <a:miter lim="800000"/>
            <a:headEnd/>
            <a:tailEnd/>
          </a:ln>
          <a:effectLst/>
        </p:spPr>
        <p:txBody>
          <a:bodyPr vert="horz" wrap="square" lIns="98126" tIns="49063" rIns="98126" bIns="49063" numCol="1" anchor="b" anchorCtr="0" compatLnSpc="1">
            <a:prstTxWarp prst="textNoShape">
              <a:avLst/>
            </a:prstTxWarp>
          </a:bodyPr>
          <a:lstStyle>
            <a:lvl1pPr algn="r" defTabSz="981075" eaLnBrk="1" hangingPunct="1">
              <a:defRPr sz="1300" b="0">
                <a:latin typeface="Times New Roman" panose="02020603050405020304" pitchFamily="18" charset="0"/>
              </a:defRPr>
            </a:lvl1pPr>
          </a:lstStyle>
          <a:p>
            <a:pPr>
              <a:defRPr/>
            </a:pPr>
            <a:fld id="{CD8E7F1D-ABDA-4BA1-BD27-B60863B46FA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EDA56C7B-0049-4A6C-A6D8-9B78379DC7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E7DA217F-5843-47CF-867E-43BB59239CBA}" type="slidenum">
              <a:rPr lang="en-GB" altLang="en-US" sz="1300" smtClean="0"/>
              <a:pPr>
                <a:spcBef>
                  <a:spcPct val="0"/>
                </a:spcBef>
              </a:pPr>
              <a:t>1</a:t>
            </a:fld>
            <a:endParaRPr lang="en-GB" altLang="en-US" sz="1300"/>
          </a:p>
        </p:txBody>
      </p:sp>
      <p:sp>
        <p:nvSpPr>
          <p:cNvPr id="5123" name="Rectangle 2">
            <a:extLst>
              <a:ext uri="{FF2B5EF4-FFF2-40B4-BE49-F238E27FC236}">
                <a16:creationId xmlns:a16="http://schemas.microsoft.com/office/drawing/2014/main" id="{9F01FF86-C2B1-4510-8D44-307411BC6A03}"/>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23FF1531-3E3D-408A-A198-0408A7FCD4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A8F256C-E998-476D-B340-F42351A58A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08776E0-3261-46A1-82E3-7953505B08B9}" type="slidenum">
              <a:rPr lang="en-GB" altLang="en-US" sz="1300" smtClean="0"/>
              <a:pPr>
                <a:spcBef>
                  <a:spcPct val="0"/>
                </a:spcBef>
              </a:pPr>
              <a:t>10</a:t>
            </a:fld>
            <a:endParaRPr lang="en-GB" altLang="en-US" sz="1300"/>
          </a:p>
        </p:txBody>
      </p:sp>
      <p:sp>
        <p:nvSpPr>
          <p:cNvPr id="33795" name="Rectangle 2">
            <a:extLst>
              <a:ext uri="{FF2B5EF4-FFF2-40B4-BE49-F238E27FC236}">
                <a16:creationId xmlns:a16="http://schemas.microsoft.com/office/drawing/2014/main" id="{77A18E44-AA57-4070-94D2-896290DCE0C6}"/>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E21AF200-71B7-495F-A3DD-92C2DC7A00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D66DFB9-D820-456D-9FBB-92E8C11300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BA37CA22-2133-477D-BFD9-376A3DCBDCC7}" type="slidenum">
              <a:rPr lang="en-GB" altLang="en-US" sz="1300" smtClean="0"/>
              <a:pPr>
                <a:spcBef>
                  <a:spcPct val="0"/>
                </a:spcBef>
              </a:pPr>
              <a:t>11</a:t>
            </a:fld>
            <a:endParaRPr lang="en-GB" altLang="en-US" sz="1300"/>
          </a:p>
        </p:txBody>
      </p:sp>
      <p:sp>
        <p:nvSpPr>
          <p:cNvPr id="35843" name="Rectangle 2">
            <a:extLst>
              <a:ext uri="{FF2B5EF4-FFF2-40B4-BE49-F238E27FC236}">
                <a16:creationId xmlns:a16="http://schemas.microsoft.com/office/drawing/2014/main" id="{A25E2116-2507-4CA4-B2DC-15D1FE810822}"/>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844ACF08-2D91-4B9B-B786-26D3577FD5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857C3F7-2612-4F8D-BBBD-66B234908F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0AC2540-3B38-435B-8FAB-F98F03871ED1}" type="slidenum">
              <a:rPr lang="en-GB" altLang="en-US" sz="1300" smtClean="0"/>
              <a:pPr>
                <a:spcBef>
                  <a:spcPct val="0"/>
                </a:spcBef>
              </a:pPr>
              <a:t>12</a:t>
            </a:fld>
            <a:endParaRPr lang="en-GB" altLang="en-US" sz="1300"/>
          </a:p>
        </p:txBody>
      </p:sp>
      <p:sp>
        <p:nvSpPr>
          <p:cNvPr id="41987" name="Rectangle 2">
            <a:extLst>
              <a:ext uri="{FF2B5EF4-FFF2-40B4-BE49-F238E27FC236}">
                <a16:creationId xmlns:a16="http://schemas.microsoft.com/office/drawing/2014/main" id="{28CEED9A-CC3D-4645-B96E-723A0C2F791C}"/>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304CCA5F-DE7E-4831-A9BA-B2B6460ADF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851D2BC-91A7-4FBF-8143-2BF683F6E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1A630138-4D84-44D8-99FC-CC494D9E1FFA}" type="slidenum">
              <a:rPr lang="en-GB" altLang="en-US" sz="1300" smtClean="0"/>
              <a:pPr>
                <a:spcBef>
                  <a:spcPct val="0"/>
                </a:spcBef>
              </a:pPr>
              <a:t>13</a:t>
            </a:fld>
            <a:endParaRPr lang="en-GB" altLang="en-US" sz="1300"/>
          </a:p>
        </p:txBody>
      </p:sp>
      <p:sp>
        <p:nvSpPr>
          <p:cNvPr id="37891" name="Rectangle 2">
            <a:extLst>
              <a:ext uri="{FF2B5EF4-FFF2-40B4-BE49-F238E27FC236}">
                <a16:creationId xmlns:a16="http://schemas.microsoft.com/office/drawing/2014/main" id="{F0FD42C0-DB95-4EB0-A805-5AA434CE1D04}"/>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0D91E6F-C4F8-4F29-BCB4-BCD7D0B2BD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500F794-5F14-498F-939A-85C331EA3F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EB79DC20-1151-48CA-94AE-445BBA23F2D3}" type="slidenum">
              <a:rPr lang="en-GB" altLang="en-US" sz="1300" smtClean="0"/>
              <a:pPr>
                <a:spcBef>
                  <a:spcPct val="0"/>
                </a:spcBef>
              </a:pPr>
              <a:t>14</a:t>
            </a:fld>
            <a:endParaRPr lang="en-GB" altLang="en-US" sz="1300"/>
          </a:p>
        </p:txBody>
      </p:sp>
      <p:sp>
        <p:nvSpPr>
          <p:cNvPr id="39939" name="Rectangle 2">
            <a:extLst>
              <a:ext uri="{FF2B5EF4-FFF2-40B4-BE49-F238E27FC236}">
                <a16:creationId xmlns:a16="http://schemas.microsoft.com/office/drawing/2014/main" id="{FE8D5B88-9058-4983-99BB-93BB0B053265}"/>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1A94B33F-3F53-440C-9627-BDA9AE41B9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2D67872A-6F64-4968-AD1E-A6D941D290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E70CF49-83B6-4760-BFB2-22D9EC94D058}" type="slidenum">
              <a:rPr lang="en-GB" altLang="en-US" sz="1300" smtClean="0"/>
              <a:pPr>
                <a:spcBef>
                  <a:spcPct val="0"/>
                </a:spcBef>
              </a:pPr>
              <a:t>15</a:t>
            </a:fld>
            <a:endParaRPr lang="en-GB" altLang="en-US" sz="1300"/>
          </a:p>
        </p:txBody>
      </p:sp>
      <p:sp>
        <p:nvSpPr>
          <p:cNvPr id="44035" name="Rectangle 2">
            <a:extLst>
              <a:ext uri="{FF2B5EF4-FFF2-40B4-BE49-F238E27FC236}">
                <a16:creationId xmlns:a16="http://schemas.microsoft.com/office/drawing/2014/main" id="{DB78E733-4B31-443C-BFCC-26636B87404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B837C918-D189-4D6D-9545-0110F22C8D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E73D00BB-6737-40BC-8F75-A0FB8DEA4E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582FB990-CCD7-463A-B0F5-DCEAD2EA762F}" type="slidenum">
              <a:rPr lang="en-GB" altLang="en-US" sz="1300" smtClean="0"/>
              <a:pPr>
                <a:spcBef>
                  <a:spcPct val="0"/>
                </a:spcBef>
              </a:pPr>
              <a:t>16</a:t>
            </a:fld>
            <a:endParaRPr lang="en-GB" altLang="en-US" sz="1300"/>
          </a:p>
        </p:txBody>
      </p:sp>
      <p:sp>
        <p:nvSpPr>
          <p:cNvPr id="46083" name="Rectangle 2">
            <a:extLst>
              <a:ext uri="{FF2B5EF4-FFF2-40B4-BE49-F238E27FC236}">
                <a16:creationId xmlns:a16="http://schemas.microsoft.com/office/drawing/2014/main" id="{6E68325F-6532-4789-BF61-B69E4F8945C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89C777D8-2E8E-4E80-8BB1-C5D885AE19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D8E7F1D-ABDA-4BA1-BD27-B60863B46FAA}" type="slidenum">
              <a:rPr lang="en-GB" altLang="en-US" smtClean="0"/>
              <a:pPr>
                <a:defRPr/>
              </a:pPr>
              <a:t>17</a:t>
            </a:fld>
            <a:endParaRPr lang="en-GB" altLang="en-US"/>
          </a:p>
        </p:txBody>
      </p:sp>
    </p:spTree>
    <p:extLst>
      <p:ext uri="{BB962C8B-B14F-4D97-AF65-F5344CB8AC3E}">
        <p14:creationId xmlns:p14="http://schemas.microsoft.com/office/powerpoint/2010/main" val="1612951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56557AC-D491-4356-960D-4BED4FAAA3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EF73EC1-AF04-47EB-9ECD-6178F347EE23}" type="slidenum">
              <a:rPr lang="en-GB" altLang="en-US" sz="1300" smtClean="0"/>
              <a:pPr>
                <a:spcBef>
                  <a:spcPct val="0"/>
                </a:spcBef>
              </a:pPr>
              <a:t>18</a:t>
            </a:fld>
            <a:endParaRPr lang="en-GB" altLang="en-US" sz="1300"/>
          </a:p>
        </p:txBody>
      </p:sp>
      <p:sp>
        <p:nvSpPr>
          <p:cNvPr id="48131" name="Rectangle 2">
            <a:extLst>
              <a:ext uri="{FF2B5EF4-FFF2-40B4-BE49-F238E27FC236}">
                <a16:creationId xmlns:a16="http://schemas.microsoft.com/office/drawing/2014/main" id="{35401601-5AA9-4127-A041-FCC08FB7E519}"/>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430C3A7A-6263-4BD3-802A-610D13A27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But you don’t only see changes on the timescales of million of years.  </a:t>
            </a:r>
          </a:p>
          <a:p>
            <a:pPr eaLnBrk="1" hangingPunct="1"/>
            <a:endParaRPr lang="en-GB" altLang="en-US"/>
          </a:p>
          <a:p>
            <a:pPr eaLnBrk="1" hangingPunct="1"/>
            <a:r>
              <a:rPr lang="en-GB" altLang="en-US"/>
              <a:t>What these four model predictions try to capture are the kind of large scale changes that have occurred over just the last 21,000 years.  In the top left is an animation of how different ice sheet height was for each 1000 years starting at the LGM.  The other three plots show the differences in NH summer surface air temperature, NH summer total precipitation rates and the distribution of biomes across the planet again from the LGM forward to present-day.</a:t>
            </a:r>
          </a:p>
          <a:p>
            <a:pPr eaLnBrk="1" hangingPunct="1"/>
            <a:endParaRPr lang="en-GB" altLang="en-US"/>
          </a:p>
          <a:p>
            <a:pPr eaLnBrk="1" hangingPunct="1"/>
            <a:r>
              <a:rPr lang="en-GB" altLang="en-US"/>
              <a:t>Major ice sheets have shrunk dramatically, temperatures have warmed considerably,  precipitation patterns have been reorganised and there have been major shifts in the latitudinal positions of vegetation types.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9122269-39E5-4E9A-8E48-63A3B8D472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F0E97D0-B8FF-45B9-BBD7-FD34B252838C}" type="slidenum">
              <a:rPr lang="en-GB" altLang="en-US" sz="1300" smtClean="0"/>
              <a:pPr>
                <a:spcBef>
                  <a:spcPct val="0"/>
                </a:spcBef>
              </a:pPr>
              <a:t>19</a:t>
            </a:fld>
            <a:endParaRPr lang="en-GB" altLang="en-US" sz="1300"/>
          </a:p>
        </p:txBody>
      </p:sp>
      <p:sp>
        <p:nvSpPr>
          <p:cNvPr id="50179" name="Rectangle 2">
            <a:extLst>
              <a:ext uri="{FF2B5EF4-FFF2-40B4-BE49-F238E27FC236}">
                <a16:creationId xmlns:a16="http://schemas.microsoft.com/office/drawing/2014/main" id="{96D500DA-FB44-480A-AEAE-DE6B5C850939}"/>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C176C472-6BBB-4959-9244-104EC2D53B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So that’s the why covered now on to the what – the science!</a:t>
            </a:r>
          </a:p>
          <a:p>
            <a:pPr eaLnBrk="1" hangingPunct="1"/>
            <a:endParaRPr lang="en-GB" altLang="en-US"/>
          </a:p>
          <a:p>
            <a:pPr eaLnBrk="1" hangingPunct="1"/>
            <a:r>
              <a:rPr lang="en-GB" altLang="en-US"/>
              <a:t>Number 1: Palaeo ENSO</a:t>
            </a:r>
          </a:p>
          <a:p>
            <a:pPr eaLnBrk="1" hangingPunct="1"/>
            <a:r>
              <a:rPr lang="en-GB" altLang="en-US"/>
              <a:t>Exploring the behaviour of ENSO in Earth past is central to understanding how it ay alter in the future.</a:t>
            </a:r>
          </a:p>
          <a:p>
            <a:pPr eaLnBrk="1" hangingPunct="1"/>
            <a:r>
              <a:rPr lang="en-GB" altLang="en-US"/>
              <a:t>There isn't time to go into details here but briefly ENSO is a coupled ocean-atmosphere phenomenon cantered in and over the tropical Pacific. It involves large-scale fluctuations in a number of oceanic and atmospheric variables such as sea surface temperature, sea level pressure, etc. El Niño (warm phase) and La Niña (cold phase) episodes are the opposite extremes of the ENSO phenomena.</a:t>
            </a:r>
          </a:p>
          <a:p>
            <a:pPr eaLnBrk="1" hangingPunct="1"/>
            <a:endParaRPr lang="en-GB" altLang="en-US"/>
          </a:p>
          <a:p>
            <a:pPr eaLnBrk="1" hangingPunct="1"/>
            <a:r>
              <a:rPr lang="en-GB" altLang="en-US"/>
              <a:t>Both the ocean and atmosphere plays a dynamical role in ENSO</a:t>
            </a:r>
          </a:p>
          <a:p>
            <a:pPr eaLnBrk="1" hangingPunct="1"/>
            <a:endParaRPr lang="en-GB" altLang="en-US"/>
          </a:p>
          <a:p>
            <a:pPr eaLnBrk="1" hangingPunct="1"/>
            <a:r>
              <a:rPr lang="en-GB" altLang="en-US"/>
              <a:t>Recent work on planktonic foraminifer in the tropical Pacific has suggested that during a recent period of global warmth (the Pliocene) a permanent El Nino-like condition may have existed.  </a:t>
            </a:r>
          </a:p>
          <a:p>
            <a:pPr eaLnBrk="1" hangingPunct="1"/>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85EF1F7C-6A33-41C7-B560-BEF308BB321F}"/>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84C55E0A-04F4-459A-BD84-C1B4A1A09F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2" name="Slide Number Placeholder 3">
            <a:extLst>
              <a:ext uri="{FF2B5EF4-FFF2-40B4-BE49-F238E27FC236}">
                <a16:creationId xmlns:a16="http://schemas.microsoft.com/office/drawing/2014/main" id="{3650BA62-3045-48A4-AF8F-94C6FF7021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sz="2400" b="1">
                <a:solidFill>
                  <a:schemeClr val="tx1"/>
                </a:solidFill>
                <a:latin typeface="Tahoma" panose="020B0604030504040204" pitchFamily="34" charset="0"/>
                <a:cs typeface="Times New Roman" panose="02020603050405020304" pitchFamily="18" charset="0"/>
              </a:defRPr>
            </a:lvl1pPr>
            <a:lvl2pPr marL="742950" indent="-285750" defTabSz="981075">
              <a:defRPr sz="2400" b="1">
                <a:solidFill>
                  <a:schemeClr val="tx1"/>
                </a:solidFill>
                <a:latin typeface="Tahoma" panose="020B0604030504040204" pitchFamily="34" charset="0"/>
                <a:cs typeface="Times New Roman" panose="02020603050405020304" pitchFamily="18" charset="0"/>
              </a:defRPr>
            </a:lvl2pPr>
            <a:lvl3pPr marL="1143000" indent="-228600" defTabSz="981075">
              <a:defRPr sz="2400" b="1">
                <a:solidFill>
                  <a:schemeClr val="tx1"/>
                </a:solidFill>
                <a:latin typeface="Tahoma" panose="020B0604030504040204" pitchFamily="34" charset="0"/>
                <a:cs typeface="Times New Roman" panose="02020603050405020304" pitchFamily="18" charset="0"/>
              </a:defRPr>
            </a:lvl3pPr>
            <a:lvl4pPr marL="1600200" indent="-228600" defTabSz="981075">
              <a:defRPr sz="2400" b="1">
                <a:solidFill>
                  <a:schemeClr val="tx1"/>
                </a:solidFill>
                <a:latin typeface="Tahoma" panose="020B0604030504040204" pitchFamily="34" charset="0"/>
                <a:cs typeface="Times New Roman" panose="02020603050405020304" pitchFamily="18" charset="0"/>
              </a:defRPr>
            </a:lvl4pPr>
            <a:lvl5pPr marL="2057400" indent="-228600" defTabSz="981075">
              <a:defRPr sz="2400" b="1">
                <a:solidFill>
                  <a:schemeClr val="tx1"/>
                </a:solidFill>
                <a:latin typeface="Tahoma" panose="020B0604030504040204" pitchFamily="34" charset="0"/>
                <a:cs typeface="Times New Roman" panose="02020603050405020304" pitchFamily="18" charset="0"/>
              </a:defRPr>
            </a:lvl5pPr>
            <a:lvl6pPr marL="2514600" indent="-228600" defTabSz="981075" eaLnBrk="0" fontAlgn="base" hangingPunct="0">
              <a:spcBef>
                <a:spcPct val="0"/>
              </a:spcBef>
              <a:spcAft>
                <a:spcPct val="0"/>
              </a:spcAft>
              <a:defRPr sz="2400" b="1">
                <a:solidFill>
                  <a:schemeClr val="tx1"/>
                </a:solidFill>
                <a:latin typeface="Tahoma" panose="020B0604030504040204" pitchFamily="34" charset="0"/>
                <a:cs typeface="Times New Roman" panose="02020603050405020304" pitchFamily="18" charset="0"/>
              </a:defRPr>
            </a:lvl6pPr>
            <a:lvl7pPr marL="2971800" indent="-228600" defTabSz="981075" eaLnBrk="0" fontAlgn="base" hangingPunct="0">
              <a:spcBef>
                <a:spcPct val="0"/>
              </a:spcBef>
              <a:spcAft>
                <a:spcPct val="0"/>
              </a:spcAft>
              <a:defRPr sz="2400" b="1">
                <a:solidFill>
                  <a:schemeClr val="tx1"/>
                </a:solidFill>
                <a:latin typeface="Tahoma" panose="020B0604030504040204" pitchFamily="34" charset="0"/>
                <a:cs typeface="Times New Roman" panose="02020603050405020304" pitchFamily="18" charset="0"/>
              </a:defRPr>
            </a:lvl7pPr>
            <a:lvl8pPr marL="3429000" indent="-228600" defTabSz="981075" eaLnBrk="0" fontAlgn="base" hangingPunct="0">
              <a:spcBef>
                <a:spcPct val="0"/>
              </a:spcBef>
              <a:spcAft>
                <a:spcPct val="0"/>
              </a:spcAft>
              <a:defRPr sz="2400" b="1">
                <a:solidFill>
                  <a:schemeClr val="tx1"/>
                </a:solidFill>
                <a:latin typeface="Tahoma" panose="020B0604030504040204" pitchFamily="34" charset="0"/>
                <a:cs typeface="Times New Roman" panose="02020603050405020304" pitchFamily="18" charset="0"/>
              </a:defRPr>
            </a:lvl8pPr>
            <a:lvl9pPr marL="3886200" indent="-228600" defTabSz="981075" eaLnBrk="0" fontAlgn="base" hangingPunct="0">
              <a:spcBef>
                <a:spcPct val="0"/>
              </a:spcBef>
              <a:spcAft>
                <a:spcPct val="0"/>
              </a:spcAft>
              <a:defRPr sz="2400" b="1">
                <a:solidFill>
                  <a:schemeClr val="tx1"/>
                </a:solidFill>
                <a:latin typeface="Tahoma" panose="020B0604030504040204" pitchFamily="34" charset="0"/>
                <a:cs typeface="Times New Roman" panose="02020603050405020304" pitchFamily="18" charset="0"/>
              </a:defRPr>
            </a:lvl9pPr>
          </a:lstStyle>
          <a:p>
            <a:fld id="{1AC3C800-A8F5-491C-9DA7-FC75A24107D5}" type="slidenum">
              <a:rPr lang="en-GB" altLang="en-US" sz="1300" b="0" smtClean="0">
                <a:latin typeface="Times New Roman" panose="02020603050405020304" pitchFamily="18" charset="0"/>
              </a:rPr>
              <a:pPr/>
              <a:t>2</a:t>
            </a:fld>
            <a:endParaRPr lang="en-GB" altLang="en-US" sz="1300" b="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0A9DC33F-9227-44BB-997E-5274410694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29316B0-52D1-43E0-9A6D-85759BFB678A}" type="slidenum">
              <a:rPr lang="en-GB" altLang="en-US" sz="1300" smtClean="0"/>
              <a:pPr>
                <a:spcBef>
                  <a:spcPct val="0"/>
                </a:spcBef>
              </a:pPr>
              <a:t>20</a:t>
            </a:fld>
            <a:endParaRPr lang="en-GB" altLang="en-US" sz="1300"/>
          </a:p>
        </p:txBody>
      </p:sp>
      <p:sp>
        <p:nvSpPr>
          <p:cNvPr id="52227" name="Rectangle 2">
            <a:extLst>
              <a:ext uri="{FF2B5EF4-FFF2-40B4-BE49-F238E27FC236}">
                <a16:creationId xmlns:a16="http://schemas.microsoft.com/office/drawing/2014/main" id="{1191DCAD-A7FE-4A12-B3CB-D4077303C003}"/>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F3A8A5E7-41B7-4D5B-9E48-E5C448547D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Lets take a look at the evidence for this………</a:t>
            </a:r>
          </a:p>
          <a:p>
            <a:pPr eaLnBrk="1" hangingPunct="1"/>
            <a:endParaRPr lang="en-GB" altLang="en-US"/>
          </a:p>
          <a:p>
            <a:pPr eaLnBrk="1" hangingPunct="1"/>
            <a:r>
              <a:rPr lang="en-GB" altLang="en-US"/>
              <a:t>Main evidence comes from oxygen isotope and Mg/Ca SST data indicating an altered E-W gradient across the tropical Pacific.  Altered gradient caused by the warming of EEP SSTs.  Shoaling of the thermocline, so the upewelling of cool waters does not reach the surface.</a:t>
            </a:r>
          </a:p>
          <a:p>
            <a:pPr eaLnBrk="1" hangingPunct="1"/>
            <a:endParaRPr lang="en-GB" altLang="en-US"/>
          </a:p>
          <a:p>
            <a:pPr eaLnBrk="1" hangingPunct="1"/>
            <a:r>
              <a:rPr lang="en-GB" altLang="en-US"/>
              <a:t>Feedback associated with tropical cloud cover, albedo and increase in global temperatures.</a:t>
            </a:r>
          </a:p>
          <a:p>
            <a:pPr eaLnBrk="1" hangingPunct="1"/>
            <a:endParaRPr lang="en-GB" altLang="en-US"/>
          </a:p>
          <a:p>
            <a:pPr eaLnBrk="1" hangingPunct="1"/>
            <a:r>
              <a:rPr lang="en-GB" altLang="en-US"/>
              <a:t>Given my own work on modelling climates of the Pliocene I was interested to see if a fully coupled Ocean-atmosphere GCM, set up with a full suite of Pliocene boundary conditions would reproduce what the data was suggesting.  </a:t>
            </a:r>
          </a:p>
          <a:p>
            <a:pPr eaLnBrk="1" hangingPunct="1"/>
            <a:endParaRPr lang="en-GB" altLang="en-US"/>
          </a:p>
          <a:p>
            <a:pPr eaLnBrk="1" hangingPunct="1"/>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C35A7C2B-2183-4EB3-93AC-964A7EB84E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E83A9A7D-6E75-4005-84E5-3AEE9AE66022}" type="slidenum">
              <a:rPr lang="en-GB" altLang="en-US" sz="1300" smtClean="0"/>
              <a:pPr>
                <a:spcBef>
                  <a:spcPct val="0"/>
                </a:spcBef>
              </a:pPr>
              <a:t>21</a:t>
            </a:fld>
            <a:endParaRPr lang="en-GB" altLang="en-US" sz="1300"/>
          </a:p>
        </p:txBody>
      </p:sp>
      <p:sp>
        <p:nvSpPr>
          <p:cNvPr id="54275" name="Rectangle 2">
            <a:extLst>
              <a:ext uri="{FF2B5EF4-FFF2-40B4-BE49-F238E27FC236}">
                <a16:creationId xmlns:a16="http://schemas.microsoft.com/office/drawing/2014/main" id="{C5169A2D-F19A-4A8A-AE07-3D8F462F9BF0}"/>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8A8285B6-FE5E-4646-A7D9-4CECFA4879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Model agrees with estimates of a warmer EEP.  However, thermocline does not shoal.  WEP also warms so over all gradient remains the same.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40C88F4E-BF2A-4471-9125-771BBD2D14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BA4E9211-464C-40A2-A994-D95D7849F398}" type="slidenum">
              <a:rPr lang="en-GB" altLang="en-US" sz="1300" smtClean="0"/>
              <a:pPr>
                <a:spcBef>
                  <a:spcPct val="0"/>
                </a:spcBef>
              </a:pPr>
              <a:t>22</a:t>
            </a:fld>
            <a:endParaRPr lang="en-GB" altLang="en-US" sz="1300"/>
          </a:p>
        </p:txBody>
      </p:sp>
      <p:sp>
        <p:nvSpPr>
          <p:cNvPr id="56323" name="Rectangle 2">
            <a:extLst>
              <a:ext uri="{FF2B5EF4-FFF2-40B4-BE49-F238E27FC236}">
                <a16:creationId xmlns:a16="http://schemas.microsoft.com/office/drawing/2014/main" id="{F84C4704-C687-4A0E-987A-ED3D1A3EDE7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5243C26A-CD75-464D-B70C-682B24180D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Analysis of the geographical region where the model predicts most variability in SSTs reveals a classic ENSO pattern of a similar magnitude, or slightly greater than present day.  </a:t>
            </a:r>
          </a:p>
          <a:p>
            <a:pPr eaLnBrk="1" hangingPunct="1"/>
            <a:endParaRPr lang="en-GB" altLang="en-US"/>
          </a:p>
          <a:p>
            <a:pPr eaLnBrk="1" hangingPunct="1"/>
            <a:r>
              <a:rPr lang="en-GB" altLang="en-US"/>
              <a:t>Analysis of inter-annual variability of model results at the location of one of the ODP sites used to promote a permanent El Nino like state supports ENSO like variability.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68700D51-D7E1-462B-A8AD-5BCFCA662D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566975A-37D0-4A45-BF86-E112ADF27E0E}" type="slidenum">
              <a:rPr lang="en-GB" altLang="en-US" sz="1300" smtClean="0"/>
              <a:pPr>
                <a:spcBef>
                  <a:spcPct val="0"/>
                </a:spcBef>
              </a:pPr>
              <a:t>23</a:t>
            </a:fld>
            <a:endParaRPr lang="en-GB" altLang="en-US" sz="1300"/>
          </a:p>
        </p:txBody>
      </p:sp>
      <p:sp>
        <p:nvSpPr>
          <p:cNvPr id="58371" name="Rectangle 2">
            <a:extLst>
              <a:ext uri="{FF2B5EF4-FFF2-40B4-BE49-F238E27FC236}">
                <a16:creationId xmlns:a16="http://schemas.microsoft.com/office/drawing/2014/main" id="{29992502-1758-4883-BD94-513E50A88051}"/>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63AED972-A64E-41FC-88EC-968BDB2F09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2FC62CB2-7191-4C64-8C7A-2F08AA8FD0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0696527-1EE4-4854-BFD7-E39EE495CFFC}" type="slidenum">
              <a:rPr lang="en-GB" altLang="en-US" sz="1300" smtClean="0"/>
              <a:pPr>
                <a:spcBef>
                  <a:spcPct val="0"/>
                </a:spcBef>
              </a:pPr>
              <a:t>24</a:t>
            </a:fld>
            <a:endParaRPr lang="en-GB" altLang="en-US" sz="1300"/>
          </a:p>
        </p:txBody>
      </p:sp>
      <p:sp>
        <p:nvSpPr>
          <p:cNvPr id="60419" name="Rectangle 2">
            <a:extLst>
              <a:ext uri="{FF2B5EF4-FFF2-40B4-BE49-F238E27FC236}">
                <a16:creationId xmlns:a16="http://schemas.microsoft.com/office/drawing/2014/main" id="{2E5BD4D7-77F2-4791-9132-2151682EF874}"/>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A44C83EE-9B77-4DA8-A38D-7A3F34796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112B0B33-E67A-4DED-AC6A-EE05E48958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560ED69A-8949-47A6-8BC8-EDE40A935218}" type="slidenum">
              <a:rPr lang="en-GB" altLang="en-US" sz="1300" smtClean="0"/>
              <a:pPr>
                <a:spcBef>
                  <a:spcPct val="0"/>
                </a:spcBef>
              </a:pPr>
              <a:t>25</a:t>
            </a:fld>
            <a:endParaRPr lang="en-GB" altLang="en-US" sz="1300"/>
          </a:p>
        </p:txBody>
      </p:sp>
      <p:sp>
        <p:nvSpPr>
          <p:cNvPr id="62467" name="Rectangle 2">
            <a:extLst>
              <a:ext uri="{FF2B5EF4-FFF2-40B4-BE49-F238E27FC236}">
                <a16:creationId xmlns:a16="http://schemas.microsoft.com/office/drawing/2014/main" id="{F9ED80F4-0926-4788-BF12-4E1206D88E84}"/>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3A42E736-C910-40AF-B95C-B331D16C44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3CD1587-CBF6-49CE-B3CA-84C3D135F9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F07E2A61-AF16-41BC-87C8-688E8BADD731}" type="slidenum">
              <a:rPr lang="en-GB" altLang="en-US" sz="1300" smtClean="0"/>
              <a:pPr>
                <a:spcBef>
                  <a:spcPct val="0"/>
                </a:spcBef>
              </a:pPr>
              <a:t>26</a:t>
            </a:fld>
            <a:endParaRPr lang="en-GB" altLang="en-US" sz="1300"/>
          </a:p>
        </p:txBody>
      </p:sp>
      <p:sp>
        <p:nvSpPr>
          <p:cNvPr id="64515" name="Rectangle 2">
            <a:extLst>
              <a:ext uri="{FF2B5EF4-FFF2-40B4-BE49-F238E27FC236}">
                <a16:creationId xmlns:a16="http://schemas.microsoft.com/office/drawing/2014/main" id="{492866F0-790F-4D24-8D33-DBFC82582028}"/>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DE87E030-F489-43A8-A464-DA6D921F3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D130B3B2-C6DC-4EFC-ADF0-2B2D4F21CF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47B83C6-D57B-46D0-9D7A-FF91ABE99750}" type="slidenum">
              <a:rPr lang="en-GB" altLang="en-US" sz="1300" smtClean="0"/>
              <a:pPr>
                <a:spcBef>
                  <a:spcPct val="0"/>
                </a:spcBef>
              </a:pPr>
              <a:t>27</a:t>
            </a:fld>
            <a:endParaRPr lang="en-GB" altLang="en-US" sz="1300"/>
          </a:p>
        </p:txBody>
      </p:sp>
      <p:sp>
        <p:nvSpPr>
          <p:cNvPr id="66563" name="Rectangle 2">
            <a:extLst>
              <a:ext uri="{FF2B5EF4-FFF2-40B4-BE49-F238E27FC236}">
                <a16:creationId xmlns:a16="http://schemas.microsoft.com/office/drawing/2014/main" id="{A5094999-2CB6-4715-A4B4-4C6A690EE71A}"/>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3287787E-E943-40DF-B848-7353F0CDF6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92C3CC7-574A-456C-B4B3-1D0CBEA640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9BB222CA-B59C-42E7-B749-EFF49FA6EF3D}" type="slidenum">
              <a:rPr lang="en-GB" altLang="en-US" sz="1300" smtClean="0"/>
              <a:pPr>
                <a:spcBef>
                  <a:spcPct val="0"/>
                </a:spcBef>
              </a:pPr>
              <a:t>28</a:t>
            </a:fld>
            <a:endParaRPr lang="en-GB" altLang="en-US" sz="1300"/>
          </a:p>
        </p:txBody>
      </p:sp>
      <p:sp>
        <p:nvSpPr>
          <p:cNvPr id="68611" name="Rectangle 2">
            <a:extLst>
              <a:ext uri="{FF2B5EF4-FFF2-40B4-BE49-F238E27FC236}">
                <a16:creationId xmlns:a16="http://schemas.microsoft.com/office/drawing/2014/main" id="{01817D28-CDBC-4E9E-B95A-44C505B3F05F}"/>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ED3D4344-1DAD-42E9-8669-EE1194CFB2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C78E586D-4CB3-4222-AF62-435DF2EC62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DDCED48-76F0-407B-BAD5-3B28E376117D}" type="slidenum">
              <a:rPr lang="en-GB" altLang="en-US" sz="1300" smtClean="0"/>
              <a:pPr>
                <a:spcBef>
                  <a:spcPct val="0"/>
                </a:spcBef>
              </a:pPr>
              <a:t>29</a:t>
            </a:fld>
            <a:endParaRPr lang="en-GB" altLang="en-US" sz="1300"/>
          </a:p>
        </p:txBody>
      </p:sp>
      <p:sp>
        <p:nvSpPr>
          <p:cNvPr id="70659" name="Rectangle 2">
            <a:extLst>
              <a:ext uri="{FF2B5EF4-FFF2-40B4-BE49-F238E27FC236}">
                <a16:creationId xmlns:a16="http://schemas.microsoft.com/office/drawing/2014/main" id="{5F551E73-21EF-4C42-906E-0F681102C197}"/>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276BA36A-27DF-4FF3-BAC8-433E5A3011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CA55F53-6775-4AE3-B818-08CFE01F4C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A66D3ED-692E-479F-A28D-237779E0467F}" type="slidenum">
              <a:rPr lang="en-GB" altLang="en-US" sz="1300" smtClean="0"/>
              <a:pPr>
                <a:spcBef>
                  <a:spcPct val="0"/>
                </a:spcBef>
              </a:pPr>
              <a:t>3</a:t>
            </a:fld>
            <a:endParaRPr lang="en-GB" altLang="en-US" sz="1300"/>
          </a:p>
        </p:txBody>
      </p:sp>
      <p:sp>
        <p:nvSpPr>
          <p:cNvPr id="19459" name="Rectangle 2">
            <a:extLst>
              <a:ext uri="{FF2B5EF4-FFF2-40B4-BE49-F238E27FC236}">
                <a16:creationId xmlns:a16="http://schemas.microsoft.com/office/drawing/2014/main" id="{00204668-204C-44AD-9C22-D58614EC073F}"/>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B3920134-3407-482C-B716-A19C9BC111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3548353D-AF27-4DEE-A66F-A5050F70D3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F06076E8-2D67-4D72-B3EA-337B227DEA18}" type="slidenum">
              <a:rPr lang="en-GB" altLang="en-US" sz="1300" smtClean="0"/>
              <a:pPr>
                <a:spcBef>
                  <a:spcPct val="0"/>
                </a:spcBef>
              </a:pPr>
              <a:t>30</a:t>
            </a:fld>
            <a:endParaRPr lang="en-GB" altLang="en-US" sz="1300"/>
          </a:p>
        </p:txBody>
      </p:sp>
      <p:sp>
        <p:nvSpPr>
          <p:cNvPr id="72707" name="Rectangle 2">
            <a:extLst>
              <a:ext uri="{FF2B5EF4-FFF2-40B4-BE49-F238E27FC236}">
                <a16:creationId xmlns:a16="http://schemas.microsoft.com/office/drawing/2014/main" id="{980C6685-B32F-4B5C-AFD0-414B7E0107BF}"/>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AAD40151-3CE1-479D-A68C-F56F476ED1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A77D02B4-0A53-4348-ACFA-BF12455AD3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701ECCE-5BAF-413C-8EE5-6686EBFF5CE6}" type="slidenum">
              <a:rPr lang="en-GB" altLang="en-US" sz="1300" smtClean="0"/>
              <a:pPr>
                <a:spcBef>
                  <a:spcPct val="0"/>
                </a:spcBef>
              </a:pPr>
              <a:t>31</a:t>
            </a:fld>
            <a:endParaRPr lang="en-GB" altLang="en-US" sz="1300"/>
          </a:p>
        </p:txBody>
      </p:sp>
      <p:sp>
        <p:nvSpPr>
          <p:cNvPr id="74755" name="Rectangle 2">
            <a:extLst>
              <a:ext uri="{FF2B5EF4-FFF2-40B4-BE49-F238E27FC236}">
                <a16:creationId xmlns:a16="http://schemas.microsoft.com/office/drawing/2014/main" id="{13DBCCC1-0F50-4A49-B98D-6E23E3A673C3}"/>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D1C374C9-7829-494C-9F8B-A6EFF7607C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1F5ED983-252C-496E-9668-F0813275F9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F44918E-9AEB-4B41-9C1B-6FB3D0C19A37}" type="slidenum">
              <a:rPr lang="en-GB" altLang="en-US" sz="1300"/>
              <a:pPr>
                <a:spcBef>
                  <a:spcPct val="0"/>
                </a:spcBef>
              </a:pPr>
              <a:t>32</a:t>
            </a:fld>
            <a:endParaRPr lang="en-GB" altLang="en-US" sz="1300"/>
          </a:p>
        </p:txBody>
      </p:sp>
      <p:sp>
        <p:nvSpPr>
          <p:cNvPr id="13315" name="Rectangle 2">
            <a:extLst>
              <a:ext uri="{FF2B5EF4-FFF2-40B4-BE49-F238E27FC236}">
                <a16:creationId xmlns:a16="http://schemas.microsoft.com/office/drawing/2014/main" id="{AB9DA90E-B9A0-40FF-AC55-54D60A4D3EF2}"/>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29D71061-2D1D-4C2C-982D-799494790D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2F099167-A85A-41E3-8AA2-C024F17847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EDCE7EA-C682-4D5C-A2DC-1D01B91C061B}" type="slidenum">
              <a:rPr lang="en-GB" altLang="en-US" sz="1300" smtClean="0"/>
              <a:pPr>
                <a:spcBef>
                  <a:spcPct val="0"/>
                </a:spcBef>
              </a:pPr>
              <a:t>33</a:t>
            </a:fld>
            <a:endParaRPr lang="en-GB" altLang="en-US" sz="1300"/>
          </a:p>
        </p:txBody>
      </p:sp>
      <p:sp>
        <p:nvSpPr>
          <p:cNvPr id="76803" name="Rectangle 2">
            <a:extLst>
              <a:ext uri="{FF2B5EF4-FFF2-40B4-BE49-F238E27FC236}">
                <a16:creationId xmlns:a16="http://schemas.microsoft.com/office/drawing/2014/main" id="{FC4ABB1A-BF7F-496A-A88F-B3ACF4B5A4E4}"/>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5BC5909F-A838-429C-B31C-7EF80B81DF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AF3E2D9-C1B6-4D43-84F6-ED806D54CA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91F746B-1F7F-41A8-8B47-9C48A37E7513}" type="slidenum">
              <a:rPr lang="en-GB" altLang="en-US" sz="1300" smtClean="0"/>
              <a:pPr>
                <a:spcBef>
                  <a:spcPct val="0"/>
                </a:spcBef>
              </a:pPr>
              <a:t>4</a:t>
            </a:fld>
            <a:endParaRPr lang="en-GB" altLang="en-US" sz="1300"/>
          </a:p>
        </p:txBody>
      </p:sp>
      <p:sp>
        <p:nvSpPr>
          <p:cNvPr id="21507" name="Rectangle 2">
            <a:extLst>
              <a:ext uri="{FF2B5EF4-FFF2-40B4-BE49-F238E27FC236}">
                <a16:creationId xmlns:a16="http://schemas.microsoft.com/office/drawing/2014/main" id="{FD8A8AB9-05E1-4834-83C3-36471EC33054}"/>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3039A34-13DE-4FBF-BA7D-B7B2C4F5BF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B7475668-E7F5-40AD-8E38-C41685A7BC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25E2D5D1-0B8B-4917-A90B-428F74CF8736}" type="slidenum">
              <a:rPr lang="en-GB" altLang="en-US" sz="1300" smtClean="0"/>
              <a:pPr>
                <a:spcBef>
                  <a:spcPct val="0"/>
                </a:spcBef>
              </a:pPr>
              <a:t>5</a:t>
            </a:fld>
            <a:endParaRPr lang="en-GB" altLang="en-US" sz="1300"/>
          </a:p>
        </p:txBody>
      </p:sp>
      <p:sp>
        <p:nvSpPr>
          <p:cNvPr id="23555" name="Rectangle 2">
            <a:extLst>
              <a:ext uri="{FF2B5EF4-FFF2-40B4-BE49-F238E27FC236}">
                <a16:creationId xmlns:a16="http://schemas.microsoft.com/office/drawing/2014/main" id="{031B2F3A-21F3-4AE8-8062-5B44212E609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14A19EED-755A-48DF-B009-B9AF7EFED6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31DED5EE-1E59-44E2-BC54-427DB2CA14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2735C8A3-3E21-43ED-BA53-3B1B68CBE295}" type="slidenum">
              <a:rPr lang="en-GB" altLang="en-US" sz="1300" smtClean="0"/>
              <a:pPr>
                <a:spcBef>
                  <a:spcPct val="0"/>
                </a:spcBef>
              </a:pPr>
              <a:t>6</a:t>
            </a:fld>
            <a:endParaRPr lang="en-GB" altLang="en-US" sz="1300"/>
          </a:p>
        </p:txBody>
      </p:sp>
      <p:sp>
        <p:nvSpPr>
          <p:cNvPr id="25603" name="Rectangle 2">
            <a:extLst>
              <a:ext uri="{FF2B5EF4-FFF2-40B4-BE49-F238E27FC236}">
                <a16:creationId xmlns:a16="http://schemas.microsoft.com/office/drawing/2014/main" id="{2E8CD6F3-ED70-4704-8128-13017ADD593B}"/>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86F8BB6F-DB6D-4B90-ADB5-2EEEFFBD89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0EBE52CD-7024-4B18-8A83-F79239119E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940D769-FB30-4B37-8DAF-26B6C4CFE85F}" type="slidenum">
              <a:rPr lang="en-GB" altLang="en-US" sz="1300" smtClean="0"/>
              <a:pPr>
                <a:spcBef>
                  <a:spcPct val="0"/>
                </a:spcBef>
              </a:pPr>
              <a:t>7</a:t>
            </a:fld>
            <a:endParaRPr lang="en-GB" altLang="en-US" sz="1300"/>
          </a:p>
        </p:txBody>
      </p:sp>
      <p:sp>
        <p:nvSpPr>
          <p:cNvPr id="27651" name="Rectangle 2">
            <a:extLst>
              <a:ext uri="{FF2B5EF4-FFF2-40B4-BE49-F238E27FC236}">
                <a16:creationId xmlns:a16="http://schemas.microsoft.com/office/drawing/2014/main" id="{8ABCD32A-12D1-465D-A2AC-8598249242A2}"/>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D150B0FA-D0F3-403A-9C44-050EB7BAEC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242C28B-5C49-4465-A40C-073BF51F78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FD6C819B-8AA5-4485-8555-2FED33F36F25}" type="slidenum">
              <a:rPr lang="en-GB" altLang="en-US" sz="1300" smtClean="0"/>
              <a:pPr>
                <a:spcBef>
                  <a:spcPct val="0"/>
                </a:spcBef>
              </a:pPr>
              <a:t>8</a:t>
            </a:fld>
            <a:endParaRPr lang="en-GB" altLang="en-US" sz="1300"/>
          </a:p>
        </p:txBody>
      </p:sp>
      <p:sp>
        <p:nvSpPr>
          <p:cNvPr id="29699" name="Rectangle 2">
            <a:extLst>
              <a:ext uri="{FF2B5EF4-FFF2-40B4-BE49-F238E27FC236}">
                <a16:creationId xmlns:a16="http://schemas.microsoft.com/office/drawing/2014/main" id="{D4086368-0166-45B4-A1D1-BF478E3FEA65}"/>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99F374F-1479-40EC-9735-8D9AD14D44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325E4909-398B-44EA-855F-3881D60696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1363" indent="-284163" defTabSz="97948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14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5986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5813" indent="-227013" defTabSz="9794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30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02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74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4613" indent="-227013" defTabSz="9794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2E4EDA5-274D-4640-9B0C-296BA8D9B05A}" type="slidenum">
              <a:rPr lang="en-GB" altLang="en-US" sz="1300" smtClean="0"/>
              <a:pPr>
                <a:spcBef>
                  <a:spcPct val="0"/>
                </a:spcBef>
              </a:pPr>
              <a:t>9</a:t>
            </a:fld>
            <a:endParaRPr lang="en-GB" altLang="en-US" sz="1300"/>
          </a:p>
        </p:txBody>
      </p:sp>
      <p:sp>
        <p:nvSpPr>
          <p:cNvPr id="317442" name="Rectangle 2">
            <a:extLst>
              <a:ext uri="{FF2B5EF4-FFF2-40B4-BE49-F238E27FC236}">
                <a16:creationId xmlns:a16="http://schemas.microsoft.com/office/drawing/2014/main" id="{5BE583C0-8EDE-4397-B255-2E2D8E5A69BB}"/>
              </a:ext>
            </a:extLst>
          </p:cNvPr>
          <p:cNvSpPr>
            <a:spLocks noChangeArrowheads="1"/>
          </p:cNvSpPr>
          <p:nvPr/>
        </p:nvSpPr>
        <p:spPr bwMode="auto">
          <a:xfrm>
            <a:off x="3998913" y="0"/>
            <a:ext cx="3103562" cy="514350"/>
          </a:xfrm>
          <a:prstGeom prst="rect">
            <a:avLst/>
          </a:prstGeom>
          <a:noFill/>
          <a:ln w="12700">
            <a:noFill/>
            <a:miter lim="800000"/>
            <a:headEnd/>
            <a:tailEnd/>
          </a:ln>
          <a:effectLst/>
        </p:spPr>
        <p:txBody>
          <a:bodyPr wrap="none" lIns="91450" tIns="45725" rIns="91450" bIns="45725" anchor="ctr"/>
          <a:lstStyle/>
          <a:p>
            <a:pPr eaLnBrk="1" hangingPunct="1">
              <a:defRPr/>
            </a:pPr>
            <a:endParaRPr lang="en-GB">
              <a:effectLst>
                <a:outerShdw blurRad="38100" dist="38100" dir="2700000" algn="tl">
                  <a:srgbClr val="000000">
                    <a:alpha val="43137"/>
                  </a:srgbClr>
                </a:outerShdw>
              </a:effectLst>
            </a:endParaRPr>
          </a:p>
        </p:txBody>
      </p:sp>
      <p:sp>
        <p:nvSpPr>
          <p:cNvPr id="31748" name="Rectangle 3">
            <a:extLst>
              <a:ext uri="{FF2B5EF4-FFF2-40B4-BE49-F238E27FC236}">
                <a16:creationId xmlns:a16="http://schemas.microsoft.com/office/drawing/2014/main" id="{3540B07E-AE70-4839-8298-349ABA9170B6}"/>
              </a:ext>
            </a:extLst>
          </p:cNvPr>
          <p:cNvSpPr>
            <a:spLocks noChangeArrowheads="1"/>
          </p:cNvSpPr>
          <p:nvPr/>
        </p:nvSpPr>
        <p:spPr bwMode="auto">
          <a:xfrm>
            <a:off x="4025900" y="9929813"/>
            <a:ext cx="3074988"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7724" tIns="48005" rIns="97724" bIns="48005" anchor="b">
            <a:spAutoFit/>
          </a:bodyPr>
          <a:lstStyle>
            <a:lvl1pPr defTabSz="987425">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defTabSz="9874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defTabSz="987425">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defTabSz="987425">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defTabSz="987425">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defTabSz="987425"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defTabSz="987425"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defTabSz="987425"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defTabSz="987425"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r">
              <a:spcBef>
                <a:spcPct val="0"/>
              </a:spcBef>
            </a:pPr>
            <a:r>
              <a:rPr lang="en-GB" altLang="en-US" sz="1300" b="0">
                <a:latin typeface="Bookman" pitchFamily="18" charset="0"/>
              </a:rPr>
              <a:t>6</a:t>
            </a:r>
          </a:p>
        </p:txBody>
      </p:sp>
      <p:sp>
        <p:nvSpPr>
          <p:cNvPr id="317444" name="Rectangle 4">
            <a:extLst>
              <a:ext uri="{FF2B5EF4-FFF2-40B4-BE49-F238E27FC236}">
                <a16:creationId xmlns:a16="http://schemas.microsoft.com/office/drawing/2014/main" id="{AE83F66B-590D-4411-8547-C3B651AAE325}"/>
              </a:ext>
            </a:extLst>
          </p:cNvPr>
          <p:cNvSpPr>
            <a:spLocks noChangeArrowheads="1"/>
          </p:cNvSpPr>
          <p:nvPr/>
        </p:nvSpPr>
        <p:spPr bwMode="auto">
          <a:xfrm>
            <a:off x="0" y="9720263"/>
            <a:ext cx="3103563" cy="514350"/>
          </a:xfrm>
          <a:prstGeom prst="rect">
            <a:avLst/>
          </a:prstGeom>
          <a:noFill/>
          <a:ln w="12700">
            <a:noFill/>
            <a:miter lim="800000"/>
            <a:headEnd/>
            <a:tailEnd/>
          </a:ln>
          <a:effectLst/>
        </p:spPr>
        <p:txBody>
          <a:bodyPr wrap="none" lIns="91450" tIns="45725" rIns="91450" bIns="45725" anchor="ctr"/>
          <a:lstStyle/>
          <a:p>
            <a:pPr eaLnBrk="1" hangingPunct="1">
              <a:defRPr/>
            </a:pPr>
            <a:endParaRPr lang="en-GB">
              <a:effectLst>
                <a:outerShdw blurRad="38100" dist="38100" dir="2700000" algn="tl">
                  <a:srgbClr val="000000">
                    <a:alpha val="43137"/>
                  </a:srgbClr>
                </a:outerShdw>
              </a:effectLst>
            </a:endParaRPr>
          </a:p>
        </p:txBody>
      </p:sp>
      <p:sp>
        <p:nvSpPr>
          <p:cNvPr id="317445" name="Rectangle 5">
            <a:extLst>
              <a:ext uri="{FF2B5EF4-FFF2-40B4-BE49-F238E27FC236}">
                <a16:creationId xmlns:a16="http://schemas.microsoft.com/office/drawing/2014/main" id="{A69E1757-0380-4CFC-8E46-2834D1B73DF1}"/>
              </a:ext>
            </a:extLst>
          </p:cNvPr>
          <p:cNvSpPr>
            <a:spLocks noChangeArrowheads="1"/>
          </p:cNvSpPr>
          <p:nvPr/>
        </p:nvSpPr>
        <p:spPr bwMode="auto">
          <a:xfrm>
            <a:off x="0" y="0"/>
            <a:ext cx="3103563" cy="514350"/>
          </a:xfrm>
          <a:prstGeom prst="rect">
            <a:avLst/>
          </a:prstGeom>
          <a:noFill/>
          <a:ln w="12700">
            <a:noFill/>
            <a:miter lim="800000"/>
            <a:headEnd/>
            <a:tailEnd/>
          </a:ln>
          <a:effectLst/>
        </p:spPr>
        <p:txBody>
          <a:bodyPr wrap="none" lIns="91450" tIns="45725" rIns="91450" bIns="45725" anchor="ctr"/>
          <a:lstStyle/>
          <a:p>
            <a:pPr eaLnBrk="1" hangingPunct="1">
              <a:defRPr/>
            </a:pPr>
            <a:endParaRPr lang="en-GB">
              <a:effectLst>
                <a:outerShdw blurRad="38100" dist="38100" dir="2700000" algn="tl">
                  <a:srgbClr val="000000">
                    <a:alpha val="43137"/>
                  </a:srgbClr>
                </a:outerShdw>
              </a:effectLst>
            </a:endParaRPr>
          </a:p>
        </p:txBody>
      </p:sp>
      <p:sp>
        <p:nvSpPr>
          <p:cNvPr id="31751" name="Rectangle 6">
            <a:extLst>
              <a:ext uri="{FF2B5EF4-FFF2-40B4-BE49-F238E27FC236}">
                <a16:creationId xmlns:a16="http://schemas.microsoft.com/office/drawing/2014/main" id="{194C4264-247A-4580-96E3-CF3ECDFDCEFE}"/>
              </a:ext>
            </a:extLst>
          </p:cNvPr>
          <p:cNvSpPr>
            <a:spLocks noGrp="1" noRot="1" noChangeAspect="1" noChangeArrowheads="1" noTextEdit="1"/>
          </p:cNvSpPr>
          <p:nvPr>
            <p:ph type="sldImg"/>
          </p:nvPr>
        </p:nvSpPr>
        <p:spPr>
          <a:xfrm>
            <a:off x="1004888" y="774700"/>
            <a:ext cx="5099050" cy="3824288"/>
          </a:xfrm>
          <a:ln w="12700" cap="flat"/>
        </p:spPr>
      </p:sp>
      <p:sp>
        <p:nvSpPr>
          <p:cNvPr id="31752" name="Rectangle 7">
            <a:extLst>
              <a:ext uri="{FF2B5EF4-FFF2-40B4-BE49-F238E27FC236}">
                <a16:creationId xmlns:a16="http://schemas.microsoft.com/office/drawing/2014/main" id="{7EAF3CDA-A0E4-4CD4-951A-FC0C0F4923AD}"/>
              </a:ext>
            </a:extLst>
          </p:cNvPr>
          <p:cNvSpPr>
            <a:spLocks noGrp="1" noChangeArrowheads="1"/>
          </p:cNvSpPr>
          <p:nvPr>
            <p:ph type="body" idx="1"/>
          </p:nvPr>
        </p:nvSpPr>
        <p:spPr>
          <a:xfrm>
            <a:off x="949325" y="4865688"/>
            <a:ext cx="5203825" cy="287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24" tIns="48005" rIns="97724" bIns="48005">
            <a:spAutoFit/>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B57B407-7188-4107-AA74-4E54029EB36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8D5C6FD-5879-4BA0-B387-6FF367C5B5E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2EC4C60-D176-4317-AD16-482505C04EB1}"/>
              </a:ext>
            </a:extLst>
          </p:cNvPr>
          <p:cNvSpPr>
            <a:spLocks noGrp="1" noChangeArrowheads="1"/>
          </p:cNvSpPr>
          <p:nvPr>
            <p:ph type="sldNum" sz="quarter" idx="12"/>
          </p:nvPr>
        </p:nvSpPr>
        <p:spPr>
          <a:ln/>
        </p:spPr>
        <p:txBody>
          <a:bodyPr/>
          <a:lstStyle>
            <a:lvl1pPr>
              <a:defRPr/>
            </a:lvl1pPr>
          </a:lstStyle>
          <a:p>
            <a:pPr>
              <a:defRPr/>
            </a:pPr>
            <a:fld id="{7272260B-E860-468F-8E36-018233EEBDD8}" type="slidenum">
              <a:rPr lang="en-GB" altLang="en-US"/>
              <a:pPr>
                <a:defRPr/>
              </a:pPr>
              <a:t>‹#›</a:t>
            </a:fld>
            <a:endParaRPr lang="en-GB" altLang="en-US"/>
          </a:p>
        </p:txBody>
      </p:sp>
    </p:spTree>
    <p:extLst>
      <p:ext uri="{BB962C8B-B14F-4D97-AF65-F5344CB8AC3E}">
        <p14:creationId xmlns:p14="http://schemas.microsoft.com/office/powerpoint/2010/main" val="2234621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645507E-45A5-4617-8787-DA1070F3E4A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47EDDFD-A93C-4355-AD1A-2A3A4B70466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22886FF-D419-4565-92BC-3AAA0F349F3E}"/>
              </a:ext>
            </a:extLst>
          </p:cNvPr>
          <p:cNvSpPr>
            <a:spLocks noGrp="1" noChangeArrowheads="1"/>
          </p:cNvSpPr>
          <p:nvPr>
            <p:ph type="sldNum" sz="quarter" idx="12"/>
          </p:nvPr>
        </p:nvSpPr>
        <p:spPr>
          <a:ln/>
        </p:spPr>
        <p:txBody>
          <a:bodyPr/>
          <a:lstStyle>
            <a:lvl1pPr>
              <a:defRPr/>
            </a:lvl1pPr>
          </a:lstStyle>
          <a:p>
            <a:pPr>
              <a:defRPr/>
            </a:pPr>
            <a:fld id="{7810AF20-4F0F-4270-AB02-4D338877BBA4}" type="slidenum">
              <a:rPr lang="en-GB" altLang="en-US"/>
              <a:pPr>
                <a:defRPr/>
              </a:pPr>
              <a:t>‹#›</a:t>
            </a:fld>
            <a:endParaRPr lang="en-GB" altLang="en-US"/>
          </a:p>
        </p:txBody>
      </p:sp>
    </p:spTree>
    <p:extLst>
      <p:ext uri="{BB962C8B-B14F-4D97-AF65-F5344CB8AC3E}">
        <p14:creationId xmlns:p14="http://schemas.microsoft.com/office/powerpoint/2010/main" val="120275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FB3B5EC-C324-4A35-940B-3DDBB31EF81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3615E66-586F-42C9-8830-4432D75F07D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FF4E9CF-B427-40C6-872A-7EECB3621D78}"/>
              </a:ext>
            </a:extLst>
          </p:cNvPr>
          <p:cNvSpPr>
            <a:spLocks noGrp="1" noChangeArrowheads="1"/>
          </p:cNvSpPr>
          <p:nvPr>
            <p:ph type="sldNum" sz="quarter" idx="12"/>
          </p:nvPr>
        </p:nvSpPr>
        <p:spPr>
          <a:ln/>
        </p:spPr>
        <p:txBody>
          <a:bodyPr/>
          <a:lstStyle>
            <a:lvl1pPr>
              <a:defRPr/>
            </a:lvl1pPr>
          </a:lstStyle>
          <a:p>
            <a:pPr>
              <a:defRPr/>
            </a:pPr>
            <a:fld id="{FE1079D0-22B4-4F13-8FC1-F41F80105851}" type="slidenum">
              <a:rPr lang="en-GB" altLang="en-US"/>
              <a:pPr>
                <a:defRPr/>
              </a:pPr>
              <a:t>‹#›</a:t>
            </a:fld>
            <a:endParaRPr lang="en-GB" altLang="en-US"/>
          </a:p>
        </p:txBody>
      </p:sp>
    </p:spTree>
    <p:extLst>
      <p:ext uri="{BB962C8B-B14F-4D97-AF65-F5344CB8AC3E}">
        <p14:creationId xmlns:p14="http://schemas.microsoft.com/office/powerpoint/2010/main" val="275162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18BABE2-0EA9-4AB4-BAA3-8B22543C351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BC01F83-354E-4FD0-AB02-D7F41B90913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CFF487B-9445-4BAB-9267-18659A14DC45}"/>
              </a:ext>
            </a:extLst>
          </p:cNvPr>
          <p:cNvSpPr>
            <a:spLocks noGrp="1" noChangeArrowheads="1"/>
          </p:cNvSpPr>
          <p:nvPr>
            <p:ph type="sldNum" sz="quarter" idx="12"/>
          </p:nvPr>
        </p:nvSpPr>
        <p:spPr>
          <a:ln/>
        </p:spPr>
        <p:txBody>
          <a:bodyPr/>
          <a:lstStyle>
            <a:lvl1pPr>
              <a:defRPr/>
            </a:lvl1pPr>
          </a:lstStyle>
          <a:p>
            <a:pPr>
              <a:defRPr/>
            </a:pPr>
            <a:fld id="{EA706CD0-B66E-492C-8333-A7ADB0A88555}" type="slidenum">
              <a:rPr lang="en-GB" altLang="en-US"/>
              <a:pPr>
                <a:defRPr/>
              </a:pPr>
              <a:t>‹#›</a:t>
            </a:fld>
            <a:endParaRPr lang="en-GB" altLang="en-US"/>
          </a:p>
        </p:txBody>
      </p:sp>
    </p:spTree>
    <p:extLst>
      <p:ext uri="{BB962C8B-B14F-4D97-AF65-F5344CB8AC3E}">
        <p14:creationId xmlns:p14="http://schemas.microsoft.com/office/powerpoint/2010/main" val="317351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1535F2F-48CE-49BE-9C25-F082DD2CDB4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55A37DA-27B4-4D42-89CD-8017BDD835E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CC9FA59-4871-4D8D-B48D-07EEA9D808AA}"/>
              </a:ext>
            </a:extLst>
          </p:cNvPr>
          <p:cNvSpPr>
            <a:spLocks noGrp="1" noChangeArrowheads="1"/>
          </p:cNvSpPr>
          <p:nvPr>
            <p:ph type="sldNum" sz="quarter" idx="12"/>
          </p:nvPr>
        </p:nvSpPr>
        <p:spPr>
          <a:ln/>
        </p:spPr>
        <p:txBody>
          <a:bodyPr/>
          <a:lstStyle>
            <a:lvl1pPr>
              <a:defRPr/>
            </a:lvl1pPr>
          </a:lstStyle>
          <a:p>
            <a:pPr>
              <a:defRPr/>
            </a:pPr>
            <a:fld id="{2A04E273-E674-4B60-91B2-6127139264DB}" type="slidenum">
              <a:rPr lang="en-GB" altLang="en-US"/>
              <a:pPr>
                <a:defRPr/>
              </a:pPr>
              <a:t>‹#›</a:t>
            </a:fld>
            <a:endParaRPr lang="en-GB" altLang="en-US"/>
          </a:p>
        </p:txBody>
      </p:sp>
    </p:spTree>
    <p:extLst>
      <p:ext uri="{BB962C8B-B14F-4D97-AF65-F5344CB8AC3E}">
        <p14:creationId xmlns:p14="http://schemas.microsoft.com/office/powerpoint/2010/main" val="1313500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519A50B3-34DD-482F-BA90-455DAE4D7F3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8C0601F-8C78-411F-A221-BB29CED30F9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CE2C233F-AC89-42AD-B4F5-8062449FA5B2}"/>
              </a:ext>
            </a:extLst>
          </p:cNvPr>
          <p:cNvSpPr>
            <a:spLocks noGrp="1" noChangeArrowheads="1"/>
          </p:cNvSpPr>
          <p:nvPr>
            <p:ph type="sldNum" sz="quarter" idx="12"/>
          </p:nvPr>
        </p:nvSpPr>
        <p:spPr>
          <a:ln/>
        </p:spPr>
        <p:txBody>
          <a:bodyPr/>
          <a:lstStyle>
            <a:lvl1pPr>
              <a:defRPr/>
            </a:lvl1pPr>
          </a:lstStyle>
          <a:p>
            <a:pPr>
              <a:defRPr/>
            </a:pPr>
            <a:fld id="{FD3E9618-406A-49AB-A16B-DBCFCCEF0D6B}" type="slidenum">
              <a:rPr lang="en-GB" altLang="en-US"/>
              <a:pPr>
                <a:defRPr/>
              </a:pPr>
              <a:t>‹#›</a:t>
            </a:fld>
            <a:endParaRPr lang="en-GB" altLang="en-US"/>
          </a:p>
        </p:txBody>
      </p:sp>
    </p:spTree>
    <p:extLst>
      <p:ext uri="{BB962C8B-B14F-4D97-AF65-F5344CB8AC3E}">
        <p14:creationId xmlns:p14="http://schemas.microsoft.com/office/powerpoint/2010/main" val="279416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CF20F40B-1814-4438-8FFB-F807085A546D}"/>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B2A6A672-E812-40E0-9A21-99E3267F311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F5963CA6-5BD9-4E2A-AB2B-A60B4F466143}"/>
              </a:ext>
            </a:extLst>
          </p:cNvPr>
          <p:cNvSpPr>
            <a:spLocks noGrp="1" noChangeArrowheads="1"/>
          </p:cNvSpPr>
          <p:nvPr>
            <p:ph type="sldNum" sz="quarter" idx="12"/>
          </p:nvPr>
        </p:nvSpPr>
        <p:spPr>
          <a:ln/>
        </p:spPr>
        <p:txBody>
          <a:bodyPr/>
          <a:lstStyle>
            <a:lvl1pPr>
              <a:defRPr/>
            </a:lvl1pPr>
          </a:lstStyle>
          <a:p>
            <a:pPr>
              <a:defRPr/>
            </a:pPr>
            <a:fld id="{DD12654D-3C0C-4B6D-A17E-BFD39A9367E8}" type="slidenum">
              <a:rPr lang="en-GB" altLang="en-US"/>
              <a:pPr>
                <a:defRPr/>
              </a:pPr>
              <a:t>‹#›</a:t>
            </a:fld>
            <a:endParaRPr lang="en-GB" altLang="en-US"/>
          </a:p>
        </p:txBody>
      </p:sp>
    </p:spTree>
    <p:extLst>
      <p:ext uri="{BB962C8B-B14F-4D97-AF65-F5344CB8AC3E}">
        <p14:creationId xmlns:p14="http://schemas.microsoft.com/office/powerpoint/2010/main" val="16485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A81B4D2A-B485-438F-B50F-B22F2D113E22}"/>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3A0F3F1-436E-41C1-9168-0F871CED683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23FEC35-B9DD-4B11-B7B6-28A6905576B8}"/>
              </a:ext>
            </a:extLst>
          </p:cNvPr>
          <p:cNvSpPr>
            <a:spLocks noGrp="1" noChangeArrowheads="1"/>
          </p:cNvSpPr>
          <p:nvPr>
            <p:ph type="sldNum" sz="quarter" idx="12"/>
          </p:nvPr>
        </p:nvSpPr>
        <p:spPr>
          <a:ln/>
        </p:spPr>
        <p:txBody>
          <a:bodyPr/>
          <a:lstStyle>
            <a:lvl1pPr>
              <a:defRPr/>
            </a:lvl1pPr>
          </a:lstStyle>
          <a:p>
            <a:pPr>
              <a:defRPr/>
            </a:pPr>
            <a:fld id="{24C2E1F1-4D42-4E49-A560-3559404DF28E}" type="slidenum">
              <a:rPr lang="en-GB" altLang="en-US"/>
              <a:pPr>
                <a:defRPr/>
              </a:pPr>
              <a:t>‹#›</a:t>
            </a:fld>
            <a:endParaRPr lang="en-GB" altLang="en-US"/>
          </a:p>
        </p:txBody>
      </p:sp>
    </p:spTree>
    <p:extLst>
      <p:ext uri="{BB962C8B-B14F-4D97-AF65-F5344CB8AC3E}">
        <p14:creationId xmlns:p14="http://schemas.microsoft.com/office/powerpoint/2010/main" val="301681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1400D28-0BC0-424D-A478-E50A13591C10}"/>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B8F32D6C-C973-4676-A18C-7F96642767D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49AC958C-5CEB-4FCC-AA8F-BDE53B9608D4}"/>
              </a:ext>
            </a:extLst>
          </p:cNvPr>
          <p:cNvSpPr>
            <a:spLocks noGrp="1" noChangeArrowheads="1"/>
          </p:cNvSpPr>
          <p:nvPr>
            <p:ph type="sldNum" sz="quarter" idx="12"/>
          </p:nvPr>
        </p:nvSpPr>
        <p:spPr>
          <a:ln/>
        </p:spPr>
        <p:txBody>
          <a:bodyPr/>
          <a:lstStyle>
            <a:lvl1pPr>
              <a:defRPr/>
            </a:lvl1pPr>
          </a:lstStyle>
          <a:p>
            <a:pPr>
              <a:defRPr/>
            </a:pPr>
            <a:fld id="{6705E400-CC3B-4590-8547-283D1DC39A45}" type="slidenum">
              <a:rPr lang="en-GB" altLang="en-US"/>
              <a:pPr>
                <a:defRPr/>
              </a:pPr>
              <a:t>‹#›</a:t>
            </a:fld>
            <a:endParaRPr lang="en-GB" altLang="en-US"/>
          </a:p>
        </p:txBody>
      </p:sp>
    </p:spTree>
    <p:extLst>
      <p:ext uri="{BB962C8B-B14F-4D97-AF65-F5344CB8AC3E}">
        <p14:creationId xmlns:p14="http://schemas.microsoft.com/office/powerpoint/2010/main" val="329089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CB7E1F9-CE39-4183-99E6-7063B9F8253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7E21D5D0-CD1E-4226-B240-951B228F1C0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086ABA5-78C9-47B5-AAD9-938C54980A6E}"/>
              </a:ext>
            </a:extLst>
          </p:cNvPr>
          <p:cNvSpPr>
            <a:spLocks noGrp="1" noChangeArrowheads="1"/>
          </p:cNvSpPr>
          <p:nvPr>
            <p:ph type="sldNum" sz="quarter" idx="12"/>
          </p:nvPr>
        </p:nvSpPr>
        <p:spPr>
          <a:ln/>
        </p:spPr>
        <p:txBody>
          <a:bodyPr/>
          <a:lstStyle>
            <a:lvl1pPr>
              <a:defRPr/>
            </a:lvl1pPr>
          </a:lstStyle>
          <a:p>
            <a:pPr>
              <a:defRPr/>
            </a:pPr>
            <a:fld id="{5A3C0A96-444C-4B41-9743-F3FBAAF5A98E}" type="slidenum">
              <a:rPr lang="en-GB" altLang="en-US"/>
              <a:pPr>
                <a:defRPr/>
              </a:pPr>
              <a:t>‹#›</a:t>
            </a:fld>
            <a:endParaRPr lang="en-GB" altLang="en-US"/>
          </a:p>
        </p:txBody>
      </p:sp>
    </p:spTree>
    <p:extLst>
      <p:ext uri="{BB962C8B-B14F-4D97-AF65-F5344CB8AC3E}">
        <p14:creationId xmlns:p14="http://schemas.microsoft.com/office/powerpoint/2010/main" val="217116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AC61E25-CE2E-4851-AF2C-3B591FC961F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4090E82-7B52-4BA0-99BB-12767CD1758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F7ADD3EB-3A70-4FD3-BE9F-2587E94623B8}"/>
              </a:ext>
            </a:extLst>
          </p:cNvPr>
          <p:cNvSpPr>
            <a:spLocks noGrp="1" noChangeArrowheads="1"/>
          </p:cNvSpPr>
          <p:nvPr>
            <p:ph type="sldNum" sz="quarter" idx="12"/>
          </p:nvPr>
        </p:nvSpPr>
        <p:spPr>
          <a:ln/>
        </p:spPr>
        <p:txBody>
          <a:bodyPr/>
          <a:lstStyle>
            <a:lvl1pPr>
              <a:defRPr/>
            </a:lvl1pPr>
          </a:lstStyle>
          <a:p>
            <a:pPr>
              <a:defRPr/>
            </a:pPr>
            <a:fld id="{F754F373-9B4A-419C-A307-B0A6FB332FFB}" type="slidenum">
              <a:rPr lang="en-GB" altLang="en-US"/>
              <a:pPr>
                <a:defRPr/>
              </a:pPr>
              <a:t>‹#›</a:t>
            </a:fld>
            <a:endParaRPr lang="en-GB" altLang="en-US"/>
          </a:p>
        </p:txBody>
      </p:sp>
    </p:spTree>
    <p:extLst>
      <p:ext uri="{BB962C8B-B14F-4D97-AF65-F5344CB8AC3E}">
        <p14:creationId xmlns:p14="http://schemas.microsoft.com/office/powerpoint/2010/main" val="4173032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0B50DEB-0C97-4613-A348-8CF9BB84623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523A11E-83CD-4CAF-B23E-DEF401CD856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DEC7EA67-E2D8-4696-B0C9-6AD2E58B1F0A}"/>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effectLst/>
                <a:latin typeface="+mn-lt"/>
              </a:defRPr>
            </a:lvl1pPr>
          </a:lstStyle>
          <a:p>
            <a:pPr>
              <a:defRPr/>
            </a:pPr>
            <a:endParaRPr lang="en-GB"/>
          </a:p>
        </p:txBody>
      </p:sp>
      <p:sp>
        <p:nvSpPr>
          <p:cNvPr id="1029" name="Rectangle 5">
            <a:extLst>
              <a:ext uri="{FF2B5EF4-FFF2-40B4-BE49-F238E27FC236}">
                <a16:creationId xmlns:a16="http://schemas.microsoft.com/office/drawing/2014/main" id="{7F77FD1A-B044-4039-AA7C-BE55997E3B4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effectLst/>
                <a:latin typeface="+mn-lt"/>
              </a:defRPr>
            </a:lvl1pPr>
          </a:lstStyle>
          <a:p>
            <a:pPr>
              <a:defRPr/>
            </a:pPr>
            <a:endParaRPr lang="en-GB"/>
          </a:p>
        </p:txBody>
      </p:sp>
      <p:sp>
        <p:nvSpPr>
          <p:cNvPr id="1030" name="Rectangle 6">
            <a:extLst>
              <a:ext uri="{FF2B5EF4-FFF2-40B4-BE49-F238E27FC236}">
                <a16:creationId xmlns:a16="http://schemas.microsoft.com/office/drawing/2014/main" id="{FAE81761-270E-4034-A4F5-71D743DEEED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Times New Roman" panose="02020603050405020304" pitchFamily="18" charset="0"/>
              </a:defRPr>
            </a:lvl1pPr>
          </a:lstStyle>
          <a:p>
            <a:pPr>
              <a:defRPr/>
            </a:pPr>
            <a:fld id="{5548D327-185D-4773-A136-CFA3E8DA6AF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3.xml"/><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video" Target="file:///D:\Work\PRESENTA\LECTURES\Leeds_Lecture\Leeds_PAGES_2007\biome4.avi" TargetMode="External"/><Relationship Id="rId7" Type="http://schemas.openxmlformats.org/officeDocument/2006/relationships/image" Target="../media/image17.png"/><Relationship Id="rId2" Type="http://schemas.openxmlformats.org/officeDocument/2006/relationships/video" Target="file:///D:\Work\PRESENTA\LECTURES\Leeds_Lecture\Leeds_PAGES_2007\temp.avi" TargetMode="External"/><Relationship Id="rId1" Type="http://schemas.openxmlformats.org/officeDocument/2006/relationships/video" Target="file:///D:\Work\PRESENTA\LECTURES\Leeds_Lecture\Leeds_PAGES_2007\ice_heig.avi" TargetMode="External"/><Relationship Id="rId6" Type="http://schemas.openxmlformats.org/officeDocument/2006/relationships/notesSlide" Target="../notesSlides/notesSlide18.xml"/><Relationship Id="rId5" Type="http://schemas.openxmlformats.org/officeDocument/2006/relationships/slideLayout" Target="../slideLayouts/slideLayout6.xml"/><Relationship Id="rId10" Type="http://schemas.openxmlformats.org/officeDocument/2006/relationships/image" Target="../media/image20.png"/><Relationship Id="rId4" Type="http://schemas.openxmlformats.org/officeDocument/2006/relationships/video" Target="file:///D:\Work\PRESENTA\LECTURES\Leeds_Lecture\Leeds_PAGES_2007\precip.avi" TargetMode="External"/><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45.pn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lank_with_logo">
            <a:extLst>
              <a:ext uri="{FF2B5EF4-FFF2-40B4-BE49-F238E27FC236}">
                <a16:creationId xmlns:a16="http://schemas.microsoft.com/office/drawing/2014/main" id="{A9616F6D-C3BF-430C-B0F5-F79F3BA45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53E906B6-28F5-416E-A550-D912857096EC}"/>
              </a:ext>
            </a:extLst>
          </p:cNvPr>
          <p:cNvSpPr>
            <a:spLocks noChangeArrowheads="1"/>
          </p:cNvSpPr>
          <p:nvPr/>
        </p:nvSpPr>
        <p:spPr bwMode="auto">
          <a:xfrm>
            <a:off x="6350" y="533400"/>
            <a:ext cx="9144000" cy="990600"/>
          </a:xfrm>
          <a:prstGeom prst="rect">
            <a:avLst/>
          </a:prstGeom>
          <a:noFill/>
          <a:ln w="9525">
            <a:noFill/>
            <a:miter lim="800000"/>
            <a:headEnd/>
            <a:tailEnd/>
          </a:ln>
          <a:effectLst/>
        </p:spPr>
        <p:txBody>
          <a:bodyPr anchor="ctr"/>
          <a:lstStyle/>
          <a:p>
            <a:pPr algn="ctr" eaLnBrk="1" hangingPunct="1">
              <a:defRPr/>
            </a:pPr>
            <a:r>
              <a:rPr lang="en-GB" sz="3200" dirty="0"/>
              <a:t>Climate Models and their application in understanding climate evolution</a:t>
            </a:r>
          </a:p>
        </p:txBody>
      </p:sp>
      <p:sp>
        <p:nvSpPr>
          <p:cNvPr id="2055" name="Text Box 7">
            <a:extLst>
              <a:ext uri="{FF2B5EF4-FFF2-40B4-BE49-F238E27FC236}">
                <a16:creationId xmlns:a16="http://schemas.microsoft.com/office/drawing/2014/main" id="{6A884A5A-FB2D-4183-86BD-7B2B69D93B18}"/>
              </a:ext>
            </a:extLst>
          </p:cNvPr>
          <p:cNvSpPr txBox="1">
            <a:spLocks noChangeArrowheads="1"/>
          </p:cNvSpPr>
          <p:nvPr/>
        </p:nvSpPr>
        <p:spPr bwMode="auto">
          <a:xfrm>
            <a:off x="539750" y="1898650"/>
            <a:ext cx="8077200" cy="738188"/>
          </a:xfrm>
          <a:prstGeom prst="rect">
            <a:avLst/>
          </a:prstGeom>
          <a:noFill/>
          <a:ln w="9525">
            <a:noFill/>
            <a:miter lim="800000"/>
            <a:headEnd/>
            <a:tailEnd/>
          </a:ln>
          <a:effectLst/>
        </p:spPr>
        <p:txBody>
          <a:bodyPr>
            <a:spAutoFit/>
          </a:bodyPr>
          <a:lstStyle/>
          <a:p>
            <a:pPr algn="ctr" eaLnBrk="1" hangingPunct="1">
              <a:defRPr/>
            </a:pPr>
            <a:r>
              <a:rPr lang="en-GB" b="0" dirty="0">
                <a:effectLst>
                  <a:outerShdw blurRad="38100" dist="38100" dir="2700000" algn="tl">
                    <a:srgbClr val="C0C0C0"/>
                  </a:outerShdw>
                </a:effectLst>
              </a:rPr>
              <a:t>Prof. Alan M. Haywood</a:t>
            </a:r>
          </a:p>
          <a:p>
            <a:pPr algn="ctr" eaLnBrk="1" hangingPunct="1">
              <a:defRPr/>
            </a:pPr>
            <a:endParaRPr lang="en-GB" sz="1800" dirty="0">
              <a:effectLst>
                <a:outerShdw blurRad="38100" dist="38100" dir="2700000" algn="tl">
                  <a:srgbClr val="C0C0C0"/>
                </a:outerShdw>
              </a:effectLst>
            </a:endParaRPr>
          </a:p>
        </p:txBody>
      </p:sp>
      <p:sp>
        <p:nvSpPr>
          <p:cNvPr id="2057" name="Rectangle 9">
            <a:extLst>
              <a:ext uri="{FF2B5EF4-FFF2-40B4-BE49-F238E27FC236}">
                <a16:creationId xmlns:a16="http://schemas.microsoft.com/office/drawing/2014/main" id="{C5CD9C89-118B-41C7-B604-677A430EE7AC}"/>
              </a:ext>
            </a:extLst>
          </p:cNvPr>
          <p:cNvSpPr>
            <a:spLocks noChangeArrowheads="1"/>
          </p:cNvSpPr>
          <p:nvPr/>
        </p:nvSpPr>
        <p:spPr bwMode="auto">
          <a:xfrm>
            <a:off x="0" y="5867400"/>
            <a:ext cx="3276600" cy="990600"/>
          </a:xfrm>
          <a:prstGeom prst="rect">
            <a:avLst/>
          </a:prstGeom>
          <a:solidFill>
            <a:schemeClr val="bg1"/>
          </a:solidFill>
          <a:ln w="9525">
            <a:noFill/>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pic>
        <p:nvPicPr>
          <p:cNvPr id="4102" name="Picture 5">
            <a:extLst>
              <a:ext uri="{FF2B5EF4-FFF2-40B4-BE49-F238E27FC236}">
                <a16:creationId xmlns:a16="http://schemas.microsoft.com/office/drawing/2014/main" id="{6DCB3D33-5DFF-4F76-96F3-C5066081E1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363" y="2636838"/>
            <a:ext cx="4233862"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a:extLst>
              <a:ext uri="{FF2B5EF4-FFF2-40B4-BE49-F238E27FC236}">
                <a16:creationId xmlns:a16="http://schemas.microsoft.com/office/drawing/2014/main" id="{4E996A73-066F-431A-B54F-73642FDF7B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13" y="2636838"/>
            <a:ext cx="4535487"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A04AD99-83D9-4D8A-A6EF-4202BF936461}"/>
              </a:ext>
            </a:extLst>
          </p:cNvPr>
          <p:cNvSpPr txBox="1"/>
          <p:nvPr/>
        </p:nvSpPr>
        <p:spPr>
          <a:xfrm>
            <a:off x="57150" y="6268135"/>
            <a:ext cx="4576864" cy="646331"/>
          </a:xfrm>
          <a:prstGeom prst="rect">
            <a:avLst/>
          </a:prstGeom>
          <a:noFill/>
        </p:spPr>
        <p:txBody>
          <a:bodyPr wrap="square">
            <a:spAutoFit/>
          </a:bodyPr>
          <a:lstStyle/>
          <a:p>
            <a:r>
              <a:rPr lang="en-GB" sz="1800" b="0" i="0" dirty="0">
                <a:solidFill>
                  <a:srgbClr val="222222"/>
                </a:solidFill>
                <a:effectLst/>
                <a:latin typeface="Open Sans" panose="020B0606030504020204" pitchFamily="34" charset="0"/>
              </a:rPr>
              <a:t>Source: Pacific Northwest National Laboratory</a:t>
            </a:r>
            <a:endParaRPr lang="en-GB" sz="1800" dirty="0"/>
          </a:p>
        </p:txBody>
      </p:sp>
      <p:sp>
        <p:nvSpPr>
          <p:cNvPr id="11" name="TextBox 10">
            <a:extLst>
              <a:ext uri="{FF2B5EF4-FFF2-40B4-BE49-F238E27FC236}">
                <a16:creationId xmlns:a16="http://schemas.microsoft.com/office/drawing/2014/main" id="{C805CFCB-C8E2-4E8F-8904-408646E9AC75}"/>
              </a:ext>
            </a:extLst>
          </p:cNvPr>
          <p:cNvSpPr txBox="1"/>
          <p:nvPr/>
        </p:nvSpPr>
        <p:spPr>
          <a:xfrm>
            <a:off x="4699000" y="6332235"/>
            <a:ext cx="4640094" cy="369332"/>
          </a:xfrm>
          <a:prstGeom prst="rect">
            <a:avLst/>
          </a:prstGeom>
          <a:noFill/>
        </p:spPr>
        <p:txBody>
          <a:bodyPr wrap="square">
            <a:spAutoFit/>
          </a:bodyPr>
          <a:lstStyle/>
          <a:p>
            <a:r>
              <a:rPr lang="en-GB" sz="1800" b="0" dirty="0"/>
              <a:t>Artwork by James McKay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144B7FB-A1AF-40F3-BDAB-25395F5A7C6E}"/>
              </a:ext>
            </a:extLst>
          </p:cNvPr>
          <p:cNvSpPr>
            <a:spLocks noGrp="1" noChangeArrowheads="1"/>
          </p:cNvSpPr>
          <p:nvPr>
            <p:ph type="title"/>
          </p:nvPr>
        </p:nvSpPr>
        <p:spPr>
          <a:xfrm>
            <a:off x="304800" y="152400"/>
            <a:ext cx="8534400" cy="838200"/>
          </a:xfrm>
        </p:spPr>
        <p:txBody>
          <a:bodyPr/>
          <a:lstStyle/>
          <a:p>
            <a:pPr eaLnBrk="1" hangingPunct="1"/>
            <a:r>
              <a:rPr lang="en-GB" altLang="en-US" sz="3200" b="1" dirty="0">
                <a:latin typeface="Tahoma" panose="020B0604030504040204" pitchFamily="34" charset="0"/>
              </a:rPr>
              <a:t>Physical basis of climate models</a:t>
            </a:r>
          </a:p>
        </p:txBody>
      </p:sp>
      <p:sp>
        <p:nvSpPr>
          <p:cNvPr id="32771" name="Rectangle 3">
            <a:extLst>
              <a:ext uri="{FF2B5EF4-FFF2-40B4-BE49-F238E27FC236}">
                <a16:creationId xmlns:a16="http://schemas.microsoft.com/office/drawing/2014/main" id="{A54922C8-78EF-45BD-8868-1B8EAE165BC7}"/>
              </a:ext>
            </a:extLst>
          </p:cNvPr>
          <p:cNvSpPr>
            <a:spLocks noGrp="1" noChangeArrowheads="1"/>
          </p:cNvSpPr>
          <p:nvPr>
            <p:ph type="body" idx="1"/>
          </p:nvPr>
        </p:nvSpPr>
        <p:spPr>
          <a:xfrm>
            <a:off x="228600" y="1143000"/>
            <a:ext cx="8534400" cy="5105400"/>
          </a:xfrm>
        </p:spPr>
        <p:txBody>
          <a:bodyPr/>
          <a:lstStyle/>
          <a:p>
            <a:pPr eaLnBrk="1" hangingPunct="1"/>
            <a:r>
              <a:rPr lang="en-GB" altLang="en-US" sz="2400" dirty="0">
                <a:latin typeface="Tahoma" panose="020B0604030504040204" pitchFamily="34" charset="0"/>
              </a:rPr>
              <a:t>The atmosphere is a fluid on a rotating planet:</a:t>
            </a:r>
          </a:p>
          <a:p>
            <a:pPr lvl="1" eaLnBrk="1" hangingPunct="1"/>
            <a:r>
              <a:rPr lang="en-GB" altLang="en-US" sz="2000" dirty="0">
                <a:latin typeface="Tahoma" panose="020B0604030504040204" pitchFamily="34" charset="0"/>
              </a:rPr>
              <a:t>Drag at the surface and within the atmosphere affects the momentum budget</a:t>
            </a:r>
          </a:p>
          <a:p>
            <a:pPr lvl="1" eaLnBrk="1" hangingPunct="1"/>
            <a:r>
              <a:rPr lang="en-GB" altLang="en-US" sz="2000" dirty="0">
                <a:latin typeface="Tahoma" panose="020B0604030504040204" pitchFamily="34" charset="0"/>
              </a:rPr>
              <a:t>Water vapour evaporates from the surface, condenses to form clouds and heats the atmosphere when it is lost through precipitation</a:t>
            </a:r>
          </a:p>
          <a:p>
            <a:pPr lvl="1" eaLnBrk="1" hangingPunct="1"/>
            <a:r>
              <a:rPr lang="en-GB" altLang="en-US" sz="2000" dirty="0">
                <a:latin typeface="Tahoma" panose="020B0604030504040204" pitchFamily="34" charset="0"/>
              </a:rPr>
              <a:t>Heating from solar radiation and cooling from thermal radiation</a:t>
            </a:r>
          </a:p>
          <a:p>
            <a:pPr lvl="1" eaLnBrk="1" hangingPunct="1">
              <a:buFontTx/>
              <a:buNone/>
            </a:pPr>
            <a:endParaRPr lang="en-GB" altLang="en-US" sz="2000" dirty="0">
              <a:latin typeface="Tahoma" panose="020B0604030504040204" pitchFamily="34" charset="0"/>
            </a:endParaRPr>
          </a:p>
          <a:p>
            <a:pPr eaLnBrk="1" hangingPunct="1"/>
            <a:r>
              <a:rPr lang="en-GB" altLang="en-US" sz="2400" dirty="0">
                <a:latin typeface="Tahoma" panose="020B0604030504040204" pitchFamily="34" charset="0"/>
              </a:rPr>
              <a:t>Models therefore need to include equations for;</a:t>
            </a:r>
          </a:p>
          <a:p>
            <a:pPr lvl="1" eaLnBrk="1" hangingPunct="1"/>
            <a:r>
              <a:rPr lang="en-GB" altLang="en-US" sz="2000" dirty="0">
                <a:latin typeface="Tahoma" panose="020B0604030504040204" pitchFamily="34" charset="0"/>
              </a:rPr>
              <a:t>3 components of wind (or vorticity &amp; divergence), including Coriolis and drag</a:t>
            </a:r>
          </a:p>
          <a:p>
            <a:pPr lvl="1" eaLnBrk="1" hangingPunct="1"/>
            <a:r>
              <a:rPr lang="en-GB" altLang="en-US" sz="2000" dirty="0">
                <a:latin typeface="Tahoma" panose="020B0604030504040204" pitchFamily="34" charset="0"/>
              </a:rPr>
              <a:t>equation of state and conservation of water</a:t>
            </a:r>
          </a:p>
          <a:p>
            <a:pPr lvl="1" eaLnBrk="1" hangingPunct="1"/>
            <a:r>
              <a:rPr lang="en-GB" altLang="en-US" sz="2000" dirty="0">
                <a:latin typeface="Tahoma" panose="020B0604030504040204" pitchFamily="34" charset="0"/>
              </a:rPr>
              <a:t>thermodynamics, including heating by condensation and radiation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a:extLst>
              <a:ext uri="{FF2B5EF4-FFF2-40B4-BE49-F238E27FC236}">
                <a16:creationId xmlns:a16="http://schemas.microsoft.com/office/drawing/2014/main" id="{F81FCB50-540D-4421-A819-59858CFFA79E}"/>
              </a:ext>
            </a:extLst>
          </p:cNvPr>
          <p:cNvSpPr>
            <a:spLocks noChangeArrowheads="1"/>
          </p:cNvSpPr>
          <p:nvPr/>
        </p:nvSpPr>
        <p:spPr bwMode="auto">
          <a:xfrm>
            <a:off x="609600" y="1446213"/>
            <a:ext cx="8001000" cy="4302716"/>
          </a:xfrm>
          <a:prstGeom prst="rect">
            <a:avLst/>
          </a:prstGeom>
          <a:noFill/>
          <a:ln w="9525">
            <a:noFill/>
            <a:miter lim="800000"/>
            <a:headEnd/>
            <a:tailEnd/>
          </a:ln>
          <a:effectLst/>
        </p:spPr>
        <p:txBody>
          <a:bodyPr>
            <a:spAutoFit/>
          </a:bodyPr>
          <a:lstStyle/>
          <a:p>
            <a:pPr eaLnBrk="1" hangingPunct="1">
              <a:lnSpc>
                <a:spcPct val="90000"/>
              </a:lnSpc>
              <a:spcBef>
                <a:spcPct val="50000"/>
              </a:spcBef>
              <a:buFontTx/>
              <a:buChar char="•"/>
              <a:defRPr/>
            </a:pPr>
            <a:r>
              <a:rPr lang="en-GB" b="0" dirty="0"/>
              <a:t> The ocean is also a fluid, but incompressible. It is heated by solar radiation and cooled by evaporation and thermal emission from the surface. No internal heating, but salinity strongly affects the density and hence the circulation</a:t>
            </a:r>
          </a:p>
          <a:p>
            <a:pPr eaLnBrk="1" hangingPunct="1">
              <a:lnSpc>
                <a:spcPct val="90000"/>
              </a:lnSpc>
              <a:spcBef>
                <a:spcPct val="50000"/>
              </a:spcBef>
              <a:buFontTx/>
              <a:buChar char="•"/>
              <a:defRPr/>
            </a:pPr>
            <a:r>
              <a:rPr lang="en-GB" b="0" dirty="0"/>
              <a:t> Additional models have been developed to include the land surface, cryosphere, atmospheric chemistry and aerosols, carbon cycle etc</a:t>
            </a:r>
          </a:p>
          <a:p>
            <a:pPr eaLnBrk="1" hangingPunct="1">
              <a:lnSpc>
                <a:spcPct val="90000"/>
              </a:lnSpc>
              <a:spcBef>
                <a:spcPct val="50000"/>
              </a:spcBef>
              <a:defRPr/>
            </a:pPr>
            <a:endParaRPr lang="en-GB" b="0" dirty="0"/>
          </a:p>
          <a:p>
            <a:pPr eaLnBrk="1" hangingPunct="1">
              <a:lnSpc>
                <a:spcPct val="90000"/>
              </a:lnSpc>
              <a:spcBef>
                <a:spcPct val="50000"/>
              </a:spcBef>
              <a:buFontTx/>
              <a:buChar char="•"/>
              <a:defRPr/>
            </a:pPr>
            <a:r>
              <a:rPr lang="en-GB" b="0" dirty="0"/>
              <a:t> </a:t>
            </a:r>
            <a:r>
              <a:rPr lang="en-GB" dirty="0"/>
              <a:t>Processes that are sub-grid in scale are modelled by </a:t>
            </a:r>
            <a:r>
              <a:rPr lang="en-GB" i="1" dirty="0"/>
              <a:t>parametrizations</a:t>
            </a:r>
          </a:p>
        </p:txBody>
      </p:sp>
      <p:sp>
        <p:nvSpPr>
          <p:cNvPr id="319491" name="Rectangle 3">
            <a:extLst>
              <a:ext uri="{FF2B5EF4-FFF2-40B4-BE49-F238E27FC236}">
                <a16:creationId xmlns:a16="http://schemas.microsoft.com/office/drawing/2014/main" id="{5A61E205-D20B-4105-80F1-2743F3AE8C25}"/>
              </a:ext>
            </a:extLst>
          </p:cNvPr>
          <p:cNvSpPr>
            <a:spLocks noChangeArrowheads="1"/>
          </p:cNvSpPr>
          <p:nvPr/>
        </p:nvSpPr>
        <p:spPr bwMode="auto">
          <a:xfrm>
            <a:off x="304800" y="152400"/>
            <a:ext cx="8534400" cy="838200"/>
          </a:xfrm>
          <a:prstGeom prst="rect">
            <a:avLst/>
          </a:prstGeom>
          <a:noFill/>
          <a:ln w="9525">
            <a:noFill/>
            <a:miter lim="800000"/>
            <a:headEnd/>
            <a:tailEnd/>
          </a:ln>
          <a:effectLst/>
        </p:spPr>
        <p:txBody>
          <a:bodyPr anchor="ctr"/>
          <a:lstStyle/>
          <a:p>
            <a:pPr algn="ctr" eaLnBrk="1" hangingPunct="1">
              <a:defRPr/>
            </a:pPr>
            <a:r>
              <a:rPr lang="en-GB" sz="3200" dirty="0">
                <a:solidFill>
                  <a:schemeClr val="tx2"/>
                </a:solidFill>
              </a:rPr>
              <a:t>Physical basis of climate models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49F8D2C8-54D0-4D32-AC5F-35CA5F113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692696"/>
            <a:ext cx="6667500" cy="6106294"/>
          </a:xfrm>
          <a:prstGeom prst="rect">
            <a:avLst/>
          </a:prstGeom>
          <a:noFill/>
          <a:extLst>
            <a:ext uri="{909E8E84-426E-40DD-AFC4-6F175D3DCCD1}">
              <a14:hiddenFill xmlns:a14="http://schemas.microsoft.com/office/drawing/2010/main">
                <a:solidFill>
                  <a:srgbClr val="FFFFFF"/>
                </a:solidFill>
              </a14:hiddenFill>
            </a:ext>
          </a:extLst>
        </p:spPr>
      </p:pic>
      <p:sp>
        <p:nvSpPr>
          <p:cNvPr id="40962" name="Rectangle 2">
            <a:extLst>
              <a:ext uri="{FF2B5EF4-FFF2-40B4-BE49-F238E27FC236}">
                <a16:creationId xmlns:a16="http://schemas.microsoft.com/office/drawing/2014/main" id="{F0516790-2FD6-45BE-BF7E-808C554B7DBF}"/>
              </a:ext>
            </a:extLst>
          </p:cNvPr>
          <p:cNvSpPr>
            <a:spLocks noGrp="1" noChangeArrowheads="1"/>
          </p:cNvSpPr>
          <p:nvPr>
            <p:ph type="title"/>
          </p:nvPr>
        </p:nvSpPr>
        <p:spPr>
          <a:xfrm>
            <a:off x="173932" y="-141690"/>
            <a:ext cx="8964488" cy="838200"/>
          </a:xfrm>
        </p:spPr>
        <p:txBody>
          <a:bodyPr/>
          <a:lstStyle/>
          <a:p>
            <a:pPr eaLnBrk="1" hangingPunct="1"/>
            <a:r>
              <a:rPr lang="en-GB" altLang="en-US" sz="3200" b="1" dirty="0">
                <a:latin typeface="Tahoma" panose="020B0604030504040204" pitchFamily="34" charset="0"/>
              </a:rPr>
              <a:t>Parametrized processes in climate models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7A44950-73C6-4650-8914-54C900761A7B}"/>
              </a:ext>
            </a:extLst>
          </p:cNvPr>
          <p:cNvSpPr>
            <a:spLocks noGrp="1" noChangeArrowheads="1"/>
          </p:cNvSpPr>
          <p:nvPr>
            <p:ph type="title"/>
          </p:nvPr>
        </p:nvSpPr>
        <p:spPr>
          <a:xfrm>
            <a:off x="2819400" y="-76200"/>
            <a:ext cx="5638800" cy="1143000"/>
          </a:xfrm>
        </p:spPr>
        <p:txBody>
          <a:bodyPr/>
          <a:lstStyle/>
          <a:p>
            <a:pPr eaLnBrk="1" hangingPunct="1"/>
            <a:r>
              <a:rPr lang="en-GB" altLang="en-US" sz="3200" b="1" dirty="0">
                <a:latin typeface="Tahoma" panose="020B0604030504040204" pitchFamily="34" charset="0"/>
                <a:ea typeface="Tahoma" panose="020B0604030504040204" pitchFamily="34" charset="0"/>
                <a:cs typeface="Tahoma" panose="020B0604030504040204" pitchFamily="34" charset="0"/>
              </a:rPr>
              <a:t>HadCM3 GCM</a:t>
            </a:r>
          </a:p>
        </p:txBody>
      </p:sp>
      <p:pic>
        <p:nvPicPr>
          <p:cNvPr id="36867" name="Picture 3" descr="hadcm3_land_sea">
            <a:extLst>
              <a:ext uri="{FF2B5EF4-FFF2-40B4-BE49-F238E27FC236}">
                <a16:creationId xmlns:a16="http://schemas.microsoft.com/office/drawing/2014/main" id="{FF05A974-DEBD-4210-99DB-9F037D37E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575" y="1524000"/>
            <a:ext cx="65754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a:extLst>
              <a:ext uri="{FF2B5EF4-FFF2-40B4-BE49-F238E27FC236}">
                <a16:creationId xmlns:a16="http://schemas.microsoft.com/office/drawing/2014/main" id="{23EC8F9F-EF0D-4569-81DF-C2C23FEBBFE4}"/>
              </a:ext>
            </a:extLst>
          </p:cNvPr>
          <p:cNvSpPr txBox="1">
            <a:spLocks noChangeArrowheads="1"/>
          </p:cNvSpPr>
          <p:nvPr/>
        </p:nvSpPr>
        <p:spPr bwMode="auto">
          <a:xfrm>
            <a:off x="2224088" y="5715000"/>
            <a:ext cx="2347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FontTx/>
              <a:buNone/>
            </a:pPr>
            <a:r>
              <a:rPr lang="en-GB" altLang="en-US" sz="2000" b="0"/>
              <a:t>20 Ocean Levels</a:t>
            </a:r>
          </a:p>
        </p:txBody>
      </p:sp>
      <p:sp>
        <p:nvSpPr>
          <p:cNvPr id="36869" name="Text Box 5">
            <a:extLst>
              <a:ext uri="{FF2B5EF4-FFF2-40B4-BE49-F238E27FC236}">
                <a16:creationId xmlns:a16="http://schemas.microsoft.com/office/drawing/2014/main" id="{E2DDF334-9C4B-4130-9E0C-A335E977ABD5}"/>
              </a:ext>
            </a:extLst>
          </p:cNvPr>
          <p:cNvSpPr txBox="1">
            <a:spLocks noChangeArrowheads="1"/>
          </p:cNvSpPr>
          <p:nvPr/>
        </p:nvSpPr>
        <p:spPr bwMode="auto">
          <a:xfrm>
            <a:off x="76200" y="32766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FontTx/>
              <a:buNone/>
            </a:pPr>
            <a:r>
              <a:rPr lang="en-GB" altLang="en-US" sz="1800" b="0"/>
              <a:t>19  Atmospheric Levels</a:t>
            </a:r>
            <a:endParaRPr lang="en-GB" altLang="en-US" sz="2400" b="0">
              <a:latin typeface="Stone Sans ITC TT" pitchFamily="2" charset="0"/>
            </a:endParaRPr>
          </a:p>
        </p:txBody>
      </p:sp>
      <p:sp>
        <p:nvSpPr>
          <p:cNvPr id="36870" name="Text Box 6">
            <a:extLst>
              <a:ext uri="{FF2B5EF4-FFF2-40B4-BE49-F238E27FC236}">
                <a16:creationId xmlns:a16="http://schemas.microsoft.com/office/drawing/2014/main" id="{21612594-457A-43B4-8288-51AF2162A2DB}"/>
              </a:ext>
            </a:extLst>
          </p:cNvPr>
          <p:cNvSpPr txBox="1">
            <a:spLocks noChangeArrowheads="1"/>
          </p:cNvSpPr>
          <p:nvPr/>
        </p:nvSpPr>
        <p:spPr bwMode="auto">
          <a:xfrm>
            <a:off x="2667000" y="990600"/>
            <a:ext cx="63246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70000"/>
              </a:lnSpc>
              <a:spcBef>
                <a:spcPct val="50000"/>
              </a:spcBef>
              <a:buFontTx/>
              <a:buNone/>
            </a:pPr>
            <a:r>
              <a:rPr lang="en-GB" altLang="en-US" sz="2400" b="0"/>
              <a:t>Atmospheric resolution: 3.75 by 2.5 degrees</a:t>
            </a:r>
            <a:endParaRPr lang="en-GB" altLang="en-US" sz="2400" b="0">
              <a:solidFill>
                <a:schemeClr val="bg1"/>
              </a:solidFill>
            </a:endParaRPr>
          </a:p>
        </p:txBody>
      </p:sp>
      <p:sp>
        <p:nvSpPr>
          <p:cNvPr id="36871" name="Rectangle 7">
            <a:extLst>
              <a:ext uri="{FF2B5EF4-FFF2-40B4-BE49-F238E27FC236}">
                <a16:creationId xmlns:a16="http://schemas.microsoft.com/office/drawing/2014/main" id="{3673B484-901F-4AD2-A369-8B8DFBE8C94C}"/>
              </a:ext>
            </a:extLst>
          </p:cNvPr>
          <p:cNvSpPr>
            <a:spLocks noChangeArrowheads="1"/>
          </p:cNvSpPr>
          <p:nvPr/>
        </p:nvSpPr>
        <p:spPr bwMode="auto">
          <a:xfrm>
            <a:off x="2224088" y="5165725"/>
            <a:ext cx="3698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80000"/>
              </a:lnSpc>
              <a:spcBef>
                <a:spcPct val="0"/>
              </a:spcBef>
              <a:buFontTx/>
              <a:buNone/>
            </a:pPr>
            <a:r>
              <a:rPr lang="en-GB" altLang="en-US" sz="2000" b="0"/>
              <a:t>Ocean resolution :1.25 by 1.25</a:t>
            </a:r>
          </a:p>
          <a:p>
            <a:pPr>
              <a:spcBef>
                <a:spcPct val="0"/>
              </a:spcBef>
              <a:buFontTx/>
              <a:buNone/>
            </a:pPr>
            <a:endParaRPr lang="en-GB" altLang="en-US" sz="2400" b="0"/>
          </a:p>
        </p:txBody>
      </p:sp>
      <p:pic>
        <p:nvPicPr>
          <p:cNvPr id="36872" name="Picture 8" descr="ocean_depth">
            <a:extLst>
              <a:ext uri="{FF2B5EF4-FFF2-40B4-BE49-F238E27FC236}">
                <a16:creationId xmlns:a16="http://schemas.microsoft.com/office/drawing/2014/main" id="{F0F752BF-6871-4441-BA20-5EE270B316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643313"/>
            <a:ext cx="1690688"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9" descr="atmos_levels">
            <a:extLst>
              <a:ext uri="{FF2B5EF4-FFF2-40B4-BE49-F238E27FC236}">
                <a16:creationId xmlns:a16="http://schemas.microsoft.com/office/drawing/2014/main" id="{BC357F74-F763-4D5E-ACAF-B072A97A90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63550"/>
            <a:ext cx="229235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a:extLst>
              <a:ext uri="{FF2B5EF4-FFF2-40B4-BE49-F238E27FC236}">
                <a16:creationId xmlns:a16="http://schemas.microsoft.com/office/drawing/2014/main" id="{2B553F0A-7564-4DD3-9162-96CD219DCEFE}"/>
              </a:ext>
            </a:extLst>
          </p:cNvPr>
          <p:cNvGrpSpPr>
            <a:grpSpLocks/>
          </p:cNvGrpSpPr>
          <p:nvPr/>
        </p:nvGrpSpPr>
        <p:grpSpPr bwMode="auto">
          <a:xfrm>
            <a:off x="5540375" y="1981200"/>
            <a:ext cx="2895600" cy="4495800"/>
            <a:chOff x="3504" y="1104"/>
            <a:chExt cx="1824" cy="2832"/>
          </a:xfrm>
        </p:grpSpPr>
        <p:sp>
          <p:nvSpPr>
            <p:cNvPr id="320523" name="Oval 11">
              <a:extLst>
                <a:ext uri="{FF2B5EF4-FFF2-40B4-BE49-F238E27FC236}">
                  <a16:creationId xmlns:a16="http://schemas.microsoft.com/office/drawing/2014/main" id="{56DAD118-B27A-4663-8635-451E4E49422F}"/>
                </a:ext>
              </a:extLst>
            </p:cNvPr>
            <p:cNvSpPr>
              <a:spLocks noChangeArrowheads="1"/>
            </p:cNvSpPr>
            <p:nvPr/>
          </p:nvSpPr>
          <p:spPr bwMode="auto">
            <a:xfrm>
              <a:off x="3504" y="1104"/>
              <a:ext cx="720" cy="480"/>
            </a:xfrm>
            <a:prstGeom prst="ellipse">
              <a:avLst/>
            </a:prstGeom>
            <a:noFill/>
            <a:ln w="25400">
              <a:solidFill>
                <a:schemeClr val="tx1"/>
              </a:solidFill>
              <a:round/>
              <a:headEnd/>
              <a:tailEnd/>
            </a:ln>
            <a:effectLst/>
          </p:spPr>
          <p:txBody>
            <a:bodyPr wrap="none" lIns="90000" tIns="46800" rIns="90000" bIns="46800" anchor="ctr"/>
            <a:lstStyle/>
            <a:p>
              <a:pPr eaLnBrk="1" hangingPunct="1">
                <a:defRPr/>
              </a:pPr>
              <a:endParaRPr lang="en-GB">
                <a:effectLst>
                  <a:outerShdw blurRad="38100" dist="38100" dir="2700000" algn="tl">
                    <a:srgbClr val="000000">
                      <a:alpha val="43137"/>
                    </a:srgbClr>
                  </a:outerShdw>
                </a:effectLst>
              </a:endParaRPr>
            </a:p>
          </p:txBody>
        </p:sp>
        <p:grpSp>
          <p:nvGrpSpPr>
            <p:cNvPr id="36876" name="Group 12">
              <a:extLst>
                <a:ext uri="{FF2B5EF4-FFF2-40B4-BE49-F238E27FC236}">
                  <a16:creationId xmlns:a16="http://schemas.microsoft.com/office/drawing/2014/main" id="{828DD4A1-780A-40F7-951B-4824695A26BD}"/>
                </a:ext>
              </a:extLst>
            </p:cNvPr>
            <p:cNvGrpSpPr>
              <a:grpSpLocks/>
            </p:cNvGrpSpPr>
            <p:nvPr/>
          </p:nvGrpSpPr>
          <p:grpSpPr bwMode="auto">
            <a:xfrm>
              <a:off x="3504" y="1296"/>
              <a:ext cx="1824" cy="2640"/>
              <a:chOff x="3504" y="1296"/>
              <a:chExt cx="1824" cy="2640"/>
            </a:xfrm>
          </p:grpSpPr>
          <p:graphicFrame>
            <p:nvGraphicFramePr>
              <p:cNvPr id="36877" name="Object 13">
                <a:extLst>
                  <a:ext uri="{FF2B5EF4-FFF2-40B4-BE49-F238E27FC236}">
                    <a16:creationId xmlns:a16="http://schemas.microsoft.com/office/drawing/2014/main" id="{6F39A044-73C1-4318-B929-D0DCB8FD7E71}"/>
                  </a:ext>
                </a:extLst>
              </p:cNvPr>
              <p:cNvGraphicFramePr>
                <a:graphicFrameLocks noChangeAspect="1"/>
              </p:cNvGraphicFramePr>
              <p:nvPr/>
            </p:nvGraphicFramePr>
            <p:xfrm>
              <a:off x="3984" y="2822"/>
              <a:ext cx="1145" cy="992"/>
            </p:xfrm>
            <a:graphic>
              <a:graphicData uri="http://schemas.openxmlformats.org/presentationml/2006/ole">
                <mc:AlternateContent xmlns:mc="http://schemas.openxmlformats.org/markup-compatibility/2006">
                  <mc:Choice xmlns:v="urn:schemas-microsoft-com:vml" Requires="v">
                    <p:oleObj spid="_x0000_s36894" name="Photo Editor Photo" r:id="rId7" imgW="1209524" imgH="1047619" progId="MSPhotoEd.3">
                      <p:embed/>
                    </p:oleObj>
                  </mc:Choice>
                  <mc:Fallback>
                    <p:oleObj name="Photo Editor Photo" r:id="rId7" imgW="1209524" imgH="1047619" progId="MSPhotoEd.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4" y="2822"/>
                            <a:ext cx="1145" cy="9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0526" name="Line 14">
                <a:extLst>
                  <a:ext uri="{FF2B5EF4-FFF2-40B4-BE49-F238E27FC236}">
                    <a16:creationId xmlns:a16="http://schemas.microsoft.com/office/drawing/2014/main" id="{350260B2-91A7-41A8-9E34-4DA6DBB702FA}"/>
                  </a:ext>
                </a:extLst>
              </p:cNvPr>
              <p:cNvSpPr>
                <a:spLocks noChangeShapeType="1"/>
              </p:cNvSpPr>
              <p:nvPr/>
            </p:nvSpPr>
            <p:spPr bwMode="auto">
              <a:xfrm>
                <a:off x="4224" y="1296"/>
                <a:ext cx="1104" cy="1920"/>
              </a:xfrm>
              <a:prstGeom prst="line">
                <a:avLst/>
              </a:prstGeom>
              <a:noFill/>
              <a:ln w="76200">
                <a:solidFill>
                  <a:schemeClr val="bg2"/>
                </a:solidFill>
                <a:round/>
                <a:headEnd/>
                <a:tailEnd/>
              </a:ln>
              <a:effectLst/>
            </p:spPr>
            <p:txBody>
              <a:bodyPr wrap="none" lIns="90000" tIns="46800" rIns="90000" bIns="46800" anchor="ctr"/>
              <a:lstStyle/>
              <a:p>
                <a:pPr eaLnBrk="1" hangingPunct="1">
                  <a:defRPr/>
                </a:pPr>
                <a:endParaRPr lang="en-GB">
                  <a:effectLst>
                    <a:outerShdw blurRad="38100" dist="38100" dir="2700000" algn="tl">
                      <a:srgbClr val="000000">
                        <a:alpha val="43137"/>
                      </a:srgbClr>
                    </a:outerShdw>
                  </a:effectLst>
                </a:endParaRPr>
              </a:p>
            </p:txBody>
          </p:sp>
          <p:sp>
            <p:nvSpPr>
              <p:cNvPr id="320527" name="Oval 15">
                <a:extLst>
                  <a:ext uri="{FF2B5EF4-FFF2-40B4-BE49-F238E27FC236}">
                    <a16:creationId xmlns:a16="http://schemas.microsoft.com/office/drawing/2014/main" id="{FA70B0A3-0C1A-48A4-B649-5109CC8E81DE}"/>
                  </a:ext>
                </a:extLst>
              </p:cNvPr>
              <p:cNvSpPr>
                <a:spLocks noChangeArrowheads="1"/>
              </p:cNvSpPr>
              <p:nvPr/>
            </p:nvSpPr>
            <p:spPr bwMode="auto">
              <a:xfrm>
                <a:off x="3792" y="2822"/>
                <a:ext cx="1536" cy="1114"/>
              </a:xfrm>
              <a:prstGeom prst="ellipse">
                <a:avLst/>
              </a:prstGeom>
              <a:noFill/>
              <a:ln w="38100">
                <a:solidFill>
                  <a:schemeClr val="bg1"/>
                </a:solidFill>
                <a:round/>
                <a:headEnd/>
                <a:tailEnd/>
              </a:ln>
              <a:effectLst/>
            </p:spPr>
            <p:txBody>
              <a:bodyPr wrap="none" lIns="90000" tIns="46800" rIns="90000" bIns="46800" anchor="ctr"/>
              <a:lstStyle/>
              <a:p>
                <a:pPr eaLnBrk="1" hangingPunct="1">
                  <a:defRPr/>
                </a:pPr>
                <a:endParaRPr lang="en-GB">
                  <a:effectLst>
                    <a:outerShdw blurRad="38100" dist="38100" dir="2700000" algn="tl">
                      <a:srgbClr val="000000">
                        <a:alpha val="43137"/>
                      </a:srgbClr>
                    </a:outerShdw>
                  </a:effectLst>
                </a:endParaRPr>
              </a:p>
            </p:txBody>
          </p:sp>
          <p:sp>
            <p:nvSpPr>
              <p:cNvPr id="320528" name="Line 16">
                <a:extLst>
                  <a:ext uri="{FF2B5EF4-FFF2-40B4-BE49-F238E27FC236}">
                    <a16:creationId xmlns:a16="http://schemas.microsoft.com/office/drawing/2014/main" id="{A24A18D5-C35E-4109-AE8B-673FE160C229}"/>
                  </a:ext>
                </a:extLst>
              </p:cNvPr>
              <p:cNvSpPr>
                <a:spLocks noChangeShapeType="1"/>
              </p:cNvSpPr>
              <p:nvPr/>
            </p:nvSpPr>
            <p:spPr bwMode="auto">
              <a:xfrm>
                <a:off x="3504" y="1392"/>
                <a:ext cx="288" cy="2000"/>
              </a:xfrm>
              <a:prstGeom prst="line">
                <a:avLst/>
              </a:prstGeom>
              <a:noFill/>
              <a:ln w="76200">
                <a:solidFill>
                  <a:srgbClr val="969696"/>
                </a:solidFill>
                <a:round/>
                <a:headEnd/>
                <a:tailEnd/>
              </a:ln>
              <a:effectLst/>
            </p:spPr>
            <p:txBody>
              <a:bodyPr wrap="none" lIns="90000" tIns="46800" rIns="90000" bIns="46800" anchor="ctr"/>
              <a:lstStyle/>
              <a:p>
                <a:pPr eaLnBrk="1" hangingPunct="1">
                  <a:defRPr/>
                </a:pPr>
                <a:endParaRPr lang="en-GB">
                  <a:effectLst>
                    <a:outerShdw blurRad="38100" dist="38100" dir="2700000" algn="tl">
                      <a:srgbClr val="000000">
                        <a:alpha val="43137"/>
                      </a:srgbClr>
                    </a:outerShdw>
                  </a:effectLs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0A7A1FE3-A968-4325-BD3A-CF4618A2F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203200"/>
            <a:ext cx="4759325" cy="2330450"/>
          </a:xfrm>
          <a:prstGeom prst="rect">
            <a:avLst/>
          </a:prstGeom>
          <a:solidFill>
            <a:srgbClr val="000000"/>
          </a:solidFill>
          <a:ln w="12700">
            <a:solidFill>
              <a:schemeClr val="tx1"/>
            </a:solidFill>
            <a:miter lim="800000"/>
            <a:headEnd/>
            <a:tailEnd/>
          </a:ln>
        </p:spPr>
      </p:pic>
      <p:sp>
        <p:nvSpPr>
          <p:cNvPr id="321539" name="Rectangle 3">
            <a:extLst>
              <a:ext uri="{FF2B5EF4-FFF2-40B4-BE49-F238E27FC236}">
                <a16:creationId xmlns:a16="http://schemas.microsoft.com/office/drawing/2014/main" id="{62FFF0A0-F81B-4871-8D35-55904E5ED6EB}"/>
              </a:ext>
            </a:extLst>
          </p:cNvPr>
          <p:cNvSpPr>
            <a:spLocks noChangeArrowheads="1"/>
          </p:cNvSpPr>
          <p:nvPr/>
        </p:nvSpPr>
        <p:spPr bwMode="auto">
          <a:xfrm>
            <a:off x="2424113" y="566738"/>
            <a:ext cx="200025" cy="177800"/>
          </a:xfrm>
          <a:prstGeom prst="rect">
            <a:avLst/>
          </a:prstGeom>
          <a:noFill/>
          <a:ln w="19050">
            <a:solidFill>
              <a:schemeClr val="tx1"/>
            </a:solidFill>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321540" name="Line 4">
            <a:extLst>
              <a:ext uri="{FF2B5EF4-FFF2-40B4-BE49-F238E27FC236}">
                <a16:creationId xmlns:a16="http://schemas.microsoft.com/office/drawing/2014/main" id="{34E2CB28-9052-41D8-AF78-8E0AD03AA4C2}"/>
              </a:ext>
            </a:extLst>
          </p:cNvPr>
          <p:cNvSpPr>
            <a:spLocks noChangeShapeType="1"/>
          </p:cNvSpPr>
          <p:nvPr/>
        </p:nvSpPr>
        <p:spPr bwMode="auto">
          <a:xfrm>
            <a:off x="2613025" y="566738"/>
            <a:ext cx="5076825" cy="2746375"/>
          </a:xfrm>
          <a:prstGeom prst="line">
            <a:avLst/>
          </a:prstGeom>
          <a:noFill/>
          <a:ln w="19050">
            <a:solidFill>
              <a:schemeClr val="tx1"/>
            </a:solidFill>
            <a:round/>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321541" name="Line 5">
            <a:extLst>
              <a:ext uri="{FF2B5EF4-FFF2-40B4-BE49-F238E27FC236}">
                <a16:creationId xmlns:a16="http://schemas.microsoft.com/office/drawing/2014/main" id="{3251BE58-241C-46AD-B4B3-11E81C855A1C}"/>
              </a:ext>
            </a:extLst>
          </p:cNvPr>
          <p:cNvSpPr>
            <a:spLocks noChangeShapeType="1"/>
          </p:cNvSpPr>
          <p:nvPr/>
        </p:nvSpPr>
        <p:spPr bwMode="auto">
          <a:xfrm>
            <a:off x="2424113" y="566738"/>
            <a:ext cx="2016125" cy="2728912"/>
          </a:xfrm>
          <a:prstGeom prst="line">
            <a:avLst/>
          </a:prstGeom>
          <a:noFill/>
          <a:ln w="19050">
            <a:solidFill>
              <a:schemeClr val="tx1"/>
            </a:solidFill>
            <a:round/>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38918" name="Text Box 6">
            <a:extLst>
              <a:ext uri="{FF2B5EF4-FFF2-40B4-BE49-F238E27FC236}">
                <a16:creationId xmlns:a16="http://schemas.microsoft.com/office/drawing/2014/main" id="{1AE47C1E-FD0C-4BB8-8169-CA7A1381FCFB}"/>
              </a:ext>
            </a:extLst>
          </p:cNvPr>
          <p:cNvSpPr txBox="1">
            <a:spLocks noChangeArrowheads="1"/>
          </p:cNvSpPr>
          <p:nvPr/>
        </p:nvSpPr>
        <p:spPr bwMode="auto">
          <a:xfrm>
            <a:off x="5529263" y="176213"/>
            <a:ext cx="147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GB" sz="1800" b="0">
                <a:latin typeface="Stone Sans Sem ITC TT" pitchFamily="2" charset="0"/>
              </a:rPr>
              <a:t>19 levels in </a:t>
            </a:r>
          </a:p>
          <a:p>
            <a:pPr>
              <a:spcBef>
                <a:spcPct val="0"/>
              </a:spcBef>
              <a:buFontTx/>
              <a:buNone/>
            </a:pPr>
            <a:r>
              <a:rPr lang="en-GB" altLang="en-GB" sz="1800" b="0">
                <a:latin typeface="Stone Sans Sem ITC TT" pitchFamily="2" charset="0"/>
              </a:rPr>
              <a:t>atmosphere</a:t>
            </a:r>
          </a:p>
        </p:txBody>
      </p:sp>
      <p:sp>
        <p:nvSpPr>
          <p:cNvPr id="38919" name="Text Box 7">
            <a:extLst>
              <a:ext uri="{FF2B5EF4-FFF2-40B4-BE49-F238E27FC236}">
                <a16:creationId xmlns:a16="http://schemas.microsoft.com/office/drawing/2014/main" id="{2D973BCA-E923-492C-B098-D3A35417C939}"/>
              </a:ext>
            </a:extLst>
          </p:cNvPr>
          <p:cNvSpPr txBox="1">
            <a:spLocks noChangeArrowheads="1"/>
          </p:cNvSpPr>
          <p:nvPr/>
        </p:nvSpPr>
        <p:spPr bwMode="auto">
          <a:xfrm>
            <a:off x="3186113" y="4627563"/>
            <a:ext cx="12271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GB" sz="2000" b="0">
                <a:latin typeface="Stone Sans Sem ITC TT" pitchFamily="2" charset="0"/>
              </a:rPr>
              <a:t>20 levels</a:t>
            </a:r>
            <a:br>
              <a:rPr lang="en-GB" altLang="en-GB" sz="2000" b="0">
                <a:latin typeface="Stone Sans Sem ITC TT" pitchFamily="2" charset="0"/>
              </a:rPr>
            </a:br>
            <a:r>
              <a:rPr lang="en-GB" altLang="en-GB" sz="2000" b="0">
                <a:latin typeface="Stone Sans Sem ITC TT" pitchFamily="2" charset="0"/>
              </a:rPr>
              <a:t>in ocean</a:t>
            </a:r>
          </a:p>
        </p:txBody>
      </p:sp>
      <p:sp>
        <p:nvSpPr>
          <p:cNvPr id="321544" name="Freeform 8">
            <a:extLst>
              <a:ext uri="{FF2B5EF4-FFF2-40B4-BE49-F238E27FC236}">
                <a16:creationId xmlns:a16="http://schemas.microsoft.com/office/drawing/2014/main" id="{091FAB6E-C50F-4D91-954D-7083D770ADD3}"/>
              </a:ext>
            </a:extLst>
          </p:cNvPr>
          <p:cNvSpPr>
            <a:spLocks/>
          </p:cNvSpPr>
          <p:nvPr/>
        </p:nvSpPr>
        <p:spPr bwMode="auto">
          <a:xfrm>
            <a:off x="4432300" y="3314700"/>
            <a:ext cx="4549775" cy="2492375"/>
          </a:xfrm>
          <a:custGeom>
            <a:avLst/>
            <a:gdLst/>
            <a:ahLst/>
            <a:cxnLst>
              <a:cxn ang="0">
                <a:pos x="2866" y="1570"/>
              </a:cxn>
              <a:cxn ang="0">
                <a:pos x="763" y="1570"/>
              </a:cxn>
              <a:cxn ang="0">
                <a:pos x="0" y="0"/>
              </a:cxn>
              <a:cxn ang="0">
                <a:pos x="2096" y="0"/>
              </a:cxn>
              <a:cxn ang="0">
                <a:pos x="2866" y="1570"/>
              </a:cxn>
            </a:cxnLst>
            <a:rect l="0" t="0" r="r" b="b"/>
            <a:pathLst>
              <a:path w="2866" h="1570">
                <a:moveTo>
                  <a:pt x="2866" y="1570"/>
                </a:moveTo>
                <a:lnTo>
                  <a:pt x="763" y="1570"/>
                </a:lnTo>
                <a:lnTo>
                  <a:pt x="0" y="0"/>
                </a:lnTo>
                <a:lnTo>
                  <a:pt x="2096" y="0"/>
                </a:lnTo>
                <a:lnTo>
                  <a:pt x="2866" y="1570"/>
                </a:lnTo>
                <a:close/>
              </a:path>
            </a:pathLst>
          </a:custGeom>
          <a:solidFill>
            <a:srgbClr val="CCECF4"/>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45" name="Freeform 9">
            <a:extLst>
              <a:ext uri="{FF2B5EF4-FFF2-40B4-BE49-F238E27FC236}">
                <a16:creationId xmlns:a16="http://schemas.microsoft.com/office/drawing/2014/main" id="{5D086C3F-A05D-499C-BB4B-B706A1EBEDC1}"/>
              </a:ext>
            </a:extLst>
          </p:cNvPr>
          <p:cNvSpPr>
            <a:spLocks/>
          </p:cNvSpPr>
          <p:nvPr/>
        </p:nvSpPr>
        <p:spPr bwMode="auto">
          <a:xfrm>
            <a:off x="4432300" y="3314700"/>
            <a:ext cx="4549775" cy="2492375"/>
          </a:xfrm>
          <a:custGeom>
            <a:avLst/>
            <a:gdLst/>
            <a:ahLst/>
            <a:cxnLst>
              <a:cxn ang="0">
                <a:pos x="2866" y="1570"/>
              </a:cxn>
              <a:cxn ang="0">
                <a:pos x="763" y="1570"/>
              </a:cxn>
              <a:cxn ang="0">
                <a:pos x="0" y="0"/>
              </a:cxn>
              <a:cxn ang="0">
                <a:pos x="2096" y="0"/>
              </a:cxn>
              <a:cxn ang="0">
                <a:pos x="2866" y="1570"/>
              </a:cxn>
            </a:cxnLst>
            <a:rect l="0" t="0" r="r" b="b"/>
            <a:pathLst>
              <a:path w="2866" h="1570">
                <a:moveTo>
                  <a:pt x="2866" y="1570"/>
                </a:moveTo>
                <a:lnTo>
                  <a:pt x="763" y="1570"/>
                </a:lnTo>
                <a:lnTo>
                  <a:pt x="0" y="0"/>
                </a:lnTo>
                <a:lnTo>
                  <a:pt x="2096" y="0"/>
                </a:lnTo>
                <a:lnTo>
                  <a:pt x="2866" y="1570"/>
                </a:lnTo>
                <a:close/>
              </a:path>
            </a:pathLst>
          </a:custGeom>
          <a:noFill/>
          <a:ln w="238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46" name="Freeform 10">
            <a:extLst>
              <a:ext uri="{FF2B5EF4-FFF2-40B4-BE49-F238E27FC236}">
                <a16:creationId xmlns:a16="http://schemas.microsoft.com/office/drawing/2014/main" id="{C2FD5BC9-BA2A-4B00-B278-BEA6ED378D2D}"/>
              </a:ext>
            </a:extLst>
          </p:cNvPr>
          <p:cNvSpPr>
            <a:spLocks/>
          </p:cNvSpPr>
          <p:nvPr/>
        </p:nvSpPr>
        <p:spPr bwMode="auto">
          <a:xfrm>
            <a:off x="5689600" y="4491038"/>
            <a:ext cx="846138" cy="774700"/>
          </a:xfrm>
          <a:custGeom>
            <a:avLst/>
            <a:gdLst/>
            <a:ahLst/>
            <a:cxnLst>
              <a:cxn ang="0">
                <a:pos x="393" y="436"/>
              </a:cxn>
              <a:cxn ang="0">
                <a:pos x="422" y="407"/>
              </a:cxn>
              <a:cxn ang="0">
                <a:pos x="445" y="392"/>
              </a:cxn>
              <a:cxn ang="0">
                <a:pos x="489" y="399"/>
              </a:cxn>
              <a:cxn ang="0">
                <a:pos x="519" y="392"/>
              </a:cxn>
              <a:cxn ang="0">
                <a:pos x="519" y="348"/>
              </a:cxn>
              <a:cxn ang="0">
                <a:pos x="496" y="274"/>
              </a:cxn>
              <a:cxn ang="0">
                <a:pos x="474" y="251"/>
              </a:cxn>
              <a:cxn ang="0">
                <a:pos x="459" y="229"/>
              </a:cxn>
              <a:cxn ang="0">
                <a:pos x="422" y="192"/>
              </a:cxn>
              <a:cxn ang="0">
                <a:pos x="430" y="177"/>
              </a:cxn>
              <a:cxn ang="0">
                <a:pos x="467" y="170"/>
              </a:cxn>
              <a:cxn ang="0">
                <a:pos x="474" y="140"/>
              </a:cxn>
              <a:cxn ang="0">
                <a:pos x="482" y="125"/>
              </a:cxn>
              <a:cxn ang="0">
                <a:pos x="474" y="103"/>
              </a:cxn>
              <a:cxn ang="0">
                <a:pos x="452" y="88"/>
              </a:cxn>
              <a:cxn ang="0">
                <a:pos x="437" y="81"/>
              </a:cxn>
              <a:cxn ang="0">
                <a:pos x="393" y="29"/>
              </a:cxn>
              <a:cxn ang="0">
                <a:pos x="296" y="29"/>
              </a:cxn>
              <a:cxn ang="0">
                <a:pos x="267" y="44"/>
              </a:cxn>
              <a:cxn ang="0">
                <a:pos x="259" y="7"/>
              </a:cxn>
              <a:cxn ang="0">
                <a:pos x="230" y="14"/>
              </a:cxn>
              <a:cxn ang="0">
                <a:pos x="208" y="22"/>
              </a:cxn>
              <a:cxn ang="0">
                <a:pos x="185" y="22"/>
              </a:cxn>
              <a:cxn ang="0">
                <a:pos x="163" y="66"/>
              </a:cxn>
              <a:cxn ang="0">
                <a:pos x="148" y="81"/>
              </a:cxn>
              <a:cxn ang="0">
                <a:pos x="178" y="96"/>
              </a:cxn>
              <a:cxn ang="0">
                <a:pos x="171" y="140"/>
              </a:cxn>
              <a:cxn ang="0">
                <a:pos x="111" y="148"/>
              </a:cxn>
              <a:cxn ang="0">
                <a:pos x="37" y="140"/>
              </a:cxn>
              <a:cxn ang="0">
                <a:pos x="8" y="162"/>
              </a:cxn>
              <a:cxn ang="0">
                <a:pos x="52" y="177"/>
              </a:cxn>
              <a:cxn ang="0">
                <a:pos x="52" y="200"/>
              </a:cxn>
              <a:cxn ang="0">
                <a:pos x="23" y="229"/>
              </a:cxn>
              <a:cxn ang="0">
                <a:pos x="60" y="244"/>
              </a:cxn>
              <a:cxn ang="0">
                <a:pos x="97" y="259"/>
              </a:cxn>
              <a:cxn ang="0">
                <a:pos x="178" y="266"/>
              </a:cxn>
              <a:cxn ang="0">
                <a:pos x="141" y="296"/>
              </a:cxn>
              <a:cxn ang="0">
                <a:pos x="111" y="355"/>
              </a:cxn>
              <a:cxn ang="0">
                <a:pos x="148" y="340"/>
              </a:cxn>
              <a:cxn ang="0">
                <a:pos x="185" y="348"/>
              </a:cxn>
              <a:cxn ang="0">
                <a:pos x="237" y="340"/>
              </a:cxn>
              <a:cxn ang="0">
                <a:pos x="163" y="348"/>
              </a:cxn>
              <a:cxn ang="0">
                <a:pos x="111" y="362"/>
              </a:cxn>
              <a:cxn ang="0">
                <a:pos x="134" y="385"/>
              </a:cxn>
              <a:cxn ang="0">
                <a:pos x="97" y="377"/>
              </a:cxn>
              <a:cxn ang="0">
                <a:pos x="60" y="392"/>
              </a:cxn>
              <a:cxn ang="0">
                <a:pos x="111" y="399"/>
              </a:cxn>
              <a:cxn ang="0">
                <a:pos x="126" y="407"/>
              </a:cxn>
              <a:cxn ang="0">
                <a:pos x="104" y="422"/>
              </a:cxn>
              <a:cxn ang="0">
                <a:pos x="111" y="429"/>
              </a:cxn>
              <a:cxn ang="0">
                <a:pos x="171" y="436"/>
              </a:cxn>
              <a:cxn ang="0">
                <a:pos x="126" y="466"/>
              </a:cxn>
              <a:cxn ang="0">
                <a:pos x="185" y="451"/>
              </a:cxn>
              <a:cxn ang="0">
                <a:pos x="200" y="466"/>
              </a:cxn>
              <a:cxn ang="0">
                <a:pos x="208" y="481"/>
              </a:cxn>
              <a:cxn ang="0">
                <a:pos x="259" y="474"/>
              </a:cxn>
              <a:cxn ang="0">
                <a:pos x="296" y="474"/>
              </a:cxn>
              <a:cxn ang="0">
                <a:pos x="319" y="459"/>
              </a:cxn>
              <a:cxn ang="0">
                <a:pos x="319" y="429"/>
              </a:cxn>
            </a:cxnLst>
            <a:rect l="0" t="0" r="r" b="b"/>
            <a:pathLst>
              <a:path w="533" h="488">
                <a:moveTo>
                  <a:pt x="371" y="436"/>
                </a:moveTo>
                <a:lnTo>
                  <a:pt x="378" y="436"/>
                </a:lnTo>
                <a:lnTo>
                  <a:pt x="371" y="436"/>
                </a:lnTo>
                <a:lnTo>
                  <a:pt x="363" y="429"/>
                </a:lnTo>
                <a:lnTo>
                  <a:pt x="371" y="429"/>
                </a:lnTo>
                <a:lnTo>
                  <a:pt x="371" y="429"/>
                </a:lnTo>
                <a:lnTo>
                  <a:pt x="371" y="422"/>
                </a:lnTo>
                <a:lnTo>
                  <a:pt x="378" y="422"/>
                </a:lnTo>
                <a:lnTo>
                  <a:pt x="378" y="429"/>
                </a:lnTo>
                <a:lnTo>
                  <a:pt x="385" y="429"/>
                </a:lnTo>
                <a:lnTo>
                  <a:pt x="385" y="429"/>
                </a:lnTo>
                <a:lnTo>
                  <a:pt x="393" y="436"/>
                </a:lnTo>
                <a:lnTo>
                  <a:pt x="393" y="436"/>
                </a:lnTo>
                <a:lnTo>
                  <a:pt x="400" y="429"/>
                </a:lnTo>
                <a:lnTo>
                  <a:pt x="408" y="422"/>
                </a:lnTo>
                <a:lnTo>
                  <a:pt x="400" y="422"/>
                </a:lnTo>
                <a:lnTo>
                  <a:pt x="393" y="414"/>
                </a:lnTo>
                <a:lnTo>
                  <a:pt x="393" y="407"/>
                </a:lnTo>
                <a:lnTo>
                  <a:pt x="393" y="407"/>
                </a:lnTo>
                <a:lnTo>
                  <a:pt x="400" y="414"/>
                </a:lnTo>
                <a:lnTo>
                  <a:pt x="408" y="414"/>
                </a:lnTo>
                <a:lnTo>
                  <a:pt x="415" y="414"/>
                </a:lnTo>
                <a:lnTo>
                  <a:pt x="422" y="414"/>
                </a:lnTo>
                <a:lnTo>
                  <a:pt x="422" y="407"/>
                </a:lnTo>
                <a:lnTo>
                  <a:pt x="430" y="407"/>
                </a:lnTo>
                <a:lnTo>
                  <a:pt x="437" y="414"/>
                </a:lnTo>
                <a:lnTo>
                  <a:pt x="437" y="407"/>
                </a:lnTo>
                <a:lnTo>
                  <a:pt x="445" y="407"/>
                </a:lnTo>
                <a:lnTo>
                  <a:pt x="445" y="407"/>
                </a:lnTo>
                <a:lnTo>
                  <a:pt x="445" y="407"/>
                </a:lnTo>
                <a:lnTo>
                  <a:pt x="459" y="414"/>
                </a:lnTo>
                <a:lnTo>
                  <a:pt x="467" y="407"/>
                </a:lnTo>
                <a:lnTo>
                  <a:pt x="459" y="399"/>
                </a:lnTo>
                <a:lnTo>
                  <a:pt x="452" y="399"/>
                </a:lnTo>
                <a:lnTo>
                  <a:pt x="445" y="392"/>
                </a:lnTo>
                <a:lnTo>
                  <a:pt x="445" y="392"/>
                </a:lnTo>
                <a:lnTo>
                  <a:pt x="445" y="385"/>
                </a:lnTo>
                <a:lnTo>
                  <a:pt x="452" y="385"/>
                </a:lnTo>
                <a:lnTo>
                  <a:pt x="452" y="392"/>
                </a:lnTo>
                <a:lnTo>
                  <a:pt x="459" y="392"/>
                </a:lnTo>
                <a:lnTo>
                  <a:pt x="467" y="399"/>
                </a:lnTo>
                <a:lnTo>
                  <a:pt x="474" y="407"/>
                </a:lnTo>
                <a:lnTo>
                  <a:pt x="474" y="399"/>
                </a:lnTo>
                <a:lnTo>
                  <a:pt x="474" y="399"/>
                </a:lnTo>
                <a:lnTo>
                  <a:pt x="482" y="392"/>
                </a:lnTo>
                <a:lnTo>
                  <a:pt x="482" y="399"/>
                </a:lnTo>
                <a:lnTo>
                  <a:pt x="489" y="399"/>
                </a:lnTo>
                <a:lnTo>
                  <a:pt x="489" y="399"/>
                </a:lnTo>
                <a:lnTo>
                  <a:pt x="496" y="399"/>
                </a:lnTo>
                <a:lnTo>
                  <a:pt x="511" y="407"/>
                </a:lnTo>
                <a:lnTo>
                  <a:pt x="511" y="399"/>
                </a:lnTo>
                <a:lnTo>
                  <a:pt x="511" y="399"/>
                </a:lnTo>
                <a:lnTo>
                  <a:pt x="519" y="399"/>
                </a:lnTo>
                <a:lnTo>
                  <a:pt x="519" y="399"/>
                </a:lnTo>
                <a:lnTo>
                  <a:pt x="526" y="407"/>
                </a:lnTo>
                <a:lnTo>
                  <a:pt x="533" y="399"/>
                </a:lnTo>
                <a:lnTo>
                  <a:pt x="533" y="399"/>
                </a:lnTo>
                <a:lnTo>
                  <a:pt x="526" y="392"/>
                </a:lnTo>
                <a:lnTo>
                  <a:pt x="519" y="392"/>
                </a:lnTo>
                <a:lnTo>
                  <a:pt x="519" y="392"/>
                </a:lnTo>
                <a:lnTo>
                  <a:pt x="519" y="392"/>
                </a:lnTo>
                <a:lnTo>
                  <a:pt x="511" y="392"/>
                </a:lnTo>
                <a:lnTo>
                  <a:pt x="504" y="385"/>
                </a:lnTo>
                <a:lnTo>
                  <a:pt x="504" y="385"/>
                </a:lnTo>
                <a:lnTo>
                  <a:pt x="511" y="377"/>
                </a:lnTo>
                <a:lnTo>
                  <a:pt x="519" y="385"/>
                </a:lnTo>
                <a:lnTo>
                  <a:pt x="519" y="385"/>
                </a:lnTo>
                <a:lnTo>
                  <a:pt x="519" y="377"/>
                </a:lnTo>
                <a:lnTo>
                  <a:pt x="519" y="377"/>
                </a:lnTo>
                <a:lnTo>
                  <a:pt x="526" y="362"/>
                </a:lnTo>
                <a:lnTo>
                  <a:pt x="519" y="355"/>
                </a:lnTo>
                <a:lnTo>
                  <a:pt x="519" y="348"/>
                </a:lnTo>
                <a:lnTo>
                  <a:pt x="519" y="348"/>
                </a:lnTo>
                <a:lnTo>
                  <a:pt x="519" y="340"/>
                </a:lnTo>
                <a:lnTo>
                  <a:pt x="519" y="340"/>
                </a:lnTo>
                <a:lnTo>
                  <a:pt x="519" y="340"/>
                </a:lnTo>
                <a:lnTo>
                  <a:pt x="519" y="333"/>
                </a:lnTo>
                <a:lnTo>
                  <a:pt x="519" y="311"/>
                </a:lnTo>
                <a:lnTo>
                  <a:pt x="519" y="303"/>
                </a:lnTo>
                <a:lnTo>
                  <a:pt x="511" y="303"/>
                </a:lnTo>
                <a:lnTo>
                  <a:pt x="511" y="296"/>
                </a:lnTo>
                <a:lnTo>
                  <a:pt x="504" y="288"/>
                </a:lnTo>
                <a:lnTo>
                  <a:pt x="504" y="281"/>
                </a:lnTo>
                <a:lnTo>
                  <a:pt x="496" y="274"/>
                </a:lnTo>
                <a:lnTo>
                  <a:pt x="489" y="266"/>
                </a:lnTo>
                <a:lnTo>
                  <a:pt x="482" y="266"/>
                </a:lnTo>
                <a:lnTo>
                  <a:pt x="474" y="266"/>
                </a:lnTo>
                <a:lnTo>
                  <a:pt x="467" y="259"/>
                </a:lnTo>
                <a:lnTo>
                  <a:pt x="474" y="259"/>
                </a:lnTo>
                <a:lnTo>
                  <a:pt x="482" y="266"/>
                </a:lnTo>
                <a:lnTo>
                  <a:pt x="489" y="266"/>
                </a:lnTo>
                <a:lnTo>
                  <a:pt x="496" y="259"/>
                </a:lnTo>
                <a:lnTo>
                  <a:pt x="496" y="259"/>
                </a:lnTo>
                <a:lnTo>
                  <a:pt x="482" y="259"/>
                </a:lnTo>
                <a:lnTo>
                  <a:pt x="474" y="251"/>
                </a:lnTo>
                <a:lnTo>
                  <a:pt x="474" y="251"/>
                </a:lnTo>
                <a:lnTo>
                  <a:pt x="467" y="251"/>
                </a:lnTo>
                <a:lnTo>
                  <a:pt x="474" y="251"/>
                </a:lnTo>
                <a:lnTo>
                  <a:pt x="482" y="251"/>
                </a:lnTo>
                <a:lnTo>
                  <a:pt x="474" y="244"/>
                </a:lnTo>
                <a:lnTo>
                  <a:pt x="474" y="244"/>
                </a:lnTo>
                <a:lnTo>
                  <a:pt x="467" y="244"/>
                </a:lnTo>
                <a:lnTo>
                  <a:pt x="474" y="237"/>
                </a:lnTo>
                <a:lnTo>
                  <a:pt x="482" y="237"/>
                </a:lnTo>
                <a:lnTo>
                  <a:pt x="474" y="237"/>
                </a:lnTo>
                <a:lnTo>
                  <a:pt x="467" y="229"/>
                </a:lnTo>
                <a:lnTo>
                  <a:pt x="467" y="229"/>
                </a:lnTo>
                <a:lnTo>
                  <a:pt x="459" y="229"/>
                </a:lnTo>
                <a:lnTo>
                  <a:pt x="459" y="229"/>
                </a:lnTo>
                <a:lnTo>
                  <a:pt x="459" y="229"/>
                </a:lnTo>
                <a:lnTo>
                  <a:pt x="459" y="222"/>
                </a:lnTo>
                <a:lnTo>
                  <a:pt x="452" y="222"/>
                </a:lnTo>
                <a:lnTo>
                  <a:pt x="445" y="214"/>
                </a:lnTo>
                <a:lnTo>
                  <a:pt x="452" y="214"/>
                </a:lnTo>
                <a:lnTo>
                  <a:pt x="452" y="207"/>
                </a:lnTo>
                <a:lnTo>
                  <a:pt x="445" y="207"/>
                </a:lnTo>
                <a:lnTo>
                  <a:pt x="445" y="200"/>
                </a:lnTo>
                <a:lnTo>
                  <a:pt x="445" y="200"/>
                </a:lnTo>
                <a:lnTo>
                  <a:pt x="430" y="200"/>
                </a:lnTo>
                <a:lnTo>
                  <a:pt x="422" y="192"/>
                </a:lnTo>
                <a:lnTo>
                  <a:pt x="422" y="185"/>
                </a:lnTo>
                <a:lnTo>
                  <a:pt x="422" y="185"/>
                </a:lnTo>
                <a:lnTo>
                  <a:pt x="430" y="185"/>
                </a:lnTo>
                <a:lnTo>
                  <a:pt x="430" y="185"/>
                </a:lnTo>
                <a:lnTo>
                  <a:pt x="437" y="185"/>
                </a:lnTo>
                <a:lnTo>
                  <a:pt x="445" y="185"/>
                </a:lnTo>
                <a:lnTo>
                  <a:pt x="452" y="185"/>
                </a:lnTo>
                <a:lnTo>
                  <a:pt x="452" y="185"/>
                </a:lnTo>
                <a:lnTo>
                  <a:pt x="452" y="185"/>
                </a:lnTo>
                <a:lnTo>
                  <a:pt x="445" y="177"/>
                </a:lnTo>
                <a:lnTo>
                  <a:pt x="437" y="177"/>
                </a:lnTo>
                <a:lnTo>
                  <a:pt x="430" y="177"/>
                </a:lnTo>
                <a:lnTo>
                  <a:pt x="430" y="170"/>
                </a:lnTo>
                <a:lnTo>
                  <a:pt x="422" y="170"/>
                </a:lnTo>
                <a:lnTo>
                  <a:pt x="422" y="170"/>
                </a:lnTo>
                <a:lnTo>
                  <a:pt x="422" y="170"/>
                </a:lnTo>
                <a:lnTo>
                  <a:pt x="430" y="170"/>
                </a:lnTo>
                <a:lnTo>
                  <a:pt x="430" y="170"/>
                </a:lnTo>
                <a:lnTo>
                  <a:pt x="445" y="170"/>
                </a:lnTo>
                <a:lnTo>
                  <a:pt x="452" y="177"/>
                </a:lnTo>
                <a:lnTo>
                  <a:pt x="452" y="177"/>
                </a:lnTo>
                <a:lnTo>
                  <a:pt x="459" y="177"/>
                </a:lnTo>
                <a:lnTo>
                  <a:pt x="459" y="177"/>
                </a:lnTo>
                <a:lnTo>
                  <a:pt x="467" y="170"/>
                </a:lnTo>
                <a:lnTo>
                  <a:pt x="474" y="170"/>
                </a:lnTo>
                <a:lnTo>
                  <a:pt x="467" y="155"/>
                </a:lnTo>
                <a:lnTo>
                  <a:pt x="467" y="155"/>
                </a:lnTo>
                <a:lnTo>
                  <a:pt x="474" y="155"/>
                </a:lnTo>
                <a:lnTo>
                  <a:pt x="474" y="155"/>
                </a:lnTo>
                <a:lnTo>
                  <a:pt x="489" y="155"/>
                </a:lnTo>
                <a:lnTo>
                  <a:pt x="489" y="148"/>
                </a:lnTo>
                <a:lnTo>
                  <a:pt x="496" y="148"/>
                </a:lnTo>
                <a:lnTo>
                  <a:pt x="496" y="148"/>
                </a:lnTo>
                <a:lnTo>
                  <a:pt x="489" y="140"/>
                </a:lnTo>
                <a:lnTo>
                  <a:pt x="482" y="140"/>
                </a:lnTo>
                <a:lnTo>
                  <a:pt x="474" y="140"/>
                </a:lnTo>
                <a:lnTo>
                  <a:pt x="467" y="140"/>
                </a:lnTo>
                <a:lnTo>
                  <a:pt x="467" y="140"/>
                </a:lnTo>
                <a:lnTo>
                  <a:pt x="474" y="133"/>
                </a:lnTo>
                <a:lnTo>
                  <a:pt x="474" y="125"/>
                </a:lnTo>
                <a:lnTo>
                  <a:pt x="474" y="125"/>
                </a:lnTo>
                <a:lnTo>
                  <a:pt x="467" y="125"/>
                </a:lnTo>
                <a:lnTo>
                  <a:pt x="459" y="118"/>
                </a:lnTo>
                <a:lnTo>
                  <a:pt x="459" y="111"/>
                </a:lnTo>
                <a:lnTo>
                  <a:pt x="467" y="111"/>
                </a:lnTo>
                <a:lnTo>
                  <a:pt x="474" y="111"/>
                </a:lnTo>
                <a:lnTo>
                  <a:pt x="474" y="118"/>
                </a:lnTo>
                <a:lnTo>
                  <a:pt x="482" y="125"/>
                </a:lnTo>
                <a:lnTo>
                  <a:pt x="482" y="133"/>
                </a:lnTo>
                <a:lnTo>
                  <a:pt x="489" y="133"/>
                </a:lnTo>
                <a:lnTo>
                  <a:pt x="489" y="140"/>
                </a:lnTo>
                <a:lnTo>
                  <a:pt x="496" y="140"/>
                </a:lnTo>
                <a:lnTo>
                  <a:pt x="496" y="133"/>
                </a:lnTo>
                <a:lnTo>
                  <a:pt x="496" y="133"/>
                </a:lnTo>
                <a:lnTo>
                  <a:pt x="496" y="133"/>
                </a:lnTo>
                <a:lnTo>
                  <a:pt x="496" y="125"/>
                </a:lnTo>
                <a:lnTo>
                  <a:pt x="489" y="118"/>
                </a:lnTo>
                <a:lnTo>
                  <a:pt x="489" y="111"/>
                </a:lnTo>
                <a:lnTo>
                  <a:pt x="482" y="111"/>
                </a:lnTo>
                <a:lnTo>
                  <a:pt x="474" y="103"/>
                </a:lnTo>
                <a:lnTo>
                  <a:pt x="474" y="96"/>
                </a:lnTo>
                <a:lnTo>
                  <a:pt x="467" y="96"/>
                </a:lnTo>
                <a:lnTo>
                  <a:pt x="452" y="96"/>
                </a:lnTo>
                <a:lnTo>
                  <a:pt x="445" y="96"/>
                </a:lnTo>
                <a:lnTo>
                  <a:pt x="445" y="103"/>
                </a:lnTo>
                <a:lnTo>
                  <a:pt x="445" y="103"/>
                </a:lnTo>
                <a:lnTo>
                  <a:pt x="437" y="103"/>
                </a:lnTo>
                <a:lnTo>
                  <a:pt x="437" y="103"/>
                </a:lnTo>
                <a:lnTo>
                  <a:pt x="437" y="96"/>
                </a:lnTo>
                <a:lnTo>
                  <a:pt x="437" y="88"/>
                </a:lnTo>
                <a:lnTo>
                  <a:pt x="445" y="88"/>
                </a:lnTo>
                <a:lnTo>
                  <a:pt x="452" y="88"/>
                </a:lnTo>
                <a:lnTo>
                  <a:pt x="452" y="88"/>
                </a:lnTo>
                <a:lnTo>
                  <a:pt x="452" y="88"/>
                </a:lnTo>
                <a:lnTo>
                  <a:pt x="452" y="81"/>
                </a:lnTo>
                <a:lnTo>
                  <a:pt x="452" y="81"/>
                </a:lnTo>
                <a:lnTo>
                  <a:pt x="452" y="81"/>
                </a:lnTo>
                <a:lnTo>
                  <a:pt x="445" y="74"/>
                </a:lnTo>
                <a:lnTo>
                  <a:pt x="437" y="74"/>
                </a:lnTo>
                <a:lnTo>
                  <a:pt x="437" y="74"/>
                </a:lnTo>
                <a:lnTo>
                  <a:pt x="445" y="74"/>
                </a:lnTo>
                <a:lnTo>
                  <a:pt x="445" y="81"/>
                </a:lnTo>
                <a:lnTo>
                  <a:pt x="445" y="81"/>
                </a:lnTo>
                <a:lnTo>
                  <a:pt x="437" y="81"/>
                </a:lnTo>
                <a:lnTo>
                  <a:pt x="437" y="81"/>
                </a:lnTo>
                <a:lnTo>
                  <a:pt x="437" y="74"/>
                </a:lnTo>
                <a:lnTo>
                  <a:pt x="430" y="74"/>
                </a:lnTo>
                <a:lnTo>
                  <a:pt x="422" y="66"/>
                </a:lnTo>
                <a:lnTo>
                  <a:pt x="422" y="66"/>
                </a:lnTo>
                <a:lnTo>
                  <a:pt x="415" y="66"/>
                </a:lnTo>
                <a:lnTo>
                  <a:pt x="408" y="59"/>
                </a:lnTo>
                <a:lnTo>
                  <a:pt x="400" y="51"/>
                </a:lnTo>
                <a:lnTo>
                  <a:pt x="393" y="44"/>
                </a:lnTo>
                <a:lnTo>
                  <a:pt x="393" y="44"/>
                </a:lnTo>
                <a:lnTo>
                  <a:pt x="393" y="37"/>
                </a:lnTo>
                <a:lnTo>
                  <a:pt x="393" y="29"/>
                </a:lnTo>
                <a:lnTo>
                  <a:pt x="385" y="29"/>
                </a:lnTo>
                <a:lnTo>
                  <a:pt x="378" y="22"/>
                </a:lnTo>
                <a:lnTo>
                  <a:pt x="371" y="22"/>
                </a:lnTo>
                <a:lnTo>
                  <a:pt x="356" y="22"/>
                </a:lnTo>
                <a:lnTo>
                  <a:pt x="341" y="22"/>
                </a:lnTo>
                <a:lnTo>
                  <a:pt x="341" y="22"/>
                </a:lnTo>
                <a:lnTo>
                  <a:pt x="334" y="22"/>
                </a:lnTo>
                <a:lnTo>
                  <a:pt x="334" y="29"/>
                </a:lnTo>
                <a:lnTo>
                  <a:pt x="319" y="29"/>
                </a:lnTo>
                <a:lnTo>
                  <a:pt x="311" y="29"/>
                </a:lnTo>
                <a:lnTo>
                  <a:pt x="304" y="29"/>
                </a:lnTo>
                <a:lnTo>
                  <a:pt x="296" y="29"/>
                </a:lnTo>
                <a:lnTo>
                  <a:pt x="296" y="29"/>
                </a:lnTo>
                <a:lnTo>
                  <a:pt x="289" y="37"/>
                </a:lnTo>
                <a:lnTo>
                  <a:pt x="289" y="37"/>
                </a:lnTo>
                <a:lnTo>
                  <a:pt x="289" y="37"/>
                </a:lnTo>
                <a:lnTo>
                  <a:pt x="289" y="44"/>
                </a:lnTo>
                <a:lnTo>
                  <a:pt x="282" y="44"/>
                </a:lnTo>
                <a:lnTo>
                  <a:pt x="289" y="44"/>
                </a:lnTo>
                <a:lnTo>
                  <a:pt x="282" y="44"/>
                </a:lnTo>
                <a:lnTo>
                  <a:pt x="274" y="44"/>
                </a:lnTo>
                <a:lnTo>
                  <a:pt x="274" y="44"/>
                </a:lnTo>
                <a:lnTo>
                  <a:pt x="274" y="44"/>
                </a:lnTo>
                <a:lnTo>
                  <a:pt x="267" y="44"/>
                </a:lnTo>
                <a:lnTo>
                  <a:pt x="267" y="44"/>
                </a:lnTo>
                <a:lnTo>
                  <a:pt x="267" y="44"/>
                </a:lnTo>
                <a:lnTo>
                  <a:pt x="267" y="37"/>
                </a:lnTo>
                <a:lnTo>
                  <a:pt x="274" y="37"/>
                </a:lnTo>
                <a:lnTo>
                  <a:pt x="282" y="29"/>
                </a:lnTo>
                <a:lnTo>
                  <a:pt x="289" y="22"/>
                </a:lnTo>
                <a:lnTo>
                  <a:pt x="289" y="22"/>
                </a:lnTo>
                <a:lnTo>
                  <a:pt x="289" y="22"/>
                </a:lnTo>
                <a:lnTo>
                  <a:pt x="282" y="22"/>
                </a:lnTo>
                <a:lnTo>
                  <a:pt x="274" y="14"/>
                </a:lnTo>
                <a:lnTo>
                  <a:pt x="259" y="7"/>
                </a:lnTo>
                <a:lnTo>
                  <a:pt x="259" y="7"/>
                </a:lnTo>
                <a:lnTo>
                  <a:pt x="252" y="7"/>
                </a:lnTo>
                <a:lnTo>
                  <a:pt x="245" y="0"/>
                </a:lnTo>
                <a:lnTo>
                  <a:pt x="237" y="0"/>
                </a:lnTo>
                <a:lnTo>
                  <a:pt x="245" y="7"/>
                </a:lnTo>
                <a:lnTo>
                  <a:pt x="245" y="7"/>
                </a:lnTo>
                <a:lnTo>
                  <a:pt x="252" y="14"/>
                </a:lnTo>
                <a:lnTo>
                  <a:pt x="252" y="14"/>
                </a:lnTo>
                <a:lnTo>
                  <a:pt x="252" y="14"/>
                </a:lnTo>
                <a:lnTo>
                  <a:pt x="245" y="14"/>
                </a:lnTo>
                <a:lnTo>
                  <a:pt x="237" y="14"/>
                </a:lnTo>
                <a:lnTo>
                  <a:pt x="230" y="14"/>
                </a:lnTo>
                <a:lnTo>
                  <a:pt x="230" y="14"/>
                </a:lnTo>
                <a:lnTo>
                  <a:pt x="230" y="22"/>
                </a:lnTo>
                <a:lnTo>
                  <a:pt x="230" y="22"/>
                </a:lnTo>
                <a:lnTo>
                  <a:pt x="237" y="29"/>
                </a:lnTo>
                <a:lnTo>
                  <a:pt x="237" y="44"/>
                </a:lnTo>
                <a:lnTo>
                  <a:pt x="237" y="51"/>
                </a:lnTo>
                <a:lnTo>
                  <a:pt x="230" y="59"/>
                </a:lnTo>
                <a:lnTo>
                  <a:pt x="230" y="44"/>
                </a:lnTo>
                <a:lnTo>
                  <a:pt x="230" y="37"/>
                </a:lnTo>
                <a:lnTo>
                  <a:pt x="230" y="22"/>
                </a:lnTo>
                <a:lnTo>
                  <a:pt x="215" y="14"/>
                </a:lnTo>
                <a:lnTo>
                  <a:pt x="208" y="14"/>
                </a:lnTo>
                <a:lnTo>
                  <a:pt x="208" y="22"/>
                </a:lnTo>
                <a:lnTo>
                  <a:pt x="215" y="29"/>
                </a:lnTo>
                <a:lnTo>
                  <a:pt x="222" y="37"/>
                </a:lnTo>
                <a:lnTo>
                  <a:pt x="215" y="37"/>
                </a:lnTo>
                <a:lnTo>
                  <a:pt x="208" y="22"/>
                </a:lnTo>
                <a:lnTo>
                  <a:pt x="193" y="22"/>
                </a:lnTo>
                <a:lnTo>
                  <a:pt x="193" y="22"/>
                </a:lnTo>
                <a:lnTo>
                  <a:pt x="200" y="29"/>
                </a:lnTo>
                <a:lnTo>
                  <a:pt x="200" y="37"/>
                </a:lnTo>
                <a:lnTo>
                  <a:pt x="193" y="29"/>
                </a:lnTo>
                <a:lnTo>
                  <a:pt x="185" y="22"/>
                </a:lnTo>
                <a:lnTo>
                  <a:pt x="185" y="22"/>
                </a:lnTo>
                <a:lnTo>
                  <a:pt x="185" y="22"/>
                </a:lnTo>
                <a:lnTo>
                  <a:pt x="178" y="22"/>
                </a:lnTo>
                <a:lnTo>
                  <a:pt x="171" y="29"/>
                </a:lnTo>
                <a:lnTo>
                  <a:pt x="156" y="29"/>
                </a:lnTo>
                <a:lnTo>
                  <a:pt x="148" y="29"/>
                </a:lnTo>
                <a:lnTo>
                  <a:pt x="148" y="37"/>
                </a:lnTo>
                <a:lnTo>
                  <a:pt x="141" y="51"/>
                </a:lnTo>
                <a:lnTo>
                  <a:pt x="141" y="51"/>
                </a:lnTo>
                <a:lnTo>
                  <a:pt x="148" y="51"/>
                </a:lnTo>
                <a:lnTo>
                  <a:pt x="148" y="59"/>
                </a:lnTo>
                <a:lnTo>
                  <a:pt x="141" y="59"/>
                </a:lnTo>
                <a:lnTo>
                  <a:pt x="156" y="59"/>
                </a:lnTo>
                <a:lnTo>
                  <a:pt x="163" y="66"/>
                </a:lnTo>
                <a:lnTo>
                  <a:pt x="163" y="66"/>
                </a:lnTo>
                <a:lnTo>
                  <a:pt x="163" y="74"/>
                </a:lnTo>
                <a:lnTo>
                  <a:pt x="163" y="74"/>
                </a:lnTo>
                <a:lnTo>
                  <a:pt x="156" y="74"/>
                </a:lnTo>
                <a:lnTo>
                  <a:pt x="148" y="66"/>
                </a:lnTo>
                <a:lnTo>
                  <a:pt x="141" y="66"/>
                </a:lnTo>
                <a:lnTo>
                  <a:pt x="141" y="74"/>
                </a:lnTo>
                <a:lnTo>
                  <a:pt x="141" y="74"/>
                </a:lnTo>
                <a:lnTo>
                  <a:pt x="148" y="74"/>
                </a:lnTo>
                <a:lnTo>
                  <a:pt x="156" y="74"/>
                </a:lnTo>
                <a:lnTo>
                  <a:pt x="156" y="81"/>
                </a:lnTo>
                <a:lnTo>
                  <a:pt x="148" y="81"/>
                </a:lnTo>
                <a:lnTo>
                  <a:pt x="141" y="81"/>
                </a:lnTo>
                <a:lnTo>
                  <a:pt x="134" y="74"/>
                </a:lnTo>
                <a:lnTo>
                  <a:pt x="126" y="81"/>
                </a:lnTo>
                <a:lnTo>
                  <a:pt x="119" y="88"/>
                </a:lnTo>
                <a:lnTo>
                  <a:pt x="126" y="96"/>
                </a:lnTo>
                <a:lnTo>
                  <a:pt x="141" y="103"/>
                </a:lnTo>
                <a:lnTo>
                  <a:pt x="163" y="96"/>
                </a:lnTo>
                <a:lnTo>
                  <a:pt x="171" y="96"/>
                </a:lnTo>
                <a:lnTo>
                  <a:pt x="163" y="103"/>
                </a:lnTo>
                <a:lnTo>
                  <a:pt x="163" y="111"/>
                </a:lnTo>
                <a:lnTo>
                  <a:pt x="178" y="103"/>
                </a:lnTo>
                <a:lnTo>
                  <a:pt x="178" y="96"/>
                </a:lnTo>
                <a:lnTo>
                  <a:pt x="185" y="103"/>
                </a:lnTo>
                <a:lnTo>
                  <a:pt x="185" y="103"/>
                </a:lnTo>
                <a:lnTo>
                  <a:pt x="200" y="96"/>
                </a:lnTo>
                <a:lnTo>
                  <a:pt x="200" y="103"/>
                </a:lnTo>
                <a:lnTo>
                  <a:pt x="185" y="118"/>
                </a:lnTo>
                <a:lnTo>
                  <a:pt x="171" y="118"/>
                </a:lnTo>
                <a:lnTo>
                  <a:pt x="156" y="125"/>
                </a:lnTo>
                <a:lnTo>
                  <a:pt x="156" y="133"/>
                </a:lnTo>
                <a:lnTo>
                  <a:pt x="156" y="133"/>
                </a:lnTo>
                <a:lnTo>
                  <a:pt x="163" y="133"/>
                </a:lnTo>
                <a:lnTo>
                  <a:pt x="178" y="140"/>
                </a:lnTo>
                <a:lnTo>
                  <a:pt x="171" y="140"/>
                </a:lnTo>
                <a:lnTo>
                  <a:pt x="171" y="140"/>
                </a:lnTo>
                <a:lnTo>
                  <a:pt x="178" y="148"/>
                </a:lnTo>
                <a:lnTo>
                  <a:pt x="185" y="148"/>
                </a:lnTo>
                <a:lnTo>
                  <a:pt x="178" y="155"/>
                </a:lnTo>
                <a:lnTo>
                  <a:pt x="171" y="140"/>
                </a:lnTo>
                <a:lnTo>
                  <a:pt x="171" y="148"/>
                </a:lnTo>
                <a:lnTo>
                  <a:pt x="171" y="155"/>
                </a:lnTo>
                <a:lnTo>
                  <a:pt x="171" y="155"/>
                </a:lnTo>
                <a:lnTo>
                  <a:pt x="156" y="148"/>
                </a:lnTo>
                <a:lnTo>
                  <a:pt x="141" y="140"/>
                </a:lnTo>
                <a:lnTo>
                  <a:pt x="119" y="140"/>
                </a:lnTo>
                <a:lnTo>
                  <a:pt x="111" y="148"/>
                </a:lnTo>
                <a:lnTo>
                  <a:pt x="111" y="155"/>
                </a:lnTo>
                <a:lnTo>
                  <a:pt x="104" y="155"/>
                </a:lnTo>
                <a:lnTo>
                  <a:pt x="104" y="148"/>
                </a:lnTo>
                <a:lnTo>
                  <a:pt x="97" y="140"/>
                </a:lnTo>
                <a:lnTo>
                  <a:pt x="82" y="133"/>
                </a:lnTo>
                <a:lnTo>
                  <a:pt x="60" y="133"/>
                </a:lnTo>
                <a:lnTo>
                  <a:pt x="37" y="133"/>
                </a:lnTo>
                <a:lnTo>
                  <a:pt x="30" y="125"/>
                </a:lnTo>
                <a:lnTo>
                  <a:pt x="23" y="133"/>
                </a:lnTo>
                <a:lnTo>
                  <a:pt x="30" y="133"/>
                </a:lnTo>
                <a:lnTo>
                  <a:pt x="37" y="133"/>
                </a:lnTo>
                <a:lnTo>
                  <a:pt x="37" y="140"/>
                </a:lnTo>
                <a:lnTo>
                  <a:pt x="30" y="140"/>
                </a:lnTo>
                <a:lnTo>
                  <a:pt x="23" y="140"/>
                </a:lnTo>
                <a:lnTo>
                  <a:pt x="30" y="140"/>
                </a:lnTo>
                <a:lnTo>
                  <a:pt x="23" y="148"/>
                </a:lnTo>
                <a:lnTo>
                  <a:pt x="23" y="140"/>
                </a:lnTo>
                <a:lnTo>
                  <a:pt x="15" y="133"/>
                </a:lnTo>
                <a:lnTo>
                  <a:pt x="8" y="133"/>
                </a:lnTo>
                <a:lnTo>
                  <a:pt x="0" y="140"/>
                </a:lnTo>
                <a:lnTo>
                  <a:pt x="0" y="148"/>
                </a:lnTo>
                <a:lnTo>
                  <a:pt x="0" y="155"/>
                </a:lnTo>
                <a:lnTo>
                  <a:pt x="0" y="155"/>
                </a:lnTo>
                <a:lnTo>
                  <a:pt x="8" y="162"/>
                </a:lnTo>
                <a:lnTo>
                  <a:pt x="15" y="162"/>
                </a:lnTo>
                <a:lnTo>
                  <a:pt x="15" y="155"/>
                </a:lnTo>
                <a:lnTo>
                  <a:pt x="15" y="148"/>
                </a:lnTo>
                <a:lnTo>
                  <a:pt x="23" y="148"/>
                </a:lnTo>
                <a:lnTo>
                  <a:pt x="23" y="162"/>
                </a:lnTo>
                <a:lnTo>
                  <a:pt x="30" y="162"/>
                </a:lnTo>
                <a:lnTo>
                  <a:pt x="30" y="162"/>
                </a:lnTo>
                <a:lnTo>
                  <a:pt x="30" y="155"/>
                </a:lnTo>
                <a:lnTo>
                  <a:pt x="37" y="162"/>
                </a:lnTo>
                <a:lnTo>
                  <a:pt x="37" y="170"/>
                </a:lnTo>
                <a:lnTo>
                  <a:pt x="52" y="177"/>
                </a:lnTo>
                <a:lnTo>
                  <a:pt x="52" y="177"/>
                </a:lnTo>
                <a:lnTo>
                  <a:pt x="45" y="177"/>
                </a:lnTo>
                <a:lnTo>
                  <a:pt x="45" y="177"/>
                </a:lnTo>
                <a:lnTo>
                  <a:pt x="67" y="185"/>
                </a:lnTo>
                <a:lnTo>
                  <a:pt x="82" y="185"/>
                </a:lnTo>
                <a:lnTo>
                  <a:pt x="82" y="192"/>
                </a:lnTo>
                <a:lnTo>
                  <a:pt x="82" y="192"/>
                </a:lnTo>
                <a:lnTo>
                  <a:pt x="89" y="192"/>
                </a:lnTo>
                <a:lnTo>
                  <a:pt x="89" y="200"/>
                </a:lnTo>
                <a:lnTo>
                  <a:pt x="89" y="200"/>
                </a:lnTo>
                <a:lnTo>
                  <a:pt x="74" y="200"/>
                </a:lnTo>
                <a:lnTo>
                  <a:pt x="60" y="200"/>
                </a:lnTo>
                <a:lnTo>
                  <a:pt x="52" y="200"/>
                </a:lnTo>
                <a:lnTo>
                  <a:pt x="45" y="207"/>
                </a:lnTo>
                <a:lnTo>
                  <a:pt x="52" y="214"/>
                </a:lnTo>
                <a:lnTo>
                  <a:pt x="67" y="222"/>
                </a:lnTo>
                <a:lnTo>
                  <a:pt x="82" y="222"/>
                </a:lnTo>
                <a:lnTo>
                  <a:pt x="67" y="222"/>
                </a:lnTo>
                <a:lnTo>
                  <a:pt x="52" y="222"/>
                </a:lnTo>
                <a:lnTo>
                  <a:pt x="37" y="222"/>
                </a:lnTo>
                <a:lnTo>
                  <a:pt x="52" y="222"/>
                </a:lnTo>
                <a:lnTo>
                  <a:pt x="52" y="229"/>
                </a:lnTo>
                <a:lnTo>
                  <a:pt x="37" y="222"/>
                </a:lnTo>
                <a:lnTo>
                  <a:pt x="30" y="222"/>
                </a:lnTo>
                <a:lnTo>
                  <a:pt x="23" y="229"/>
                </a:lnTo>
                <a:lnTo>
                  <a:pt x="30" y="229"/>
                </a:lnTo>
                <a:lnTo>
                  <a:pt x="37" y="229"/>
                </a:lnTo>
                <a:lnTo>
                  <a:pt x="45" y="237"/>
                </a:lnTo>
                <a:lnTo>
                  <a:pt x="37" y="237"/>
                </a:lnTo>
                <a:lnTo>
                  <a:pt x="30" y="244"/>
                </a:lnTo>
                <a:lnTo>
                  <a:pt x="37" y="244"/>
                </a:lnTo>
                <a:lnTo>
                  <a:pt x="37" y="244"/>
                </a:lnTo>
                <a:lnTo>
                  <a:pt x="45" y="244"/>
                </a:lnTo>
                <a:lnTo>
                  <a:pt x="45" y="244"/>
                </a:lnTo>
                <a:lnTo>
                  <a:pt x="60" y="251"/>
                </a:lnTo>
                <a:lnTo>
                  <a:pt x="60" y="251"/>
                </a:lnTo>
                <a:lnTo>
                  <a:pt x="60" y="244"/>
                </a:lnTo>
                <a:lnTo>
                  <a:pt x="60" y="244"/>
                </a:lnTo>
                <a:lnTo>
                  <a:pt x="67" y="244"/>
                </a:lnTo>
                <a:lnTo>
                  <a:pt x="82" y="251"/>
                </a:lnTo>
                <a:lnTo>
                  <a:pt x="74" y="251"/>
                </a:lnTo>
                <a:lnTo>
                  <a:pt x="67" y="251"/>
                </a:lnTo>
                <a:lnTo>
                  <a:pt x="74" y="259"/>
                </a:lnTo>
                <a:lnTo>
                  <a:pt x="82" y="259"/>
                </a:lnTo>
                <a:lnTo>
                  <a:pt x="89" y="251"/>
                </a:lnTo>
                <a:lnTo>
                  <a:pt x="89" y="244"/>
                </a:lnTo>
                <a:lnTo>
                  <a:pt x="97" y="251"/>
                </a:lnTo>
                <a:lnTo>
                  <a:pt x="97" y="251"/>
                </a:lnTo>
                <a:lnTo>
                  <a:pt x="97" y="259"/>
                </a:lnTo>
                <a:lnTo>
                  <a:pt x="104" y="251"/>
                </a:lnTo>
                <a:lnTo>
                  <a:pt x="111" y="251"/>
                </a:lnTo>
                <a:lnTo>
                  <a:pt x="111" y="259"/>
                </a:lnTo>
                <a:lnTo>
                  <a:pt x="111" y="266"/>
                </a:lnTo>
                <a:lnTo>
                  <a:pt x="111" y="266"/>
                </a:lnTo>
                <a:lnTo>
                  <a:pt x="111" y="266"/>
                </a:lnTo>
                <a:lnTo>
                  <a:pt x="119" y="266"/>
                </a:lnTo>
                <a:lnTo>
                  <a:pt x="119" y="266"/>
                </a:lnTo>
                <a:lnTo>
                  <a:pt x="119" y="274"/>
                </a:lnTo>
                <a:lnTo>
                  <a:pt x="126" y="274"/>
                </a:lnTo>
                <a:lnTo>
                  <a:pt x="178" y="266"/>
                </a:lnTo>
                <a:lnTo>
                  <a:pt x="178" y="266"/>
                </a:lnTo>
                <a:lnTo>
                  <a:pt x="178" y="274"/>
                </a:lnTo>
                <a:lnTo>
                  <a:pt x="193" y="274"/>
                </a:lnTo>
                <a:lnTo>
                  <a:pt x="185" y="281"/>
                </a:lnTo>
                <a:lnTo>
                  <a:pt x="178" y="274"/>
                </a:lnTo>
                <a:lnTo>
                  <a:pt x="171" y="281"/>
                </a:lnTo>
                <a:lnTo>
                  <a:pt x="171" y="281"/>
                </a:lnTo>
                <a:lnTo>
                  <a:pt x="171" y="281"/>
                </a:lnTo>
                <a:lnTo>
                  <a:pt x="163" y="281"/>
                </a:lnTo>
                <a:lnTo>
                  <a:pt x="156" y="281"/>
                </a:lnTo>
                <a:lnTo>
                  <a:pt x="148" y="281"/>
                </a:lnTo>
                <a:lnTo>
                  <a:pt x="141" y="288"/>
                </a:lnTo>
                <a:lnTo>
                  <a:pt x="141" y="296"/>
                </a:lnTo>
                <a:lnTo>
                  <a:pt x="141" y="303"/>
                </a:lnTo>
                <a:lnTo>
                  <a:pt x="148" y="303"/>
                </a:lnTo>
                <a:lnTo>
                  <a:pt x="156" y="303"/>
                </a:lnTo>
                <a:lnTo>
                  <a:pt x="148" y="311"/>
                </a:lnTo>
                <a:lnTo>
                  <a:pt x="141" y="325"/>
                </a:lnTo>
                <a:lnTo>
                  <a:pt x="119" y="333"/>
                </a:lnTo>
                <a:lnTo>
                  <a:pt x="111" y="340"/>
                </a:lnTo>
                <a:lnTo>
                  <a:pt x="104" y="348"/>
                </a:lnTo>
                <a:lnTo>
                  <a:pt x="104" y="348"/>
                </a:lnTo>
                <a:lnTo>
                  <a:pt x="104" y="348"/>
                </a:lnTo>
                <a:lnTo>
                  <a:pt x="104" y="355"/>
                </a:lnTo>
                <a:lnTo>
                  <a:pt x="111" y="355"/>
                </a:lnTo>
                <a:lnTo>
                  <a:pt x="111" y="348"/>
                </a:lnTo>
                <a:lnTo>
                  <a:pt x="119" y="348"/>
                </a:lnTo>
                <a:lnTo>
                  <a:pt x="126" y="348"/>
                </a:lnTo>
                <a:lnTo>
                  <a:pt x="134" y="348"/>
                </a:lnTo>
                <a:lnTo>
                  <a:pt x="126" y="340"/>
                </a:lnTo>
                <a:lnTo>
                  <a:pt x="134" y="340"/>
                </a:lnTo>
                <a:lnTo>
                  <a:pt x="134" y="340"/>
                </a:lnTo>
                <a:lnTo>
                  <a:pt x="134" y="340"/>
                </a:lnTo>
                <a:lnTo>
                  <a:pt x="141" y="340"/>
                </a:lnTo>
                <a:lnTo>
                  <a:pt x="141" y="333"/>
                </a:lnTo>
                <a:lnTo>
                  <a:pt x="148" y="333"/>
                </a:lnTo>
                <a:lnTo>
                  <a:pt x="148" y="340"/>
                </a:lnTo>
                <a:lnTo>
                  <a:pt x="148" y="340"/>
                </a:lnTo>
                <a:lnTo>
                  <a:pt x="156" y="340"/>
                </a:lnTo>
                <a:lnTo>
                  <a:pt x="156" y="348"/>
                </a:lnTo>
                <a:lnTo>
                  <a:pt x="163" y="348"/>
                </a:lnTo>
                <a:lnTo>
                  <a:pt x="171" y="348"/>
                </a:lnTo>
                <a:lnTo>
                  <a:pt x="171" y="340"/>
                </a:lnTo>
                <a:lnTo>
                  <a:pt x="178" y="340"/>
                </a:lnTo>
                <a:lnTo>
                  <a:pt x="178" y="340"/>
                </a:lnTo>
                <a:lnTo>
                  <a:pt x="171" y="348"/>
                </a:lnTo>
                <a:lnTo>
                  <a:pt x="171" y="348"/>
                </a:lnTo>
                <a:lnTo>
                  <a:pt x="178" y="348"/>
                </a:lnTo>
                <a:lnTo>
                  <a:pt x="185" y="348"/>
                </a:lnTo>
                <a:lnTo>
                  <a:pt x="193" y="340"/>
                </a:lnTo>
                <a:lnTo>
                  <a:pt x="200" y="340"/>
                </a:lnTo>
                <a:lnTo>
                  <a:pt x="200" y="325"/>
                </a:lnTo>
                <a:lnTo>
                  <a:pt x="208" y="325"/>
                </a:lnTo>
                <a:lnTo>
                  <a:pt x="215" y="325"/>
                </a:lnTo>
                <a:lnTo>
                  <a:pt x="208" y="325"/>
                </a:lnTo>
                <a:lnTo>
                  <a:pt x="208" y="333"/>
                </a:lnTo>
                <a:lnTo>
                  <a:pt x="215" y="333"/>
                </a:lnTo>
                <a:lnTo>
                  <a:pt x="222" y="340"/>
                </a:lnTo>
                <a:lnTo>
                  <a:pt x="230" y="340"/>
                </a:lnTo>
                <a:lnTo>
                  <a:pt x="237" y="340"/>
                </a:lnTo>
                <a:lnTo>
                  <a:pt x="237" y="340"/>
                </a:lnTo>
                <a:lnTo>
                  <a:pt x="237" y="340"/>
                </a:lnTo>
                <a:lnTo>
                  <a:pt x="230" y="340"/>
                </a:lnTo>
                <a:lnTo>
                  <a:pt x="215" y="340"/>
                </a:lnTo>
                <a:lnTo>
                  <a:pt x="208" y="340"/>
                </a:lnTo>
                <a:lnTo>
                  <a:pt x="208" y="348"/>
                </a:lnTo>
                <a:lnTo>
                  <a:pt x="200" y="348"/>
                </a:lnTo>
                <a:lnTo>
                  <a:pt x="193" y="348"/>
                </a:lnTo>
                <a:lnTo>
                  <a:pt x="178" y="348"/>
                </a:lnTo>
                <a:lnTo>
                  <a:pt x="178" y="355"/>
                </a:lnTo>
                <a:lnTo>
                  <a:pt x="171" y="355"/>
                </a:lnTo>
                <a:lnTo>
                  <a:pt x="163" y="348"/>
                </a:lnTo>
                <a:lnTo>
                  <a:pt x="163" y="348"/>
                </a:lnTo>
                <a:lnTo>
                  <a:pt x="156" y="355"/>
                </a:lnTo>
                <a:lnTo>
                  <a:pt x="141" y="348"/>
                </a:lnTo>
                <a:lnTo>
                  <a:pt x="141" y="348"/>
                </a:lnTo>
                <a:lnTo>
                  <a:pt x="134" y="348"/>
                </a:lnTo>
                <a:lnTo>
                  <a:pt x="134" y="355"/>
                </a:lnTo>
                <a:lnTo>
                  <a:pt x="126" y="362"/>
                </a:lnTo>
                <a:lnTo>
                  <a:pt x="126" y="362"/>
                </a:lnTo>
                <a:lnTo>
                  <a:pt x="119" y="362"/>
                </a:lnTo>
                <a:lnTo>
                  <a:pt x="111" y="362"/>
                </a:lnTo>
                <a:lnTo>
                  <a:pt x="104" y="362"/>
                </a:lnTo>
                <a:lnTo>
                  <a:pt x="104" y="362"/>
                </a:lnTo>
                <a:lnTo>
                  <a:pt x="111" y="362"/>
                </a:lnTo>
                <a:lnTo>
                  <a:pt x="119" y="370"/>
                </a:lnTo>
                <a:lnTo>
                  <a:pt x="119" y="370"/>
                </a:lnTo>
                <a:lnTo>
                  <a:pt x="126" y="370"/>
                </a:lnTo>
                <a:lnTo>
                  <a:pt x="119" y="370"/>
                </a:lnTo>
                <a:lnTo>
                  <a:pt x="119" y="377"/>
                </a:lnTo>
                <a:lnTo>
                  <a:pt x="119" y="377"/>
                </a:lnTo>
                <a:lnTo>
                  <a:pt x="119" y="377"/>
                </a:lnTo>
                <a:lnTo>
                  <a:pt x="119" y="377"/>
                </a:lnTo>
                <a:lnTo>
                  <a:pt x="126" y="385"/>
                </a:lnTo>
                <a:lnTo>
                  <a:pt x="141" y="385"/>
                </a:lnTo>
                <a:lnTo>
                  <a:pt x="141" y="385"/>
                </a:lnTo>
                <a:lnTo>
                  <a:pt x="134" y="385"/>
                </a:lnTo>
                <a:lnTo>
                  <a:pt x="119" y="385"/>
                </a:lnTo>
                <a:lnTo>
                  <a:pt x="119" y="385"/>
                </a:lnTo>
                <a:lnTo>
                  <a:pt x="111" y="385"/>
                </a:lnTo>
                <a:lnTo>
                  <a:pt x="104" y="377"/>
                </a:lnTo>
                <a:lnTo>
                  <a:pt x="104" y="370"/>
                </a:lnTo>
                <a:lnTo>
                  <a:pt x="97" y="377"/>
                </a:lnTo>
                <a:lnTo>
                  <a:pt x="97" y="385"/>
                </a:lnTo>
                <a:lnTo>
                  <a:pt x="97" y="385"/>
                </a:lnTo>
                <a:lnTo>
                  <a:pt x="89" y="385"/>
                </a:lnTo>
                <a:lnTo>
                  <a:pt x="89" y="385"/>
                </a:lnTo>
                <a:lnTo>
                  <a:pt x="89" y="377"/>
                </a:lnTo>
                <a:lnTo>
                  <a:pt x="97" y="377"/>
                </a:lnTo>
                <a:lnTo>
                  <a:pt x="89" y="377"/>
                </a:lnTo>
                <a:lnTo>
                  <a:pt x="82" y="377"/>
                </a:lnTo>
                <a:lnTo>
                  <a:pt x="82" y="377"/>
                </a:lnTo>
                <a:lnTo>
                  <a:pt x="74" y="385"/>
                </a:lnTo>
                <a:lnTo>
                  <a:pt x="74" y="385"/>
                </a:lnTo>
                <a:lnTo>
                  <a:pt x="67" y="385"/>
                </a:lnTo>
                <a:lnTo>
                  <a:pt x="74" y="392"/>
                </a:lnTo>
                <a:lnTo>
                  <a:pt x="67" y="385"/>
                </a:lnTo>
                <a:lnTo>
                  <a:pt x="60" y="385"/>
                </a:lnTo>
                <a:lnTo>
                  <a:pt x="60" y="385"/>
                </a:lnTo>
                <a:lnTo>
                  <a:pt x="60" y="392"/>
                </a:lnTo>
                <a:lnTo>
                  <a:pt x="60" y="392"/>
                </a:lnTo>
                <a:lnTo>
                  <a:pt x="60" y="392"/>
                </a:lnTo>
                <a:lnTo>
                  <a:pt x="60" y="392"/>
                </a:lnTo>
                <a:lnTo>
                  <a:pt x="60" y="399"/>
                </a:lnTo>
                <a:lnTo>
                  <a:pt x="67" y="399"/>
                </a:lnTo>
                <a:lnTo>
                  <a:pt x="67" y="399"/>
                </a:lnTo>
                <a:lnTo>
                  <a:pt x="82" y="399"/>
                </a:lnTo>
                <a:lnTo>
                  <a:pt x="89" y="399"/>
                </a:lnTo>
                <a:lnTo>
                  <a:pt x="89" y="392"/>
                </a:lnTo>
                <a:lnTo>
                  <a:pt x="97" y="399"/>
                </a:lnTo>
                <a:lnTo>
                  <a:pt x="111" y="399"/>
                </a:lnTo>
                <a:lnTo>
                  <a:pt x="111" y="399"/>
                </a:lnTo>
                <a:lnTo>
                  <a:pt x="111" y="399"/>
                </a:lnTo>
                <a:lnTo>
                  <a:pt x="119" y="399"/>
                </a:lnTo>
                <a:lnTo>
                  <a:pt x="126" y="399"/>
                </a:lnTo>
                <a:lnTo>
                  <a:pt x="134" y="399"/>
                </a:lnTo>
                <a:lnTo>
                  <a:pt x="141" y="392"/>
                </a:lnTo>
                <a:lnTo>
                  <a:pt x="141" y="392"/>
                </a:lnTo>
                <a:lnTo>
                  <a:pt x="148" y="399"/>
                </a:lnTo>
                <a:lnTo>
                  <a:pt x="148" y="399"/>
                </a:lnTo>
                <a:lnTo>
                  <a:pt x="141" y="407"/>
                </a:lnTo>
                <a:lnTo>
                  <a:pt x="134" y="407"/>
                </a:lnTo>
                <a:lnTo>
                  <a:pt x="134" y="399"/>
                </a:lnTo>
                <a:lnTo>
                  <a:pt x="134" y="407"/>
                </a:lnTo>
                <a:lnTo>
                  <a:pt x="126" y="407"/>
                </a:lnTo>
                <a:lnTo>
                  <a:pt x="126" y="407"/>
                </a:lnTo>
                <a:lnTo>
                  <a:pt x="119" y="407"/>
                </a:lnTo>
                <a:lnTo>
                  <a:pt x="119" y="414"/>
                </a:lnTo>
                <a:lnTo>
                  <a:pt x="119" y="407"/>
                </a:lnTo>
                <a:lnTo>
                  <a:pt x="111" y="407"/>
                </a:lnTo>
                <a:lnTo>
                  <a:pt x="104" y="407"/>
                </a:lnTo>
                <a:lnTo>
                  <a:pt x="97" y="414"/>
                </a:lnTo>
                <a:lnTo>
                  <a:pt x="89" y="414"/>
                </a:lnTo>
                <a:lnTo>
                  <a:pt x="97" y="422"/>
                </a:lnTo>
                <a:lnTo>
                  <a:pt x="104" y="414"/>
                </a:lnTo>
                <a:lnTo>
                  <a:pt x="104" y="414"/>
                </a:lnTo>
                <a:lnTo>
                  <a:pt x="104" y="422"/>
                </a:lnTo>
                <a:lnTo>
                  <a:pt x="97" y="422"/>
                </a:lnTo>
                <a:lnTo>
                  <a:pt x="89" y="422"/>
                </a:lnTo>
                <a:lnTo>
                  <a:pt x="82" y="422"/>
                </a:lnTo>
                <a:lnTo>
                  <a:pt x="74" y="422"/>
                </a:lnTo>
                <a:lnTo>
                  <a:pt x="82" y="429"/>
                </a:lnTo>
                <a:lnTo>
                  <a:pt x="89" y="436"/>
                </a:lnTo>
                <a:lnTo>
                  <a:pt x="97" y="436"/>
                </a:lnTo>
                <a:lnTo>
                  <a:pt x="89" y="436"/>
                </a:lnTo>
                <a:lnTo>
                  <a:pt x="97" y="436"/>
                </a:lnTo>
                <a:lnTo>
                  <a:pt x="97" y="436"/>
                </a:lnTo>
                <a:lnTo>
                  <a:pt x="104" y="429"/>
                </a:lnTo>
                <a:lnTo>
                  <a:pt x="111" y="429"/>
                </a:lnTo>
                <a:lnTo>
                  <a:pt x="111" y="436"/>
                </a:lnTo>
                <a:lnTo>
                  <a:pt x="111" y="444"/>
                </a:lnTo>
                <a:lnTo>
                  <a:pt x="119" y="444"/>
                </a:lnTo>
                <a:lnTo>
                  <a:pt x="126" y="444"/>
                </a:lnTo>
                <a:lnTo>
                  <a:pt x="134" y="444"/>
                </a:lnTo>
                <a:lnTo>
                  <a:pt x="141" y="444"/>
                </a:lnTo>
                <a:lnTo>
                  <a:pt x="141" y="444"/>
                </a:lnTo>
                <a:lnTo>
                  <a:pt x="148" y="444"/>
                </a:lnTo>
                <a:lnTo>
                  <a:pt x="156" y="436"/>
                </a:lnTo>
                <a:lnTo>
                  <a:pt x="156" y="436"/>
                </a:lnTo>
                <a:lnTo>
                  <a:pt x="163" y="429"/>
                </a:lnTo>
                <a:lnTo>
                  <a:pt x="171" y="436"/>
                </a:lnTo>
                <a:lnTo>
                  <a:pt x="163" y="436"/>
                </a:lnTo>
                <a:lnTo>
                  <a:pt x="156" y="444"/>
                </a:lnTo>
                <a:lnTo>
                  <a:pt x="141" y="451"/>
                </a:lnTo>
                <a:lnTo>
                  <a:pt x="134" y="451"/>
                </a:lnTo>
                <a:lnTo>
                  <a:pt x="134" y="451"/>
                </a:lnTo>
                <a:lnTo>
                  <a:pt x="134" y="451"/>
                </a:lnTo>
                <a:lnTo>
                  <a:pt x="134" y="451"/>
                </a:lnTo>
                <a:lnTo>
                  <a:pt x="126" y="459"/>
                </a:lnTo>
                <a:lnTo>
                  <a:pt x="126" y="459"/>
                </a:lnTo>
                <a:lnTo>
                  <a:pt x="126" y="459"/>
                </a:lnTo>
                <a:lnTo>
                  <a:pt x="126" y="466"/>
                </a:lnTo>
                <a:lnTo>
                  <a:pt x="126" y="466"/>
                </a:lnTo>
                <a:lnTo>
                  <a:pt x="134" y="466"/>
                </a:lnTo>
                <a:lnTo>
                  <a:pt x="141" y="466"/>
                </a:lnTo>
                <a:lnTo>
                  <a:pt x="148" y="459"/>
                </a:lnTo>
                <a:lnTo>
                  <a:pt x="156" y="459"/>
                </a:lnTo>
                <a:lnTo>
                  <a:pt x="163" y="459"/>
                </a:lnTo>
                <a:lnTo>
                  <a:pt x="171" y="459"/>
                </a:lnTo>
                <a:lnTo>
                  <a:pt x="171" y="451"/>
                </a:lnTo>
                <a:lnTo>
                  <a:pt x="178" y="459"/>
                </a:lnTo>
                <a:lnTo>
                  <a:pt x="178" y="459"/>
                </a:lnTo>
                <a:lnTo>
                  <a:pt x="185" y="459"/>
                </a:lnTo>
                <a:lnTo>
                  <a:pt x="185" y="459"/>
                </a:lnTo>
                <a:lnTo>
                  <a:pt x="185" y="451"/>
                </a:lnTo>
                <a:lnTo>
                  <a:pt x="185" y="444"/>
                </a:lnTo>
                <a:lnTo>
                  <a:pt x="200" y="451"/>
                </a:lnTo>
                <a:lnTo>
                  <a:pt x="200" y="451"/>
                </a:lnTo>
                <a:lnTo>
                  <a:pt x="200" y="459"/>
                </a:lnTo>
                <a:lnTo>
                  <a:pt x="200" y="459"/>
                </a:lnTo>
                <a:lnTo>
                  <a:pt x="193" y="459"/>
                </a:lnTo>
                <a:lnTo>
                  <a:pt x="185" y="459"/>
                </a:lnTo>
                <a:lnTo>
                  <a:pt x="185" y="459"/>
                </a:lnTo>
                <a:lnTo>
                  <a:pt x="171" y="466"/>
                </a:lnTo>
                <a:lnTo>
                  <a:pt x="171" y="474"/>
                </a:lnTo>
                <a:lnTo>
                  <a:pt x="185" y="466"/>
                </a:lnTo>
                <a:lnTo>
                  <a:pt x="200" y="466"/>
                </a:lnTo>
                <a:lnTo>
                  <a:pt x="200" y="466"/>
                </a:lnTo>
                <a:lnTo>
                  <a:pt x="200" y="474"/>
                </a:lnTo>
                <a:lnTo>
                  <a:pt x="193" y="474"/>
                </a:lnTo>
                <a:lnTo>
                  <a:pt x="185" y="474"/>
                </a:lnTo>
                <a:lnTo>
                  <a:pt x="171" y="481"/>
                </a:lnTo>
                <a:lnTo>
                  <a:pt x="171" y="488"/>
                </a:lnTo>
                <a:lnTo>
                  <a:pt x="178" y="488"/>
                </a:lnTo>
                <a:lnTo>
                  <a:pt x="185" y="488"/>
                </a:lnTo>
                <a:lnTo>
                  <a:pt x="185" y="488"/>
                </a:lnTo>
                <a:lnTo>
                  <a:pt x="193" y="481"/>
                </a:lnTo>
                <a:lnTo>
                  <a:pt x="200" y="481"/>
                </a:lnTo>
                <a:lnTo>
                  <a:pt x="208" y="481"/>
                </a:lnTo>
                <a:lnTo>
                  <a:pt x="208" y="474"/>
                </a:lnTo>
                <a:lnTo>
                  <a:pt x="208" y="474"/>
                </a:lnTo>
                <a:lnTo>
                  <a:pt x="222" y="481"/>
                </a:lnTo>
                <a:lnTo>
                  <a:pt x="222" y="481"/>
                </a:lnTo>
                <a:lnTo>
                  <a:pt x="230" y="481"/>
                </a:lnTo>
                <a:lnTo>
                  <a:pt x="237" y="481"/>
                </a:lnTo>
                <a:lnTo>
                  <a:pt x="245" y="474"/>
                </a:lnTo>
                <a:lnTo>
                  <a:pt x="245" y="474"/>
                </a:lnTo>
                <a:lnTo>
                  <a:pt x="245" y="474"/>
                </a:lnTo>
                <a:lnTo>
                  <a:pt x="252" y="474"/>
                </a:lnTo>
                <a:lnTo>
                  <a:pt x="259" y="481"/>
                </a:lnTo>
                <a:lnTo>
                  <a:pt x="259" y="474"/>
                </a:lnTo>
                <a:lnTo>
                  <a:pt x="252" y="474"/>
                </a:lnTo>
                <a:lnTo>
                  <a:pt x="252" y="474"/>
                </a:lnTo>
                <a:lnTo>
                  <a:pt x="259" y="474"/>
                </a:lnTo>
                <a:lnTo>
                  <a:pt x="274" y="481"/>
                </a:lnTo>
                <a:lnTo>
                  <a:pt x="274" y="481"/>
                </a:lnTo>
                <a:lnTo>
                  <a:pt x="274" y="474"/>
                </a:lnTo>
                <a:lnTo>
                  <a:pt x="267" y="474"/>
                </a:lnTo>
                <a:lnTo>
                  <a:pt x="267" y="466"/>
                </a:lnTo>
                <a:lnTo>
                  <a:pt x="274" y="466"/>
                </a:lnTo>
                <a:lnTo>
                  <a:pt x="282" y="474"/>
                </a:lnTo>
                <a:lnTo>
                  <a:pt x="289" y="474"/>
                </a:lnTo>
                <a:lnTo>
                  <a:pt x="296" y="474"/>
                </a:lnTo>
                <a:lnTo>
                  <a:pt x="296" y="474"/>
                </a:lnTo>
                <a:lnTo>
                  <a:pt x="289" y="466"/>
                </a:lnTo>
                <a:lnTo>
                  <a:pt x="289" y="466"/>
                </a:lnTo>
                <a:lnTo>
                  <a:pt x="304" y="466"/>
                </a:lnTo>
                <a:lnTo>
                  <a:pt x="311" y="474"/>
                </a:lnTo>
                <a:lnTo>
                  <a:pt x="311" y="466"/>
                </a:lnTo>
                <a:lnTo>
                  <a:pt x="319" y="466"/>
                </a:lnTo>
                <a:lnTo>
                  <a:pt x="311" y="459"/>
                </a:lnTo>
                <a:lnTo>
                  <a:pt x="304" y="459"/>
                </a:lnTo>
                <a:lnTo>
                  <a:pt x="311" y="459"/>
                </a:lnTo>
                <a:lnTo>
                  <a:pt x="311" y="459"/>
                </a:lnTo>
                <a:lnTo>
                  <a:pt x="319" y="459"/>
                </a:lnTo>
                <a:lnTo>
                  <a:pt x="319" y="459"/>
                </a:lnTo>
                <a:lnTo>
                  <a:pt x="319" y="459"/>
                </a:lnTo>
                <a:lnTo>
                  <a:pt x="319" y="459"/>
                </a:lnTo>
                <a:lnTo>
                  <a:pt x="326" y="459"/>
                </a:lnTo>
                <a:lnTo>
                  <a:pt x="334" y="459"/>
                </a:lnTo>
                <a:lnTo>
                  <a:pt x="334" y="451"/>
                </a:lnTo>
                <a:lnTo>
                  <a:pt x="334" y="451"/>
                </a:lnTo>
                <a:lnTo>
                  <a:pt x="326" y="444"/>
                </a:lnTo>
                <a:lnTo>
                  <a:pt x="326" y="444"/>
                </a:lnTo>
                <a:lnTo>
                  <a:pt x="326" y="444"/>
                </a:lnTo>
                <a:lnTo>
                  <a:pt x="319" y="436"/>
                </a:lnTo>
                <a:lnTo>
                  <a:pt x="319" y="429"/>
                </a:lnTo>
                <a:lnTo>
                  <a:pt x="334" y="436"/>
                </a:lnTo>
                <a:lnTo>
                  <a:pt x="341" y="436"/>
                </a:lnTo>
                <a:lnTo>
                  <a:pt x="334" y="444"/>
                </a:lnTo>
                <a:lnTo>
                  <a:pt x="334" y="444"/>
                </a:lnTo>
                <a:lnTo>
                  <a:pt x="334" y="444"/>
                </a:lnTo>
                <a:lnTo>
                  <a:pt x="341" y="451"/>
                </a:lnTo>
                <a:lnTo>
                  <a:pt x="356" y="444"/>
                </a:lnTo>
                <a:lnTo>
                  <a:pt x="371" y="436"/>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47" name="Freeform 11">
            <a:extLst>
              <a:ext uri="{FF2B5EF4-FFF2-40B4-BE49-F238E27FC236}">
                <a16:creationId xmlns:a16="http://schemas.microsoft.com/office/drawing/2014/main" id="{72BAF7C1-23C0-442F-BF69-59972EF27768}"/>
              </a:ext>
            </a:extLst>
          </p:cNvPr>
          <p:cNvSpPr>
            <a:spLocks/>
          </p:cNvSpPr>
          <p:nvPr/>
        </p:nvSpPr>
        <p:spPr bwMode="auto">
          <a:xfrm>
            <a:off x="6618288" y="4702175"/>
            <a:ext cx="71437" cy="69850"/>
          </a:xfrm>
          <a:custGeom>
            <a:avLst/>
            <a:gdLst/>
            <a:ahLst/>
            <a:cxnLst>
              <a:cxn ang="0">
                <a:pos x="37" y="37"/>
              </a:cxn>
              <a:cxn ang="0">
                <a:pos x="30" y="37"/>
              </a:cxn>
              <a:cxn ang="0">
                <a:pos x="30" y="37"/>
              </a:cxn>
              <a:cxn ang="0">
                <a:pos x="22" y="37"/>
              </a:cxn>
              <a:cxn ang="0">
                <a:pos x="15" y="44"/>
              </a:cxn>
              <a:cxn ang="0">
                <a:pos x="15" y="44"/>
              </a:cxn>
              <a:cxn ang="0">
                <a:pos x="8" y="44"/>
              </a:cxn>
              <a:cxn ang="0">
                <a:pos x="0" y="37"/>
              </a:cxn>
              <a:cxn ang="0">
                <a:pos x="8" y="37"/>
              </a:cxn>
              <a:cxn ang="0">
                <a:pos x="8" y="37"/>
              </a:cxn>
              <a:cxn ang="0">
                <a:pos x="0" y="29"/>
              </a:cxn>
              <a:cxn ang="0">
                <a:pos x="0" y="22"/>
              </a:cxn>
              <a:cxn ang="0">
                <a:pos x="8" y="22"/>
              </a:cxn>
              <a:cxn ang="0">
                <a:pos x="8" y="7"/>
              </a:cxn>
              <a:cxn ang="0">
                <a:pos x="15" y="0"/>
              </a:cxn>
              <a:cxn ang="0">
                <a:pos x="30" y="0"/>
              </a:cxn>
              <a:cxn ang="0">
                <a:pos x="37" y="7"/>
              </a:cxn>
              <a:cxn ang="0">
                <a:pos x="37" y="7"/>
              </a:cxn>
              <a:cxn ang="0">
                <a:pos x="45" y="15"/>
              </a:cxn>
              <a:cxn ang="0">
                <a:pos x="45" y="22"/>
              </a:cxn>
              <a:cxn ang="0">
                <a:pos x="37" y="37"/>
              </a:cxn>
              <a:cxn ang="0">
                <a:pos x="37" y="37"/>
              </a:cxn>
            </a:cxnLst>
            <a:rect l="0" t="0" r="r" b="b"/>
            <a:pathLst>
              <a:path w="45" h="44">
                <a:moveTo>
                  <a:pt x="37" y="37"/>
                </a:moveTo>
                <a:lnTo>
                  <a:pt x="30" y="37"/>
                </a:lnTo>
                <a:lnTo>
                  <a:pt x="30" y="37"/>
                </a:lnTo>
                <a:lnTo>
                  <a:pt x="22" y="37"/>
                </a:lnTo>
                <a:lnTo>
                  <a:pt x="15" y="44"/>
                </a:lnTo>
                <a:lnTo>
                  <a:pt x="15" y="44"/>
                </a:lnTo>
                <a:lnTo>
                  <a:pt x="8" y="44"/>
                </a:lnTo>
                <a:lnTo>
                  <a:pt x="0" y="37"/>
                </a:lnTo>
                <a:lnTo>
                  <a:pt x="8" y="37"/>
                </a:lnTo>
                <a:lnTo>
                  <a:pt x="8" y="37"/>
                </a:lnTo>
                <a:lnTo>
                  <a:pt x="0" y="29"/>
                </a:lnTo>
                <a:lnTo>
                  <a:pt x="0" y="22"/>
                </a:lnTo>
                <a:lnTo>
                  <a:pt x="8" y="22"/>
                </a:lnTo>
                <a:lnTo>
                  <a:pt x="8" y="7"/>
                </a:lnTo>
                <a:lnTo>
                  <a:pt x="15" y="0"/>
                </a:lnTo>
                <a:lnTo>
                  <a:pt x="30" y="0"/>
                </a:lnTo>
                <a:lnTo>
                  <a:pt x="37" y="7"/>
                </a:lnTo>
                <a:lnTo>
                  <a:pt x="37" y="7"/>
                </a:lnTo>
                <a:lnTo>
                  <a:pt x="45" y="15"/>
                </a:lnTo>
                <a:lnTo>
                  <a:pt x="45" y="22"/>
                </a:lnTo>
                <a:lnTo>
                  <a:pt x="37" y="37"/>
                </a:lnTo>
                <a:lnTo>
                  <a:pt x="37" y="37"/>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48" name="Freeform 12">
            <a:extLst>
              <a:ext uri="{FF2B5EF4-FFF2-40B4-BE49-F238E27FC236}">
                <a16:creationId xmlns:a16="http://schemas.microsoft.com/office/drawing/2014/main" id="{1C9217E0-76AC-4E8D-AEF2-75C53FBC332F}"/>
              </a:ext>
            </a:extLst>
          </p:cNvPr>
          <p:cNvSpPr>
            <a:spLocks/>
          </p:cNvSpPr>
          <p:nvPr/>
        </p:nvSpPr>
        <p:spPr bwMode="auto">
          <a:xfrm>
            <a:off x="6183313" y="4395788"/>
            <a:ext cx="95250" cy="58737"/>
          </a:xfrm>
          <a:custGeom>
            <a:avLst/>
            <a:gdLst/>
            <a:ahLst/>
            <a:cxnLst>
              <a:cxn ang="0">
                <a:pos x="60" y="37"/>
              </a:cxn>
              <a:cxn ang="0">
                <a:pos x="52" y="37"/>
              </a:cxn>
              <a:cxn ang="0">
                <a:pos x="45" y="37"/>
              </a:cxn>
              <a:cxn ang="0">
                <a:pos x="30" y="37"/>
              </a:cxn>
              <a:cxn ang="0">
                <a:pos x="30" y="37"/>
              </a:cxn>
              <a:cxn ang="0">
                <a:pos x="30" y="30"/>
              </a:cxn>
              <a:cxn ang="0">
                <a:pos x="30" y="30"/>
              </a:cxn>
              <a:cxn ang="0">
                <a:pos x="23" y="23"/>
              </a:cxn>
              <a:cxn ang="0">
                <a:pos x="23" y="23"/>
              </a:cxn>
              <a:cxn ang="0">
                <a:pos x="23" y="23"/>
              </a:cxn>
              <a:cxn ang="0">
                <a:pos x="8" y="30"/>
              </a:cxn>
              <a:cxn ang="0">
                <a:pos x="0" y="30"/>
              </a:cxn>
              <a:cxn ang="0">
                <a:pos x="0" y="23"/>
              </a:cxn>
              <a:cxn ang="0">
                <a:pos x="0" y="15"/>
              </a:cxn>
              <a:cxn ang="0">
                <a:pos x="0" y="8"/>
              </a:cxn>
              <a:cxn ang="0">
                <a:pos x="8" y="8"/>
              </a:cxn>
              <a:cxn ang="0">
                <a:pos x="15" y="8"/>
              </a:cxn>
              <a:cxn ang="0">
                <a:pos x="15" y="15"/>
              </a:cxn>
              <a:cxn ang="0">
                <a:pos x="23" y="8"/>
              </a:cxn>
              <a:cxn ang="0">
                <a:pos x="23" y="0"/>
              </a:cxn>
              <a:cxn ang="0">
                <a:pos x="30" y="0"/>
              </a:cxn>
              <a:cxn ang="0">
                <a:pos x="37" y="8"/>
              </a:cxn>
              <a:cxn ang="0">
                <a:pos x="45" y="15"/>
              </a:cxn>
              <a:cxn ang="0">
                <a:pos x="52" y="23"/>
              </a:cxn>
              <a:cxn ang="0">
                <a:pos x="60" y="30"/>
              </a:cxn>
              <a:cxn ang="0">
                <a:pos x="52" y="37"/>
              </a:cxn>
              <a:cxn ang="0">
                <a:pos x="60" y="37"/>
              </a:cxn>
              <a:cxn ang="0">
                <a:pos x="60" y="37"/>
              </a:cxn>
            </a:cxnLst>
            <a:rect l="0" t="0" r="r" b="b"/>
            <a:pathLst>
              <a:path w="60" h="37">
                <a:moveTo>
                  <a:pt x="60" y="37"/>
                </a:moveTo>
                <a:lnTo>
                  <a:pt x="52" y="37"/>
                </a:lnTo>
                <a:lnTo>
                  <a:pt x="45" y="37"/>
                </a:lnTo>
                <a:lnTo>
                  <a:pt x="30" y="37"/>
                </a:lnTo>
                <a:lnTo>
                  <a:pt x="30" y="37"/>
                </a:lnTo>
                <a:lnTo>
                  <a:pt x="30" y="30"/>
                </a:lnTo>
                <a:lnTo>
                  <a:pt x="30" y="30"/>
                </a:lnTo>
                <a:lnTo>
                  <a:pt x="23" y="23"/>
                </a:lnTo>
                <a:lnTo>
                  <a:pt x="23" y="23"/>
                </a:lnTo>
                <a:lnTo>
                  <a:pt x="23" y="23"/>
                </a:lnTo>
                <a:lnTo>
                  <a:pt x="8" y="30"/>
                </a:lnTo>
                <a:lnTo>
                  <a:pt x="0" y="30"/>
                </a:lnTo>
                <a:lnTo>
                  <a:pt x="0" y="23"/>
                </a:lnTo>
                <a:lnTo>
                  <a:pt x="0" y="15"/>
                </a:lnTo>
                <a:lnTo>
                  <a:pt x="0" y="8"/>
                </a:lnTo>
                <a:lnTo>
                  <a:pt x="8" y="8"/>
                </a:lnTo>
                <a:lnTo>
                  <a:pt x="15" y="8"/>
                </a:lnTo>
                <a:lnTo>
                  <a:pt x="15" y="15"/>
                </a:lnTo>
                <a:lnTo>
                  <a:pt x="23" y="8"/>
                </a:lnTo>
                <a:lnTo>
                  <a:pt x="23" y="0"/>
                </a:lnTo>
                <a:lnTo>
                  <a:pt x="30" y="0"/>
                </a:lnTo>
                <a:lnTo>
                  <a:pt x="37" y="8"/>
                </a:lnTo>
                <a:lnTo>
                  <a:pt x="45" y="15"/>
                </a:lnTo>
                <a:lnTo>
                  <a:pt x="52" y="23"/>
                </a:lnTo>
                <a:lnTo>
                  <a:pt x="60" y="30"/>
                </a:lnTo>
                <a:lnTo>
                  <a:pt x="52" y="37"/>
                </a:lnTo>
                <a:lnTo>
                  <a:pt x="60" y="37"/>
                </a:lnTo>
                <a:lnTo>
                  <a:pt x="60" y="37"/>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49" name="Freeform 13">
            <a:extLst>
              <a:ext uri="{FF2B5EF4-FFF2-40B4-BE49-F238E27FC236}">
                <a16:creationId xmlns:a16="http://schemas.microsoft.com/office/drawing/2014/main" id="{F18C7F59-D7E5-4D33-85A5-4F4FD180FD26}"/>
              </a:ext>
            </a:extLst>
          </p:cNvPr>
          <p:cNvSpPr>
            <a:spLocks/>
          </p:cNvSpPr>
          <p:nvPr/>
        </p:nvSpPr>
        <p:spPr bwMode="auto">
          <a:xfrm>
            <a:off x="6383338" y="4432300"/>
            <a:ext cx="71437" cy="58738"/>
          </a:xfrm>
          <a:custGeom>
            <a:avLst/>
            <a:gdLst/>
            <a:ahLst/>
            <a:cxnLst>
              <a:cxn ang="0">
                <a:pos x="0" y="14"/>
              </a:cxn>
              <a:cxn ang="0">
                <a:pos x="0" y="14"/>
              </a:cxn>
              <a:cxn ang="0">
                <a:pos x="0" y="7"/>
              </a:cxn>
              <a:cxn ang="0">
                <a:pos x="8" y="0"/>
              </a:cxn>
              <a:cxn ang="0">
                <a:pos x="22" y="14"/>
              </a:cxn>
              <a:cxn ang="0">
                <a:pos x="37" y="29"/>
              </a:cxn>
              <a:cxn ang="0">
                <a:pos x="37" y="29"/>
              </a:cxn>
              <a:cxn ang="0">
                <a:pos x="45" y="37"/>
              </a:cxn>
              <a:cxn ang="0">
                <a:pos x="37" y="37"/>
              </a:cxn>
              <a:cxn ang="0">
                <a:pos x="30" y="37"/>
              </a:cxn>
              <a:cxn ang="0">
                <a:pos x="15" y="29"/>
              </a:cxn>
              <a:cxn ang="0">
                <a:pos x="0" y="22"/>
              </a:cxn>
              <a:cxn ang="0">
                <a:pos x="0" y="22"/>
              </a:cxn>
              <a:cxn ang="0">
                <a:pos x="0" y="14"/>
              </a:cxn>
            </a:cxnLst>
            <a:rect l="0" t="0" r="r" b="b"/>
            <a:pathLst>
              <a:path w="45" h="37">
                <a:moveTo>
                  <a:pt x="0" y="14"/>
                </a:moveTo>
                <a:lnTo>
                  <a:pt x="0" y="14"/>
                </a:lnTo>
                <a:lnTo>
                  <a:pt x="0" y="7"/>
                </a:lnTo>
                <a:lnTo>
                  <a:pt x="8" y="0"/>
                </a:lnTo>
                <a:lnTo>
                  <a:pt x="22" y="14"/>
                </a:lnTo>
                <a:lnTo>
                  <a:pt x="37" y="29"/>
                </a:lnTo>
                <a:lnTo>
                  <a:pt x="37" y="29"/>
                </a:lnTo>
                <a:lnTo>
                  <a:pt x="45" y="37"/>
                </a:lnTo>
                <a:lnTo>
                  <a:pt x="37" y="37"/>
                </a:lnTo>
                <a:lnTo>
                  <a:pt x="30" y="37"/>
                </a:lnTo>
                <a:lnTo>
                  <a:pt x="15" y="29"/>
                </a:lnTo>
                <a:lnTo>
                  <a:pt x="0" y="22"/>
                </a:lnTo>
                <a:lnTo>
                  <a:pt x="0" y="22"/>
                </a:lnTo>
                <a:lnTo>
                  <a:pt x="0" y="14"/>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50" name="Freeform 14">
            <a:extLst>
              <a:ext uri="{FF2B5EF4-FFF2-40B4-BE49-F238E27FC236}">
                <a16:creationId xmlns:a16="http://schemas.microsoft.com/office/drawing/2014/main" id="{8BB16995-3999-4C0D-9163-C05D2F862A32}"/>
              </a:ext>
            </a:extLst>
          </p:cNvPr>
          <p:cNvSpPr>
            <a:spLocks/>
          </p:cNvSpPr>
          <p:nvPr/>
        </p:nvSpPr>
        <p:spPr bwMode="auto">
          <a:xfrm>
            <a:off x="6054725" y="4267200"/>
            <a:ext cx="34925" cy="23813"/>
          </a:xfrm>
          <a:custGeom>
            <a:avLst/>
            <a:gdLst/>
            <a:ahLst/>
            <a:cxnLst>
              <a:cxn ang="0">
                <a:pos x="0" y="15"/>
              </a:cxn>
              <a:cxn ang="0">
                <a:pos x="0" y="7"/>
              </a:cxn>
              <a:cxn ang="0">
                <a:pos x="7" y="0"/>
              </a:cxn>
              <a:cxn ang="0">
                <a:pos x="15" y="0"/>
              </a:cxn>
              <a:cxn ang="0">
                <a:pos x="22" y="7"/>
              </a:cxn>
              <a:cxn ang="0">
                <a:pos x="15" y="15"/>
              </a:cxn>
              <a:cxn ang="0">
                <a:pos x="7" y="15"/>
              </a:cxn>
              <a:cxn ang="0">
                <a:pos x="0" y="15"/>
              </a:cxn>
              <a:cxn ang="0">
                <a:pos x="0" y="15"/>
              </a:cxn>
            </a:cxnLst>
            <a:rect l="0" t="0" r="r" b="b"/>
            <a:pathLst>
              <a:path w="22" h="15">
                <a:moveTo>
                  <a:pt x="0" y="15"/>
                </a:moveTo>
                <a:lnTo>
                  <a:pt x="0" y="7"/>
                </a:lnTo>
                <a:lnTo>
                  <a:pt x="7" y="0"/>
                </a:lnTo>
                <a:lnTo>
                  <a:pt x="15" y="0"/>
                </a:lnTo>
                <a:lnTo>
                  <a:pt x="22" y="7"/>
                </a:lnTo>
                <a:lnTo>
                  <a:pt x="15" y="15"/>
                </a:lnTo>
                <a:lnTo>
                  <a:pt x="7" y="15"/>
                </a:lnTo>
                <a:lnTo>
                  <a:pt x="0" y="15"/>
                </a:lnTo>
                <a:lnTo>
                  <a:pt x="0" y="15"/>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51" name="Freeform 15">
            <a:extLst>
              <a:ext uri="{FF2B5EF4-FFF2-40B4-BE49-F238E27FC236}">
                <a16:creationId xmlns:a16="http://schemas.microsoft.com/office/drawing/2014/main" id="{72316FA9-3DCD-4E56-9B20-778375657758}"/>
              </a:ext>
            </a:extLst>
          </p:cNvPr>
          <p:cNvSpPr>
            <a:spLocks/>
          </p:cNvSpPr>
          <p:nvPr/>
        </p:nvSpPr>
        <p:spPr bwMode="auto">
          <a:xfrm>
            <a:off x="6089650" y="4243388"/>
            <a:ext cx="23813" cy="23812"/>
          </a:xfrm>
          <a:custGeom>
            <a:avLst/>
            <a:gdLst/>
            <a:ahLst/>
            <a:cxnLst>
              <a:cxn ang="0">
                <a:pos x="7" y="15"/>
              </a:cxn>
              <a:cxn ang="0">
                <a:pos x="0" y="15"/>
              </a:cxn>
              <a:cxn ang="0">
                <a:pos x="0" y="15"/>
              </a:cxn>
              <a:cxn ang="0">
                <a:pos x="7" y="0"/>
              </a:cxn>
              <a:cxn ang="0">
                <a:pos x="15" y="0"/>
              </a:cxn>
              <a:cxn ang="0">
                <a:pos x="15" y="7"/>
              </a:cxn>
              <a:cxn ang="0">
                <a:pos x="15" y="15"/>
              </a:cxn>
              <a:cxn ang="0">
                <a:pos x="7" y="15"/>
              </a:cxn>
              <a:cxn ang="0">
                <a:pos x="7" y="15"/>
              </a:cxn>
            </a:cxnLst>
            <a:rect l="0" t="0" r="r" b="b"/>
            <a:pathLst>
              <a:path w="15" h="15">
                <a:moveTo>
                  <a:pt x="7" y="15"/>
                </a:moveTo>
                <a:lnTo>
                  <a:pt x="0" y="15"/>
                </a:lnTo>
                <a:lnTo>
                  <a:pt x="0" y="15"/>
                </a:lnTo>
                <a:lnTo>
                  <a:pt x="7" y="0"/>
                </a:lnTo>
                <a:lnTo>
                  <a:pt x="15" y="0"/>
                </a:lnTo>
                <a:lnTo>
                  <a:pt x="15" y="7"/>
                </a:lnTo>
                <a:lnTo>
                  <a:pt x="15" y="15"/>
                </a:lnTo>
                <a:lnTo>
                  <a:pt x="7" y="15"/>
                </a:lnTo>
                <a:lnTo>
                  <a:pt x="7" y="15"/>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52" name="Freeform 16">
            <a:extLst>
              <a:ext uri="{FF2B5EF4-FFF2-40B4-BE49-F238E27FC236}">
                <a16:creationId xmlns:a16="http://schemas.microsoft.com/office/drawing/2014/main" id="{1E22D697-06D0-4CE2-A6DB-014139B09A2D}"/>
              </a:ext>
            </a:extLst>
          </p:cNvPr>
          <p:cNvSpPr>
            <a:spLocks/>
          </p:cNvSpPr>
          <p:nvPr/>
        </p:nvSpPr>
        <p:spPr bwMode="auto">
          <a:xfrm>
            <a:off x="5902325" y="4160838"/>
            <a:ext cx="22225" cy="23812"/>
          </a:xfrm>
          <a:custGeom>
            <a:avLst/>
            <a:gdLst/>
            <a:ahLst/>
            <a:cxnLst>
              <a:cxn ang="0">
                <a:pos x="14" y="8"/>
              </a:cxn>
              <a:cxn ang="0">
                <a:pos x="14" y="8"/>
              </a:cxn>
              <a:cxn ang="0">
                <a:pos x="14" y="0"/>
              </a:cxn>
              <a:cxn ang="0">
                <a:pos x="14" y="0"/>
              </a:cxn>
              <a:cxn ang="0">
                <a:pos x="7" y="0"/>
              </a:cxn>
              <a:cxn ang="0">
                <a:pos x="0" y="8"/>
              </a:cxn>
              <a:cxn ang="0">
                <a:pos x="7" y="15"/>
              </a:cxn>
              <a:cxn ang="0">
                <a:pos x="14" y="15"/>
              </a:cxn>
              <a:cxn ang="0">
                <a:pos x="14" y="8"/>
              </a:cxn>
              <a:cxn ang="0">
                <a:pos x="14" y="8"/>
              </a:cxn>
            </a:cxnLst>
            <a:rect l="0" t="0" r="r" b="b"/>
            <a:pathLst>
              <a:path w="14" h="15">
                <a:moveTo>
                  <a:pt x="14" y="8"/>
                </a:moveTo>
                <a:lnTo>
                  <a:pt x="14" y="8"/>
                </a:lnTo>
                <a:lnTo>
                  <a:pt x="14" y="0"/>
                </a:lnTo>
                <a:lnTo>
                  <a:pt x="14" y="0"/>
                </a:lnTo>
                <a:lnTo>
                  <a:pt x="7" y="0"/>
                </a:lnTo>
                <a:lnTo>
                  <a:pt x="0" y="8"/>
                </a:lnTo>
                <a:lnTo>
                  <a:pt x="7" y="15"/>
                </a:lnTo>
                <a:lnTo>
                  <a:pt x="14" y="15"/>
                </a:lnTo>
                <a:lnTo>
                  <a:pt x="14" y="8"/>
                </a:lnTo>
                <a:lnTo>
                  <a:pt x="14" y="8"/>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53" name="Freeform 17">
            <a:extLst>
              <a:ext uri="{FF2B5EF4-FFF2-40B4-BE49-F238E27FC236}">
                <a16:creationId xmlns:a16="http://schemas.microsoft.com/office/drawing/2014/main" id="{7034C6A0-8E23-4D88-98FE-F096EC5D28C4}"/>
              </a:ext>
            </a:extLst>
          </p:cNvPr>
          <p:cNvSpPr>
            <a:spLocks/>
          </p:cNvSpPr>
          <p:nvPr/>
        </p:nvSpPr>
        <p:spPr bwMode="auto">
          <a:xfrm>
            <a:off x="5889625" y="4102100"/>
            <a:ext cx="58738" cy="47625"/>
          </a:xfrm>
          <a:custGeom>
            <a:avLst/>
            <a:gdLst/>
            <a:ahLst/>
            <a:cxnLst>
              <a:cxn ang="0">
                <a:pos x="37" y="30"/>
              </a:cxn>
              <a:cxn ang="0">
                <a:pos x="37" y="30"/>
              </a:cxn>
              <a:cxn ang="0">
                <a:pos x="30" y="30"/>
              </a:cxn>
              <a:cxn ang="0">
                <a:pos x="22" y="30"/>
              </a:cxn>
              <a:cxn ang="0">
                <a:pos x="22" y="22"/>
              </a:cxn>
              <a:cxn ang="0">
                <a:pos x="30" y="22"/>
              </a:cxn>
              <a:cxn ang="0">
                <a:pos x="22" y="15"/>
              </a:cxn>
              <a:cxn ang="0">
                <a:pos x="15" y="0"/>
              </a:cxn>
              <a:cxn ang="0">
                <a:pos x="8" y="0"/>
              </a:cxn>
              <a:cxn ang="0">
                <a:pos x="0" y="8"/>
              </a:cxn>
              <a:cxn ang="0">
                <a:pos x="8" y="15"/>
              </a:cxn>
              <a:cxn ang="0">
                <a:pos x="8" y="22"/>
              </a:cxn>
              <a:cxn ang="0">
                <a:pos x="15" y="22"/>
              </a:cxn>
              <a:cxn ang="0">
                <a:pos x="22" y="30"/>
              </a:cxn>
              <a:cxn ang="0">
                <a:pos x="37" y="30"/>
              </a:cxn>
              <a:cxn ang="0">
                <a:pos x="37" y="30"/>
              </a:cxn>
            </a:cxnLst>
            <a:rect l="0" t="0" r="r" b="b"/>
            <a:pathLst>
              <a:path w="37" h="30">
                <a:moveTo>
                  <a:pt x="37" y="30"/>
                </a:moveTo>
                <a:lnTo>
                  <a:pt x="37" y="30"/>
                </a:lnTo>
                <a:lnTo>
                  <a:pt x="30" y="30"/>
                </a:lnTo>
                <a:lnTo>
                  <a:pt x="22" y="30"/>
                </a:lnTo>
                <a:lnTo>
                  <a:pt x="22" y="22"/>
                </a:lnTo>
                <a:lnTo>
                  <a:pt x="30" y="22"/>
                </a:lnTo>
                <a:lnTo>
                  <a:pt x="22" y="15"/>
                </a:lnTo>
                <a:lnTo>
                  <a:pt x="15" y="0"/>
                </a:lnTo>
                <a:lnTo>
                  <a:pt x="8" y="0"/>
                </a:lnTo>
                <a:lnTo>
                  <a:pt x="0" y="8"/>
                </a:lnTo>
                <a:lnTo>
                  <a:pt x="8" y="15"/>
                </a:lnTo>
                <a:lnTo>
                  <a:pt x="8" y="22"/>
                </a:lnTo>
                <a:lnTo>
                  <a:pt x="15" y="22"/>
                </a:lnTo>
                <a:lnTo>
                  <a:pt x="22" y="30"/>
                </a:lnTo>
                <a:lnTo>
                  <a:pt x="37" y="30"/>
                </a:lnTo>
                <a:lnTo>
                  <a:pt x="37" y="30"/>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54" name="Freeform 18">
            <a:extLst>
              <a:ext uri="{FF2B5EF4-FFF2-40B4-BE49-F238E27FC236}">
                <a16:creationId xmlns:a16="http://schemas.microsoft.com/office/drawing/2014/main" id="{FF488774-5E20-4BF9-8BE6-41F44CCEB0D1}"/>
              </a:ext>
            </a:extLst>
          </p:cNvPr>
          <p:cNvSpPr>
            <a:spLocks/>
          </p:cNvSpPr>
          <p:nvPr/>
        </p:nvSpPr>
        <p:spPr bwMode="auto">
          <a:xfrm>
            <a:off x="5889625" y="4078288"/>
            <a:ext cx="34925" cy="23812"/>
          </a:xfrm>
          <a:custGeom>
            <a:avLst/>
            <a:gdLst/>
            <a:ahLst/>
            <a:cxnLst>
              <a:cxn ang="0">
                <a:pos x="22" y="15"/>
              </a:cxn>
              <a:cxn ang="0">
                <a:pos x="15" y="8"/>
              </a:cxn>
              <a:cxn ang="0">
                <a:pos x="15" y="8"/>
              </a:cxn>
              <a:cxn ang="0">
                <a:pos x="8" y="0"/>
              </a:cxn>
              <a:cxn ang="0">
                <a:pos x="0" y="0"/>
              </a:cxn>
              <a:cxn ang="0">
                <a:pos x="0" y="8"/>
              </a:cxn>
              <a:cxn ang="0">
                <a:pos x="8" y="15"/>
              </a:cxn>
              <a:cxn ang="0">
                <a:pos x="22" y="15"/>
              </a:cxn>
              <a:cxn ang="0">
                <a:pos x="22" y="15"/>
              </a:cxn>
            </a:cxnLst>
            <a:rect l="0" t="0" r="r" b="b"/>
            <a:pathLst>
              <a:path w="22" h="15">
                <a:moveTo>
                  <a:pt x="22" y="15"/>
                </a:moveTo>
                <a:lnTo>
                  <a:pt x="15" y="8"/>
                </a:lnTo>
                <a:lnTo>
                  <a:pt x="15" y="8"/>
                </a:lnTo>
                <a:lnTo>
                  <a:pt x="8" y="0"/>
                </a:lnTo>
                <a:lnTo>
                  <a:pt x="0" y="0"/>
                </a:lnTo>
                <a:lnTo>
                  <a:pt x="0" y="8"/>
                </a:lnTo>
                <a:lnTo>
                  <a:pt x="8" y="15"/>
                </a:lnTo>
                <a:lnTo>
                  <a:pt x="22" y="15"/>
                </a:lnTo>
                <a:lnTo>
                  <a:pt x="22" y="15"/>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55" name="Freeform 19">
            <a:extLst>
              <a:ext uri="{FF2B5EF4-FFF2-40B4-BE49-F238E27FC236}">
                <a16:creationId xmlns:a16="http://schemas.microsoft.com/office/drawing/2014/main" id="{788B9FC2-8673-485C-B243-2E768C3DF95E}"/>
              </a:ext>
            </a:extLst>
          </p:cNvPr>
          <p:cNvSpPr>
            <a:spLocks/>
          </p:cNvSpPr>
          <p:nvPr/>
        </p:nvSpPr>
        <p:spPr bwMode="auto">
          <a:xfrm>
            <a:off x="5854700" y="4043363"/>
            <a:ext cx="82550" cy="34925"/>
          </a:xfrm>
          <a:custGeom>
            <a:avLst/>
            <a:gdLst/>
            <a:ahLst/>
            <a:cxnLst>
              <a:cxn ang="0">
                <a:pos x="44" y="22"/>
              </a:cxn>
              <a:cxn ang="0">
                <a:pos x="44" y="22"/>
              </a:cxn>
              <a:cxn ang="0">
                <a:pos x="37" y="15"/>
              </a:cxn>
              <a:cxn ang="0">
                <a:pos x="37" y="15"/>
              </a:cxn>
              <a:cxn ang="0">
                <a:pos x="44" y="15"/>
              </a:cxn>
              <a:cxn ang="0">
                <a:pos x="44" y="15"/>
              </a:cxn>
              <a:cxn ang="0">
                <a:pos x="44" y="8"/>
              </a:cxn>
              <a:cxn ang="0">
                <a:pos x="44" y="8"/>
              </a:cxn>
              <a:cxn ang="0">
                <a:pos x="52" y="8"/>
              </a:cxn>
              <a:cxn ang="0">
                <a:pos x="30" y="0"/>
              </a:cxn>
              <a:cxn ang="0">
                <a:pos x="7" y="0"/>
              </a:cxn>
              <a:cxn ang="0">
                <a:pos x="0" y="8"/>
              </a:cxn>
              <a:cxn ang="0">
                <a:pos x="0" y="8"/>
              </a:cxn>
              <a:cxn ang="0">
                <a:pos x="7" y="8"/>
              </a:cxn>
              <a:cxn ang="0">
                <a:pos x="15" y="15"/>
              </a:cxn>
              <a:cxn ang="0">
                <a:pos x="30" y="22"/>
              </a:cxn>
              <a:cxn ang="0">
                <a:pos x="44" y="22"/>
              </a:cxn>
              <a:cxn ang="0">
                <a:pos x="44" y="22"/>
              </a:cxn>
            </a:cxnLst>
            <a:rect l="0" t="0" r="r" b="b"/>
            <a:pathLst>
              <a:path w="52" h="22">
                <a:moveTo>
                  <a:pt x="44" y="22"/>
                </a:moveTo>
                <a:lnTo>
                  <a:pt x="44" y="22"/>
                </a:lnTo>
                <a:lnTo>
                  <a:pt x="37" y="15"/>
                </a:lnTo>
                <a:lnTo>
                  <a:pt x="37" y="15"/>
                </a:lnTo>
                <a:lnTo>
                  <a:pt x="44" y="15"/>
                </a:lnTo>
                <a:lnTo>
                  <a:pt x="44" y="15"/>
                </a:lnTo>
                <a:lnTo>
                  <a:pt x="44" y="8"/>
                </a:lnTo>
                <a:lnTo>
                  <a:pt x="44" y="8"/>
                </a:lnTo>
                <a:lnTo>
                  <a:pt x="52" y="8"/>
                </a:lnTo>
                <a:lnTo>
                  <a:pt x="30" y="0"/>
                </a:lnTo>
                <a:lnTo>
                  <a:pt x="7" y="0"/>
                </a:lnTo>
                <a:lnTo>
                  <a:pt x="0" y="8"/>
                </a:lnTo>
                <a:lnTo>
                  <a:pt x="0" y="8"/>
                </a:lnTo>
                <a:lnTo>
                  <a:pt x="7" y="8"/>
                </a:lnTo>
                <a:lnTo>
                  <a:pt x="15" y="15"/>
                </a:lnTo>
                <a:lnTo>
                  <a:pt x="30" y="22"/>
                </a:lnTo>
                <a:lnTo>
                  <a:pt x="44" y="22"/>
                </a:lnTo>
                <a:lnTo>
                  <a:pt x="44" y="22"/>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56" name="Freeform 20">
            <a:extLst>
              <a:ext uri="{FF2B5EF4-FFF2-40B4-BE49-F238E27FC236}">
                <a16:creationId xmlns:a16="http://schemas.microsoft.com/office/drawing/2014/main" id="{600348F2-4B83-4301-8995-411608B81EF8}"/>
              </a:ext>
            </a:extLst>
          </p:cNvPr>
          <p:cNvSpPr>
            <a:spLocks/>
          </p:cNvSpPr>
          <p:nvPr/>
        </p:nvSpPr>
        <p:spPr bwMode="auto">
          <a:xfrm>
            <a:off x="5878513" y="3878263"/>
            <a:ext cx="141287" cy="153987"/>
          </a:xfrm>
          <a:custGeom>
            <a:avLst/>
            <a:gdLst/>
            <a:ahLst/>
            <a:cxnLst>
              <a:cxn ang="0">
                <a:pos x="29" y="97"/>
              </a:cxn>
              <a:cxn ang="0">
                <a:pos x="15" y="89"/>
              </a:cxn>
              <a:cxn ang="0">
                <a:pos x="29" y="82"/>
              </a:cxn>
              <a:cxn ang="0">
                <a:pos x="37" y="75"/>
              </a:cxn>
              <a:cxn ang="0">
                <a:pos x="29" y="75"/>
              </a:cxn>
              <a:cxn ang="0">
                <a:pos x="15" y="67"/>
              </a:cxn>
              <a:cxn ang="0">
                <a:pos x="15" y="67"/>
              </a:cxn>
              <a:cxn ang="0">
                <a:pos x="7" y="67"/>
              </a:cxn>
              <a:cxn ang="0">
                <a:pos x="15" y="60"/>
              </a:cxn>
              <a:cxn ang="0">
                <a:pos x="15" y="60"/>
              </a:cxn>
              <a:cxn ang="0">
                <a:pos x="15" y="52"/>
              </a:cxn>
              <a:cxn ang="0">
                <a:pos x="0" y="52"/>
              </a:cxn>
              <a:cxn ang="0">
                <a:pos x="0" y="45"/>
              </a:cxn>
              <a:cxn ang="0">
                <a:pos x="0" y="37"/>
              </a:cxn>
              <a:cxn ang="0">
                <a:pos x="15" y="37"/>
              </a:cxn>
              <a:cxn ang="0">
                <a:pos x="22" y="45"/>
              </a:cxn>
              <a:cxn ang="0">
                <a:pos x="29" y="37"/>
              </a:cxn>
              <a:cxn ang="0">
                <a:pos x="29" y="37"/>
              </a:cxn>
              <a:cxn ang="0">
                <a:pos x="22" y="30"/>
              </a:cxn>
              <a:cxn ang="0">
                <a:pos x="44" y="15"/>
              </a:cxn>
              <a:cxn ang="0">
                <a:pos x="59" y="0"/>
              </a:cxn>
              <a:cxn ang="0">
                <a:pos x="74" y="15"/>
              </a:cxn>
              <a:cxn ang="0">
                <a:pos x="74" y="23"/>
              </a:cxn>
              <a:cxn ang="0">
                <a:pos x="66" y="37"/>
              </a:cxn>
              <a:cxn ang="0">
                <a:pos x="81" y="37"/>
              </a:cxn>
              <a:cxn ang="0">
                <a:pos x="89" y="30"/>
              </a:cxn>
              <a:cxn ang="0">
                <a:pos x="89" y="30"/>
              </a:cxn>
              <a:cxn ang="0">
                <a:pos x="89" y="37"/>
              </a:cxn>
              <a:cxn ang="0">
                <a:pos x="89" y="45"/>
              </a:cxn>
              <a:cxn ang="0">
                <a:pos x="81" y="45"/>
              </a:cxn>
              <a:cxn ang="0">
                <a:pos x="74" y="45"/>
              </a:cxn>
              <a:cxn ang="0">
                <a:pos x="66" y="45"/>
              </a:cxn>
              <a:cxn ang="0">
                <a:pos x="59" y="52"/>
              </a:cxn>
              <a:cxn ang="0">
                <a:pos x="66" y="52"/>
              </a:cxn>
              <a:cxn ang="0">
                <a:pos x="74" y="52"/>
              </a:cxn>
              <a:cxn ang="0">
                <a:pos x="74" y="60"/>
              </a:cxn>
              <a:cxn ang="0">
                <a:pos x="81" y="60"/>
              </a:cxn>
              <a:cxn ang="0">
                <a:pos x="74" y="60"/>
              </a:cxn>
              <a:cxn ang="0">
                <a:pos x="66" y="67"/>
              </a:cxn>
              <a:cxn ang="0">
                <a:pos x="74" y="67"/>
              </a:cxn>
              <a:cxn ang="0">
                <a:pos x="74" y="75"/>
              </a:cxn>
              <a:cxn ang="0">
                <a:pos x="52" y="67"/>
              </a:cxn>
              <a:cxn ang="0">
                <a:pos x="52" y="67"/>
              </a:cxn>
              <a:cxn ang="0">
                <a:pos x="59" y="60"/>
              </a:cxn>
              <a:cxn ang="0">
                <a:pos x="52" y="60"/>
              </a:cxn>
              <a:cxn ang="0">
                <a:pos x="44" y="67"/>
              </a:cxn>
              <a:cxn ang="0">
                <a:pos x="52" y="75"/>
              </a:cxn>
              <a:cxn ang="0">
                <a:pos x="52" y="82"/>
              </a:cxn>
              <a:cxn ang="0">
                <a:pos x="52" y="89"/>
              </a:cxn>
              <a:cxn ang="0">
                <a:pos x="52" y="89"/>
              </a:cxn>
              <a:cxn ang="0">
                <a:pos x="44" y="89"/>
              </a:cxn>
              <a:cxn ang="0">
                <a:pos x="44" y="97"/>
              </a:cxn>
              <a:cxn ang="0">
                <a:pos x="37" y="97"/>
              </a:cxn>
              <a:cxn ang="0">
                <a:pos x="29" y="97"/>
              </a:cxn>
              <a:cxn ang="0">
                <a:pos x="29" y="97"/>
              </a:cxn>
            </a:cxnLst>
            <a:rect l="0" t="0" r="r" b="b"/>
            <a:pathLst>
              <a:path w="89" h="97">
                <a:moveTo>
                  <a:pt x="29" y="97"/>
                </a:moveTo>
                <a:lnTo>
                  <a:pt x="15" y="89"/>
                </a:lnTo>
                <a:lnTo>
                  <a:pt x="29" y="82"/>
                </a:lnTo>
                <a:lnTo>
                  <a:pt x="37" y="75"/>
                </a:lnTo>
                <a:lnTo>
                  <a:pt x="29" y="75"/>
                </a:lnTo>
                <a:lnTo>
                  <a:pt x="15" y="67"/>
                </a:lnTo>
                <a:lnTo>
                  <a:pt x="15" y="67"/>
                </a:lnTo>
                <a:lnTo>
                  <a:pt x="7" y="67"/>
                </a:lnTo>
                <a:lnTo>
                  <a:pt x="15" y="60"/>
                </a:lnTo>
                <a:lnTo>
                  <a:pt x="15" y="60"/>
                </a:lnTo>
                <a:lnTo>
                  <a:pt x="15" y="52"/>
                </a:lnTo>
                <a:lnTo>
                  <a:pt x="0" y="52"/>
                </a:lnTo>
                <a:lnTo>
                  <a:pt x="0" y="45"/>
                </a:lnTo>
                <a:lnTo>
                  <a:pt x="0" y="37"/>
                </a:lnTo>
                <a:lnTo>
                  <a:pt x="15" y="37"/>
                </a:lnTo>
                <a:lnTo>
                  <a:pt x="22" y="45"/>
                </a:lnTo>
                <a:lnTo>
                  <a:pt x="29" y="37"/>
                </a:lnTo>
                <a:lnTo>
                  <a:pt x="29" y="37"/>
                </a:lnTo>
                <a:lnTo>
                  <a:pt x="22" y="30"/>
                </a:lnTo>
                <a:lnTo>
                  <a:pt x="44" y="15"/>
                </a:lnTo>
                <a:lnTo>
                  <a:pt x="59" y="0"/>
                </a:lnTo>
                <a:lnTo>
                  <a:pt x="74" y="15"/>
                </a:lnTo>
                <a:lnTo>
                  <a:pt x="74" y="23"/>
                </a:lnTo>
                <a:lnTo>
                  <a:pt x="66" y="37"/>
                </a:lnTo>
                <a:lnTo>
                  <a:pt x="81" y="37"/>
                </a:lnTo>
                <a:lnTo>
                  <a:pt x="89" y="30"/>
                </a:lnTo>
                <a:lnTo>
                  <a:pt x="89" y="30"/>
                </a:lnTo>
                <a:lnTo>
                  <a:pt x="89" y="37"/>
                </a:lnTo>
                <a:lnTo>
                  <a:pt x="89" y="45"/>
                </a:lnTo>
                <a:lnTo>
                  <a:pt x="81" y="45"/>
                </a:lnTo>
                <a:lnTo>
                  <a:pt x="74" y="45"/>
                </a:lnTo>
                <a:lnTo>
                  <a:pt x="66" y="45"/>
                </a:lnTo>
                <a:lnTo>
                  <a:pt x="59" y="52"/>
                </a:lnTo>
                <a:lnTo>
                  <a:pt x="66" y="52"/>
                </a:lnTo>
                <a:lnTo>
                  <a:pt x="74" y="52"/>
                </a:lnTo>
                <a:lnTo>
                  <a:pt x="74" y="60"/>
                </a:lnTo>
                <a:lnTo>
                  <a:pt x="81" y="60"/>
                </a:lnTo>
                <a:lnTo>
                  <a:pt x="74" y="60"/>
                </a:lnTo>
                <a:lnTo>
                  <a:pt x="66" y="67"/>
                </a:lnTo>
                <a:lnTo>
                  <a:pt x="74" y="67"/>
                </a:lnTo>
                <a:lnTo>
                  <a:pt x="74" y="75"/>
                </a:lnTo>
                <a:lnTo>
                  <a:pt x="52" y="67"/>
                </a:lnTo>
                <a:lnTo>
                  <a:pt x="52" y="67"/>
                </a:lnTo>
                <a:lnTo>
                  <a:pt x="59" y="60"/>
                </a:lnTo>
                <a:lnTo>
                  <a:pt x="52" y="60"/>
                </a:lnTo>
                <a:lnTo>
                  <a:pt x="44" y="67"/>
                </a:lnTo>
                <a:lnTo>
                  <a:pt x="52" y="75"/>
                </a:lnTo>
                <a:lnTo>
                  <a:pt x="52" y="82"/>
                </a:lnTo>
                <a:lnTo>
                  <a:pt x="52" y="89"/>
                </a:lnTo>
                <a:lnTo>
                  <a:pt x="52" y="89"/>
                </a:lnTo>
                <a:lnTo>
                  <a:pt x="44" y="89"/>
                </a:lnTo>
                <a:lnTo>
                  <a:pt x="44" y="97"/>
                </a:lnTo>
                <a:lnTo>
                  <a:pt x="37" y="97"/>
                </a:lnTo>
                <a:lnTo>
                  <a:pt x="29" y="97"/>
                </a:lnTo>
                <a:lnTo>
                  <a:pt x="29" y="97"/>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57" name="Freeform 21">
            <a:extLst>
              <a:ext uri="{FF2B5EF4-FFF2-40B4-BE49-F238E27FC236}">
                <a16:creationId xmlns:a16="http://schemas.microsoft.com/office/drawing/2014/main" id="{B2676F2B-F4FC-4A55-9A09-1C95BA23E372}"/>
              </a:ext>
            </a:extLst>
          </p:cNvPr>
          <p:cNvSpPr>
            <a:spLocks/>
          </p:cNvSpPr>
          <p:nvPr/>
        </p:nvSpPr>
        <p:spPr bwMode="auto">
          <a:xfrm>
            <a:off x="5983288" y="4043363"/>
            <a:ext cx="200025" cy="130175"/>
          </a:xfrm>
          <a:custGeom>
            <a:avLst/>
            <a:gdLst/>
            <a:ahLst/>
            <a:cxnLst>
              <a:cxn ang="0">
                <a:pos x="45" y="0"/>
              </a:cxn>
              <a:cxn ang="0">
                <a:pos x="60" y="15"/>
              </a:cxn>
              <a:cxn ang="0">
                <a:pos x="67" y="22"/>
              </a:cxn>
              <a:cxn ang="0">
                <a:pos x="67" y="37"/>
              </a:cxn>
              <a:cxn ang="0">
                <a:pos x="67" y="37"/>
              </a:cxn>
              <a:cxn ang="0">
                <a:pos x="67" y="37"/>
              </a:cxn>
              <a:cxn ang="0">
                <a:pos x="82" y="45"/>
              </a:cxn>
              <a:cxn ang="0">
                <a:pos x="97" y="52"/>
              </a:cxn>
              <a:cxn ang="0">
                <a:pos x="111" y="52"/>
              </a:cxn>
              <a:cxn ang="0">
                <a:pos x="126" y="59"/>
              </a:cxn>
              <a:cxn ang="0">
                <a:pos x="126" y="67"/>
              </a:cxn>
              <a:cxn ang="0">
                <a:pos x="119" y="74"/>
              </a:cxn>
              <a:cxn ang="0">
                <a:pos x="119" y="74"/>
              </a:cxn>
              <a:cxn ang="0">
                <a:pos x="111" y="82"/>
              </a:cxn>
              <a:cxn ang="0">
                <a:pos x="104" y="82"/>
              </a:cxn>
              <a:cxn ang="0">
                <a:pos x="104" y="82"/>
              </a:cxn>
              <a:cxn ang="0">
                <a:pos x="104" y="74"/>
              </a:cxn>
              <a:cxn ang="0">
                <a:pos x="104" y="74"/>
              </a:cxn>
              <a:cxn ang="0">
                <a:pos x="111" y="67"/>
              </a:cxn>
              <a:cxn ang="0">
                <a:pos x="111" y="67"/>
              </a:cxn>
              <a:cxn ang="0">
                <a:pos x="104" y="67"/>
              </a:cxn>
              <a:cxn ang="0">
                <a:pos x="97" y="59"/>
              </a:cxn>
              <a:cxn ang="0">
                <a:pos x="97" y="67"/>
              </a:cxn>
              <a:cxn ang="0">
                <a:pos x="89" y="67"/>
              </a:cxn>
              <a:cxn ang="0">
                <a:pos x="89" y="67"/>
              </a:cxn>
              <a:cxn ang="0">
                <a:pos x="82" y="59"/>
              </a:cxn>
              <a:cxn ang="0">
                <a:pos x="74" y="67"/>
              </a:cxn>
              <a:cxn ang="0">
                <a:pos x="67" y="67"/>
              </a:cxn>
              <a:cxn ang="0">
                <a:pos x="52" y="59"/>
              </a:cxn>
              <a:cxn ang="0">
                <a:pos x="45" y="45"/>
              </a:cxn>
              <a:cxn ang="0">
                <a:pos x="45" y="45"/>
              </a:cxn>
              <a:cxn ang="0">
                <a:pos x="45" y="45"/>
              </a:cxn>
              <a:cxn ang="0">
                <a:pos x="37" y="37"/>
              </a:cxn>
              <a:cxn ang="0">
                <a:pos x="30" y="37"/>
              </a:cxn>
              <a:cxn ang="0">
                <a:pos x="30" y="37"/>
              </a:cxn>
              <a:cxn ang="0">
                <a:pos x="30" y="45"/>
              </a:cxn>
              <a:cxn ang="0">
                <a:pos x="23" y="45"/>
              </a:cxn>
              <a:cxn ang="0">
                <a:pos x="8" y="37"/>
              </a:cxn>
              <a:cxn ang="0">
                <a:pos x="0" y="30"/>
              </a:cxn>
              <a:cxn ang="0">
                <a:pos x="8" y="22"/>
              </a:cxn>
              <a:cxn ang="0">
                <a:pos x="15" y="22"/>
              </a:cxn>
              <a:cxn ang="0">
                <a:pos x="15" y="30"/>
              </a:cxn>
              <a:cxn ang="0">
                <a:pos x="15" y="22"/>
              </a:cxn>
              <a:cxn ang="0">
                <a:pos x="8" y="15"/>
              </a:cxn>
              <a:cxn ang="0">
                <a:pos x="8" y="15"/>
              </a:cxn>
              <a:cxn ang="0">
                <a:pos x="15" y="8"/>
              </a:cxn>
              <a:cxn ang="0">
                <a:pos x="30" y="15"/>
              </a:cxn>
              <a:cxn ang="0">
                <a:pos x="45" y="22"/>
              </a:cxn>
              <a:cxn ang="0">
                <a:pos x="37" y="15"/>
              </a:cxn>
              <a:cxn ang="0">
                <a:pos x="30" y="8"/>
              </a:cxn>
              <a:cxn ang="0">
                <a:pos x="30" y="0"/>
              </a:cxn>
              <a:cxn ang="0">
                <a:pos x="37" y="0"/>
              </a:cxn>
              <a:cxn ang="0">
                <a:pos x="45" y="0"/>
              </a:cxn>
              <a:cxn ang="0">
                <a:pos x="45" y="0"/>
              </a:cxn>
            </a:cxnLst>
            <a:rect l="0" t="0" r="r" b="b"/>
            <a:pathLst>
              <a:path w="126" h="82">
                <a:moveTo>
                  <a:pt x="45" y="0"/>
                </a:moveTo>
                <a:lnTo>
                  <a:pt x="60" y="15"/>
                </a:lnTo>
                <a:lnTo>
                  <a:pt x="67" y="22"/>
                </a:lnTo>
                <a:lnTo>
                  <a:pt x="67" y="37"/>
                </a:lnTo>
                <a:lnTo>
                  <a:pt x="67" y="37"/>
                </a:lnTo>
                <a:lnTo>
                  <a:pt x="67" y="37"/>
                </a:lnTo>
                <a:lnTo>
                  <a:pt x="82" y="45"/>
                </a:lnTo>
                <a:lnTo>
                  <a:pt x="97" y="52"/>
                </a:lnTo>
                <a:lnTo>
                  <a:pt x="111" y="52"/>
                </a:lnTo>
                <a:lnTo>
                  <a:pt x="126" y="59"/>
                </a:lnTo>
                <a:lnTo>
                  <a:pt x="126" y="67"/>
                </a:lnTo>
                <a:lnTo>
                  <a:pt x="119" y="74"/>
                </a:lnTo>
                <a:lnTo>
                  <a:pt x="119" y="74"/>
                </a:lnTo>
                <a:lnTo>
                  <a:pt x="111" y="82"/>
                </a:lnTo>
                <a:lnTo>
                  <a:pt x="104" y="82"/>
                </a:lnTo>
                <a:lnTo>
                  <a:pt x="104" y="82"/>
                </a:lnTo>
                <a:lnTo>
                  <a:pt x="104" y="74"/>
                </a:lnTo>
                <a:lnTo>
                  <a:pt x="104" y="74"/>
                </a:lnTo>
                <a:lnTo>
                  <a:pt x="111" y="67"/>
                </a:lnTo>
                <a:lnTo>
                  <a:pt x="111" y="67"/>
                </a:lnTo>
                <a:lnTo>
                  <a:pt x="104" y="67"/>
                </a:lnTo>
                <a:lnTo>
                  <a:pt x="97" y="59"/>
                </a:lnTo>
                <a:lnTo>
                  <a:pt x="97" y="67"/>
                </a:lnTo>
                <a:lnTo>
                  <a:pt x="89" y="67"/>
                </a:lnTo>
                <a:lnTo>
                  <a:pt x="89" y="67"/>
                </a:lnTo>
                <a:lnTo>
                  <a:pt x="82" y="59"/>
                </a:lnTo>
                <a:lnTo>
                  <a:pt x="74" y="67"/>
                </a:lnTo>
                <a:lnTo>
                  <a:pt x="67" y="67"/>
                </a:lnTo>
                <a:lnTo>
                  <a:pt x="52" y="59"/>
                </a:lnTo>
                <a:lnTo>
                  <a:pt x="45" y="45"/>
                </a:lnTo>
                <a:lnTo>
                  <a:pt x="45" y="45"/>
                </a:lnTo>
                <a:lnTo>
                  <a:pt x="45" y="45"/>
                </a:lnTo>
                <a:lnTo>
                  <a:pt x="37" y="37"/>
                </a:lnTo>
                <a:lnTo>
                  <a:pt x="30" y="37"/>
                </a:lnTo>
                <a:lnTo>
                  <a:pt x="30" y="37"/>
                </a:lnTo>
                <a:lnTo>
                  <a:pt x="30" y="45"/>
                </a:lnTo>
                <a:lnTo>
                  <a:pt x="23" y="45"/>
                </a:lnTo>
                <a:lnTo>
                  <a:pt x="8" y="37"/>
                </a:lnTo>
                <a:lnTo>
                  <a:pt x="0" y="30"/>
                </a:lnTo>
                <a:lnTo>
                  <a:pt x="8" y="22"/>
                </a:lnTo>
                <a:lnTo>
                  <a:pt x="15" y="22"/>
                </a:lnTo>
                <a:lnTo>
                  <a:pt x="15" y="30"/>
                </a:lnTo>
                <a:lnTo>
                  <a:pt x="15" y="22"/>
                </a:lnTo>
                <a:lnTo>
                  <a:pt x="8" y="15"/>
                </a:lnTo>
                <a:lnTo>
                  <a:pt x="8" y="15"/>
                </a:lnTo>
                <a:lnTo>
                  <a:pt x="15" y="8"/>
                </a:lnTo>
                <a:lnTo>
                  <a:pt x="30" y="15"/>
                </a:lnTo>
                <a:lnTo>
                  <a:pt x="45" y="22"/>
                </a:lnTo>
                <a:lnTo>
                  <a:pt x="37" y="15"/>
                </a:lnTo>
                <a:lnTo>
                  <a:pt x="30" y="8"/>
                </a:lnTo>
                <a:lnTo>
                  <a:pt x="30" y="0"/>
                </a:lnTo>
                <a:lnTo>
                  <a:pt x="37" y="0"/>
                </a:lnTo>
                <a:lnTo>
                  <a:pt x="45" y="0"/>
                </a:lnTo>
                <a:lnTo>
                  <a:pt x="45" y="0"/>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58" name="Freeform 22">
            <a:extLst>
              <a:ext uri="{FF2B5EF4-FFF2-40B4-BE49-F238E27FC236}">
                <a16:creationId xmlns:a16="http://schemas.microsoft.com/office/drawing/2014/main" id="{B34FB087-6363-4273-BC77-05B86A8AF48A}"/>
              </a:ext>
            </a:extLst>
          </p:cNvPr>
          <p:cNvSpPr>
            <a:spLocks/>
          </p:cNvSpPr>
          <p:nvPr/>
        </p:nvSpPr>
        <p:spPr bwMode="auto">
          <a:xfrm>
            <a:off x="5902325" y="3997325"/>
            <a:ext cx="22225" cy="11113"/>
          </a:xfrm>
          <a:custGeom>
            <a:avLst/>
            <a:gdLst/>
            <a:ahLst/>
            <a:cxnLst>
              <a:cxn ang="0">
                <a:pos x="0" y="7"/>
              </a:cxn>
              <a:cxn ang="0">
                <a:pos x="7" y="0"/>
              </a:cxn>
              <a:cxn ang="0">
                <a:pos x="14" y="0"/>
              </a:cxn>
              <a:cxn ang="0">
                <a:pos x="7" y="7"/>
              </a:cxn>
              <a:cxn ang="0">
                <a:pos x="0" y="7"/>
              </a:cxn>
              <a:cxn ang="0">
                <a:pos x="0" y="7"/>
              </a:cxn>
            </a:cxnLst>
            <a:rect l="0" t="0" r="r" b="b"/>
            <a:pathLst>
              <a:path w="14" h="7">
                <a:moveTo>
                  <a:pt x="0" y="7"/>
                </a:moveTo>
                <a:lnTo>
                  <a:pt x="7" y="0"/>
                </a:lnTo>
                <a:lnTo>
                  <a:pt x="14" y="0"/>
                </a:lnTo>
                <a:lnTo>
                  <a:pt x="7" y="7"/>
                </a:lnTo>
                <a:lnTo>
                  <a:pt x="0" y="7"/>
                </a:lnTo>
                <a:lnTo>
                  <a:pt x="0" y="7"/>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59" name="Freeform 23">
            <a:extLst>
              <a:ext uri="{FF2B5EF4-FFF2-40B4-BE49-F238E27FC236}">
                <a16:creationId xmlns:a16="http://schemas.microsoft.com/office/drawing/2014/main" id="{05FDD45D-A011-4D82-A714-A633C3B53EA1}"/>
              </a:ext>
            </a:extLst>
          </p:cNvPr>
          <p:cNvSpPr>
            <a:spLocks/>
          </p:cNvSpPr>
          <p:nvPr/>
        </p:nvSpPr>
        <p:spPr bwMode="auto">
          <a:xfrm>
            <a:off x="6100763" y="4078288"/>
            <a:ext cx="23812" cy="36512"/>
          </a:xfrm>
          <a:custGeom>
            <a:avLst/>
            <a:gdLst/>
            <a:ahLst/>
            <a:cxnLst>
              <a:cxn ang="0">
                <a:pos x="8" y="23"/>
              </a:cxn>
              <a:cxn ang="0">
                <a:pos x="0" y="8"/>
              </a:cxn>
              <a:cxn ang="0">
                <a:pos x="8" y="0"/>
              </a:cxn>
              <a:cxn ang="0">
                <a:pos x="8" y="8"/>
              </a:cxn>
              <a:cxn ang="0">
                <a:pos x="15" y="15"/>
              </a:cxn>
              <a:cxn ang="0">
                <a:pos x="15" y="23"/>
              </a:cxn>
              <a:cxn ang="0">
                <a:pos x="8" y="23"/>
              </a:cxn>
              <a:cxn ang="0">
                <a:pos x="8" y="23"/>
              </a:cxn>
            </a:cxnLst>
            <a:rect l="0" t="0" r="r" b="b"/>
            <a:pathLst>
              <a:path w="15" h="23">
                <a:moveTo>
                  <a:pt x="8" y="23"/>
                </a:moveTo>
                <a:lnTo>
                  <a:pt x="0" y="8"/>
                </a:lnTo>
                <a:lnTo>
                  <a:pt x="8" y="0"/>
                </a:lnTo>
                <a:lnTo>
                  <a:pt x="8" y="8"/>
                </a:lnTo>
                <a:lnTo>
                  <a:pt x="15" y="15"/>
                </a:lnTo>
                <a:lnTo>
                  <a:pt x="15" y="23"/>
                </a:lnTo>
                <a:lnTo>
                  <a:pt x="8" y="23"/>
                </a:lnTo>
                <a:lnTo>
                  <a:pt x="8" y="23"/>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60" name="Freeform 24">
            <a:extLst>
              <a:ext uri="{FF2B5EF4-FFF2-40B4-BE49-F238E27FC236}">
                <a16:creationId xmlns:a16="http://schemas.microsoft.com/office/drawing/2014/main" id="{9AF3E0A4-3B5A-4FBE-844E-B43D689DBA6A}"/>
              </a:ext>
            </a:extLst>
          </p:cNvPr>
          <p:cNvSpPr>
            <a:spLocks/>
          </p:cNvSpPr>
          <p:nvPr/>
        </p:nvSpPr>
        <p:spPr bwMode="auto">
          <a:xfrm>
            <a:off x="6124575" y="4114800"/>
            <a:ext cx="23813" cy="11113"/>
          </a:xfrm>
          <a:custGeom>
            <a:avLst/>
            <a:gdLst/>
            <a:ahLst/>
            <a:cxnLst>
              <a:cxn ang="0">
                <a:pos x="0" y="7"/>
              </a:cxn>
              <a:cxn ang="0">
                <a:pos x="0" y="0"/>
              </a:cxn>
              <a:cxn ang="0">
                <a:pos x="0" y="0"/>
              </a:cxn>
              <a:cxn ang="0">
                <a:pos x="8" y="0"/>
              </a:cxn>
              <a:cxn ang="0">
                <a:pos x="15" y="7"/>
              </a:cxn>
              <a:cxn ang="0">
                <a:pos x="8" y="7"/>
              </a:cxn>
              <a:cxn ang="0">
                <a:pos x="0" y="7"/>
              </a:cxn>
              <a:cxn ang="0">
                <a:pos x="0" y="7"/>
              </a:cxn>
            </a:cxnLst>
            <a:rect l="0" t="0" r="r" b="b"/>
            <a:pathLst>
              <a:path w="15" h="7">
                <a:moveTo>
                  <a:pt x="0" y="7"/>
                </a:moveTo>
                <a:lnTo>
                  <a:pt x="0" y="0"/>
                </a:lnTo>
                <a:lnTo>
                  <a:pt x="0" y="0"/>
                </a:lnTo>
                <a:lnTo>
                  <a:pt x="8" y="0"/>
                </a:lnTo>
                <a:lnTo>
                  <a:pt x="15" y="7"/>
                </a:lnTo>
                <a:lnTo>
                  <a:pt x="8" y="7"/>
                </a:lnTo>
                <a:lnTo>
                  <a:pt x="0" y="7"/>
                </a:lnTo>
                <a:lnTo>
                  <a:pt x="0" y="7"/>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61" name="Freeform 25">
            <a:extLst>
              <a:ext uri="{FF2B5EF4-FFF2-40B4-BE49-F238E27FC236}">
                <a16:creationId xmlns:a16="http://schemas.microsoft.com/office/drawing/2014/main" id="{C789E286-D4F4-40B5-ABD4-9DA68D8408DC}"/>
              </a:ext>
            </a:extLst>
          </p:cNvPr>
          <p:cNvSpPr>
            <a:spLocks/>
          </p:cNvSpPr>
          <p:nvPr/>
        </p:nvSpPr>
        <p:spPr bwMode="auto">
          <a:xfrm>
            <a:off x="6054725" y="4160838"/>
            <a:ext cx="23813" cy="12700"/>
          </a:xfrm>
          <a:custGeom>
            <a:avLst/>
            <a:gdLst/>
            <a:ahLst/>
            <a:cxnLst>
              <a:cxn ang="0">
                <a:pos x="7" y="8"/>
              </a:cxn>
              <a:cxn ang="0">
                <a:pos x="7" y="8"/>
              </a:cxn>
              <a:cxn ang="0">
                <a:pos x="0" y="8"/>
              </a:cxn>
              <a:cxn ang="0">
                <a:pos x="0" y="0"/>
              </a:cxn>
              <a:cxn ang="0">
                <a:pos x="7" y="0"/>
              </a:cxn>
              <a:cxn ang="0">
                <a:pos x="15" y="8"/>
              </a:cxn>
              <a:cxn ang="0">
                <a:pos x="7" y="8"/>
              </a:cxn>
              <a:cxn ang="0">
                <a:pos x="7" y="8"/>
              </a:cxn>
            </a:cxnLst>
            <a:rect l="0" t="0" r="r" b="b"/>
            <a:pathLst>
              <a:path w="15" h="8">
                <a:moveTo>
                  <a:pt x="7" y="8"/>
                </a:moveTo>
                <a:lnTo>
                  <a:pt x="7" y="8"/>
                </a:lnTo>
                <a:lnTo>
                  <a:pt x="0" y="8"/>
                </a:lnTo>
                <a:lnTo>
                  <a:pt x="0" y="0"/>
                </a:lnTo>
                <a:lnTo>
                  <a:pt x="7" y="0"/>
                </a:lnTo>
                <a:lnTo>
                  <a:pt x="15" y="8"/>
                </a:lnTo>
                <a:lnTo>
                  <a:pt x="7" y="8"/>
                </a:lnTo>
                <a:lnTo>
                  <a:pt x="7" y="8"/>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62" name="Freeform 26">
            <a:extLst>
              <a:ext uri="{FF2B5EF4-FFF2-40B4-BE49-F238E27FC236}">
                <a16:creationId xmlns:a16="http://schemas.microsoft.com/office/drawing/2014/main" id="{ACD02D51-8905-4866-8BDF-5A0E14607CA9}"/>
              </a:ext>
            </a:extLst>
          </p:cNvPr>
          <p:cNvSpPr>
            <a:spLocks/>
          </p:cNvSpPr>
          <p:nvPr/>
        </p:nvSpPr>
        <p:spPr bwMode="auto">
          <a:xfrm>
            <a:off x="6089650" y="4173538"/>
            <a:ext cx="23813" cy="22225"/>
          </a:xfrm>
          <a:custGeom>
            <a:avLst/>
            <a:gdLst/>
            <a:ahLst/>
            <a:cxnLst>
              <a:cxn ang="0">
                <a:pos x="7" y="0"/>
              </a:cxn>
              <a:cxn ang="0">
                <a:pos x="15" y="0"/>
              </a:cxn>
              <a:cxn ang="0">
                <a:pos x="15" y="7"/>
              </a:cxn>
              <a:cxn ang="0">
                <a:pos x="15" y="14"/>
              </a:cxn>
              <a:cxn ang="0">
                <a:pos x="7" y="14"/>
              </a:cxn>
              <a:cxn ang="0">
                <a:pos x="0" y="7"/>
              </a:cxn>
              <a:cxn ang="0">
                <a:pos x="0" y="0"/>
              </a:cxn>
              <a:cxn ang="0">
                <a:pos x="7" y="0"/>
              </a:cxn>
              <a:cxn ang="0">
                <a:pos x="7" y="0"/>
              </a:cxn>
            </a:cxnLst>
            <a:rect l="0" t="0" r="r" b="b"/>
            <a:pathLst>
              <a:path w="15" h="14">
                <a:moveTo>
                  <a:pt x="7" y="0"/>
                </a:moveTo>
                <a:lnTo>
                  <a:pt x="15" y="0"/>
                </a:lnTo>
                <a:lnTo>
                  <a:pt x="15" y="7"/>
                </a:lnTo>
                <a:lnTo>
                  <a:pt x="15" y="14"/>
                </a:lnTo>
                <a:lnTo>
                  <a:pt x="7" y="14"/>
                </a:lnTo>
                <a:lnTo>
                  <a:pt x="0" y="7"/>
                </a:lnTo>
                <a:lnTo>
                  <a:pt x="0" y="0"/>
                </a:lnTo>
                <a:lnTo>
                  <a:pt x="7" y="0"/>
                </a:lnTo>
                <a:lnTo>
                  <a:pt x="7" y="0"/>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63" name="Freeform 27">
            <a:extLst>
              <a:ext uri="{FF2B5EF4-FFF2-40B4-BE49-F238E27FC236}">
                <a16:creationId xmlns:a16="http://schemas.microsoft.com/office/drawing/2014/main" id="{E662C9F1-0426-48A1-9C80-788342D36361}"/>
              </a:ext>
            </a:extLst>
          </p:cNvPr>
          <p:cNvSpPr>
            <a:spLocks/>
          </p:cNvSpPr>
          <p:nvPr/>
        </p:nvSpPr>
        <p:spPr bwMode="auto">
          <a:xfrm>
            <a:off x="6137275" y="4195763"/>
            <a:ext cx="22225" cy="12700"/>
          </a:xfrm>
          <a:custGeom>
            <a:avLst/>
            <a:gdLst/>
            <a:ahLst/>
            <a:cxnLst>
              <a:cxn ang="0">
                <a:pos x="7" y="0"/>
              </a:cxn>
              <a:cxn ang="0">
                <a:pos x="7" y="0"/>
              </a:cxn>
              <a:cxn ang="0">
                <a:pos x="14" y="0"/>
              </a:cxn>
              <a:cxn ang="0">
                <a:pos x="7" y="8"/>
              </a:cxn>
              <a:cxn ang="0">
                <a:pos x="0" y="0"/>
              </a:cxn>
              <a:cxn ang="0">
                <a:pos x="0" y="0"/>
              </a:cxn>
              <a:cxn ang="0">
                <a:pos x="7" y="0"/>
              </a:cxn>
              <a:cxn ang="0">
                <a:pos x="7" y="0"/>
              </a:cxn>
            </a:cxnLst>
            <a:rect l="0" t="0" r="r" b="b"/>
            <a:pathLst>
              <a:path w="14" h="8">
                <a:moveTo>
                  <a:pt x="7" y="0"/>
                </a:moveTo>
                <a:lnTo>
                  <a:pt x="7" y="0"/>
                </a:lnTo>
                <a:lnTo>
                  <a:pt x="14" y="0"/>
                </a:lnTo>
                <a:lnTo>
                  <a:pt x="7" y="8"/>
                </a:lnTo>
                <a:lnTo>
                  <a:pt x="0" y="0"/>
                </a:lnTo>
                <a:lnTo>
                  <a:pt x="0" y="0"/>
                </a:lnTo>
                <a:lnTo>
                  <a:pt x="7" y="0"/>
                </a:lnTo>
                <a:lnTo>
                  <a:pt x="7" y="0"/>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64" name="Freeform 28">
            <a:extLst>
              <a:ext uri="{FF2B5EF4-FFF2-40B4-BE49-F238E27FC236}">
                <a16:creationId xmlns:a16="http://schemas.microsoft.com/office/drawing/2014/main" id="{F5EF553B-360E-4504-80B3-89D0A2DAFDB5}"/>
              </a:ext>
            </a:extLst>
          </p:cNvPr>
          <p:cNvSpPr>
            <a:spLocks/>
          </p:cNvSpPr>
          <p:nvPr/>
        </p:nvSpPr>
        <p:spPr bwMode="auto">
          <a:xfrm>
            <a:off x="6148388" y="4254500"/>
            <a:ext cx="117475" cy="71438"/>
          </a:xfrm>
          <a:custGeom>
            <a:avLst/>
            <a:gdLst/>
            <a:ahLst/>
            <a:cxnLst>
              <a:cxn ang="0">
                <a:pos x="22" y="45"/>
              </a:cxn>
              <a:cxn ang="0">
                <a:pos x="15" y="45"/>
              </a:cxn>
              <a:cxn ang="0">
                <a:pos x="15" y="37"/>
              </a:cxn>
              <a:cxn ang="0">
                <a:pos x="22" y="37"/>
              </a:cxn>
              <a:cxn ang="0">
                <a:pos x="37" y="37"/>
              </a:cxn>
              <a:cxn ang="0">
                <a:pos x="37" y="30"/>
              </a:cxn>
              <a:cxn ang="0">
                <a:pos x="37" y="30"/>
              </a:cxn>
              <a:cxn ang="0">
                <a:pos x="30" y="30"/>
              </a:cxn>
              <a:cxn ang="0">
                <a:pos x="30" y="30"/>
              </a:cxn>
              <a:cxn ang="0">
                <a:pos x="22" y="30"/>
              </a:cxn>
              <a:cxn ang="0">
                <a:pos x="30" y="23"/>
              </a:cxn>
              <a:cxn ang="0">
                <a:pos x="37" y="23"/>
              </a:cxn>
              <a:cxn ang="0">
                <a:pos x="30" y="15"/>
              </a:cxn>
              <a:cxn ang="0">
                <a:pos x="30" y="23"/>
              </a:cxn>
              <a:cxn ang="0">
                <a:pos x="15" y="15"/>
              </a:cxn>
              <a:cxn ang="0">
                <a:pos x="0" y="8"/>
              </a:cxn>
              <a:cxn ang="0">
                <a:pos x="0" y="0"/>
              </a:cxn>
              <a:cxn ang="0">
                <a:pos x="7" y="0"/>
              </a:cxn>
              <a:cxn ang="0">
                <a:pos x="15" y="0"/>
              </a:cxn>
              <a:cxn ang="0">
                <a:pos x="30" y="8"/>
              </a:cxn>
              <a:cxn ang="0">
                <a:pos x="52" y="15"/>
              </a:cxn>
              <a:cxn ang="0">
                <a:pos x="74" y="23"/>
              </a:cxn>
              <a:cxn ang="0">
                <a:pos x="74" y="30"/>
              </a:cxn>
              <a:cxn ang="0">
                <a:pos x="67" y="30"/>
              </a:cxn>
              <a:cxn ang="0">
                <a:pos x="67" y="30"/>
              </a:cxn>
              <a:cxn ang="0">
                <a:pos x="74" y="30"/>
              </a:cxn>
              <a:cxn ang="0">
                <a:pos x="74" y="37"/>
              </a:cxn>
              <a:cxn ang="0">
                <a:pos x="74" y="37"/>
              </a:cxn>
              <a:cxn ang="0">
                <a:pos x="74" y="37"/>
              </a:cxn>
              <a:cxn ang="0">
                <a:pos x="67" y="45"/>
              </a:cxn>
              <a:cxn ang="0">
                <a:pos x="59" y="37"/>
              </a:cxn>
              <a:cxn ang="0">
                <a:pos x="67" y="37"/>
              </a:cxn>
              <a:cxn ang="0">
                <a:pos x="59" y="37"/>
              </a:cxn>
              <a:cxn ang="0">
                <a:pos x="45" y="45"/>
              </a:cxn>
              <a:cxn ang="0">
                <a:pos x="22" y="45"/>
              </a:cxn>
              <a:cxn ang="0">
                <a:pos x="22" y="45"/>
              </a:cxn>
            </a:cxnLst>
            <a:rect l="0" t="0" r="r" b="b"/>
            <a:pathLst>
              <a:path w="74" h="45">
                <a:moveTo>
                  <a:pt x="22" y="45"/>
                </a:moveTo>
                <a:lnTo>
                  <a:pt x="15" y="45"/>
                </a:lnTo>
                <a:lnTo>
                  <a:pt x="15" y="37"/>
                </a:lnTo>
                <a:lnTo>
                  <a:pt x="22" y="37"/>
                </a:lnTo>
                <a:lnTo>
                  <a:pt x="37" y="37"/>
                </a:lnTo>
                <a:lnTo>
                  <a:pt x="37" y="30"/>
                </a:lnTo>
                <a:lnTo>
                  <a:pt x="37" y="30"/>
                </a:lnTo>
                <a:lnTo>
                  <a:pt x="30" y="30"/>
                </a:lnTo>
                <a:lnTo>
                  <a:pt x="30" y="30"/>
                </a:lnTo>
                <a:lnTo>
                  <a:pt x="22" y="30"/>
                </a:lnTo>
                <a:lnTo>
                  <a:pt x="30" y="23"/>
                </a:lnTo>
                <a:lnTo>
                  <a:pt x="37" y="23"/>
                </a:lnTo>
                <a:lnTo>
                  <a:pt x="30" y="15"/>
                </a:lnTo>
                <a:lnTo>
                  <a:pt x="30" y="23"/>
                </a:lnTo>
                <a:lnTo>
                  <a:pt x="15" y="15"/>
                </a:lnTo>
                <a:lnTo>
                  <a:pt x="0" y="8"/>
                </a:lnTo>
                <a:lnTo>
                  <a:pt x="0" y="0"/>
                </a:lnTo>
                <a:lnTo>
                  <a:pt x="7" y="0"/>
                </a:lnTo>
                <a:lnTo>
                  <a:pt x="15" y="0"/>
                </a:lnTo>
                <a:lnTo>
                  <a:pt x="30" y="8"/>
                </a:lnTo>
                <a:lnTo>
                  <a:pt x="52" y="15"/>
                </a:lnTo>
                <a:lnTo>
                  <a:pt x="74" y="23"/>
                </a:lnTo>
                <a:lnTo>
                  <a:pt x="74" y="30"/>
                </a:lnTo>
                <a:lnTo>
                  <a:pt x="67" y="30"/>
                </a:lnTo>
                <a:lnTo>
                  <a:pt x="67" y="30"/>
                </a:lnTo>
                <a:lnTo>
                  <a:pt x="74" y="30"/>
                </a:lnTo>
                <a:lnTo>
                  <a:pt x="74" y="37"/>
                </a:lnTo>
                <a:lnTo>
                  <a:pt x="74" y="37"/>
                </a:lnTo>
                <a:lnTo>
                  <a:pt x="74" y="37"/>
                </a:lnTo>
                <a:lnTo>
                  <a:pt x="67" y="45"/>
                </a:lnTo>
                <a:lnTo>
                  <a:pt x="59" y="37"/>
                </a:lnTo>
                <a:lnTo>
                  <a:pt x="67" y="37"/>
                </a:lnTo>
                <a:lnTo>
                  <a:pt x="59" y="37"/>
                </a:lnTo>
                <a:lnTo>
                  <a:pt x="45" y="45"/>
                </a:lnTo>
                <a:lnTo>
                  <a:pt x="22" y="45"/>
                </a:lnTo>
                <a:lnTo>
                  <a:pt x="22" y="45"/>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65" name="Freeform 29">
            <a:extLst>
              <a:ext uri="{FF2B5EF4-FFF2-40B4-BE49-F238E27FC236}">
                <a16:creationId xmlns:a16="http://schemas.microsoft.com/office/drawing/2014/main" id="{0F33FB06-3549-460D-B6CF-026360574B16}"/>
              </a:ext>
            </a:extLst>
          </p:cNvPr>
          <p:cNvSpPr>
            <a:spLocks/>
          </p:cNvSpPr>
          <p:nvPr/>
        </p:nvSpPr>
        <p:spPr bwMode="auto">
          <a:xfrm>
            <a:off x="6207125" y="4349750"/>
            <a:ext cx="23813" cy="22225"/>
          </a:xfrm>
          <a:custGeom>
            <a:avLst/>
            <a:gdLst/>
            <a:ahLst/>
            <a:cxnLst>
              <a:cxn ang="0">
                <a:pos x="8" y="7"/>
              </a:cxn>
              <a:cxn ang="0">
                <a:pos x="15" y="14"/>
              </a:cxn>
              <a:cxn ang="0">
                <a:pos x="15" y="14"/>
              </a:cxn>
              <a:cxn ang="0">
                <a:pos x="8" y="14"/>
              </a:cxn>
              <a:cxn ang="0">
                <a:pos x="0" y="14"/>
              </a:cxn>
              <a:cxn ang="0">
                <a:pos x="0" y="7"/>
              </a:cxn>
              <a:cxn ang="0">
                <a:pos x="0" y="7"/>
              </a:cxn>
              <a:cxn ang="0">
                <a:pos x="0" y="0"/>
              </a:cxn>
              <a:cxn ang="0">
                <a:pos x="8" y="7"/>
              </a:cxn>
              <a:cxn ang="0">
                <a:pos x="8" y="7"/>
              </a:cxn>
            </a:cxnLst>
            <a:rect l="0" t="0" r="r" b="b"/>
            <a:pathLst>
              <a:path w="15" h="14">
                <a:moveTo>
                  <a:pt x="8" y="7"/>
                </a:moveTo>
                <a:lnTo>
                  <a:pt x="15" y="14"/>
                </a:lnTo>
                <a:lnTo>
                  <a:pt x="15" y="14"/>
                </a:lnTo>
                <a:lnTo>
                  <a:pt x="8" y="14"/>
                </a:lnTo>
                <a:lnTo>
                  <a:pt x="0" y="14"/>
                </a:lnTo>
                <a:lnTo>
                  <a:pt x="0" y="7"/>
                </a:lnTo>
                <a:lnTo>
                  <a:pt x="0" y="7"/>
                </a:lnTo>
                <a:lnTo>
                  <a:pt x="0" y="0"/>
                </a:lnTo>
                <a:lnTo>
                  <a:pt x="8" y="7"/>
                </a:lnTo>
                <a:lnTo>
                  <a:pt x="8" y="7"/>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66" name="Freeform 30">
            <a:extLst>
              <a:ext uri="{FF2B5EF4-FFF2-40B4-BE49-F238E27FC236}">
                <a16:creationId xmlns:a16="http://schemas.microsoft.com/office/drawing/2014/main" id="{F68582E7-8CB2-484C-B68B-14E79155457F}"/>
              </a:ext>
            </a:extLst>
          </p:cNvPr>
          <p:cNvSpPr>
            <a:spLocks/>
          </p:cNvSpPr>
          <p:nvPr/>
        </p:nvSpPr>
        <p:spPr bwMode="auto">
          <a:xfrm>
            <a:off x="6278563" y="4267200"/>
            <a:ext cx="11112" cy="23813"/>
          </a:xfrm>
          <a:custGeom>
            <a:avLst/>
            <a:gdLst/>
            <a:ahLst/>
            <a:cxnLst>
              <a:cxn ang="0">
                <a:pos x="0" y="15"/>
              </a:cxn>
              <a:cxn ang="0">
                <a:pos x="0" y="7"/>
              </a:cxn>
              <a:cxn ang="0">
                <a:pos x="7" y="0"/>
              </a:cxn>
              <a:cxn ang="0">
                <a:pos x="7" y="0"/>
              </a:cxn>
              <a:cxn ang="0">
                <a:pos x="7" y="7"/>
              </a:cxn>
              <a:cxn ang="0">
                <a:pos x="7" y="15"/>
              </a:cxn>
              <a:cxn ang="0">
                <a:pos x="0" y="15"/>
              </a:cxn>
              <a:cxn ang="0">
                <a:pos x="0" y="15"/>
              </a:cxn>
              <a:cxn ang="0">
                <a:pos x="0" y="15"/>
              </a:cxn>
            </a:cxnLst>
            <a:rect l="0" t="0" r="r" b="b"/>
            <a:pathLst>
              <a:path w="7" h="15">
                <a:moveTo>
                  <a:pt x="0" y="15"/>
                </a:moveTo>
                <a:lnTo>
                  <a:pt x="0" y="7"/>
                </a:lnTo>
                <a:lnTo>
                  <a:pt x="7" y="0"/>
                </a:lnTo>
                <a:lnTo>
                  <a:pt x="7" y="0"/>
                </a:lnTo>
                <a:lnTo>
                  <a:pt x="7" y="7"/>
                </a:lnTo>
                <a:lnTo>
                  <a:pt x="7" y="15"/>
                </a:lnTo>
                <a:lnTo>
                  <a:pt x="0" y="15"/>
                </a:lnTo>
                <a:lnTo>
                  <a:pt x="0" y="15"/>
                </a:lnTo>
                <a:lnTo>
                  <a:pt x="0" y="15"/>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67" name="Freeform 31">
            <a:extLst>
              <a:ext uri="{FF2B5EF4-FFF2-40B4-BE49-F238E27FC236}">
                <a16:creationId xmlns:a16="http://schemas.microsoft.com/office/drawing/2014/main" id="{2C9EAB58-E5C6-441A-ABE5-EDF774E7AB3B}"/>
              </a:ext>
            </a:extLst>
          </p:cNvPr>
          <p:cNvSpPr>
            <a:spLocks/>
          </p:cNvSpPr>
          <p:nvPr/>
        </p:nvSpPr>
        <p:spPr bwMode="auto">
          <a:xfrm>
            <a:off x="6254750" y="4349750"/>
            <a:ext cx="46038" cy="69850"/>
          </a:xfrm>
          <a:custGeom>
            <a:avLst/>
            <a:gdLst/>
            <a:ahLst/>
            <a:cxnLst>
              <a:cxn ang="0">
                <a:pos x="22" y="7"/>
              </a:cxn>
              <a:cxn ang="0">
                <a:pos x="22" y="14"/>
              </a:cxn>
              <a:cxn ang="0">
                <a:pos x="22" y="22"/>
              </a:cxn>
              <a:cxn ang="0">
                <a:pos x="22" y="29"/>
              </a:cxn>
              <a:cxn ang="0">
                <a:pos x="22" y="37"/>
              </a:cxn>
              <a:cxn ang="0">
                <a:pos x="22" y="44"/>
              </a:cxn>
              <a:cxn ang="0">
                <a:pos x="15" y="44"/>
              </a:cxn>
              <a:cxn ang="0">
                <a:pos x="7" y="44"/>
              </a:cxn>
              <a:cxn ang="0">
                <a:pos x="0" y="37"/>
              </a:cxn>
              <a:cxn ang="0">
                <a:pos x="0" y="29"/>
              </a:cxn>
              <a:cxn ang="0">
                <a:pos x="0" y="29"/>
              </a:cxn>
              <a:cxn ang="0">
                <a:pos x="7" y="29"/>
              </a:cxn>
              <a:cxn ang="0">
                <a:pos x="15" y="22"/>
              </a:cxn>
              <a:cxn ang="0">
                <a:pos x="0" y="22"/>
              </a:cxn>
              <a:cxn ang="0">
                <a:pos x="0" y="22"/>
              </a:cxn>
              <a:cxn ang="0">
                <a:pos x="7" y="7"/>
              </a:cxn>
              <a:cxn ang="0">
                <a:pos x="22" y="0"/>
              </a:cxn>
              <a:cxn ang="0">
                <a:pos x="29" y="7"/>
              </a:cxn>
              <a:cxn ang="0">
                <a:pos x="22" y="7"/>
              </a:cxn>
              <a:cxn ang="0">
                <a:pos x="22" y="7"/>
              </a:cxn>
            </a:cxnLst>
            <a:rect l="0" t="0" r="r" b="b"/>
            <a:pathLst>
              <a:path w="29" h="44">
                <a:moveTo>
                  <a:pt x="22" y="7"/>
                </a:moveTo>
                <a:lnTo>
                  <a:pt x="22" y="14"/>
                </a:lnTo>
                <a:lnTo>
                  <a:pt x="22" y="22"/>
                </a:lnTo>
                <a:lnTo>
                  <a:pt x="22" y="29"/>
                </a:lnTo>
                <a:lnTo>
                  <a:pt x="22" y="37"/>
                </a:lnTo>
                <a:lnTo>
                  <a:pt x="22" y="44"/>
                </a:lnTo>
                <a:lnTo>
                  <a:pt x="15" y="44"/>
                </a:lnTo>
                <a:lnTo>
                  <a:pt x="7" y="44"/>
                </a:lnTo>
                <a:lnTo>
                  <a:pt x="0" y="37"/>
                </a:lnTo>
                <a:lnTo>
                  <a:pt x="0" y="29"/>
                </a:lnTo>
                <a:lnTo>
                  <a:pt x="0" y="29"/>
                </a:lnTo>
                <a:lnTo>
                  <a:pt x="7" y="29"/>
                </a:lnTo>
                <a:lnTo>
                  <a:pt x="15" y="22"/>
                </a:lnTo>
                <a:lnTo>
                  <a:pt x="0" y="22"/>
                </a:lnTo>
                <a:lnTo>
                  <a:pt x="0" y="22"/>
                </a:lnTo>
                <a:lnTo>
                  <a:pt x="7" y="7"/>
                </a:lnTo>
                <a:lnTo>
                  <a:pt x="22" y="0"/>
                </a:lnTo>
                <a:lnTo>
                  <a:pt x="29" y="7"/>
                </a:lnTo>
                <a:lnTo>
                  <a:pt x="22" y="7"/>
                </a:lnTo>
                <a:lnTo>
                  <a:pt x="22" y="7"/>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68" name="Freeform 32">
            <a:extLst>
              <a:ext uri="{FF2B5EF4-FFF2-40B4-BE49-F238E27FC236}">
                <a16:creationId xmlns:a16="http://schemas.microsoft.com/office/drawing/2014/main" id="{04B2AC37-818D-404F-BEE8-CB03A5D7FCE1}"/>
              </a:ext>
            </a:extLst>
          </p:cNvPr>
          <p:cNvSpPr>
            <a:spLocks/>
          </p:cNvSpPr>
          <p:nvPr/>
        </p:nvSpPr>
        <p:spPr bwMode="auto">
          <a:xfrm>
            <a:off x="6254750" y="4513263"/>
            <a:ext cx="23813" cy="12700"/>
          </a:xfrm>
          <a:custGeom>
            <a:avLst/>
            <a:gdLst/>
            <a:ahLst/>
            <a:cxnLst>
              <a:cxn ang="0">
                <a:pos x="0" y="0"/>
              </a:cxn>
              <a:cxn ang="0">
                <a:pos x="0" y="0"/>
              </a:cxn>
              <a:cxn ang="0">
                <a:pos x="7" y="0"/>
              </a:cxn>
              <a:cxn ang="0">
                <a:pos x="15" y="0"/>
              </a:cxn>
              <a:cxn ang="0">
                <a:pos x="7" y="8"/>
              </a:cxn>
              <a:cxn ang="0">
                <a:pos x="0" y="0"/>
              </a:cxn>
              <a:cxn ang="0">
                <a:pos x="0" y="0"/>
              </a:cxn>
            </a:cxnLst>
            <a:rect l="0" t="0" r="r" b="b"/>
            <a:pathLst>
              <a:path w="15" h="8">
                <a:moveTo>
                  <a:pt x="0" y="0"/>
                </a:moveTo>
                <a:lnTo>
                  <a:pt x="0" y="0"/>
                </a:lnTo>
                <a:lnTo>
                  <a:pt x="7" y="0"/>
                </a:lnTo>
                <a:lnTo>
                  <a:pt x="15" y="0"/>
                </a:lnTo>
                <a:lnTo>
                  <a:pt x="7" y="8"/>
                </a:lnTo>
                <a:lnTo>
                  <a:pt x="0" y="0"/>
                </a:lnTo>
                <a:lnTo>
                  <a:pt x="0" y="0"/>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69" name="Freeform 33">
            <a:extLst>
              <a:ext uri="{FF2B5EF4-FFF2-40B4-BE49-F238E27FC236}">
                <a16:creationId xmlns:a16="http://schemas.microsoft.com/office/drawing/2014/main" id="{1127D9C7-37B4-4F3F-8220-15123D36200A}"/>
              </a:ext>
            </a:extLst>
          </p:cNvPr>
          <p:cNvSpPr>
            <a:spLocks/>
          </p:cNvSpPr>
          <p:nvPr/>
        </p:nvSpPr>
        <p:spPr bwMode="auto">
          <a:xfrm>
            <a:off x="6396038" y="4395788"/>
            <a:ext cx="34925" cy="36512"/>
          </a:xfrm>
          <a:custGeom>
            <a:avLst/>
            <a:gdLst/>
            <a:ahLst/>
            <a:cxnLst>
              <a:cxn ang="0">
                <a:pos x="22" y="23"/>
              </a:cxn>
              <a:cxn ang="0">
                <a:pos x="7" y="15"/>
              </a:cxn>
              <a:cxn ang="0">
                <a:pos x="0" y="0"/>
              </a:cxn>
              <a:cxn ang="0">
                <a:pos x="0" y="0"/>
              </a:cxn>
              <a:cxn ang="0">
                <a:pos x="14" y="8"/>
              </a:cxn>
              <a:cxn ang="0">
                <a:pos x="22" y="15"/>
              </a:cxn>
              <a:cxn ang="0">
                <a:pos x="22" y="23"/>
              </a:cxn>
              <a:cxn ang="0">
                <a:pos x="22" y="23"/>
              </a:cxn>
              <a:cxn ang="0">
                <a:pos x="22" y="23"/>
              </a:cxn>
            </a:cxnLst>
            <a:rect l="0" t="0" r="r" b="b"/>
            <a:pathLst>
              <a:path w="22" h="23">
                <a:moveTo>
                  <a:pt x="22" y="23"/>
                </a:moveTo>
                <a:lnTo>
                  <a:pt x="7" y="15"/>
                </a:lnTo>
                <a:lnTo>
                  <a:pt x="0" y="0"/>
                </a:lnTo>
                <a:lnTo>
                  <a:pt x="0" y="0"/>
                </a:lnTo>
                <a:lnTo>
                  <a:pt x="14" y="8"/>
                </a:lnTo>
                <a:lnTo>
                  <a:pt x="22" y="15"/>
                </a:lnTo>
                <a:lnTo>
                  <a:pt x="22" y="23"/>
                </a:lnTo>
                <a:lnTo>
                  <a:pt x="22" y="23"/>
                </a:lnTo>
                <a:lnTo>
                  <a:pt x="22" y="23"/>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70" name="Freeform 34">
            <a:extLst>
              <a:ext uri="{FF2B5EF4-FFF2-40B4-BE49-F238E27FC236}">
                <a16:creationId xmlns:a16="http://schemas.microsoft.com/office/drawing/2014/main" id="{092FBC15-2C9B-49EF-A0A5-AF9D586441FE}"/>
              </a:ext>
            </a:extLst>
          </p:cNvPr>
          <p:cNvSpPr>
            <a:spLocks/>
          </p:cNvSpPr>
          <p:nvPr/>
        </p:nvSpPr>
        <p:spPr bwMode="auto">
          <a:xfrm>
            <a:off x="6372225" y="3797300"/>
            <a:ext cx="34925" cy="34925"/>
          </a:xfrm>
          <a:custGeom>
            <a:avLst/>
            <a:gdLst/>
            <a:ahLst/>
            <a:cxnLst>
              <a:cxn ang="0">
                <a:pos x="15" y="22"/>
              </a:cxn>
              <a:cxn ang="0">
                <a:pos x="15" y="22"/>
              </a:cxn>
              <a:cxn ang="0">
                <a:pos x="7" y="14"/>
              </a:cxn>
              <a:cxn ang="0">
                <a:pos x="7" y="7"/>
              </a:cxn>
              <a:cxn ang="0">
                <a:pos x="0" y="7"/>
              </a:cxn>
              <a:cxn ang="0">
                <a:pos x="0" y="7"/>
              </a:cxn>
              <a:cxn ang="0">
                <a:pos x="0" y="0"/>
              </a:cxn>
              <a:cxn ang="0">
                <a:pos x="7" y="0"/>
              </a:cxn>
              <a:cxn ang="0">
                <a:pos x="22" y="7"/>
              </a:cxn>
              <a:cxn ang="0">
                <a:pos x="22" y="14"/>
              </a:cxn>
              <a:cxn ang="0">
                <a:pos x="22" y="22"/>
              </a:cxn>
              <a:cxn ang="0">
                <a:pos x="15" y="22"/>
              </a:cxn>
              <a:cxn ang="0">
                <a:pos x="15" y="22"/>
              </a:cxn>
            </a:cxnLst>
            <a:rect l="0" t="0" r="r" b="b"/>
            <a:pathLst>
              <a:path w="22" h="22">
                <a:moveTo>
                  <a:pt x="15" y="22"/>
                </a:moveTo>
                <a:lnTo>
                  <a:pt x="15" y="22"/>
                </a:lnTo>
                <a:lnTo>
                  <a:pt x="7" y="14"/>
                </a:lnTo>
                <a:lnTo>
                  <a:pt x="7" y="7"/>
                </a:lnTo>
                <a:lnTo>
                  <a:pt x="0" y="7"/>
                </a:lnTo>
                <a:lnTo>
                  <a:pt x="0" y="7"/>
                </a:lnTo>
                <a:lnTo>
                  <a:pt x="0" y="0"/>
                </a:lnTo>
                <a:lnTo>
                  <a:pt x="7" y="0"/>
                </a:lnTo>
                <a:lnTo>
                  <a:pt x="22" y="7"/>
                </a:lnTo>
                <a:lnTo>
                  <a:pt x="22" y="14"/>
                </a:lnTo>
                <a:lnTo>
                  <a:pt x="22" y="22"/>
                </a:lnTo>
                <a:lnTo>
                  <a:pt x="15" y="22"/>
                </a:lnTo>
                <a:lnTo>
                  <a:pt x="15" y="22"/>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71" name="Freeform 35">
            <a:extLst>
              <a:ext uri="{FF2B5EF4-FFF2-40B4-BE49-F238E27FC236}">
                <a16:creationId xmlns:a16="http://schemas.microsoft.com/office/drawing/2014/main" id="{8CC2F3C7-B7F9-4226-B2DA-275F440331CD}"/>
              </a:ext>
            </a:extLst>
          </p:cNvPr>
          <p:cNvSpPr>
            <a:spLocks/>
          </p:cNvSpPr>
          <p:nvPr/>
        </p:nvSpPr>
        <p:spPr bwMode="auto">
          <a:xfrm>
            <a:off x="6359525" y="3749675"/>
            <a:ext cx="117475" cy="58738"/>
          </a:xfrm>
          <a:custGeom>
            <a:avLst/>
            <a:gdLst/>
            <a:ahLst/>
            <a:cxnLst>
              <a:cxn ang="0">
                <a:pos x="8" y="22"/>
              </a:cxn>
              <a:cxn ang="0">
                <a:pos x="0" y="15"/>
              </a:cxn>
              <a:cxn ang="0">
                <a:pos x="0" y="7"/>
              </a:cxn>
              <a:cxn ang="0">
                <a:pos x="0" y="0"/>
              </a:cxn>
              <a:cxn ang="0">
                <a:pos x="15" y="0"/>
              </a:cxn>
              <a:cxn ang="0">
                <a:pos x="30" y="7"/>
              </a:cxn>
              <a:cxn ang="0">
                <a:pos x="37" y="15"/>
              </a:cxn>
              <a:cxn ang="0">
                <a:pos x="37" y="15"/>
              </a:cxn>
              <a:cxn ang="0">
                <a:pos x="52" y="22"/>
              </a:cxn>
              <a:cxn ang="0">
                <a:pos x="60" y="22"/>
              </a:cxn>
              <a:cxn ang="0">
                <a:pos x="74" y="22"/>
              </a:cxn>
              <a:cxn ang="0">
                <a:pos x="74" y="30"/>
              </a:cxn>
              <a:cxn ang="0">
                <a:pos x="67" y="37"/>
              </a:cxn>
              <a:cxn ang="0">
                <a:pos x="60" y="37"/>
              </a:cxn>
              <a:cxn ang="0">
                <a:pos x="45" y="30"/>
              </a:cxn>
              <a:cxn ang="0">
                <a:pos x="30" y="30"/>
              </a:cxn>
              <a:cxn ang="0">
                <a:pos x="15" y="22"/>
              </a:cxn>
              <a:cxn ang="0">
                <a:pos x="8" y="22"/>
              </a:cxn>
              <a:cxn ang="0">
                <a:pos x="8" y="22"/>
              </a:cxn>
            </a:cxnLst>
            <a:rect l="0" t="0" r="r" b="b"/>
            <a:pathLst>
              <a:path w="74" h="37">
                <a:moveTo>
                  <a:pt x="8" y="22"/>
                </a:moveTo>
                <a:lnTo>
                  <a:pt x="0" y="15"/>
                </a:lnTo>
                <a:lnTo>
                  <a:pt x="0" y="7"/>
                </a:lnTo>
                <a:lnTo>
                  <a:pt x="0" y="0"/>
                </a:lnTo>
                <a:lnTo>
                  <a:pt x="15" y="0"/>
                </a:lnTo>
                <a:lnTo>
                  <a:pt x="30" y="7"/>
                </a:lnTo>
                <a:lnTo>
                  <a:pt x="37" y="15"/>
                </a:lnTo>
                <a:lnTo>
                  <a:pt x="37" y="15"/>
                </a:lnTo>
                <a:lnTo>
                  <a:pt x="52" y="22"/>
                </a:lnTo>
                <a:lnTo>
                  <a:pt x="60" y="22"/>
                </a:lnTo>
                <a:lnTo>
                  <a:pt x="74" y="22"/>
                </a:lnTo>
                <a:lnTo>
                  <a:pt x="74" y="30"/>
                </a:lnTo>
                <a:lnTo>
                  <a:pt x="67" y="37"/>
                </a:lnTo>
                <a:lnTo>
                  <a:pt x="60" y="37"/>
                </a:lnTo>
                <a:lnTo>
                  <a:pt x="45" y="30"/>
                </a:lnTo>
                <a:lnTo>
                  <a:pt x="30" y="30"/>
                </a:lnTo>
                <a:lnTo>
                  <a:pt x="15" y="22"/>
                </a:lnTo>
                <a:lnTo>
                  <a:pt x="8" y="22"/>
                </a:lnTo>
                <a:lnTo>
                  <a:pt x="8" y="22"/>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72" name="Freeform 36">
            <a:extLst>
              <a:ext uri="{FF2B5EF4-FFF2-40B4-BE49-F238E27FC236}">
                <a16:creationId xmlns:a16="http://schemas.microsoft.com/office/drawing/2014/main" id="{53E295B8-E838-4A9D-85FB-040FCF5A693E}"/>
              </a:ext>
            </a:extLst>
          </p:cNvPr>
          <p:cNvSpPr>
            <a:spLocks/>
          </p:cNvSpPr>
          <p:nvPr/>
        </p:nvSpPr>
        <p:spPr bwMode="auto">
          <a:xfrm>
            <a:off x="6383338" y="3738563"/>
            <a:ext cx="34925" cy="22225"/>
          </a:xfrm>
          <a:custGeom>
            <a:avLst/>
            <a:gdLst/>
            <a:ahLst/>
            <a:cxnLst>
              <a:cxn ang="0">
                <a:pos x="15" y="14"/>
              </a:cxn>
              <a:cxn ang="0">
                <a:pos x="22" y="7"/>
              </a:cxn>
              <a:cxn ang="0">
                <a:pos x="22" y="7"/>
              </a:cxn>
              <a:cxn ang="0">
                <a:pos x="22" y="7"/>
              </a:cxn>
              <a:cxn ang="0">
                <a:pos x="15" y="0"/>
              </a:cxn>
              <a:cxn ang="0">
                <a:pos x="8" y="0"/>
              </a:cxn>
              <a:cxn ang="0">
                <a:pos x="0" y="7"/>
              </a:cxn>
              <a:cxn ang="0">
                <a:pos x="0" y="7"/>
              </a:cxn>
              <a:cxn ang="0">
                <a:pos x="8" y="7"/>
              </a:cxn>
              <a:cxn ang="0">
                <a:pos x="15" y="14"/>
              </a:cxn>
              <a:cxn ang="0">
                <a:pos x="15" y="14"/>
              </a:cxn>
            </a:cxnLst>
            <a:rect l="0" t="0" r="r" b="b"/>
            <a:pathLst>
              <a:path w="22" h="14">
                <a:moveTo>
                  <a:pt x="15" y="14"/>
                </a:moveTo>
                <a:lnTo>
                  <a:pt x="22" y="7"/>
                </a:lnTo>
                <a:lnTo>
                  <a:pt x="22" y="7"/>
                </a:lnTo>
                <a:lnTo>
                  <a:pt x="22" y="7"/>
                </a:lnTo>
                <a:lnTo>
                  <a:pt x="15" y="0"/>
                </a:lnTo>
                <a:lnTo>
                  <a:pt x="8" y="0"/>
                </a:lnTo>
                <a:lnTo>
                  <a:pt x="0" y="7"/>
                </a:lnTo>
                <a:lnTo>
                  <a:pt x="0" y="7"/>
                </a:lnTo>
                <a:lnTo>
                  <a:pt x="8" y="7"/>
                </a:lnTo>
                <a:lnTo>
                  <a:pt x="15" y="14"/>
                </a:lnTo>
                <a:lnTo>
                  <a:pt x="15" y="14"/>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73" name="Freeform 37">
            <a:extLst>
              <a:ext uri="{FF2B5EF4-FFF2-40B4-BE49-F238E27FC236}">
                <a16:creationId xmlns:a16="http://schemas.microsoft.com/office/drawing/2014/main" id="{A96C293D-BE2F-43B5-93C4-D14D54145820}"/>
              </a:ext>
            </a:extLst>
          </p:cNvPr>
          <p:cNvSpPr>
            <a:spLocks/>
          </p:cNvSpPr>
          <p:nvPr/>
        </p:nvSpPr>
        <p:spPr bwMode="auto">
          <a:xfrm>
            <a:off x="6383338" y="3702050"/>
            <a:ext cx="34925" cy="36513"/>
          </a:xfrm>
          <a:custGeom>
            <a:avLst/>
            <a:gdLst/>
            <a:ahLst/>
            <a:cxnLst>
              <a:cxn ang="0">
                <a:pos x="8" y="15"/>
              </a:cxn>
              <a:cxn ang="0">
                <a:pos x="0" y="8"/>
              </a:cxn>
              <a:cxn ang="0">
                <a:pos x="0" y="8"/>
              </a:cxn>
              <a:cxn ang="0">
                <a:pos x="0" y="8"/>
              </a:cxn>
              <a:cxn ang="0">
                <a:pos x="15" y="8"/>
              </a:cxn>
              <a:cxn ang="0">
                <a:pos x="15" y="0"/>
              </a:cxn>
              <a:cxn ang="0">
                <a:pos x="15" y="0"/>
              </a:cxn>
              <a:cxn ang="0">
                <a:pos x="15" y="8"/>
              </a:cxn>
              <a:cxn ang="0">
                <a:pos x="15" y="15"/>
              </a:cxn>
              <a:cxn ang="0">
                <a:pos x="22" y="15"/>
              </a:cxn>
              <a:cxn ang="0">
                <a:pos x="22" y="15"/>
              </a:cxn>
              <a:cxn ang="0">
                <a:pos x="15" y="23"/>
              </a:cxn>
              <a:cxn ang="0">
                <a:pos x="8" y="15"/>
              </a:cxn>
              <a:cxn ang="0">
                <a:pos x="8" y="15"/>
              </a:cxn>
            </a:cxnLst>
            <a:rect l="0" t="0" r="r" b="b"/>
            <a:pathLst>
              <a:path w="22" h="23">
                <a:moveTo>
                  <a:pt x="8" y="15"/>
                </a:moveTo>
                <a:lnTo>
                  <a:pt x="0" y="8"/>
                </a:lnTo>
                <a:lnTo>
                  <a:pt x="0" y="8"/>
                </a:lnTo>
                <a:lnTo>
                  <a:pt x="0" y="8"/>
                </a:lnTo>
                <a:lnTo>
                  <a:pt x="15" y="8"/>
                </a:lnTo>
                <a:lnTo>
                  <a:pt x="15" y="0"/>
                </a:lnTo>
                <a:lnTo>
                  <a:pt x="15" y="0"/>
                </a:lnTo>
                <a:lnTo>
                  <a:pt x="15" y="8"/>
                </a:lnTo>
                <a:lnTo>
                  <a:pt x="15" y="15"/>
                </a:lnTo>
                <a:lnTo>
                  <a:pt x="22" y="15"/>
                </a:lnTo>
                <a:lnTo>
                  <a:pt x="22" y="15"/>
                </a:lnTo>
                <a:lnTo>
                  <a:pt x="15" y="23"/>
                </a:lnTo>
                <a:lnTo>
                  <a:pt x="8" y="15"/>
                </a:lnTo>
                <a:lnTo>
                  <a:pt x="8" y="15"/>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74" name="Freeform 38">
            <a:extLst>
              <a:ext uri="{FF2B5EF4-FFF2-40B4-BE49-F238E27FC236}">
                <a16:creationId xmlns:a16="http://schemas.microsoft.com/office/drawing/2014/main" id="{DD0A3CB6-0C6C-462F-8D25-8DC4D2A52903}"/>
              </a:ext>
            </a:extLst>
          </p:cNvPr>
          <p:cNvSpPr>
            <a:spLocks/>
          </p:cNvSpPr>
          <p:nvPr/>
        </p:nvSpPr>
        <p:spPr bwMode="auto">
          <a:xfrm>
            <a:off x="6430963" y="3725863"/>
            <a:ext cx="11112" cy="23812"/>
          </a:xfrm>
          <a:custGeom>
            <a:avLst/>
            <a:gdLst/>
            <a:ahLst/>
            <a:cxnLst>
              <a:cxn ang="0">
                <a:pos x="7" y="15"/>
              </a:cxn>
              <a:cxn ang="0">
                <a:pos x="0" y="8"/>
              </a:cxn>
              <a:cxn ang="0">
                <a:pos x="0" y="0"/>
              </a:cxn>
              <a:cxn ang="0">
                <a:pos x="7" y="8"/>
              </a:cxn>
              <a:cxn ang="0">
                <a:pos x="7" y="15"/>
              </a:cxn>
              <a:cxn ang="0">
                <a:pos x="7" y="15"/>
              </a:cxn>
              <a:cxn ang="0">
                <a:pos x="7" y="15"/>
              </a:cxn>
            </a:cxnLst>
            <a:rect l="0" t="0" r="r" b="b"/>
            <a:pathLst>
              <a:path w="7" h="15">
                <a:moveTo>
                  <a:pt x="7" y="15"/>
                </a:moveTo>
                <a:lnTo>
                  <a:pt x="0" y="8"/>
                </a:lnTo>
                <a:lnTo>
                  <a:pt x="0" y="0"/>
                </a:lnTo>
                <a:lnTo>
                  <a:pt x="7" y="8"/>
                </a:lnTo>
                <a:lnTo>
                  <a:pt x="7" y="15"/>
                </a:lnTo>
                <a:lnTo>
                  <a:pt x="7" y="15"/>
                </a:lnTo>
                <a:lnTo>
                  <a:pt x="7" y="15"/>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75" name="Freeform 39">
            <a:extLst>
              <a:ext uri="{FF2B5EF4-FFF2-40B4-BE49-F238E27FC236}">
                <a16:creationId xmlns:a16="http://schemas.microsoft.com/office/drawing/2014/main" id="{ABB525F5-B1BE-4081-91EC-BFEB984199F8}"/>
              </a:ext>
            </a:extLst>
          </p:cNvPr>
          <p:cNvSpPr>
            <a:spLocks/>
          </p:cNvSpPr>
          <p:nvPr/>
        </p:nvSpPr>
        <p:spPr bwMode="auto">
          <a:xfrm>
            <a:off x="6454775" y="3714750"/>
            <a:ext cx="34925" cy="23813"/>
          </a:xfrm>
          <a:custGeom>
            <a:avLst/>
            <a:gdLst/>
            <a:ahLst/>
            <a:cxnLst>
              <a:cxn ang="0">
                <a:pos x="0" y="15"/>
              </a:cxn>
              <a:cxn ang="0">
                <a:pos x="0" y="7"/>
              </a:cxn>
              <a:cxn ang="0">
                <a:pos x="0" y="7"/>
              </a:cxn>
              <a:cxn ang="0">
                <a:pos x="0" y="0"/>
              </a:cxn>
              <a:cxn ang="0">
                <a:pos x="7" y="0"/>
              </a:cxn>
              <a:cxn ang="0">
                <a:pos x="14" y="0"/>
              </a:cxn>
              <a:cxn ang="0">
                <a:pos x="22" y="7"/>
              </a:cxn>
              <a:cxn ang="0">
                <a:pos x="14" y="7"/>
              </a:cxn>
              <a:cxn ang="0">
                <a:pos x="14" y="15"/>
              </a:cxn>
              <a:cxn ang="0">
                <a:pos x="0" y="15"/>
              </a:cxn>
              <a:cxn ang="0">
                <a:pos x="0" y="15"/>
              </a:cxn>
            </a:cxnLst>
            <a:rect l="0" t="0" r="r" b="b"/>
            <a:pathLst>
              <a:path w="22" h="15">
                <a:moveTo>
                  <a:pt x="0" y="15"/>
                </a:moveTo>
                <a:lnTo>
                  <a:pt x="0" y="7"/>
                </a:lnTo>
                <a:lnTo>
                  <a:pt x="0" y="7"/>
                </a:lnTo>
                <a:lnTo>
                  <a:pt x="0" y="0"/>
                </a:lnTo>
                <a:lnTo>
                  <a:pt x="7" y="0"/>
                </a:lnTo>
                <a:lnTo>
                  <a:pt x="14" y="0"/>
                </a:lnTo>
                <a:lnTo>
                  <a:pt x="22" y="7"/>
                </a:lnTo>
                <a:lnTo>
                  <a:pt x="14" y="7"/>
                </a:lnTo>
                <a:lnTo>
                  <a:pt x="14" y="15"/>
                </a:lnTo>
                <a:lnTo>
                  <a:pt x="0" y="15"/>
                </a:lnTo>
                <a:lnTo>
                  <a:pt x="0" y="15"/>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76" name="Freeform 40">
            <a:extLst>
              <a:ext uri="{FF2B5EF4-FFF2-40B4-BE49-F238E27FC236}">
                <a16:creationId xmlns:a16="http://schemas.microsoft.com/office/drawing/2014/main" id="{2DFC0F3D-031E-4E13-A964-BD57F43B7DF4}"/>
              </a:ext>
            </a:extLst>
          </p:cNvPr>
          <p:cNvSpPr>
            <a:spLocks/>
          </p:cNvSpPr>
          <p:nvPr/>
        </p:nvSpPr>
        <p:spPr bwMode="auto">
          <a:xfrm>
            <a:off x="6454775" y="3749675"/>
            <a:ext cx="34925" cy="11113"/>
          </a:xfrm>
          <a:custGeom>
            <a:avLst/>
            <a:gdLst/>
            <a:ahLst/>
            <a:cxnLst>
              <a:cxn ang="0">
                <a:pos x="0" y="0"/>
              </a:cxn>
              <a:cxn ang="0">
                <a:pos x="0" y="7"/>
              </a:cxn>
              <a:cxn ang="0">
                <a:pos x="7" y="7"/>
              </a:cxn>
              <a:cxn ang="0">
                <a:pos x="22" y="7"/>
              </a:cxn>
              <a:cxn ang="0">
                <a:pos x="22" y="7"/>
              </a:cxn>
              <a:cxn ang="0">
                <a:pos x="14" y="0"/>
              </a:cxn>
              <a:cxn ang="0">
                <a:pos x="14" y="0"/>
              </a:cxn>
              <a:cxn ang="0">
                <a:pos x="7" y="0"/>
              </a:cxn>
              <a:cxn ang="0">
                <a:pos x="0" y="0"/>
              </a:cxn>
              <a:cxn ang="0">
                <a:pos x="0" y="0"/>
              </a:cxn>
            </a:cxnLst>
            <a:rect l="0" t="0" r="r" b="b"/>
            <a:pathLst>
              <a:path w="22" h="7">
                <a:moveTo>
                  <a:pt x="0" y="0"/>
                </a:moveTo>
                <a:lnTo>
                  <a:pt x="0" y="7"/>
                </a:lnTo>
                <a:lnTo>
                  <a:pt x="7" y="7"/>
                </a:lnTo>
                <a:lnTo>
                  <a:pt x="22" y="7"/>
                </a:lnTo>
                <a:lnTo>
                  <a:pt x="22" y="7"/>
                </a:lnTo>
                <a:lnTo>
                  <a:pt x="14" y="0"/>
                </a:lnTo>
                <a:lnTo>
                  <a:pt x="14" y="0"/>
                </a:lnTo>
                <a:lnTo>
                  <a:pt x="7" y="0"/>
                </a:lnTo>
                <a:lnTo>
                  <a:pt x="0" y="0"/>
                </a:lnTo>
                <a:lnTo>
                  <a:pt x="0" y="0"/>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77" name="Freeform 41">
            <a:extLst>
              <a:ext uri="{FF2B5EF4-FFF2-40B4-BE49-F238E27FC236}">
                <a16:creationId xmlns:a16="http://schemas.microsoft.com/office/drawing/2014/main" id="{F2550709-E459-43C5-9B67-5E6172D839AB}"/>
              </a:ext>
            </a:extLst>
          </p:cNvPr>
          <p:cNvSpPr>
            <a:spLocks/>
          </p:cNvSpPr>
          <p:nvPr/>
        </p:nvSpPr>
        <p:spPr bwMode="auto">
          <a:xfrm>
            <a:off x="6418263" y="3760788"/>
            <a:ext cx="36512" cy="12700"/>
          </a:xfrm>
          <a:custGeom>
            <a:avLst/>
            <a:gdLst/>
            <a:ahLst/>
            <a:cxnLst>
              <a:cxn ang="0">
                <a:pos x="23" y="8"/>
              </a:cxn>
              <a:cxn ang="0">
                <a:pos x="8" y="8"/>
              </a:cxn>
              <a:cxn ang="0">
                <a:pos x="0" y="0"/>
              </a:cxn>
              <a:cxn ang="0">
                <a:pos x="8" y="0"/>
              </a:cxn>
              <a:cxn ang="0">
                <a:pos x="15" y="0"/>
              </a:cxn>
              <a:cxn ang="0">
                <a:pos x="23" y="8"/>
              </a:cxn>
              <a:cxn ang="0">
                <a:pos x="23" y="8"/>
              </a:cxn>
              <a:cxn ang="0">
                <a:pos x="23" y="8"/>
              </a:cxn>
            </a:cxnLst>
            <a:rect l="0" t="0" r="r" b="b"/>
            <a:pathLst>
              <a:path w="23" h="8">
                <a:moveTo>
                  <a:pt x="23" y="8"/>
                </a:moveTo>
                <a:lnTo>
                  <a:pt x="8" y="8"/>
                </a:lnTo>
                <a:lnTo>
                  <a:pt x="0" y="0"/>
                </a:lnTo>
                <a:lnTo>
                  <a:pt x="8" y="0"/>
                </a:lnTo>
                <a:lnTo>
                  <a:pt x="15" y="0"/>
                </a:lnTo>
                <a:lnTo>
                  <a:pt x="23" y="8"/>
                </a:lnTo>
                <a:lnTo>
                  <a:pt x="23" y="8"/>
                </a:lnTo>
                <a:lnTo>
                  <a:pt x="23" y="8"/>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78" name="Freeform 42">
            <a:extLst>
              <a:ext uri="{FF2B5EF4-FFF2-40B4-BE49-F238E27FC236}">
                <a16:creationId xmlns:a16="http://schemas.microsoft.com/office/drawing/2014/main" id="{AB7133AF-2E46-49B5-8531-47C3C962B422}"/>
              </a:ext>
            </a:extLst>
          </p:cNvPr>
          <p:cNvSpPr>
            <a:spLocks/>
          </p:cNvSpPr>
          <p:nvPr/>
        </p:nvSpPr>
        <p:spPr bwMode="auto">
          <a:xfrm>
            <a:off x="6442075" y="3819525"/>
            <a:ext cx="34925" cy="23813"/>
          </a:xfrm>
          <a:custGeom>
            <a:avLst/>
            <a:gdLst/>
            <a:ahLst/>
            <a:cxnLst>
              <a:cxn ang="0">
                <a:pos x="22" y="8"/>
              </a:cxn>
              <a:cxn ang="0">
                <a:pos x="15" y="15"/>
              </a:cxn>
              <a:cxn ang="0">
                <a:pos x="15" y="15"/>
              </a:cxn>
              <a:cxn ang="0">
                <a:pos x="8" y="8"/>
              </a:cxn>
              <a:cxn ang="0">
                <a:pos x="0" y="0"/>
              </a:cxn>
              <a:cxn ang="0">
                <a:pos x="0" y="0"/>
              </a:cxn>
              <a:cxn ang="0">
                <a:pos x="15" y="0"/>
              </a:cxn>
              <a:cxn ang="0">
                <a:pos x="22" y="8"/>
              </a:cxn>
              <a:cxn ang="0">
                <a:pos x="22" y="8"/>
              </a:cxn>
            </a:cxnLst>
            <a:rect l="0" t="0" r="r" b="b"/>
            <a:pathLst>
              <a:path w="22" h="15">
                <a:moveTo>
                  <a:pt x="22" y="8"/>
                </a:moveTo>
                <a:lnTo>
                  <a:pt x="15" y="15"/>
                </a:lnTo>
                <a:lnTo>
                  <a:pt x="15" y="15"/>
                </a:lnTo>
                <a:lnTo>
                  <a:pt x="8" y="8"/>
                </a:lnTo>
                <a:lnTo>
                  <a:pt x="0" y="0"/>
                </a:lnTo>
                <a:lnTo>
                  <a:pt x="0" y="0"/>
                </a:lnTo>
                <a:lnTo>
                  <a:pt x="15" y="0"/>
                </a:lnTo>
                <a:lnTo>
                  <a:pt x="22" y="8"/>
                </a:lnTo>
                <a:lnTo>
                  <a:pt x="22" y="8"/>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79" name="Freeform 43">
            <a:extLst>
              <a:ext uri="{FF2B5EF4-FFF2-40B4-BE49-F238E27FC236}">
                <a16:creationId xmlns:a16="http://schemas.microsoft.com/office/drawing/2014/main" id="{94D16036-7187-43E2-999A-00FB0FD64A7F}"/>
              </a:ext>
            </a:extLst>
          </p:cNvPr>
          <p:cNvSpPr>
            <a:spLocks/>
          </p:cNvSpPr>
          <p:nvPr/>
        </p:nvSpPr>
        <p:spPr bwMode="auto">
          <a:xfrm>
            <a:off x="6465888" y="3702050"/>
            <a:ext cx="11112" cy="12700"/>
          </a:xfrm>
          <a:custGeom>
            <a:avLst/>
            <a:gdLst/>
            <a:ahLst/>
            <a:cxnLst>
              <a:cxn ang="0">
                <a:pos x="7" y="8"/>
              </a:cxn>
              <a:cxn ang="0">
                <a:pos x="0" y="0"/>
              </a:cxn>
              <a:cxn ang="0">
                <a:pos x="7" y="0"/>
              </a:cxn>
              <a:cxn ang="0">
                <a:pos x="7" y="0"/>
              </a:cxn>
              <a:cxn ang="0">
                <a:pos x="7" y="0"/>
              </a:cxn>
              <a:cxn ang="0">
                <a:pos x="7" y="8"/>
              </a:cxn>
              <a:cxn ang="0">
                <a:pos x="7" y="8"/>
              </a:cxn>
              <a:cxn ang="0">
                <a:pos x="7" y="8"/>
              </a:cxn>
            </a:cxnLst>
            <a:rect l="0" t="0" r="r" b="b"/>
            <a:pathLst>
              <a:path w="7" h="8">
                <a:moveTo>
                  <a:pt x="7" y="8"/>
                </a:moveTo>
                <a:lnTo>
                  <a:pt x="0" y="0"/>
                </a:lnTo>
                <a:lnTo>
                  <a:pt x="7" y="0"/>
                </a:lnTo>
                <a:lnTo>
                  <a:pt x="7" y="0"/>
                </a:lnTo>
                <a:lnTo>
                  <a:pt x="7" y="0"/>
                </a:lnTo>
                <a:lnTo>
                  <a:pt x="7" y="8"/>
                </a:lnTo>
                <a:lnTo>
                  <a:pt x="7" y="8"/>
                </a:lnTo>
                <a:lnTo>
                  <a:pt x="7" y="8"/>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80" name="Freeform 44">
            <a:extLst>
              <a:ext uri="{FF2B5EF4-FFF2-40B4-BE49-F238E27FC236}">
                <a16:creationId xmlns:a16="http://schemas.microsoft.com/office/drawing/2014/main" id="{4B36F4BB-B6A9-4A2F-B552-CEEEC402C036}"/>
              </a:ext>
            </a:extLst>
          </p:cNvPr>
          <p:cNvSpPr>
            <a:spLocks/>
          </p:cNvSpPr>
          <p:nvPr/>
        </p:nvSpPr>
        <p:spPr bwMode="auto">
          <a:xfrm>
            <a:off x="7888288" y="5230813"/>
            <a:ext cx="11112" cy="1587"/>
          </a:xfrm>
          <a:custGeom>
            <a:avLst/>
            <a:gdLst/>
            <a:ahLst/>
            <a:cxnLst>
              <a:cxn ang="0">
                <a:pos x="0" y="0"/>
              </a:cxn>
              <a:cxn ang="0">
                <a:pos x="0" y="0"/>
              </a:cxn>
              <a:cxn ang="0">
                <a:pos x="7" y="0"/>
              </a:cxn>
              <a:cxn ang="0">
                <a:pos x="7" y="0"/>
              </a:cxn>
              <a:cxn ang="0">
                <a:pos x="7" y="0"/>
              </a:cxn>
              <a:cxn ang="0">
                <a:pos x="0" y="0"/>
              </a:cxn>
              <a:cxn ang="0">
                <a:pos x="0" y="0"/>
              </a:cxn>
            </a:cxnLst>
            <a:rect l="0" t="0" r="r" b="b"/>
            <a:pathLst>
              <a:path w="7">
                <a:moveTo>
                  <a:pt x="0" y="0"/>
                </a:moveTo>
                <a:lnTo>
                  <a:pt x="0" y="0"/>
                </a:lnTo>
                <a:lnTo>
                  <a:pt x="7" y="0"/>
                </a:lnTo>
                <a:lnTo>
                  <a:pt x="7" y="0"/>
                </a:lnTo>
                <a:lnTo>
                  <a:pt x="7" y="0"/>
                </a:lnTo>
                <a:lnTo>
                  <a:pt x="0" y="0"/>
                </a:lnTo>
                <a:lnTo>
                  <a:pt x="0" y="0"/>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81" name="Freeform 45">
            <a:extLst>
              <a:ext uri="{FF2B5EF4-FFF2-40B4-BE49-F238E27FC236}">
                <a16:creationId xmlns:a16="http://schemas.microsoft.com/office/drawing/2014/main" id="{40B9B447-5810-42F7-A880-0BB7F54C4F97}"/>
              </a:ext>
            </a:extLst>
          </p:cNvPr>
          <p:cNvSpPr>
            <a:spLocks/>
          </p:cNvSpPr>
          <p:nvPr/>
        </p:nvSpPr>
        <p:spPr bwMode="auto">
          <a:xfrm>
            <a:off x="7877175" y="5265738"/>
            <a:ext cx="34925" cy="12700"/>
          </a:xfrm>
          <a:custGeom>
            <a:avLst/>
            <a:gdLst/>
            <a:ahLst/>
            <a:cxnLst>
              <a:cxn ang="0">
                <a:pos x="7" y="0"/>
              </a:cxn>
              <a:cxn ang="0">
                <a:pos x="14" y="0"/>
              </a:cxn>
              <a:cxn ang="0">
                <a:pos x="22" y="8"/>
              </a:cxn>
              <a:cxn ang="0">
                <a:pos x="14" y="8"/>
              </a:cxn>
              <a:cxn ang="0">
                <a:pos x="0" y="8"/>
              </a:cxn>
              <a:cxn ang="0">
                <a:pos x="0" y="0"/>
              </a:cxn>
              <a:cxn ang="0">
                <a:pos x="0" y="0"/>
              </a:cxn>
              <a:cxn ang="0">
                <a:pos x="7" y="0"/>
              </a:cxn>
              <a:cxn ang="0">
                <a:pos x="7" y="0"/>
              </a:cxn>
            </a:cxnLst>
            <a:rect l="0" t="0" r="r" b="b"/>
            <a:pathLst>
              <a:path w="22" h="8">
                <a:moveTo>
                  <a:pt x="7" y="0"/>
                </a:moveTo>
                <a:lnTo>
                  <a:pt x="14" y="0"/>
                </a:lnTo>
                <a:lnTo>
                  <a:pt x="22" y="8"/>
                </a:lnTo>
                <a:lnTo>
                  <a:pt x="14" y="8"/>
                </a:lnTo>
                <a:lnTo>
                  <a:pt x="0" y="8"/>
                </a:lnTo>
                <a:lnTo>
                  <a:pt x="0" y="0"/>
                </a:lnTo>
                <a:lnTo>
                  <a:pt x="0" y="0"/>
                </a:lnTo>
                <a:lnTo>
                  <a:pt x="7" y="0"/>
                </a:lnTo>
                <a:lnTo>
                  <a:pt x="7" y="0"/>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82" name="Freeform 46">
            <a:extLst>
              <a:ext uri="{FF2B5EF4-FFF2-40B4-BE49-F238E27FC236}">
                <a16:creationId xmlns:a16="http://schemas.microsoft.com/office/drawing/2014/main" id="{C825281D-3CF3-4D8B-9D83-8DDFA8385A96}"/>
              </a:ext>
            </a:extLst>
          </p:cNvPr>
          <p:cNvSpPr>
            <a:spLocks/>
          </p:cNvSpPr>
          <p:nvPr/>
        </p:nvSpPr>
        <p:spPr bwMode="auto">
          <a:xfrm>
            <a:off x="7546975" y="5407025"/>
            <a:ext cx="93663" cy="34925"/>
          </a:xfrm>
          <a:custGeom>
            <a:avLst/>
            <a:gdLst/>
            <a:ahLst/>
            <a:cxnLst>
              <a:cxn ang="0">
                <a:pos x="22" y="0"/>
              </a:cxn>
              <a:cxn ang="0">
                <a:pos x="22" y="0"/>
              </a:cxn>
              <a:cxn ang="0">
                <a:pos x="30" y="8"/>
              </a:cxn>
              <a:cxn ang="0">
                <a:pos x="30" y="0"/>
              </a:cxn>
              <a:cxn ang="0">
                <a:pos x="30" y="0"/>
              </a:cxn>
              <a:cxn ang="0">
                <a:pos x="37" y="0"/>
              </a:cxn>
              <a:cxn ang="0">
                <a:pos x="45" y="8"/>
              </a:cxn>
              <a:cxn ang="0">
                <a:pos x="52" y="8"/>
              </a:cxn>
              <a:cxn ang="0">
                <a:pos x="59" y="8"/>
              </a:cxn>
              <a:cxn ang="0">
                <a:pos x="52" y="15"/>
              </a:cxn>
              <a:cxn ang="0">
                <a:pos x="52" y="15"/>
              </a:cxn>
              <a:cxn ang="0">
                <a:pos x="52" y="15"/>
              </a:cxn>
              <a:cxn ang="0">
                <a:pos x="52" y="22"/>
              </a:cxn>
              <a:cxn ang="0">
                <a:pos x="45" y="22"/>
              </a:cxn>
              <a:cxn ang="0">
                <a:pos x="45" y="22"/>
              </a:cxn>
              <a:cxn ang="0">
                <a:pos x="45" y="22"/>
              </a:cxn>
              <a:cxn ang="0">
                <a:pos x="37" y="22"/>
              </a:cxn>
              <a:cxn ang="0">
                <a:pos x="30" y="15"/>
              </a:cxn>
              <a:cxn ang="0">
                <a:pos x="22" y="15"/>
              </a:cxn>
              <a:cxn ang="0">
                <a:pos x="15" y="15"/>
              </a:cxn>
              <a:cxn ang="0">
                <a:pos x="8" y="15"/>
              </a:cxn>
              <a:cxn ang="0">
                <a:pos x="0" y="15"/>
              </a:cxn>
              <a:cxn ang="0">
                <a:pos x="0" y="8"/>
              </a:cxn>
              <a:cxn ang="0">
                <a:pos x="8" y="8"/>
              </a:cxn>
              <a:cxn ang="0">
                <a:pos x="15" y="8"/>
              </a:cxn>
              <a:cxn ang="0">
                <a:pos x="15" y="8"/>
              </a:cxn>
              <a:cxn ang="0">
                <a:pos x="22" y="0"/>
              </a:cxn>
              <a:cxn ang="0">
                <a:pos x="22" y="0"/>
              </a:cxn>
              <a:cxn ang="0">
                <a:pos x="22" y="0"/>
              </a:cxn>
            </a:cxnLst>
            <a:rect l="0" t="0" r="r" b="b"/>
            <a:pathLst>
              <a:path w="59" h="22">
                <a:moveTo>
                  <a:pt x="22" y="0"/>
                </a:moveTo>
                <a:lnTo>
                  <a:pt x="22" y="0"/>
                </a:lnTo>
                <a:lnTo>
                  <a:pt x="30" y="8"/>
                </a:lnTo>
                <a:lnTo>
                  <a:pt x="30" y="0"/>
                </a:lnTo>
                <a:lnTo>
                  <a:pt x="30" y="0"/>
                </a:lnTo>
                <a:lnTo>
                  <a:pt x="37" y="0"/>
                </a:lnTo>
                <a:lnTo>
                  <a:pt x="45" y="8"/>
                </a:lnTo>
                <a:lnTo>
                  <a:pt x="52" y="8"/>
                </a:lnTo>
                <a:lnTo>
                  <a:pt x="59" y="8"/>
                </a:lnTo>
                <a:lnTo>
                  <a:pt x="52" y="15"/>
                </a:lnTo>
                <a:lnTo>
                  <a:pt x="52" y="15"/>
                </a:lnTo>
                <a:lnTo>
                  <a:pt x="52" y="15"/>
                </a:lnTo>
                <a:lnTo>
                  <a:pt x="52" y="22"/>
                </a:lnTo>
                <a:lnTo>
                  <a:pt x="45" y="22"/>
                </a:lnTo>
                <a:lnTo>
                  <a:pt x="45" y="22"/>
                </a:lnTo>
                <a:lnTo>
                  <a:pt x="45" y="22"/>
                </a:lnTo>
                <a:lnTo>
                  <a:pt x="37" y="22"/>
                </a:lnTo>
                <a:lnTo>
                  <a:pt x="30" y="15"/>
                </a:lnTo>
                <a:lnTo>
                  <a:pt x="22" y="15"/>
                </a:lnTo>
                <a:lnTo>
                  <a:pt x="15" y="15"/>
                </a:lnTo>
                <a:lnTo>
                  <a:pt x="8" y="15"/>
                </a:lnTo>
                <a:lnTo>
                  <a:pt x="0" y="15"/>
                </a:lnTo>
                <a:lnTo>
                  <a:pt x="0" y="8"/>
                </a:lnTo>
                <a:lnTo>
                  <a:pt x="8" y="8"/>
                </a:lnTo>
                <a:lnTo>
                  <a:pt x="15" y="8"/>
                </a:lnTo>
                <a:lnTo>
                  <a:pt x="15" y="8"/>
                </a:lnTo>
                <a:lnTo>
                  <a:pt x="22" y="0"/>
                </a:lnTo>
                <a:lnTo>
                  <a:pt x="22" y="0"/>
                </a:lnTo>
                <a:lnTo>
                  <a:pt x="22" y="0"/>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83" name="Freeform 47">
            <a:extLst>
              <a:ext uri="{FF2B5EF4-FFF2-40B4-BE49-F238E27FC236}">
                <a16:creationId xmlns:a16="http://schemas.microsoft.com/office/drawing/2014/main" id="{61099461-0475-4B73-ABC3-599911998E5C}"/>
              </a:ext>
            </a:extLst>
          </p:cNvPr>
          <p:cNvSpPr>
            <a:spLocks/>
          </p:cNvSpPr>
          <p:nvPr/>
        </p:nvSpPr>
        <p:spPr bwMode="auto">
          <a:xfrm>
            <a:off x="7888288" y="5195888"/>
            <a:ext cx="11112" cy="1587"/>
          </a:xfrm>
          <a:custGeom>
            <a:avLst/>
            <a:gdLst/>
            <a:ahLst/>
            <a:cxnLst>
              <a:cxn ang="0">
                <a:pos x="0" y="0"/>
              </a:cxn>
              <a:cxn ang="0">
                <a:pos x="0" y="0"/>
              </a:cxn>
              <a:cxn ang="0">
                <a:pos x="7" y="0"/>
              </a:cxn>
              <a:cxn ang="0">
                <a:pos x="0" y="0"/>
              </a:cxn>
              <a:cxn ang="0">
                <a:pos x="0" y="0"/>
              </a:cxn>
            </a:cxnLst>
            <a:rect l="0" t="0" r="r" b="b"/>
            <a:pathLst>
              <a:path w="7">
                <a:moveTo>
                  <a:pt x="0" y="0"/>
                </a:moveTo>
                <a:lnTo>
                  <a:pt x="0" y="0"/>
                </a:lnTo>
                <a:lnTo>
                  <a:pt x="7" y="0"/>
                </a:lnTo>
                <a:lnTo>
                  <a:pt x="0" y="0"/>
                </a:lnTo>
                <a:lnTo>
                  <a:pt x="0" y="0"/>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84" name="Freeform 48">
            <a:extLst>
              <a:ext uri="{FF2B5EF4-FFF2-40B4-BE49-F238E27FC236}">
                <a16:creationId xmlns:a16="http://schemas.microsoft.com/office/drawing/2014/main" id="{4D181752-BEB6-41DF-A261-42E3BAEEA68F}"/>
              </a:ext>
            </a:extLst>
          </p:cNvPr>
          <p:cNvSpPr>
            <a:spLocks/>
          </p:cNvSpPr>
          <p:nvPr/>
        </p:nvSpPr>
        <p:spPr bwMode="auto">
          <a:xfrm>
            <a:off x="7888288" y="5195888"/>
            <a:ext cx="11112" cy="1587"/>
          </a:xfrm>
          <a:custGeom>
            <a:avLst/>
            <a:gdLst/>
            <a:ahLst/>
            <a:cxnLst>
              <a:cxn ang="0">
                <a:pos x="0" y="0"/>
              </a:cxn>
              <a:cxn ang="0">
                <a:pos x="0" y="0"/>
              </a:cxn>
              <a:cxn ang="0">
                <a:pos x="7" y="0"/>
              </a:cxn>
              <a:cxn ang="0">
                <a:pos x="0" y="0"/>
              </a:cxn>
              <a:cxn ang="0">
                <a:pos x="0" y="0"/>
              </a:cxn>
            </a:cxnLst>
            <a:rect l="0" t="0" r="r" b="b"/>
            <a:pathLst>
              <a:path w="7">
                <a:moveTo>
                  <a:pt x="0" y="0"/>
                </a:moveTo>
                <a:lnTo>
                  <a:pt x="0" y="0"/>
                </a:lnTo>
                <a:lnTo>
                  <a:pt x="7" y="0"/>
                </a:lnTo>
                <a:lnTo>
                  <a:pt x="0" y="0"/>
                </a:lnTo>
                <a:lnTo>
                  <a:pt x="0" y="0"/>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85" name="Freeform 49">
            <a:extLst>
              <a:ext uri="{FF2B5EF4-FFF2-40B4-BE49-F238E27FC236}">
                <a16:creationId xmlns:a16="http://schemas.microsoft.com/office/drawing/2014/main" id="{3C00AAA5-828C-4709-892A-44B1D8EC7D46}"/>
              </a:ext>
            </a:extLst>
          </p:cNvPr>
          <p:cNvSpPr>
            <a:spLocks/>
          </p:cNvSpPr>
          <p:nvPr/>
        </p:nvSpPr>
        <p:spPr bwMode="auto">
          <a:xfrm>
            <a:off x="6735763" y="4889500"/>
            <a:ext cx="106362" cy="58738"/>
          </a:xfrm>
          <a:custGeom>
            <a:avLst/>
            <a:gdLst/>
            <a:ahLst/>
            <a:cxnLst>
              <a:cxn ang="0">
                <a:pos x="0" y="15"/>
              </a:cxn>
              <a:cxn ang="0">
                <a:pos x="0" y="15"/>
              </a:cxn>
              <a:cxn ang="0">
                <a:pos x="8" y="15"/>
              </a:cxn>
              <a:cxn ang="0">
                <a:pos x="8" y="23"/>
              </a:cxn>
              <a:cxn ang="0">
                <a:pos x="8" y="23"/>
              </a:cxn>
              <a:cxn ang="0">
                <a:pos x="15" y="30"/>
              </a:cxn>
              <a:cxn ang="0">
                <a:pos x="15" y="30"/>
              </a:cxn>
              <a:cxn ang="0">
                <a:pos x="23" y="30"/>
              </a:cxn>
              <a:cxn ang="0">
                <a:pos x="23" y="30"/>
              </a:cxn>
              <a:cxn ang="0">
                <a:pos x="30" y="37"/>
              </a:cxn>
              <a:cxn ang="0">
                <a:pos x="37" y="37"/>
              </a:cxn>
              <a:cxn ang="0">
                <a:pos x="45" y="37"/>
              </a:cxn>
              <a:cxn ang="0">
                <a:pos x="52" y="30"/>
              </a:cxn>
              <a:cxn ang="0">
                <a:pos x="52" y="23"/>
              </a:cxn>
              <a:cxn ang="0">
                <a:pos x="60" y="23"/>
              </a:cxn>
              <a:cxn ang="0">
                <a:pos x="67" y="15"/>
              </a:cxn>
              <a:cxn ang="0">
                <a:pos x="67" y="15"/>
              </a:cxn>
              <a:cxn ang="0">
                <a:pos x="60" y="15"/>
              </a:cxn>
              <a:cxn ang="0">
                <a:pos x="60" y="15"/>
              </a:cxn>
              <a:cxn ang="0">
                <a:pos x="52" y="15"/>
              </a:cxn>
              <a:cxn ang="0">
                <a:pos x="52" y="15"/>
              </a:cxn>
              <a:cxn ang="0">
                <a:pos x="52" y="15"/>
              </a:cxn>
              <a:cxn ang="0">
                <a:pos x="45" y="15"/>
              </a:cxn>
              <a:cxn ang="0">
                <a:pos x="45" y="15"/>
              </a:cxn>
              <a:cxn ang="0">
                <a:pos x="37" y="15"/>
              </a:cxn>
              <a:cxn ang="0">
                <a:pos x="37" y="8"/>
              </a:cxn>
              <a:cxn ang="0">
                <a:pos x="37" y="8"/>
              </a:cxn>
              <a:cxn ang="0">
                <a:pos x="30" y="8"/>
              </a:cxn>
              <a:cxn ang="0">
                <a:pos x="23" y="0"/>
              </a:cxn>
              <a:cxn ang="0">
                <a:pos x="23" y="0"/>
              </a:cxn>
              <a:cxn ang="0">
                <a:pos x="23" y="0"/>
              </a:cxn>
              <a:cxn ang="0">
                <a:pos x="8" y="0"/>
              </a:cxn>
              <a:cxn ang="0">
                <a:pos x="8" y="0"/>
              </a:cxn>
              <a:cxn ang="0">
                <a:pos x="0" y="0"/>
              </a:cxn>
              <a:cxn ang="0">
                <a:pos x="0" y="0"/>
              </a:cxn>
              <a:cxn ang="0">
                <a:pos x="0" y="8"/>
              </a:cxn>
              <a:cxn ang="0">
                <a:pos x="0" y="8"/>
              </a:cxn>
              <a:cxn ang="0">
                <a:pos x="0" y="15"/>
              </a:cxn>
              <a:cxn ang="0">
                <a:pos x="0" y="15"/>
              </a:cxn>
            </a:cxnLst>
            <a:rect l="0" t="0" r="r" b="b"/>
            <a:pathLst>
              <a:path w="67" h="37">
                <a:moveTo>
                  <a:pt x="0" y="15"/>
                </a:moveTo>
                <a:lnTo>
                  <a:pt x="0" y="15"/>
                </a:lnTo>
                <a:lnTo>
                  <a:pt x="8" y="15"/>
                </a:lnTo>
                <a:lnTo>
                  <a:pt x="8" y="23"/>
                </a:lnTo>
                <a:lnTo>
                  <a:pt x="8" y="23"/>
                </a:lnTo>
                <a:lnTo>
                  <a:pt x="15" y="30"/>
                </a:lnTo>
                <a:lnTo>
                  <a:pt x="15" y="30"/>
                </a:lnTo>
                <a:lnTo>
                  <a:pt x="23" y="30"/>
                </a:lnTo>
                <a:lnTo>
                  <a:pt x="23" y="30"/>
                </a:lnTo>
                <a:lnTo>
                  <a:pt x="30" y="37"/>
                </a:lnTo>
                <a:lnTo>
                  <a:pt x="37" y="37"/>
                </a:lnTo>
                <a:lnTo>
                  <a:pt x="45" y="37"/>
                </a:lnTo>
                <a:lnTo>
                  <a:pt x="52" y="30"/>
                </a:lnTo>
                <a:lnTo>
                  <a:pt x="52" y="23"/>
                </a:lnTo>
                <a:lnTo>
                  <a:pt x="60" y="23"/>
                </a:lnTo>
                <a:lnTo>
                  <a:pt x="67" y="15"/>
                </a:lnTo>
                <a:lnTo>
                  <a:pt x="67" y="15"/>
                </a:lnTo>
                <a:lnTo>
                  <a:pt x="60" y="15"/>
                </a:lnTo>
                <a:lnTo>
                  <a:pt x="60" y="15"/>
                </a:lnTo>
                <a:lnTo>
                  <a:pt x="52" y="15"/>
                </a:lnTo>
                <a:lnTo>
                  <a:pt x="52" y="15"/>
                </a:lnTo>
                <a:lnTo>
                  <a:pt x="52" y="15"/>
                </a:lnTo>
                <a:lnTo>
                  <a:pt x="45" y="15"/>
                </a:lnTo>
                <a:lnTo>
                  <a:pt x="45" y="15"/>
                </a:lnTo>
                <a:lnTo>
                  <a:pt x="37" y="15"/>
                </a:lnTo>
                <a:lnTo>
                  <a:pt x="37" y="8"/>
                </a:lnTo>
                <a:lnTo>
                  <a:pt x="37" y="8"/>
                </a:lnTo>
                <a:lnTo>
                  <a:pt x="30" y="8"/>
                </a:lnTo>
                <a:lnTo>
                  <a:pt x="23" y="0"/>
                </a:lnTo>
                <a:lnTo>
                  <a:pt x="23" y="0"/>
                </a:lnTo>
                <a:lnTo>
                  <a:pt x="23" y="0"/>
                </a:lnTo>
                <a:lnTo>
                  <a:pt x="8" y="0"/>
                </a:lnTo>
                <a:lnTo>
                  <a:pt x="8" y="0"/>
                </a:lnTo>
                <a:lnTo>
                  <a:pt x="0" y="0"/>
                </a:lnTo>
                <a:lnTo>
                  <a:pt x="0" y="0"/>
                </a:lnTo>
                <a:lnTo>
                  <a:pt x="0" y="8"/>
                </a:lnTo>
                <a:lnTo>
                  <a:pt x="0" y="8"/>
                </a:lnTo>
                <a:lnTo>
                  <a:pt x="0" y="15"/>
                </a:lnTo>
                <a:lnTo>
                  <a:pt x="0" y="15"/>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86" name="Freeform 50">
            <a:extLst>
              <a:ext uri="{FF2B5EF4-FFF2-40B4-BE49-F238E27FC236}">
                <a16:creationId xmlns:a16="http://schemas.microsoft.com/office/drawing/2014/main" id="{1C1FACC7-7303-4B3E-81A3-8E0FA9FCD716}"/>
              </a:ext>
            </a:extLst>
          </p:cNvPr>
          <p:cNvSpPr>
            <a:spLocks/>
          </p:cNvSpPr>
          <p:nvPr/>
        </p:nvSpPr>
        <p:spPr bwMode="auto">
          <a:xfrm>
            <a:off x="6711950" y="4913313"/>
            <a:ext cx="23813" cy="12700"/>
          </a:xfrm>
          <a:custGeom>
            <a:avLst/>
            <a:gdLst/>
            <a:ahLst/>
            <a:cxnLst>
              <a:cxn ang="0">
                <a:pos x="15" y="8"/>
              </a:cxn>
              <a:cxn ang="0">
                <a:pos x="15" y="8"/>
              </a:cxn>
              <a:cxn ang="0">
                <a:pos x="8" y="8"/>
              </a:cxn>
              <a:cxn ang="0">
                <a:pos x="8" y="0"/>
              </a:cxn>
              <a:cxn ang="0">
                <a:pos x="0" y="0"/>
              </a:cxn>
              <a:cxn ang="0">
                <a:pos x="8" y="0"/>
              </a:cxn>
              <a:cxn ang="0">
                <a:pos x="8" y="0"/>
              </a:cxn>
              <a:cxn ang="0">
                <a:pos x="15" y="0"/>
              </a:cxn>
              <a:cxn ang="0">
                <a:pos x="15" y="0"/>
              </a:cxn>
              <a:cxn ang="0">
                <a:pos x="15" y="8"/>
              </a:cxn>
              <a:cxn ang="0">
                <a:pos x="15" y="8"/>
              </a:cxn>
            </a:cxnLst>
            <a:rect l="0" t="0" r="r" b="b"/>
            <a:pathLst>
              <a:path w="15" h="8">
                <a:moveTo>
                  <a:pt x="15" y="8"/>
                </a:moveTo>
                <a:lnTo>
                  <a:pt x="15" y="8"/>
                </a:lnTo>
                <a:lnTo>
                  <a:pt x="8" y="8"/>
                </a:lnTo>
                <a:lnTo>
                  <a:pt x="8" y="0"/>
                </a:lnTo>
                <a:lnTo>
                  <a:pt x="0" y="0"/>
                </a:lnTo>
                <a:lnTo>
                  <a:pt x="8" y="0"/>
                </a:lnTo>
                <a:lnTo>
                  <a:pt x="8" y="0"/>
                </a:lnTo>
                <a:lnTo>
                  <a:pt x="15" y="0"/>
                </a:lnTo>
                <a:lnTo>
                  <a:pt x="15" y="0"/>
                </a:lnTo>
                <a:lnTo>
                  <a:pt x="15" y="8"/>
                </a:lnTo>
                <a:lnTo>
                  <a:pt x="15" y="8"/>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87" name="Freeform 51">
            <a:extLst>
              <a:ext uri="{FF2B5EF4-FFF2-40B4-BE49-F238E27FC236}">
                <a16:creationId xmlns:a16="http://schemas.microsoft.com/office/drawing/2014/main" id="{7C67CA5C-68C4-4DC6-90A2-B8FDF0DE70E8}"/>
              </a:ext>
            </a:extLst>
          </p:cNvPr>
          <p:cNvSpPr>
            <a:spLocks/>
          </p:cNvSpPr>
          <p:nvPr/>
        </p:nvSpPr>
        <p:spPr bwMode="auto">
          <a:xfrm>
            <a:off x="6865938" y="4748213"/>
            <a:ext cx="23812" cy="23812"/>
          </a:xfrm>
          <a:custGeom>
            <a:avLst/>
            <a:gdLst/>
            <a:ahLst/>
            <a:cxnLst>
              <a:cxn ang="0">
                <a:pos x="15" y="15"/>
              </a:cxn>
              <a:cxn ang="0">
                <a:pos x="7" y="8"/>
              </a:cxn>
              <a:cxn ang="0">
                <a:pos x="0" y="0"/>
              </a:cxn>
              <a:cxn ang="0">
                <a:pos x="7" y="0"/>
              </a:cxn>
              <a:cxn ang="0">
                <a:pos x="15" y="15"/>
              </a:cxn>
              <a:cxn ang="0">
                <a:pos x="15" y="15"/>
              </a:cxn>
              <a:cxn ang="0">
                <a:pos x="15" y="15"/>
              </a:cxn>
              <a:cxn ang="0">
                <a:pos x="15" y="15"/>
              </a:cxn>
            </a:cxnLst>
            <a:rect l="0" t="0" r="r" b="b"/>
            <a:pathLst>
              <a:path w="15" h="15">
                <a:moveTo>
                  <a:pt x="15" y="15"/>
                </a:moveTo>
                <a:lnTo>
                  <a:pt x="7" y="8"/>
                </a:lnTo>
                <a:lnTo>
                  <a:pt x="0" y="0"/>
                </a:lnTo>
                <a:lnTo>
                  <a:pt x="7" y="0"/>
                </a:lnTo>
                <a:lnTo>
                  <a:pt x="15" y="15"/>
                </a:lnTo>
                <a:lnTo>
                  <a:pt x="15" y="15"/>
                </a:lnTo>
                <a:lnTo>
                  <a:pt x="15" y="15"/>
                </a:lnTo>
                <a:lnTo>
                  <a:pt x="15" y="15"/>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88" name="Freeform 52">
            <a:extLst>
              <a:ext uri="{FF2B5EF4-FFF2-40B4-BE49-F238E27FC236}">
                <a16:creationId xmlns:a16="http://schemas.microsoft.com/office/drawing/2014/main" id="{2F3F3DB9-7567-4AF7-B115-E04208ABE816}"/>
              </a:ext>
            </a:extLst>
          </p:cNvPr>
          <p:cNvSpPr>
            <a:spLocks/>
          </p:cNvSpPr>
          <p:nvPr/>
        </p:nvSpPr>
        <p:spPr bwMode="auto">
          <a:xfrm>
            <a:off x="6100763" y="3843338"/>
            <a:ext cx="1916112" cy="1739900"/>
          </a:xfrm>
          <a:custGeom>
            <a:avLst/>
            <a:gdLst/>
            <a:ahLst/>
            <a:cxnLst>
              <a:cxn ang="0">
                <a:pos x="474" y="563"/>
              </a:cxn>
              <a:cxn ang="0">
                <a:pos x="534" y="578"/>
              </a:cxn>
              <a:cxn ang="0">
                <a:pos x="541" y="645"/>
              </a:cxn>
              <a:cxn ang="0">
                <a:pos x="563" y="682"/>
              </a:cxn>
              <a:cxn ang="0">
                <a:pos x="423" y="726"/>
              </a:cxn>
              <a:cxn ang="0">
                <a:pos x="482" y="733"/>
              </a:cxn>
              <a:cxn ang="0">
                <a:pos x="504" y="785"/>
              </a:cxn>
              <a:cxn ang="0">
                <a:pos x="408" y="844"/>
              </a:cxn>
              <a:cxn ang="0">
                <a:pos x="437" y="874"/>
              </a:cxn>
              <a:cxn ang="0">
                <a:pos x="489" y="889"/>
              </a:cxn>
              <a:cxn ang="0">
                <a:pos x="541" y="874"/>
              </a:cxn>
              <a:cxn ang="0">
                <a:pos x="593" y="882"/>
              </a:cxn>
              <a:cxn ang="0">
                <a:pos x="726" y="874"/>
              </a:cxn>
              <a:cxn ang="0">
                <a:pos x="689" y="933"/>
              </a:cxn>
              <a:cxn ang="0">
                <a:pos x="585" y="956"/>
              </a:cxn>
              <a:cxn ang="0">
                <a:pos x="526" y="1030"/>
              </a:cxn>
              <a:cxn ang="0">
                <a:pos x="519" y="1074"/>
              </a:cxn>
              <a:cxn ang="0">
                <a:pos x="585" y="1044"/>
              </a:cxn>
              <a:cxn ang="0">
                <a:pos x="689" y="1052"/>
              </a:cxn>
              <a:cxn ang="0">
                <a:pos x="704" y="1007"/>
              </a:cxn>
              <a:cxn ang="0">
                <a:pos x="837" y="1007"/>
              </a:cxn>
              <a:cxn ang="0">
                <a:pos x="926" y="985"/>
              </a:cxn>
              <a:cxn ang="0">
                <a:pos x="970" y="978"/>
              </a:cxn>
              <a:cxn ang="0">
                <a:pos x="1119" y="978"/>
              </a:cxn>
              <a:cxn ang="0">
                <a:pos x="1200" y="911"/>
              </a:cxn>
              <a:cxn ang="0">
                <a:pos x="1074" y="896"/>
              </a:cxn>
              <a:cxn ang="0">
                <a:pos x="1104" y="867"/>
              </a:cxn>
              <a:cxn ang="0">
                <a:pos x="1148" y="844"/>
              </a:cxn>
              <a:cxn ang="0">
                <a:pos x="1148" y="785"/>
              </a:cxn>
              <a:cxn ang="0">
                <a:pos x="926" y="719"/>
              </a:cxn>
              <a:cxn ang="0">
                <a:pos x="852" y="622"/>
              </a:cxn>
              <a:cxn ang="0">
                <a:pos x="771" y="533"/>
              </a:cxn>
              <a:cxn ang="0">
                <a:pos x="585" y="408"/>
              </a:cxn>
              <a:cxn ang="0">
                <a:pos x="415" y="333"/>
              </a:cxn>
              <a:cxn ang="0">
                <a:pos x="423" y="304"/>
              </a:cxn>
              <a:cxn ang="0">
                <a:pos x="415" y="252"/>
              </a:cxn>
              <a:cxn ang="0">
                <a:pos x="393" y="126"/>
              </a:cxn>
              <a:cxn ang="0">
                <a:pos x="215" y="134"/>
              </a:cxn>
              <a:cxn ang="0">
                <a:pos x="178" y="126"/>
              </a:cxn>
              <a:cxn ang="0">
                <a:pos x="156" y="104"/>
              </a:cxn>
              <a:cxn ang="0">
                <a:pos x="193" y="8"/>
              </a:cxn>
              <a:cxn ang="0">
                <a:pos x="89" y="15"/>
              </a:cxn>
              <a:cxn ang="0">
                <a:pos x="45" y="37"/>
              </a:cxn>
              <a:cxn ang="0">
                <a:pos x="15" y="52"/>
              </a:cxn>
              <a:cxn ang="0">
                <a:pos x="45" y="97"/>
              </a:cxn>
              <a:cxn ang="0">
                <a:pos x="8" y="104"/>
              </a:cxn>
              <a:cxn ang="0">
                <a:pos x="23" y="141"/>
              </a:cxn>
              <a:cxn ang="0">
                <a:pos x="67" y="178"/>
              </a:cxn>
              <a:cxn ang="0">
                <a:pos x="67" y="215"/>
              </a:cxn>
              <a:cxn ang="0">
                <a:pos x="37" y="245"/>
              </a:cxn>
              <a:cxn ang="0">
                <a:pos x="112" y="259"/>
              </a:cxn>
              <a:cxn ang="0">
                <a:pos x="134" y="274"/>
              </a:cxn>
              <a:cxn ang="0">
                <a:pos x="119" y="304"/>
              </a:cxn>
              <a:cxn ang="0">
                <a:pos x="134" y="356"/>
              </a:cxn>
              <a:cxn ang="0">
                <a:pos x="149" y="400"/>
              </a:cxn>
              <a:cxn ang="0">
                <a:pos x="178" y="371"/>
              </a:cxn>
              <a:cxn ang="0">
                <a:pos x="171" y="326"/>
              </a:cxn>
              <a:cxn ang="0">
                <a:pos x="208" y="356"/>
              </a:cxn>
              <a:cxn ang="0">
                <a:pos x="252" y="348"/>
              </a:cxn>
              <a:cxn ang="0">
                <a:pos x="245" y="452"/>
              </a:cxn>
              <a:cxn ang="0">
                <a:pos x="289" y="511"/>
              </a:cxn>
              <a:cxn ang="0">
                <a:pos x="356" y="489"/>
              </a:cxn>
              <a:cxn ang="0">
                <a:pos x="460" y="467"/>
              </a:cxn>
            </a:cxnLst>
            <a:rect l="0" t="0" r="r" b="b"/>
            <a:pathLst>
              <a:path w="1207" h="1096">
                <a:moveTo>
                  <a:pt x="467" y="459"/>
                </a:moveTo>
                <a:lnTo>
                  <a:pt x="460" y="467"/>
                </a:lnTo>
                <a:lnTo>
                  <a:pt x="460" y="474"/>
                </a:lnTo>
                <a:lnTo>
                  <a:pt x="460" y="474"/>
                </a:lnTo>
                <a:lnTo>
                  <a:pt x="452" y="474"/>
                </a:lnTo>
                <a:lnTo>
                  <a:pt x="445" y="467"/>
                </a:lnTo>
                <a:lnTo>
                  <a:pt x="437" y="474"/>
                </a:lnTo>
                <a:lnTo>
                  <a:pt x="437" y="474"/>
                </a:lnTo>
                <a:lnTo>
                  <a:pt x="445" y="482"/>
                </a:lnTo>
                <a:lnTo>
                  <a:pt x="452" y="482"/>
                </a:lnTo>
                <a:lnTo>
                  <a:pt x="445" y="482"/>
                </a:lnTo>
                <a:lnTo>
                  <a:pt x="437" y="482"/>
                </a:lnTo>
                <a:lnTo>
                  <a:pt x="430" y="482"/>
                </a:lnTo>
                <a:lnTo>
                  <a:pt x="430" y="482"/>
                </a:lnTo>
                <a:lnTo>
                  <a:pt x="423" y="489"/>
                </a:lnTo>
                <a:lnTo>
                  <a:pt x="430" y="496"/>
                </a:lnTo>
                <a:lnTo>
                  <a:pt x="430" y="496"/>
                </a:lnTo>
                <a:lnTo>
                  <a:pt x="423" y="519"/>
                </a:lnTo>
                <a:lnTo>
                  <a:pt x="430" y="526"/>
                </a:lnTo>
                <a:lnTo>
                  <a:pt x="437" y="533"/>
                </a:lnTo>
                <a:lnTo>
                  <a:pt x="445" y="541"/>
                </a:lnTo>
                <a:lnTo>
                  <a:pt x="452" y="548"/>
                </a:lnTo>
                <a:lnTo>
                  <a:pt x="460" y="548"/>
                </a:lnTo>
                <a:lnTo>
                  <a:pt x="460" y="548"/>
                </a:lnTo>
                <a:lnTo>
                  <a:pt x="460" y="556"/>
                </a:lnTo>
                <a:lnTo>
                  <a:pt x="467" y="556"/>
                </a:lnTo>
                <a:lnTo>
                  <a:pt x="467" y="556"/>
                </a:lnTo>
                <a:lnTo>
                  <a:pt x="474" y="563"/>
                </a:lnTo>
                <a:lnTo>
                  <a:pt x="482" y="563"/>
                </a:lnTo>
                <a:lnTo>
                  <a:pt x="482" y="563"/>
                </a:lnTo>
                <a:lnTo>
                  <a:pt x="482" y="556"/>
                </a:lnTo>
                <a:lnTo>
                  <a:pt x="489" y="556"/>
                </a:lnTo>
                <a:lnTo>
                  <a:pt x="489" y="563"/>
                </a:lnTo>
                <a:lnTo>
                  <a:pt x="489" y="563"/>
                </a:lnTo>
                <a:lnTo>
                  <a:pt x="489" y="570"/>
                </a:lnTo>
                <a:lnTo>
                  <a:pt x="497" y="570"/>
                </a:lnTo>
                <a:lnTo>
                  <a:pt x="504" y="578"/>
                </a:lnTo>
                <a:lnTo>
                  <a:pt x="504" y="578"/>
                </a:lnTo>
                <a:lnTo>
                  <a:pt x="511" y="578"/>
                </a:lnTo>
                <a:lnTo>
                  <a:pt x="511" y="570"/>
                </a:lnTo>
                <a:lnTo>
                  <a:pt x="504" y="563"/>
                </a:lnTo>
                <a:lnTo>
                  <a:pt x="504" y="563"/>
                </a:lnTo>
                <a:lnTo>
                  <a:pt x="504" y="563"/>
                </a:lnTo>
                <a:lnTo>
                  <a:pt x="511" y="563"/>
                </a:lnTo>
                <a:lnTo>
                  <a:pt x="519" y="570"/>
                </a:lnTo>
                <a:lnTo>
                  <a:pt x="519" y="570"/>
                </a:lnTo>
                <a:lnTo>
                  <a:pt x="526" y="563"/>
                </a:lnTo>
                <a:lnTo>
                  <a:pt x="534" y="556"/>
                </a:lnTo>
                <a:lnTo>
                  <a:pt x="534" y="556"/>
                </a:lnTo>
                <a:lnTo>
                  <a:pt x="534" y="563"/>
                </a:lnTo>
                <a:lnTo>
                  <a:pt x="534" y="570"/>
                </a:lnTo>
                <a:lnTo>
                  <a:pt x="534" y="570"/>
                </a:lnTo>
                <a:lnTo>
                  <a:pt x="541" y="570"/>
                </a:lnTo>
                <a:lnTo>
                  <a:pt x="541" y="570"/>
                </a:lnTo>
                <a:lnTo>
                  <a:pt x="534" y="578"/>
                </a:lnTo>
                <a:lnTo>
                  <a:pt x="534" y="578"/>
                </a:lnTo>
                <a:lnTo>
                  <a:pt x="534" y="585"/>
                </a:lnTo>
                <a:lnTo>
                  <a:pt x="534" y="585"/>
                </a:lnTo>
                <a:lnTo>
                  <a:pt x="541" y="585"/>
                </a:lnTo>
                <a:lnTo>
                  <a:pt x="541" y="585"/>
                </a:lnTo>
                <a:lnTo>
                  <a:pt x="548" y="585"/>
                </a:lnTo>
                <a:lnTo>
                  <a:pt x="548" y="593"/>
                </a:lnTo>
                <a:lnTo>
                  <a:pt x="548" y="593"/>
                </a:lnTo>
                <a:lnTo>
                  <a:pt x="541" y="593"/>
                </a:lnTo>
                <a:lnTo>
                  <a:pt x="541" y="600"/>
                </a:lnTo>
                <a:lnTo>
                  <a:pt x="534" y="600"/>
                </a:lnTo>
                <a:lnTo>
                  <a:pt x="534" y="608"/>
                </a:lnTo>
                <a:lnTo>
                  <a:pt x="534" y="600"/>
                </a:lnTo>
                <a:lnTo>
                  <a:pt x="526" y="600"/>
                </a:lnTo>
                <a:lnTo>
                  <a:pt x="526" y="600"/>
                </a:lnTo>
                <a:lnTo>
                  <a:pt x="534" y="608"/>
                </a:lnTo>
                <a:lnTo>
                  <a:pt x="534" y="622"/>
                </a:lnTo>
                <a:lnTo>
                  <a:pt x="541" y="622"/>
                </a:lnTo>
                <a:lnTo>
                  <a:pt x="548" y="622"/>
                </a:lnTo>
                <a:lnTo>
                  <a:pt x="548" y="622"/>
                </a:lnTo>
                <a:lnTo>
                  <a:pt x="556" y="622"/>
                </a:lnTo>
                <a:lnTo>
                  <a:pt x="563" y="622"/>
                </a:lnTo>
                <a:lnTo>
                  <a:pt x="563" y="622"/>
                </a:lnTo>
                <a:lnTo>
                  <a:pt x="571" y="622"/>
                </a:lnTo>
                <a:lnTo>
                  <a:pt x="571" y="622"/>
                </a:lnTo>
                <a:lnTo>
                  <a:pt x="563" y="622"/>
                </a:lnTo>
                <a:lnTo>
                  <a:pt x="556" y="630"/>
                </a:lnTo>
                <a:lnTo>
                  <a:pt x="548" y="630"/>
                </a:lnTo>
                <a:lnTo>
                  <a:pt x="541" y="645"/>
                </a:lnTo>
                <a:lnTo>
                  <a:pt x="541" y="645"/>
                </a:lnTo>
                <a:lnTo>
                  <a:pt x="548" y="652"/>
                </a:lnTo>
                <a:lnTo>
                  <a:pt x="548" y="652"/>
                </a:lnTo>
                <a:lnTo>
                  <a:pt x="556" y="652"/>
                </a:lnTo>
                <a:lnTo>
                  <a:pt x="563" y="659"/>
                </a:lnTo>
                <a:lnTo>
                  <a:pt x="571" y="667"/>
                </a:lnTo>
                <a:lnTo>
                  <a:pt x="578" y="667"/>
                </a:lnTo>
                <a:lnTo>
                  <a:pt x="585" y="667"/>
                </a:lnTo>
                <a:lnTo>
                  <a:pt x="600" y="667"/>
                </a:lnTo>
                <a:lnTo>
                  <a:pt x="593" y="667"/>
                </a:lnTo>
                <a:lnTo>
                  <a:pt x="578" y="674"/>
                </a:lnTo>
                <a:lnTo>
                  <a:pt x="571" y="674"/>
                </a:lnTo>
                <a:lnTo>
                  <a:pt x="563" y="667"/>
                </a:lnTo>
                <a:lnTo>
                  <a:pt x="563" y="667"/>
                </a:lnTo>
                <a:lnTo>
                  <a:pt x="563" y="659"/>
                </a:lnTo>
                <a:lnTo>
                  <a:pt x="556" y="659"/>
                </a:lnTo>
                <a:lnTo>
                  <a:pt x="548" y="667"/>
                </a:lnTo>
                <a:lnTo>
                  <a:pt x="548" y="674"/>
                </a:lnTo>
                <a:lnTo>
                  <a:pt x="556" y="674"/>
                </a:lnTo>
                <a:lnTo>
                  <a:pt x="556" y="674"/>
                </a:lnTo>
                <a:lnTo>
                  <a:pt x="563" y="674"/>
                </a:lnTo>
                <a:lnTo>
                  <a:pt x="571" y="674"/>
                </a:lnTo>
                <a:lnTo>
                  <a:pt x="578" y="682"/>
                </a:lnTo>
                <a:lnTo>
                  <a:pt x="585" y="689"/>
                </a:lnTo>
                <a:lnTo>
                  <a:pt x="585" y="689"/>
                </a:lnTo>
                <a:lnTo>
                  <a:pt x="578" y="689"/>
                </a:lnTo>
                <a:lnTo>
                  <a:pt x="571" y="682"/>
                </a:lnTo>
                <a:lnTo>
                  <a:pt x="563" y="682"/>
                </a:lnTo>
                <a:lnTo>
                  <a:pt x="541" y="674"/>
                </a:lnTo>
                <a:lnTo>
                  <a:pt x="526" y="667"/>
                </a:lnTo>
                <a:lnTo>
                  <a:pt x="519" y="674"/>
                </a:lnTo>
                <a:lnTo>
                  <a:pt x="519" y="674"/>
                </a:lnTo>
                <a:lnTo>
                  <a:pt x="504" y="674"/>
                </a:lnTo>
                <a:lnTo>
                  <a:pt x="497" y="674"/>
                </a:lnTo>
                <a:lnTo>
                  <a:pt x="482" y="674"/>
                </a:lnTo>
                <a:lnTo>
                  <a:pt x="482" y="667"/>
                </a:lnTo>
                <a:lnTo>
                  <a:pt x="474" y="674"/>
                </a:lnTo>
                <a:lnTo>
                  <a:pt x="482" y="674"/>
                </a:lnTo>
                <a:lnTo>
                  <a:pt x="482" y="674"/>
                </a:lnTo>
                <a:lnTo>
                  <a:pt x="482" y="674"/>
                </a:lnTo>
                <a:lnTo>
                  <a:pt x="482" y="682"/>
                </a:lnTo>
                <a:lnTo>
                  <a:pt x="467" y="682"/>
                </a:lnTo>
                <a:lnTo>
                  <a:pt x="460" y="682"/>
                </a:lnTo>
                <a:lnTo>
                  <a:pt x="452" y="689"/>
                </a:lnTo>
                <a:lnTo>
                  <a:pt x="445" y="696"/>
                </a:lnTo>
                <a:lnTo>
                  <a:pt x="445" y="696"/>
                </a:lnTo>
                <a:lnTo>
                  <a:pt x="437" y="704"/>
                </a:lnTo>
                <a:lnTo>
                  <a:pt x="437" y="704"/>
                </a:lnTo>
                <a:lnTo>
                  <a:pt x="445" y="711"/>
                </a:lnTo>
                <a:lnTo>
                  <a:pt x="437" y="711"/>
                </a:lnTo>
                <a:lnTo>
                  <a:pt x="437" y="719"/>
                </a:lnTo>
                <a:lnTo>
                  <a:pt x="437" y="719"/>
                </a:lnTo>
                <a:lnTo>
                  <a:pt x="423" y="719"/>
                </a:lnTo>
                <a:lnTo>
                  <a:pt x="423" y="726"/>
                </a:lnTo>
                <a:lnTo>
                  <a:pt x="423" y="726"/>
                </a:lnTo>
                <a:lnTo>
                  <a:pt x="423" y="726"/>
                </a:lnTo>
                <a:lnTo>
                  <a:pt x="415" y="726"/>
                </a:lnTo>
                <a:lnTo>
                  <a:pt x="415" y="726"/>
                </a:lnTo>
                <a:lnTo>
                  <a:pt x="415" y="726"/>
                </a:lnTo>
                <a:lnTo>
                  <a:pt x="415" y="733"/>
                </a:lnTo>
                <a:lnTo>
                  <a:pt x="415" y="733"/>
                </a:lnTo>
                <a:lnTo>
                  <a:pt x="415" y="733"/>
                </a:lnTo>
                <a:lnTo>
                  <a:pt x="415" y="733"/>
                </a:lnTo>
                <a:lnTo>
                  <a:pt x="408" y="733"/>
                </a:lnTo>
                <a:lnTo>
                  <a:pt x="408" y="733"/>
                </a:lnTo>
                <a:lnTo>
                  <a:pt x="408" y="741"/>
                </a:lnTo>
                <a:lnTo>
                  <a:pt x="415" y="741"/>
                </a:lnTo>
                <a:lnTo>
                  <a:pt x="415" y="741"/>
                </a:lnTo>
                <a:lnTo>
                  <a:pt x="423" y="741"/>
                </a:lnTo>
                <a:lnTo>
                  <a:pt x="423" y="733"/>
                </a:lnTo>
                <a:lnTo>
                  <a:pt x="430" y="733"/>
                </a:lnTo>
                <a:lnTo>
                  <a:pt x="430" y="733"/>
                </a:lnTo>
                <a:lnTo>
                  <a:pt x="437" y="741"/>
                </a:lnTo>
                <a:lnTo>
                  <a:pt x="437" y="741"/>
                </a:lnTo>
                <a:lnTo>
                  <a:pt x="437" y="741"/>
                </a:lnTo>
                <a:lnTo>
                  <a:pt x="445" y="741"/>
                </a:lnTo>
                <a:lnTo>
                  <a:pt x="445" y="733"/>
                </a:lnTo>
                <a:lnTo>
                  <a:pt x="445" y="733"/>
                </a:lnTo>
                <a:lnTo>
                  <a:pt x="452" y="726"/>
                </a:lnTo>
                <a:lnTo>
                  <a:pt x="467" y="726"/>
                </a:lnTo>
                <a:lnTo>
                  <a:pt x="474" y="726"/>
                </a:lnTo>
                <a:lnTo>
                  <a:pt x="482" y="726"/>
                </a:lnTo>
                <a:lnTo>
                  <a:pt x="482" y="726"/>
                </a:lnTo>
                <a:lnTo>
                  <a:pt x="482" y="733"/>
                </a:lnTo>
                <a:lnTo>
                  <a:pt x="474" y="733"/>
                </a:lnTo>
                <a:lnTo>
                  <a:pt x="474" y="741"/>
                </a:lnTo>
                <a:lnTo>
                  <a:pt x="482" y="741"/>
                </a:lnTo>
                <a:lnTo>
                  <a:pt x="482" y="741"/>
                </a:lnTo>
                <a:lnTo>
                  <a:pt x="489" y="741"/>
                </a:lnTo>
                <a:lnTo>
                  <a:pt x="497" y="741"/>
                </a:lnTo>
                <a:lnTo>
                  <a:pt x="497" y="741"/>
                </a:lnTo>
                <a:lnTo>
                  <a:pt x="504" y="741"/>
                </a:lnTo>
                <a:lnTo>
                  <a:pt x="504" y="741"/>
                </a:lnTo>
                <a:lnTo>
                  <a:pt x="504" y="748"/>
                </a:lnTo>
                <a:lnTo>
                  <a:pt x="497" y="748"/>
                </a:lnTo>
                <a:lnTo>
                  <a:pt x="497" y="748"/>
                </a:lnTo>
                <a:lnTo>
                  <a:pt x="489" y="748"/>
                </a:lnTo>
                <a:lnTo>
                  <a:pt x="489" y="756"/>
                </a:lnTo>
                <a:lnTo>
                  <a:pt x="489" y="756"/>
                </a:lnTo>
                <a:lnTo>
                  <a:pt x="489" y="763"/>
                </a:lnTo>
                <a:lnTo>
                  <a:pt x="497" y="763"/>
                </a:lnTo>
                <a:lnTo>
                  <a:pt x="497" y="770"/>
                </a:lnTo>
                <a:lnTo>
                  <a:pt x="504" y="770"/>
                </a:lnTo>
                <a:lnTo>
                  <a:pt x="511" y="770"/>
                </a:lnTo>
                <a:lnTo>
                  <a:pt x="519" y="763"/>
                </a:lnTo>
                <a:lnTo>
                  <a:pt x="526" y="763"/>
                </a:lnTo>
                <a:lnTo>
                  <a:pt x="519" y="770"/>
                </a:lnTo>
                <a:lnTo>
                  <a:pt x="511" y="770"/>
                </a:lnTo>
                <a:lnTo>
                  <a:pt x="504" y="770"/>
                </a:lnTo>
                <a:lnTo>
                  <a:pt x="504" y="778"/>
                </a:lnTo>
                <a:lnTo>
                  <a:pt x="504" y="778"/>
                </a:lnTo>
                <a:lnTo>
                  <a:pt x="504" y="785"/>
                </a:lnTo>
                <a:lnTo>
                  <a:pt x="504" y="785"/>
                </a:lnTo>
                <a:lnTo>
                  <a:pt x="504" y="785"/>
                </a:lnTo>
                <a:lnTo>
                  <a:pt x="504" y="793"/>
                </a:lnTo>
                <a:lnTo>
                  <a:pt x="504" y="800"/>
                </a:lnTo>
                <a:lnTo>
                  <a:pt x="497" y="807"/>
                </a:lnTo>
                <a:lnTo>
                  <a:pt x="489" y="807"/>
                </a:lnTo>
                <a:lnTo>
                  <a:pt x="489" y="815"/>
                </a:lnTo>
                <a:lnTo>
                  <a:pt x="489" y="815"/>
                </a:lnTo>
                <a:lnTo>
                  <a:pt x="482" y="815"/>
                </a:lnTo>
                <a:lnTo>
                  <a:pt x="482" y="815"/>
                </a:lnTo>
                <a:lnTo>
                  <a:pt x="474" y="822"/>
                </a:lnTo>
                <a:lnTo>
                  <a:pt x="474" y="815"/>
                </a:lnTo>
                <a:lnTo>
                  <a:pt x="474" y="815"/>
                </a:lnTo>
                <a:lnTo>
                  <a:pt x="467" y="822"/>
                </a:lnTo>
                <a:lnTo>
                  <a:pt x="460" y="822"/>
                </a:lnTo>
                <a:lnTo>
                  <a:pt x="452" y="822"/>
                </a:lnTo>
                <a:lnTo>
                  <a:pt x="452" y="822"/>
                </a:lnTo>
                <a:lnTo>
                  <a:pt x="452" y="830"/>
                </a:lnTo>
                <a:lnTo>
                  <a:pt x="445" y="830"/>
                </a:lnTo>
                <a:lnTo>
                  <a:pt x="437" y="837"/>
                </a:lnTo>
                <a:lnTo>
                  <a:pt x="437" y="837"/>
                </a:lnTo>
                <a:lnTo>
                  <a:pt x="437" y="837"/>
                </a:lnTo>
                <a:lnTo>
                  <a:pt x="430" y="837"/>
                </a:lnTo>
                <a:lnTo>
                  <a:pt x="423" y="837"/>
                </a:lnTo>
                <a:lnTo>
                  <a:pt x="423" y="837"/>
                </a:lnTo>
                <a:lnTo>
                  <a:pt x="423" y="844"/>
                </a:lnTo>
                <a:lnTo>
                  <a:pt x="415" y="844"/>
                </a:lnTo>
                <a:lnTo>
                  <a:pt x="408" y="844"/>
                </a:lnTo>
                <a:lnTo>
                  <a:pt x="408" y="852"/>
                </a:lnTo>
                <a:lnTo>
                  <a:pt x="400" y="852"/>
                </a:lnTo>
                <a:lnTo>
                  <a:pt x="400" y="852"/>
                </a:lnTo>
                <a:lnTo>
                  <a:pt x="400" y="852"/>
                </a:lnTo>
                <a:lnTo>
                  <a:pt x="400" y="859"/>
                </a:lnTo>
                <a:lnTo>
                  <a:pt x="400" y="859"/>
                </a:lnTo>
                <a:lnTo>
                  <a:pt x="408" y="859"/>
                </a:lnTo>
                <a:lnTo>
                  <a:pt x="415" y="852"/>
                </a:lnTo>
                <a:lnTo>
                  <a:pt x="423" y="852"/>
                </a:lnTo>
                <a:lnTo>
                  <a:pt x="423" y="859"/>
                </a:lnTo>
                <a:lnTo>
                  <a:pt x="430" y="859"/>
                </a:lnTo>
                <a:lnTo>
                  <a:pt x="430" y="859"/>
                </a:lnTo>
                <a:lnTo>
                  <a:pt x="430" y="867"/>
                </a:lnTo>
                <a:lnTo>
                  <a:pt x="423" y="867"/>
                </a:lnTo>
                <a:lnTo>
                  <a:pt x="423" y="867"/>
                </a:lnTo>
                <a:lnTo>
                  <a:pt x="415" y="867"/>
                </a:lnTo>
                <a:lnTo>
                  <a:pt x="408" y="874"/>
                </a:lnTo>
                <a:lnTo>
                  <a:pt x="415" y="874"/>
                </a:lnTo>
                <a:lnTo>
                  <a:pt x="415" y="874"/>
                </a:lnTo>
                <a:lnTo>
                  <a:pt x="423" y="874"/>
                </a:lnTo>
                <a:lnTo>
                  <a:pt x="423" y="874"/>
                </a:lnTo>
                <a:lnTo>
                  <a:pt x="430" y="874"/>
                </a:lnTo>
                <a:lnTo>
                  <a:pt x="437" y="882"/>
                </a:lnTo>
                <a:lnTo>
                  <a:pt x="445" y="882"/>
                </a:lnTo>
                <a:lnTo>
                  <a:pt x="445" y="882"/>
                </a:lnTo>
                <a:lnTo>
                  <a:pt x="445" y="882"/>
                </a:lnTo>
                <a:lnTo>
                  <a:pt x="445" y="882"/>
                </a:lnTo>
                <a:lnTo>
                  <a:pt x="437" y="874"/>
                </a:lnTo>
                <a:lnTo>
                  <a:pt x="437" y="874"/>
                </a:lnTo>
                <a:lnTo>
                  <a:pt x="437" y="874"/>
                </a:lnTo>
                <a:lnTo>
                  <a:pt x="437" y="867"/>
                </a:lnTo>
                <a:lnTo>
                  <a:pt x="452" y="874"/>
                </a:lnTo>
                <a:lnTo>
                  <a:pt x="452" y="874"/>
                </a:lnTo>
                <a:lnTo>
                  <a:pt x="460" y="874"/>
                </a:lnTo>
                <a:lnTo>
                  <a:pt x="460" y="867"/>
                </a:lnTo>
                <a:lnTo>
                  <a:pt x="460" y="867"/>
                </a:lnTo>
                <a:lnTo>
                  <a:pt x="460" y="867"/>
                </a:lnTo>
                <a:lnTo>
                  <a:pt x="467" y="867"/>
                </a:lnTo>
                <a:lnTo>
                  <a:pt x="467" y="867"/>
                </a:lnTo>
                <a:lnTo>
                  <a:pt x="474" y="874"/>
                </a:lnTo>
                <a:lnTo>
                  <a:pt x="474" y="874"/>
                </a:lnTo>
                <a:lnTo>
                  <a:pt x="467" y="874"/>
                </a:lnTo>
                <a:lnTo>
                  <a:pt x="467" y="874"/>
                </a:lnTo>
                <a:lnTo>
                  <a:pt x="460" y="882"/>
                </a:lnTo>
                <a:lnTo>
                  <a:pt x="460" y="882"/>
                </a:lnTo>
                <a:lnTo>
                  <a:pt x="452" y="882"/>
                </a:lnTo>
                <a:lnTo>
                  <a:pt x="452" y="882"/>
                </a:lnTo>
                <a:lnTo>
                  <a:pt x="452" y="882"/>
                </a:lnTo>
                <a:lnTo>
                  <a:pt x="452" y="889"/>
                </a:lnTo>
                <a:lnTo>
                  <a:pt x="452" y="889"/>
                </a:lnTo>
                <a:lnTo>
                  <a:pt x="460" y="889"/>
                </a:lnTo>
                <a:lnTo>
                  <a:pt x="467" y="889"/>
                </a:lnTo>
                <a:lnTo>
                  <a:pt x="467" y="889"/>
                </a:lnTo>
                <a:lnTo>
                  <a:pt x="474" y="889"/>
                </a:lnTo>
                <a:lnTo>
                  <a:pt x="482" y="889"/>
                </a:lnTo>
                <a:lnTo>
                  <a:pt x="489" y="889"/>
                </a:lnTo>
                <a:lnTo>
                  <a:pt x="489" y="882"/>
                </a:lnTo>
                <a:lnTo>
                  <a:pt x="489" y="882"/>
                </a:lnTo>
                <a:lnTo>
                  <a:pt x="489" y="882"/>
                </a:lnTo>
                <a:lnTo>
                  <a:pt x="489" y="874"/>
                </a:lnTo>
                <a:lnTo>
                  <a:pt x="489" y="874"/>
                </a:lnTo>
                <a:lnTo>
                  <a:pt x="497" y="874"/>
                </a:lnTo>
                <a:lnTo>
                  <a:pt x="497" y="874"/>
                </a:lnTo>
                <a:lnTo>
                  <a:pt x="497" y="874"/>
                </a:lnTo>
                <a:lnTo>
                  <a:pt x="504" y="874"/>
                </a:lnTo>
                <a:lnTo>
                  <a:pt x="511" y="874"/>
                </a:lnTo>
                <a:lnTo>
                  <a:pt x="519" y="874"/>
                </a:lnTo>
                <a:lnTo>
                  <a:pt x="519" y="867"/>
                </a:lnTo>
                <a:lnTo>
                  <a:pt x="511" y="867"/>
                </a:lnTo>
                <a:lnTo>
                  <a:pt x="511" y="867"/>
                </a:lnTo>
                <a:lnTo>
                  <a:pt x="511" y="867"/>
                </a:lnTo>
                <a:lnTo>
                  <a:pt x="519" y="867"/>
                </a:lnTo>
                <a:lnTo>
                  <a:pt x="519" y="867"/>
                </a:lnTo>
                <a:lnTo>
                  <a:pt x="526" y="867"/>
                </a:lnTo>
                <a:lnTo>
                  <a:pt x="534" y="867"/>
                </a:lnTo>
                <a:lnTo>
                  <a:pt x="534" y="867"/>
                </a:lnTo>
                <a:lnTo>
                  <a:pt x="534" y="874"/>
                </a:lnTo>
                <a:lnTo>
                  <a:pt x="526" y="874"/>
                </a:lnTo>
                <a:lnTo>
                  <a:pt x="519" y="874"/>
                </a:lnTo>
                <a:lnTo>
                  <a:pt x="526" y="874"/>
                </a:lnTo>
                <a:lnTo>
                  <a:pt x="526" y="874"/>
                </a:lnTo>
                <a:lnTo>
                  <a:pt x="534" y="874"/>
                </a:lnTo>
                <a:lnTo>
                  <a:pt x="534" y="874"/>
                </a:lnTo>
                <a:lnTo>
                  <a:pt x="541" y="874"/>
                </a:lnTo>
                <a:lnTo>
                  <a:pt x="548" y="874"/>
                </a:lnTo>
                <a:lnTo>
                  <a:pt x="556" y="882"/>
                </a:lnTo>
                <a:lnTo>
                  <a:pt x="563" y="882"/>
                </a:lnTo>
                <a:lnTo>
                  <a:pt x="563" y="882"/>
                </a:lnTo>
                <a:lnTo>
                  <a:pt x="563" y="882"/>
                </a:lnTo>
                <a:lnTo>
                  <a:pt x="563" y="882"/>
                </a:lnTo>
                <a:lnTo>
                  <a:pt x="556" y="882"/>
                </a:lnTo>
                <a:lnTo>
                  <a:pt x="556" y="882"/>
                </a:lnTo>
                <a:lnTo>
                  <a:pt x="548" y="882"/>
                </a:lnTo>
                <a:lnTo>
                  <a:pt x="541" y="882"/>
                </a:lnTo>
                <a:lnTo>
                  <a:pt x="541" y="889"/>
                </a:lnTo>
                <a:lnTo>
                  <a:pt x="541" y="889"/>
                </a:lnTo>
                <a:lnTo>
                  <a:pt x="541" y="889"/>
                </a:lnTo>
                <a:lnTo>
                  <a:pt x="548" y="896"/>
                </a:lnTo>
                <a:lnTo>
                  <a:pt x="548" y="896"/>
                </a:lnTo>
                <a:lnTo>
                  <a:pt x="556" y="896"/>
                </a:lnTo>
                <a:lnTo>
                  <a:pt x="563" y="896"/>
                </a:lnTo>
                <a:lnTo>
                  <a:pt x="563" y="896"/>
                </a:lnTo>
                <a:lnTo>
                  <a:pt x="563" y="889"/>
                </a:lnTo>
                <a:lnTo>
                  <a:pt x="571" y="889"/>
                </a:lnTo>
                <a:lnTo>
                  <a:pt x="578" y="889"/>
                </a:lnTo>
                <a:lnTo>
                  <a:pt x="578" y="889"/>
                </a:lnTo>
                <a:lnTo>
                  <a:pt x="578" y="889"/>
                </a:lnTo>
                <a:lnTo>
                  <a:pt x="578" y="889"/>
                </a:lnTo>
                <a:lnTo>
                  <a:pt x="585" y="882"/>
                </a:lnTo>
                <a:lnTo>
                  <a:pt x="585" y="882"/>
                </a:lnTo>
                <a:lnTo>
                  <a:pt x="593" y="882"/>
                </a:lnTo>
                <a:lnTo>
                  <a:pt x="593" y="882"/>
                </a:lnTo>
                <a:lnTo>
                  <a:pt x="600" y="889"/>
                </a:lnTo>
                <a:lnTo>
                  <a:pt x="600" y="896"/>
                </a:lnTo>
                <a:lnTo>
                  <a:pt x="608" y="896"/>
                </a:lnTo>
                <a:lnTo>
                  <a:pt x="608" y="896"/>
                </a:lnTo>
                <a:lnTo>
                  <a:pt x="608" y="904"/>
                </a:lnTo>
                <a:lnTo>
                  <a:pt x="615" y="904"/>
                </a:lnTo>
                <a:lnTo>
                  <a:pt x="615" y="904"/>
                </a:lnTo>
                <a:lnTo>
                  <a:pt x="615" y="904"/>
                </a:lnTo>
                <a:lnTo>
                  <a:pt x="622" y="904"/>
                </a:lnTo>
                <a:lnTo>
                  <a:pt x="630" y="911"/>
                </a:lnTo>
                <a:lnTo>
                  <a:pt x="630" y="911"/>
                </a:lnTo>
                <a:lnTo>
                  <a:pt x="645" y="911"/>
                </a:lnTo>
                <a:lnTo>
                  <a:pt x="652" y="911"/>
                </a:lnTo>
                <a:lnTo>
                  <a:pt x="667" y="911"/>
                </a:lnTo>
                <a:lnTo>
                  <a:pt x="674" y="911"/>
                </a:lnTo>
                <a:lnTo>
                  <a:pt x="682" y="911"/>
                </a:lnTo>
                <a:lnTo>
                  <a:pt x="682" y="904"/>
                </a:lnTo>
                <a:lnTo>
                  <a:pt x="682" y="904"/>
                </a:lnTo>
                <a:lnTo>
                  <a:pt x="689" y="896"/>
                </a:lnTo>
                <a:lnTo>
                  <a:pt x="696" y="896"/>
                </a:lnTo>
                <a:lnTo>
                  <a:pt x="696" y="896"/>
                </a:lnTo>
                <a:lnTo>
                  <a:pt x="711" y="889"/>
                </a:lnTo>
                <a:lnTo>
                  <a:pt x="711" y="889"/>
                </a:lnTo>
                <a:lnTo>
                  <a:pt x="711" y="889"/>
                </a:lnTo>
                <a:lnTo>
                  <a:pt x="719" y="889"/>
                </a:lnTo>
                <a:lnTo>
                  <a:pt x="719" y="882"/>
                </a:lnTo>
                <a:lnTo>
                  <a:pt x="726" y="882"/>
                </a:lnTo>
                <a:lnTo>
                  <a:pt x="726" y="874"/>
                </a:lnTo>
                <a:lnTo>
                  <a:pt x="734" y="867"/>
                </a:lnTo>
                <a:lnTo>
                  <a:pt x="741" y="859"/>
                </a:lnTo>
                <a:lnTo>
                  <a:pt x="741" y="859"/>
                </a:lnTo>
                <a:lnTo>
                  <a:pt x="741" y="867"/>
                </a:lnTo>
                <a:lnTo>
                  <a:pt x="741" y="874"/>
                </a:lnTo>
                <a:lnTo>
                  <a:pt x="734" y="874"/>
                </a:lnTo>
                <a:lnTo>
                  <a:pt x="726" y="889"/>
                </a:lnTo>
                <a:lnTo>
                  <a:pt x="726" y="889"/>
                </a:lnTo>
                <a:lnTo>
                  <a:pt x="726" y="896"/>
                </a:lnTo>
                <a:lnTo>
                  <a:pt x="734" y="896"/>
                </a:lnTo>
                <a:lnTo>
                  <a:pt x="734" y="896"/>
                </a:lnTo>
                <a:lnTo>
                  <a:pt x="734" y="904"/>
                </a:lnTo>
                <a:lnTo>
                  <a:pt x="711" y="904"/>
                </a:lnTo>
                <a:lnTo>
                  <a:pt x="704" y="911"/>
                </a:lnTo>
                <a:lnTo>
                  <a:pt x="696" y="911"/>
                </a:lnTo>
                <a:lnTo>
                  <a:pt x="704" y="911"/>
                </a:lnTo>
                <a:lnTo>
                  <a:pt x="704" y="919"/>
                </a:lnTo>
                <a:lnTo>
                  <a:pt x="704" y="919"/>
                </a:lnTo>
                <a:lnTo>
                  <a:pt x="704" y="926"/>
                </a:lnTo>
                <a:lnTo>
                  <a:pt x="704" y="926"/>
                </a:lnTo>
                <a:lnTo>
                  <a:pt x="704" y="926"/>
                </a:lnTo>
                <a:lnTo>
                  <a:pt x="704" y="933"/>
                </a:lnTo>
                <a:lnTo>
                  <a:pt x="711" y="933"/>
                </a:lnTo>
                <a:lnTo>
                  <a:pt x="704" y="933"/>
                </a:lnTo>
                <a:lnTo>
                  <a:pt x="696" y="933"/>
                </a:lnTo>
                <a:lnTo>
                  <a:pt x="696" y="933"/>
                </a:lnTo>
                <a:lnTo>
                  <a:pt x="689" y="933"/>
                </a:lnTo>
                <a:lnTo>
                  <a:pt x="689" y="933"/>
                </a:lnTo>
                <a:lnTo>
                  <a:pt x="682" y="933"/>
                </a:lnTo>
                <a:lnTo>
                  <a:pt x="674" y="933"/>
                </a:lnTo>
                <a:lnTo>
                  <a:pt x="674" y="933"/>
                </a:lnTo>
                <a:lnTo>
                  <a:pt x="667" y="941"/>
                </a:lnTo>
                <a:lnTo>
                  <a:pt x="652" y="933"/>
                </a:lnTo>
                <a:lnTo>
                  <a:pt x="652" y="933"/>
                </a:lnTo>
                <a:lnTo>
                  <a:pt x="645" y="933"/>
                </a:lnTo>
                <a:lnTo>
                  <a:pt x="645" y="933"/>
                </a:lnTo>
                <a:lnTo>
                  <a:pt x="637" y="933"/>
                </a:lnTo>
                <a:lnTo>
                  <a:pt x="630" y="933"/>
                </a:lnTo>
                <a:lnTo>
                  <a:pt x="630" y="933"/>
                </a:lnTo>
                <a:lnTo>
                  <a:pt x="622" y="926"/>
                </a:lnTo>
                <a:lnTo>
                  <a:pt x="615" y="926"/>
                </a:lnTo>
                <a:lnTo>
                  <a:pt x="615" y="933"/>
                </a:lnTo>
                <a:lnTo>
                  <a:pt x="608" y="933"/>
                </a:lnTo>
                <a:lnTo>
                  <a:pt x="608" y="933"/>
                </a:lnTo>
                <a:lnTo>
                  <a:pt x="600" y="933"/>
                </a:lnTo>
                <a:lnTo>
                  <a:pt x="600" y="933"/>
                </a:lnTo>
                <a:lnTo>
                  <a:pt x="585" y="933"/>
                </a:lnTo>
                <a:lnTo>
                  <a:pt x="585" y="933"/>
                </a:lnTo>
                <a:lnTo>
                  <a:pt x="578" y="933"/>
                </a:lnTo>
                <a:lnTo>
                  <a:pt x="571" y="941"/>
                </a:lnTo>
                <a:lnTo>
                  <a:pt x="571" y="941"/>
                </a:lnTo>
                <a:lnTo>
                  <a:pt x="578" y="948"/>
                </a:lnTo>
                <a:lnTo>
                  <a:pt x="585" y="948"/>
                </a:lnTo>
                <a:lnTo>
                  <a:pt x="593" y="956"/>
                </a:lnTo>
                <a:lnTo>
                  <a:pt x="593" y="956"/>
                </a:lnTo>
                <a:lnTo>
                  <a:pt x="585" y="956"/>
                </a:lnTo>
                <a:lnTo>
                  <a:pt x="578" y="956"/>
                </a:lnTo>
                <a:lnTo>
                  <a:pt x="578" y="956"/>
                </a:lnTo>
                <a:lnTo>
                  <a:pt x="578" y="956"/>
                </a:lnTo>
                <a:lnTo>
                  <a:pt x="578" y="956"/>
                </a:lnTo>
                <a:lnTo>
                  <a:pt x="571" y="956"/>
                </a:lnTo>
                <a:lnTo>
                  <a:pt x="571" y="963"/>
                </a:lnTo>
                <a:lnTo>
                  <a:pt x="563" y="956"/>
                </a:lnTo>
                <a:lnTo>
                  <a:pt x="556" y="956"/>
                </a:lnTo>
                <a:lnTo>
                  <a:pt x="556" y="956"/>
                </a:lnTo>
                <a:lnTo>
                  <a:pt x="556" y="956"/>
                </a:lnTo>
                <a:lnTo>
                  <a:pt x="556" y="956"/>
                </a:lnTo>
                <a:lnTo>
                  <a:pt x="548" y="956"/>
                </a:lnTo>
                <a:lnTo>
                  <a:pt x="556" y="963"/>
                </a:lnTo>
                <a:lnTo>
                  <a:pt x="556" y="970"/>
                </a:lnTo>
                <a:lnTo>
                  <a:pt x="556" y="985"/>
                </a:lnTo>
                <a:lnTo>
                  <a:pt x="556" y="993"/>
                </a:lnTo>
                <a:lnTo>
                  <a:pt x="556" y="993"/>
                </a:lnTo>
                <a:lnTo>
                  <a:pt x="548" y="1000"/>
                </a:lnTo>
                <a:lnTo>
                  <a:pt x="548" y="1000"/>
                </a:lnTo>
                <a:lnTo>
                  <a:pt x="541" y="1007"/>
                </a:lnTo>
                <a:lnTo>
                  <a:pt x="534" y="1015"/>
                </a:lnTo>
                <a:lnTo>
                  <a:pt x="526" y="1015"/>
                </a:lnTo>
                <a:lnTo>
                  <a:pt x="526" y="1015"/>
                </a:lnTo>
                <a:lnTo>
                  <a:pt x="526" y="1015"/>
                </a:lnTo>
                <a:lnTo>
                  <a:pt x="526" y="1022"/>
                </a:lnTo>
                <a:lnTo>
                  <a:pt x="526" y="1015"/>
                </a:lnTo>
                <a:lnTo>
                  <a:pt x="519" y="1022"/>
                </a:lnTo>
                <a:lnTo>
                  <a:pt x="526" y="1030"/>
                </a:lnTo>
                <a:lnTo>
                  <a:pt x="519" y="1037"/>
                </a:lnTo>
                <a:lnTo>
                  <a:pt x="504" y="1052"/>
                </a:lnTo>
                <a:lnTo>
                  <a:pt x="497" y="1059"/>
                </a:lnTo>
                <a:lnTo>
                  <a:pt x="497" y="1059"/>
                </a:lnTo>
                <a:lnTo>
                  <a:pt x="497" y="1059"/>
                </a:lnTo>
                <a:lnTo>
                  <a:pt x="497" y="1059"/>
                </a:lnTo>
                <a:lnTo>
                  <a:pt x="489" y="1059"/>
                </a:lnTo>
                <a:lnTo>
                  <a:pt x="482" y="1059"/>
                </a:lnTo>
                <a:lnTo>
                  <a:pt x="474" y="1059"/>
                </a:lnTo>
                <a:lnTo>
                  <a:pt x="474" y="1067"/>
                </a:lnTo>
                <a:lnTo>
                  <a:pt x="467" y="1067"/>
                </a:lnTo>
                <a:lnTo>
                  <a:pt x="467" y="1074"/>
                </a:lnTo>
                <a:lnTo>
                  <a:pt x="474" y="1074"/>
                </a:lnTo>
                <a:lnTo>
                  <a:pt x="474" y="1074"/>
                </a:lnTo>
                <a:lnTo>
                  <a:pt x="467" y="1074"/>
                </a:lnTo>
                <a:lnTo>
                  <a:pt x="467" y="1081"/>
                </a:lnTo>
                <a:lnTo>
                  <a:pt x="474" y="1081"/>
                </a:lnTo>
                <a:lnTo>
                  <a:pt x="482" y="1081"/>
                </a:lnTo>
                <a:lnTo>
                  <a:pt x="489" y="1081"/>
                </a:lnTo>
                <a:lnTo>
                  <a:pt x="489" y="1081"/>
                </a:lnTo>
                <a:lnTo>
                  <a:pt x="489" y="1074"/>
                </a:lnTo>
                <a:lnTo>
                  <a:pt x="489" y="1074"/>
                </a:lnTo>
                <a:lnTo>
                  <a:pt x="497" y="1074"/>
                </a:lnTo>
                <a:lnTo>
                  <a:pt x="504" y="1074"/>
                </a:lnTo>
                <a:lnTo>
                  <a:pt x="504" y="1074"/>
                </a:lnTo>
                <a:lnTo>
                  <a:pt x="511" y="1074"/>
                </a:lnTo>
                <a:lnTo>
                  <a:pt x="511" y="1074"/>
                </a:lnTo>
                <a:lnTo>
                  <a:pt x="519" y="1074"/>
                </a:lnTo>
                <a:lnTo>
                  <a:pt x="526" y="1081"/>
                </a:lnTo>
                <a:lnTo>
                  <a:pt x="526" y="1089"/>
                </a:lnTo>
                <a:lnTo>
                  <a:pt x="534" y="1089"/>
                </a:lnTo>
                <a:lnTo>
                  <a:pt x="541" y="1096"/>
                </a:lnTo>
                <a:lnTo>
                  <a:pt x="548" y="1089"/>
                </a:lnTo>
                <a:lnTo>
                  <a:pt x="548" y="1081"/>
                </a:lnTo>
                <a:lnTo>
                  <a:pt x="548" y="1074"/>
                </a:lnTo>
                <a:lnTo>
                  <a:pt x="548" y="1074"/>
                </a:lnTo>
                <a:lnTo>
                  <a:pt x="541" y="1074"/>
                </a:lnTo>
                <a:lnTo>
                  <a:pt x="541" y="1067"/>
                </a:lnTo>
                <a:lnTo>
                  <a:pt x="541" y="1059"/>
                </a:lnTo>
                <a:lnTo>
                  <a:pt x="534" y="1059"/>
                </a:lnTo>
                <a:lnTo>
                  <a:pt x="534" y="1059"/>
                </a:lnTo>
                <a:lnTo>
                  <a:pt x="548" y="1059"/>
                </a:lnTo>
                <a:lnTo>
                  <a:pt x="541" y="1059"/>
                </a:lnTo>
                <a:lnTo>
                  <a:pt x="541" y="1067"/>
                </a:lnTo>
                <a:lnTo>
                  <a:pt x="548" y="1067"/>
                </a:lnTo>
                <a:lnTo>
                  <a:pt x="556" y="1067"/>
                </a:lnTo>
                <a:lnTo>
                  <a:pt x="556" y="1067"/>
                </a:lnTo>
                <a:lnTo>
                  <a:pt x="563" y="1059"/>
                </a:lnTo>
                <a:lnTo>
                  <a:pt x="563" y="1059"/>
                </a:lnTo>
                <a:lnTo>
                  <a:pt x="571" y="1059"/>
                </a:lnTo>
                <a:lnTo>
                  <a:pt x="571" y="1059"/>
                </a:lnTo>
                <a:lnTo>
                  <a:pt x="571" y="1059"/>
                </a:lnTo>
                <a:lnTo>
                  <a:pt x="578" y="1052"/>
                </a:lnTo>
                <a:lnTo>
                  <a:pt x="571" y="1052"/>
                </a:lnTo>
                <a:lnTo>
                  <a:pt x="571" y="1044"/>
                </a:lnTo>
                <a:lnTo>
                  <a:pt x="585" y="1044"/>
                </a:lnTo>
                <a:lnTo>
                  <a:pt x="585" y="1044"/>
                </a:lnTo>
                <a:lnTo>
                  <a:pt x="593" y="1044"/>
                </a:lnTo>
                <a:lnTo>
                  <a:pt x="600" y="1044"/>
                </a:lnTo>
                <a:lnTo>
                  <a:pt x="600" y="1044"/>
                </a:lnTo>
                <a:lnTo>
                  <a:pt x="608" y="1044"/>
                </a:lnTo>
                <a:lnTo>
                  <a:pt x="615" y="1044"/>
                </a:lnTo>
                <a:lnTo>
                  <a:pt x="622" y="1044"/>
                </a:lnTo>
                <a:lnTo>
                  <a:pt x="630" y="1044"/>
                </a:lnTo>
                <a:lnTo>
                  <a:pt x="630" y="1044"/>
                </a:lnTo>
                <a:lnTo>
                  <a:pt x="630" y="1044"/>
                </a:lnTo>
                <a:lnTo>
                  <a:pt x="622" y="1037"/>
                </a:lnTo>
                <a:lnTo>
                  <a:pt x="622" y="1037"/>
                </a:lnTo>
                <a:lnTo>
                  <a:pt x="622" y="1030"/>
                </a:lnTo>
                <a:lnTo>
                  <a:pt x="622" y="1030"/>
                </a:lnTo>
                <a:lnTo>
                  <a:pt x="630" y="1030"/>
                </a:lnTo>
                <a:lnTo>
                  <a:pt x="630" y="1037"/>
                </a:lnTo>
                <a:lnTo>
                  <a:pt x="637" y="1037"/>
                </a:lnTo>
                <a:lnTo>
                  <a:pt x="645" y="1044"/>
                </a:lnTo>
                <a:lnTo>
                  <a:pt x="645" y="1044"/>
                </a:lnTo>
                <a:lnTo>
                  <a:pt x="659" y="1044"/>
                </a:lnTo>
                <a:lnTo>
                  <a:pt x="659" y="1044"/>
                </a:lnTo>
                <a:lnTo>
                  <a:pt x="667" y="1044"/>
                </a:lnTo>
                <a:lnTo>
                  <a:pt x="667" y="1052"/>
                </a:lnTo>
                <a:lnTo>
                  <a:pt x="674" y="1052"/>
                </a:lnTo>
                <a:lnTo>
                  <a:pt x="674" y="1059"/>
                </a:lnTo>
                <a:lnTo>
                  <a:pt x="682" y="1059"/>
                </a:lnTo>
                <a:lnTo>
                  <a:pt x="682" y="1059"/>
                </a:lnTo>
                <a:lnTo>
                  <a:pt x="689" y="1052"/>
                </a:lnTo>
                <a:lnTo>
                  <a:pt x="682" y="1052"/>
                </a:lnTo>
                <a:lnTo>
                  <a:pt x="682" y="1044"/>
                </a:lnTo>
                <a:lnTo>
                  <a:pt x="682" y="1044"/>
                </a:lnTo>
                <a:lnTo>
                  <a:pt x="682" y="1044"/>
                </a:lnTo>
                <a:lnTo>
                  <a:pt x="689" y="1052"/>
                </a:lnTo>
                <a:lnTo>
                  <a:pt x="689" y="1059"/>
                </a:lnTo>
                <a:lnTo>
                  <a:pt x="696" y="1059"/>
                </a:lnTo>
                <a:lnTo>
                  <a:pt x="696" y="1059"/>
                </a:lnTo>
                <a:lnTo>
                  <a:pt x="704" y="1059"/>
                </a:lnTo>
                <a:lnTo>
                  <a:pt x="704" y="1052"/>
                </a:lnTo>
                <a:lnTo>
                  <a:pt x="704" y="1044"/>
                </a:lnTo>
                <a:lnTo>
                  <a:pt x="704" y="1044"/>
                </a:lnTo>
                <a:lnTo>
                  <a:pt x="704" y="1044"/>
                </a:lnTo>
                <a:lnTo>
                  <a:pt x="704" y="1037"/>
                </a:lnTo>
                <a:lnTo>
                  <a:pt x="696" y="1037"/>
                </a:lnTo>
                <a:lnTo>
                  <a:pt x="696" y="1037"/>
                </a:lnTo>
                <a:lnTo>
                  <a:pt x="704" y="1037"/>
                </a:lnTo>
                <a:lnTo>
                  <a:pt x="704" y="1037"/>
                </a:lnTo>
                <a:lnTo>
                  <a:pt x="711" y="1037"/>
                </a:lnTo>
                <a:lnTo>
                  <a:pt x="704" y="1030"/>
                </a:lnTo>
                <a:lnTo>
                  <a:pt x="704" y="1030"/>
                </a:lnTo>
                <a:lnTo>
                  <a:pt x="704" y="1030"/>
                </a:lnTo>
                <a:lnTo>
                  <a:pt x="704" y="1022"/>
                </a:lnTo>
                <a:lnTo>
                  <a:pt x="704" y="1022"/>
                </a:lnTo>
                <a:lnTo>
                  <a:pt x="704" y="1022"/>
                </a:lnTo>
                <a:lnTo>
                  <a:pt x="704" y="1015"/>
                </a:lnTo>
                <a:lnTo>
                  <a:pt x="704" y="1015"/>
                </a:lnTo>
                <a:lnTo>
                  <a:pt x="704" y="1007"/>
                </a:lnTo>
                <a:lnTo>
                  <a:pt x="696" y="1007"/>
                </a:lnTo>
                <a:lnTo>
                  <a:pt x="696" y="1000"/>
                </a:lnTo>
                <a:lnTo>
                  <a:pt x="704" y="1007"/>
                </a:lnTo>
                <a:lnTo>
                  <a:pt x="704" y="1007"/>
                </a:lnTo>
                <a:lnTo>
                  <a:pt x="704" y="1007"/>
                </a:lnTo>
                <a:lnTo>
                  <a:pt x="711" y="1007"/>
                </a:lnTo>
                <a:lnTo>
                  <a:pt x="719" y="1007"/>
                </a:lnTo>
                <a:lnTo>
                  <a:pt x="726" y="1000"/>
                </a:lnTo>
                <a:lnTo>
                  <a:pt x="741" y="1000"/>
                </a:lnTo>
                <a:lnTo>
                  <a:pt x="763" y="993"/>
                </a:lnTo>
                <a:lnTo>
                  <a:pt x="785" y="1000"/>
                </a:lnTo>
                <a:lnTo>
                  <a:pt x="793" y="1007"/>
                </a:lnTo>
                <a:lnTo>
                  <a:pt x="808" y="1007"/>
                </a:lnTo>
                <a:lnTo>
                  <a:pt x="808" y="1007"/>
                </a:lnTo>
                <a:lnTo>
                  <a:pt x="815" y="1015"/>
                </a:lnTo>
                <a:lnTo>
                  <a:pt x="815" y="1015"/>
                </a:lnTo>
                <a:lnTo>
                  <a:pt x="822" y="1015"/>
                </a:lnTo>
                <a:lnTo>
                  <a:pt x="830" y="1022"/>
                </a:lnTo>
                <a:lnTo>
                  <a:pt x="830" y="1022"/>
                </a:lnTo>
                <a:lnTo>
                  <a:pt x="822" y="1015"/>
                </a:lnTo>
                <a:lnTo>
                  <a:pt x="815" y="1015"/>
                </a:lnTo>
                <a:lnTo>
                  <a:pt x="815" y="1015"/>
                </a:lnTo>
                <a:lnTo>
                  <a:pt x="815" y="1007"/>
                </a:lnTo>
                <a:lnTo>
                  <a:pt x="815" y="1007"/>
                </a:lnTo>
                <a:lnTo>
                  <a:pt x="815" y="1007"/>
                </a:lnTo>
                <a:lnTo>
                  <a:pt x="822" y="1000"/>
                </a:lnTo>
                <a:lnTo>
                  <a:pt x="830" y="1007"/>
                </a:lnTo>
                <a:lnTo>
                  <a:pt x="837" y="1007"/>
                </a:lnTo>
                <a:lnTo>
                  <a:pt x="845" y="1007"/>
                </a:lnTo>
                <a:lnTo>
                  <a:pt x="852" y="1007"/>
                </a:lnTo>
                <a:lnTo>
                  <a:pt x="859" y="1007"/>
                </a:lnTo>
                <a:lnTo>
                  <a:pt x="859" y="1007"/>
                </a:lnTo>
                <a:lnTo>
                  <a:pt x="867" y="1007"/>
                </a:lnTo>
                <a:lnTo>
                  <a:pt x="874" y="1007"/>
                </a:lnTo>
                <a:lnTo>
                  <a:pt x="874" y="1007"/>
                </a:lnTo>
                <a:lnTo>
                  <a:pt x="867" y="1000"/>
                </a:lnTo>
                <a:lnTo>
                  <a:pt x="867" y="1000"/>
                </a:lnTo>
                <a:lnTo>
                  <a:pt x="867" y="1000"/>
                </a:lnTo>
                <a:lnTo>
                  <a:pt x="852" y="1000"/>
                </a:lnTo>
                <a:lnTo>
                  <a:pt x="852" y="993"/>
                </a:lnTo>
                <a:lnTo>
                  <a:pt x="852" y="993"/>
                </a:lnTo>
                <a:lnTo>
                  <a:pt x="859" y="993"/>
                </a:lnTo>
                <a:lnTo>
                  <a:pt x="867" y="993"/>
                </a:lnTo>
                <a:lnTo>
                  <a:pt x="867" y="1000"/>
                </a:lnTo>
                <a:lnTo>
                  <a:pt x="867" y="1000"/>
                </a:lnTo>
                <a:lnTo>
                  <a:pt x="867" y="993"/>
                </a:lnTo>
                <a:lnTo>
                  <a:pt x="874" y="993"/>
                </a:lnTo>
                <a:lnTo>
                  <a:pt x="882" y="993"/>
                </a:lnTo>
                <a:lnTo>
                  <a:pt x="889" y="993"/>
                </a:lnTo>
                <a:lnTo>
                  <a:pt x="896" y="993"/>
                </a:lnTo>
                <a:lnTo>
                  <a:pt x="911" y="993"/>
                </a:lnTo>
                <a:lnTo>
                  <a:pt x="919" y="993"/>
                </a:lnTo>
                <a:lnTo>
                  <a:pt x="911" y="993"/>
                </a:lnTo>
                <a:lnTo>
                  <a:pt x="911" y="985"/>
                </a:lnTo>
                <a:lnTo>
                  <a:pt x="919" y="985"/>
                </a:lnTo>
                <a:lnTo>
                  <a:pt x="926" y="985"/>
                </a:lnTo>
                <a:lnTo>
                  <a:pt x="926" y="978"/>
                </a:lnTo>
                <a:lnTo>
                  <a:pt x="926" y="978"/>
                </a:lnTo>
                <a:lnTo>
                  <a:pt x="919" y="970"/>
                </a:lnTo>
                <a:lnTo>
                  <a:pt x="911" y="970"/>
                </a:lnTo>
                <a:lnTo>
                  <a:pt x="911" y="970"/>
                </a:lnTo>
                <a:lnTo>
                  <a:pt x="926" y="970"/>
                </a:lnTo>
                <a:lnTo>
                  <a:pt x="926" y="978"/>
                </a:lnTo>
                <a:lnTo>
                  <a:pt x="933" y="978"/>
                </a:lnTo>
                <a:lnTo>
                  <a:pt x="941" y="978"/>
                </a:lnTo>
                <a:lnTo>
                  <a:pt x="941" y="985"/>
                </a:lnTo>
                <a:lnTo>
                  <a:pt x="948" y="985"/>
                </a:lnTo>
                <a:lnTo>
                  <a:pt x="948" y="978"/>
                </a:lnTo>
                <a:lnTo>
                  <a:pt x="948" y="978"/>
                </a:lnTo>
                <a:lnTo>
                  <a:pt x="941" y="978"/>
                </a:lnTo>
                <a:lnTo>
                  <a:pt x="941" y="978"/>
                </a:lnTo>
                <a:lnTo>
                  <a:pt x="948" y="978"/>
                </a:lnTo>
                <a:lnTo>
                  <a:pt x="948" y="978"/>
                </a:lnTo>
                <a:lnTo>
                  <a:pt x="956" y="985"/>
                </a:lnTo>
                <a:lnTo>
                  <a:pt x="956" y="985"/>
                </a:lnTo>
                <a:lnTo>
                  <a:pt x="956" y="978"/>
                </a:lnTo>
                <a:lnTo>
                  <a:pt x="956" y="978"/>
                </a:lnTo>
                <a:lnTo>
                  <a:pt x="956" y="978"/>
                </a:lnTo>
                <a:lnTo>
                  <a:pt x="963" y="978"/>
                </a:lnTo>
                <a:lnTo>
                  <a:pt x="963" y="978"/>
                </a:lnTo>
                <a:lnTo>
                  <a:pt x="963" y="985"/>
                </a:lnTo>
                <a:lnTo>
                  <a:pt x="970" y="985"/>
                </a:lnTo>
                <a:lnTo>
                  <a:pt x="970" y="985"/>
                </a:lnTo>
                <a:lnTo>
                  <a:pt x="970" y="978"/>
                </a:lnTo>
                <a:lnTo>
                  <a:pt x="970" y="978"/>
                </a:lnTo>
                <a:lnTo>
                  <a:pt x="970" y="978"/>
                </a:lnTo>
                <a:lnTo>
                  <a:pt x="978" y="978"/>
                </a:lnTo>
                <a:lnTo>
                  <a:pt x="985" y="978"/>
                </a:lnTo>
                <a:lnTo>
                  <a:pt x="993" y="978"/>
                </a:lnTo>
                <a:lnTo>
                  <a:pt x="985" y="978"/>
                </a:lnTo>
                <a:lnTo>
                  <a:pt x="978" y="985"/>
                </a:lnTo>
                <a:lnTo>
                  <a:pt x="978" y="985"/>
                </a:lnTo>
                <a:lnTo>
                  <a:pt x="985" y="985"/>
                </a:lnTo>
                <a:lnTo>
                  <a:pt x="985" y="985"/>
                </a:lnTo>
                <a:lnTo>
                  <a:pt x="993" y="993"/>
                </a:lnTo>
                <a:lnTo>
                  <a:pt x="1000" y="993"/>
                </a:lnTo>
                <a:lnTo>
                  <a:pt x="1000" y="985"/>
                </a:lnTo>
                <a:lnTo>
                  <a:pt x="1000" y="985"/>
                </a:lnTo>
                <a:lnTo>
                  <a:pt x="993" y="985"/>
                </a:lnTo>
                <a:lnTo>
                  <a:pt x="1000" y="985"/>
                </a:lnTo>
                <a:lnTo>
                  <a:pt x="1007" y="985"/>
                </a:lnTo>
                <a:lnTo>
                  <a:pt x="1015" y="978"/>
                </a:lnTo>
                <a:lnTo>
                  <a:pt x="1022" y="978"/>
                </a:lnTo>
                <a:lnTo>
                  <a:pt x="1037" y="978"/>
                </a:lnTo>
                <a:lnTo>
                  <a:pt x="1052" y="978"/>
                </a:lnTo>
                <a:lnTo>
                  <a:pt x="1067" y="978"/>
                </a:lnTo>
                <a:lnTo>
                  <a:pt x="1082" y="978"/>
                </a:lnTo>
                <a:lnTo>
                  <a:pt x="1096" y="978"/>
                </a:lnTo>
                <a:lnTo>
                  <a:pt x="1111" y="985"/>
                </a:lnTo>
                <a:lnTo>
                  <a:pt x="1111" y="985"/>
                </a:lnTo>
                <a:lnTo>
                  <a:pt x="1119" y="985"/>
                </a:lnTo>
                <a:lnTo>
                  <a:pt x="1119" y="978"/>
                </a:lnTo>
                <a:lnTo>
                  <a:pt x="1126" y="970"/>
                </a:lnTo>
                <a:lnTo>
                  <a:pt x="1133" y="970"/>
                </a:lnTo>
                <a:lnTo>
                  <a:pt x="1141" y="970"/>
                </a:lnTo>
                <a:lnTo>
                  <a:pt x="1148" y="963"/>
                </a:lnTo>
                <a:lnTo>
                  <a:pt x="1156" y="963"/>
                </a:lnTo>
                <a:lnTo>
                  <a:pt x="1156" y="963"/>
                </a:lnTo>
                <a:lnTo>
                  <a:pt x="1156" y="956"/>
                </a:lnTo>
                <a:lnTo>
                  <a:pt x="1163" y="956"/>
                </a:lnTo>
                <a:lnTo>
                  <a:pt x="1163" y="956"/>
                </a:lnTo>
                <a:lnTo>
                  <a:pt x="1163" y="956"/>
                </a:lnTo>
                <a:lnTo>
                  <a:pt x="1170" y="956"/>
                </a:lnTo>
                <a:lnTo>
                  <a:pt x="1178" y="956"/>
                </a:lnTo>
                <a:lnTo>
                  <a:pt x="1178" y="956"/>
                </a:lnTo>
                <a:lnTo>
                  <a:pt x="1178" y="948"/>
                </a:lnTo>
                <a:lnTo>
                  <a:pt x="1178" y="941"/>
                </a:lnTo>
                <a:lnTo>
                  <a:pt x="1185" y="941"/>
                </a:lnTo>
                <a:lnTo>
                  <a:pt x="1193" y="941"/>
                </a:lnTo>
                <a:lnTo>
                  <a:pt x="1200" y="933"/>
                </a:lnTo>
                <a:lnTo>
                  <a:pt x="1200" y="933"/>
                </a:lnTo>
                <a:lnTo>
                  <a:pt x="1207" y="926"/>
                </a:lnTo>
                <a:lnTo>
                  <a:pt x="1207" y="926"/>
                </a:lnTo>
                <a:lnTo>
                  <a:pt x="1207" y="919"/>
                </a:lnTo>
                <a:lnTo>
                  <a:pt x="1200" y="919"/>
                </a:lnTo>
                <a:lnTo>
                  <a:pt x="1200" y="911"/>
                </a:lnTo>
                <a:lnTo>
                  <a:pt x="1200" y="911"/>
                </a:lnTo>
                <a:lnTo>
                  <a:pt x="1193" y="911"/>
                </a:lnTo>
                <a:lnTo>
                  <a:pt x="1200" y="904"/>
                </a:lnTo>
                <a:lnTo>
                  <a:pt x="1200" y="911"/>
                </a:lnTo>
                <a:lnTo>
                  <a:pt x="1207" y="904"/>
                </a:lnTo>
                <a:lnTo>
                  <a:pt x="1207" y="904"/>
                </a:lnTo>
                <a:lnTo>
                  <a:pt x="1207" y="904"/>
                </a:lnTo>
                <a:lnTo>
                  <a:pt x="1200" y="896"/>
                </a:lnTo>
                <a:lnTo>
                  <a:pt x="1200" y="896"/>
                </a:lnTo>
                <a:lnTo>
                  <a:pt x="1193" y="896"/>
                </a:lnTo>
                <a:lnTo>
                  <a:pt x="1185" y="896"/>
                </a:lnTo>
                <a:lnTo>
                  <a:pt x="1185" y="896"/>
                </a:lnTo>
                <a:lnTo>
                  <a:pt x="1170" y="896"/>
                </a:lnTo>
                <a:lnTo>
                  <a:pt x="1163" y="896"/>
                </a:lnTo>
                <a:lnTo>
                  <a:pt x="1156" y="896"/>
                </a:lnTo>
                <a:lnTo>
                  <a:pt x="1148" y="904"/>
                </a:lnTo>
                <a:lnTo>
                  <a:pt x="1148" y="904"/>
                </a:lnTo>
                <a:lnTo>
                  <a:pt x="1133" y="904"/>
                </a:lnTo>
                <a:lnTo>
                  <a:pt x="1119" y="904"/>
                </a:lnTo>
                <a:lnTo>
                  <a:pt x="1111" y="904"/>
                </a:lnTo>
                <a:lnTo>
                  <a:pt x="1111" y="904"/>
                </a:lnTo>
                <a:lnTo>
                  <a:pt x="1104" y="904"/>
                </a:lnTo>
                <a:lnTo>
                  <a:pt x="1104" y="904"/>
                </a:lnTo>
                <a:lnTo>
                  <a:pt x="1104" y="896"/>
                </a:lnTo>
                <a:lnTo>
                  <a:pt x="1111" y="896"/>
                </a:lnTo>
                <a:lnTo>
                  <a:pt x="1111" y="896"/>
                </a:lnTo>
                <a:lnTo>
                  <a:pt x="1111" y="889"/>
                </a:lnTo>
                <a:lnTo>
                  <a:pt x="1104" y="889"/>
                </a:lnTo>
                <a:lnTo>
                  <a:pt x="1096" y="889"/>
                </a:lnTo>
                <a:lnTo>
                  <a:pt x="1082" y="896"/>
                </a:lnTo>
                <a:lnTo>
                  <a:pt x="1082" y="896"/>
                </a:lnTo>
                <a:lnTo>
                  <a:pt x="1074" y="896"/>
                </a:lnTo>
                <a:lnTo>
                  <a:pt x="1067" y="896"/>
                </a:lnTo>
                <a:lnTo>
                  <a:pt x="1059" y="896"/>
                </a:lnTo>
                <a:lnTo>
                  <a:pt x="1052" y="896"/>
                </a:lnTo>
                <a:lnTo>
                  <a:pt x="1045" y="889"/>
                </a:lnTo>
                <a:lnTo>
                  <a:pt x="1037" y="896"/>
                </a:lnTo>
                <a:lnTo>
                  <a:pt x="1030" y="896"/>
                </a:lnTo>
                <a:lnTo>
                  <a:pt x="1022" y="896"/>
                </a:lnTo>
                <a:lnTo>
                  <a:pt x="1015" y="889"/>
                </a:lnTo>
                <a:lnTo>
                  <a:pt x="1015" y="889"/>
                </a:lnTo>
                <a:lnTo>
                  <a:pt x="1022" y="889"/>
                </a:lnTo>
                <a:lnTo>
                  <a:pt x="1030" y="889"/>
                </a:lnTo>
                <a:lnTo>
                  <a:pt x="1037" y="889"/>
                </a:lnTo>
                <a:lnTo>
                  <a:pt x="1045" y="889"/>
                </a:lnTo>
                <a:lnTo>
                  <a:pt x="1052" y="889"/>
                </a:lnTo>
                <a:lnTo>
                  <a:pt x="1059" y="889"/>
                </a:lnTo>
                <a:lnTo>
                  <a:pt x="1067" y="896"/>
                </a:lnTo>
                <a:lnTo>
                  <a:pt x="1074" y="896"/>
                </a:lnTo>
                <a:lnTo>
                  <a:pt x="1074" y="889"/>
                </a:lnTo>
                <a:lnTo>
                  <a:pt x="1082" y="889"/>
                </a:lnTo>
                <a:lnTo>
                  <a:pt x="1082" y="889"/>
                </a:lnTo>
                <a:lnTo>
                  <a:pt x="1089" y="889"/>
                </a:lnTo>
                <a:lnTo>
                  <a:pt x="1096" y="889"/>
                </a:lnTo>
                <a:lnTo>
                  <a:pt x="1104" y="882"/>
                </a:lnTo>
                <a:lnTo>
                  <a:pt x="1111" y="882"/>
                </a:lnTo>
                <a:lnTo>
                  <a:pt x="1119" y="882"/>
                </a:lnTo>
                <a:lnTo>
                  <a:pt x="1111" y="874"/>
                </a:lnTo>
                <a:lnTo>
                  <a:pt x="1104" y="874"/>
                </a:lnTo>
                <a:lnTo>
                  <a:pt x="1104" y="867"/>
                </a:lnTo>
                <a:lnTo>
                  <a:pt x="1111" y="867"/>
                </a:lnTo>
                <a:lnTo>
                  <a:pt x="1126" y="867"/>
                </a:lnTo>
                <a:lnTo>
                  <a:pt x="1126" y="867"/>
                </a:lnTo>
                <a:lnTo>
                  <a:pt x="1119" y="859"/>
                </a:lnTo>
                <a:lnTo>
                  <a:pt x="1119" y="859"/>
                </a:lnTo>
                <a:lnTo>
                  <a:pt x="1111" y="859"/>
                </a:lnTo>
                <a:lnTo>
                  <a:pt x="1104" y="859"/>
                </a:lnTo>
                <a:lnTo>
                  <a:pt x="1104" y="867"/>
                </a:lnTo>
                <a:lnTo>
                  <a:pt x="1096" y="859"/>
                </a:lnTo>
                <a:lnTo>
                  <a:pt x="1089" y="859"/>
                </a:lnTo>
                <a:lnTo>
                  <a:pt x="1096" y="859"/>
                </a:lnTo>
                <a:lnTo>
                  <a:pt x="1104" y="852"/>
                </a:lnTo>
                <a:lnTo>
                  <a:pt x="1104" y="852"/>
                </a:lnTo>
                <a:lnTo>
                  <a:pt x="1096" y="852"/>
                </a:lnTo>
                <a:lnTo>
                  <a:pt x="1104" y="852"/>
                </a:lnTo>
                <a:lnTo>
                  <a:pt x="1111" y="852"/>
                </a:lnTo>
                <a:lnTo>
                  <a:pt x="1119" y="852"/>
                </a:lnTo>
                <a:lnTo>
                  <a:pt x="1119" y="852"/>
                </a:lnTo>
                <a:lnTo>
                  <a:pt x="1111" y="844"/>
                </a:lnTo>
                <a:lnTo>
                  <a:pt x="1111" y="844"/>
                </a:lnTo>
                <a:lnTo>
                  <a:pt x="1119" y="844"/>
                </a:lnTo>
                <a:lnTo>
                  <a:pt x="1119" y="844"/>
                </a:lnTo>
                <a:lnTo>
                  <a:pt x="1119" y="844"/>
                </a:lnTo>
                <a:lnTo>
                  <a:pt x="1126" y="852"/>
                </a:lnTo>
                <a:lnTo>
                  <a:pt x="1126" y="852"/>
                </a:lnTo>
                <a:lnTo>
                  <a:pt x="1133" y="852"/>
                </a:lnTo>
                <a:lnTo>
                  <a:pt x="1141" y="844"/>
                </a:lnTo>
                <a:lnTo>
                  <a:pt x="1148" y="844"/>
                </a:lnTo>
                <a:lnTo>
                  <a:pt x="1148" y="837"/>
                </a:lnTo>
                <a:lnTo>
                  <a:pt x="1148" y="837"/>
                </a:lnTo>
                <a:lnTo>
                  <a:pt x="1141" y="837"/>
                </a:lnTo>
                <a:lnTo>
                  <a:pt x="1141" y="837"/>
                </a:lnTo>
                <a:lnTo>
                  <a:pt x="1141" y="837"/>
                </a:lnTo>
                <a:lnTo>
                  <a:pt x="1133" y="837"/>
                </a:lnTo>
                <a:lnTo>
                  <a:pt x="1133" y="837"/>
                </a:lnTo>
                <a:lnTo>
                  <a:pt x="1133" y="830"/>
                </a:lnTo>
                <a:lnTo>
                  <a:pt x="1133" y="830"/>
                </a:lnTo>
                <a:lnTo>
                  <a:pt x="1126" y="830"/>
                </a:lnTo>
                <a:lnTo>
                  <a:pt x="1126" y="830"/>
                </a:lnTo>
                <a:lnTo>
                  <a:pt x="1119" y="830"/>
                </a:lnTo>
                <a:lnTo>
                  <a:pt x="1119" y="830"/>
                </a:lnTo>
                <a:lnTo>
                  <a:pt x="1119" y="830"/>
                </a:lnTo>
                <a:lnTo>
                  <a:pt x="1126" y="830"/>
                </a:lnTo>
                <a:lnTo>
                  <a:pt x="1133" y="830"/>
                </a:lnTo>
                <a:lnTo>
                  <a:pt x="1141" y="822"/>
                </a:lnTo>
                <a:lnTo>
                  <a:pt x="1141" y="830"/>
                </a:lnTo>
                <a:lnTo>
                  <a:pt x="1148" y="822"/>
                </a:lnTo>
                <a:lnTo>
                  <a:pt x="1148" y="822"/>
                </a:lnTo>
                <a:lnTo>
                  <a:pt x="1148" y="815"/>
                </a:lnTo>
                <a:lnTo>
                  <a:pt x="1156" y="807"/>
                </a:lnTo>
                <a:lnTo>
                  <a:pt x="1163" y="815"/>
                </a:lnTo>
                <a:lnTo>
                  <a:pt x="1163" y="815"/>
                </a:lnTo>
                <a:lnTo>
                  <a:pt x="1156" y="800"/>
                </a:lnTo>
                <a:lnTo>
                  <a:pt x="1156" y="793"/>
                </a:lnTo>
                <a:lnTo>
                  <a:pt x="1148" y="793"/>
                </a:lnTo>
                <a:lnTo>
                  <a:pt x="1148" y="785"/>
                </a:lnTo>
                <a:lnTo>
                  <a:pt x="1148" y="778"/>
                </a:lnTo>
                <a:lnTo>
                  <a:pt x="1148" y="778"/>
                </a:lnTo>
                <a:lnTo>
                  <a:pt x="1148" y="778"/>
                </a:lnTo>
                <a:lnTo>
                  <a:pt x="1148" y="770"/>
                </a:lnTo>
                <a:lnTo>
                  <a:pt x="1148" y="763"/>
                </a:lnTo>
                <a:lnTo>
                  <a:pt x="1133" y="741"/>
                </a:lnTo>
                <a:lnTo>
                  <a:pt x="1126" y="733"/>
                </a:lnTo>
                <a:lnTo>
                  <a:pt x="1119" y="726"/>
                </a:lnTo>
                <a:lnTo>
                  <a:pt x="1119" y="726"/>
                </a:lnTo>
                <a:lnTo>
                  <a:pt x="1104" y="726"/>
                </a:lnTo>
                <a:lnTo>
                  <a:pt x="1089" y="719"/>
                </a:lnTo>
                <a:lnTo>
                  <a:pt x="1074" y="711"/>
                </a:lnTo>
                <a:lnTo>
                  <a:pt x="1059" y="704"/>
                </a:lnTo>
                <a:lnTo>
                  <a:pt x="1045" y="704"/>
                </a:lnTo>
                <a:lnTo>
                  <a:pt x="1037" y="704"/>
                </a:lnTo>
                <a:lnTo>
                  <a:pt x="1015" y="704"/>
                </a:lnTo>
                <a:lnTo>
                  <a:pt x="1000" y="704"/>
                </a:lnTo>
                <a:lnTo>
                  <a:pt x="985" y="704"/>
                </a:lnTo>
                <a:lnTo>
                  <a:pt x="978" y="711"/>
                </a:lnTo>
                <a:lnTo>
                  <a:pt x="978" y="711"/>
                </a:lnTo>
                <a:lnTo>
                  <a:pt x="970" y="719"/>
                </a:lnTo>
                <a:lnTo>
                  <a:pt x="963" y="726"/>
                </a:lnTo>
                <a:lnTo>
                  <a:pt x="963" y="726"/>
                </a:lnTo>
                <a:lnTo>
                  <a:pt x="956" y="719"/>
                </a:lnTo>
                <a:lnTo>
                  <a:pt x="941" y="719"/>
                </a:lnTo>
                <a:lnTo>
                  <a:pt x="933" y="719"/>
                </a:lnTo>
                <a:lnTo>
                  <a:pt x="933" y="719"/>
                </a:lnTo>
                <a:lnTo>
                  <a:pt x="926" y="719"/>
                </a:lnTo>
                <a:lnTo>
                  <a:pt x="933" y="711"/>
                </a:lnTo>
                <a:lnTo>
                  <a:pt x="941" y="704"/>
                </a:lnTo>
                <a:lnTo>
                  <a:pt x="941" y="704"/>
                </a:lnTo>
                <a:lnTo>
                  <a:pt x="941" y="696"/>
                </a:lnTo>
                <a:lnTo>
                  <a:pt x="956" y="689"/>
                </a:lnTo>
                <a:lnTo>
                  <a:pt x="948" y="674"/>
                </a:lnTo>
                <a:lnTo>
                  <a:pt x="933" y="667"/>
                </a:lnTo>
                <a:lnTo>
                  <a:pt x="919" y="652"/>
                </a:lnTo>
                <a:lnTo>
                  <a:pt x="911" y="652"/>
                </a:lnTo>
                <a:lnTo>
                  <a:pt x="896" y="645"/>
                </a:lnTo>
                <a:lnTo>
                  <a:pt x="889" y="637"/>
                </a:lnTo>
                <a:lnTo>
                  <a:pt x="874" y="637"/>
                </a:lnTo>
                <a:lnTo>
                  <a:pt x="867" y="630"/>
                </a:lnTo>
                <a:lnTo>
                  <a:pt x="852" y="630"/>
                </a:lnTo>
                <a:lnTo>
                  <a:pt x="837" y="622"/>
                </a:lnTo>
                <a:lnTo>
                  <a:pt x="837" y="622"/>
                </a:lnTo>
                <a:lnTo>
                  <a:pt x="830" y="622"/>
                </a:lnTo>
                <a:lnTo>
                  <a:pt x="822" y="622"/>
                </a:lnTo>
                <a:lnTo>
                  <a:pt x="808" y="622"/>
                </a:lnTo>
                <a:lnTo>
                  <a:pt x="793" y="622"/>
                </a:lnTo>
                <a:lnTo>
                  <a:pt x="800" y="615"/>
                </a:lnTo>
                <a:lnTo>
                  <a:pt x="808" y="615"/>
                </a:lnTo>
                <a:lnTo>
                  <a:pt x="815" y="615"/>
                </a:lnTo>
                <a:lnTo>
                  <a:pt x="830" y="615"/>
                </a:lnTo>
                <a:lnTo>
                  <a:pt x="845" y="615"/>
                </a:lnTo>
                <a:lnTo>
                  <a:pt x="845" y="622"/>
                </a:lnTo>
                <a:lnTo>
                  <a:pt x="852" y="622"/>
                </a:lnTo>
                <a:lnTo>
                  <a:pt x="852" y="622"/>
                </a:lnTo>
                <a:lnTo>
                  <a:pt x="859" y="622"/>
                </a:lnTo>
                <a:lnTo>
                  <a:pt x="859" y="622"/>
                </a:lnTo>
                <a:lnTo>
                  <a:pt x="867" y="630"/>
                </a:lnTo>
                <a:lnTo>
                  <a:pt x="874" y="630"/>
                </a:lnTo>
                <a:lnTo>
                  <a:pt x="882" y="630"/>
                </a:lnTo>
                <a:lnTo>
                  <a:pt x="889" y="630"/>
                </a:lnTo>
                <a:lnTo>
                  <a:pt x="889" y="630"/>
                </a:lnTo>
                <a:lnTo>
                  <a:pt x="896" y="637"/>
                </a:lnTo>
                <a:lnTo>
                  <a:pt x="896" y="630"/>
                </a:lnTo>
                <a:lnTo>
                  <a:pt x="889" y="622"/>
                </a:lnTo>
                <a:lnTo>
                  <a:pt x="882" y="615"/>
                </a:lnTo>
                <a:lnTo>
                  <a:pt x="882" y="615"/>
                </a:lnTo>
                <a:lnTo>
                  <a:pt x="874" y="615"/>
                </a:lnTo>
                <a:lnTo>
                  <a:pt x="867" y="608"/>
                </a:lnTo>
                <a:lnTo>
                  <a:pt x="852" y="600"/>
                </a:lnTo>
                <a:lnTo>
                  <a:pt x="845" y="593"/>
                </a:lnTo>
                <a:lnTo>
                  <a:pt x="830" y="585"/>
                </a:lnTo>
                <a:lnTo>
                  <a:pt x="830" y="578"/>
                </a:lnTo>
                <a:lnTo>
                  <a:pt x="830" y="570"/>
                </a:lnTo>
                <a:lnTo>
                  <a:pt x="830" y="570"/>
                </a:lnTo>
                <a:lnTo>
                  <a:pt x="822" y="563"/>
                </a:lnTo>
                <a:lnTo>
                  <a:pt x="822" y="563"/>
                </a:lnTo>
                <a:lnTo>
                  <a:pt x="815" y="563"/>
                </a:lnTo>
                <a:lnTo>
                  <a:pt x="808" y="556"/>
                </a:lnTo>
                <a:lnTo>
                  <a:pt x="800" y="556"/>
                </a:lnTo>
                <a:lnTo>
                  <a:pt x="793" y="548"/>
                </a:lnTo>
                <a:lnTo>
                  <a:pt x="778" y="541"/>
                </a:lnTo>
                <a:lnTo>
                  <a:pt x="771" y="533"/>
                </a:lnTo>
                <a:lnTo>
                  <a:pt x="763" y="526"/>
                </a:lnTo>
                <a:lnTo>
                  <a:pt x="756" y="526"/>
                </a:lnTo>
                <a:lnTo>
                  <a:pt x="748" y="519"/>
                </a:lnTo>
                <a:lnTo>
                  <a:pt x="734" y="519"/>
                </a:lnTo>
                <a:lnTo>
                  <a:pt x="726" y="519"/>
                </a:lnTo>
                <a:lnTo>
                  <a:pt x="711" y="511"/>
                </a:lnTo>
                <a:lnTo>
                  <a:pt x="704" y="511"/>
                </a:lnTo>
                <a:lnTo>
                  <a:pt x="696" y="511"/>
                </a:lnTo>
                <a:lnTo>
                  <a:pt x="689" y="504"/>
                </a:lnTo>
                <a:lnTo>
                  <a:pt x="689" y="511"/>
                </a:lnTo>
                <a:lnTo>
                  <a:pt x="689" y="511"/>
                </a:lnTo>
                <a:lnTo>
                  <a:pt x="689" y="511"/>
                </a:lnTo>
                <a:lnTo>
                  <a:pt x="689" y="519"/>
                </a:lnTo>
                <a:lnTo>
                  <a:pt x="682" y="511"/>
                </a:lnTo>
                <a:lnTo>
                  <a:pt x="674" y="496"/>
                </a:lnTo>
                <a:lnTo>
                  <a:pt x="674" y="496"/>
                </a:lnTo>
                <a:lnTo>
                  <a:pt x="667" y="489"/>
                </a:lnTo>
                <a:lnTo>
                  <a:pt x="659" y="489"/>
                </a:lnTo>
                <a:lnTo>
                  <a:pt x="652" y="482"/>
                </a:lnTo>
                <a:lnTo>
                  <a:pt x="652" y="482"/>
                </a:lnTo>
                <a:lnTo>
                  <a:pt x="645" y="467"/>
                </a:lnTo>
                <a:lnTo>
                  <a:pt x="630" y="459"/>
                </a:lnTo>
                <a:lnTo>
                  <a:pt x="615" y="445"/>
                </a:lnTo>
                <a:lnTo>
                  <a:pt x="600" y="430"/>
                </a:lnTo>
                <a:lnTo>
                  <a:pt x="600" y="422"/>
                </a:lnTo>
                <a:lnTo>
                  <a:pt x="593" y="415"/>
                </a:lnTo>
                <a:lnTo>
                  <a:pt x="593" y="415"/>
                </a:lnTo>
                <a:lnTo>
                  <a:pt x="585" y="408"/>
                </a:lnTo>
                <a:lnTo>
                  <a:pt x="585" y="408"/>
                </a:lnTo>
                <a:lnTo>
                  <a:pt x="585" y="400"/>
                </a:lnTo>
                <a:lnTo>
                  <a:pt x="578" y="393"/>
                </a:lnTo>
                <a:lnTo>
                  <a:pt x="578" y="385"/>
                </a:lnTo>
                <a:lnTo>
                  <a:pt x="571" y="385"/>
                </a:lnTo>
                <a:lnTo>
                  <a:pt x="563" y="385"/>
                </a:lnTo>
                <a:lnTo>
                  <a:pt x="563" y="385"/>
                </a:lnTo>
                <a:lnTo>
                  <a:pt x="548" y="378"/>
                </a:lnTo>
                <a:lnTo>
                  <a:pt x="548" y="378"/>
                </a:lnTo>
                <a:lnTo>
                  <a:pt x="541" y="378"/>
                </a:lnTo>
                <a:lnTo>
                  <a:pt x="534" y="371"/>
                </a:lnTo>
                <a:lnTo>
                  <a:pt x="526" y="363"/>
                </a:lnTo>
                <a:lnTo>
                  <a:pt x="519" y="363"/>
                </a:lnTo>
                <a:lnTo>
                  <a:pt x="519" y="356"/>
                </a:lnTo>
                <a:lnTo>
                  <a:pt x="511" y="356"/>
                </a:lnTo>
                <a:lnTo>
                  <a:pt x="504" y="348"/>
                </a:lnTo>
                <a:lnTo>
                  <a:pt x="497" y="348"/>
                </a:lnTo>
                <a:lnTo>
                  <a:pt x="489" y="341"/>
                </a:lnTo>
                <a:lnTo>
                  <a:pt x="482" y="341"/>
                </a:lnTo>
                <a:lnTo>
                  <a:pt x="474" y="341"/>
                </a:lnTo>
                <a:lnTo>
                  <a:pt x="467" y="341"/>
                </a:lnTo>
                <a:lnTo>
                  <a:pt x="460" y="333"/>
                </a:lnTo>
                <a:lnTo>
                  <a:pt x="452" y="333"/>
                </a:lnTo>
                <a:lnTo>
                  <a:pt x="445" y="333"/>
                </a:lnTo>
                <a:lnTo>
                  <a:pt x="437" y="326"/>
                </a:lnTo>
                <a:lnTo>
                  <a:pt x="430" y="326"/>
                </a:lnTo>
                <a:lnTo>
                  <a:pt x="423" y="326"/>
                </a:lnTo>
                <a:lnTo>
                  <a:pt x="415" y="333"/>
                </a:lnTo>
                <a:lnTo>
                  <a:pt x="408" y="341"/>
                </a:lnTo>
                <a:lnTo>
                  <a:pt x="400" y="341"/>
                </a:lnTo>
                <a:lnTo>
                  <a:pt x="385" y="341"/>
                </a:lnTo>
                <a:lnTo>
                  <a:pt x="363" y="341"/>
                </a:lnTo>
                <a:lnTo>
                  <a:pt x="348" y="333"/>
                </a:lnTo>
                <a:lnTo>
                  <a:pt x="341" y="333"/>
                </a:lnTo>
                <a:lnTo>
                  <a:pt x="326" y="333"/>
                </a:lnTo>
                <a:lnTo>
                  <a:pt x="326" y="333"/>
                </a:lnTo>
                <a:lnTo>
                  <a:pt x="319" y="326"/>
                </a:lnTo>
                <a:lnTo>
                  <a:pt x="326" y="326"/>
                </a:lnTo>
                <a:lnTo>
                  <a:pt x="334" y="333"/>
                </a:lnTo>
                <a:lnTo>
                  <a:pt x="341" y="333"/>
                </a:lnTo>
                <a:lnTo>
                  <a:pt x="348" y="333"/>
                </a:lnTo>
                <a:lnTo>
                  <a:pt x="348" y="333"/>
                </a:lnTo>
                <a:lnTo>
                  <a:pt x="371" y="333"/>
                </a:lnTo>
                <a:lnTo>
                  <a:pt x="378" y="333"/>
                </a:lnTo>
                <a:lnTo>
                  <a:pt x="385" y="326"/>
                </a:lnTo>
                <a:lnTo>
                  <a:pt x="385" y="326"/>
                </a:lnTo>
                <a:lnTo>
                  <a:pt x="385" y="319"/>
                </a:lnTo>
                <a:lnTo>
                  <a:pt x="393" y="319"/>
                </a:lnTo>
                <a:lnTo>
                  <a:pt x="393" y="319"/>
                </a:lnTo>
                <a:lnTo>
                  <a:pt x="393" y="311"/>
                </a:lnTo>
                <a:lnTo>
                  <a:pt x="400" y="311"/>
                </a:lnTo>
                <a:lnTo>
                  <a:pt x="408" y="311"/>
                </a:lnTo>
                <a:lnTo>
                  <a:pt x="408" y="311"/>
                </a:lnTo>
                <a:lnTo>
                  <a:pt x="415" y="311"/>
                </a:lnTo>
                <a:lnTo>
                  <a:pt x="423" y="311"/>
                </a:lnTo>
                <a:lnTo>
                  <a:pt x="423" y="304"/>
                </a:lnTo>
                <a:lnTo>
                  <a:pt x="430" y="304"/>
                </a:lnTo>
                <a:lnTo>
                  <a:pt x="430" y="296"/>
                </a:lnTo>
                <a:lnTo>
                  <a:pt x="415" y="296"/>
                </a:lnTo>
                <a:lnTo>
                  <a:pt x="408" y="289"/>
                </a:lnTo>
                <a:lnTo>
                  <a:pt x="393" y="289"/>
                </a:lnTo>
                <a:lnTo>
                  <a:pt x="393" y="289"/>
                </a:lnTo>
                <a:lnTo>
                  <a:pt x="400" y="289"/>
                </a:lnTo>
                <a:lnTo>
                  <a:pt x="400" y="282"/>
                </a:lnTo>
                <a:lnTo>
                  <a:pt x="393" y="282"/>
                </a:lnTo>
                <a:lnTo>
                  <a:pt x="385" y="282"/>
                </a:lnTo>
                <a:lnTo>
                  <a:pt x="378" y="282"/>
                </a:lnTo>
                <a:lnTo>
                  <a:pt x="348" y="289"/>
                </a:lnTo>
                <a:lnTo>
                  <a:pt x="348" y="289"/>
                </a:lnTo>
                <a:lnTo>
                  <a:pt x="348" y="289"/>
                </a:lnTo>
                <a:lnTo>
                  <a:pt x="363" y="282"/>
                </a:lnTo>
                <a:lnTo>
                  <a:pt x="371" y="282"/>
                </a:lnTo>
                <a:lnTo>
                  <a:pt x="371" y="282"/>
                </a:lnTo>
                <a:lnTo>
                  <a:pt x="378" y="274"/>
                </a:lnTo>
                <a:lnTo>
                  <a:pt x="393" y="274"/>
                </a:lnTo>
                <a:lnTo>
                  <a:pt x="400" y="282"/>
                </a:lnTo>
                <a:lnTo>
                  <a:pt x="400" y="282"/>
                </a:lnTo>
                <a:lnTo>
                  <a:pt x="400" y="274"/>
                </a:lnTo>
                <a:lnTo>
                  <a:pt x="408" y="274"/>
                </a:lnTo>
                <a:lnTo>
                  <a:pt x="408" y="267"/>
                </a:lnTo>
                <a:lnTo>
                  <a:pt x="415" y="267"/>
                </a:lnTo>
                <a:lnTo>
                  <a:pt x="415" y="267"/>
                </a:lnTo>
                <a:lnTo>
                  <a:pt x="415" y="259"/>
                </a:lnTo>
                <a:lnTo>
                  <a:pt x="415" y="252"/>
                </a:lnTo>
                <a:lnTo>
                  <a:pt x="415" y="252"/>
                </a:lnTo>
                <a:lnTo>
                  <a:pt x="408" y="245"/>
                </a:lnTo>
                <a:lnTo>
                  <a:pt x="408" y="245"/>
                </a:lnTo>
                <a:lnTo>
                  <a:pt x="415" y="245"/>
                </a:lnTo>
                <a:lnTo>
                  <a:pt x="415" y="237"/>
                </a:lnTo>
                <a:lnTo>
                  <a:pt x="423" y="237"/>
                </a:lnTo>
                <a:lnTo>
                  <a:pt x="430" y="230"/>
                </a:lnTo>
                <a:lnTo>
                  <a:pt x="423" y="222"/>
                </a:lnTo>
                <a:lnTo>
                  <a:pt x="423" y="215"/>
                </a:lnTo>
                <a:lnTo>
                  <a:pt x="423" y="208"/>
                </a:lnTo>
                <a:lnTo>
                  <a:pt x="423" y="200"/>
                </a:lnTo>
                <a:lnTo>
                  <a:pt x="430" y="193"/>
                </a:lnTo>
                <a:lnTo>
                  <a:pt x="423" y="185"/>
                </a:lnTo>
                <a:lnTo>
                  <a:pt x="415" y="178"/>
                </a:lnTo>
                <a:lnTo>
                  <a:pt x="415" y="178"/>
                </a:lnTo>
                <a:lnTo>
                  <a:pt x="415" y="171"/>
                </a:lnTo>
                <a:lnTo>
                  <a:pt x="415" y="171"/>
                </a:lnTo>
                <a:lnTo>
                  <a:pt x="415" y="171"/>
                </a:lnTo>
                <a:lnTo>
                  <a:pt x="423" y="171"/>
                </a:lnTo>
                <a:lnTo>
                  <a:pt x="430" y="156"/>
                </a:lnTo>
                <a:lnTo>
                  <a:pt x="415" y="134"/>
                </a:lnTo>
                <a:lnTo>
                  <a:pt x="415" y="134"/>
                </a:lnTo>
                <a:lnTo>
                  <a:pt x="415" y="134"/>
                </a:lnTo>
                <a:lnTo>
                  <a:pt x="408" y="126"/>
                </a:lnTo>
                <a:lnTo>
                  <a:pt x="400" y="126"/>
                </a:lnTo>
                <a:lnTo>
                  <a:pt x="400" y="126"/>
                </a:lnTo>
                <a:lnTo>
                  <a:pt x="393" y="126"/>
                </a:lnTo>
                <a:lnTo>
                  <a:pt x="393" y="126"/>
                </a:lnTo>
                <a:lnTo>
                  <a:pt x="385" y="119"/>
                </a:lnTo>
                <a:lnTo>
                  <a:pt x="378" y="126"/>
                </a:lnTo>
                <a:lnTo>
                  <a:pt x="371" y="126"/>
                </a:lnTo>
                <a:lnTo>
                  <a:pt x="371" y="126"/>
                </a:lnTo>
                <a:lnTo>
                  <a:pt x="363" y="126"/>
                </a:lnTo>
                <a:lnTo>
                  <a:pt x="356" y="126"/>
                </a:lnTo>
                <a:lnTo>
                  <a:pt x="356" y="126"/>
                </a:lnTo>
                <a:lnTo>
                  <a:pt x="356" y="126"/>
                </a:lnTo>
                <a:lnTo>
                  <a:pt x="356" y="126"/>
                </a:lnTo>
                <a:lnTo>
                  <a:pt x="348" y="126"/>
                </a:lnTo>
                <a:lnTo>
                  <a:pt x="326" y="126"/>
                </a:lnTo>
                <a:lnTo>
                  <a:pt x="304" y="126"/>
                </a:lnTo>
                <a:lnTo>
                  <a:pt x="297" y="126"/>
                </a:lnTo>
                <a:lnTo>
                  <a:pt x="282" y="126"/>
                </a:lnTo>
                <a:lnTo>
                  <a:pt x="267" y="119"/>
                </a:lnTo>
                <a:lnTo>
                  <a:pt x="260" y="119"/>
                </a:lnTo>
                <a:lnTo>
                  <a:pt x="260" y="119"/>
                </a:lnTo>
                <a:lnTo>
                  <a:pt x="252" y="119"/>
                </a:lnTo>
                <a:lnTo>
                  <a:pt x="245" y="126"/>
                </a:lnTo>
                <a:lnTo>
                  <a:pt x="237" y="126"/>
                </a:lnTo>
                <a:lnTo>
                  <a:pt x="237" y="126"/>
                </a:lnTo>
                <a:lnTo>
                  <a:pt x="237" y="134"/>
                </a:lnTo>
                <a:lnTo>
                  <a:pt x="237" y="134"/>
                </a:lnTo>
                <a:lnTo>
                  <a:pt x="230" y="126"/>
                </a:lnTo>
                <a:lnTo>
                  <a:pt x="230" y="134"/>
                </a:lnTo>
                <a:lnTo>
                  <a:pt x="223" y="134"/>
                </a:lnTo>
                <a:lnTo>
                  <a:pt x="223" y="134"/>
                </a:lnTo>
                <a:lnTo>
                  <a:pt x="215" y="134"/>
                </a:lnTo>
                <a:lnTo>
                  <a:pt x="208" y="141"/>
                </a:lnTo>
                <a:lnTo>
                  <a:pt x="208" y="141"/>
                </a:lnTo>
                <a:lnTo>
                  <a:pt x="200" y="141"/>
                </a:lnTo>
                <a:lnTo>
                  <a:pt x="193" y="148"/>
                </a:lnTo>
                <a:lnTo>
                  <a:pt x="193" y="148"/>
                </a:lnTo>
                <a:lnTo>
                  <a:pt x="186" y="148"/>
                </a:lnTo>
                <a:lnTo>
                  <a:pt x="186" y="156"/>
                </a:lnTo>
                <a:lnTo>
                  <a:pt x="186" y="156"/>
                </a:lnTo>
                <a:lnTo>
                  <a:pt x="193" y="156"/>
                </a:lnTo>
                <a:lnTo>
                  <a:pt x="186" y="163"/>
                </a:lnTo>
                <a:lnTo>
                  <a:pt x="178" y="156"/>
                </a:lnTo>
                <a:lnTo>
                  <a:pt x="163" y="156"/>
                </a:lnTo>
                <a:lnTo>
                  <a:pt x="171" y="148"/>
                </a:lnTo>
                <a:lnTo>
                  <a:pt x="178" y="148"/>
                </a:lnTo>
                <a:lnTo>
                  <a:pt x="200" y="134"/>
                </a:lnTo>
                <a:lnTo>
                  <a:pt x="193" y="126"/>
                </a:lnTo>
                <a:lnTo>
                  <a:pt x="171" y="126"/>
                </a:lnTo>
                <a:lnTo>
                  <a:pt x="171" y="134"/>
                </a:lnTo>
                <a:lnTo>
                  <a:pt x="171" y="141"/>
                </a:lnTo>
                <a:lnTo>
                  <a:pt x="163" y="141"/>
                </a:lnTo>
                <a:lnTo>
                  <a:pt x="156" y="141"/>
                </a:lnTo>
                <a:lnTo>
                  <a:pt x="156" y="134"/>
                </a:lnTo>
                <a:lnTo>
                  <a:pt x="163" y="134"/>
                </a:lnTo>
                <a:lnTo>
                  <a:pt x="156" y="134"/>
                </a:lnTo>
                <a:lnTo>
                  <a:pt x="171" y="119"/>
                </a:lnTo>
                <a:lnTo>
                  <a:pt x="171" y="119"/>
                </a:lnTo>
                <a:lnTo>
                  <a:pt x="178" y="126"/>
                </a:lnTo>
                <a:lnTo>
                  <a:pt x="178" y="126"/>
                </a:lnTo>
                <a:lnTo>
                  <a:pt x="186" y="126"/>
                </a:lnTo>
                <a:lnTo>
                  <a:pt x="186" y="119"/>
                </a:lnTo>
                <a:lnTo>
                  <a:pt x="193" y="119"/>
                </a:lnTo>
                <a:lnTo>
                  <a:pt x="193" y="119"/>
                </a:lnTo>
                <a:lnTo>
                  <a:pt x="193" y="119"/>
                </a:lnTo>
                <a:lnTo>
                  <a:pt x="193" y="126"/>
                </a:lnTo>
                <a:lnTo>
                  <a:pt x="200" y="126"/>
                </a:lnTo>
                <a:lnTo>
                  <a:pt x="200" y="126"/>
                </a:lnTo>
                <a:lnTo>
                  <a:pt x="200" y="119"/>
                </a:lnTo>
                <a:lnTo>
                  <a:pt x="208" y="119"/>
                </a:lnTo>
                <a:lnTo>
                  <a:pt x="208" y="119"/>
                </a:lnTo>
                <a:lnTo>
                  <a:pt x="208" y="111"/>
                </a:lnTo>
                <a:lnTo>
                  <a:pt x="208" y="111"/>
                </a:lnTo>
                <a:lnTo>
                  <a:pt x="208" y="111"/>
                </a:lnTo>
                <a:lnTo>
                  <a:pt x="208" y="111"/>
                </a:lnTo>
                <a:lnTo>
                  <a:pt x="215" y="104"/>
                </a:lnTo>
                <a:lnTo>
                  <a:pt x="215" y="104"/>
                </a:lnTo>
                <a:lnTo>
                  <a:pt x="208" y="104"/>
                </a:lnTo>
                <a:lnTo>
                  <a:pt x="200" y="104"/>
                </a:lnTo>
                <a:lnTo>
                  <a:pt x="200" y="111"/>
                </a:lnTo>
                <a:lnTo>
                  <a:pt x="193" y="111"/>
                </a:lnTo>
                <a:lnTo>
                  <a:pt x="193" y="104"/>
                </a:lnTo>
                <a:lnTo>
                  <a:pt x="186" y="104"/>
                </a:lnTo>
                <a:lnTo>
                  <a:pt x="178" y="111"/>
                </a:lnTo>
                <a:lnTo>
                  <a:pt x="156" y="104"/>
                </a:lnTo>
                <a:lnTo>
                  <a:pt x="141" y="104"/>
                </a:lnTo>
                <a:lnTo>
                  <a:pt x="149" y="104"/>
                </a:lnTo>
                <a:lnTo>
                  <a:pt x="156" y="104"/>
                </a:lnTo>
                <a:lnTo>
                  <a:pt x="163" y="104"/>
                </a:lnTo>
                <a:lnTo>
                  <a:pt x="178" y="104"/>
                </a:lnTo>
                <a:lnTo>
                  <a:pt x="178" y="97"/>
                </a:lnTo>
                <a:lnTo>
                  <a:pt x="178" y="97"/>
                </a:lnTo>
                <a:lnTo>
                  <a:pt x="200" y="74"/>
                </a:lnTo>
                <a:lnTo>
                  <a:pt x="223" y="52"/>
                </a:lnTo>
                <a:lnTo>
                  <a:pt x="230" y="52"/>
                </a:lnTo>
                <a:lnTo>
                  <a:pt x="230" y="45"/>
                </a:lnTo>
                <a:lnTo>
                  <a:pt x="230" y="45"/>
                </a:lnTo>
                <a:lnTo>
                  <a:pt x="237" y="37"/>
                </a:lnTo>
                <a:lnTo>
                  <a:pt x="237" y="37"/>
                </a:lnTo>
                <a:lnTo>
                  <a:pt x="230" y="30"/>
                </a:lnTo>
                <a:lnTo>
                  <a:pt x="237" y="30"/>
                </a:lnTo>
                <a:lnTo>
                  <a:pt x="230" y="22"/>
                </a:lnTo>
                <a:lnTo>
                  <a:pt x="223" y="22"/>
                </a:lnTo>
                <a:lnTo>
                  <a:pt x="223" y="22"/>
                </a:lnTo>
                <a:lnTo>
                  <a:pt x="223" y="15"/>
                </a:lnTo>
                <a:lnTo>
                  <a:pt x="223" y="8"/>
                </a:lnTo>
                <a:lnTo>
                  <a:pt x="223" y="8"/>
                </a:lnTo>
                <a:lnTo>
                  <a:pt x="208" y="8"/>
                </a:lnTo>
                <a:lnTo>
                  <a:pt x="200" y="8"/>
                </a:lnTo>
                <a:lnTo>
                  <a:pt x="193" y="0"/>
                </a:lnTo>
                <a:lnTo>
                  <a:pt x="186" y="8"/>
                </a:lnTo>
                <a:lnTo>
                  <a:pt x="178" y="8"/>
                </a:lnTo>
                <a:lnTo>
                  <a:pt x="186" y="8"/>
                </a:lnTo>
                <a:lnTo>
                  <a:pt x="186" y="8"/>
                </a:lnTo>
                <a:lnTo>
                  <a:pt x="193" y="8"/>
                </a:lnTo>
                <a:lnTo>
                  <a:pt x="193" y="8"/>
                </a:lnTo>
                <a:lnTo>
                  <a:pt x="193" y="8"/>
                </a:lnTo>
                <a:lnTo>
                  <a:pt x="186" y="8"/>
                </a:lnTo>
                <a:lnTo>
                  <a:pt x="186" y="15"/>
                </a:lnTo>
                <a:lnTo>
                  <a:pt x="171" y="15"/>
                </a:lnTo>
                <a:lnTo>
                  <a:pt x="171" y="15"/>
                </a:lnTo>
                <a:lnTo>
                  <a:pt x="171" y="8"/>
                </a:lnTo>
                <a:lnTo>
                  <a:pt x="163" y="8"/>
                </a:lnTo>
                <a:lnTo>
                  <a:pt x="156" y="15"/>
                </a:lnTo>
                <a:lnTo>
                  <a:pt x="156" y="15"/>
                </a:lnTo>
                <a:lnTo>
                  <a:pt x="149" y="15"/>
                </a:lnTo>
                <a:lnTo>
                  <a:pt x="134" y="15"/>
                </a:lnTo>
                <a:lnTo>
                  <a:pt x="134" y="15"/>
                </a:lnTo>
                <a:lnTo>
                  <a:pt x="126" y="15"/>
                </a:lnTo>
                <a:lnTo>
                  <a:pt x="126" y="15"/>
                </a:lnTo>
                <a:lnTo>
                  <a:pt x="119" y="15"/>
                </a:lnTo>
                <a:lnTo>
                  <a:pt x="112" y="15"/>
                </a:lnTo>
                <a:lnTo>
                  <a:pt x="112" y="15"/>
                </a:lnTo>
                <a:lnTo>
                  <a:pt x="112" y="22"/>
                </a:lnTo>
                <a:lnTo>
                  <a:pt x="112" y="22"/>
                </a:lnTo>
                <a:lnTo>
                  <a:pt x="112" y="22"/>
                </a:lnTo>
                <a:lnTo>
                  <a:pt x="104" y="15"/>
                </a:lnTo>
                <a:lnTo>
                  <a:pt x="104" y="22"/>
                </a:lnTo>
                <a:lnTo>
                  <a:pt x="104" y="22"/>
                </a:lnTo>
                <a:lnTo>
                  <a:pt x="97" y="30"/>
                </a:lnTo>
                <a:lnTo>
                  <a:pt x="97" y="22"/>
                </a:lnTo>
                <a:lnTo>
                  <a:pt x="97" y="22"/>
                </a:lnTo>
                <a:lnTo>
                  <a:pt x="97" y="22"/>
                </a:lnTo>
                <a:lnTo>
                  <a:pt x="89" y="15"/>
                </a:lnTo>
                <a:lnTo>
                  <a:pt x="82" y="15"/>
                </a:lnTo>
                <a:lnTo>
                  <a:pt x="82" y="22"/>
                </a:lnTo>
                <a:lnTo>
                  <a:pt x="82" y="22"/>
                </a:lnTo>
                <a:lnTo>
                  <a:pt x="75" y="30"/>
                </a:lnTo>
                <a:lnTo>
                  <a:pt x="75" y="30"/>
                </a:lnTo>
                <a:lnTo>
                  <a:pt x="67" y="30"/>
                </a:lnTo>
                <a:lnTo>
                  <a:pt x="67" y="22"/>
                </a:lnTo>
                <a:lnTo>
                  <a:pt x="75" y="22"/>
                </a:lnTo>
                <a:lnTo>
                  <a:pt x="67" y="15"/>
                </a:lnTo>
                <a:lnTo>
                  <a:pt x="60" y="15"/>
                </a:lnTo>
                <a:lnTo>
                  <a:pt x="60" y="15"/>
                </a:lnTo>
                <a:lnTo>
                  <a:pt x="52" y="15"/>
                </a:lnTo>
                <a:lnTo>
                  <a:pt x="45" y="8"/>
                </a:lnTo>
                <a:lnTo>
                  <a:pt x="37" y="15"/>
                </a:lnTo>
                <a:lnTo>
                  <a:pt x="30" y="15"/>
                </a:lnTo>
                <a:lnTo>
                  <a:pt x="30" y="15"/>
                </a:lnTo>
                <a:lnTo>
                  <a:pt x="30" y="15"/>
                </a:lnTo>
                <a:lnTo>
                  <a:pt x="30" y="22"/>
                </a:lnTo>
                <a:lnTo>
                  <a:pt x="30" y="22"/>
                </a:lnTo>
                <a:lnTo>
                  <a:pt x="30" y="22"/>
                </a:lnTo>
                <a:lnTo>
                  <a:pt x="23" y="22"/>
                </a:lnTo>
                <a:lnTo>
                  <a:pt x="30" y="30"/>
                </a:lnTo>
                <a:lnTo>
                  <a:pt x="30" y="30"/>
                </a:lnTo>
                <a:lnTo>
                  <a:pt x="37" y="30"/>
                </a:lnTo>
                <a:lnTo>
                  <a:pt x="37" y="30"/>
                </a:lnTo>
                <a:lnTo>
                  <a:pt x="37" y="37"/>
                </a:lnTo>
                <a:lnTo>
                  <a:pt x="37" y="37"/>
                </a:lnTo>
                <a:lnTo>
                  <a:pt x="45" y="37"/>
                </a:lnTo>
                <a:lnTo>
                  <a:pt x="45" y="37"/>
                </a:lnTo>
                <a:lnTo>
                  <a:pt x="45" y="37"/>
                </a:lnTo>
                <a:lnTo>
                  <a:pt x="45" y="45"/>
                </a:lnTo>
                <a:lnTo>
                  <a:pt x="37" y="37"/>
                </a:lnTo>
                <a:lnTo>
                  <a:pt x="37" y="37"/>
                </a:lnTo>
                <a:lnTo>
                  <a:pt x="37" y="37"/>
                </a:lnTo>
                <a:lnTo>
                  <a:pt x="37" y="45"/>
                </a:lnTo>
                <a:lnTo>
                  <a:pt x="30" y="45"/>
                </a:lnTo>
                <a:lnTo>
                  <a:pt x="37" y="45"/>
                </a:lnTo>
                <a:lnTo>
                  <a:pt x="37" y="52"/>
                </a:lnTo>
                <a:lnTo>
                  <a:pt x="45" y="52"/>
                </a:lnTo>
                <a:lnTo>
                  <a:pt x="52" y="52"/>
                </a:lnTo>
                <a:lnTo>
                  <a:pt x="60" y="52"/>
                </a:lnTo>
                <a:lnTo>
                  <a:pt x="60" y="52"/>
                </a:lnTo>
                <a:lnTo>
                  <a:pt x="67" y="59"/>
                </a:lnTo>
                <a:lnTo>
                  <a:pt x="67" y="59"/>
                </a:lnTo>
                <a:lnTo>
                  <a:pt x="67" y="59"/>
                </a:lnTo>
                <a:lnTo>
                  <a:pt x="67" y="59"/>
                </a:lnTo>
                <a:lnTo>
                  <a:pt x="60" y="59"/>
                </a:lnTo>
                <a:lnTo>
                  <a:pt x="52" y="59"/>
                </a:lnTo>
                <a:lnTo>
                  <a:pt x="52" y="59"/>
                </a:lnTo>
                <a:lnTo>
                  <a:pt x="45" y="52"/>
                </a:lnTo>
                <a:lnTo>
                  <a:pt x="37" y="52"/>
                </a:lnTo>
                <a:lnTo>
                  <a:pt x="30" y="52"/>
                </a:lnTo>
                <a:lnTo>
                  <a:pt x="30" y="59"/>
                </a:lnTo>
                <a:lnTo>
                  <a:pt x="23" y="52"/>
                </a:lnTo>
                <a:lnTo>
                  <a:pt x="23" y="52"/>
                </a:lnTo>
                <a:lnTo>
                  <a:pt x="15" y="52"/>
                </a:lnTo>
                <a:lnTo>
                  <a:pt x="15" y="59"/>
                </a:lnTo>
                <a:lnTo>
                  <a:pt x="23" y="59"/>
                </a:lnTo>
                <a:lnTo>
                  <a:pt x="23" y="59"/>
                </a:lnTo>
                <a:lnTo>
                  <a:pt x="23" y="59"/>
                </a:lnTo>
                <a:lnTo>
                  <a:pt x="30" y="67"/>
                </a:lnTo>
                <a:lnTo>
                  <a:pt x="30" y="67"/>
                </a:lnTo>
                <a:lnTo>
                  <a:pt x="37" y="67"/>
                </a:lnTo>
                <a:lnTo>
                  <a:pt x="37" y="74"/>
                </a:lnTo>
                <a:lnTo>
                  <a:pt x="37" y="74"/>
                </a:lnTo>
                <a:lnTo>
                  <a:pt x="30" y="74"/>
                </a:lnTo>
                <a:lnTo>
                  <a:pt x="23" y="74"/>
                </a:lnTo>
                <a:lnTo>
                  <a:pt x="23" y="74"/>
                </a:lnTo>
                <a:lnTo>
                  <a:pt x="23" y="74"/>
                </a:lnTo>
                <a:lnTo>
                  <a:pt x="23" y="82"/>
                </a:lnTo>
                <a:lnTo>
                  <a:pt x="30" y="82"/>
                </a:lnTo>
                <a:lnTo>
                  <a:pt x="37" y="89"/>
                </a:lnTo>
                <a:lnTo>
                  <a:pt x="45" y="89"/>
                </a:lnTo>
                <a:lnTo>
                  <a:pt x="52" y="89"/>
                </a:lnTo>
                <a:lnTo>
                  <a:pt x="52" y="97"/>
                </a:lnTo>
                <a:lnTo>
                  <a:pt x="67" y="104"/>
                </a:lnTo>
                <a:lnTo>
                  <a:pt x="67" y="104"/>
                </a:lnTo>
                <a:lnTo>
                  <a:pt x="67" y="104"/>
                </a:lnTo>
                <a:lnTo>
                  <a:pt x="67" y="104"/>
                </a:lnTo>
                <a:lnTo>
                  <a:pt x="60" y="104"/>
                </a:lnTo>
                <a:lnTo>
                  <a:pt x="52" y="97"/>
                </a:lnTo>
                <a:lnTo>
                  <a:pt x="45" y="97"/>
                </a:lnTo>
                <a:lnTo>
                  <a:pt x="45" y="97"/>
                </a:lnTo>
                <a:lnTo>
                  <a:pt x="45" y="97"/>
                </a:lnTo>
                <a:lnTo>
                  <a:pt x="37" y="97"/>
                </a:lnTo>
                <a:lnTo>
                  <a:pt x="30" y="97"/>
                </a:lnTo>
                <a:lnTo>
                  <a:pt x="37" y="97"/>
                </a:lnTo>
                <a:lnTo>
                  <a:pt x="45" y="97"/>
                </a:lnTo>
                <a:lnTo>
                  <a:pt x="45" y="104"/>
                </a:lnTo>
                <a:lnTo>
                  <a:pt x="52" y="104"/>
                </a:lnTo>
                <a:lnTo>
                  <a:pt x="52" y="104"/>
                </a:lnTo>
                <a:lnTo>
                  <a:pt x="52" y="104"/>
                </a:lnTo>
                <a:lnTo>
                  <a:pt x="45" y="104"/>
                </a:lnTo>
                <a:lnTo>
                  <a:pt x="37" y="104"/>
                </a:lnTo>
                <a:lnTo>
                  <a:pt x="37" y="104"/>
                </a:lnTo>
                <a:lnTo>
                  <a:pt x="30" y="104"/>
                </a:lnTo>
                <a:lnTo>
                  <a:pt x="30" y="104"/>
                </a:lnTo>
                <a:lnTo>
                  <a:pt x="23" y="97"/>
                </a:lnTo>
                <a:lnTo>
                  <a:pt x="15" y="97"/>
                </a:lnTo>
                <a:lnTo>
                  <a:pt x="15" y="97"/>
                </a:lnTo>
                <a:lnTo>
                  <a:pt x="15" y="97"/>
                </a:lnTo>
                <a:lnTo>
                  <a:pt x="15" y="104"/>
                </a:lnTo>
                <a:lnTo>
                  <a:pt x="15" y="104"/>
                </a:lnTo>
                <a:lnTo>
                  <a:pt x="23" y="104"/>
                </a:lnTo>
                <a:lnTo>
                  <a:pt x="30" y="111"/>
                </a:lnTo>
                <a:lnTo>
                  <a:pt x="30" y="119"/>
                </a:lnTo>
                <a:lnTo>
                  <a:pt x="30" y="119"/>
                </a:lnTo>
                <a:lnTo>
                  <a:pt x="23" y="119"/>
                </a:lnTo>
                <a:lnTo>
                  <a:pt x="23" y="111"/>
                </a:lnTo>
                <a:lnTo>
                  <a:pt x="15" y="104"/>
                </a:lnTo>
                <a:lnTo>
                  <a:pt x="8" y="104"/>
                </a:lnTo>
                <a:lnTo>
                  <a:pt x="8" y="104"/>
                </a:lnTo>
                <a:lnTo>
                  <a:pt x="0" y="104"/>
                </a:lnTo>
                <a:lnTo>
                  <a:pt x="0" y="111"/>
                </a:lnTo>
                <a:lnTo>
                  <a:pt x="0" y="111"/>
                </a:lnTo>
                <a:lnTo>
                  <a:pt x="8" y="119"/>
                </a:lnTo>
                <a:lnTo>
                  <a:pt x="8" y="119"/>
                </a:lnTo>
                <a:lnTo>
                  <a:pt x="15" y="119"/>
                </a:lnTo>
                <a:lnTo>
                  <a:pt x="15" y="119"/>
                </a:lnTo>
                <a:lnTo>
                  <a:pt x="23" y="126"/>
                </a:lnTo>
                <a:lnTo>
                  <a:pt x="23" y="126"/>
                </a:lnTo>
                <a:lnTo>
                  <a:pt x="23" y="126"/>
                </a:lnTo>
                <a:lnTo>
                  <a:pt x="15" y="126"/>
                </a:lnTo>
                <a:lnTo>
                  <a:pt x="15" y="126"/>
                </a:lnTo>
                <a:lnTo>
                  <a:pt x="15" y="134"/>
                </a:lnTo>
                <a:lnTo>
                  <a:pt x="23" y="134"/>
                </a:lnTo>
                <a:lnTo>
                  <a:pt x="23" y="134"/>
                </a:lnTo>
                <a:lnTo>
                  <a:pt x="30" y="141"/>
                </a:lnTo>
                <a:lnTo>
                  <a:pt x="30" y="141"/>
                </a:lnTo>
                <a:lnTo>
                  <a:pt x="37" y="141"/>
                </a:lnTo>
                <a:lnTo>
                  <a:pt x="45" y="141"/>
                </a:lnTo>
                <a:lnTo>
                  <a:pt x="52" y="141"/>
                </a:lnTo>
                <a:lnTo>
                  <a:pt x="52" y="148"/>
                </a:lnTo>
                <a:lnTo>
                  <a:pt x="52" y="148"/>
                </a:lnTo>
                <a:lnTo>
                  <a:pt x="45" y="148"/>
                </a:lnTo>
                <a:lnTo>
                  <a:pt x="37" y="148"/>
                </a:lnTo>
                <a:lnTo>
                  <a:pt x="30" y="148"/>
                </a:lnTo>
                <a:lnTo>
                  <a:pt x="30" y="141"/>
                </a:lnTo>
                <a:lnTo>
                  <a:pt x="23" y="141"/>
                </a:lnTo>
                <a:lnTo>
                  <a:pt x="23" y="141"/>
                </a:lnTo>
                <a:lnTo>
                  <a:pt x="15" y="141"/>
                </a:lnTo>
                <a:lnTo>
                  <a:pt x="23" y="148"/>
                </a:lnTo>
                <a:lnTo>
                  <a:pt x="15" y="148"/>
                </a:lnTo>
                <a:lnTo>
                  <a:pt x="23" y="148"/>
                </a:lnTo>
                <a:lnTo>
                  <a:pt x="23" y="156"/>
                </a:lnTo>
                <a:lnTo>
                  <a:pt x="23" y="156"/>
                </a:lnTo>
                <a:lnTo>
                  <a:pt x="30" y="156"/>
                </a:lnTo>
                <a:lnTo>
                  <a:pt x="30" y="163"/>
                </a:lnTo>
                <a:lnTo>
                  <a:pt x="30" y="163"/>
                </a:lnTo>
                <a:lnTo>
                  <a:pt x="37" y="171"/>
                </a:lnTo>
                <a:lnTo>
                  <a:pt x="37" y="171"/>
                </a:lnTo>
                <a:lnTo>
                  <a:pt x="45" y="163"/>
                </a:lnTo>
                <a:lnTo>
                  <a:pt x="45" y="163"/>
                </a:lnTo>
                <a:lnTo>
                  <a:pt x="52" y="163"/>
                </a:lnTo>
                <a:lnTo>
                  <a:pt x="52" y="163"/>
                </a:lnTo>
                <a:lnTo>
                  <a:pt x="60" y="163"/>
                </a:lnTo>
                <a:lnTo>
                  <a:pt x="60" y="163"/>
                </a:lnTo>
                <a:lnTo>
                  <a:pt x="67" y="163"/>
                </a:lnTo>
                <a:lnTo>
                  <a:pt x="67" y="163"/>
                </a:lnTo>
                <a:lnTo>
                  <a:pt x="60" y="171"/>
                </a:lnTo>
                <a:lnTo>
                  <a:pt x="60" y="171"/>
                </a:lnTo>
                <a:lnTo>
                  <a:pt x="52" y="171"/>
                </a:lnTo>
                <a:lnTo>
                  <a:pt x="45" y="171"/>
                </a:lnTo>
                <a:lnTo>
                  <a:pt x="45" y="171"/>
                </a:lnTo>
                <a:lnTo>
                  <a:pt x="52" y="178"/>
                </a:lnTo>
                <a:lnTo>
                  <a:pt x="60" y="178"/>
                </a:lnTo>
                <a:lnTo>
                  <a:pt x="67" y="178"/>
                </a:lnTo>
                <a:lnTo>
                  <a:pt x="67" y="178"/>
                </a:lnTo>
                <a:lnTo>
                  <a:pt x="67" y="178"/>
                </a:lnTo>
                <a:lnTo>
                  <a:pt x="75" y="178"/>
                </a:lnTo>
                <a:lnTo>
                  <a:pt x="75" y="185"/>
                </a:lnTo>
                <a:lnTo>
                  <a:pt x="75" y="185"/>
                </a:lnTo>
                <a:lnTo>
                  <a:pt x="67" y="185"/>
                </a:lnTo>
                <a:lnTo>
                  <a:pt x="67" y="185"/>
                </a:lnTo>
                <a:lnTo>
                  <a:pt x="60" y="185"/>
                </a:lnTo>
                <a:lnTo>
                  <a:pt x="60" y="185"/>
                </a:lnTo>
                <a:lnTo>
                  <a:pt x="60" y="193"/>
                </a:lnTo>
                <a:lnTo>
                  <a:pt x="60" y="193"/>
                </a:lnTo>
                <a:lnTo>
                  <a:pt x="67" y="193"/>
                </a:lnTo>
                <a:lnTo>
                  <a:pt x="67" y="200"/>
                </a:lnTo>
                <a:lnTo>
                  <a:pt x="75" y="200"/>
                </a:lnTo>
                <a:lnTo>
                  <a:pt x="82" y="200"/>
                </a:lnTo>
                <a:lnTo>
                  <a:pt x="75" y="200"/>
                </a:lnTo>
                <a:lnTo>
                  <a:pt x="67" y="200"/>
                </a:lnTo>
                <a:lnTo>
                  <a:pt x="60" y="200"/>
                </a:lnTo>
                <a:lnTo>
                  <a:pt x="60" y="200"/>
                </a:lnTo>
                <a:lnTo>
                  <a:pt x="60" y="200"/>
                </a:lnTo>
                <a:lnTo>
                  <a:pt x="52" y="208"/>
                </a:lnTo>
                <a:lnTo>
                  <a:pt x="52" y="208"/>
                </a:lnTo>
                <a:lnTo>
                  <a:pt x="60" y="208"/>
                </a:lnTo>
                <a:lnTo>
                  <a:pt x="67" y="208"/>
                </a:lnTo>
                <a:lnTo>
                  <a:pt x="75" y="208"/>
                </a:lnTo>
                <a:lnTo>
                  <a:pt x="82" y="215"/>
                </a:lnTo>
                <a:lnTo>
                  <a:pt x="82" y="215"/>
                </a:lnTo>
                <a:lnTo>
                  <a:pt x="75" y="215"/>
                </a:lnTo>
                <a:lnTo>
                  <a:pt x="67" y="215"/>
                </a:lnTo>
                <a:lnTo>
                  <a:pt x="60" y="215"/>
                </a:lnTo>
                <a:lnTo>
                  <a:pt x="52" y="215"/>
                </a:lnTo>
                <a:lnTo>
                  <a:pt x="52" y="215"/>
                </a:lnTo>
                <a:lnTo>
                  <a:pt x="52" y="215"/>
                </a:lnTo>
                <a:lnTo>
                  <a:pt x="52" y="222"/>
                </a:lnTo>
                <a:lnTo>
                  <a:pt x="52" y="222"/>
                </a:lnTo>
                <a:lnTo>
                  <a:pt x="60" y="230"/>
                </a:lnTo>
                <a:lnTo>
                  <a:pt x="67" y="230"/>
                </a:lnTo>
                <a:lnTo>
                  <a:pt x="67" y="230"/>
                </a:lnTo>
                <a:lnTo>
                  <a:pt x="75" y="230"/>
                </a:lnTo>
                <a:lnTo>
                  <a:pt x="75" y="230"/>
                </a:lnTo>
                <a:lnTo>
                  <a:pt x="75" y="237"/>
                </a:lnTo>
                <a:lnTo>
                  <a:pt x="67" y="237"/>
                </a:lnTo>
                <a:lnTo>
                  <a:pt x="67" y="237"/>
                </a:lnTo>
                <a:lnTo>
                  <a:pt x="60" y="237"/>
                </a:lnTo>
                <a:lnTo>
                  <a:pt x="67" y="237"/>
                </a:lnTo>
                <a:lnTo>
                  <a:pt x="67" y="237"/>
                </a:lnTo>
                <a:lnTo>
                  <a:pt x="75" y="237"/>
                </a:lnTo>
                <a:lnTo>
                  <a:pt x="75" y="237"/>
                </a:lnTo>
                <a:lnTo>
                  <a:pt x="67" y="237"/>
                </a:lnTo>
                <a:lnTo>
                  <a:pt x="67" y="245"/>
                </a:lnTo>
                <a:lnTo>
                  <a:pt x="60" y="245"/>
                </a:lnTo>
                <a:lnTo>
                  <a:pt x="60" y="245"/>
                </a:lnTo>
                <a:lnTo>
                  <a:pt x="60" y="245"/>
                </a:lnTo>
                <a:lnTo>
                  <a:pt x="52" y="237"/>
                </a:lnTo>
                <a:lnTo>
                  <a:pt x="45" y="245"/>
                </a:lnTo>
                <a:lnTo>
                  <a:pt x="37" y="245"/>
                </a:lnTo>
                <a:lnTo>
                  <a:pt x="37" y="245"/>
                </a:lnTo>
                <a:lnTo>
                  <a:pt x="30" y="245"/>
                </a:lnTo>
                <a:lnTo>
                  <a:pt x="30" y="245"/>
                </a:lnTo>
                <a:lnTo>
                  <a:pt x="37" y="252"/>
                </a:lnTo>
                <a:lnTo>
                  <a:pt x="45" y="252"/>
                </a:lnTo>
                <a:lnTo>
                  <a:pt x="52" y="252"/>
                </a:lnTo>
                <a:lnTo>
                  <a:pt x="60" y="252"/>
                </a:lnTo>
                <a:lnTo>
                  <a:pt x="67" y="252"/>
                </a:lnTo>
                <a:lnTo>
                  <a:pt x="75" y="252"/>
                </a:lnTo>
                <a:lnTo>
                  <a:pt x="75" y="252"/>
                </a:lnTo>
                <a:lnTo>
                  <a:pt x="82" y="252"/>
                </a:lnTo>
                <a:lnTo>
                  <a:pt x="82" y="252"/>
                </a:lnTo>
                <a:lnTo>
                  <a:pt x="89" y="252"/>
                </a:lnTo>
                <a:lnTo>
                  <a:pt x="89" y="252"/>
                </a:lnTo>
                <a:lnTo>
                  <a:pt x="82" y="252"/>
                </a:lnTo>
                <a:lnTo>
                  <a:pt x="82" y="252"/>
                </a:lnTo>
                <a:lnTo>
                  <a:pt x="75" y="259"/>
                </a:lnTo>
                <a:lnTo>
                  <a:pt x="60" y="259"/>
                </a:lnTo>
                <a:lnTo>
                  <a:pt x="60" y="259"/>
                </a:lnTo>
                <a:lnTo>
                  <a:pt x="67" y="267"/>
                </a:lnTo>
                <a:lnTo>
                  <a:pt x="82" y="267"/>
                </a:lnTo>
                <a:lnTo>
                  <a:pt x="89" y="267"/>
                </a:lnTo>
                <a:lnTo>
                  <a:pt x="97" y="274"/>
                </a:lnTo>
                <a:lnTo>
                  <a:pt x="97" y="274"/>
                </a:lnTo>
                <a:lnTo>
                  <a:pt x="104" y="274"/>
                </a:lnTo>
                <a:lnTo>
                  <a:pt x="104" y="267"/>
                </a:lnTo>
                <a:lnTo>
                  <a:pt x="112" y="267"/>
                </a:lnTo>
                <a:lnTo>
                  <a:pt x="112" y="259"/>
                </a:lnTo>
                <a:lnTo>
                  <a:pt x="112" y="259"/>
                </a:lnTo>
                <a:lnTo>
                  <a:pt x="119" y="252"/>
                </a:lnTo>
                <a:lnTo>
                  <a:pt x="119" y="252"/>
                </a:lnTo>
                <a:lnTo>
                  <a:pt x="126" y="252"/>
                </a:lnTo>
                <a:lnTo>
                  <a:pt x="126" y="252"/>
                </a:lnTo>
                <a:lnTo>
                  <a:pt x="126" y="245"/>
                </a:lnTo>
                <a:lnTo>
                  <a:pt x="126" y="245"/>
                </a:lnTo>
                <a:lnTo>
                  <a:pt x="134" y="237"/>
                </a:lnTo>
                <a:lnTo>
                  <a:pt x="134" y="237"/>
                </a:lnTo>
                <a:lnTo>
                  <a:pt x="134" y="237"/>
                </a:lnTo>
                <a:lnTo>
                  <a:pt x="134" y="237"/>
                </a:lnTo>
                <a:lnTo>
                  <a:pt x="141" y="237"/>
                </a:lnTo>
                <a:lnTo>
                  <a:pt x="134" y="245"/>
                </a:lnTo>
                <a:lnTo>
                  <a:pt x="134" y="245"/>
                </a:lnTo>
                <a:lnTo>
                  <a:pt x="141" y="252"/>
                </a:lnTo>
                <a:lnTo>
                  <a:pt x="141" y="252"/>
                </a:lnTo>
                <a:lnTo>
                  <a:pt x="141" y="252"/>
                </a:lnTo>
                <a:lnTo>
                  <a:pt x="134" y="252"/>
                </a:lnTo>
                <a:lnTo>
                  <a:pt x="126" y="252"/>
                </a:lnTo>
                <a:lnTo>
                  <a:pt x="126" y="259"/>
                </a:lnTo>
                <a:lnTo>
                  <a:pt x="126" y="259"/>
                </a:lnTo>
                <a:lnTo>
                  <a:pt x="126" y="259"/>
                </a:lnTo>
                <a:lnTo>
                  <a:pt x="126" y="267"/>
                </a:lnTo>
                <a:lnTo>
                  <a:pt x="126" y="267"/>
                </a:lnTo>
                <a:lnTo>
                  <a:pt x="126" y="267"/>
                </a:lnTo>
                <a:lnTo>
                  <a:pt x="134" y="267"/>
                </a:lnTo>
                <a:lnTo>
                  <a:pt x="134" y="267"/>
                </a:lnTo>
                <a:lnTo>
                  <a:pt x="134" y="267"/>
                </a:lnTo>
                <a:lnTo>
                  <a:pt x="134" y="274"/>
                </a:lnTo>
                <a:lnTo>
                  <a:pt x="126" y="274"/>
                </a:lnTo>
                <a:lnTo>
                  <a:pt x="126" y="274"/>
                </a:lnTo>
                <a:lnTo>
                  <a:pt x="126" y="274"/>
                </a:lnTo>
                <a:lnTo>
                  <a:pt x="134" y="274"/>
                </a:lnTo>
                <a:lnTo>
                  <a:pt x="141" y="282"/>
                </a:lnTo>
                <a:lnTo>
                  <a:pt x="141" y="282"/>
                </a:lnTo>
                <a:lnTo>
                  <a:pt x="141" y="282"/>
                </a:lnTo>
                <a:lnTo>
                  <a:pt x="149" y="282"/>
                </a:lnTo>
                <a:lnTo>
                  <a:pt x="149" y="274"/>
                </a:lnTo>
                <a:lnTo>
                  <a:pt x="149" y="274"/>
                </a:lnTo>
                <a:lnTo>
                  <a:pt x="156" y="282"/>
                </a:lnTo>
                <a:lnTo>
                  <a:pt x="156" y="282"/>
                </a:lnTo>
                <a:lnTo>
                  <a:pt x="156" y="282"/>
                </a:lnTo>
                <a:lnTo>
                  <a:pt x="141" y="282"/>
                </a:lnTo>
                <a:lnTo>
                  <a:pt x="141" y="282"/>
                </a:lnTo>
                <a:lnTo>
                  <a:pt x="134" y="282"/>
                </a:lnTo>
                <a:lnTo>
                  <a:pt x="126" y="282"/>
                </a:lnTo>
                <a:lnTo>
                  <a:pt x="126" y="282"/>
                </a:lnTo>
                <a:lnTo>
                  <a:pt x="126" y="289"/>
                </a:lnTo>
                <a:lnTo>
                  <a:pt x="126" y="289"/>
                </a:lnTo>
                <a:lnTo>
                  <a:pt x="126" y="289"/>
                </a:lnTo>
                <a:lnTo>
                  <a:pt x="126" y="289"/>
                </a:lnTo>
                <a:lnTo>
                  <a:pt x="126" y="289"/>
                </a:lnTo>
                <a:lnTo>
                  <a:pt x="126" y="296"/>
                </a:lnTo>
                <a:lnTo>
                  <a:pt x="119" y="296"/>
                </a:lnTo>
                <a:lnTo>
                  <a:pt x="119" y="296"/>
                </a:lnTo>
                <a:lnTo>
                  <a:pt x="119" y="296"/>
                </a:lnTo>
                <a:lnTo>
                  <a:pt x="119" y="304"/>
                </a:lnTo>
                <a:lnTo>
                  <a:pt x="126" y="304"/>
                </a:lnTo>
                <a:lnTo>
                  <a:pt x="134" y="304"/>
                </a:lnTo>
                <a:lnTo>
                  <a:pt x="134" y="304"/>
                </a:lnTo>
                <a:lnTo>
                  <a:pt x="134" y="304"/>
                </a:lnTo>
                <a:lnTo>
                  <a:pt x="126" y="304"/>
                </a:lnTo>
                <a:lnTo>
                  <a:pt x="126" y="311"/>
                </a:lnTo>
                <a:lnTo>
                  <a:pt x="126" y="311"/>
                </a:lnTo>
                <a:lnTo>
                  <a:pt x="134" y="319"/>
                </a:lnTo>
                <a:lnTo>
                  <a:pt x="134" y="311"/>
                </a:lnTo>
                <a:lnTo>
                  <a:pt x="134" y="311"/>
                </a:lnTo>
                <a:lnTo>
                  <a:pt x="141" y="319"/>
                </a:lnTo>
                <a:lnTo>
                  <a:pt x="134" y="319"/>
                </a:lnTo>
                <a:lnTo>
                  <a:pt x="134" y="326"/>
                </a:lnTo>
                <a:lnTo>
                  <a:pt x="134" y="326"/>
                </a:lnTo>
                <a:lnTo>
                  <a:pt x="134" y="326"/>
                </a:lnTo>
                <a:lnTo>
                  <a:pt x="134" y="326"/>
                </a:lnTo>
                <a:lnTo>
                  <a:pt x="126" y="333"/>
                </a:lnTo>
                <a:lnTo>
                  <a:pt x="126" y="341"/>
                </a:lnTo>
                <a:lnTo>
                  <a:pt x="126" y="348"/>
                </a:lnTo>
                <a:lnTo>
                  <a:pt x="126" y="341"/>
                </a:lnTo>
                <a:lnTo>
                  <a:pt x="134" y="341"/>
                </a:lnTo>
                <a:lnTo>
                  <a:pt x="134" y="333"/>
                </a:lnTo>
                <a:lnTo>
                  <a:pt x="134" y="333"/>
                </a:lnTo>
                <a:lnTo>
                  <a:pt x="141" y="341"/>
                </a:lnTo>
                <a:lnTo>
                  <a:pt x="134" y="341"/>
                </a:lnTo>
                <a:lnTo>
                  <a:pt x="134" y="348"/>
                </a:lnTo>
                <a:lnTo>
                  <a:pt x="126" y="348"/>
                </a:lnTo>
                <a:lnTo>
                  <a:pt x="134" y="356"/>
                </a:lnTo>
                <a:lnTo>
                  <a:pt x="134" y="356"/>
                </a:lnTo>
                <a:lnTo>
                  <a:pt x="141" y="348"/>
                </a:lnTo>
                <a:lnTo>
                  <a:pt x="141" y="348"/>
                </a:lnTo>
                <a:lnTo>
                  <a:pt x="141" y="356"/>
                </a:lnTo>
                <a:lnTo>
                  <a:pt x="141" y="356"/>
                </a:lnTo>
                <a:lnTo>
                  <a:pt x="134" y="356"/>
                </a:lnTo>
                <a:lnTo>
                  <a:pt x="134" y="363"/>
                </a:lnTo>
                <a:lnTo>
                  <a:pt x="141" y="363"/>
                </a:lnTo>
                <a:lnTo>
                  <a:pt x="141" y="363"/>
                </a:lnTo>
                <a:lnTo>
                  <a:pt x="141" y="363"/>
                </a:lnTo>
                <a:lnTo>
                  <a:pt x="149" y="371"/>
                </a:lnTo>
                <a:lnTo>
                  <a:pt x="149" y="363"/>
                </a:lnTo>
                <a:lnTo>
                  <a:pt x="149" y="363"/>
                </a:lnTo>
                <a:lnTo>
                  <a:pt x="149" y="356"/>
                </a:lnTo>
                <a:lnTo>
                  <a:pt x="156" y="363"/>
                </a:lnTo>
                <a:lnTo>
                  <a:pt x="156" y="363"/>
                </a:lnTo>
                <a:lnTo>
                  <a:pt x="156" y="371"/>
                </a:lnTo>
                <a:lnTo>
                  <a:pt x="149" y="371"/>
                </a:lnTo>
                <a:lnTo>
                  <a:pt x="141" y="371"/>
                </a:lnTo>
                <a:lnTo>
                  <a:pt x="149" y="378"/>
                </a:lnTo>
                <a:lnTo>
                  <a:pt x="149" y="378"/>
                </a:lnTo>
                <a:lnTo>
                  <a:pt x="149" y="385"/>
                </a:lnTo>
                <a:lnTo>
                  <a:pt x="149" y="385"/>
                </a:lnTo>
                <a:lnTo>
                  <a:pt x="141" y="385"/>
                </a:lnTo>
                <a:lnTo>
                  <a:pt x="141" y="385"/>
                </a:lnTo>
                <a:lnTo>
                  <a:pt x="149" y="393"/>
                </a:lnTo>
                <a:lnTo>
                  <a:pt x="149" y="393"/>
                </a:lnTo>
                <a:lnTo>
                  <a:pt x="149" y="400"/>
                </a:lnTo>
                <a:lnTo>
                  <a:pt x="149" y="400"/>
                </a:lnTo>
                <a:lnTo>
                  <a:pt x="149" y="408"/>
                </a:lnTo>
                <a:lnTo>
                  <a:pt x="149" y="408"/>
                </a:lnTo>
                <a:lnTo>
                  <a:pt x="149" y="415"/>
                </a:lnTo>
                <a:lnTo>
                  <a:pt x="149" y="415"/>
                </a:lnTo>
                <a:lnTo>
                  <a:pt x="149" y="422"/>
                </a:lnTo>
                <a:lnTo>
                  <a:pt x="156" y="422"/>
                </a:lnTo>
                <a:lnTo>
                  <a:pt x="156" y="422"/>
                </a:lnTo>
                <a:lnTo>
                  <a:pt x="156" y="422"/>
                </a:lnTo>
                <a:lnTo>
                  <a:pt x="163" y="422"/>
                </a:lnTo>
                <a:lnTo>
                  <a:pt x="163" y="422"/>
                </a:lnTo>
                <a:lnTo>
                  <a:pt x="171" y="422"/>
                </a:lnTo>
                <a:lnTo>
                  <a:pt x="171" y="422"/>
                </a:lnTo>
                <a:lnTo>
                  <a:pt x="178" y="422"/>
                </a:lnTo>
                <a:lnTo>
                  <a:pt x="178" y="415"/>
                </a:lnTo>
                <a:lnTo>
                  <a:pt x="171" y="408"/>
                </a:lnTo>
                <a:lnTo>
                  <a:pt x="171" y="408"/>
                </a:lnTo>
                <a:lnTo>
                  <a:pt x="171" y="408"/>
                </a:lnTo>
                <a:lnTo>
                  <a:pt x="171" y="400"/>
                </a:lnTo>
                <a:lnTo>
                  <a:pt x="171" y="400"/>
                </a:lnTo>
                <a:lnTo>
                  <a:pt x="171" y="393"/>
                </a:lnTo>
                <a:lnTo>
                  <a:pt x="171" y="393"/>
                </a:lnTo>
                <a:lnTo>
                  <a:pt x="171" y="385"/>
                </a:lnTo>
                <a:lnTo>
                  <a:pt x="171" y="385"/>
                </a:lnTo>
                <a:lnTo>
                  <a:pt x="171" y="378"/>
                </a:lnTo>
                <a:lnTo>
                  <a:pt x="171" y="378"/>
                </a:lnTo>
                <a:lnTo>
                  <a:pt x="171" y="371"/>
                </a:lnTo>
                <a:lnTo>
                  <a:pt x="178" y="371"/>
                </a:lnTo>
                <a:lnTo>
                  <a:pt x="171" y="371"/>
                </a:lnTo>
                <a:lnTo>
                  <a:pt x="171" y="363"/>
                </a:lnTo>
                <a:lnTo>
                  <a:pt x="171" y="363"/>
                </a:lnTo>
                <a:lnTo>
                  <a:pt x="163" y="356"/>
                </a:lnTo>
                <a:lnTo>
                  <a:pt x="163" y="356"/>
                </a:lnTo>
                <a:lnTo>
                  <a:pt x="163" y="348"/>
                </a:lnTo>
                <a:lnTo>
                  <a:pt x="156" y="348"/>
                </a:lnTo>
                <a:lnTo>
                  <a:pt x="156" y="341"/>
                </a:lnTo>
                <a:lnTo>
                  <a:pt x="156" y="341"/>
                </a:lnTo>
                <a:lnTo>
                  <a:pt x="156" y="333"/>
                </a:lnTo>
                <a:lnTo>
                  <a:pt x="156" y="333"/>
                </a:lnTo>
                <a:lnTo>
                  <a:pt x="156" y="333"/>
                </a:lnTo>
                <a:lnTo>
                  <a:pt x="163" y="326"/>
                </a:lnTo>
                <a:lnTo>
                  <a:pt x="163" y="326"/>
                </a:lnTo>
                <a:lnTo>
                  <a:pt x="163" y="319"/>
                </a:lnTo>
                <a:lnTo>
                  <a:pt x="171" y="319"/>
                </a:lnTo>
                <a:lnTo>
                  <a:pt x="171" y="319"/>
                </a:lnTo>
                <a:lnTo>
                  <a:pt x="178" y="311"/>
                </a:lnTo>
                <a:lnTo>
                  <a:pt x="178" y="311"/>
                </a:lnTo>
                <a:lnTo>
                  <a:pt x="178" y="311"/>
                </a:lnTo>
                <a:lnTo>
                  <a:pt x="186" y="304"/>
                </a:lnTo>
                <a:lnTo>
                  <a:pt x="186" y="304"/>
                </a:lnTo>
                <a:lnTo>
                  <a:pt x="186" y="304"/>
                </a:lnTo>
                <a:lnTo>
                  <a:pt x="193" y="304"/>
                </a:lnTo>
                <a:lnTo>
                  <a:pt x="193" y="304"/>
                </a:lnTo>
                <a:lnTo>
                  <a:pt x="193" y="311"/>
                </a:lnTo>
                <a:lnTo>
                  <a:pt x="178" y="319"/>
                </a:lnTo>
                <a:lnTo>
                  <a:pt x="171" y="326"/>
                </a:lnTo>
                <a:lnTo>
                  <a:pt x="163" y="333"/>
                </a:lnTo>
                <a:lnTo>
                  <a:pt x="163" y="341"/>
                </a:lnTo>
                <a:lnTo>
                  <a:pt x="163" y="341"/>
                </a:lnTo>
                <a:lnTo>
                  <a:pt x="163" y="341"/>
                </a:lnTo>
                <a:lnTo>
                  <a:pt x="163" y="348"/>
                </a:lnTo>
                <a:lnTo>
                  <a:pt x="163" y="348"/>
                </a:lnTo>
                <a:lnTo>
                  <a:pt x="163" y="348"/>
                </a:lnTo>
                <a:lnTo>
                  <a:pt x="171" y="356"/>
                </a:lnTo>
                <a:lnTo>
                  <a:pt x="171" y="356"/>
                </a:lnTo>
                <a:lnTo>
                  <a:pt x="178" y="356"/>
                </a:lnTo>
                <a:lnTo>
                  <a:pt x="178" y="356"/>
                </a:lnTo>
                <a:lnTo>
                  <a:pt x="178" y="356"/>
                </a:lnTo>
                <a:lnTo>
                  <a:pt x="178" y="348"/>
                </a:lnTo>
                <a:lnTo>
                  <a:pt x="171" y="341"/>
                </a:lnTo>
                <a:lnTo>
                  <a:pt x="171" y="341"/>
                </a:lnTo>
                <a:lnTo>
                  <a:pt x="178" y="341"/>
                </a:lnTo>
                <a:lnTo>
                  <a:pt x="178" y="341"/>
                </a:lnTo>
                <a:lnTo>
                  <a:pt x="186" y="348"/>
                </a:lnTo>
                <a:lnTo>
                  <a:pt x="186" y="341"/>
                </a:lnTo>
                <a:lnTo>
                  <a:pt x="186" y="341"/>
                </a:lnTo>
                <a:lnTo>
                  <a:pt x="186" y="341"/>
                </a:lnTo>
                <a:lnTo>
                  <a:pt x="186" y="341"/>
                </a:lnTo>
                <a:lnTo>
                  <a:pt x="193" y="341"/>
                </a:lnTo>
                <a:lnTo>
                  <a:pt x="193" y="348"/>
                </a:lnTo>
                <a:lnTo>
                  <a:pt x="200" y="348"/>
                </a:lnTo>
                <a:lnTo>
                  <a:pt x="200" y="356"/>
                </a:lnTo>
                <a:lnTo>
                  <a:pt x="200" y="356"/>
                </a:lnTo>
                <a:lnTo>
                  <a:pt x="208" y="356"/>
                </a:lnTo>
                <a:lnTo>
                  <a:pt x="208" y="356"/>
                </a:lnTo>
                <a:lnTo>
                  <a:pt x="208" y="356"/>
                </a:lnTo>
                <a:lnTo>
                  <a:pt x="208" y="348"/>
                </a:lnTo>
                <a:lnTo>
                  <a:pt x="208" y="348"/>
                </a:lnTo>
                <a:lnTo>
                  <a:pt x="208" y="348"/>
                </a:lnTo>
                <a:lnTo>
                  <a:pt x="208" y="341"/>
                </a:lnTo>
                <a:lnTo>
                  <a:pt x="208" y="341"/>
                </a:lnTo>
                <a:lnTo>
                  <a:pt x="208" y="333"/>
                </a:lnTo>
                <a:lnTo>
                  <a:pt x="208" y="333"/>
                </a:lnTo>
                <a:lnTo>
                  <a:pt x="208" y="326"/>
                </a:lnTo>
                <a:lnTo>
                  <a:pt x="200" y="326"/>
                </a:lnTo>
                <a:lnTo>
                  <a:pt x="200" y="319"/>
                </a:lnTo>
                <a:lnTo>
                  <a:pt x="208" y="319"/>
                </a:lnTo>
                <a:lnTo>
                  <a:pt x="208" y="326"/>
                </a:lnTo>
                <a:lnTo>
                  <a:pt x="208" y="326"/>
                </a:lnTo>
                <a:lnTo>
                  <a:pt x="215" y="333"/>
                </a:lnTo>
                <a:lnTo>
                  <a:pt x="215" y="341"/>
                </a:lnTo>
                <a:lnTo>
                  <a:pt x="223" y="341"/>
                </a:lnTo>
                <a:lnTo>
                  <a:pt x="223" y="333"/>
                </a:lnTo>
                <a:lnTo>
                  <a:pt x="223" y="333"/>
                </a:lnTo>
                <a:lnTo>
                  <a:pt x="230" y="341"/>
                </a:lnTo>
                <a:lnTo>
                  <a:pt x="230" y="341"/>
                </a:lnTo>
                <a:lnTo>
                  <a:pt x="237" y="341"/>
                </a:lnTo>
                <a:lnTo>
                  <a:pt x="245" y="341"/>
                </a:lnTo>
                <a:lnTo>
                  <a:pt x="252" y="348"/>
                </a:lnTo>
                <a:lnTo>
                  <a:pt x="260" y="348"/>
                </a:lnTo>
                <a:lnTo>
                  <a:pt x="260" y="348"/>
                </a:lnTo>
                <a:lnTo>
                  <a:pt x="252" y="348"/>
                </a:lnTo>
                <a:lnTo>
                  <a:pt x="245" y="348"/>
                </a:lnTo>
                <a:lnTo>
                  <a:pt x="237" y="348"/>
                </a:lnTo>
                <a:lnTo>
                  <a:pt x="230" y="341"/>
                </a:lnTo>
                <a:lnTo>
                  <a:pt x="223" y="341"/>
                </a:lnTo>
                <a:lnTo>
                  <a:pt x="215" y="341"/>
                </a:lnTo>
                <a:lnTo>
                  <a:pt x="215" y="348"/>
                </a:lnTo>
                <a:lnTo>
                  <a:pt x="215" y="348"/>
                </a:lnTo>
                <a:lnTo>
                  <a:pt x="215" y="356"/>
                </a:lnTo>
                <a:lnTo>
                  <a:pt x="215" y="356"/>
                </a:lnTo>
                <a:lnTo>
                  <a:pt x="215" y="356"/>
                </a:lnTo>
                <a:lnTo>
                  <a:pt x="223" y="363"/>
                </a:lnTo>
                <a:lnTo>
                  <a:pt x="223" y="363"/>
                </a:lnTo>
                <a:lnTo>
                  <a:pt x="230" y="371"/>
                </a:lnTo>
                <a:lnTo>
                  <a:pt x="230" y="378"/>
                </a:lnTo>
                <a:lnTo>
                  <a:pt x="245" y="385"/>
                </a:lnTo>
                <a:lnTo>
                  <a:pt x="252" y="385"/>
                </a:lnTo>
                <a:lnTo>
                  <a:pt x="252" y="393"/>
                </a:lnTo>
                <a:lnTo>
                  <a:pt x="260" y="400"/>
                </a:lnTo>
                <a:lnTo>
                  <a:pt x="260" y="400"/>
                </a:lnTo>
                <a:lnTo>
                  <a:pt x="260" y="408"/>
                </a:lnTo>
                <a:lnTo>
                  <a:pt x="252" y="415"/>
                </a:lnTo>
                <a:lnTo>
                  <a:pt x="245" y="422"/>
                </a:lnTo>
                <a:lnTo>
                  <a:pt x="252" y="430"/>
                </a:lnTo>
                <a:lnTo>
                  <a:pt x="252" y="430"/>
                </a:lnTo>
                <a:lnTo>
                  <a:pt x="245" y="437"/>
                </a:lnTo>
                <a:lnTo>
                  <a:pt x="245" y="437"/>
                </a:lnTo>
                <a:lnTo>
                  <a:pt x="245" y="445"/>
                </a:lnTo>
                <a:lnTo>
                  <a:pt x="245" y="452"/>
                </a:lnTo>
                <a:lnTo>
                  <a:pt x="245" y="459"/>
                </a:lnTo>
                <a:lnTo>
                  <a:pt x="252" y="459"/>
                </a:lnTo>
                <a:lnTo>
                  <a:pt x="252" y="467"/>
                </a:lnTo>
                <a:lnTo>
                  <a:pt x="252" y="467"/>
                </a:lnTo>
                <a:lnTo>
                  <a:pt x="260" y="474"/>
                </a:lnTo>
                <a:lnTo>
                  <a:pt x="260" y="474"/>
                </a:lnTo>
                <a:lnTo>
                  <a:pt x="260" y="474"/>
                </a:lnTo>
                <a:lnTo>
                  <a:pt x="260" y="482"/>
                </a:lnTo>
                <a:lnTo>
                  <a:pt x="252" y="474"/>
                </a:lnTo>
                <a:lnTo>
                  <a:pt x="252" y="474"/>
                </a:lnTo>
                <a:lnTo>
                  <a:pt x="252" y="474"/>
                </a:lnTo>
                <a:lnTo>
                  <a:pt x="245" y="467"/>
                </a:lnTo>
                <a:lnTo>
                  <a:pt x="245" y="459"/>
                </a:lnTo>
                <a:lnTo>
                  <a:pt x="237" y="467"/>
                </a:lnTo>
                <a:lnTo>
                  <a:pt x="237" y="467"/>
                </a:lnTo>
                <a:lnTo>
                  <a:pt x="237" y="467"/>
                </a:lnTo>
                <a:lnTo>
                  <a:pt x="237" y="474"/>
                </a:lnTo>
                <a:lnTo>
                  <a:pt x="237" y="474"/>
                </a:lnTo>
                <a:lnTo>
                  <a:pt x="245" y="482"/>
                </a:lnTo>
                <a:lnTo>
                  <a:pt x="245" y="489"/>
                </a:lnTo>
                <a:lnTo>
                  <a:pt x="252" y="489"/>
                </a:lnTo>
                <a:lnTo>
                  <a:pt x="267" y="496"/>
                </a:lnTo>
                <a:lnTo>
                  <a:pt x="274" y="504"/>
                </a:lnTo>
                <a:lnTo>
                  <a:pt x="274" y="504"/>
                </a:lnTo>
                <a:lnTo>
                  <a:pt x="282" y="511"/>
                </a:lnTo>
                <a:lnTo>
                  <a:pt x="289" y="511"/>
                </a:lnTo>
                <a:lnTo>
                  <a:pt x="297" y="511"/>
                </a:lnTo>
                <a:lnTo>
                  <a:pt x="289" y="511"/>
                </a:lnTo>
                <a:lnTo>
                  <a:pt x="289" y="504"/>
                </a:lnTo>
                <a:lnTo>
                  <a:pt x="282" y="496"/>
                </a:lnTo>
                <a:lnTo>
                  <a:pt x="274" y="489"/>
                </a:lnTo>
                <a:lnTo>
                  <a:pt x="274" y="489"/>
                </a:lnTo>
                <a:lnTo>
                  <a:pt x="274" y="489"/>
                </a:lnTo>
                <a:lnTo>
                  <a:pt x="282" y="489"/>
                </a:lnTo>
                <a:lnTo>
                  <a:pt x="282" y="489"/>
                </a:lnTo>
                <a:lnTo>
                  <a:pt x="289" y="489"/>
                </a:lnTo>
                <a:lnTo>
                  <a:pt x="297" y="489"/>
                </a:lnTo>
                <a:lnTo>
                  <a:pt x="304" y="496"/>
                </a:lnTo>
                <a:lnTo>
                  <a:pt x="319" y="504"/>
                </a:lnTo>
                <a:lnTo>
                  <a:pt x="334" y="504"/>
                </a:lnTo>
                <a:lnTo>
                  <a:pt x="334" y="511"/>
                </a:lnTo>
                <a:lnTo>
                  <a:pt x="341" y="504"/>
                </a:lnTo>
                <a:lnTo>
                  <a:pt x="334" y="496"/>
                </a:lnTo>
                <a:lnTo>
                  <a:pt x="334" y="489"/>
                </a:lnTo>
                <a:lnTo>
                  <a:pt x="326" y="489"/>
                </a:lnTo>
                <a:lnTo>
                  <a:pt x="326" y="489"/>
                </a:lnTo>
                <a:lnTo>
                  <a:pt x="319" y="482"/>
                </a:lnTo>
                <a:lnTo>
                  <a:pt x="319" y="474"/>
                </a:lnTo>
                <a:lnTo>
                  <a:pt x="326" y="482"/>
                </a:lnTo>
                <a:lnTo>
                  <a:pt x="334" y="489"/>
                </a:lnTo>
                <a:lnTo>
                  <a:pt x="341" y="489"/>
                </a:lnTo>
                <a:lnTo>
                  <a:pt x="348" y="489"/>
                </a:lnTo>
                <a:lnTo>
                  <a:pt x="348" y="489"/>
                </a:lnTo>
                <a:lnTo>
                  <a:pt x="348" y="496"/>
                </a:lnTo>
                <a:lnTo>
                  <a:pt x="356" y="489"/>
                </a:lnTo>
                <a:lnTo>
                  <a:pt x="356" y="489"/>
                </a:lnTo>
                <a:lnTo>
                  <a:pt x="363" y="489"/>
                </a:lnTo>
                <a:lnTo>
                  <a:pt x="363" y="489"/>
                </a:lnTo>
                <a:lnTo>
                  <a:pt x="363" y="489"/>
                </a:lnTo>
                <a:lnTo>
                  <a:pt x="363" y="489"/>
                </a:lnTo>
                <a:lnTo>
                  <a:pt x="371" y="496"/>
                </a:lnTo>
                <a:lnTo>
                  <a:pt x="371" y="496"/>
                </a:lnTo>
                <a:lnTo>
                  <a:pt x="378" y="496"/>
                </a:lnTo>
                <a:lnTo>
                  <a:pt x="378" y="489"/>
                </a:lnTo>
                <a:lnTo>
                  <a:pt x="385" y="489"/>
                </a:lnTo>
                <a:lnTo>
                  <a:pt x="385" y="489"/>
                </a:lnTo>
                <a:lnTo>
                  <a:pt x="385" y="489"/>
                </a:lnTo>
                <a:lnTo>
                  <a:pt x="385" y="482"/>
                </a:lnTo>
                <a:lnTo>
                  <a:pt x="385" y="482"/>
                </a:lnTo>
                <a:lnTo>
                  <a:pt x="408" y="482"/>
                </a:lnTo>
                <a:lnTo>
                  <a:pt x="408" y="474"/>
                </a:lnTo>
                <a:lnTo>
                  <a:pt x="400" y="467"/>
                </a:lnTo>
                <a:lnTo>
                  <a:pt x="400" y="467"/>
                </a:lnTo>
                <a:lnTo>
                  <a:pt x="400" y="467"/>
                </a:lnTo>
                <a:lnTo>
                  <a:pt x="400" y="467"/>
                </a:lnTo>
                <a:lnTo>
                  <a:pt x="400" y="467"/>
                </a:lnTo>
                <a:lnTo>
                  <a:pt x="400" y="459"/>
                </a:lnTo>
                <a:lnTo>
                  <a:pt x="408" y="467"/>
                </a:lnTo>
                <a:lnTo>
                  <a:pt x="408" y="467"/>
                </a:lnTo>
                <a:lnTo>
                  <a:pt x="415" y="467"/>
                </a:lnTo>
                <a:lnTo>
                  <a:pt x="423" y="467"/>
                </a:lnTo>
                <a:lnTo>
                  <a:pt x="423" y="467"/>
                </a:lnTo>
                <a:lnTo>
                  <a:pt x="460" y="467"/>
                </a:lnTo>
                <a:lnTo>
                  <a:pt x="460" y="467"/>
                </a:lnTo>
                <a:lnTo>
                  <a:pt x="467" y="459"/>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89" name="Freeform 53">
            <a:extLst>
              <a:ext uri="{FF2B5EF4-FFF2-40B4-BE49-F238E27FC236}">
                <a16:creationId xmlns:a16="http://schemas.microsoft.com/office/drawing/2014/main" id="{71406DDE-0285-4EF3-BD28-D4157972CE08}"/>
              </a:ext>
            </a:extLst>
          </p:cNvPr>
          <p:cNvSpPr>
            <a:spLocks/>
          </p:cNvSpPr>
          <p:nvPr/>
        </p:nvSpPr>
        <p:spPr bwMode="auto">
          <a:xfrm>
            <a:off x="5678488" y="4748213"/>
            <a:ext cx="69850" cy="36512"/>
          </a:xfrm>
          <a:custGeom>
            <a:avLst/>
            <a:gdLst/>
            <a:ahLst/>
            <a:cxnLst>
              <a:cxn ang="0">
                <a:pos x="37" y="8"/>
              </a:cxn>
              <a:cxn ang="0">
                <a:pos x="37" y="8"/>
              </a:cxn>
              <a:cxn ang="0">
                <a:pos x="44" y="15"/>
              </a:cxn>
              <a:cxn ang="0">
                <a:pos x="44" y="23"/>
              </a:cxn>
              <a:cxn ang="0">
                <a:pos x="30" y="23"/>
              </a:cxn>
              <a:cxn ang="0">
                <a:pos x="30" y="15"/>
              </a:cxn>
              <a:cxn ang="0">
                <a:pos x="22" y="15"/>
              </a:cxn>
              <a:cxn ang="0">
                <a:pos x="15" y="8"/>
              </a:cxn>
              <a:cxn ang="0">
                <a:pos x="15" y="15"/>
              </a:cxn>
              <a:cxn ang="0">
                <a:pos x="7" y="15"/>
              </a:cxn>
              <a:cxn ang="0">
                <a:pos x="0" y="8"/>
              </a:cxn>
              <a:cxn ang="0">
                <a:pos x="0" y="8"/>
              </a:cxn>
              <a:cxn ang="0">
                <a:pos x="7" y="0"/>
              </a:cxn>
              <a:cxn ang="0">
                <a:pos x="15" y="0"/>
              </a:cxn>
              <a:cxn ang="0">
                <a:pos x="15" y="0"/>
              </a:cxn>
              <a:cxn ang="0">
                <a:pos x="22" y="0"/>
              </a:cxn>
              <a:cxn ang="0">
                <a:pos x="30" y="0"/>
              </a:cxn>
              <a:cxn ang="0">
                <a:pos x="37" y="8"/>
              </a:cxn>
              <a:cxn ang="0">
                <a:pos x="37" y="8"/>
              </a:cxn>
            </a:cxnLst>
            <a:rect l="0" t="0" r="r" b="b"/>
            <a:pathLst>
              <a:path w="44" h="23">
                <a:moveTo>
                  <a:pt x="37" y="8"/>
                </a:moveTo>
                <a:lnTo>
                  <a:pt x="37" y="8"/>
                </a:lnTo>
                <a:lnTo>
                  <a:pt x="44" y="15"/>
                </a:lnTo>
                <a:lnTo>
                  <a:pt x="44" y="23"/>
                </a:lnTo>
                <a:lnTo>
                  <a:pt x="30" y="23"/>
                </a:lnTo>
                <a:lnTo>
                  <a:pt x="30" y="15"/>
                </a:lnTo>
                <a:lnTo>
                  <a:pt x="22" y="15"/>
                </a:lnTo>
                <a:lnTo>
                  <a:pt x="15" y="8"/>
                </a:lnTo>
                <a:lnTo>
                  <a:pt x="15" y="15"/>
                </a:lnTo>
                <a:lnTo>
                  <a:pt x="7" y="15"/>
                </a:lnTo>
                <a:lnTo>
                  <a:pt x="0" y="8"/>
                </a:lnTo>
                <a:lnTo>
                  <a:pt x="0" y="8"/>
                </a:lnTo>
                <a:lnTo>
                  <a:pt x="7" y="0"/>
                </a:lnTo>
                <a:lnTo>
                  <a:pt x="15" y="0"/>
                </a:lnTo>
                <a:lnTo>
                  <a:pt x="15" y="0"/>
                </a:lnTo>
                <a:lnTo>
                  <a:pt x="22" y="0"/>
                </a:lnTo>
                <a:lnTo>
                  <a:pt x="30" y="0"/>
                </a:lnTo>
                <a:lnTo>
                  <a:pt x="37" y="8"/>
                </a:lnTo>
                <a:lnTo>
                  <a:pt x="37" y="8"/>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90" name="Freeform 54">
            <a:extLst>
              <a:ext uri="{FF2B5EF4-FFF2-40B4-BE49-F238E27FC236}">
                <a16:creationId xmlns:a16="http://schemas.microsoft.com/office/drawing/2014/main" id="{5DD1D4F8-0082-45E3-B0FE-C8D6687CD65F}"/>
              </a:ext>
            </a:extLst>
          </p:cNvPr>
          <p:cNvSpPr>
            <a:spLocks/>
          </p:cNvSpPr>
          <p:nvPr/>
        </p:nvSpPr>
        <p:spPr bwMode="auto">
          <a:xfrm>
            <a:off x="5726113" y="4795838"/>
            <a:ext cx="22225" cy="12700"/>
          </a:xfrm>
          <a:custGeom>
            <a:avLst/>
            <a:gdLst/>
            <a:ahLst/>
            <a:cxnLst>
              <a:cxn ang="0">
                <a:pos x="14" y="8"/>
              </a:cxn>
              <a:cxn ang="0">
                <a:pos x="7" y="8"/>
              </a:cxn>
              <a:cxn ang="0">
                <a:pos x="0" y="0"/>
              </a:cxn>
              <a:cxn ang="0">
                <a:pos x="7" y="0"/>
              </a:cxn>
              <a:cxn ang="0">
                <a:pos x="14" y="0"/>
              </a:cxn>
              <a:cxn ang="0">
                <a:pos x="14" y="8"/>
              </a:cxn>
              <a:cxn ang="0">
                <a:pos x="14" y="8"/>
              </a:cxn>
            </a:cxnLst>
            <a:rect l="0" t="0" r="r" b="b"/>
            <a:pathLst>
              <a:path w="14" h="8">
                <a:moveTo>
                  <a:pt x="14" y="8"/>
                </a:moveTo>
                <a:lnTo>
                  <a:pt x="7" y="8"/>
                </a:lnTo>
                <a:lnTo>
                  <a:pt x="0" y="0"/>
                </a:lnTo>
                <a:lnTo>
                  <a:pt x="7" y="0"/>
                </a:lnTo>
                <a:lnTo>
                  <a:pt x="14" y="0"/>
                </a:lnTo>
                <a:lnTo>
                  <a:pt x="14" y="8"/>
                </a:lnTo>
                <a:lnTo>
                  <a:pt x="14" y="8"/>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91" name="Freeform 55">
            <a:extLst>
              <a:ext uri="{FF2B5EF4-FFF2-40B4-BE49-F238E27FC236}">
                <a16:creationId xmlns:a16="http://schemas.microsoft.com/office/drawing/2014/main" id="{BBCA29FC-E047-431A-A986-08AE36F323C2}"/>
              </a:ext>
            </a:extLst>
          </p:cNvPr>
          <p:cNvSpPr>
            <a:spLocks/>
          </p:cNvSpPr>
          <p:nvPr/>
        </p:nvSpPr>
        <p:spPr bwMode="auto">
          <a:xfrm>
            <a:off x="5726113" y="4819650"/>
            <a:ext cx="11112" cy="1588"/>
          </a:xfrm>
          <a:custGeom>
            <a:avLst/>
            <a:gdLst/>
            <a:ahLst/>
            <a:cxnLst>
              <a:cxn ang="0">
                <a:pos x="7" y="0"/>
              </a:cxn>
              <a:cxn ang="0">
                <a:pos x="0" y="0"/>
              </a:cxn>
              <a:cxn ang="0">
                <a:pos x="7" y="0"/>
              </a:cxn>
              <a:cxn ang="0">
                <a:pos x="7" y="0"/>
              </a:cxn>
              <a:cxn ang="0">
                <a:pos x="7" y="0"/>
              </a:cxn>
              <a:cxn ang="0">
                <a:pos x="7" y="0"/>
              </a:cxn>
            </a:cxnLst>
            <a:rect l="0" t="0" r="r" b="b"/>
            <a:pathLst>
              <a:path w="7">
                <a:moveTo>
                  <a:pt x="7" y="0"/>
                </a:moveTo>
                <a:lnTo>
                  <a:pt x="0" y="0"/>
                </a:lnTo>
                <a:lnTo>
                  <a:pt x="7" y="0"/>
                </a:lnTo>
                <a:lnTo>
                  <a:pt x="7" y="0"/>
                </a:lnTo>
                <a:lnTo>
                  <a:pt x="7" y="0"/>
                </a:lnTo>
                <a:lnTo>
                  <a:pt x="7" y="0"/>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92" name="Freeform 56">
            <a:extLst>
              <a:ext uri="{FF2B5EF4-FFF2-40B4-BE49-F238E27FC236}">
                <a16:creationId xmlns:a16="http://schemas.microsoft.com/office/drawing/2014/main" id="{35E377A8-F55B-4AC5-8768-66B65546EFB2}"/>
              </a:ext>
            </a:extLst>
          </p:cNvPr>
          <p:cNvSpPr>
            <a:spLocks/>
          </p:cNvSpPr>
          <p:nvPr/>
        </p:nvSpPr>
        <p:spPr bwMode="auto">
          <a:xfrm>
            <a:off x="5702300" y="4830763"/>
            <a:ext cx="23813" cy="12700"/>
          </a:xfrm>
          <a:custGeom>
            <a:avLst/>
            <a:gdLst/>
            <a:ahLst/>
            <a:cxnLst>
              <a:cxn ang="0">
                <a:pos x="15" y="0"/>
              </a:cxn>
              <a:cxn ang="0">
                <a:pos x="7" y="8"/>
              </a:cxn>
              <a:cxn ang="0">
                <a:pos x="0" y="0"/>
              </a:cxn>
              <a:cxn ang="0">
                <a:pos x="7" y="0"/>
              </a:cxn>
              <a:cxn ang="0">
                <a:pos x="15" y="0"/>
              </a:cxn>
              <a:cxn ang="0">
                <a:pos x="15" y="0"/>
              </a:cxn>
              <a:cxn ang="0">
                <a:pos x="15" y="0"/>
              </a:cxn>
            </a:cxnLst>
            <a:rect l="0" t="0" r="r" b="b"/>
            <a:pathLst>
              <a:path w="15" h="8">
                <a:moveTo>
                  <a:pt x="15" y="0"/>
                </a:moveTo>
                <a:lnTo>
                  <a:pt x="7" y="8"/>
                </a:lnTo>
                <a:lnTo>
                  <a:pt x="0" y="0"/>
                </a:lnTo>
                <a:lnTo>
                  <a:pt x="7" y="0"/>
                </a:lnTo>
                <a:lnTo>
                  <a:pt x="15" y="0"/>
                </a:lnTo>
                <a:lnTo>
                  <a:pt x="15" y="0"/>
                </a:lnTo>
                <a:lnTo>
                  <a:pt x="15" y="0"/>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93" name="Freeform 57">
            <a:extLst>
              <a:ext uri="{FF2B5EF4-FFF2-40B4-BE49-F238E27FC236}">
                <a16:creationId xmlns:a16="http://schemas.microsoft.com/office/drawing/2014/main" id="{022E1BA3-9378-4B71-8E21-32E1833AA167}"/>
              </a:ext>
            </a:extLst>
          </p:cNvPr>
          <p:cNvSpPr>
            <a:spLocks/>
          </p:cNvSpPr>
          <p:nvPr/>
        </p:nvSpPr>
        <p:spPr bwMode="auto">
          <a:xfrm>
            <a:off x="5830888" y="4913313"/>
            <a:ext cx="23812" cy="12700"/>
          </a:xfrm>
          <a:custGeom>
            <a:avLst/>
            <a:gdLst/>
            <a:ahLst/>
            <a:cxnLst>
              <a:cxn ang="0">
                <a:pos x="15" y="8"/>
              </a:cxn>
              <a:cxn ang="0">
                <a:pos x="0" y="0"/>
              </a:cxn>
              <a:cxn ang="0">
                <a:pos x="0" y="0"/>
              </a:cxn>
              <a:cxn ang="0">
                <a:pos x="8" y="0"/>
              </a:cxn>
              <a:cxn ang="0">
                <a:pos x="15" y="0"/>
              </a:cxn>
              <a:cxn ang="0">
                <a:pos x="15" y="8"/>
              </a:cxn>
              <a:cxn ang="0">
                <a:pos x="15" y="8"/>
              </a:cxn>
            </a:cxnLst>
            <a:rect l="0" t="0" r="r" b="b"/>
            <a:pathLst>
              <a:path w="15" h="8">
                <a:moveTo>
                  <a:pt x="15" y="8"/>
                </a:moveTo>
                <a:lnTo>
                  <a:pt x="0" y="0"/>
                </a:lnTo>
                <a:lnTo>
                  <a:pt x="0" y="0"/>
                </a:lnTo>
                <a:lnTo>
                  <a:pt x="8" y="0"/>
                </a:lnTo>
                <a:lnTo>
                  <a:pt x="15" y="0"/>
                </a:lnTo>
                <a:lnTo>
                  <a:pt x="15" y="8"/>
                </a:lnTo>
                <a:lnTo>
                  <a:pt x="15" y="8"/>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94" name="Freeform 58">
            <a:extLst>
              <a:ext uri="{FF2B5EF4-FFF2-40B4-BE49-F238E27FC236}">
                <a16:creationId xmlns:a16="http://schemas.microsoft.com/office/drawing/2014/main" id="{4710CC84-30BE-4FE0-9924-0252C58BD5BB}"/>
              </a:ext>
            </a:extLst>
          </p:cNvPr>
          <p:cNvSpPr>
            <a:spLocks/>
          </p:cNvSpPr>
          <p:nvPr/>
        </p:nvSpPr>
        <p:spPr bwMode="auto">
          <a:xfrm>
            <a:off x="5830888" y="4926013"/>
            <a:ext cx="34925" cy="11112"/>
          </a:xfrm>
          <a:custGeom>
            <a:avLst/>
            <a:gdLst/>
            <a:ahLst/>
            <a:cxnLst>
              <a:cxn ang="0">
                <a:pos x="15" y="7"/>
              </a:cxn>
              <a:cxn ang="0">
                <a:pos x="8" y="7"/>
              </a:cxn>
              <a:cxn ang="0">
                <a:pos x="0" y="7"/>
              </a:cxn>
              <a:cxn ang="0">
                <a:pos x="0" y="0"/>
              </a:cxn>
              <a:cxn ang="0">
                <a:pos x="15" y="0"/>
              </a:cxn>
              <a:cxn ang="0">
                <a:pos x="22" y="7"/>
              </a:cxn>
              <a:cxn ang="0">
                <a:pos x="22" y="7"/>
              </a:cxn>
              <a:cxn ang="0">
                <a:pos x="15" y="7"/>
              </a:cxn>
              <a:cxn ang="0">
                <a:pos x="15" y="7"/>
              </a:cxn>
            </a:cxnLst>
            <a:rect l="0" t="0" r="r" b="b"/>
            <a:pathLst>
              <a:path w="22" h="7">
                <a:moveTo>
                  <a:pt x="15" y="7"/>
                </a:moveTo>
                <a:lnTo>
                  <a:pt x="8" y="7"/>
                </a:lnTo>
                <a:lnTo>
                  <a:pt x="0" y="7"/>
                </a:lnTo>
                <a:lnTo>
                  <a:pt x="0" y="0"/>
                </a:lnTo>
                <a:lnTo>
                  <a:pt x="15" y="0"/>
                </a:lnTo>
                <a:lnTo>
                  <a:pt x="22" y="7"/>
                </a:lnTo>
                <a:lnTo>
                  <a:pt x="22" y="7"/>
                </a:lnTo>
                <a:lnTo>
                  <a:pt x="15" y="7"/>
                </a:lnTo>
                <a:lnTo>
                  <a:pt x="15" y="7"/>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95" name="Freeform 59">
            <a:extLst>
              <a:ext uri="{FF2B5EF4-FFF2-40B4-BE49-F238E27FC236}">
                <a16:creationId xmlns:a16="http://schemas.microsoft.com/office/drawing/2014/main" id="{FFD25C71-616C-4675-9A70-95211B72BFC9}"/>
              </a:ext>
            </a:extLst>
          </p:cNvPr>
          <p:cNvSpPr>
            <a:spLocks/>
          </p:cNvSpPr>
          <p:nvPr/>
        </p:nvSpPr>
        <p:spPr bwMode="auto">
          <a:xfrm>
            <a:off x="5878513" y="4937125"/>
            <a:ext cx="11112" cy="11113"/>
          </a:xfrm>
          <a:custGeom>
            <a:avLst/>
            <a:gdLst/>
            <a:ahLst/>
            <a:cxnLst>
              <a:cxn ang="0">
                <a:pos x="0" y="7"/>
              </a:cxn>
              <a:cxn ang="0">
                <a:pos x="0" y="0"/>
              </a:cxn>
              <a:cxn ang="0">
                <a:pos x="0" y="0"/>
              </a:cxn>
              <a:cxn ang="0">
                <a:pos x="7" y="0"/>
              </a:cxn>
              <a:cxn ang="0">
                <a:pos x="0" y="7"/>
              </a:cxn>
              <a:cxn ang="0">
                <a:pos x="0" y="7"/>
              </a:cxn>
            </a:cxnLst>
            <a:rect l="0" t="0" r="r" b="b"/>
            <a:pathLst>
              <a:path w="7" h="7">
                <a:moveTo>
                  <a:pt x="0" y="7"/>
                </a:moveTo>
                <a:lnTo>
                  <a:pt x="0" y="0"/>
                </a:lnTo>
                <a:lnTo>
                  <a:pt x="0" y="0"/>
                </a:lnTo>
                <a:lnTo>
                  <a:pt x="7" y="0"/>
                </a:lnTo>
                <a:lnTo>
                  <a:pt x="0" y="7"/>
                </a:lnTo>
                <a:lnTo>
                  <a:pt x="0" y="7"/>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96" name="Freeform 60">
            <a:extLst>
              <a:ext uri="{FF2B5EF4-FFF2-40B4-BE49-F238E27FC236}">
                <a16:creationId xmlns:a16="http://schemas.microsoft.com/office/drawing/2014/main" id="{0E176DD5-6EC3-467C-BF31-A3033F98AFEF}"/>
              </a:ext>
            </a:extLst>
          </p:cNvPr>
          <p:cNvSpPr>
            <a:spLocks/>
          </p:cNvSpPr>
          <p:nvPr/>
        </p:nvSpPr>
        <p:spPr bwMode="auto">
          <a:xfrm>
            <a:off x="5889625" y="4937125"/>
            <a:ext cx="12700" cy="11113"/>
          </a:xfrm>
          <a:custGeom>
            <a:avLst/>
            <a:gdLst/>
            <a:ahLst/>
            <a:cxnLst>
              <a:cxn ang="0">
                <a:pos x="8" y="7"/>
              </a:cxn>
              <a:cxn ang="0">
                <a:pos x="0" y="7"/>
              </a:cxn>
              <a:cxn ang="0">
                <a:pos x="8" y="0"/>
              </a:cxn>
              <a:cxn ang="0">
                <a:pos x="8" y="7"/>
              </a:cxn>
              <a:cxn ang="0">
                <a:pos x="8" y="7"/>
              </a:cxn>
              <a:cxn ang="0">
                <a:pos x="8" y="7"/>
              </a:cxn>
            </a:cxnLst>
            <a:rect l="0" t="0" r="r" b="b"/>
            <a:pathLst>
              <a:path w="8" h="7">
                <a:moveTo>
                  <a:pt x="8" y="7"/>
                </a:moveTo>
                <a:lnTo>
                  <a:pt x="0" y="7"/>
                </a:lnTo>
                <a:lnTo>
                  <a:pt x="8" y="0"/>
                </a:lnTo>
                <a:lnTo>
                  <a:pt x="8" y="7"/>
                </a:lnTo>
                <a:lnTo>
                  <a:pt x="8" y="7"/>
                </a:lnTo>
                <a:lnTo>
                  <a:pt x="8" y="7"/>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97" name="Freeform 61">
            <a:extLst>
              <a:ext uri="{FF2B5EF4-FFF2-40B4-BE49-F238E27FC236}">
                <a16:creationId xmlns:a16="http://schemas.microsoft.com/office/drawing/2014/main" id="{8161118E-6B1A-448C-95B6-8DB04F7B89A5}"/>
              </a:ext>
            </a:extLst>
          </p:cNvPr>
          <p:cNvSpPr>
            <a:spLocks/>
          </p:cNvSpPr>
          <p:nvPr/>
        </p:nvSpPr>
        <p:spPr bwMode="auto">
          <a:xfrm>
            <a:off x="6019800" y="5265738"/>
            <a:ext cx="11113" cy="12700"/>
          </a:xfrm>
          <a:custGeom>
            <a:avLst/>
            <a:gdLst/>
            <a:ahLst/>
            <a:cxnLst>
              <a:cxn ang="0">
                <a:pos x="0" y="8"/>
              </a:cxn>
              <a:cxn ang="0">
                <a:pos x="0" y="0"/>
              </a:cxn>
              <a:cxn ang="0">
                <a:pos x="7" y="0"/>
              </a:cxn>
              <a:cxn ang="0">
                <a:pos x="7" y="8"/>
              </a:cxn>
              <a:cxn ang="0">
                <a:pos x="0" y="8"/>
              </a:cxn>
              <a:cxn ang="0">
                <a:pos x="0" y="8"/>
              </a:cxn>
            </a:cxnLst>
            <a:rect l="0" t="0" r="r" b="b"/>
            <a:pathLst>
              <a:path w="7" h="8">
                <a:moveTo>
                  <a:pt x="0" y="8"/>
                </a:moveTo>
                <a:lnTo>
                  <a:pt x="0" y="0"/>
                </a:lnTo>
                <a:lnTo>
                  <a:pt x="7" y="0"/>
                </a:lnTo>
                <a:lnTo>
                  <a:pt x="7" y="8"/>
                </a:lnTo>
                <a:lnTo>
                  <a:pt x="0" y="8"/>
                </a:lnTo>
                <a:lnTo>
                  <a:pt x="0" y="8"/>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98" name="Freeform 62">
            <a:extLst>
              <a:ext uri="{FF2B5EF4-FFF2-40B4-BE49-F238E27FC236}">
                <a16:creationId xmlns:a16="http://schemas.microsoft.com/office/drawing/2014/main" id="{84ED90D1-202D-48D9-8368-5102245959A7}"/>
              </a:ext>
            </a:extLst>
          </p:cNvPr>
          <p:cNvSpPr>
            <a:spLocks/>
          </p:cNvSpPr>
          <p:nvPr/>
        </p:nvSpPr>
        <p:spPr bwMode="auto">
          <a:xfrm>
            <a:off x="6030913" y="5254625"/>
            <a:ext cx="11112" cy="11113"/>
          </a:xfrm>
          <a:custGeom>
            <a:avLst/>
            <a:gdLst/>
            <a:ahLst/>
            <a:cxnLst>
              <a:cxn ang="0">
                <a:pos x="0" y="7"/>
              </a:cxn>
              <a:cxn ang="0">
                <a:pos x="0" y="7"/>
              </a:cxn>
              <a:cxn ang="0">
                <a:pos x="0" y="0"/>
              </a:cxn>
              <a:cxn ang="0">
                <a:pos x="0" y="0"/>
              </a:cxn>
              <a:cxn ang="0">
                <a:pos x="0" y="0"/>
              </a:cxn>
              <a:cxn ang="0">
                <a:pos x="7" y="0"/>
              </a:cxn>
              <a:cxn ang="0">
                <a:pos x="7" y="7"/>
              </a:cxn>
              <a:cxn ang="0">
                <a:pos x="0" y="7"/>
              </a:cxn>
              <a:cxn ang="0">
                <a:pos x="0" y="7"/>
              </a:cxn>
            </a:cxnLst>
            <a:rect l="0" t="0" r="r" b="b"/>
            <a:pathLst>
              <a:path w="7" h="7">
                <a:moveTo>
                  <a:pt x="0" y="7"/>
                </a:moveTo>
                <a:lnTo>
                  <a:pt x="0" y="7"/>
                </a:lnTo>
                <a:lnTo>
                  <a:pt x="0" y="0"/>
                </a:lnTo>
                <a:lnTo>
                  <a:pt x="0" y="0"/>
                </a:lnTo>
                <a:lnTo>
                  <a:pt x="0" y="0"/>
                </a:lnTo>
                <a:lnTo>
                  <a:pt x="7" y="0"/>
                </a:lnTo>
                <a:lnTo>
                  <a:pt x="7" y="7"/>
                </a:lnTo>
                <a:lnTo>
                  <a:pt x="0" y="7"/>
                </a:lnTo>
                <a:lnTo>
                  <a:pt x="0" y="7"/>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599" name="Freeform 63">
            <a:extLst>
              <a:ext uri="{FF2B5EF4-FFF2-40B4-BE49-F238E27FC236}">
                <a16:creationId xmlns:a16="http://schemas.microsoft.com/office/drawing/2014/main" id="{30D7A7ED-9898-41ED-B2BD-C30884214CE0}"/>
              </a:ext>
            </a:extLst>
          </p:cNvPr>
          <p:cNvSpPr>
            <a:spLocks/>
          </p:cNvSpPr>
          <p:nvPr/>
        </p:nvSpPr>
        <p:spPr bwMode="auto">
          <a:xfrm>
            <a:off x="5937250" y="5230813"/>
            <a:ext cx="11113" cy="1587"/>
          </a:xfrm>
          <a:custGeom>
            <a:avLst/>
            <a:gdLst/>
            <a:ahLst/>
            <a:cxnLst>
              <a:cxn ang="0">
                <a:pos x="0" y="0"/>
              </a:cxn>
              <a:cxn ang="0">
                <a:pos x="0" y="0"/>
              </a:cxn>
              <a:cxn ang="0">
                <a:pos x="7" y="0"/>
              </a:cxn>
              <a:cxn ang="0">
                <a:pos x="7" y="0"/>
              </a:cxn>
              <a:cxn ang="0">
                <a:pos x="0" y="0"/>
              </a:cxn>
              <a:cxn ang="0">
                <a:pos x="0" y="0"/>
              </a:cxn>
            </a:cxnLst>
            <a:rect l="0" t="0" r="r" b="b"/>
            <a:pathLst>
              <a:path w="7">
                <a:moveTo>
                  <a:pt x="0" y="0"/>
                </a:moveTo>
                <a:lnTo>
                  <a:pt x="0" y="0"/>
                </a:lnTo>
                <a:lnTo>
                  <a:pt x="7" y="0"/>
                </a:lnTo>
                <a:lnTo>
                  <a:pt x="7" y="0"/>
                </a:lnTo>
                <a:lnTo>
                  <a:pt x="0" y="0"/>
                </a:lnTo>
                <a:lnTo>
                  <a:pt x="0" y="0"/>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00" name="Freeform 64">
            <a:extLst>
              <a:ext uri="{FF2B5EF4-FFF2-40B4-BE49-F238E27FC236}">
                <a16:creationId xmlns:a16="http://schemas.microsoft.com/office/drawing/2014/main" id="{06EEC66C-9B31-4B8B-AEC1-D1B08B470224}"/>
              </a:ext>
            </a:extLst>
          </p:cNvPr>
          <p:cNvSpPr>
            <a:spLocks/>
          </p:cNvSpPr>
          <p:nvPr/>
        </p:nvSpPr>
        <p:spPr bwMode="auto">
          <a:xfrm>
            <a:off x="5924550" y="4513263"/>
            <a:ext cx="23813" cy="1587"/>
          </a:xfrm>
          <a:custGeom>
            <a:avLst/>
            <a:gdLst/>
            <a:ahLst/>
            <a:cxnLst>
              <a:cxn ang="0">
                <a:pos x="8" y="0"/>
              </a:cxn>
              <a:cxn ang="0">
                <a:pos x="0" y="0"/>
              </a:cxn>
              <a:cxn ang="0">
                <a:pos x="0" y="0"/>
              </a:cxn>
              <a:cxn ang="0">
                <a:pos x="8" y="0"/>
              </a:cxn>
              <a:cxn ang="0">
                <a:pos x="15" y="0"/>
              </a:cxn>
              <a:cxn ang="0">
                <a:pos x="15" y="0"/>
              </a:cxn>
              <a:cxn ang="0">
                <a:pos x="8" y="0"/>
              </a:cxn>
              <a:cxn ang="0">
                <a:pos x="8" y="0"/>
              </a:cxn>
            </a:cxnLst>
            <a:rect l="0" t="0" r="r" b="b"/>
            <a:pathLst>
              <a:path w="15">
                <a:moveTo>
                  <a:pt x="8" y="0"/>
                </a:moveTo>
                <a:lnTo>
                  <a:pt x="0" y="0"/>
                </a:lnTo>
                <a:lnTo>
                  <a:pt x="0" y="0"/>
                </a:lnTo>
                <a:lnTo>
                  <a:pt x="8" y="0"/>
                </a:lnTo>
                <a:lnTo>
                  <a:pt x="15" y="0"/>
                </a:lnTo>
                <a:lnTo>
                  <a:pt x="15" y="0"/>
                </a:lnTo>
                <a:lnTo>
                  <a:pt x="8" y="0"/>
                </a:lnTo>
                <a:lnTo>
                  <a:pt x="8" y="0"/>
                </a:lnTo>
                <a:close/>
              </a:path>
            </a:pathLst>
          </a:custGeom>
          <a:solidFill>
            <a:srgbClr val="00883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01" name="Freeform 65">
            <a:extLst>
              <a:ext uri="{FF2B5EF4-FFF2-40B4-BE49-F238E27FC236}">
                <a16:creationId xmlns:a16="http://schemas.microsoft.com/office/drawing/2014/main" id="{98F8EE63-080C-4888-95F0-DEB8565B1DA4}"/>
              </a:ext>
            </a:extLst>
          </p:cNvPr>
          <p:cNvSpPr>
            <a:spLocks/>
          </p:cNvSpPr>
          <p:nvPr/>
        </p:nvSpPr>
        <p:spPr bwMode="auto">
          <a:xfrm>
            <a:off x="6265863" y="4630738"/>
            <a:ext cx="58737" cy="47625"/>
          </a:xfrm>
          <a:custGeom>
            <a:avLst/>
            <a:gdLst/>
            <a:ahLst/>
            <a:cxnLst>
              <a:cxn ang="0">
                <a:pos x="8" y="30"/>
              </a:cxn>
              <a:cxn ang="0">
                <a:pos x="0" y="23"/>
              </a:cxn>
              <a:cxn ang="0">
                <a:pos x="8" y="15"/>
              </a:cxn>
              <a:cxn ang="0">
                <a:pos x="0" y="0"/>
              </a:cxn>
              <a:cxn ang="0">
                <a:pos x="0" y="0"/>
              </a:cxn>
              <a:cxn ang="0">
                <a:pos x="8" y="0"/>
              </a:cxn>
              <a:cxn ang="0">
                <a:pos x="15" y="0"/>
              </a:cxn>
              <a:cxn ang="0">
                <a:pos x="22" y="0"/>
              </a:cxn>
              <a:cxn ang="0">
                <a:pos x="37" y="0"/>
              </a:cxn>
              <a:cxn ang="0">
                <a:pos x="37" y="8"/>
              </a:cxn>
              <a:cxn ang="0">
                <a:pos x="37" y="8"/>
              </a:cxn>
              <a:cxn ang="0">
                <a:pos x="37" y="23"/>
              </a:cxn>
              <a:cxn ang="0">
                <a:pos x="30" y="30"/>
              </a:cxn>
              <a:cxn ang="0">
                <a:pos x="22" y="30"/>
              </a:cxn>
              <a:cxn ang="0">
                <a:pos x="8" y="30"/>
              </a:cxn>
              <a:cxn ang="0">
                <a:pos x="8" y="30"/>
              </a:cxn>
            </a:cxnLst>
            <a:rect l="0" t="0" r="r" b="b"/>
            <a:pathLst>
              <a:path w="37" h="30">
                <a:moveTo>
                  <a:pt x="8" y="30"/>
                </a:moveTo>
                <a:lnTo>
                  <a:pt x="0" y="23"/>
                </a:lnTo>
                <a:lnTo>
                  <a:pt x="8" y="15"/>
                </a:lnTo>
                <a:lnTo>
                  <a:pt x="0" y="0"/>
                </a:lnTo>
                <a:lnTo>
                  <a:pt x="0" y="0"/>
                </a:lnTo>
                <a:lnTo>
                  <a:pt x="8" y="0"/>
                </a:lnTo>
                <a:lnTo>
                  <a:pt x="15" y="0"/>
                </a:lnTo>
                <a:lnTo>
                  <a:pt x="22" y="0"/>
                </a:lnTo>
                <a:lnTo>
                  <a:pt x="37" y="0"/>
                </a:lnTo>
                <a:lnTo>
                  <a:pt x="37" y="8"/>
                </a:lnTo>
                <a:lnTo>
                  <a:pt x="37" y="8"/>
                </a:lnTo>
                <a:lnTo>
                  <a:pt x="37" y="23"/>
                </a:lnTo>
                <a:lnTo>
                  <a:pt x="30" y="30"/>
                </a:lnTo>
                <a:lnTo>
                  <a:pt x="22" y="30"/>
                </a:lnTo>
                <a:lnTo>
                  <a:pt x="8" y="30"/>
                </a:lnTo>
                <a:lnTo>
                  <a:pt x="8" y="30"/>
                </a:lnTo>
                <a:close/>
              </a:path>
            </a:pathLst>
          </a:custGeom>
          <a:solidFill>
            <a:srgbClr val="B3E3EE"/>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02" name="Freeform 66">
            <a:extLst>
              <a:ext uri="{FF2B5EF4-FFF2-40B4-BE49-F238E27FC236}">
                <a16:creationId xmlns:a16="http://schemas.microsoft.com/office/drawing/2014/main" id="{105694CA-ED19-4FC0-8FF1-FB613A2346D6}"/>
              </a:ext>
            </a:extLst>
          </p:cNvPr>
          <p:cNvSpPr>
            <a:spLocks/>
          </p:cNvSpPr>
          <p:nvPr/>
        </p:nvSpPr>
        <p:spPr bwMode="auto">
          <a:xfrm>
            <a:off x="3973513" y="4067175"/>
            <a:ext cx="1163637" cy="2562225"/>
          </a:xfrm>
          <a:custGeom>
            <a:avLst/>
            <a:gdLst/>
            <a:ahLst/>
            <a:cxnLst>
              <a:cxn ang="0">
                <a:pos x="526" y="0"/>
              </a:cxn>
              <a:cxn ang="0">
                <a:pos x="733" y="0"/>
              </a:cxn>
              <a:cxn ang="0">
                <a:pos x="30" y="1614"/>
              </a:cxn>
              <a:cxn ang="0">
                <a:pos x="0" y="1614"/>
              </a:cxn>
              <a:cxn ang="0">
                <a:pos x="526" y="0"/>
              </a:cxn>
            </a:cxnLst>
            <a:rect l="0" t="0" r="r" b="b"/>
            <a:pathLst>
              <a:path w="733" h="1614">
                <a:moveTo>
                  <a:pt x="526" y="0"/>
                </a:moveTo>
                <a:lnTo>
                  <a:pt x="733" y="0"/>
                </a:lnTo>
                <a:lnTo>
                  <a:pt x="30" y="1614"/>
                </a:lnTo>
                <a:lnTo>
                  <a:pt x="0" y="1614"/>
                </a:lnTo>
                <a:lnTo>
                  <a:pt x="526" y="0"/>
                </a:lnTo>
                <a:close/>
              </a:path>
            </a:pathLst>
          </a:custGeom>
          <a:solidFill>
            <a:srgbClr val="FB6747"/>
          </a:solid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03" name="Freeform 67">
            <a:extLst>
              <a:ext uri="{FF2B5EF4-FFF2-40B4-BE49-F238E27FC236}">
                <a16:creationId xmlns:a16="http://schemas.microsoft.com/office/drawing/2014/main" id="{4E7E1A27-F79A-44AC-B6F7-7455AC99A88D}"/>
              </a:ext>
            </a:extLst>
          </p:cNvPr>
          <p:cNvSpPr>
            <a:spLocks/>
          </p:cNvSpPr>
          <p:nvPr/>
        </p:nvSpPr>
        <p:spPr bwMode="auto">
          <a:xfrm>
            <a:off x="3949700" y="3808413"/>
            <a:ext cx="847725" cy="2809875"/>
          </a:xfrm>
          <a:custGeom>
            <a:avLst/>
            <a:gdLst/>
            <a:ahLst/>
            <a:cxnLst>
              <a:cxn ang="0">
                <a:pos x="0" y="1748"/>
              </a:cxn>
              <a:cxn ang="0">
                <a:pos x="459" y="0"/>
              </a:cxn>
              <a:cxn ang="0">
                <a:pos x="534" y="156"/>
              </a:cxn>
              <a:cxn ang="0">
                <a:pos x="8" y="1770"/>
              </a:cxn>
              <a:cxn ang="0">
                <a:pos x="0" y="1748"/>
              </a:cxn>
            </a:cxnLst>
            <a:rect l="0" t="0" r="r" b="b"/>
            <a:pathLst>
              <a:path w="534" h="1770">
                <a:moveTo>
                  <a:pt x="0" y="1748"/>
                </a:moveTo>
                <a:lnTo>
                  <a:pt x="459" y="0"/>
                </a:lnTo>
                <a:lnTo>
                  <a:pt x="534" y="156"/>
                </a:lnTo>
                <a:lnTo>
                  <a:pt x="8" y="1770"/>
                </a:lnTo>
                <a:lnTo>
                  <a:pt x="0" y="1748"/>
                </a:lnTo>
                <a:close/>
              </a:path>
            </a:pathLst>
          </a:custGeom>
          <a:solidFill>
            <a:srgbClr val="FB805F"/>
          </a:solid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04" name="Freeform 68">
            <a:extLst>
              <a:ext uri="{FF2B5EF4-FFF2-40B4-BE49-F238E27FC236}">
                <a16:creationId xmlns:a16="http://schemas.microsoft.com/office/drawing/2014/main" id="{FA3D8B8B-F62E-4990-A5A2-AD666FF9164B}"/>
              </a:ext>
            </a:extLst>
          </p:cNvPr>
          <p:cNvSpPr>
            <a:spLocks/>
          </p:cNvSpPr>
          <p:nvPr/>
        </p:nvSpPr>
        <p:spPr bwMode="auto">
          <a:xfrm>
            <a:off x="4667250" y="3867150"/>
            <a:ext cx="446088" cy="234950"/>
          </a:xfrm>
          <a:custGeom>
            <a:avLst/>
            <a:gdLst/>
            <a:ahLst/>
            <a:cxnLst>
              <a:cxn ang="0">
                <a:pos x="281" y="148"/>
              </a:cxn>
              <a:cxn ang="0">
                <a:pos x="74" y="148"/>
              </a:cxn>
              <a:cxn ang="0">
                <a:pos x="0" y="0"/>
              </a:cxn>
            </a:cxnLst>
            <a:rect l="0" t="0" r="r" b="b"/>
            <a:pathLst>
              <a:path w="281" h="148">
                <a:moveTo>
                  <a:pt x="281" y="148"/>
                </a:moveTo>
                <a:lnTo>
                  <a:pt x="74" y="148"/>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05" name="Freeform 69">
            <a:extLst>
              <a:ext uri="{FF2B5EF4-FFF2-40B4-BE49-F238E27FC236}">
                <a16:creationId xmlns:a16="http://schemas.microsoft.com/office/drawing/2014/main" id="{5BD388E3-D44D-4F43-AEF4-851C6D522425}"/>
              </a:ext>
            </a:extLst>
          </p:cNvPr>
          <p:cNvSpPr>
            <a:spLocks/>
          </p:cNvSpPr>
          <p:nvPr/>
        </p:nvSpPr>
        <p:spPr bwMode="auto">
          <a:xfrm>
            <a:off x="4678363" y="3832225"/>
            <a:ext cx="447675" cy="234950"/>
          </a:xfrm>
          <a:custGeom>
            <a:avLst/>
            <a:gdLst/>
            <a:ahLst/>
            <a:cxnLst>
              <a:cxn ang="0">
                <a:pos x="282" y="148"/>
              </a:cxn>
              <a:cxn ang="0">
                <a:pos x="75" y="148"/>
              </a:cxn>
              <a:cxn ang="0">
                <a:pos x="0" y="0"/>
              </a:cxn>
            </a:cxnLst>
            <a:rect l="0" t="0" r="r" b="b"/>
            <a:pathLst>
              <a:path w="282" h="148">
                <a:moveTo>
                  <a:pt x="282" y="148"/>
                </a:moveTo>
                <a:lnTo>
                  <a:pt x="75" y="148"/>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06" name="Freeform 70">
            <a:extLst>
              <a:ext uri="{FF2B5EF4-FFF2-40B4-BE49-F238E27FC236}">
                <a16:creationId xmlns:a16="http://schemas.microsoft.com/office/drawing/2014/main" id="{96350D2A-A0B8-40D1-949C-D65D73539CE1}"/>
              </a:ext>
            </a:extLst>
          </p:cNvPr>
          <p:cNvSpPr>
            <a:spLocks/>
          </p:cNvSpPr>
          <p:nvPr/>
        </p:nvSpPr>
        <p:spPr bwMode="auto">
          <a:xfrm>
            <a:off x="4656138" y="3902075"/>
            <a:ext cx="434975" cy="234950"/>
          </a:xfrm>
          <a:custGeom>
            <a:avLst/>
            <a:gdLst/>
            <a:ahLst/>
            <a:cxnLst>
              <a:cxn ang="0">
                <a:pos x="274" y="148"/>
              </a:cxn>
              <a:cxn ang="0">
                <a:pos x="74" y="148"/>
              </a:cxn>
              <a:cxn ang="0">
                <a:pos x="0" y="0"/>
              </a:cxn>
            </a:cxnLst>
            <a:rect l="0" t="0" r="r" b="b"/>
            <a:pathLst>
              <a:path w="274" h="148">
                <a:moveTo>
                  <a:pt x="274" y="148"/>
                </a:moveTo>
                <a:lnTo>
                  <a:pt x="74" y="148"/>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07" name="Freeform 71">
            <a:extLst>
              <a:ext uri="{FF2B5EF4-FFF2-40B4-BE49-F238E27FC236}">
                <a16:creationId xmlns:a16="http://schemas.microsoft.com/office/drawing/2014/main" id="{46FFE67F-BB85-4FD2-818F-687EC9ED4E20}"/>
              </a:ext>
            </a:extLst>
          </p:cNvPr>
          <p:cNvSpPr>
            <a:spLocks/>
          </p:cNvSpPr>
          <p:nvPr/>
        </p:nvSpPr>
        <p:spPr bwMode="auto">
          <a:xfrm>
            <a:off x="4643438" y="3949700"/>
            <a:ext cx="423862" cy="234950"/>
          </a:xfrm>
          <a:custGeom>
            <a:avLst/>
            <a:gdLst/>
            <a:ahLst/>
            <a:cxnLst>
              <a:cxn ang="0">
                <a:pos x="267" y="148"/>
              </a:cxn>
              <a:cxn ang="0">
                <a:pos x="74" y="148"/>
              </a:cxn>
              <a:cxn ang="0">
                <a:pos x="0" y="0"/>
              </a:cxn>
            </a:cxnLst>
            <a:rect l="0" t="0" r="r" b="b"/>
            <a:pathLst>
              <a:path w="267" h="148">
                <a:moveTo>
                  <a:pt x="267" y="148"/>
                </a:moveTo>
                <a:lnTo>
                  <a:pt x="74" y="148"/>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08" name="Freeform 72">
            <a:extLst>
              <a:ext uri="{FF2B5EF4-FFF2-40B4-BE49-F238E27FC236}">
                <a16:creationId xmlns:a16="http://schemas.microsoft.com/office/drawing/2014/main" id="{A28A063D-2973-442A-A4FC-2D82AF1A31CD}"/>
              </a:ext>
            </a:extLst>
          </p:cNvPr>
          <p:cNvSpPr>
            <a:spLocks/>
          </p:cNvSpPr>
          <p:nvPr/>
        </p:nvSpPr>
        <p:spPr bwMode="auto">
          <a:xfrm>
            <a:off x="4619625" y="4019550"/>
            <a:ext cx="423863" cy="212725"/>
          </a:xfrm>
          <a:custGeom>
            <a:avLst/>
            <a:gdLst/>
            <a:ahLst/>
            <a:cxnLst>
              <a:cxn ang="0">
                <a:pos x="267" y="134"/>
              </a:cxn>
              <a:cxn ang="0">
                <a:pos x="75" y="134"/>
              </a:cxn>
              <a:cxn ang="0">
                <a:pos x="0" y="0"/>
              </a:cxn>
            </a:cxnLst>
            <a:rect l="0" t="0" r="r" b="b"/>
            <a:pathLst>
              <a:path w="267" h="134">
                <a:moveTo>
                  <a:pt x="267" y="134"/>
                </a:moveTo>
                <a:lnTo>
                  <a:pt x="75" y="134"/>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09" name="Freeform 73">
            <a:extLst>
              <a:ext uri="{FF2B5EF4-FFF2-40B4-BE49-F238E27FC236}">
                <a16:creationId xmlns:a16="http://schemas.microsoft.com/office/drawing/2014/main" id="{DBEE3498-1DC2-4DDC-8EBE-D4E729148BA9}"/>
              </a:ext>
            </a:extLst>
          </p:cNvPr>
          <p:cNvSpPr>
            <a:spLocks/>
          </p:cNvSpPr>
          <p:nvPr/>
        </p:nvSpPr>
        <p:spPr bwMode="auto">
          <a:xfrm>
            <a:off x="4573588" y="4208463"/>
            <a:ext cx="387350" cy="211137"/>
          </a:xfrm>
          <a:custGeom>
            <a:avLst/>
            <a:gdLst/>
            <a:ahLst/>
            <a:cxnLst>
              <a:cxn ang="0">
                <a:pos x="244" y="133"/>
              </a:cxn>
              <a:cxn ang="0">
                <a:pos x="66" y="133"/>
              </a:cxn>
              <a:cxn ang="0">
                <a:pos x="0" y="0"/>
              </a:cxn>
            </a:cxnLst>
            <a:rect l="0" t="0" r="r" b="b"/>
            <a:pathLst>
              <a:path w="244" h="133">
                <a:moveTo>
                  <a:pt x="244" y="133"/>
                </a:moveTo>
                <a:lnTo>
                  <a:pt x="66" y="133"/>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10" name="Freeform 74">
            <a:extLst>
              <a:ext uri="{FF2B5EF4-FFF2-40B4-BE49-F238E27FC236}">
                <a16:creationId xmlns:a16="http://schemas.microsoft.com/office/drawing/2014/main" id="{623C9E22-0FBA-4F4B-B21F-A2370327EE25}"/>
              </a:ext>
            </a:extLst>
          </p:cNvPr>
          <p:cNvSpPr>
            <a:spLocks/>
          </p:cNvSpPr>
          <p:nvPr/>
        </p:nvSpPr>
        <p:spPr bwMode="auto">
          <a:xfrm>
            <a:off x="4525963" y="4384675"/>
            <a:ext cx="376237" cy="187325"/>
          </a:xfrm>
          <a:custGeom>
            <a:avLst/>
            <a:gdLst/>
            <a:ahLst/>
            <a:cxnLst>
              <a:cxn ang="0">
                <a:pos x="237" y="118"/>
              </a:cxn>
              <a:cxn ang="0">
                <a:pos x="59" y="118"/>
              </a:cxn>
              <a:cxn ang="0">
                <a:pos x="0" y="0"/>
              </a:cxn>
            </a:cxnLst>
            <a:rect l="0" t="0" r="r" b="b"/>
            <a:pathLst>
              <a:path w="237" h="118">
                <a:moveTo>
                  <a:pt x="237" y="118"/>
                </a:moveTo>
                <a:lnTo>
                  <a:pt x="59" y="118"/>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11" name="Freeform 75">
            <a:extLst>
              <a:ext uri="{FF2B5EF4-FFF2-40B4-BE49-F238E27FC236}">
                <a16:creationId xmlns:a16="http://schemas.microsoft.com/office/drawing/2014/main" id="{AE4414EF-80EE-4E7F-B37A-514ED5790526}"/>
              </a:ext>
            </a:extLst>
          </p:cNvPr>
          <p:cNvSpPr>
            <a:spLocks/>
          </p:cNvSpPr>
          <p:nvPr/>
        </p:nvSpPr>
        <p:spPr bwMode="auto">
          <a:xfrm>
            <a:off x="4384675" y="4902200"/>
            <a:ext cx="306388" cy="163513"/>
          </a:xfrm>
          <a:custGeom>
            <a:avLst/>
            <a:gdLst/>
            <a:ahLst/>
            <a:cxnLst>
              <a:cxn ang="0">
                <a:pos x="193" y="103"/>
              </a:cxn>
              <a:cxn ang="0">
                <a:pos x="52" y="103"/>
              </a:cxn>
              <a:cxn ang="0">
                <a:pos x="0" y="0"/>
              </a:cxn>
            </a:cxnLst>
            <a:rect l="0" t="0" r="r" b="b"/>
            <a:pathLst>
              <a:path w="193" h="103">
                <a:moveTo>
                  <a:pt x="193" y="103"/>
                </a:moveTo>
                <a:lnTo>
                  <a:pt x="52" y="103"/>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12" name="Freeform 76">
            <a:extLst>
              <a:ext uri="{FF2B5EF4-FFF2-40B4-BE49-F238E27FC236}">
                <a16:creationId xmlns:a16="http://schemas.microsoft.com/office/drawing/2014/main" id="{30CD0660-C2B5-4109-8534-2F8E465CB785}"/>
              </a:ext>
            </a:extLst>
          </p:cNvPr>
          <p:cNvSpPr>
            <a:spLocks/>
          </p:cNvSpPr>
          <p:nvPr/>
        </p:nvSpPr>
        <p:spPr bwMode="auto">
          <a:xfrm>
            <a:off x="4314825" y="5207000"/>
            <a:ext cx="246063" cy="153988"/>
          </a:xfrm>
          <a:custGeom>
            <a:avLst/>
            <a:gdLst/>
            <a:ahLst/>
            <a:cxnLst>
              <a:cxn ang="0">
                <a:pos x="155" y="97"/>
              </a:cxn>
              <a:cxn ang="0">
                <a:pos x="37" y="97"/>
              </a:cxn>
              <a:cxn ang="0">
                <a:pos x="0" y="0"/>
              </a:cxn>
            </a:cxnLst>
            <a:rect l="0" t="0" r="r" b="b"/>
            <a:pathLst>
              <a:path w="155" h="97">
                <a:moveTo>
                  <a:pt x="155" y="97"/>
                </a:moveTo>
                <a:lnTo>
                  <a:pt x="37" y="97"/>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13" name="Freeform 77">
            <a:extLst>
              <a:ext uri="{FF2B5EF4-FFF2-40B4-BE49-F238E27FC236}">
                <a16:creationId xmlns:a16="http://schemas.microsoft.com/office/drawing/2014/main" id="{80DF2F0B-3B91-4FEF-8359-512EFC2BF9C4}"/>
              </a:ext>
            </a:extLst>
          </p:cNvPr>
          <p:cNvSpPr>
            <a:spLocks/>
          </p:cNvSpPr>
          <p:nvPr/>
        </p:nvSpPr>
        <p:spPr bwMode="auto">
          <a:xfrm>
            <a:off x="4456113" y="4643438"/>
            <a:ext cx="341312" cy="176212"/>
          </a:xfrm>
          <a:custGeom>
            <a:avLst/>
            <a:gdLst/>
            <a:ahLst/>
            <a:cxnLst>
              <a:cxn ang="0">
                <a:pos x="215" y="111"/>
              </a:cxn>
              <a:cxn ang="0">
                <a:pos x="59" y="111"/>
              </a:cxn>
              <a:cxn ang="0">
                <a:pos x="0" y="0"/>
              </a:cxn>
            </a:cxnLst>
            <a:rect l="0" t="0" r="r" b="b"/>
            <a:pathLst>
              <a:path w="215" h="111">
                <a:moveTo>
                  <a:pt x="215" y="111"/>
                </a:moveTo>
                <a:lnTo>
                  <a:pt x="59" y="111"/>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14" name="Freeform 78">
            <a:extLst>
              <a:ext uri="{FF2B5EF4-FFF2-40B4-BE49-F238E27FC236}">
                <a16:creationId xmlns:a16="http://schemas.microsoft.com/office/drawing/2014/main" id="{20CDBE1A-157B-46C5-93A0-EDDBA991310A}"/>
              </a:ext>
            </a:extLst>
          </p:cNvPr>
          <p:cNvSpPr>
            <a:spLocks/>
          </p:cNvSpPr>
          <p:nvPr/>
        </p:nvSpPr>
        <p:spPr bwMode="auto">
          <a:xfrm>
            <a:off x="4244975" y="5454650"/>
            <a:ext cx="211138" cy="128588"/>
          </a:xfrm>
          <a:custGeom>
            <a:avLst/>
            <a:gdLst/>
            <a:ahLst/>
            <a:cxnLst>
              <a:cxn ang="0">
                <a:pos x="133" y="81"/>
              </a:cxn>
              <a:cxn ang="0">
                <a:pos x="37" y="81"/>
              </a:cxn>
              <a:cxn ang="0">
                <a:pos x="0" y="0"/>
              </a:cxn>
            </a:cxnLst>
            <a:rect l="0" t="0" r="r" b="b"/>
            <a:pathLst>
              <a:path w="133" h="81">
                <a:moveTo>
                  <a:pt x="133" y="81"/>
                </a:moveTo>
                <a:lnTo>
                  <a:pt x="37" y="81"/>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15" name="Freeform 79">
            <a:extLst>
              <a:ext uri="{FF2B5EF4-FFF2-40B4-BE49-F238E27FC236}">
                <a16:creationId xmlns:a16="http://schemas.microsoft.com/office/drawing/2014/main" id="{6BB06128-3276-4B80-AD7E-AB1295174D70}"/>
              </a:ext>
            </a:extLst>
          </p:cNvPr>
          <p:cNvSpPr>
            <a:spLocks/>
          </p:cNvSpPr>
          <p:nvPr/>
        </p:nvSpPr>
        <p:spPr bwMode="auto">
          <a:xfrm>
            <a:off x="4184650" y="5665788"/>
            <a:ext cx="188913" cy="117475"/>
          </a:xfrm>
          <a:custGeom>
            <a:avLst/>
            <a:gdLst/>
            <a:ahLst/>
            <a:cxnLst>
              <a:cxn ang="0">
                <a:pos x="119" y="74"/>
              </a:cxn>
              <a:cxn ang="0">
                <a:pos x="30" y="74"/>
              </a:cxn>
              <a:cxn ang="0">
                <a:pos x="0" y="0"/>
              </a:cxn>
            </a:cxnLst>
            <a:rect l="0" t="0" r="r" b="b"/>
            <a:pathLst>
              <a:path w="119" h="74">
                <a:moveTo>
                  <a:pt x="119" y="74"/>
                </a:moveTo>
                <a:lnTo>
                  <a:pt x="30" y="74"/>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16" name="Freeform 80">
            <a:extLst>
              <a:ext uri="{FF2B5EF4-FFF2-40B4-BE49-F238E27FC236}">
                <a16:creationId xmlns:a16="http://schemas.microsoft.com/office/drawing/2014/main" id="{3765EFC0-E01D-4E48-958A-139ECD7C718A}"/>
              </a:ext>
            </a:extLst>
          </p:cNvPr>
          <p:cNvSpPr>
            <a:spLocks/>
          </p:cNvSpPr>
          <p:nvPr/>
        </p:nvSpPr>
        <p:spPr bwMode="auto">
          <a:xfrm>
            <a:off x="4138613" y="5876925"/>
            <a:ext cx="141287" cy="106363"/>
          </a:xfrm>
          <a:custGeom>
            <a:avLst/>
            <a:gdLst/>
            <a:ahLst/>
            <a:cxnLst>
              <a:cxn ang="0">
                <a:pos x="89" y="67"/>
              </a:cxn>
              <a:cxn ang="0">
                <a:pos x="22" y="67"/>
              </a:cxn>
              <a:cxn ang="0">
                <a:pos x="0" y="0"/>
              </a:cxn>
            </a:cxnLst>
            <a:rect l="0" t="0" r="r" b="b"/>
            <a:pathLst>
              <a:path w="89" h="67">
                <a:moveTo>
                  <a:pt x="89" y="67"/>
                </a:moveTo>
                <a:lnTo>
                  <a:pt x="22" y="67"/>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17" name="Freeform 81">
            <a:extLst>
              <a:ext uri="{FF2B5EF4-FFF2-40B4-BE49-F238E27FC236}">
                <a16:creationId xmlns:a16="http://schemas.microsoft.com/office/drawing/2014/main" id="{5D59F20D-441A-466F-BE68-BAD99998D287}"/>
              </a:ext>
            </a:extLst>
          </p:cNvPr>
          <p:cNvSpPr>
            <a:spLocks/>
          </p:cNvSpPr>
          <p:nvPr/>
        </p:nvSpPr>
        <p:spPr bwMode="auto">
          <a:xfrm>
            <a:off x="4597400" y="4102100"/>
            <a:ext cx="422275" cy="211138"/>
          </a:xfrm>
          <a:custGeom>
            <a:avLst/>
            <a:gdLst/>
            <a:ahLst/>
            <a:cxnLst>
              <a:cxn ang="0">
                <a:pos x="266" y="133"/>
              </a:cxn>
              <a:cxn ang="0">
                <a:pos x="74" y="133"/>
              </a:cxn>
              <a:cxn ang="0">
                <a:pos x="0" y="0"/>
              </a:cxn>
            </a:cxnLst>
            <a:rect l="0" t="0" r="r" b="b"/>
            <a:pathLst>
              <a:path w="266" h="133">
                <a:moveTo>
                  <a:pt x="266" y="133"/>
                </a:moveTo>
                <a:lnTo>
                  <a:pt x="74" y="133"/>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18" name="Freeform 82">
            <a:extLst>
              <a:ext uri="{FF2B5EF4-FFF2-40B4-BE49-F238E27FC236}">
                <a16:creationId xmlns:a16="http://schemas.microsoft.com/office/drawing/2014/main" id="{45475FF7-EA16-4A0A-9ED8-EB8B896E5CEB}"/>
              </a:ext>
            </a:extLst>
          </p:cNvPr>
          <p:cNvSpPr>
            <a:spLocks/>
          </p:cNvSpPr>
          <p:nvPr/>
        </p:nvSpPr>
        <p:spPr bwMode="auto">
          <a:xfrm>
            <a:off x="4079875" y="6076950"/>
            <a:ext cx="128588" cy="82550"/>
          </a:xfrm>
          <a:custGeom>
            <a:avLst/>
            <a:gdLst/>
            <a:ahLst/>
            <a:cxnLst>
              <a:cxn ang="0">
                <a:pos x="81" y="52"/>
              </a:cxn>
              <a:cxn ang="0">
                <a:pos x="22" y="52"/>
              </a:cxn>
              <a:cxn ang="0">
                <a:pos x="0" y="0"/>
              </a:cxn>
            </a:cxnLst>
            <a:rect l="0" t="0" r="r" b="b"/>
            <a:pathLst>
              <a:path w="81" h="52">
                <a:moveTo>
                  <a:pt x="81" y="52"/>
                </a:moveTo>
                <a:lnTo>
                  <a:pt x="22" y="52"/>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19" name="Freeform 83">
            <a:extLst>
              <a:ext uri="{FF2B5EF4-FFF2-40B4-BE49-F238E27FC236}">
                <a16:creationId xmlns:a16="http://schemas.microsoft.com/office/drawing/2014/main" id="{8B331BF4-0023-42B6-86EA-5FA12899125C}"/>
              </a:ext>
            </a:extLst>
          </p:cNvPr>
          <p:cNvSpPr>
            <a:spLocks/>
          </p:cNvSpPr>
          <p:nvPr/>
        </p:nvSpPr>
        <p:spPr bwMode="auto">
          <a:xfrm>
            <a:off x="4032250" y="6265863"/>
            <a:ext cx="106363" cy="58737"/>
          </a:xfrm>
          <a:custGeom>
            <a:avLst/>
            <a:gdLst/>
            <a:ahLst/>
            <a:cxnLst>
              <a:cxn ang="0">
                <a:pos x="67" y="37"/>
              </a:cxn>
              <a:cxn ang="0">
                <a:pos x="15" y="37"/>
              </a:cxn>
              <a:cxn ang="0">
                <a:pos x="0" y="0"/>
              </a:cxn>
            </a:cxnLst>
            <a:rect l="0" t="0" r="r" b="b"/>
            <a:pathLst>
              <a:path w="67" h="37">
                <a:moveTo>
                  <a:pt x="67" y="37"/>
                </a:moveTo>
                <a:lnTo>
                  <a:pt x="15" y="37"/>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20" name="Freeform 84">
            <a:extLst>
              <a:ext uri="{FF2B5EF4-FFF2-40B4-BE49-F238E27FC236}">
                <a16:creationId xmlns:a16="http://schemas.microsoft.com/office/drawing/2014/main" id="{9FBD452C-DB3F-4E9F-852F-B06C939B9698}"/>
              </a:ext>
            </a:extLst>
          </p:cNvPr>
          <p:cNvSpPr>
            <a:spLocks/>
          </p:cNvSpPr>
          <p:nvPr/>
        </p:nvSpPr>
        <p:spPr bwMode="auto">
          <a:xfrm>
            <a:off x="3986213" y="6442075"/>
            <a:ext cx="80962" cy="47625"/>
          </a:xfrm>
          <a:custGeom>
            <a:avLst/>
            <a:gdLst/>
            <a:ahLst/>
            <a:cxnLst>
              <a:cxn ang="0">
                <a:pos x="51" y="30"/>
              </a:cxn>
              <a:cxn ang="0">
                <a:pos x="7" y="30"/>
              </a:cxn>
              <a:cxn ang="0">
                <a:pos x="0" y="0"/>
              </a:cxn>
            </a:cxnLst>
            <a:rect l="0" t="0" r="r" b="b"/>
            <a:pathLst>
              <a:path w="51" h="30">
                <a:moveTo>
                  <a:pt x="51" y="30"/>
                </a:moveTo>
                <a:lnTo>
                  <a:pt x="7" y="30"/>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21" name="Freeform 85">
            <a:extLst>
              <a:ext uri="{FF2B5EF4-FFF2-40B4-BE49-F238E27FC236}">
                <a16:creationId xmlns:a16="http://schemas.microsoft.com/office/drawing/2014/main" id="{16D4163C-2112-4318-BA33-610FDF13A396}"/>
              </a:ext>
            </a:extLst>
          </p:cNvPr>
          <p:cNvSpPr>
            <a:spLocks/>
          </p:cNvSpPr>
          <p:nvPr/>
        </p:nvSpPr>
        <p:spPr bwMode="auto">
          <a:xfrm>
            <a:off x="4678363" y="3808413"/>
            <a:ext cx="447675" cy="247650"/>
          </a:xfrm>
          <a:custGeom>
            <a:avLst/>
            <a:gdLst/>
            <a:ahLst/>
            <a:cxnLst>
              <a:cxn ang="0">
                <a:pos x="0" y="0"/>
              </a:cxn>
              <a:cxn ang="0">
                <a:pos x="208" y="0"/>
              </a:cxn>
              <a:cxn ang="0">
                <a:pos x="282" y="156"/>
              </a:cxn>
              <a:cxn ang="0">
                <a:pos x="75" y="156"/>
              </a:cxn>
              <a:cxn ang="0">
                <a:pos x="0" y="0"/>
              </a:cxn>
            </a:cxnLst>
            <a:rect l="0" t="0" r="r" b="b"/>
            <a:pathLst>
              <a:path w="282" h="156">
                <a:moveTo>
                  <a:pt x="0" y="0"/>
                </a:moveTo>
                <a:lnTo>
                  <a:pt x="208" y="0"/>
                </a:lnTo>
                <a:lnTo>
                  <a:pt x="282" y="156"/>
                </a:lnTo>
                <a:lnTo>
                  <a:pt x="75" y="156"/>
                </a:lnTo>
                <a:lnTo>
                  <a:pt x="0" y="0"/>
                </a:lnTo>
                <a:close/>
              </a:path>
            </a:pathLst>
          </a:custGeom>
          <a:solidFill>
            <a:srgbClr val="FB6747"/>
          </a:solidFill>
          <a:ln w="9525">
            <a:no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22" name="Freeform 86">
            <a:extLst>
              <a:ext uri="{FF2B5EF4-FFF2-40B4-BE49-F238E27FC236}">
                <a16:creationId xmlns:a16="http://schemas.microsoft.com/office/drawing/2014/main" id="{4F3826D2-E21E-4195-8D71-CE974881AD82}"/>
              </a:ext>
            </a:extLst>
          </p:cNvPr>
          <p:cNvSpPr>
            <a:spLocks/>
          </p:cNvSpPr>
          <p:nvPr/>
        </p:nvSpPr>
        <p:spPr bwMode="auto">
          <a:xfrm>
            <a:off x="4678363" y="3808413"/>
            <a:ext cx="447675" cy="247650"/>
          </a:xfrm>
          <a:custGeom>
            <a:avLst/>
            <a:gdLst/>
            <a:ahLst/>
            <a:cxnLst>
              <a:cxn ang="0">
                <a:pos x="0" y="0"/>
              </a:cxn>
              <a:cxn ang="0">
                <a:pos x="208" y="0"/>
              </a:cxn>
              <a:cxn ang="0">
                <a:pos x="282" y="156"/>
              </a:cxn>
              <a:cxn ang="0">
                <a:pos x="75" y="156"/>
              </a:cxn>
            </a:cxnLst>
            <a:rect l="0" t="0" r="r" b="b"/>
            <a:pathLst>
              <a:path w="282" h="156">
                <a:moveTo>
                  <a:pt x="0" y="0"/>
                </a:moveTo>
                <a:lnTo>
                  <a:pt x="208" y="0"/>
                </a:lnTo>
                <a:lnTo>
                  <a:pt x="282" y="156"/>
                </a:lnTo>
                <a:lnTo>
                  <a:pt x="75" y="156"/>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23" name="Line 87">
            <a:extLst>
              <a:ext uri="{FF2B5EF4-FFF2-40B4-BE49-F238E27FC236}">
                <a16:creationId xmlns:a16="http://schemas.microsoft.com/office/drawing/2014/main" id="{461D9587-1312-4B84-849E-3050FC0E94A6}"/>
              </a:ext>
            </a:extLst>
          </p:cNvPr>
          <p:cNvSpPr>
            <a:spLocks noChangeShapeType="1"/>
          </p:cNvSpPr>
          <p:nvPr/>
        </p:nvSpPr>
        <p:spPr bwMode="auto">
          <a:xfrm>
            <a:off x="4678363" y="3808413"/>
            <a:ext cx="3327400" cy="1587"/>
          </a:xfrm>
          <a:prstGeom prst="line">
            <a:avLst/>
          </a:prstGeom>
          <a:noFill/>
          <a:ln w="34925">
            <a:solidFill>
              <a:srgbClr val="FFFFFF"/>
            </a:solid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24" name="Line 88">
            <a:extLst>
              <a:ext uri="{FF2B5EF4-FFF2-40B4-BE49-F238E27FC236}">
                <a16:creationId xmlns:a16="http://schemas.microsoft.com/office/drawing/2014/main" id="{91E1EAA0-8E78-47E5-87D1-E636A18449C9}"/>
              </a:ext>
            </a:extLst>
          </p:cNvPr>
          <p:cNvSpPr>
            <a:spLocks noChangeShapeType="1"/>
          </p:cNvSpPr>
          <p:nvPr/>
        </p:nvSpPr>
        <p:spPr bwMode="auto">
          <a:xfrm>
            <a:off x="4914900" y="4313238"/>
            <a:ext cx="3338513" cy="1587"/>
          </a:xfrm>
          <a:prstGeom prst="line">
            <a:avLst/>
          </a:prstGeom>
          <a:noFill/>
          <a:ln w="34925">
            <a:solidFill>
              <a:srgbClr val="FFFFFF"/>
            </a:solid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25" name="Line 89">
            <a:extLst>
              <a:ext uri="{FF2B5EF4-FFF2-40B4-BE49-F238E27FC236}">
                <a16:creationId xmlns:a16="http://schemas.microsoft.com/office/drawing/2014/main" id="{5E86CB59-7CFC-43C3-96E5-625F9E073425}"/>
              </a:ext>
            </a:extLst>
          </p:cNvPr>
          <p:cNvSpPr>
            <a:spLocks noChangeShapeType="1"/>
          </p:cNvSpPr>
          <p:nvPr/>
        </p:nvSpPr>
        <p:spPr bwMode="auto">
          <a:xfrm>
            <a:off x="5160963" y="4808538"/>
            <a:ext cx="3327400" cy="1587"/>
          </a:xfrm>
          <a:prstGeom prst="line">
            <a:avLst/>
          </a:prstGeom>
          <a:noFill/>
          <a:ln w="34925">
            <a:solidFill>
              <a:srgbClr val="FFFFFF"/>
            </a:solid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26" name="Line 90">
            <a:extLst>
              <a:ext uri="{FF2B5EF4-FFF2-40B4-BE49-F238E27FC236}">
                <a16:creationId xmlns:a16="http://schemas.microsoft.com/office/drawing/2014/main" id="{7BFC5A07-21F1-4225-82AC-56E9D080C39B}"/>
              </a:ext>
            </a:extLst>
          </p:cNvPr>
          <p:cNvSpPr>
            <a:spLocks noChangeShapeType="1"/>
          </p:cNvSpPr>
          <p:nvPr/>
        </p:nvSpPr>
        <p:spPr bwMode="auto">
          <a:xfrm>
            <a:off x="5408613" y="5313363"/>
            <a:ext cx="3325812" cy="1587"/>
          </a:xfrm>
          <a:prstGeom prst="line">
            <a:avLst/>
          </a:prstGeom>
          <a:noFill/>
          <a:ln w="34925">
            <a:solidFill>
              <a:srgbClr val="FFFFFF"/>
            </a:solid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27" name="Line 91">
            <a:extLst>
              <a:ext uri="{FF2B5EF4-FFF2-40B4-BE49-F238E27FC236}">
                <a16:creationId xmlns:a16="http://schemas.microsoft.com/office/drawing/2014/main" id="{6C485900-BFCF-40FB-99AD-CD49BB3BDD33}"/>
              </a:ext>
            </a:extLst>
          </p:cNvPr>
          <p:cNvSpPr>
            <a:spLocks noChangeShapeType="1"/>
          </p:cNvSpPr>
          <p:nvPr/>
        </p:nvSpPr>
        <p:spPr bwMode="auto">
          <a:xfrm>
            <a:off x="5102225" y="3314700"/>
            <a:ext cx="1211263" cy="2492375"/>
          </a:xfrm>
          <a:prstGeom prst="line">
            <a:avLst/>
          </a:prstGeom>
          <a:noFill/>
          <a:ln w="34925">
            <a:solidFill>
              <a:srgbClr val="FFFFFF"/>
            </a:solid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28" name="Line 92">
            <a:extLst>
              <a:ext uri="{FF2B5EF4-FFF2-40B4-BE49-F238E27FC236}">
                <a16:creationId xmlns:a16="http://schemas.microsoft.com/office/drawing/2014/main" id="{7699449E-5AD7-4A69-B3CB-06783BD7BA68}"/>
              </a:ext>
            </a:extLst>
          </p:cNvPr>
          <p:cNvSpPr>
            <a:spLocks noChangeShapeType="1"/>
          </p:cNvSpPr>
          <p:nvPr/>
        </p:nvSpPr>
        <p:spPr bwMode="auto">
          <a:xfrm>
            <a:off x="5761038" y="3314700"/>
            <a:ext cx="1209675" cy="2492375"/>
          </a:xfrm>
          <a:prstGeom prst="line">
            <a:avLst/>
          </a:prstGeom>
          <a:noFill/>
          <a:ln w="34925">
            <a:solidFill>
              <a:srgbClr val="FFFFFF"/>
            </a:solid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29" name="Line 93">
            <a:extLst>
              <a:ext uri="{FF2B5EF4-FFF2-40B4-BE49-F238E27FC236}">
                <a16:creationId xmlns:a16="http://schemas.microsoft.com/office/drawing/2014/main" id="{9998330F-1214-4F21-B59F-EC43A4F0B291}"/>
              </a:ext>
            </a:extLst>
          </p:cNvPr>
          <p:cNvSpPr>
            <a:spLocks noChangeShapeType="1"/>
          </p:cNvSpPr>
          <p:nvPr/>
        </p:nvSpPr>
        <p:spPr bwMode="auto">
          <a:xfrm>
            <a:off x="6430963" y="3314700"/>
            <a:ext cx="1209675" cy="2492375"/>
          </a:xfrm>
          <a:prstGeom prst="line">
            <a:avLst/>
          </a:prstGeom>
          <a:noFill/>
          <a:ln w="34925">
            <a:solidFill>
              <a:srgbClr val="FFFFFF"/>
            </a:solid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30" name="Line 94">
            <a:extLst>
              <a:ext uri="{FF2B5EF4-FFF2-40B4-BE49-F238E27FC236}">
                <a16:creationId xmlns:a16="http://schemas.microsoft.com/office/drawing/2014/main" id="{A6918EA5-63D2-4265-86A6-302852466936}"/>
              </a:ext>
            </a:extLst>
          </p:cNvPr>
          <p:cNvSpPr>
            <a:spLocks noChangeShapeType="1"/>
          </p:cNvSpPr>
          <p:nvPr/>
        </p:nvSpPr>
        <p:spPr bwMode="auto">
          <a:xfrm>
            <a:off x="7100888" y="3314700"/>
            <a:ext cx="1211262" cy="2492375"/>
          </a:xfrm>
          <a:prstGeom prst="line">
            <a:avLst/>
          </a:prstGeom>
          <a:noFill/>
          <a:ln w="34925">
            <a:solidFill>
              <a:srgbClr val="FFFFFF"/>
            </a:solidFill>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31" name="Freeform 95">
            <a:extLst>
              <a:ext uri="{FF2B5EF4-FFF2-40B4-BE49-F238E27FC236}">
                <a16:creationId xmlns:a16="http://schemas.microsoft.com/office/drawing/2014/main" id="{8A32A38A-86FE-459A-9E5E-EE1F09F689B1}"/>
              </a:ext>
            </a:extLst>
          </p:cNvPr>
          <p:cNvSpPr>
            <a:spLocks/>
          </p:cNvSpPr>
          <p:nvPr/>
        </p:nvSpPr>
        <p:spPr bwMode="auto">
          <a:xfrm>
            <a:off x="4432300" y="3314700"/>
            <a:ext cx="4549775" cy="2492375"/>
          </a:xfrm>
          <a:custGeom>
            <a:avLst/>
            <a:gdLst/>
            <a:ahLst/>
            <a:cxnLst>
              <a:cxn ang="0">
                <a:pos x="2866" y="1570"/>
              </a:cxn>
              <a:cxn ang="0">
                <a:pos x="763" y="1570"/>
              </a:cxn>
              <a:cxn ang="0">
                <a:pos x="0" y="0"/>
              </a:cxn>
              <a:cxn ang="0">
                <a:pos x="2096" y="0"/>
              </a:cxn>
              <a:cxn ang="0">
                <a:pos x="2866" y="1570"/>
              </a:cxn>
            </a:cxnLst>
            <a:rect l="0" t="0" r="r" b="b"/>
            <a:pathLst>
              <a:path w="2866" h="1570">
                <a:moveTo>
                  <a:pt x="2866" y="1570"/>
                </a:moveTo>
                <a:lnTo>
                  <a:pt x="763" y="1570"/>
                </a:lnTo>
                <a:lnTo>
                  <a:pt x="0" y="0"/>
                </a:lnTo>
                <a:lnTo>
                  <a:pt x="2096" y="0"/>
                </a:lnTo>
                <a:lnTo>
                  <a:pt x="2866" y="1570"/>
                </a:lnTo>
                <a:close/>
              </a:path>
            </a:pathLst>
          </a:custGeom>
          <a:noFill/>
          <a:ln w="238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32" name="Freeform 96">
            <a:extLst>
              <a:ext uri="{FF2B5EF4-FFF2-40B4-BE49-F238E27FC236}">
                <a16:creationId xmlns:a16="http://schemas.microsoft.com/office/drawing/2014/main" id="{26F25C04-B3E7-4BF5-89DA-2C1732EC8046}"/>
              </a:ext>
            </a:extLst>
          </p:cNvPr>
          <p:cNvSpPr>
            <a:spLocks/>
          </p:cNvSpPr>
          <p:nvPr/>
        </p:nvSpPr>
        <p:spPr bwMode="auto">
          <a:xfrm>
            <a:off x="6513513" y="1046163"/>
            <a:ext cx="2432050" cy="3773487"/>
          </a:xfrm>
          <a:custGeom>
            <a:avLst/>
            <a:gdLst/>
            <a:ahLst/>
            <a:cxnLst>
              <a:cxn ang="0">
                <a:pos x="1532" y="0"/>
              </a:cxn>
              <a:cxn ang="0">
                <a:pos x="740" y="0"/>
              </a:cxn>
              <a:cxn ang="0">
                <a:pos x="0" y="2377"/>
              </a:cxn>
              <a:cxn ang="0">
                <a:pos x="414" y="2377"/>
              </a:cxn>
              <a:cxn ang="0">
                <a:pos x="1532" y="0"/>
              </a:cxn>
            </a:cxnLst>
            <a:rect l="0" t="0" r="r" b="b"/>
            <a:pathLst>
              <a:path w="1532" h="2377">
                <a:moveTo>
                  <a:pt x="1532" y="0"/>
                </a:moveTo>
                <a:lnTo>
                  <a:pt x="740" y="0"/>
                </a:lnTo>
                <a:lnTo>
                  <a:pt x="0" y="2377"/>
                </a:lnTo>
                <a:lnTo>
                  <a:pt x="414" y="2377"/>
                </a:lnTo>
                <a:lnTo>
                  <a:pt x="1532" y="0"/>
                </a:lnTo>
                <a:close/>
              </a:path>
            </a:pathLst>
          </a:custGeom>
          <a:solidFill>
            <a:srgbClr val="FB6747"/>
          </a:solid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33" name="Freeform 97">
            <a:extLst>
              <a:ext uri="{FF2B5EF4-FFF2-40B4-BE49-F238E27FC236}">
                <a16:creationId xmlns:a16="http://schemas.microsoft.com/office/drawing/2014/main" id="{473D3BBC-3F2B-44F4-9425-0CDC81467E65}"/>
              </a:ext>
            </a:extLst>
          </p:cNvPr>
          <p:cNvSpPr>
            <a:spLocks/>
          </p:cNvSpPr>
          <p:nvPr/>
        </p:nvSpPr>
        <p:spPr bwMode="auto">
          <a:xfrm>
            <a:off x="6254750" y="152400"/>
            <a:ext cx="1433513" cy="4656138"/>
          </a:xfrm>
          <a:custGeom>
            <a:avLst/>
            <a:gdLst/>
            <a:ahLst/>
            <a:cxnLst>
              <a:cxn ang="0">
                <a:pos x="0" y="2621"/>
              </a:cxn>
              <a:cxn ang="0">
                <a:pos x="518" y="0"/>
              </a:cxn>
              <a:cxn ang="0">
                <a:pos x="903" y="540"/>
              </a:cxn>
              <a:cxn ang="0">
                <a:pos x="155" y="2933"/>
              </a:cxn>
              <a:cxn ang="0">
                <a:pos x="0" y="2621"/>
              </a:cxn>
            </a:cxnLst>
            <a:rect l="0" t="0" r="r" b="b"/>
            <a:pathLst>
              <a:path w="903" h="2933">
                <a:moveTo>
                  <a:pt x="0" y="2621"/>
                </a:moveTo>
                <a:lnTo>
                  <a:pt x="518" y="0"/>
                </a:lnTo>
                <a:lnTo>
                  <a:pt x="903" y="540"/>
                </a:lnTo>
                <a:lnTo>
                  <a:pt x="155" y="2933"/>
                </a:lnTo>
                <a:lnTo>
                  <a:pt x="0" y="2621"/>
                </a:lnTo>
                <a:close/>
              </a:path>
            </a:pathLst>
          </a:custGeom>
          <a:solidFill>
            <a:srgbClr val="FB805F"/>
          </a:solid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34" name="Freeform 98">
            <a:extLst>
              <a:ext uri="{FF2B5EF4-FFF2-40B4-BE49-F238E27FC236}">
                <a16:creationId xmlns:a16="http://schemas.microsoft.com/office/drawing/2014/main" id="{97719A5A-B5E8-41FE-82EA-DB5560106BEA}"/>
              </a:ext>
            </a:extLst>
          </p:cNvPr>
          <p:cNvSpPr>
            <a:spLocks/>
          </p:cNvSpPr>
          <p:nvPr/>
        </p:nvSpPr>
        <p:spPr bwMode="auto">
          <a:xfrm>
            <a:off x="7077075" y="152400"/>
            <a:ext cx="1857375" cy="881063"/>
          </a:xfrm>
          <a:custGeom>
            <a:avLst/>
            <a:gdLst/>
            <a:ahLst/>
            <a:cxnLst>
              <a:cxn ang="0">
                <a:pos x="0" y="0"/>
              </a:cxn>
              <a:cxn ang="0">
                <a:pos x="778" y="0"/>
              </a:cxn>
              <a:cxn ang="0">
                <a:pos x="1170" y="555"/>
              </a:cxn>
              <a:cxn ang="0">
                <a:pos x="385" y="555"/>
              </a:cxn>
              <a:cxn ang="0">
                <a:pos x="0" y="0"/>
              </a:cxn>
            </a:cxnLst>
            <a:rect l="0" t="0" r="r" b="b"/>
            <a:pathLst>
              <a:path w="1170" h="555">
                <a:moveTo>
                  <a:pt x="0" y="0"/>
                </a:moveTo>
                <a:lnTo>
                  <a:pt x="778" y="0"/>
                </a:lnTo>
                <a:lnTo>
                  <a:pt x="1170" y="555"/>
                </a:lnTo>
                <a:lnTo>
                  <a:pt x="385" y="555"/>
                </a:lnTo>
                <a:lnTo>
                  <a:pt x="0" y="0"/>
                </a:lnTo>
                <a:close/>
              </a:path>
            </a:pathLst>
          </a:custGeom>
          <a:solidFill>
            <a:srgbClr val="FC4D31"/>
          </a:solid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35" name="Freeform 99">
            <a:extLst>
              <a:ext uri="{FF2B5EF4-FFF2-40B4-BE49-F238E27FC236}">
                <a16:creationId xmlns:a16="http://schemas.microsoft.com/office/drawing/2014/main" id="{9948C6AD-6C8F-4F12-BEFE-C39727AB6230}"/>
              </a:ext>
            </a:extLst>
          </p:cNvPr>
          <p:cNvSpPr>
            <a:spLocks/>
          </p:cNvSpPr>
          <p:nvPr/>
        </p:nvSpPr>
        <p:spPr bwMode="auto">
          <a:xfrm>
            <a:off x="6254750" y="4291013"/>
            <a:ext cx="915988" cy="504825"/>
          </a:xfrm>
          <a:custGeom>
            <a:avLst/>
            <a:gdLst/>
            <a:ahLst/>
            <a:cxnLst>
              <a:cxn ang="0">
                <a:pos x="577" y="318"/>
              </a:cxn>
              <a:cxn ang="0">
                <a:pos x="155" y="318"/>
              </a:cxn>
              <a:cxn ang="0">
                <a:pos x="0" y="0"/>
              </a:cxn>
            </a:cxnLst>
            <a:rect l="0" t="0" r="r" b="b"/>
            <a:pathLst>
              <a:path w="577" h="318">
                <a:moveTo>
                  <a:pt x="577" y="318"/>
                </a:moveTo>
                <a:lnTo>
                  <a:pt x="155" y="318"/>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36" name="Freeform 100">
            <a:extLst>
              <a:ext uri="{FF2B5EF4-FFF2-40B4-BE49-F238E27FC236}">
                <a16:creationId xmlns:a16="http://schemas.microsoft.com/office/drawing/2014/main" id="{64A6E5F9-C13D-49DE-ADF7-ACD4B2B7A738}"/>
              </a:ext>
            </a:extLst>
          </p:cNvPr>
          <p:cNvSpPr>
            <a:spLocks/>
          </p:cNvSpPr>
          <p:nvPr/>
        </p:nvSpPr>
        <p:spPr bwMode="auto">
          <a:xfrm>
            <a:off x="6265863" y="4267200"/>
            <a:ext cx="917575" cy="504825"/>
          </a:xfrm>
          <a:custGeom>
            <a:avLst/>
            <a:gdLst/>
            <a:ahLst/>
            <a:cxnLst>
              <a:cxn ang="0">
                <a:pos x="578" y="318"/>
              </a:cxn>
              <a:cxn ang="0">
                <a:pos x="156" y="318"/>
              </a:cxn>
              <a:cxn ang="0">
                <a:pos x="0" y="0"/>
              </a:cxn>
            </a:cxnLst>
            <a:rect l="0" t="0" r="r" b="b"/>
            <a:pathLst>
              <a:path w="578" h="318">
                <a:moveTo>
                  <a:pt x="578" y="318"/>
                </a:moveTo>
                <a:lnTo>
                  <a:pt x="156" y="318"/>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37" name="Freeform 101">
            <a:extLst>
              <a:ext uri="{FF2B5EF4-FFF2-40B4-BE49-F238E27FC236}">
                <a16:creationId xmlns:a16="http://schemas.microsoft.com/office/drawing/2014/main" id="{F1D9DF84-F56F-4F13-A7BB-54268804BD0C}"/>
              </a:ext>
            </a:extLst>
          </p:cNvPr>
          <p:cNvSpPr>
            <a:spLocks/>
          </p:cNvSpPr>
          <p:nvPr/>
        </p:nvSpPr>
        <p:spPr bwMode="auto">
          <a:xfrm>
            <a:off x="6265863" y="4208463"/>
            <a:ext cx="939800" cy="517525"/>
          </a:xfrm>
          <a:custGeom>
            <a:avLst/>
            <a:gdLst/>
            <a:ahLst/>
            <a:cxnLst>
              <a:cxn ang="0">
                <a:pos x="592" y="326"/>
              </a:cxn>
              <a:cxn ang="0">
                <a:pos x="163" y="318"/>
              </a:cxn>
              <a:cxn ang="0">
                <a:pos x="0" y="0"/>
              </a:cxn>
            </a:cxnLst>
            <a:rect l="0" t="0" r="r" b="b"/>
            <a:pathLst>
              <a:path w="592" h="326">
                <a:moveTo>
                  <a:pt x="592" y="326"/>
                </a:moveTo>
                <a:lnTo>
                  <a:pt x="163" y="318"/>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38" name="Freeform 102">
            <a:extLst>
              <a:ext uri="{FF2B5EF4-FFF2-40B4-BE49-F238E27FC236}">
                <a16:creationId xmlns:a16="http://schemas.microsoft.com/office/drawing/2014/main" id="{B5B19D2C-4ADD-4C47-8B2F-B7985F45F0CD}"/>
              </a:ext>
            </a:extLst>
          </p:cNvPr>
          <p:cNvSpPr>
            <a:spLocks/>
          </p:cNvSpPr>
          <p:nvPr/>
        </p:nvSpPr>
        <p:spPr bwMode="auto">
          <a:xfrm>
            <a:off x="6300788" y="4114800"/>
            <a:ext cx="941387" cy="528638"/>
          </a:xfrm>
          <a:custGeom>
            <a:avLst/>
            <a:gdLst/>
            <a:ahLst/>
            <a:cxnLst>
              <a:cxn ang="0">
                <a:pos x="593" y="333"/>
              </a:cxn>
              <a:cxn ang="0">
                <a:pos x="163" y="333"/>
              </a:cxn>
              <a:cxn ang="0">
                <a:pos x="0" y="0"/>
              </a:cxn>
            </a:cxnLst>
            <a:rect l="0" t="0" r="r" b="b"/>
            <a:pathLst>
              <a:path w="593" h="333">
                <a:moveTo>
                  <a:pt x="593" y="333"/>
                </a:moveTo>
                <a:lnTo>
                  <a:pt x="163" y="333"/>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39" name="Freeform 103">
            <a:extLst>
              <a:ext uri="{FF2B5EF4-FFF2-40B4-BE49-F238E27FC236}">
                <a16:creationId xmlns:a16="http://schemas.microsoft.com/office/drawing/2014/main" id="{03C1B294-61EB-46E3-A9B6-D697EE095305}"/>
              </a:ext>
            </a:extLst>
          </p:cNvPr>
          <p:cNvSpPr>
            <a:spLocks/>
          </p:cNvSpPr>
          <p:nvPr/>
        </p:nvSpPr>
        <p:spPr bwMode="auto">
          <a:xfrm>
            <a:off x="6313488" y="4008438"/>
            <a:ext cx="974725" cy="528637"/>
          </a:xfrm>
          <a:custGeom>
            <a:avLst/>
            <a:gdLst/>
            <a:ahLst/>
            <a:cxnLst>
              <a:cxn ang="0">
                <a:pos x="614" y="333"/>
              </a:cxn>
              <a:cxn ang="0">
                <a:pos x="170" y="333"/>
              </a:cxn>
              <a:cxn ang="0">
                <a:pos x="0" y="0"/>
              </a:cxn>
            </a:cxnLst>
            <a:rect l="0" t="0" r="r" b="b"/>
            <a:pathLst>
              <a:path w="614" h="333">
                <a:moveTo>
                  <a:pt x="614" y="333"/>
                </a:moveTo>
                <a:lnTo>
                  <a:pt x="170" y="333"/>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40" name="Freeform 104">
            <a:extLst>
              <a:ext uri="{FF2B5EF4-FFF2-40B4-BE49-F238E27FC236}">
                <a16:creationId xmlns:a16="http://schemas.microsoft.com/office/drawing/2014/main" id="{77E6832C-A448-4816-B2F4-13417912F844}"/>
              </a:ext>
            </a:extLst>
          </p:cNvPr>
          <p:cNvSpPr>
            <a:spLocks/>
          </p:cNvSpPr>
          <p:nvPr/>
        </p:nvSpPr>
        <p:spPr bwMode="auto">
          <a:xfrm>
            <a:off x="6337300" y="3890963"/>
            <a:ext cx="1009650" cy="517525"/>
          </a:xfrm>
          <a:custGeom>
            <a:avLst/>
            <a:gdLst/>
            <a:ahLst/>
            <a:cxnLst>
              <a:cxn ang="0">
                <a:pos x="636" y="326"/>
              </a:cxn>
              <a:cxn ang="0">
                <a:pos x="177" y="326"/>
              </a:cxn>
              <a:cxn ang="0">
                <a:pos x="0" y="0"/>
              </a:cxn>
            </a:cxnLst>
            <a:rect l="0" t="0" r="r" b="b"/>
            <a:pathLst>
              <a:path w="636" h="326">
                <a:moveTo>
                  <a:pt x="636" y="326"/>
                </a:moveTo>
                <a:lnTo>
                  <a:pt x="177" y="326"/>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41" name="Freeform 105">
            <a:extLst>
              <a:ext uri="{FF2B5EF4-FFF2-40B4-BE49-F238E27FC236}">
                <a16:creationId xmlns:a16="http://schemas.microsoft.com/office/drawing/2014/main" id="{F600BA7B-F2C6-4B2A-AB76-D02A4957DA21}"/>
              </a:ext>
            </a:extLst>
          </p:cNvPr>
          <p:cNvSpPr>
            <a:spLocks/>
          </p:cNvSpPr>
          <p:nvPr/>
        </p:nvSpPr>
        <p:spPr bwMode="auto">
          <a:xfrm>
            <a:off x="6372225" y="3749675"/>
            <a:ext cx="1046163" cy="517525"/>
          </a:xfrm>
          <a:custGeom>
            <a:avLst/>
            <a:gdLst/>
            <a:ahLst/>
            <a:cxnLst>
              <a:cxn ang="0">
                <a:pos x="659" y="326"/>
              </a:cxn>
              <a:cxn ang="0">
                <a:pos x="185" y="326"/>
              </a:cxn>
              <a:cxn ang="0">
                <a:pos x="0" y="0"/>
              </a:cxn>
            </a:cxnLst>
            <a:rect l="0" t="0" r="r" b="b"/>
            <a:pathLst>
              <a:path w="659" h="326">
                <a:moveTo>
                  <a:pt x="659" y="326"/>
                </a:moveTo>
                <a:lnTo>
                  <a:pt x="185" y="326"/>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42" name="Freeform 106">
            <a:extLst>
              <a:ext uri="{FF2B5EF4-FFF2-40B4-BE49-F238E27FC236}">
                <a16:creationId xmlns:a16="http://schemas.microsoft.com/office/drawing/2014/main" id="{21BAAFDD-CC3F-4168-9FA4-76B19B5FA49A}"/>
              </a:ext>
            </a:extLst>
          </p:cNvPr>
          <p:cNvSpPr>
            <a:spLocks/>
          </p:cNvSpPr>
          <p:nvPr/>
        </p:nvSpPr>
        <p:spPr bwMode="auto">
          <a:xfrm>
            <a:off x="6407150" y="3549650"/>
            <a:ext cx="1093788" cy="541338"/>
          </a:xfrm>
          <a:custGeom>
            <a:avLst/>
            <a:gdLst/>
            <a:ahLst/>
            <a:cxnLst>
              <a:cxn ang="0">
                <a:pos x="689" y="341"/>
              </a:cxn>
              <a:cxn ang="0">
                <a:pos x="200" y="341"/>
              </a:cxn>
              <a:cxn ang="0">
                <a:pos x="0" y="0"/>
              </a:cxn>
            </a:cxnLst>
            <a:rect l="0" t="0" r="r" b="b"/>
            <a:pathLst>
              <a:path w="689" h="341">
                <a:moveTo>
                  <a:pt x="689" y="341"/>
                </a:moveTo>
                <a:lnTo>
                  <a:pt x="200" y="341"/>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43" name="Freeform 107">
            <a:extLst>
              <a:ext uri="{FF2B5EF4-FFF2-40B4-BE49-F238E27FC236}">
                <a16:creationId xmlns:a16="http://schemas.microsoft.com/office/drawing/2014/main" id="{E8ACB2D4-7E69-438E-98E0-7FDDF5446724}"/>
              </a:ext>
            </a:extLst>
          </p:cNvPr>
          <p:cNvSpPr>
            <a:spLocks/>
          </p:cNvSpPr>
          <p:nvPr/>
        </p:nvSpPr>
        <p:spPr bwMode="auto">
          <a:xfrm>
            <a:off x="6454775" y="3325813"/>
            <a:ext cx="1139825" cy="588962"/>
          </a:xfrm>
          <a:custGeom>
            <a:avLst/>
            <a:gdLst/>
            <a:ahLst/>
            <a:cxnLst>
              <a:cxn ang="0">
                <a:pos x="718" y="371"/>
              </a:cxn>
              <a:cxn ang="0">
                <a:pos x="207" y="371"/>
              </a:cxn>
              <a:cxn ang="0">
                <a:pos x="0" y="0"/>
              </a:cxn>
            </a:cxnLst>
            <a:rect l="0" t="0" r="r" b="b"/>
            <a:pathLst>
              <a:path w="718" h="371">
                <a:moveTo>
                  <a:pt x="718" y="371"/>
                </a:moveTo>
                <a:lnTo>
                  <a:pt x="207" y="371"/>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44" name="Freeform 108">
            <a:extLst>
              <a:ext uri="{FF2B5EF4-FFF2-40B4-BE49-F238E27FC236}">
                <a16:creationId xmlns:a16="http://schemas.microsoft.com/office/drawing/2014/main" id="{AD45F4B8-C5D2-4C97-87E1-0FF49A5B7345}"/>
              </a:ext>
            </a:extLst>
          </p:cNvPr>
          <p:cNvSpPr>
            <a:spLocks/>
          </p:cNvSpPr>
          <p:nvPr/>
        </p:nvSpPr>
        <p:spPr bwMode="auto">
          <a:xfrm>
            <a:off x="6489700" y="3090863"/>
            <a:ext cx="1198563" cy="623887"/>
          </a:xfrm>
          <a:custGeom>
            <a:avLst/>
            <a:gdLst/>
            <a:ahLst/>
            <a:cxnLst>
              <a:cxn ang="0">
                <a:pos x="755" y="393"/>
              </a:cxn>
              <a:cxn ang="0">
                <a:pos x="222" y="393"/>
              </a:cxn>
              <a:cxn ang="0">
                <a:pos x="0" y="0"/>
              </a:cxn>
            </a:cxnLst>
            <a:rect l="0" t="0" r="r" b="b"/>
            <a:pathLst>
              <a:path w="755" h="393">
                <a:moveTo>
                  <a:pt x="755" y="393"/>
                </a:moveTo>
                <a:lnTo>
                  <a:pt x="222" y="393"/>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45" name="Freeform 109">
            <a:extLst>
              <a:ext uri="{FF2B5EF4-FFF2-40B4-BE49-F238E27FC236}">
                <a16:creationId xmlns:a16="http://schemas.microsoft.com/office/drawing/2014/main" id="{BB3911BA-940C-41A6-B8AF-A01D79637B74}"/>
              </a:ext>
            </a:extLst>
          </p:cNvPr>
          <p:cNvSpPr>
            <a:spLocks/>
          </p:cNvSpPr>
          <p:nvPr/>
        </p:nvSpPr>
        <p:spPr bwMode="auto">
          <a:xfrm>
            <a:off x="6548438" y="2809875"/>
            <a:ext cx="1246187" cy="657225"/>
          </a:xfrm>
          <a:custGeom>
            <a:avLst/>
            <a:gdLst/>
            <a:ahLst/>
            <a:cxnLst>
              <a:cxn ang="0">
                <a:pos x="785" y="414"/>
              </a:cxn>
              <a:cxn ang="0">
                <a:pos x="237" y="414"/>
              </a:cxn>
              <a:cxn ang="0">
                <a:pos x="0" y="0"/>
              </a:cxn>
            </a:cxnLst>
            <a:rect l="0" t="0" r="r" b="b"/>
            <a:pathLst>
              <a:path w="785" h="414">
                <a:moveTo>
                  <a:pt x="785" y="414"/>
                </a:moveTo>
                <a:lnTo>
                  <a:pt x="237" y="414"/>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46" name="Freeform 110">
            <a:extLst>
              <a:ext uri="{FF2B5EF4-FFF2-40B4-BE49-F238E27FC236}">
                <a16:creationId xmlns:a16="http://schemas.microsoft.com/office/drawing/2014/main" id="{0148BF60-EDE5-4117-8DED-605A24314988}"/>
              </a:ext>
            </a:extLst>
          </p:cNvPr>
          <p:cNvSpPr>
            <a:spLocks/>
          </p:cNvSpPr>
          <p:nvPr/>
        </p:nvSpPr>
        <p:spPr bwMode="auto">
          <a:xfrm>
            <a:off x="6642100" y="2327275"/>
            <a:ext cx="1339850" cy="739775"/>
          </a:xfrm>
          <a:custGeom>
            <a:avLst/>
            <a:gdLst/>
            <a:ahLst/>
            <a:cxnLst>
              <a:cxn ang="0">
                <a:pos x="844" y="466"/>
              </a:cxn>
              <a:cxn ang="0">
                <a:pos x="252" y="466"/>
              </a:cxn>
              <a:cxn ang="0">
                <a:pos x="0" y="0"/>
              </a:cxn>
            </a:cxnLst>
            <a:rect l="0" t="0" r="r" b="b"/>
            <a:pathLst>
              <a:path w="844" h="466">
                <a:moveTo>
                  <a:pt x="844" y="466"/>
                </a:moveTo>
                <a:lnTo>
                  <a:pt x="252" y="466"/>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47" name="Freeform 111">
            <a:extLst>
              <a:ext uri="{FF2B5EF4-FFF2-40B4-BE49-F238E27FC236}">
                <a16:creationId xmlns:a16="http://schemas.microsoft.com/office/drawing/2014/main" id="{449E40E6-B583-47B4-B1D5-93A1265CA4EB}"/>
              </a:ext>
            </a:extLst>
          </p:cNvPr>
          <p:cNvSpPr>
            <a:spLocks/>
          </p:cNvSpPr>
          <p:nvPr/>
        </p:nvSpPr>
        <p:spPr bwMode="auto">
          <a:xfrm>
            <a:off x="6735763" y="1820863"/>
            <a:ext cx="1446212" cy="776287"/>
          </a:xfrm>
          <a:custGeom>
            <a:avLst/>
            <a:gdLst/>
            <a:ahLst/>
            <a:cxnLst>
              <a:cxn ang="0">
                <a:pos x="911" y="489"/>
              </a:cxn>
              <a:cxn ang="0">
                <a:pos x="289" y="489"/>
              </a:cxn>
              <a:cxn ang="0">
                <a:pos x="0" y="0"/>
              </a:cxn>
            </a:cxnLst>
            <a:rect l="0" t="0" r="r" b="b"/>
            <a:pathLst>
              <a:path w="911" h="489">
                <a:moveTo>
                  <a:pt x="911" y="489"/>
                </a:moveTo>
                <a:lnTo>
                  <a:pt x="289" y="489"/>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21648" name="Freeform 112">
            <a:extLst>
              <a:ext uri="{FF2B5EF4-FFF2-40B4-BE49-F238E27FC236}">
                <a16:creationId xmlns:a16="http://schemas.microsoft.com/office/drawing/2014/main" id="{74C40FAD-4780-4171-AC7F-4E5B48A1CE20}"/>
              </a:ext>
            </a:extLst>
          </p:cNvPr>
          <p:cNvSpPr>
            <a:spLocks/>
          </p:cNvSpPr>
          <p:nvPr/>
        </p:nvSpPr>
        <p:spPr bwMode="auto">
          <a:xfrm>
            <a:off x="6853238" y="1246188"/>
            <a:ext cx="1587500" cy="833437"/>
          </a:xfrm>
          <a:custGeom>
            <a:avLst/>
            <a:gdLst/>
            <a:ahLst/>
            <a:cxnLst>
              <a:cxn ang="0">
                <a:pos x="1000" y="525"/>
              </a:cxn>
              <a:cxn ang="0">
                <a:pos x="319" y="525"/>
              </a:cxn>
              <a:cxn ang="0">
                <a:pos x="0" y="0"/>
              </a:cxn>
            </a:cxnLst>
            <a:rect l="0" t="0" r="r" b="b"/>
            <a:pathLst>
              <a:path w="1000" h="525">
                <a:moveTo>
                  <a:pt x="1000" y="525"/>
                </a:moveTo>
                <a:lnTo>
                  <a:pt x="319" y="525"/>
                </a:lnTo>
                <a:lnTo>
                  <a:pt x="0" y="0"/>
                </a:lnTo>
              </a:path>
            </a:pathLst>
          </a:custGeom>
          <a:noFill/>
          <a:ln w="11113">
            <a:solidFill>
              <a:srgbClr val="000000"/>
            </a:solidFill>
            <a:prstDash val="solid"/>
            <a:round/>
            <a:headEnd/>
            <a:tailEnd/>
          </a:ln>
        </p:spPr>
        <p:txBody>
          <a:bodyPr/>
          <a:lstStyle/>
          <a:p>
            <a:pPr eaLnBrk="1" hangingPunct="1">
              <a:defRPr/>
            </a:pPr>
            <a:endParaRPr lang="en-GB">
              <a:effectLst>
                <a:outerShdw blurRad="38100" dist="38100" dir="2700000" algn="tl">
                  <a:srgbClr val="000000">
                    <a:alpha val="43137"/>
                  </a:srgbClr>
                </a:outerShdw>
              </a:effectLst>
            </a:endParaRPr>
          </a:p>
        </p:txBody>
      </p:sp>
      <p:sp>
        <p:nvSpPr>
          <p:cNvPr id="39025" name="Text Box 113">
            <a:extLst>
              <a:ext uri="{FF2B5EF4-FFF2-40B4-BE49-F238E27FC236}">
                <a16:creationId xmlns:a16="http://schemas.microsoft.com/office/drawing/2014/main" id="{8E10B195-6AB9-4DA7-8A00-6F18D878F7D0}"/>
              </a:ext>
            </a:extLst>
          </p:cNvPr>
          <p:cNvSpPr txBox="1">
            <a:spLocks noChangeArrowheads="1"/>
          </p:cNvSpPr>
          <p:nvPr/>
        </p:nvSpPr>
        <p:spPr bwMode="auto">
          <a:xfrm>
            <a:off x="7050088" y="615950"/>
            <a:ext cx="469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a:spcBef>
                <a:spcPct val="0"/>
              </a:spcBef>
              <a:buFontTx/>
              <a:buNone/>
            </a:pPr>
            <a:r>
              <a:rPr lang="en-GB" altLang="en-US" sz="1800">
                <a:solidFill>
                  <a:srgbClr val="CCFF33"/>
                </a:solidFill>
                <a:latin typeface="Stone Sans ITC TT" pitchFamily="2" charset="0"/>
              </a:rPr>
              <a:t>2.5</a:t>
            </a:r>
          </a:p>
          <a:p>
            <a:pPr algn="r">
              <a:spcBef>
                <a:spcPct val="0"/>
              </a:spcBef>
              <a:buFontTx/>
              <a:buNone/>
            </a:pPr>
            <a:r>
              <a:rPr lang="en-GB" altLang="en-US" sz="1800">
                <a:solidFill>
                  <a:srgbClr val="CCFF33"/>
                </a:solidFill>
                <a:latin typeface="Stone Sans ITC TT" pitchFamily="2" charset="0"/>
              </a:rPr>
              <a:t>lat</a:t>
            </a:r>
          </a:p>
        </p:txBody>
      </p:sp>
      <p:sp>
        <p:nvSpPr>
          <p:cNvPr id="39026" name="Text Box 114">
            <a:extLst>
              <a:ext uri="{FF2B5EF4-FFF2-40B4-BE49-F238E27FC236}">
                <a16:creationId xmlns:a16="http://schemas.microsoft.com/office/drawing/2014/main" id="{6C447981-BB25-427F-8E21-3AB1A780271F}"/>
              </a:ext>
            </a:extLst>
          </p:cNvPr>
          <p:cNvSpPr txBox="1">
            <a:spLocks noChangeArrowheads="1"/>
          </p:cNvSpPr>
          <p:nvPr/>
        </p:nvSpPr>
        <p:spPr bwMode="auto">
          <a:xfrm>
            <a:off x="7913688" y="1047750"/>
            <a:ext cx="7048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80000"/>
              </a:lnSpc>
              <a:spcBef>
                <a:spcPct val="0"/>
              </a:spcBef>
              <a:buFontTx/>
              <a:buNone/>
            </a:pPr>
            <a:r>
              <a:rPr lang="en-GB" altLang="en-US" sz="1800">
                <a:solidFill>
                  <a:srgbClr val="CCFF33"/>
                </a:solidFill>
                <a:latin typeface="Stone Sans ITC TT" pitchFamily="2" charset="0"/>
              </a:rPr>
              <a:t>3.75 </a:t>
            </a:r>
          </a:p>
          <a:p>
            <a:pPr>
              <a:lnSpc>
                <a:spcPct val="80000"/>
              </a:lnSpc>
              <a:spcBef>
                <a:spcPct val="0"/>
              </a:spcBef>
              <a:buFontTx/>
              <a:buNone/>
            </a:pPr>
            <a:r>
              <a:rPr lang="en-GB" altLang="en-US" sz="1800">
                <a:solidFill>
                  <a:srgbClr val="CCFF33"/>
                </a:solidFill>
                <a:latin typeface="Stone Sans ITC TT" pitchFamily="2" charset="0"/>
              </a:rPr>
              <a:t>long</a:t>
            </a:r>
          </a:p>
        </p:txBody>
      </p:sp>
      <p:sp>
        <p:nvSpPr>
          <p:cNvPr id="39027" name="Text Box 115">
            <a:extLst>
              <a:ext uri="{FF2B5EF4-FFF2-40B4-BE49-F238E27FC236}">
                <a16:creationId xmlns:a16="http://schemas.microsoft.com/office/drawing/2014/main" id="{594D4BBC-3FCE-4293-814F-4F3D8A1D2AF2}"/>
              </a:ext>
            </a:extLst>
          </p:cNvPr>
          <p:cNvSpPr txBox="1">
            <a:spLocks noChangeArrowheads="1"/>
          </p:cNvSpPr>
          <p:nvPr/>
        </p:nvSpPr>
        <p:spPr bwMode="auto">
          <a:xfrm>
            <a:off x="4549775" y="3556000"/>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1400">
                <a:solidFill>
                  <a:srgbClr val="000066"/>
                </a:solidFill>
                <a:latin typeface="Stone Sans ITC TT" pitchFamily="2" charset="0"/>
              </a:rPr>
              <a:t>1.25</a:t>
            </a:r>
          </a:p>
        </p:txBody>
      </p:sp>
      <p:sp>
        <p:nvSpPr>
          <p:cNvPr id="39028" name="Text Box 116">
            <a:extLst>
              <a:ext uri="{FF2B5EF4-FFF2-40B4-BE49-F238E27FC236}">
                <a16:creationId xmlns:a16="http://schemas.microsoft.com/office/drawing/2014/main" id="{E37DA205-0403-4C85-ABDD-4B027BC540AD}"/>
              </a:ext>
            </a:extLst>
          </p:cNvPr>
          <p:cNvSpPr txBox="1">
            <a:spLocks noChangeArrowheads="1"/>
          </p:cNvSpPr>
          <p:nvPr/>
        </p:nvSpPr>
        <p:spPr bwMode="auto">
          <a:xfrm>
            <a:off x="4999038" y="3778250"/>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1400">
                <a:solidFill>
                  <a:srgbClr val="000066"/>
                </a:solidFill>
                <a:latin typeface="Stone Sans ITC TT" pitchFamily="2" charset="0"/>
              </a:rPr>
              <a:t>1.25</a:t>
            </a:r>
          </a:p>
        </p:txBody>
      </p:sp>
      <p:sp>
        <p:nvSpPr>
          <p:cNvPr id="39029" name="Text Box 117">
            <a:extLst>
              <a:ext uri="{FF2B5EF4-FFF2-40B4-BE49-F238E27FC236}">
                <a16:creationId xmlns:a16="http://schemas.microsoft.com/office/drawing/2014/main" id="{82B79B13-7C00-43D9-A0C2-839FCB08E7B3}"/>
              </a:ext>
            </a:extLst>
          </p:cNvPr>
          <p:cNvSpPr txBox="1">
            <a:spLocks noChangeArrowheads="1"/>
          </p:cNvSpPr>
          <p:nvPr/>
        </p:nvSpPr>
        <p:spPr bwMode="auto">
          <a:xfrm>
            <a:off x="374650" y="2954338"/>
            <a:ext cx="3249613"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110000"/>
              </a:lnSpc>
              <a:spcBef>
                <a:spcPct val="0"/>
              </a:spcBef>
              <a:buFontTx/>
              <a:buNone/>
            </a:pPr>
            <a:r>
              <a:rPr lang="en-GB" altLang="en-US" sz="2400">
                <a:latin typeface="Tahoma" panose="020B0604030504040204" pitchFamily="34" charset="0"/>
              </a:rPr>
              <a:t>THE HADLEY</a:t>
            </a:r>
            <a:br>
              <a:rPr lang="en-GB" altLang="en-US" sz="2400">
                <a:latin typeface="Tahoma" panose="020B0604030504040204" pitchFamily="34" charset="0"/>
              </a:rPr>
            </a:br>
            <a:r>
              <a:rPr lang="en-GB" altLang="en-US" sz="2400">
                <a:latin typeface="Tahoma" panose="020B0604030504040204" pitchFamily="34" charset="0"/>
              </a:rPr>
              <a:t>CENTRE</a:t>
            </a:r>
            <a:br>
              <a:rPr lang="en-GB" altLang="en-US" sz="2400">
                <a:latin typeface="Tahoma" panose="020B0604030504040204" pitchFamily="34" charset="0"/>
              </a:rPr>
            </a:br>
            <a:r>
              <a:rPr lang="en-GB" altLang="en-US" sz="2400">
                <a:latin typeface="Tahoma" panose="020B0604030504040204" pitchFamily="34" charset="0"/>
              </a:rPr>
              <a:t>THIRD</a:t>
            </a:r>
            <a:br>
              <a:rPr lang="en-GB" altLang="en-US" sz="2400">
                <a:latin typeface="Tahoma" panose="020B0604030504040204" pitchFamily="34" charset="0"/>
              </a:rPr>
            </a:br>
            <a:r>
              <a:rPr lang="en-GB" altLang="en-US" sz="2400">
                <a:latin typeface="Tahoma" panose="020B0604030504040204" pitchFamily="34" charset="0"/>
              </a:rPr>
              <a:t>COUPLED</a:t>
            </a:r>
            <a:br>
              <a:rPr lang="en-GB" altLang="en-US" sz="2400">
                <a:latin typeface="Tahoma" panose="020B0604030504040204" pitchFamily="34" charset="0"/>
              </a:rPr>
            </a:br>
            <a:r>
              <a:rPr lang="en-GB" altLang="en-US" sz="2400">
                <a:latin typeface="Tahoma" panose="020B0604030504040204" pitchFamily="34" charset="0"/>
              </a:rPr>
              <a:t>MODEL -</a:t>
            </a:r>
            <a:br>
              <a:rPr lang="en-GB" altLang="en-US" sz="2400">
                <a:latin typeface="Tahoma" panose="020B0604030504040204" pitchFamily="34" charset="0"/>
              </a:rPr>
            </a:br>
            <a:r>
              <a:rPr lang="en-GB" altLang="en-US" sz="2400">
                <a:latin typeface="Tahoma" panose="020B0604030504040204" pitchFamily="34" charset="0"/>
              </a:rPr>
              <a:t>HadCM3</a:t>
            </a:r>
          </a:p>
          <a:p>
            <a:pPr>
              <a:lnSpc>
                <a:spcPct val="110000"/>
              </a:lnSpc>
              <a:spcBef>
                <a:spcPct val="0"/>
              </a:spcBef>
              <a:buFontTx/>
              <a:buNone/>
            </a:pPr>
            <a:r>
              <a:rPr lang="en-GB" altLang="en-US" sz="2400">
                <a:latin typeface="Tahoma" panose="020B0604030504040204" pitchFamily="34" charset="0"/>
              </a:rPr>
              <a:t>no flux adjustments</a:t>
            </a:r>
          </a:p>
        </p:txBody>
      </p:sp>
      <p:sp>
        <p:nvSpPr>
          <p:cNvPr id="39030" name="Text Box 118">
            <a:extLst>
              <a:ext uri="{FF2B5EF4-FFF2-40B4-BE49-F238E27FC236}">
                <a16:creationId xmlns:a16="http://schemas.microsoft.com/office/drawing/2014/main" id="{0EBE93EE-A9C3-4389-97E5-C74412F93AF8}"/>
              </a:ext>
            </a:extLst>
          </p:cNvPr>
          <p:cNvSpPr txBox="1">
            <a:spLocks noChangeArrowheads="1"/>
          </p:cNvSpPr>
          <p:nvPr/>
        </p:nvSpPr>
        <p:spPr bwMode="auto">
          <a:xfrm>
            <a:off x="8305800" y="90488"/>
            <a:ext cx="76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1800">
                <a:latin typeface="Stone Sans ITC TT" pitchFamily="2" charset="0"/>
              </a:rPr>
              <a:t>30km</a:t>
            </a:r>
            <a:endParaRPr lang="en-GB" altLang="en-US" sz="1800">
              <a:solidFill>
                <a:srgbClr val="CCFF33"/>
              </a:solidFill>
              <a:latin typeface="Stone Sans ITC TT" pitchFamily="2" charset="0"/>
            </a:endParaRPr>
          </a:p>
        </p:txBody>
      </p:sp>
      <p:sp>
        <p:nvSpPr>
          <p:cNvPr id="39031" name="Text Box 119">
            <a:extLst>
              <a:ext uri="{FF2B5EF4-FFF2-40B4-BE49-F238E27FC236}">
                <a16:creationId xmlns:a16="http://schemas.microsoft.com/office/drawing/2014/main" id="{094C4A83-F1AB-4FE1-82A4-C6B082D74F68}"/>
              </a:ext>
            </a:extLst>
          </p:cNvPr>
          <p:cNvSpPr txBox="1">
            <a:spLocks noChangeArrowheads="1"/>
          </p:cNvSpPr>
          <p:nvPr/>
        </p:nvSpPr>
        <p:spPr bwMode="auto">
          <a:xfrm>
            <a:off x="3251200" y="61722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en-US" sz="1800">
                <a:latin typeface="Stone Sans ITC TT" pitchFamily="2" charset="0"/>
              </a:rPr>
              <a:t>-5km</a:t>
            </a:r>
            <a:endParaRPr lang="en-GB" altLang="en-US" sz="1800">
              <a:solidFill>
                <a:srgbClr val="CCFF33"/>
              </a:solidFill>
              <a:latin typeface="Stone Sans ITC TT"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F019C3F-2369-4351-99CF-2AF4036DFDAA}"/>
              </a:ext>
            </a:extLst>
          </p:cNvPr>
          <p:cNvSpPr>
            <a:spLocks noGrp="1" noChangeArrowheads="1"/>
          </p:cNvSpPr>
          <p:nvPr>
            <p:ph type="title"/>
          </p:nvPr>
        </p:nvSpPr>
        <p:spPr>
          <a:xfrm>
            <a:off x="152400" y="381000"/>
            <a:ext cx="4114800" cy="838200"/>
          </a:xfrm>
        </p:spPr>
        <p:txBody>
          <a:bodyPr/>
          <a:lstStyle/>
          <a:p>
            <a:pPr eaLnBrk="1" hangingPunct="1"/>
            <a:r>
              <a:rPr lang="en-GB" altLang="en-US" sz="2400">
                <a:latin typeface="Tahoma" panose="020B0604030504040204" pitchFamily="34" charset="0"/>
              </a:rPr>
              <a:t>Representation of orography;</a:t>
            </a:r>
            <a:br>
              <a:rPr lang="en-GB" altLang="en-US" sz="2400">
                <a:latin typeface="Tahoma" panose="020B0604030504040204" pitchFamily="34" charset="0"/>
              </a:rPr>
            </a:br>
            <a:r>
              <a:rPr lang="en-GB" altLang="en-US" sz="2400">
                <a:latin typeface="Tahoma" panose="020B0604030504040204" pitchFamily="34" charset="0"/>
              </a:rPr>
              <a:t>the importance of resolution</a:t>
            </a:r>
          </a:p>
        </p:txBody>
      </p:sp>
      <p:pic>
        <p:nvPicPr>
          <p:cNvPr id="43011" name="Picture 3" descr="zz_pots_3">
            <a:extLst>
              <a:ext uri="{FF2B5EF4-FFF2-40B4-BE49-F238E27FC236}">
                <a16:creationId xmlns:a16="http://schemas.microsoft.com/office/drawing/2014/main" id="{49FA3987-473D-4394-815E-0707A902DB91}"/>
              </a:ext>
            </a:extLst>
          </p:cNvPr>
          <p:cNvPicPr>
            <a:picLocks noChangeAspect="1" noChangeArrowheads="1"/>
          </p:cNvPicPr>
          <p:nvPr/>
        </p:nvPicPr>
        <p:blipFill>
          <a:blip r:embed="rId3">
            <a:clrChange>
              <a:clrFrom>
                <a:srgbClr val="FCFEFF"/>
              </a:clrFrom>
              <a:clrTo>
                <a:srgbClr val="FCFEFF">
                  <a:alpha val="0"/>
                </a:srgbClr>
              </a:clrTo>
            </a:clrChange>
            <a:lum bright="30000"/>
            <a:extLst>
              <a:ext uri="{28A0092B-C50C-407E-A947-70E740481C1C}">
                <a14:useLocalDpi xmlns:a14="http://schemas.microsoft.com/office/drawing/2010/main" val="0"/>
              </a:ext>
            </a:extLst>
          </a:blip>
          <a:srcRect t="1282" b="12552"/>
          <a:stretch>
            <a:fillRect/>
          </a:stretch>
        </p:blipFill>
        <p:spPr bwMode="auto">
          <a:xfrm>
            <a:off x="4160838" y="139700"/>
            <a:ext cx="494506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4">
            <a:extLst>
              <a:ext uri="{FF2B5EF4-FFF2-40B4-BE49-F238E27FC236}">
                <a16:creationId xmlns:a16="http://schemas.microsoft.com/office/drawing/2014/main" id="{3A70739E-253B-490A-A54E-58D867E58E0F}"/>
              </a:ext>
            </a:extLst>
          </p:cNvPr>
          <p:cNvSpPr txBox="1">
            <a:spLocks noChangeArrowheads="1"/>
          </p:cNvSpPr>
          <p:nvPr/>
        </p:nvSpPr>
        <p:spPr bwMode="auto">
          <a:xfrm>
            <a:off x="533400" y="1905000"/>
            <a:ext cx="34290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FontTx/>
              <a:buNone/>
            </a:pPr>
            <a:r>
              <a:rPr lang="en-GB" altLang="en-US" sz="2000" b="0">
                <a:latin typeface="Tahoma" panose="020B0604030504040204" pitchFamily="34" charset="0"/>
              </a:rPr>
              <a:t>The upper figure shows the surface orography over North America at a resolution of 480km, as in a low resolution climate model.</a:t>
            </a:r>
          </a:p>
          <a:p>
            <a:pPr>
              <a:spcBef>
                <a:spcPct val="50000"/>
              </a:spcBef>
              <a:buFontTx/>
              <a:buNone/>
            </a:pPr>
            <a:r>
              <a:rPr lang="en-GB" altLang="en-US" sz="2000" b="0">
                <a:latin typeface="Tahoma" panose="020B0604030504040204" pitchFamily="34" charset="0"/>
              </a:rPr>
              <a:t>The lower figure shows the same field at a resolution of 60km, as in a weather forecasting model.</a:t>
            </a:r>
          </a:p>
          <a:p>
            <a:pPr>
              <a:spcBef>
                <a:spcPct val="50000"/>
              </a:spcBef>
              <a:buFontTx/>
              <a:buNone/>
            </a:pPr>
            <a:r>
              <a:rPr lang="en-GB" altLang="en-US" sz="2000" b="0">
                <a:latin typeface="Tahoma" panose="020B0604030504040204" pitchFamily="34" charset="0"/>
              </a:rPr>
              <a:t>Remember that orographic processes are highly non-linear.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438480A-95A7-41C0-A5C5-A70C64BE4142}"/>
              </a:ext>
            </a:extLst>
          </p:cNvPr>
          <p:cNvSpPr>
            <a:spLocks noGrp="1" noChangeArrowheads="1"/>
          </p:cNvSpPr>
          <p:nvPr>
            <p:ph type="title"/>
          </p:nvPr>
        </p:nvSpPr>
        <p:spPr>
          <a:xfrm>
            <a:off x="609600" y="1066800"/>
            <a:ext cx="8153400" cy="4800600"/>
          </a:xfrm>
        </p:spPr>
        <p:txBody>
          <a:bodyPr/>
          <a:lstStyle/>
          <a:p>
            <a:pPr algn="l" eaLnBrk="1" hangingPunct="1"/>
            <a:r>
              <a:rPr lang="en-GB" altLang="en-US" sz="2800" dirty="0">
                <a:solidFill>
                  <a:schemeClr val="tx1"/>
                </a:solidFill>
                <a:latin typeface="Tahoma" panose="020B0604030504040204" pitchFamily="34" charset="0"/>
              </a:rPr>
              <a:t>The horizontal and vertical resolutions of climate models need to be high enough to avoid numerical errors and to resolve the basic dynamical and transport processes</a:t>
            </a:r>
            <a:br>
              <a:rPr lang="en-GB" altLang="en-US" sz="2800" dirty="0">
                <a:solidFill>
                  <a:schemeClr val="tx1"/>
                </a:solidFill>
                <a:latin typeface="Tahoma" panose="020B0604030504040204" pitchFamily="34" charset="0"/>
              </a:rPr>
            </a:br>
            <a:r>
              <a:rPr lang="en-GB" altLang="en-US" sz="2800" dirty="0">
                <a:solidFill>
                  <a:schemeClr val="tx1"/>
                </a:solidFill>
                <a:latin typeface="Tahoma" panose="020B0604030504040204" pitchFamily="34" charset="0"/>
              </a:rPr>
              <a:t/>
            </a:r>
            <a:br>
              <a:rPr lang="en-GB" altLang="en-US" sz="2800" dirty="0">
                <a:solidFill>
                  <a:schemeClr val="tx1"/>
                </a:solidFill>
                <a:latin typeface="Tahoma" panose="020B0604030504040204" pitchFamily="34" charset="0"/>
              </a:rPr>
            </a:br>
            <a:r>
              <a:rPr lang="en-GB" altLang="en-US" sz="2800" dirty="0">
                <a:solidFill>
                  <a:schemeClr val="tx1"/>
                </a:solidFill>
                <a:latin typeface="Tahoma" panose="020B0604030504040204" pitchFamily="34" charset="0"/>
              </a:rPr>
              <a:t>There is a trade-off between resolution and computing time, but model resolutions are increasing continually, as more computer power becomes available</a:t>
            </a:r>
          </a:p>
        </p:txBody>
      </p:sp>
      <p:sp>
        <p:nvSpPr>
          <p:cNvPr id="324611" name="Text Box 3">
            <a:extLst>
              <a:ext uri="{FF2B5EF4-FFF2-40B4-BE49-F238E27FC236}">
                <a16:creationId xmlns:a16="http://schemas.microsoft.com/office/drawing/2014/main" id="{B48C46F0-2F43-43E7-BFFB-59C74E7C6AE9}"/>
              </a:ext>
            </a:extLst>
          </p:cNvPr>
          <p:cNvSpPr txBox="1">
            <a:spLocks noChangeArrowheads="1"/>
          </p:cNvSpPr>
          <p:nvPr/>
        </p:nvSpPr>
        <p:spPr bwMode="auto">
          <a:xfrm>
            <a:off x="3336925" y="488950"/>
            <a:ext cx="1928733" cy="584775"/>
          </a:xfrm>
          <a:prstGeom prst="rect">
            <a:avLst/>
          </a:prstGeom>
          <a:noFill/>
          <a:ln w="9525">
            <a:noFill/>
            <a:miter lim="800000"/>
            <a:headEnd/>
            <a:tailEnd/>
          </a:ln>
          <a:effectLst/>
        </p:spPr>
        <p:txBody>
          <a:bodyPr wrap="none">
            <a:spAutoFit/>
          </a:bodyPr>
          <a:lstStyle/>
          <a:p>
            <a:pPr eaLnBrk="1" hangingPunct="1">
              <a:defRPr/>
            </a:pPr>
            <a:r>
              <a:rPr lang="en-GB" sz="3200" dirty="0">
                <a:solidFill>
                  <a:schemeClr val="tx2"/>
                </a:solidFill>
              </a:rPr>
              <a:t>So………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a:extLst>
              <a:ext uri="{FF2B5EF4-FFF2-40B4-BE49-F238E27FC236}">
                <a16:creationId xmlns:a16="http://schemas.microsoft.com/office/drawing/2014/main" id="{1E85F113-7369-45CF-AE8F-2EA9F2A1C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548680"/>
            <a:ext cx="7311851" cy="518457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a:extLst>
              <a:ext uri="{FF2B5EF4-FFF2-40B4-BE49-F238E27FC236}">
                <a16:creationId xmlns:a16="http://schemas.microsoft.com/office/drawing/2014/main" id="{51D8F0E3-9480-4345-B4C4-C12E4F3BEBA2}"/>
              </a:ext>
            </a:extLst>
          </p:cNvPr>
          <p:cNvSpPr txBox="1">
            <a:spLocks noChangeArrowheads="1"/>
          </p:cNvSpPr>
          <p:nvPr/>
        </p:nvSpPr>
        <p:spPr bwMode="auto">
          <a:xfrm>
            <a:off x="96618" y="35913"/>
            <a:ext cx="9046066" cy="584775"/>
          </a:xfrm>
          <a:prstGeom prst="rect">
            <a:avLst/>
          </a:prstGeom>
          <a:noFill/>
          <a:ln w="9525">
            <a:noFill/>
            <a:miter lim="800000"/>
            <a:headEnd/>
            <a:tailEnd/>
          </a:ln>
          <a:effectLst/>
        </p:spPr>
        <p:txBody>
          <a:bodyPr wrap="none">
            <a:spAutoFit/>
          </a:bodyPr>
          <a:lstStyle/>
          <a:p>
            <a:pPr eaLnBrk="1" hangingPunct="1">
              <a:defRPr/>
            </a:pPr>
            <a:r>
              <a:rPr lang="en-GB" sz="3200" dirty="0">
                <a:solidFill>
                  <a:schemeClr val="tx2"/>
                </a:solidFill>
              </a:rPr>
              <a:t>The need for information locally/regionally</a:t>
            </a:r>
          </a:p>
        </p:txBody>
      </p:sp>
      <p:sp>
        <p:nvSpPr>
          <p:cNvPr id="8" name="TextBox 7">
            <a:extLst>
              <a:ext uri="{FF2B5EF4-FFF2-40B4-BE49-F238E27FC236}">
                <a16:creationId xmlns:a16="http://schemas.microsoft.com/office/drawing/2014/main" id="{F6260D39-43E1-40D9-8033-168B84AE8E70}"/>
              </a:ext>
            </a:extLst>
          </p:cNvPr>
          <p:cNvSpPr txBox="1"/>
          <p:nvPr/>
        </p:nvSpPr>
        <p:spPr>
          <a:xfrm>
            <a:off x="204123" y="5631103"/>
            <a:ext cx="8939877" cy="1200329"/>
          </a:xfrm>
          <a:prstGeom prst="rect">
            <a:avLst/>
          </a:prstGeom>
          <a:noFill/>
        </p:spPr>
        <p:txBody>
          <a:bodyPr wrap="square">
            <a:spAutoFit/>
          </a:bodyPr>
          <a:lstStyle/>
          <a:p>
            <a:r>
              <a:rPr lang="en-GB" sz="1800" b="0" i="0" dirty="0">
                <a:solidFill>
                  <a:srgbClr val="333333"/>
                </a:solidFill>
                <a:effectLst/>
                <a:ea typeface="Tahoma" panose="020B0604030504040204" pitchFamily="34" charset="0"/>
                <a:cs typeface="Tahoma" panose="020B0604030504040204" pitchFamily="34" charset="0"/>
              </a:rPr>
              <a:t>Comparison of changes in seasonal average temperature, winter (top) and summer (bottom), by the 2080s under High Emissions scenarios, from UKCIP02 (far left panels) and as projected for UKCP09 at three probability levels (10, 50 and 90%). Darker red shading shows larger amounts of warming. © UK Climate Projections 2009</a:t>
            </a:r>
            <a:endParaRPr lang="en-GB" sz="18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7264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a:extLst>
              <a:ext uri="{FF2B5EF4-FFF2-40B4-BE49-F238E27FC236}">
                <a16:creationId xmlns:a16="http://schemas.microsoft.com/office/drawing/2014/main" id="{F2DE9F68-2D5A-420A-AD67-A891B3340F23}"/>
              </a:ext>
            </a:extLst>
          </p:cNvPr>
          <p:cNvSpPr>
            <a:spLocks noGrp="1" noChangeArrowheads="1"/>
          </p:cNvSpPr>
          <p:nvPr>
            <p:ph type="title"/>
          </p:nvPr>
        </p:nvSpPr>
        <p:spPr>
          <a:xfrm>
            <a:off x="228600" y="152400"/>
            <a:ext cx="4267200" cy="685800"/>
          </a:xfrm>
        </p:spPr>
        <p:txBody>
          <a:bodyPr/>
          <a:lstStyle/>
          <a:p>
            <a:pPr eaLnBrk="1" hangingPunct="1">
              <a:defRPr/>
            </a:pPr>
            <a:r>
              <a:rPr lang="en-GB" sz="3200" b="1" dirty="0">
                <a:latin typeface="Tahoma" pitchFamily="34" charset="0"/>
              </a:rPr>
              <a:t>Ice Sheet Elevation</a:t>
            </a:r>
          </a:p>
        </p:txBody>
      </p:sp>
      <p:sp>
        <p:nvSpPr>
          <p:cNvPr id="47107" name="Text Box 3">
            <a:extLst>
              <a:ext uri="{FF2B5EF4-FFF2-40B4-BE49-F238E27FC236}">
                <a16:creationId xmlns:a16="http://schemas.microsoft.com/office/drawing/2014/main" id="{1AD26E6D-3662-4EEA-A1C6-793E662E7D66}"/>
              </a:ext>
            </a:extLst>
          </p:cNvPr>
          <p:cNvSpPr txBox="1">
            <a:spLocks noChangeArrowheads="1"/>
          </p:cNvSpPr>
          <p:nvPr/>
        </p:nvSpPr>
        <p:spPr bwMode="auto">
          <a:xfrm>
            <a:off x="2133600" y="15240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400" b="0"/>
              <a:t>From Peltier, 1994</a:t>
            </a:r>
          </a:p>
        </p:txBody>
      </p:sp>
      <p:pic>
        <p:nvPicPr>
          <p:cNvPr id="305156" name="ice_heig.avi">
            <a:hlinkClick r:id="" action="ppaction://media"/>
            <a:extLst>
              <a:ext uri="{FF2B5EF4-FFF2-40B4-BE49-F238E27FC236}">
                <a16:creationId xmlns:a16="http://schemas.microsoft.com/office/drawing/2014/main" id="{03DF4D29-B840-4589-9547-CD1CEF7ECC65}"/>
              </a:ext>
            </a:extLst>
          </p:cNvPr>
          <p:cNvPicPr>
            <a:picLocks noRot="1" noChangeAspect="1" noChangeArrowheads="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152400" y="762000"/>
            <a:ext cx="441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157" name="temp.avi">
            <a:hlinkClick r:id="" action="ppaction://media"/>
            <a:extLst>
              <a:ext uri="{FF2B5EF4-FFF2-40B4-BE49-F238E27FC236}">
                <a16:creationId xmlns:a16="http://schemas.microsoft.com/office/drawing/2014/main" id="{A6571142-E5C1-4F25-8220-3EA033AFDEBC}"/>
              </a:ext>
            </a:extLst>
          </p:cNvPr>
          <p:cNvPicPr>
            <a:picLocks noRot="1" noChangeAspect="1" noChangeArrowheads="1"/>
          </p:cNvPicPr>
          <p:nvPr>
            <a:videoFile r:link="rId2"/>
          </p:nvPr>
        </p:nvPicPr>
        <p:blipFill>
          <a:blip r:embed="rId8">
            <a:extLst>
              <a:ext uri="{28A0092B-C50C-407E-A947-70E740481C1C}">
                <a14:useLocalDpi xmlns:a14="http://schemas.microsoft.com/office/drawing/2010/main" val="0"/>
              </a:ext>
            </a:extLst>
          </a:blip>
          <a:srcRect/>
          <a:stretch>
            <a:fillRect/>
          </a:stretch>
        </p:blipFill>
        <p:spPr bwMode="auto">
          <a:xfrm>
            <a:off x="4572000" y="762000"/>
            <a:ext cx="441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8" name="Rectangle 6">
            <a:extLst>
              <a:ext uri="{FF2B5EF4-FFF2-40B4-BE49-F238E27FC236}">
                <a16:creationId xmlns:a16="http://schemas.microsoft.com/office/drawing/2014/main" id="{D505B2D8-08D5-449D-977A-354429E8F813}"/>
              </a:ext>
            </a:extLst>
          </p:cNvPr>
          <p:cNvSpPr>
            <a:spLocks noChangeArrowheads="1"/>
          </p:cNvSpPr>
          <p:nvPr/>
        </p:nvSpPr>
        <p:spPr bwMode="auto">
          <a:xfrm>
            <a:off x="4343400" y="152400"/>
            <a:ext cx="4953000" cy="685800"/>
          </a:xfrm>
          <a:prstGeom prst="rect">
            <a:avLst/>
          </a:prstGeom>
          <a:noFill/>
          <a:ln w="9525">
            <a:noFill/>
            <a:miter lim="800000"/>
            <a:headEnd/>
            <a:tailEnd/>
          </a:ln>
          <a:effectLst/>
        </p:spPr>
        <p:txBody>
          <a:bodyPr anchor="ctr"/>
          <a:lstStyle/>
          <a:p>
            <a:pPr algn="ctr" eaLnBrk="1" hangingPunct="1">
              <a:defRPr/>
            </a:pPr>
            <a:r>
              <a:rPr lang="en-GB" sz="3200" dirty="0">
                <a:solidFill>
                  <a:schemeClr val="tx2"/>
                </a:solidFill>
              </a:rPr>
              <a:t>Temperature Change</a:t>
            </a:r>
          </a:p>
        </p:txBody>
      </p:sp>
      <p:sp>
        <p:nvSpPr>
          <p:cNvPr id="305159" name="Rectangle 7">
            <a:extLst>
              <a:ext uri="{FF2B5EF4-FFF2-40B4-BE49-F238E27FC236}">
                <a16:creationId xmlns:a16="http://schemas.microsoft.com/office/drawing/2014/main" id="{4625B04D-93F7-4D40-A245-01FB46FB27D1}"/>
              </a:ext>
            </a:extLst>
          </p:cNvPr>
          <p:cNvSpPr>
            <a:spLocks noChangeArrowheads="1"/>
          </p:cNvSpPr>
          <p:nvPr/>
        </p:nvSpPr>
        <p:spPr bwMode="auto">
          <a:xfrm>
            <a:off x="152400" y="6172200"/>
            <a:ext cx="8839200" cy="533400"/>
          </a:xfrm>
          <a:prstGeom prst="rect">
            <a:avLst/>
          </a:prstGeom>
          <a:solidFill>
            <a:schemeClr val="tx1"/>
          </a:solidFill>
          <a:ln w="9525">
            <a:solidFill>
              <a:schemeClr val="tx1"/>
            </a:solidFill>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pic>
        <p:nvPicPr>
          <p:cNvPr id="305160" name="biome4.avi">
            <a:hlinkClick r:id="" action="ppaction://media"/>
            <a:extLst>
              <a:ext uri="{FF2B5EF4-FFF2-40B4-BE49-F238E27FC236}">
                <a16:creationId xmlns:a16="http://schemas.microsoft.com/office/drawing/2014/main" id="{D892E5A4-C16A-4C7F-AC04-574C2ED6768A}"/>
              </a:ext>
            </a:extLst>
          </p:cNvPr>
          <p:cNvPicPr>
            <a:picLocks noRot="1" noChangeAspect="1" noChangeArrowheads="1"/>
          </p:cNvPicPr>
          <p:nvPr>
            <a:videoFile r:link="rId3"/>
          </p:nvPr>
        </p:nvPicPr>
        <p:blipFill>
          <a:blip r:embed="rId9">
            <a:extLst>
              <a:ext uri="{28A0092B-C50C-407E-A947-70E740481C1C}">
                <a14:useLocalDpi xmlns:a14="http://schemas.microsoft.com/office/drawing/2010/main" val="0"/>
              </a:ext>
            </a:extLst>
          </a:blip>
          <a:srcRect/>
          <a:stretch>
            <a:fillRect/>
          </a:stretch>
        </p:blipFill>
        <p:spPr bwMode="auto">
          <a:xfrm>
            <a:off x="4572000" y="3429000"/>
            <a:ext cx="4419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61" name="Rectangle 9">
            <a:extLst>
              <a:ext uri="{FF2B5EF4-FFF2-40B4-BE49-F238E27FC236}">
                <a16:creationId xmlns:a16="http://schemas.microsoft.com/office/drawing/2014/main" id="{64FBA0D0-C332-4869-9B83-8917D1112AAD}"/>
              </a:ext>
            </a:extLst>
          </p:cNvPr>
          <p:cNvSpPr>
            <a:spLocks noChangeArrowheads="1"/>
          </p:cNvSpPr>
          <p:nvPr/>
        </p:nvSpPr>
        <p:spPr bwMode="auto">
          <a:xfrm>
            <a:off x="4724400" y="6019800"/>
            <a:ext cx="4267200" cy="685800"/>
          </a:xfrm>
          <a:prstGeom prst="rect">
            <a:avLst/>
          </a:prstGeom>
          <a:noFill/>
          <a:ln w="9525">
            <a:noFill/>
            <a:miter lim="800000"/>
            <a:headEnd/>
            <a:tailEnd/>
          </a:ln>
          <a:effectLst/>
        </p:spPr>
        <p:txBody>
          <a:bodyPr anchor="ctr"/>
          <a:lstStyle/>
          <a:p>
            <a:pPr algn="ctr" eaLnBrk="1" hangingPunct="1">
              <a:defRPr/>
            </a:pPr>
            <a:r>
              <a:rPr lang="en-GB" sz="3200" dirty="0">
                <a:solidFill>
                  <a:schemeClr val="bg1"/>
                </a:solidFill>
              </a:rPr>
              <a:t>Biomes</a:t>
            </a:r>
          </a:p>
        </p:txBody>
      </p:sp>
      <p:pic>
        <p:nvPicPr>
          <p:cNvPr id="305162" name="precip.avi">
            <a:hlinkClick r:id="" action="ppaction://media"/>
            <a:extLst>
              <a:ext uri="{FF2B5EF4-FFF2-40B4-BE49-F238E27FC236}">
                <a16:creationId xmlns:a16="http://schemas.microsoft.com/office/drawing/2014/main" id="{2B2D0FD7-6D7A-4F9B-9D08-F806F65C23B4}"/>
              </a:ext>
            </a:extLst>
          </p:cNvPr>
          <p:cNvPicPr>
            <a:picLocks noRot="1" noChangeAspect="1" noChangeArrowheads="1"/>
          </p:cNvPicPr>
          <p:nvPr>
            <a:videoFile r:link="rId4"/>
          </p:nvPr>
        </p:nvPicPr>
        <p:blipFill>
          <a:blip r:embed="rId10">
            <a:extLst>
              <a:ext uri="{28A0092B-C50C-407E-A947-70E740481C1C}">
                <a14:useLocalDpi xmlns:a14="http://schemas.microsoft.com/office/drawing/2010/main" val="0"/>
              </a:ext>
            </a:extLst>
          </a:blip>
          <a:srcRect/>
          <a:stretch>
            <a:fillRect/>
          </a:stretch>
        </p:blipFill>
        <p:spPr bwMode="auto">
          <a:xfrm>
            <a:off x="152400" y="3429000"/>
            <a:ext cx="4419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63" name="Rectangle 11">
            <a:extLst>
              <a:ext uri="{FF2B5EF4-FFF2-40B4-BE49-F238E27FC236}">
                <a16:creationId xmlns:a16="http://schemas.microsoft.com/office/drawing/2014/main" id="{B0D24BFE-554B-4BCB-8BAF-4DC7B9FEAE27}"/>
              </a:ext>
            </a:extLst>
          </p:cNvPr>
          <p:cNvSpPr>
            <a:spLocks noChangeArrowheads="1"/>
          </p:cNvSpPr>
          <p:nvPr/>
        </p:nvSpPr>
        <p:spPr bwMode="auto">
          <a:xfrm>
            <a:off x="228600" y="6019800"/>
            <a:ext cx="4267200" cy="685800"/>
          </a:xfrm>
          <a:prstGeom prst="rect">
            <a:avLst/>
          </a:prstGeom>
          <a:noFill/>
          <a:ln w="9525">
            <a:noFill/>
            <a:miter lim="800000"/>
            <a:headEnd/>
            <a:tailEnd/>
          </a:ln>
          <a:effectLst/>
        </p:spPr>
        <p:txBody>
          <a:bodyPr anchor="ctr"/>
          <a:lstStyle/>
          <a:p>
            <a:pPr algn="ctr" eaLnBrk="1" hangingPunct="1">
              <a:defRPr/>
            </a:pPr>
            <a:r>
              <a:rPr lang="en-GB" sz="3200" dirty="0">
                <a:solidFill>
                  <a:schemeClr val="bg1"/>
                </a:solidFill>
              </a:rPr>
              <a:t>Precipitation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4400" fill="hold"/>
                                        <p:tgtEl>
                                          <p:spTgt spid="305156"/>
                                        </p:tgtEl>
                                      </p:cBhvr>
                                    </p:cmd>
                                  </p:childTnLst>
                                </p:cTn>
                              </p:par>
                            </p:childTnLst>
                          </p:cTn>
                        </p:par>
                        <p:par>
                          <p:cTn id="7" fill="hold" nodeType="afterGroup">
                            <p:stCondLst>
                              <p:cond delay="5400"/>
                            </p:stCondLst>
                            <p:childTnLst>
                              <p:par>
                                <p:cTn id="8" presetID="1" presetClass="mediacall" presetSubtype="0" fill="hold" nodeType="afterEffect">
                                  <p:stCondLst>
                                    <p:cond delay="1000"/>
                                  </p:stCondLst>
                                  <p:childTnLst>
                                    <p:cmd type="call" cmd="playFrom(0.0)">
                                      <p:cBhvr>
                                        <p:cTn id="9" dur="3600" fill="hold"/>
                                        <p:tgtEl>
                                          <p:spTgt spid="305157"/>
                                        </p:tgtEl>
                                      </p:cBhvr>
                                    </p:cmd>
                                  </p:childTnLst>
                                </p:cTn>
                              </p:par>
                            </p:childTnLst>
                          </p:cTn>
                        </p:par>
                        <p:par>
                          <p:cTn id="10" fill="hold" nodeType="afterGroup">
                            <p:stCondLst>
                              <p:cond delay="10000"/>
                            </p:stCondLst>
                            <p:childTnLst>
                              <p:par>
                                <p:cTn id="11" presetID="1" presetClass="mediacall" presetSubtype="0" fill="hold" nodeType="afterEffect">
                                  <p:stCondLst>
                                    <p:cond delay="1000"/>
                                  </p:stCondLst>
                                  <p:childTnLst>
                                    <p:cmd type="call" cmd="playFrom(0.0)">
                                      <p:cBhvr>
                                        <p:cTn id="12" dur="3600" fill="hold"/>
                                        <p:tgtEl>
                                          <p:spTgt spid="305162"/>
                                        </p:tgtEl>
                                      </p:cBhvr>
                                    </p:cmd>
                                  </p:childTnLst>
                                </p:cTn>
                              </p:par>
                            </p:childTnLst>
                          </p:cTn>
                        </p:par>
                        <p:par>
                          <p:cTn id="13" fill="hold" nodeType="afterGroup">
                            <p:stCondLst>
                              <p:cond delay="14600"/>
                            </p:stCondLst>
                            <p:childTnLst>
                              <p:par>
                                <p:cTn id="14" presetID="1" presetClass="mediacall" presetSubtype="0" fill="hold" nodeType="afterEffect">
                                  <p:stCondLst>
                                    <p:cond delay="1000"/>
                                  </p:stCondLst>
                                  <p:childTnLst>
                                    <p:cmd type="call" cmd="playFrom(0.0)">
                                      <p:cBhvr>
                                        <p:cTn id="15" dur="3800" fill="hold"/>
                                        <p:tgtEl>
                                          <p:spTgt spid="30516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6" repeatCount="indefinite" fill="hold" display="0">
                  <p:stCondLst>
                    <p:cond delay="indefinite"/>
                  </p:stCondLst>
                  <p:endCondLst>
                    <p:cond evt="onNext" delay="0">
                      <p:tgtEl>
                        <p:sldTgt/>
                      </p:tgtEl>
                    </p:cond>
                    <p:cond evt="onPrev" delay="0">
                      <p:tgtEl>
                        <p:sldTgt/>
                      </p:tgtEl>
                    </p:cond>
                  </p:endCondLst>
                </p:cTn>
                <p:tgtEl>
                  <p:spTgt spid="305156"/>
                </p:tgtEl>
              </p:cMediaNode>
            </p:video>
            <p:seq concurrent="1" nextAc="seek">
              <p:cTn id="17" restart="whenNotActive" fill="hold" evtFilter="cancelBubble" nodeType="interactiveSeq">
                <p:stCondLst>
                  <p:cond evt="onClick" delay="0">
                    <p:tgtEl>
                      <p:spTgt spid="305156"/>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 presetClass="mediacall" presetSubtype="0" fill="hold" nodeType="clickEffect">
                                  <p:stCondLst>
                                    <p:cond delay="0"/>
                                  </p:stCondLst>
                                  <p:childTnLst>
                                    <p:cmd type="call" cmd="togglePause">
                                      <p:cBhvr>
                                        <p:cTn id="21" dur="1" fill="hold"/>
                                        <p:tgtEl>
                                          <p:spTgt spid="305156"/>
                                        </p:tgtEl>
                                      </p:cBhvr>
                                    </p:cmd>
                                  </p:childTnLst>
                                </p:cTn>
                              </p:par>
                            </p:childTnLst>
                          </p:cTn>
                        </p:par>
                      </p:childTnLst>
                    </p:cTn>
                  </p:par>
                </p:childTnLst>
              </p:cTn>
              <p:nextCondLst>
                <p:cond evt="onClick" delay="0">
                  <p:tgtEl>
                    <p:spTgt spid="305156"/>
                  </p:tgtEl>
                </p:cond>
              </p:nextCondLst>
            </p:seq>
            <p:video>
              <p:cMediaNode>
                <p:cTn id="22" repeatCount="indefinite" fill="hold" display="0">
                  <p:stCondLst>
                    <p:cond delay="indefinite"/>
                  </p:stCondLst>
                  <p:endCondLst>
                    <p:cond evt="onNext" delay="0">
                      <p:tgtEl>
                        <p:sldTgt/>
                      </p:tgtEl>
                    </p:cond>
                    <p:cond evt="onPrev" delay="0">
                      <p:tgtEl>
                        <p:sldTgt/>
                      </p:tgtEl>
                    </p:cond>
                  </p:endCondLst>
                </p:cTn>
                <p:tgtEl>
                  <p:spTgt spid="305157"/>
                </p:tgtEl>
              </p:cMediaNode>
            </p:video>
            <p:seq concurrent="1" nextAc="seek">
              <p:cTn id="23" restart="whenNotActive" fill="hold" evtFilter="cancelBubble" nodeType="interactiveSeq">
                <p:stCondLst>
                  <p:cond evt="onClick" delay="0">
                    <p:tgtEl>
                      <p:spTgt spid="305157"/>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clickEffect">
                                  <p:stCondLst>
                                    <p:cond delay="0"/>
                                  </p:stCondLst>
                                  <p:childTnLst>
                                    <p:cmd type="call" cmd="togglePause">
                                      <p:cBhvr>
                                        <p:cTn id="27" dur="1" fill="hold"/>
                                        <p:tgtEl>
                                          <p:spTgt spid="305157"/>
                                        </p:tgtEl>
                                      </p:cBhvr>
                                    </p:cmd>
                                  </p:childTnLst>
                                </p:cTn>
                              </p:par>
                            </p:childTnLst>
                          </p:cTn>
                        </p:par>
                      </p:childTnLst>
                    </p:cTn>
                  </p:par>
                </p:childTnLst>
              </p:cTn>
              <p:nextCondLst>
                <p:cond evt="onClick" delay="0">
                  <p:tgtEl>
                    <p:spTgt spid="305157"/>
                  </p:tgtEl>
                </p:cond>
              </p:nextCondLst>
            </p:seq>
            <p:video>
              <p:cMediaNode>
                <p:cTn id="28" repeatCount="indefinite" fill="hold" display="0">
                  <p:stCondLst>
                    <p:cond delay="indefinite"/>
                  </p:stCondLst>
                  <p:endCondLst>
                    <p:cond evt="onNext" delay="0">
                      <p:tgtEl>
                        <p:sldTgt/>
                      </p:tgtEl>
                    </p:cond>
                    <p:cond evt="onPrev" delay="0">
                      <p:tgtEl>
                        <p:sldTgt/>
                      </p:tgtEl>
                    </p:cond>
                  </p:endCondLst>
                </p:cTn>
                <p:tgtEl>
                  <p:spTgt spid="305162"/>
                </p:tgtEl>
              </p:cMediaNode>
            </p:video>
            <p:seq concurrent="1" nextAc="seek">
              <p:cTn id="29" restart="whenNotActive" fill="hold" evtFilter="cancelBubble" nodeType="interactiveSeq">
                <p:stCondLst>
                  <p:cond evt="onClick" delay="0">
                    <p:tgtEl>
                      <p:spTgt spid="305162"/>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2" presetClass="mediacall" presetSubtype="0" fill="hold" nodeType="clickEffect">
                                  <p:stCondLst>
                                    <p:cond delay="0"/>
                                  </p:stCondLst>
                                  <p:childTnLst>
                                    <p:cmd type="call" cmd="togglePause">
                                      <p:cBhvr>
                                        <p:cTn id="33" dur="1" fill="hold"/>
                                        <p:tgtEl>
                                          <p:spTgt spid="305162"/>
                                        </p:tgtEl>
                                      </p:cBhvr>
                                    </p:cmd>
                                  </p:childTnLst>
                                </p:cTn>
                              </p:par>
                            </p:childTnLst>
                          </p:cTn>
                        </p:par>
                      </p:childTnLst>
                    </p:cTn>
                  </p:par>
                </p:childTnLst>
              </p:cTn>
              <p:nextCondLst>
                <p:cond evt="onClick" delay="0">
                  <p:tgtEl>
                    <p:spTgt spid="305162"/>
                  </p:tgtEl>
                </p:cond>
              </p:nextCondLst>
            </p:seq>
            <p:video>
              <p:cMediaNode>
                <p:cTn id="34" repeatCount="indefinite" fill="hold" display="0">
                  <p:stCondLst>
                    <p:cond delay="indefinite"/>
                  </p:stCondLst>
                  <p:endCondLst>
                    <p:cond evt="onNext" delay="0">
                      <p:tgtEl>
                        <p:sldTgt/>
                      </p:tgtEl>
                    </p:cond>
                    <p:cond evt="onPrev" delay="0">
                      <p:tgtEl>
                        <p:sldTgt/>
                      </p:tgtEl>
                    </p:cond>
                  </p:endCondLst>
                </p:cTn>
                <p:tgtEl>
                  <p:spTgt spid="305160"/>
                </p:tgtEl>
              </p:cMediaNode>
            </p:video>
            <p:seq concurrent="1" nextAc="seek">
              <p:cTn id="35" restart="whenNotActive" fill="hold" evtFilter="cancelBubble" nodeType="interactiveSeq">
                <p:stCondLst>
                  <p:cond evt="onClick" delay="0">
                    <p:tgtEl>
                      <p:spTgt spid="305160"/>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2" presetClass="mediacall" presetSubtype="0" fill="hold" nodeType="clickEffect">
                                  <p:stCondLst>
                                    <p:cond delay="0"/>
                                  </p:stCondLst>
                                  <p:childTnLst>
                                    <p:cmd type="call" cmd="togglePause">
                                      <p:cBhvr>
                                        <p:cTn id="39" dur="1" fill="hold"/>
                                        <p:tgtEl>
                                          <p:spTgt spid="305160"/>
                                        </p:tgtEl>
                                      </p:cBhvr>
                                    </p:cmd>
                                  </p:childTnLst>
                                </p:cTn>
                              </p:par>
                            </p:childTnLst>
                          </p:cTn>
                        </p:par>
                      </p:childTnLst>
                    </p:cTn>
                  </p:par>
                </p:childTnLst>
              </p:cTn>
              <p:nextCondLst>
                <p:cond evt="onClick" delay="0">
                  <p:tgtEl>
                    <p:spTgt spid="30516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louds">
            <a:extLst>
              <a:ext uri="{FF2B5EF4-FFF2-40B4-BE49-F238E27FC236}">
                <a16:creationId xmlns:a16="http://schemas.microsoft.com/office/drawing/2014/main" id="{8EEF9B81-F2E4-4DA5-BE53-7DCEA36A1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6" name="Text Box 4">
            <a:extLst>
              <a:ext uri="{FF2B5EF4-FFF2-40B4-BE49-F238E27FC236}">
                <a16:creationId xmlns:a16="http://schemas.microsoft.com/office/drawing/2014/main" id="{5E3E289A-F9E5-4415-9C2F-891C3319BD91}"/>
              </a:ext>
            </a:extLst>
          </p:cNvPr>
          <p:cNvSpPr txBox="1">
            <a:spLocks noChangeArrowheads="1"/>
          </p:cNvSpPr>
          <p:nvPr/>
        </p:nvSpPr>
        <p:spPr bwMode="auto">
          <a:xfrm>
            <a:off x="304800" y="228600"/>
            <a:ext cx="2079625" cy="1311275"/>
          </a:xfrm>
          <a:prstGeom prst="rect">
            <a:avLst/>
          </a:prstGeom>
          <a:noFill/>
          <a:ln w="9525">
            <a:noFill/>
            <a:miter lim="800000"/>
            <a:headEnd/>
            <a:tailEnd/>
          </a:ln>
          <a:effectLst/>
        </p:spPr>
        <p:txBody>
          <a:bodyPr wrap="none">
            <a:spAutoFit/>
          </a:bodyPr>
          <a:lstStyle/>
          <a:p>
            <a:pPr algn="ctr" eaLnBrk="1" hangingPunct="1">
              <a:defRPr/>
            </a:pPr>
            <a:r>
              <a:rPr lang="en-GB" sz="4000">
                <a:effectLst>
                  <a:outerShdw blurRad="38100" dist="38100" dir="2700000" algn="tl">
                    <a:srgbClr val="C0C0C0"/>
                  </a:outerShdw>
                </a:effectLst>
              </a:rPr>
              <a:t>Case </a:t>
            </a:r>
          </a:p>
          <a:p>
            <a:pPr algn="ctr" eaLnBrk="1" hangingPunct="1">
              <a:defRPr/>
            </a:pPr>
            <a:r>
              <a:rPr lang="en-GB" sz="4000">
                <a:effectLst>
                  <a:outerShdw blurRad="38100" dist="38100" dir="2700000" algn="tl">
                    <a:srgbClr val="C0C0C0"/>
                  </a:outerShdw>
                </a:effectLst>
              </a:rPr>
              <a:t>Studies</a:t>
            </a:r>
          </a:p>
        </p:txBody>
      </p:sp>
      <p:sp>
        <p:nvSpPr>
          <p:cNvPr id="136198" name="Text Box 6">
            <a:extLst>
              <a:ext uri="{FF2B5EF4-FFF2-40B4-BE49-F238E27FC236}">
                <a16:creationId xmlns:a16="http://schemas.microsoft.com/office/drawing/2014/main" id="{DD553D8F-2620-4F47-8D36-A491EDBAD396}"/>
              </a:ext>
            </a:extLst>
          </p:cNvPr>
          <p:cNvSpPr txBox="1">
            <a:spLocks noChangeArrowheads="1"/>
          </p:cNvSpPr>
          <p:nvPr/>
        </p:nvSpPr>
        <p:spPr bwMode="auto">
          <a:xfrm>
            <a:off x="0" y="1676400"/>
            <a:ext cx="9144000" cy="579438"/>
          </a:xfrm>
          <a:prstGeom prst="rect">
            <a:avLst/>
          </a:prstGeom>
          <a:noFill/>
          <a:ln w="9525">
            <a:noFill/>
            <a:miter lim="800000"/>
            <a:headEnd/>
            <a:tailEnd/>
          </a:ln>
          <a:effectLst/>
        </p:spPr>
        <p:txBody>
          <a:bodyPr>
            <a:spAutoFit/>
          </a:bodyPr>
          <a:lstStyle/>
          <a:p>
            <a:pPr eaLnBrk="1" hangingPunct="1">
              <a:defRPr/>
            </a:pPr>
            <a:r>
              <a:rPr lang="en-GB" sz="3200" i="1" u="sng">
                <a:effectLst>
                  <a:outerShdw blurRad="38100" dist="38100" dir="2700000" algn="tl">
                    <a:srgbClr val="C0C0C0"/>
                  </a:outerShdw>
                </a:effectLst>
                <a:latin typeface="Arial" charset="0"/>
              </a:rPr>
              <a:t>1. Palaeo ENSO (El Ni</a:t>
            </a:r>
            <a:r>
              <a:rPr lang="en-GB" sz="3200" i="1" u="sng">
                <a:effectLst>
                  <a:outerShdw blurRad="38100" dist="38100" dir="2700000" algn="tl">
                    <a:srgbClr val="C0C0C0"/>
                  </a:outerShdw>
                </a:effectLst>
                <a:latin typeface="Arial" charset="0"/>
                <a:cs typeface="Arial" charset="0"/>
              </a:rPr>
              <a:t>ñ</a:t>
            </a:r>
            <a:r>
              <a:rPr lang="en-GB" sz="3200" i="1" u="sng">
                <a:effectLst>
                  <a:outerShdw blurRad="38100" dist="38100" dir="2700000" algn="tl">
                    <a:srgbClr val="C0C0C0"/>
                  </a:outerShdw>
                </a:effectLst>
                <a:latin typeface="Arial" charset="0"/>
              </a:rPr>
              <a:t>o Southern Oscillation)</a:t>
            </a:r>
          </a:p>
        </p:txBody>
      </p:sp>
      <p:sp>
        <p:nvSpPr>
          <p:cNvPr id="136204" name="Oval 12">
            <a:extLst>
              <a:ext uri="{FF2B5EF4-FFF2-40B4-BE49-F238E27FC236}">
                <a16:creationId xmlns:a16="http://schemas.microsoft.com/office/drawing/2014/main" id="{4366DCA0-0418-44E6-BCDC-2B8338189234}"/>
              </a:ext>
            </a:extLst>
          </p:cNvPr>
          <p:cNvSpPr>
            <a:spLocks noChangeArrowheads="1"/>
          </p:cNvSpPr>
          <p:nvPr/>
        </p:nvSpPr>
        <p:spPr bwMode="auto">
          <a:xfrm>
            <a:off x="-6400800" y="51816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pic>
        <p:nvPicPr>
          <p:cNvPr id="49158" name="Picture 17">
            <a:extLst>
              <a:ext uri="{FF2B5EF4-FFF2-40B4-BE49-F238E27FC236}">
                <a16:creationId xmlns:a16="http://schemas.microsoft.com/office/drawing/2014/main" id="{E057E720-CE90-4573-90C6-361840594D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0"/>
            <a:ext cx="396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 Box 16">
            <a:extLst>
              <a:ext uri="{FF2B5EF4-FFF2-40B4-BE49-F238E27FC236}">
                <a16:creationId xmlns:a16="http://schemas.microsoft.com/office/drawing/2014/main" id="{D7D7828D-67EC-4276-A368-B5549234E3CF}"/>
              </a:ext>
            </a:extLst>
          </p:cNvPr>
          <p:cNvSpPr txBox="1">
            <a:spLocks noChangeArrowheads="1"/>
          </p:cNvSpPr>
          <p:nvPr/>
        </p:nvSpPr>
        <p:spPr bwMode="auto">
          <a:xfrm>
            <a:off x="4191000" y="2514600"/>
            <a:ext cx="49530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en-GB" altLang="en-US" sz="2200" b="0">
                <a:latin typeface="Tahoma" panose="020B0604030504040204" pitchFamily="34" charset="0"/>
              </a:rPr>
              <a:t> Coupled ocean-atmosphere </a:t>
            </a:r>
          </a:p>
          <a:p>
            <a:pPr eaLnBrk="1" hangingPunct="1">
              <a:spcBef>
                <a:spcPct val="0"/>
              </a:spcBef>
              <a:buFontTx/>
              <a:buNone/>
            </a:pPr>
            <a:r>
              <a:rPr lang="en-GB" altLang="en-US" sz="2200" b="0">
                <a:latin typeface="Tahoma" panose="020B0604030504040204" pitchFamily="34" charset="0"/>
              </a:rPr>
              <a:t>phenomena</a:t>
            </a:r>
          </a:p>
          <a:p>
            <a:pPr eaLnBrk="1" hangingPunct="1">
              <a:spcBef>
                <a:spcPct val="0"/>
              </a:spcBef>
              <a:buFontTx/>
              <a:buNone/>
            </a:pPr>
            <a:endParaRPr lang="en-GB" altLang="en-US" sz="2200" b="0">
              <a:latin typeface="Tahoma" panose="020B0604030504040204" pitchFamily="34" charset="0"/>
            </a:endParaRPr>
          </a:p>
          <a:p>
            <a:pPr eaLnBrk="1" hangingPunct="1">
              <a:spcBef>
                <a:spcPct val="0"/>
              </a:spcBef>
            </a:pPr>
            <a:r>
              <a:rPr lang="en-GB" altLang="en-US" sz="2200" b="0">
                <a:latin typeface="Tahoma" panose="020B0604030504040204" pitchFamily="34" charset="0"/>
              </a:rPr>
              <a:t> Involves large scale fluctuations </a:t>
            </a:r>
          </a:p>
          <a:p>
            <a:pPr eaLnBrk="1" hangingPunct="1">
              <a:spcBef>
                <a:spcPct val="0"/>
              </a:spcBef>
              <a:buFontTx/>
              <a:buNone/>
            </a:pPr>
            <a:r>
              <a:rPr lang="en-GB" altLang="en-US" sz="2200" b="0">
                <a:latin typeface="Tahoma" panose="020B0604030504040204" pitchFamily="34" charset="0"/>
              </a:rPr>
              <a:t>in a number of oceanic/atmospheric variables (e.g. sea surface temps. </a:t>
            </a:r>
          </a:p>
          <a:p>
            <a:pPr eaLnBrk="1" hangingPunct="1">
              <a:spcBef>
                <a:spcPct val="0"/>
              </a:spcBef>
              <a:buFontTx/>
              <a:buNone/>
            </a:pPr>
            <a:r>
              <a:rPr lang="en-GB" altLang="en-US" sz="2200" b="0">
                <a:latin typeface="Tahoma" panose="020B0604030504040204" pitchFamily="34" charset="0"/>
              </a:rPr>
              <a:t>&amp; sea level pressure)</a:t>
            </a:r>
          </a:p>
          <a:p>
            <a:pPr eaLnBrk="1" hangingPunct="1">
              <a:spcBef>
                <a:spcPct val="0"/>
              </a:spcBef>
              <a:buFontTx/>
              <a:buNone/>
            </a:pPr>
            <a:endParaRPr lang="en-GB" altLang="en-US" sz="2200" b="0">
              <a:latin typeface="Tahoma" panose="020B0604030504040204" pitchFamily="34" charset="0"/>
            </a:endParaRPr>
          </a:p>
          <a:p>
            <a:pPr eaLnBrk="1" hangingPunct="1">
              <a:spcBef>
                <a:spcPct val="0"/>
              </a:spcBef>
            </a:pPr>
            <a:r>
              <a:rPr lang="en-GB" altLang="en-US" sz="2200" b="0">
                <a:latin typeface="Tahoma" panose="020B0604030504040204" pitchFamily="34" charset="0"/>
              </a:rPr>
              <a:t> El Ni</a:t>
            </a:r>
            <a:r>
              <a:rPr lang="en-GB" altLang="en-US" sz="2200" b="0">
                <a:latin typeface="Tahoma" panose="020B0604030504040204" pitchFamily="34" charset="0"/>
                <a:cs typeface="Tahoma" panose="020B0604030504040204" pitchFamily="34" charset="0"/>
              </a:rPr>
              <a:t>ñ</a:t>
            </a:r>
            <a:r>
              <a:rPr lang="en-GB" altLang="en-US" sz="2200" b="0">
                <a:latin typeface="Tahoma" panose="020B0604030504040204" pitchFamily="34" charset="0"/>
              </a:rPr>
              <a:t>o &amp; La Ni</a:t>
            </a:r>
            <a:r>
              <a:rPr lang="en-GB" altLang="en-US" sz="2200" b="0">
                <a:latin typeface="Tahoma" panose="020B0604030504040204" pitchFamily="34" charset="0"/>
                <a:cs typeface="Tahoma" panose="020B0604030504040204" pitchFamily="34" charset="0"/>
              </a:rPr>
              <a:t>ñ</a:t>
            </a:r>
            <a:r>
              <a:rPr lang="en-GB" altLang="en-US" sz="2200" b="0">
                <a:latin typeface="Tahoma" panose="020B0604030504040204" pitchFamily="34" charset="0"/>
              </a:rPr>
              <a:t>a opposite extremes </a:t>
            </a:r>
          </a:p>
          <a:p>
            <a:pPr eaLnBrk="1" hangingPunct="1">
              <a:spcBef>
                <a:spcPct val="0"/>
              </a:spcBef>
              <a:buFontTx/>
              <a:buNone/>
            </a:pPr>
            <a:r>
              <a:rPr lang="en-GB" altLang="en-US" sz="2200" b="0">
                <a:latin typeface="Tahoma" panose="020B0604030504040204" pitchFamily="34" charset="0"/>
              </a:rPr>
              <a:t>of ENSO</a:t>
            </a:r>
          </a:p>
        </p:txBody>
      </p:sp>
      <p:grpSp>
        <p:nvGrpSpPr>
          <p:cNvPr id="2" name="Group 18">
            <a:extLst>
              <a:ext uri="{FF2B5EF4-FFF2-40B4-BE49-F238E27FC236}">
                <a16:creationId xmlns:a16="http://schemas.microsoft.com/office/drawing/2014/main" id="{3345333E-B9CF-4927-BC71-18A77BCFB2FF}"/>
              </a:ext>
            </a:extLst>
          </p:cNvPr>
          <p:cNvGrpSpPr>
            <a:grpSpLocks/>
          </p:cNvGrpSpPr>
          <p:nvPr/>
        </p:nvGrpSpPr>
        <p:grpSpPr bwMode="auto">
          <a:xfrm>
            <a:off x="1828800" y="5257800"/>
            <a:ext cx="1600200" cy="304800"/>
            <a:chOff x="1152" y="3312"/>
            <a:chExt cx="1008" cy="192"/>
          </a:xfrm>
        </p:grpSpPr>
        <p:sp>
          <p:nvSpPr>
            <p:cNvPr id="136203" name="Oval 11">
              <a:extLst>
                <a:ext uri="{FF2B5EF4-FFF2-40B4-BE49-F238E27FC236}">
                  <a16:creationId xmlns:a16="http://schemas.microsoft.com/office/drawing/2014/main" id="{7A7BC9C5-658D-4322-9961-006649E2F308}"/>
                </a:ext>
              </a:extLst>
            </p:cNvPr>
            <p:cNvSpPr>
              <a:spLocks noChangeArrowheads="1"/>
            </p:cNvSpPr>
            <p:nvPr/>
          </p:nvSpPr>
          <p:spPr bwMode="auto">
            <a:xfrm>
              <a:off x="2064" y="3408"/>
              <a:ext cx="96" cy="96"/>
            </a:xfrm>
            <a:prstGeom prst="ellipse">
              <a:avLst/>
            </a:prstGeom>
            <a:solidFill>
              <a:srgbClr val="FF0000"/>
            </a:solidFill>
            <a:ln w="9525">
              <a:solidFill>
                <a:schemeClr val="tx1"/>
              </a:solidFill>
              <a:round/>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136202" name="Oval 10">
              <a:extLst>
                <a:ext uri="{FF2B5EF4-FFF2-40B4-BE49-F238E27FC236}">
                  <a16:creationId xmlns:a16="http://schemas.microsoft.com/office/drawing/2014/main" id="{A1EEEC81-ECF7-4A84-B360-F5D10789054D}"/>
                </a:ext>
              </a:extLst>
            </p:cNvPr>
            <p:cNvSpPr>
              <a:spLocks noChangeArrowheads="1"/>
            </p:cNvSpPr>
            <p:nvPr/>
          </p:nvSpPr>
          <p:spPr bwMode="auto">
            <a:xfrm>
              <a:off x="1968" y="3312"/>
              <a:ext cx="96" cy="96"/>
            </a:xfrm>
            <a:prstGeom prst="ellipse">
              <a:avLst/>
            </a:prstGeom>
            <a:solidFill>
              <a:srgbClr val="FF0000"/>
            </a:solidFill>
            <a:ln w="9525">
              <a:solidFill>
                <a:schemeClr val="tx1"/>
              </a:solidFill>
              <a:round/>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136201" name="Oval 9">
              <a:extLst>
                <a:ext uri="{FF2B5EF4-FFF2-40B4-BE49-F238E27FC236}">
                  <a16:creationId xmlns:a16="http://schemas.microsoft.com/office/drawing/2014/main" id="{1A25EC80-A20B-4C5D-8964-730EC96F2321}"/>
                </a:ext>
              </a:extLst>
            </p:cNvPr>
            <p:cNvSpPr>
              <a:spLocks noChangeArrowheads="1"/>
            </p:cNvSpPr>
            <p:nvPr/>
          </p:nvSpPr>
          <p:spPr bwMode="auto">
            <a:xfrm>
              <a:off x="1152" y="3360"/>
              <a:ext cx="96" cy="96"/>
            </a:xfrm>
            <a:prstGeom prst="ellipse">
              <a:avLst/>
            </a:prstGeom>
            <a:solidFill>
              <a:srgbClr val="FF0000"/>
            </a:solidFill>
            <a:ln w="9525">
              <a:solidFill>
                <a:schemeClr val="tx1"/>
              </a:solidFill>
              <a:round/>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92DA0FC-F338-4F0A-A8A7-4A7A6CFCE39D}"/>
              </a:ext>
            </a:extLst>
          </p:cNvPr>
          <p:cNvSpPr txBox="1">
            <a:spLocks/>
          </p:cNvSpPr>
          <p:nvPr/>
        </p:nvSpPr>
        <p:spPr bwMode="auto">
          <a:xfrm>
            <a:off x="179388" y="0"/>
            <a:ext cx="8507412"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dirty="0">
                <a:latin typeface="Tahoma" panose="020B0604030504040204" pitchFamily="34" charset="0"/>
                <a:cs typeface="Tahoma" panose="020B0604030504040204" pitchFamily="34" charset="0"/>
              </a:rPr>
              <a:t>Learning Outcomes</a:t>
            </a:r>
          </a:p>
        </p:txBody>
      </p:sp>
      <p:cxnSp>
        <p:nvCxnSpPr>
          <p:cNvPr id="4" name="Straight Connector 3">
            <a:extLst>
              <a:ext uri="{FF2B5EF4-FFF2-40B4-BE49-F238E27FC236}">
                <a16:creationId xmlns:a16="http://schemas.microsoft.com/office/drawing/2014/main" id="{35D17FE0-A737-409E-8741-63CAF0B034B0}"/>
              </a:ext>
            </a:extLst>
          </p:cNvPr>
          <p:cNvCxnSpPr/>
          <p:nvPr/>
        </p:nvCxnSpPr>
        <p:spPr>
          <a:xfrm>
            <a:off x="0" y="1052513"/>
            <a:ext cx="9144000" cy="1587"/>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3B04DE70-217C-4B55-B9B5-BE0778B0C6D8}"/>
              </a:ext>
            </a:extLst>
          </p:cNvPr>
          <p:cNvSpPr txBox="1"/>
          <p:nvPr/>
        </p:nvSpPr>
        <p:spPr>
          <a:xfrm>
            <a:off x="71438" y="908050"/>
            <a:ext cx="9001125" cy="5632450"/>
          </a:xfrm>
          <a:prstGeom prst="rect">
            <a:avLst/>
          </a:prstGeom>
          <a:noFill/>
        </p:spPr>
        <p:txBody>
          <a:bodyPr>
            <a:spAutoFit/>
          </a:bodyPr>
          <a:lstStyle/>
          <a:p>
            <a:pPr>
              <a:defRPr/>
            </a:pPr>
            <a:endParaRPr lang="en-GB" b="0" dirty="0"/>
          </a:p>
          <a:p>
            <a:pPr marL="285750" indent="-285750">
              <a:buFont typeface="Arial" panose="020B0604020202020204" pitchFamily="34" charset="0"/>
              <a:buChar char="•"/>
              <a:defRPr/>
            </a:pPr>
            <a:r>
              <a:rPr lang="en-GB" b="0" dirty="0"/>
              <a:t>To learn about the development of Climate and Earth System Models.</a:t>
            </a:r>
          </a:p>
          <a:p>
            <a:pPr>
              <a:defRPr/>
            </a:pPr>
            <a:endParaRPr lang="en-GB" b="0" dirty="0"/>
          </a:p>
          <a:p>
            <a:pPr marL="285750" indent="-285750">
              <a:buFont typeface="Arial" panose="020B0604020202020204" pitchFamily="34" charset="0"/>
              <a:buChar char="•"/>
              <a:defRPr/>
            </a:pPr>
            <a:r>
              <a:rPr lang="en-GB" b="0" dirty="0"/>
              <a:t>To appreciate how these models can be applied to understand the evolution of climate over geological time.</a:t>
            </a:r>
          </a:p>
          <a:p>
            <a:pPr marL="285750" indent="-285750">
              <a:buFont typeface="Arial" panose="020B0604020202020204" pitchFamily="34" charset="0"/>
              <a:buChar char="•"/>
              <a:defRPr/>
            </a:pPr>
            <a:endParaRPr lang="en-GB" b="0" dirty="0"/>
          </a:p>
          <a:p>
            <a:pPr marL="285750" indent="-285750">
              <a:buFont typeface="Arial" panose="020B0604020202020204" pitchFamily="34" charset="0"/>
              <a:buChar char="•"/>
              <a:defRPr/>
            </a:pPr>
            <a:r>
              <a:rPr lang="en-GB" b="0" dirty="0"/>
              <a:t>How appreciate how we must modify Climate Models in order to be able to simulate climates of the past. </a:t>
            </a:r>
          </a:p>
          <a:p>
            <a:pPr marL="285750" indent="-285750">
              <a:buFont typeface="Arial" panose="020B0604020202020204" pitchFamily="34" charset="0"/>
              <a:buChar char="•"/>
              <a:defRPr/>
            </a:pPr>
            <a:endParaRPr lang="en-GB" b="0" dirty="0"/>
          </a:p>
          <a:p>
            <a:pPr marL="285750" indent="-285750">
              <a:buFont typeface="Arial" panose="020B0604020202020204" pitchFamily="34" charset="0"/>
              <a:buChar char="•"/>
              <a:defRPr/>
            </a:pPr>
            <a:r>
              <a:rPr lang="en-GB" b="0" dirty="0"/>
              <a:t>How have we combined outputs from climate models with other environmental models to be able to say more about past environments. </a:t>
            </a:r>
          </a:p>
          <a:p>
            <a:pPr marL="285750" indent="-285750">
              <a:buFont typeface="Arial" panose="020B0604020202020204" pitchFamily="34" charset="0"/>
              <a:buChar char="•"/>
              <a:defRPr/>
            </a:pPr>
            <a:endParaRPr lang="en-GB" b="0" dirty="0"/>
          </a:p>
          <a:p>
            <a:pPr marL="285750" indent="-285750">
              <a:buFont typeface="Arial" panose="020B0604020202020204" pitchFamily="34" charset="0"/>
              <a:buChar char="•"/>
              <a:defRPr/>
            </a:pPr>
            <a:endParaRPr lang="en-GB" b="0" dirty="0"/>
          </a:p>
        </p:txBody>
      </p:sp>
      <p:sp>
        <p:nvSpPr>
          <p:cNvPr id="6149" name="Slide Number Placeholder 1">
            <a:extLst>
              <a:ext uri="{FF2B5EF4-FFF2-40B4-BE49-F238E27FC236}">
                <a16:creationId xmlns:a16="http://schemas.microsoft.com/office/drawing/2014/main" id="{DC3871B7-9BE9-4F65-87C0-FB6E14B367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6D9E3427-47FE-4148-B8F1-E9CD9BF5FCFC}" type="slidenum">
              <a:rPr lang="en-GB" altLang="en-US" sz="1400" smtClean="0"/>
              <a:pPr>
                <a:spcBef>
                  <a:spcPct val="0"/>
                </a:spcBef>
                <a:buFontTx/>
                <a:buNone/>
              </a:pPr>
              <a:t>2</a:t>
            </a:fld>
            <a:endParaRPr lang="en-GB" alt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Rectangle 5">
            <a:extLst>
              <a:ext uri="{FF2B5EF4-FFF2-40B4-BE49-F238E27FC236}">
                <a16:creationId xmlns:a16="http://schemas.microsoft.com/office/drawing/2014/main" id="{CDE30477-3DCE-45AD-9AD7-B7A34EE01267}"/>
              </a:ext>
            </a:extLst>
          </p:cNvPr>
          <p:cNvSpPr>
            <a:spLocks noChangeArrowheads="1"/>
          </p:cNvSpPr>
          <p:nvPr/>
        </p:nvSpPr>
        <p:spPr bwMode="auto">
          <a:xfrm>
            <a:off x="0" y="152400"/>
            <a:ext cx="8918575" cy="549275"/>
          </a:xfrm>
          <a:prstGeom prst="rect">
            <a:avLst/>
          </a:prstGeom>
          <a:noFill/>
          <a:ln w="9525">
            <a:noFill/>
            <a:miter lim="800000"/>
            <a:headEnd/>
            <a:tailEnd/>
          </a:ln>
          <a:effectLst/>
        </p:spPr>
        <p:txBody>
          <a:bodyPr wrap="none">
            <a:spAutoFit/>
          </a:bodyPr>
          <a:lstStyle/>
          <a:p>
            <a:pPr eaLnBrk="1" hangingPunct="1">
              <a:defRPr/>
            </a:pPr>
            <a:r>
              <a:rPr lang="en-GB" sz="3000" dirty="0"/>
              <a:t>The Pliocene: a Permanent El Ni</a:t>
            </a:r>
            <a:r>
              <a:rPr lang="en-GB" sz="3000" dirty="0">
                <a:cs typeface="Tahoma" pitchFamily="34" charset="0"/>
              </a:rPr>
              <a:t>ñ</a:t>
            </a:r>
            <a:r>
              <a:rPr lang="en-GB" sz="3000" dirty="0"/>
              <a:t>o-like state?</a:t>
            </a:r>
          </a:p>
        </p:txBody>
      </p:sp>
      <p:sp>
        <p:nvSpPr>
          <p:cNvPr id="140294" name="Text Box 6">
            <a:extLst>
              <a:ext uri="{FF2B5EF4-FFF2-40B4-BE49-F238E27FC236}">
                <a16:creationId xmlns:a16="http://schemas.microsoft.com/office/drawing/2014/main" id="{F7C3D2C7-4F3A-439D-960C-4DF833EFB1FC}"/>
              </a:ext>
            </a:extLst>
          </p:cNvPr>
          <p:cNvSpPr txBox="1">
            <a:spLocks noChangeArrowheads="1"/>
          </p:cNvSpPr>
          <p:nvPr/>
        </p:nvSpPr>
        <p:spPr bwMode="auto">
          <a:xfrm>
            <a:off x="3870325" y="4910138"/>
            <a:ext cx="184150" cy="457200"/>
          </a:xfrm>
          <a:prstGeom prst="rect">
            <a:avLst/>
          </a:prstGeom>
          <a:noFill/>
          <a:ln w="9525">
            <a:noFill/>
            <a:miter lim="800000"/>
            <a:headEnd/>
            <a:tailEnd/>
          </a:ln>
          <a:effectLst/>
        </p:spPr>
        <p:txBody>
          <a:bodyPr wrap="none">
            <a:spAutoFit/>
          </a:bodyPr>
          <a:lstStyle/>
          <a:p>
            <a:pPr eaLnBrk="1" hangingPunct="1">
              <a:defRPr/>
            </a:pPr>
            <a:endParaRPr lang="en-US">
              <a:effectLst>
                <a:outerShdw blurRad="38100" dist="38100" dir="2700000" algn="tl">
                  <a:srgbClr val="C0C0C0"/>
                </a:outerShdw>
              </a:effectLst>
            </a:endParaRPr>
          </a:p>
        </p:txBody>
      </p:sp>
      <p:grpSp>
        <p:nvGrpSpPr>
          <p:cNvPr id="51204" name="Group 12">
            <a:extLst>
              <a:ext uri="{FF2B5EF4-FFF2-40B4-BE49-F238E27FC236}">
                <a16:creationId xmlns:a16="http://schemas.microsoft.com/office/drawing/2014/main" id="{FAD79422-79FC-4745-9CE8-3E280962057C}"/>
              </a:ext>
            </a:extLst>
          </p:cNvPr>
          <p:cNvGrpSpPr>
            <a:grpSpLocks/>
          </p:cNvGrpSpPr>
          <p:nvPr/>
        </p:nvGrpSpPr>
        <p:grpSpPr bwMode="auto">
          <a:xfrm>
            <a:off x="304800" y="1219200"/>
            <a:ext cx="4648200" cy="3352800"/>
            <a:chOff x="3024" y="1872"/>
            <a:chExt cx="2736" cy="1680"/>
          </a:xfrm>
        </p:grpSpPr>
        <p:pic>
          <p:nvPicPr>
            <p:cNvPr id="51226" name="Picture 13">
              <a:extLst>
                <a:ext uri="{FF2B5EF4-FFF2-40B4-BE49-F238E27FC236}">
                  <a16:creationId xmlns:a16="http://schemas.microsoft.com/office/drawing/2014/main" id="{BE48BCF6-F085-4908-8561-0A402BDC0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1872"/>
              <a:ext cx="2736"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02" name="Rectangle 14">
              <a:extLst>
                <a:ext uri="{FF2B5EF4-FFF2-40B4-BE49-F238E27FC236}">
                  <a16:creationId xmlns:a16="http://schemas.microsoft.com/office/drawing/2014/main" id="{F653463B-7DBC-4B47-92C6-0D03CDFA49BD}"/>
                </a:ext>
              </a:extLst>
            </p:cNvPr>
            <p:cNvSpPr>
              <a:spLocks noChangeArrowheads="1"/>
            </p:cNvSpPr>
            <p:nvPr/>
          </p:nvSpPr>
          <p:spPr bwMode="auto">
            <a:xfrm>
              <a:off x="3264" y="3360"/>
              <a:ext cx="192" cy="192"/>
            </a:xfrm>
            <a:prstGeom prst="rect">
              <a:avLst/>
            </a:prstGeom>
            <a:solidFill>
              <a:schemeClr val="bg1"/>
            </a:solidFill>
            <a:ln w="9525">
              <a:noFill/>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grpSp>
      <p:sp>
        <p:nvSpPr>
          <p:cNvPr id="140317" name="Text Box 29">
            <a:extLst>
              <a:ext uri="{FF2B5EF4-FFF2-40B4-BE49-F238E27FC236}">
                <a16:creationId xmlns:a16="http://schemas.microsoft.com/office/drawing/2014/main" id="{471195C9-ABE1-4389-930B-4DFC827D39BC}"/>
              </a:ext>
            </a:extLst>
          </p:cNvPr>
          <p:cNvSpPr txBox="1">
            <a:spLocks noChangeArrowheads="1"/>
          </p:cNvSpPr>
          <p:nvPr/>
        </p:nvSpPr>
        <p:spPr bwMode="auto">
          <a:xfrm>
            <a:off x="1295400" y="762000"/>
            <a:ext cx="6769100" cy="396875"/>
          </a:xfrm>
          <a:prstGeom prst="rect">
            <a:avLst/>
          </a:prstGeom>
          <a:noFill/>
          <a:ln w="9525">
            <a:noFill/>
            <a:miter lim="800000"/>
            <a:headEnd/>
            <a:tailEnd/>
          </a:ln>
          <a:effectLst/>
        </p:spPr>
        <p:txBody>
          <a:bodyPr>
            <a:spAutoFit/>
          </a:bodyPr>
          <a:lstStyle/>
          <a:p>
            <a:pPr algn="ctr" eaLnBrk="1" hangingPunct="1">
              <a:spcBef>
                <a:spcPct val="50000"/>
              </a:spcBef>
              <a:defRPr/>
            </a:pPr>
            <a:r>
              <a:rPr lang="en-GB" sz="2000" b="0">
                <a:effectLst>
                  <a:outerShdw blurRad="38100" dist="38100" dir="2700000" algn="tl">
                    <a:srgbClr val="C0C0C0"/>
                  </a:outerShdw>
                </a:effectLst>
              </a:rPr>
              <a:t>(Wara et al., 2005; Philander &amp; Federov, 2003)</a:t>
            </a:r>
          </a:p>
        </p:txBody>
      </p:sp>
      <p:pic>
        <p:nvPicPr>
          <p:cNvPr id="51206" name="Picture 31">
            <a:extLst>
              <a:ext uri="{FF2B5EF4-FFF2-40B4-BE49-F238E27FC236}">
                <a16:creationId xmlns:a16="http://schemas.microsoft.com/office/drawing/2014/main" id="{26CE9693-2F7E-4136-827A-A5BACDD7A0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828800"/>
            <a:ext cx="3924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20" name="Rectangle 32">
            <a:extLst>
              <a:ext uri="{FF2B5EF4-FFF2-40B4-BE49-F238E27FC236}">
                <a16:creationId xmlns:a16="http://schemas.microsoft.com/office/drawing/2014/main" id="{838A2423-7289-4DC9-899C-8381611FE821}"/>
              </a:ext>
            </a:extLst>
          </p:cNvPr>
          <p:cNvSpPr>
            <a:spLocks noChangeArrowheads="1"/>
          </p:cNvSpPr>
          <p:nvPr/>
        </p:nvSpPr>
        <p:spPr bwMode="auto">
          <a:xfrm>
            <a:off x="533400" y="2133600"/>
            <a:ext cx="76200" cy="914400"/>
          </a:xfrm>
          <a:prstGeom prst="rect">
            <a:avLst/>
          </a:prstGeom>
          <a:solidFill>
            <a:schemeClr val="bg1"/>
          </a:solidFill>
          <a:ln w="9525">
            <a:noFill/>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140321" name="Text Box 33">
            <a:extLst>
              <a:ext uri="{FF2B5EF4-FFF2-40B4-BE49-F238E27FC236}">
                <a16:creationId xmlns:a16="http://schemas.microsoft.com/office/drawing/2014/main" id="{D9FA50CC-21A5-4D01-ABB9-E8F68E0B9BD9}"/>
              </a:ext>
            </a:extLst>
          </p:cNvPr>
          <p:cNvSpPr txBox="1">
            <a:spLocks noChangeArrowheads="1"/>
          </p:cNvSpPr>
          <p:nvPr/>
        </p:nvSpPr>
        <p:spPr bwMode="auto">
          <a:xfrm>
            <a:off x="5791200" y="1371600"/>
            <a:ext cx="1566863" cy="366713"/>
          </a:xfrm>
          <a:prstGeom prst="rect">
            <a:avLst/>
          </a:prstGeom>
          <a:noFill/>
          <a:ln w="9525">
            <a:noFill/>
            <a:miter lim="800000"/>
            <a:headEnd/>
            <a:tailEnd/>
          </a:ln>
          <a:effectLst/>
        </p:spPr>
        <p:txBody>
          <a:bodyPr wrap="none">
            <a:spAutoFit/>
          </a:bodyPr>
          <a:lstStyle/>
          <a:p>
            <a:pPr eaLnBrk="1" hangingPunct="1">
              <a:defRPr/>
            </a:pPr>
            <a:r>
              <a:rPr lang="en-GB" sz="1800">
                <a:effectLst>
                  <a:outerShdw blurRad="38100" dist="38100" dir="2700000" algn="tl">
                    <a:srgbClr val="C0C0C0"/>
                  </a:outerShdw>
                </a:effectLst>
              </a:rPr>
              <a:t>Mg/Ca SSTs</a:t>
            </a:r>
          </a:p>
        </p:txBody>
      </p:sp>
      <p:sp>
        <p:nvSpPr>
          <p:cNvPr id="140322" name="Text Box 34">
            <a:extLst>
              <a:ext uri="{FF2B5EF4-FFF2-40B4-BE49-F238E27FC236}">
                <a16:creationId xmlns:a16="http://schemas.microsoft.com/office/drawing/2014/main" id="{D6C7E98E-7DEB-4FA4-B44A-AD7AE8DE8EF2}"/>
              </a:ext>
            </a:extLst>
          </p:cNvPr>
          <p:cNvSpPr txBox="1">
            <a:spLocks noChangeArrowheads="1"/>
          </p:cNvSpPr>
          <p:nvPr/>
        </p:nvSpPr>
        <p:spPr bwMode="auto">
          <a:xfrm>
            <a:off x="4724400" y="3733800"/>
            <a:ext cx="330200" cy="366713"/>
          </a:xfrm>
          <a:prstGeom prst="rect">
            <a:avLst/>
          </a:prstGeom>
          <a:noFill/>
          <a:ln w="9525">
            <a:noFill/>
            <a:miter lim="800000"/>
            <a:headEnd/>
            <a:tailEnd/>
          </a:ln>
          <a:effectLst/>
        </p:spPr>
        <p:txBody>
          <a:bodyPr wrap="none">
            <a:spAutoFit/>
          </a:bodyPr>
          <a:lstStyle/>
          <a:p>
            <a:pPr eaLnBrk="1" hangingPunct="1">
              <a:defRPr/>
            </a:pPr>
            <a:r>
              <a:rPr lang="en-GB" sz="1800">
                <a:effectLst>
                  <a:outerShdw blurRad="38100" dist="38100" dir="2700000" algn="tl">
                    <a:srgbClr val="C0C0C0"/>
                  </a:outerShdw>
                </a:effectLst>
              </a:rPr>
              <a:t>0</a:t>
            </a:r>
          </a:p>
        </p:txBody>
      </p:sp>
      <p:sp>
        <p:nvSpPr>
          <p:cNvPr id="140323" name="Text Box 35">
            <a:extLst>
              <a:ext uri="{FF2B5EF4-FFF2-40B4-BE49-F238E27FC236}">
                <a16:creationId xmlns:a16="http://schemas.microsoft.com/office/drawing/2014/main" id="{FB337A6A-2F51-4642-90DC-81E27910D00D}"/>
              </a:ext>
            </a:extLst>
          </p:cNvPr>
          <p:cNvSpPr txBox="1">
            <a:spLocks noChangeArrowheads="1"/>
          </p:cNvSpPr>
          <p:nvPr/>
        </p:nvSpPr>
        <p:spPr bwMode="auto">
          <a:xfrm>
            <a:off x="8001000" y="3733800"/>
            <a:ext cx="330200" cy="366713"/>
          </a:xfrm>
          <a:prstGeom prst="rect">
            <a:avLst/>
          </a:prstGeom>
          <a:noFill/>
          <a:ln w="9525">
            <a:noFill/>
            <a:miter lim="800000"/>
            <a:headEnd/>
            <a:tailEnd/>
          </a:ln>
          <a:effectLst/>
        </p:spPr>
        <p:txBody>
          <a:bodyPr wrap="none">
            <a:spAutoFit/>
          </a:bodyPr>
          <a:lstStyle/>
          <a:p>
            <a:pPr eaLnBrk="1" hangingPunct="1">
              <a:defRPr/>
            </a:pPr>
            <a:r>
              <a:rPr lang="en-GB" sz="1800">
                <a:effectLst>
                  <a:outerShdw blurRad="38100" dist="38100" dir="2700000" algn="tl">
                    <a:srgbClr val="C0C0C0"/>
                  </a:outerShdw>
                </a:effectLst>
              </a:rPr>
              <a:t>5</a:t>
            </a:r>
          </a:p>
        </p:txBody>
      </p:sp>
      <p:sp>
        <p:nvSpPr>
          <p:cNvPr id="140324" name="Text Box 36">
            <a:extLst>
              <a:ext uri="{FF2B5EF4-FFF2-40B4-BE49-F238E27FC236}">
                <a16:creationId xmlns:a16="http://schemas.microsoft.com/office/drawing/2014/main" id="{88AECA70-47FA-4FD6-9C5B-90F3352C316C}"/>
              </a:ext>
            </a:extLst>
          </p:cNvPr>
          <p:cNvSpPr txBox="1">
            <a:spLocks noChangeArrowheads="1"/>
          </p:cNvSpPr>
          <p:nvPr/>
        </p:nvSpPr>
        <p:spPr bwMode="auto">
          <a:xfrm>
            <a:off x="6096000" y="4038600"/>
            <a:ext cx="1236663" cy="366713"/>
          </a:xfrm>
          <a:prstGeom prst="rect">
            <a:avLst/>
          </a:prstGeom>
          <a:noFill/>
          <a:ln w="9525">
            <a:noFill/>
            <a:miter lim="800000"/>
            <a:headEnd/>
            <a:tailEnd/>
          </a:ln>
          <a:effectLst/>
        </p:spPr>
        <p:txBody>
          <a:bodyPr wrap="none">
            <a:spAutoFit/>
          </a:bodyPr>
          <a:lstStyle/>
          <a:p>
            <a:pPr eaLnBrk="1" hangingPunct="1">
              <a:defRPr/>
            </a:pPr>
            <a:r>
              <a:rPr lang="en-GB" sz="1800">
                <a:effectLst>
                  <a:outerShdw blurRad="38100" dist="38100" dir="2700000" algn="tl">
                    <a:srgbClr val="C0C0C0"/>
                  </a:outerShdw>
                </a:effectLst>
              </a:rPr>
              <a:t>Age (Ma)</a:t>
            </a:r>
          </a:p>
        </p:txBody>
      </p:sp>
      <p:sp>
        <p:nvSpPr>
          <p:cNvPr id="140325" name="Text Box 37">
            <a:extLst>
              <a:ext uri="{FF2B5EF4-FFF2-40B4-BE49-F238E27FC236}">
                <a16:creationId xmlns:a16="http://schemas.microsoft.com/office/drawing/2014/main" id="{0FA57D8E-1791-4F51-BBC9-40818702CCCB}"/>
              </a:ext>
            </a:extLst>
          </p:cNvPr>
          <p:cNvSpPr txBox="1">
            <a:spLocks noChangeArrowheads="1"/>
          </p:cNvSpPr>
          <p:nvPr/>
        </p:nvSpPr>
        <p:spPr bwMode="auto">
          <a:xfrm>
            <a:off x="6553200" y="3733800"/>
            <a:ext cx="330200" cy="366713"/>
          </a:xfrm>
          <a:prstGeom prst="rect">
            <a:avLst/>
          </a:prstGeom>
          <a:noFill/>
          <a:ln w="9525">
            <a:noFill/>
            <a:miter lim="800000"/>
            <a:headEnd/>
            <a:tailEnd/>
          </a:ln>
          <a:effectLst/>
        </p:spPr>
        <p:txBody>
          <a:bodyPr wrap="none">
            <a:spAutoFit/>
          </a:bodyPr>
          <a:lstStyle/>
          <a:p>
            <a:pPr eaLnBrk="1" hangingPunct="1">
              <a:defRPr/>
            </a:pPr>
            <a:r>
              <a:rPr lang="en-GB" sz="1800">
                <a:effectLst>
                  <a:outerShdw blurRad="38100" dist="38100" dir="2700000" algn="tl">
                    <a:srgbClr val="C0C0C0"/>
                  </a:outerShdw>
                </a:effectLst>
              </a:rPr>
              <a:t>3</a:t>
            </a:r>
          </a:p>
        </p:txBody>
      </p:sp>
      <p:grpSp>
        <p:nvGrpSpPr>
          <p:cNvPr id="3" name="Group 48">
            <a:extLst>
              <a:ext uri="{FF2B5EF4-FFF2-40B4-BE49-F238E27FC236}">
                <a16:creationId xmlns:a16="http://schemas.microsoft.com/office/drawing/2014/main" id="{415F955D-A8CA-4F25-8C6B-0A59825F6F3C}"/>
              </a:ext>
            </a:extLst>
          </p:cNvPr>
          <p:cNvGrpSpPr>
            <a:grpSpLocks/>
          </p:cNvGrpSpPr>
          <p:nvPr/>
        </p:nvGrpSpPr>
        <p:grpSpPr bwMode="auto">
          <a:xfrm>
            <a:off x="304800" y="5105400"/>
            <a:ext cx="4191000" cy="1295400"/>
            <a:chOff x="192" y="3216"/>
            <a:chExt cx="2640" cy="816"/>
          </a:xfrm>
        </p:grpSpPr>
        <p:pic>
          <p:nvPicPr>
            <p:cNvPr id="51224" name="Picture 39">
              <a:extLst>
                <a:ext uri="{FF2B5EF4-FFF2-40B4-BE49-F238E27FC236}">
                  <a16:creationId xmlns:a16="http://schemas.microsoft.com/office/drawing/2014/main" id="{B3942336-25F7-42FE-8747-BF76E9D9D2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3216"/>
              <a:ext cx="264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28" name="Text Box 40">
              <a:extLst>
                <a:ext uri="{FF2B5EF4-FFF2-40B4-BE49-F238E27FC236}">
                  <a16:creationId xmlns:a16="http://schemas.microsoft.com/office/drawing/2014/main" id="{E93D7BEB-5648-44DB-AAFC-DCBB68F7F983}"/>
                </a:ext>
              </a:extLst>
            </p:cNvPr>
            <p:cNvSpPr txBox="1">
              <a:spLocks noChangeArrowheads="1"/>
            </p:cNvSpPr>
            <p:nvPr/>
          </p:nvSpPr>
          <p:spPr bwMode="auto">
            <a:xfrm>
              <a:off x="672" y="3744"/>
              <a:ext cx="1657" cy="288"/>
            </a:xfrm>
            <a:prstGeom prst="rect">
              <a:avLst/>
            </a:prstGeom>
            <a:noFill/>
            <a:ln w="9525">
              <a:noFill/>
              <a:miter lim="800000"/>
              <a:headEnd/>
              <a:tailEnd/>
            </a:ln>
            <a:effectLst/>
          </p:spPr>
          <p:txBody>
            <a:bodyPr wrap="none">
              <a:spAutoFit/>
            </a:bodyPr>
            <a:lstStyle/>
            <a:p>
              <a:pPr eaLnBrk="1" hangingPunct="1">
                <a:defRPr/>
              </a:pPr>
              <a:r>
                <a:rPr lang="en-GB">
                  <a:effectLst>
                    <a:outerShdw blurRad="38100" dist="38100" dir="2700000" algn="tl">
                      <a:srgbClr val="C0C0C0"/>
                    </a:outerShdw>
                  </a:effectLst>
                </a:rPr>
                <a:t>Strong Gradient</a:t>
              </a:r>
            </a:p>
          </p:txBody>
        </p:sp>
      </p:grpSp>
      <p:grpSp>
        <p:nvGrpSpPr>
          <p:cNvPr id="4" name="Group 49">
            <a:extLst>
              <a:ext uri="{FF2B5EF4-FFF2-40B4-BE49-F238E27FC236}">
                <a16:creationId xmlns:a16="http://schemas.microsoft.com/office/drawing/2014/main" id="{228F03CB-330B-4823-9A0A-7D99C07CCBAA}"/>
              </a:ext>
            </a:extLst>
          </p:cNvPr>
          <p:cNvGrpSpPr>
            <a:grpSpLocks/>
          </p:cNvGrpSpPr>
          <p:nvPr/>
        </p:nvGrpSpPr>
        <p:grpSpPr bwMode="auto">
          <a:xfrm>
            <a:off x="4648200" y="5105400"/>
            <a:ext cx="4191000" cy="1295400"/>
            <a:chOff x="2928" y="3216"/>
            <a:chExt cx="2640" cy="816"/>
          </a:xfrm>
        </p:grpSpPr>
        <p:pic>
          <p:nvPicPr>
            <p:cNvPr id="51222" name="Picture 38">
              <a:extLst>
                <a:ext uri="{FF2B5EF4-FFF2-40B4-BE49-F238E27FC236}">
                  <a16:creationId xmlns:a16="http://schemas.microsoft.com/office/drawing/2014/main" id="{F2CD33E0-FD64-40E1-9641-47ABC07E32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 y="3216"/>
              <a:ext cx="264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29" name="Text Box 41">
              <a:extLst>
                <a:ext uri="{FF2B5EF4-FFF2-40B4-BE49-F238E27FC236}">
                  <a16:creationId xmlns:a16="http://schemas.microsoft.com/office/drawing/2014/main" id="{ED85A10D-A0BF-465F-905C-0BB0FC9595B0}"/>
                </a:ext>
              </a:extLst>
            </p:cNvPr>
            <p:cNvSpPr txBox="1">
              <a:spLocks noChangeArrowheads="1"/>
            </p:cNvSpPr>
            <p:nvPr/>
          </p:nvSpPr>
          <p:spPr bwMode="auto">
            <a:xfrm>
              <a:off x="3696" y="3744"/>
              <a:ext cx="1276" cy="288"/>
            </a:xfrm>
            <a:prstGeom prst="rect">
              <a:avLst/>
            </a:prstGeom>
            <a:noFill/>
            <a:ln w="9525">
              <a:noFill/>
              <a:miter lim="800000"/>
              <a:headEnd/>
              <a:tailEnd/>
            </a:ln>
            <a:effectLst/>
          </p:spPr>
          <p:txBody>
            <a:bodyPr wrap="none">
              <a:spAutoFit/>
            </a:bodyPr>
            <a:lstStyle/>
            <a:p>
              <a:pPr eaLnBrk="1" hangingPunct="1">
                <a:defRPr/>
              </a:pPr>
              <a:r>
                <a:rPr lang="en-GB">
                  <a:effectLst>
                    <a:outerShdw blurRad="38100" dist="38100" dir="2700000" algn="tl">
                      <a:srgbClr val="C0C0C0"/>
                    </a:outerShdw>
                  </a:effectLst>
                </a:rPr>
                <a:t>No Gradient</a:t>
              </a:r>
            </a:p>
          </p:txBody>
        </p:sp>
      </p:grpSp>
      <p:grpSp>
        <p:nvGrpSpPr>
          <p:cNvPr id="5" name="Group 53">
            <a:extLst>
              <a:ext uri="{FF2B5EF4-FFF2-40B4-BE49-F238E27FC236}">
                <a16:creationId xmlns:a16="http://schemas.microsoft.com/office/drawing/2014/main" id="{F0E5FCBD-7D2B-4151-BCD2-D07BCDCFE4CD}"/>
              </a:ext>
            </a:extLst>
          </p:cNvPr>
          <p:cNvGrpSpPr>
            <a:grpSpLocks/>
          </p:cNvGrpSpPr>
          <p:nvPr/>
        </p:nvGrpSpPr>
        <p:grpSpPr bwMode="auto">
          <a:xfrm>
            <a:off x="838200" y="1371600"/>
            <a:ext cx="5257800" cy="2590800"/>
            <a:chOff x="528" y="864"/>
            <a:chExt cx="3312" cy="1632"/>
          </a:xfrm>
        </p:grpSpPr>
        <p:sp>
          <p:nvSpPr>
            <p:cNvPr id="140339" name="Rectangle 51">
              <a:extLst>
                <a:ext uri="{FF2B5EF4-FFF2-40B4-BE49-F238E27FC236}">
                  <a16:creationId xmlns:a16="http://schemas.microsoft.com/office/drawing/2014/main" id="{7BC3A07E-25E9-4BF4-85C5-819047A56712}"/>
                </a:ext>
              </a:extLst>
            </p:cNvPr>
            <p:cNvSpPr>
              <a:spLocks noChangeArrowheads="1"/>
            </p:cNvSpPr>
            <p:nvPr/>
          </p:nvSpPr>
          <p:spPr bwMode="auto">
            <a:xfrm>
              <a:off x="528" y="864"/>
              <a:ext cx="912" cy="1632"/>
            </a:xfrm>
            <a:prstGeom prst="rect">
              <a:avLst/>
            </a:prstGeom>
            <a:solidFill>
              <a:srgbClr val="CC99FF">
                <a:alpha val="50000"/>
              </a:srgbClr>
            </a:solidFill>
            <a:ln w="9525">
              <a:noFill/>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140340" name="Rectangle 52">
              <a:extLst>
                <a:ext uri="{FF2B5EF4-FFF2-40B4-BE49-F238E27FC236}">
                  <a16:creationId xmlns:a16="http://schemas.microsoft.com/office/drawing/2014/main" id="{43C107A3-5393-4F28-BB48-FF5D582C8E9D}"/>
                </a:ext>
              </a:extLst>
            </p:cNvPr>
            <p:cNvSpPr>
              <a:spLocks noChangeArrowheads="1"/>
            </p:cNvSpPr>
            <p:nvPr/>
          </p:nvSpPr>
          <p:spPr bwMode="auto">
            <a:xfrm>
              <a:off x="3072" y="1200"/>
              <a:ext cx="768" cy="1056"/>
            </a:xfrm>
            <a:prstGeom prst="rect">
              <a:avLst/>
            </a:prstGeom>
            <a:solidFill>
              <a:srgbClr val="CC99FF">
                <a:alpha val="50000"/>
              </a:srgbClr>
            </a:solidFill>
            <a:ln w="9525">
              <a:noFill/>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grpSp>
      <p:sp>
        <p:nvSpPr>
          <p:cNvPr id="140344" name="Rectangle 56">
            <a:extLst>
              <a:ext uri="{FF2B5EF4-FFF2-40B4-BE49-F238E27FC236}">
                <a16:creationId xmlns:a16="http://schemas.microsoft.com/office/drawing/2014/main" id="{60916128-79AC-4B87-B18D-229F0AF442CE}"/>
              </a:ext>
            </a:extLst>
          </p:cNvPr>
          <p:cNvSpPr>
            <a:spLocks noChangeArrowheads="1"/>
          </p:cNvSpPr>
          <p:nvPr/>
        </p:nvSpPr>
        <p:spPr bwMode="auto">
          <a:xfrm>
            <a:off x="8001000" y="3200400"/>
            <a:ext cx="228600" cy="304800"/>
          </a:xfrm>
          <a:prstGeom prst="rect">
            <a:avLst/>
          </a:prstGeom>
          <a:solidFill>
            <a:schemeClr val="bg1"/>
          </a:solidFill>
          <a:ln w="9525">
            <a:noFill/>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grpSp>
        <p:nvGrpSpPr>
          <p:cNvPr id="6" name="Group 57">
            <a:extLst>
              <a:ext uri="{FF2B5EF4-FFF2-40B4-BE49-F238E27FC236}">
                <a16:creationId xmlns:a16="http://schemas.microsoft.com/office/drawing/2014/main" id="{F4363E18-4EF0-40F7-B651-6E124522BDEF}"/>
              </a:ext>
            </a:extLst>
          </p:cNvPr>
          <p:cNvGrpSpPr>
            <a:grpSpLocks/>
          </p:cNvGrpSpPr>
          <p:nvPr/>
        </p:nvGrpSpPr>
        <p:grpSpPr bwMode="auto">
          <a:xfrm>
            <a:off x="2286000" y="1371600"/>
            <a:ext cx="5943600" cy="2590800"/>
            <a:chOff x="1440" y="864"/>
            <a:chExt cx="3744" cy="1632"/>
          </a:xfrm>
        </p:grpSpPr>
        <p:sp>
          <p:nvSpPr>
            <p:cNvPr id="140342" name="Rectangle 54">
              <a:extLst>
                <a:ext uri="{FF2B5EF4-FFF2-40B4-BE49-F238E27FC236}">
                  <a16:creationId xmlns:a16="http://schemas.microsoft.com/office/drawing/2014/main" id="{682677C5-DA2B-4CAD-ABE7-CDDF3DD8512A}"/>
                </a:ext>
              </a:extLst>
            </p:cNvPr>
            <p:cNvSpPr>
              <a:spLocks noChangeArrowheads="1"/>
            </p:cNvSpPr>
            <p:nvPr/>
          </p:nvSpPr>
          <p:spPr bwMode="auto">
            <a:xfrm>
              <a:off x="1440" y="864"/>
              <a:ext cx="1296" cy="1632"/>
            </a:xfrm>
            <a:prstGeom prst="rect">
              <a:avLst/>
            </a:prstGeom>
            <a:solidFill>
              <a:srgbClr val="FFFF99">
                <a:alpha val="50000"/>
              </a:srgbClr>
            </a:solidFill>
            <a:ln w="9525">
              <a:noFill/>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140343" name="Rectangle 55">
              <a:extLst>
                <a:ext uri="{FF2B5EF4-FFF2-40B4-BE49-F238E27FC236}">
                  <a16:creationId xmlns:a16="http://schemas.microsoft.com/office/drawing/2014/main" id="{FB4EE78F-F3A7-4948-8723-8A91E32A8D1B}"/>
                </a:ext>
              </a:extLst>
            </p:cNvPr>
            <p:cNvSpPr>
              <a:spLocks noChangeArrowheads="1"/>
            </p:cNvSpPr>
            <p:nvPr/>
          </p:nvSpPr>
          <p:spPr bwMode="auto">
            <a:xfrm>
              <a:off x="3840" y="1200"/>
              <a:ext cx="1344" cy="1056"/>
            </a:xfrm>
            <a:prstGeom prst="rect">
              <a:avLst/>
            </a:prstGeom>
            <a:solidFill>
              <a:srgbClr val="FFFF99">
                <a:alpha val="50000"/>
              </a:srgbClr>
            </a:solidFill>
            <a:ln w="9525">
              <a:noFill/>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0" fill="hold"/>
                                        <p:tgtEl>
                                          <p:spTgt spid="6"/>
                                        </p:tgtEl>
                                        <p:attrNameLst>
                                          <p:attrName>ppt_x</p:attrName>
                                        </p:attrNameLst>
                                      </p:cBhvr>
                                      <p:tavLst>
                                        <p:tav tm="0">
                                          <p:val>
                                            <p:strVal val="#ppt_x"/>
                                          </p:val>
                                        </p:tav>
                                        <p:tav tm="100000">
                                          <p:val>
                                            <p:strVal val="#ppt_x"/>
                                          </p:val>
                                        </p:tav>
                                      </p:tavLst>
                                    </p:anim>
                                    <p:anim calcmode="lin" valueType="num">
                                      <p:cBhvr additive="base">
                                        <p:cTn id="18" dur="5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15600975-A308-4287-9B15-8374875DA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5">
            <a:extLst>
              <a:ext uri="{FF2B5EF4-FFF2-40B4-BE49-F238E27FC236}">
                <a16:creationId xmlns:a16="http://schemas.microsoft.com/office/drawing/2014/main" id="{CB8058B7-3DB5-47BE-A647-09A6E14023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143000"/>
            <a:ext cx="4191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1" name="Text Box 7">
            <a:extLst>
              <a:ext uri="{FF2B5EF4-FFF2-40B4-BE49-F238E27FC236}">
                <a16:creationId xmlns:a16="http://schemas.microsoft.com/office/drawing/2014/main" id="{09C195F2-9DE5-4130-960E-53DDED75C393}"/>
              </a:ext>
            </a:extLst>
          </p:cNvPr>
          <p:cNvSpPr txBox="1">
            <a:spLocks noChangeArrowheads="1"/>
          </p:cNvSpPr>
          <p:nvPr/>
        </p:nvSpPr>
        <p:spPr bwMode="auto">
          <a:xfrm>
            <a:off x="4572000" y="685800"/>
            <a:ext cx="4114800" cy="581025"/>
          </a:xfrm>
          <a:prstGeom prst="rect">
            <a:avLst/>
          </a:prstGeom>
          <a:solidFill>
            <a:schemeClr val="bg1"/>
          </a:solidFill>
          <a:ln w="9525">
            <a:noFill/>
            <a:miter lim="800000"/>
            <a:headEnd/>
            <a:tailEnd/>
          </a:ln>
          <a:effectLst/>
        </p:spPr>
        <p:txBody>
          <a:bodyPr>
            <a:spAutoFit/>
          </a:bodyPr>
          <a:lstStyle/>
          <a:p>
            <a:pPr algn="ctr" eaLnBrk="1" hangingPunct="1">
              <a:defRPr/>
            </a:pPr>
            <a:r>
              <a:rPr lang="en-GB" sz="1600">
                <a:effectLst>
                  <a:outerShdw blurRad="38100" dist="38100" dir="2700000" algn="tl">
                    <a:srgbClr val="C0C0C0"/>
                  </a:outerShdw>
                </a:effectLst>
                <a:latin typeface="AvantGarde Bk BT" pitchFamily="34" charset="0"/>
              </a:rPr>
              <a:t>Difference between Pliocene</a:t>
            </a:r>
            <a:r>
              <a:rPr lang="en-GB" sz="1600" baseline="30000">
                <a:effectLst>
                  <a:outerShdw blurRad="38100" dist="38100" dir="2700000" algn="tl">
                    <a:srgbClr val="C0C0C0"/>
                  </a:outerShdw>
                </a:effectLst>
                <a:latin typeface="AvantGarde Bk BT" pitchFamily="34" charset="0"/>
              </a:rPr>
              <a:t>Control</a:t>
            </a:r>
            <a:r>
              <a:rPr lang="en-GB" sz="1600">
                <a:effectLst>
                  <a:outerShdw blurRad="38100" dist="38100" dir="2700000" algn="tl">
                    <a:srgbClr val="C0C0C0"/>
                  </a:outerShdw>
                </a:effectLst>
                <a:latin typeface="AvantGarde Bk BT" pitchFamily="34" charset="0"/>
              </a:rPr>
              <a:t> and Pre-Ind (</a:t>
            </a:r>
            <a:r>
              <a:rPr lang="en-GB" sz="1600">
                <a:effectLst>
                  <a:outerShdw blurRad="38100" dist="38100" dir="2700000" algn="tl">
                    <a:srgbClr val="C0C0C0"/>
                  </a:outerShdw>
                </a:effectLst>
                <a:latin typeface="AvantGarde Bk BT" pitchFamily="34" charset="0"/>
                <a:sym typeface="Symbol" pitchFamily="18" charset="2"/>
              </a:rPr>
              <a:t>C) </a:t>
            </a:r>
            <a:endParaRPr lang="en-GB" sz="1600">
              <a:effectLst>
                <a:outerShdw blurRad="38100" dist="38100" dir="2700000" algn="tl">
                  <a:srgbClr val="C0C0C0"/>
                </a:outerShdw>
              </a:effectLst>
              <a:latin typeface="AvantGarde Bk BT" pitchFamily="34" charset="0"/>
            </a:endParaRPr>
          </a:p>
        </p:txBody>
      </p:sp>
      <p:pic>
        <p:nvPicPr>
          <p:cNvPr id="53253" name="Picture 8">
            <a:extLst>
              <a:ext uri="{FF2B5EF4-FFF2-40B4-BE49-F238E27FC236}">
                <a16:creationId xmlns:a16="http://schemas.microsoft.com/office/drawing/2014/main" id="{5A79AB69-C1C7-464C-AFF3-80D04A6E62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343400"/>
            <a:ext cx="419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3" name="Text Box 9">
            <a:extLst>
              <a:ext uri="{FF2B5EF4-FFF2-40B4-BE49-F238E27FC236}">
                <a16:creationId xmlns:a16="http://schemas.microsoft.com/office/drawing/2014/main" id="{98D30C08-EDAD-4399-972A-B0F63B0ED3F1}"/>
              </a:ext>
            </a:extLst>
          </p:cNvPr>
          <p:cNvSpPr txBox="1">
            <a:spLocks noChangeArrowheads="1"/>
          </p:cNvSpPr>
          <p:nvPr/>
        </p:nvSpPr>
        <p:spPr bwMode="auto">
          <a:xfrm>
            <a:off x="-71438" y="1341438"/>
            <a:ext cx="539751" cy="3078162"/>
          </a:xfrm>
          <a:prstGeom prst="rect">
            <a:avLst/>
          </a:prstGeom>
          <a:noFill/>
          <a:ln w="9525">
            <a:noFill/>
            <a:miter lim="800000"/>
            <a:headEnd/>
            <a:tailEnd/>
          </a:ln>
          <a:effectLst/>
        </p:spPr>
        <p:txBody>
          <a:bodyPr>
            <a:spAutoFit/>
          </a:bodyPr>
          <a:lstStyle/>
          <a:p>
            <a:pPr eaLnBrk="1" hangingPunct="1">
              <a:spcBef>
                <a:spcPct val="50000"/>
              </a:spcBef>
              <a:defRPr/>
            </a:pPr>
            <a:r>
              <a:rPr lang="en-GB" sz="1000" b="0">
                <a:effectLst>
                  <a:outerShdw blurRad="38100" dist="38100" dir="2700000" algn="tl">
                    <a:srgbClr val="C0C0C0"/>
                  </a:outerShdw>
                </a:effectLst>
                <a:latin typeface="Arial" charset="0"/>
              </a:rPr>
              <a:t>0</a:t>
            </a:r>
          </a:p>
          <a:p>
            <a:pPr eaLnBrk="1" hangingPunct="1">
              <a:spcBef>
                <a:spcPct val="50000"/>
              </a:spcBef>
              <a:defRPr/>
            </a:pPr>
            <a:endParaRPr lang="en-GB" sz="1000" b="0">
              <a:effectLst>
                <a:outerShdw blurRad="38100" dist="38100" dir="2700000" algn="tl">
                  <a:srgbClr val="C0C0C0"/>
                </a:outerShdw>
              </a:effectLst>
              <a:latin typeface="Arial" charset="0"/>
            </a:endParaRPr>
          </a:p>
          <a:p>
            <a:pPr eaLnBrk="1" hangingPunct="1">
              <a:spcBef>
                <a:spcPct val="50000"/>
              </a:spcBef>
              <a:defRPr/>
            </a:pPr>
            <a:r>
              <a:rPr lang="en-GB" sz="1000" b="0">
                <a:effectLst>
                  <a:outerShdw blurRad="38100" dist="38100" dir="2700000" algn="tl">
                    <a:srgbClr val="C0C0C0"/>
                  </a:outerShdw>
                </a:effectLst>
                <a:latin typeface="Arial" charset="0"/>
              </a:rPr>
              <a:t>400</a:t>
            </a:r>
          </a:p>
          <a:p>
            <a:pPr eaLnBrk="1" hangingPunct="1">
              <a:spcBef>
                <a:spcPct val="50000"/>
              </a:spcBef>
              <a:defRPr/>
            </a:pPr>
            <a:endParaRPr lang="en-GB" sz="1000" b="0">
              <a:effectLst>
                <a:outerShdw blurRad="38100" dist="38100" dir="2700000" algn="tl">
                  <a:srgbClr val="C0C0C0"/>
                </a:outerShdw>
              </a:effectLst>
              <a:latin typeface="Arial" charset="0"/>
            </a:endParaRPr>
          </a:p>
          <a:p>
            <a:pPr eaLnBrk="1" hangingPunct="1">
              <a:spcBef>
                <a:spcPct val="50000"/>
              </a:spcBef>
              <a:defRPr/>
            </a:pPr>
            <a:endParaRPr lang="en-GB" sz="1400" b="0">
              <a:effectLst>
                <a:outerShdw blurRad="38100" dist="38100" dir="2700000" algn="tl">
                  <a:srgbClr val="C0C0C0"/>
                </a:outerShdw>
              </a:effectLst>
              <a:latin typeface="Arial" charset="0"/>
            </a:endParaRPr>
          </a:p>
          <a:p>
            <a:pPr eaLnBrk="1" hangingPunct="1">
              <a:spcBef>
                <a:spcPct val="50000"/>
              </a:spcBef>
              <a:defRPr/>
            </a:pPr>
            <a:r>
              <a:rPr lang="en-GB" sz="1000" b="0">
                <a:effectLst>
                  <a:outerShdw blurRad="38100" dist="38100" dir="2700000" algn="tl">
                    <a:srgbClr val="C0C0C0"/>
                  </a:outerShdw>
                </a:effectLst>
                <a:latin typeface="Arial" charset="0"/>
              </a:rPr>
              <a:t>1000</a:t>
            </a:r>
          </a:p>
          <a:p>
            <a:pPr eaLnBrk="1" hangingPunct="1">
              <a:spcBef>
                <a:spcPct val="50000"/>
              </a:spcBef>
              <a:defRPr/>
            </a:pPr>
            <a:endParaRPr lang="en-GB" sz="1400" b="0">
              <a:effectLst>
                <a:outerShdw blurRad="38100" dist="38100" dir="2700000" algn="tl">
                  <a:srgbClr val="C0C0C0"/>
                </a:outerShdw>
              </a:effectLst>
              <a:latin typeface="Arial" charset="0"/>
            </a:endParaRPr>
          </a:p>
          <a:p>
            <a:pPr eaLnBrk="1" hangingPunct="1">
              <a:spcBef>
                <a:spcPct val="50000"/>
              </a:spcBef>
              <a:defRPr/>
            </a:pPr>
            <a:r>
              <a:rPr lang="en-GB" sz="1000" b="0">
                <a:effectLst>
                  <a:outerShdw blurRad="38100" dist="38100" dir="2700000" algn="tl">
                    <a:srgbClr val="C0C0C0"/>
                  </a:outerShdw>
                </a:effectLst>
                <a:latin typeface="Arial" charset="0"/>
              </a:rPr>
              <a:t>3000</a:t>
            </a:r>
          </a:p>
          <a:p>
            <a:pPr eaLnBrk="1" hangingPunct="1">
              <a:spcBef>
                <a:spcPct val="50000"/>
              </a:spcBef>
              <a:defRPr/>
            </a:pPr>
            <a:endParaRPr lang="en-GB" sz="1600" b="0">
              <a:effectLst>
                <a:outerShdw blurRad="38100" dist="38100" dir="2700000" algn="tl">
                  <a:srgbClr val="C0C0C0"/>
                </a:outerShdw>
              </a:effectLst>
              <a:latin typeface="Arial" charset="0"/>
            </a:endParaRPr>
          </a:p>
          <a:p>
            <a:pPr eaLnBrk="1" hangingPunct="1">
              <a:spcBef>
                <a:spcPct val="50000"/>
              </a:spcBef>
              <a:defRPr/>
            </a:pPr>
            <a:r>
              <a:rPr lang="en-GB" sz="1000" b="0">
                <a:effectLst>
                  <a:outerShdw blurRad="38100" dist="38100" dir="2700000" algn="tl">
                    <a:srgbClr val="C0C0C0"/>
                  </a:outerShdw>
                </a:effectLst>
                <a:latin typeface="Arial" charset="0"/>
              </a:rPr>
              <a:t>5000</a:t>
            </a:r>
          </a:p>
          <a:p>
            <a:pPr eaLnBrk="1" hangingPunct="1">
              <a:spcBef>
                <a:spcPct val="50000"/>
              </a:spcBef>
              <a:defRPr/>
            </a:pPr>
            <a:endParaRPr lang="en-GB" sz="1000" b="0">
              <a:effectLst>
                <a:outerShdw blurRad="38100" dist="38100" dir="2700000" algn="tl">
                  <a:srgbClr val="C0C0C0"/>
                </a:outerShdw>
              </a:effectLst>
              <a:latin typeface="Arial" charset="0"/>
            </a:endParaRPr>
          </a:p>
          <a:p>
            <a:pPr eaLnBrk="1" hangingPunct="1">
              <a:spcBef>
                <a:spcPct val="50000"/>
              </a:spcBef>
              <a:defRPr/>
            </a:pPr>
            <a:endParaRPr lang="en-GB" sz="1000" b="0">
              <a:effectLst>
                <a:outerShdw blurRad="38100" dist="38100" dir="2700000" algn="tl">
                  <a:srgbClr val="C0C0C0"/>
                </a:outerShdw>
              </a:effectLst>
              <a:latin typeface="Arial" charset="0"/>
            </a:endParaRPr>
          </a:p>
        </p:txBody>
      </p:sp>
      <p:sp>
        <p:nvSpPr>
          <p:cNvPr id="144395" name="Rectangle 11">
            <a:extLst>
              <a:ext uri="{FF2B5EF4-FFF2-40B4-BE49-F238E27FC236}">
                <a16:creationId xmlns:a16="http://schemas.microsoft.com/office/drawing/2014/main" id="{81241304-8B5E-4268-983D-B85302469A6E}"/>
              </a:ext>
            </a:extLst>
          </p:cNvPr>
          <p:cNvSpPr>
            <a:spLocks noChangeArrowheads="1"/>
          </p:cNvSpPr>
          <p:nvPr/>
        </p:nvSpPr>
        <p:spPr bwMode="auto">
          <a:xfrm>
            <a:off x="228600" y="5486400"/>
            <a:ext cx="3581400" cy="1143000"/>
          </a:xfrm>
          <a:prstGeom prst="rect">
            <a:avLst/>
          </a:prstGeom>
          <a:solidFill>
            <a:schemeClr val="bg1"/>
          </a:solidFill>
          <a:ln w="9525">
            <a:noFill/>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pic>
        <p:nvPicPr>
          <p:cNvPr id="53256" name="Picture 4">
            <a:extLst>
              <a:ext uri="{FF2B5EF4-FFF2-40B4-BE49-F238E27FC236}">
                <a16:creationId xmlns:a16="http://schemas.microsoft.com/office/drawing/2014/main" id="{10172F51-9A33-4DF6-A2DC-F162A650B2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66800"/>
            <a:ext cx="4495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0" name="Text Box 6">
            <a:extLst>
              <a:ext uri="{FF2B5EF4-FFF2-40B4-BE49-F238E27FC236}">
                <a16:creationId xmlns:a16="http://schemas.microsoft.com/office/drawing/2014/main" id="{9DB6ED4E-0FE0-46EB-88F5-6538018E2E39}"/>
              </a:ext>
            </a:extLst>
          </p:cNvPr>
          <p:cNvSpPr txBox="1">
            <a:spLocks noChangeArrowheads="1"/>
          </p:cNvSpPr>
          <p:nvPr/>
        </p:nvSpPr>
        <p:spPr bwMode="auto">
          <a:xfrm>
            <a:off x="228600" y="685800"/>
            <a:ext cx="4267200" cy="581025"/>
          </a:xfrm>
          <a:prstGeom prst="rect">
            <a:avLst/>
          </a:prstGeom>
          <a:solidFill>
            <a:schemeClr val="bg1"/>
          </a:solidFill>
          <a:ln w="9525">
            <a:noFill/>
            <a:miter lim="800000"/>
            <a:headEnd/>
            <a:tailEnd/>
          </a:ln>
          <a:effectLst/>
        </p:spPr>
        <p:txBody>
          <a:bodyPr>
            <a:spAutoFit/>
          </a:bodyPr>
          <a:lstStyle/>
          <a:p>
            <a:pPr algn="ctr" eaLnBrk="1" hangingPunct="1">
              <a:defRPr/>
            </a:pPr>
            <a:r>
              <a:rPr lang="en-GB" sz="1600">
                <a:effectLst>
                  <a:outerShdw blurRad="38100" dist="38100" dir="2700000" algn="tl">
                    <a:srgbClr val="C0C0C0"/>
                  </a:outerShdw>
                </a:effectLst>
                <a:latin typeface="AvantGarde Bk BT" pitchFamily="34" charset="0"/>
              </a:rPr>
              <a:t>Plio</a:t>
            </a:r>
            <a:r>
              <a:rPr lang="en-GB" sz="1600" baseline="30000">
                <a:effectLst>
                  <a:outerShdw blurRad="38100" dist="38100" dir="2700000" algn="tl">
                    <a:srgbClr val="C0C0C0"/>
                  </a:outerShdw>
                </a:effectLst>
                <a:latin typeface="AvantGarde Bk BT" pitchFamily="34" charset="0"/>
              </a:rPr>
              <a:t>Control</a:t>
            </a:r>
            <a:r>
              <a:rPr lang="en-GB" sz="1600">
                <a:effectLst>
                  <a:outerShdw blurRad="38100" dist="38100" dir="2700000" algn="tl">
                    <a:srgbClr val="C0C0C0"/>
                  </a:outerShdw>
                </a:effectLst>
                <a:latin typeface="AvantGarde Bk BT" pitchFamily="34" charset="0"/>
              </a:rPr>
              <a:t> ocean temperatures (</a:t>
            </a:r>
            <a:r>
              <a:rPr lang="en-GB" sz="1600">
                <a:effectLst>
                  <a:outerShdw blurRad="38100" dist="38100" dir="2700000" algn="tl">
                    <a:srgbClr val="C0C0C0"/>
                  </a:outerShdw>
                </a:effectLst>
                <a:latin typeface="AvantGarde Bk BT" pitchFamily="34" charset="0"/>
                <a:sym typeface="Symbol" pitchFamily="18" charset="2"/>
              </a:rPr>
              <a:t>C) </a:t>
            </a:r>
          </a:p>
          <a:p>
            <a:pPr algn="ctr" eaLnBrk="1" hangingPunct="1">
              <a:defRPr/>
            </a:pPr>
            <a:r>
              <a:rPr lang="en-GB" sz="1600">
                <a:effectLst>
                  <a:outerShdw blurRad="38100" dist="38100" dir="2700000" algn="tl">
                    <a:srgbClr val="C0C0C0"/>
                  </a:outerShdw>
                </a:effectLst>
                <a:latin typeface="AvantGarde Bk BT" pitchFamily="34" charset="0"/>
                <a:sym typeface="Symbol" pitchFamily="18" charset="2"/>
              </a:rPr>
              <a:t>across the Pacific at 0N</a:t>
            </a:r>
            <a:endParaRPr lang="en-GB" sz="1600">
              <a:effectLst>
                <a:outerShdw blurRad="38100" dist="38100" dir="2700000" algn="tl">
                  <a:srgbClr val="C0C0C0"/>
                </a:outerShdw>
              </a:effectLst>
              <a:latin typeface="AvantGarde Bk BT" pitchFamily="34" charset="0"/>
            </a:endParaRPr>
          </a:p>
        </p:txBody>
      </p:sp>
      <p:sp>
        <p:nvSpPr>
          <p:cNvPr id="144387" name="Text Box 3">
            <a:extLst>
              <a:ext uri="{FF2B5EF4-FFF2-40B4-BE49-F238E27FC236}">
                <a16:creationId xmlns:a16="http://schemas.microsoft.com/office/drawing/2014/main" id="{9E34C449-5741-46E6-8876-EF618099349B}"/>
              </a:ext>
            </a:extLst>
          </p:cNvPr>
          <p:cNvSpPr txBox="1">
            <a:spLocks noChangeArrowheads="1"/>
          </p:cNvSpPr>
          <p:nvPr/>
        </p:nvSpPr>
        <p:spPr bwMode="auto">
          <a:xfrm>
            <a:off x="685800" y="76200"/>
            <a:ext cx="7591425" cy="579438"/>
          </a:xfrm>
          <a:prstGeom prst="rect">
            <a:avLst/>
          </a:prstGeom>
          <a:noFill/>
          <a:ln w="9525">
            <a:noFill/>
            <a:miter lim="800000"/>
            <a:headEnd/>
            <a:tailEnd/>
          </a:ln>
          <a:effectLst/>
        </p:spPr>
        <p:txBody>
          <a:bodyPr wrap="none">
            <a:spAutoFit/>
          </a:bodyPr>
          <a:lstStyle/>
          <a:p>
            <a:pPr algn="ctr" eaLnBrk="1" hangingPunct="1">
              <a:defRPr/>
            </a:pPr>
            <a:r>
              <a:rPr lang="en-GB" sz="3200" dirty="0"/>
              <a:t>Can a model reproduce this change?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7CC46142-78F0-43BE-8C62-AF7700067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8839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Text Box 3">
            <a:extLst>
              <a:ext uri="{FF2B5EF4-FFF2-40B4-BE49-F238E27FC236}">
                <a16:creationId xmlns:a16="http://schemas.microsoft.com/office/drawing/2014/main" id="{C5A80482-46A2-4F5B-A515-633DA901BCF6}"/>
              </a:ext>
            </a:extLst>
          </p:cNvPr>
          <p:cNvSpPr txBox="1">
            <a:spLocks noChangeArrowheads="1"/>
          </p:cNvSpPr>
          <p:nvPr/>
        </p:nvSpPr>
        <p:spPr bwMode="auto">
          <a:xfrm>
            <a:off x="152400" y="381000"/>
            <a:ext cx="8815388" cy="641350"/>
          </a:xfrm>
          <a:prstGeom prst="rect">
            <a:avLst/>
          </a:prstGeom>
          <a:noFill/>
          <a:ln w="9525">
            <a:noFill/>
            <a:miter lim="800000"/>
            <a:headEnd/>
            <a:tailEnd/>
          </a:ln>
          <a:effectLst/>
        </p:spPr>
        <p:txBody>
          <a:bodyPr wrap="none">
            <a:spAutoFit/>
          </a:bodyPr>
          <a:lstStyle/>
          <a:p>
            <a:pPr eaLnBrk="1" hangingPunct="1">
              <a:defRPr/>
            </a:pPr>
            <a:r>
              <a:rPr lang="en-GB" sz="3600" dirty="0"/>
              <a:t>ENSO rather than permanent El-Ni</a:t>
            </a:r>
            <a:r>
              <a:rPr lang="en-GB" sz="3600" dirty="0">
                <a:cs typeface="Tahoma" pitchFamily="34" charset="0"/>
              </a:rPr>
              <a:t>ñ</a:t>
            </a:r>
            <a:r>
              <a:rPr lang="en-GB" sz="3600" dirty="0"/>
              <a:t>o!</a:t>
            </a:r>
          </a:p>
        </p:txBody>
      </p:sp>
      <p:sp>
        <p:nvSpPr>
          <p:cNvPr id="55300" name="Text Box 5">
            <a:extLst>
              <a:ext uri="{FF2B5EF4-FFF2-40B4-BE49-F238E27FC236}">
                <a16:creationId xmlns:a16="http://schemas.microsoft.com/office/drawing/2014/main" id="{D47ECF62-B0DE-41C0-9469-599ABA015223}"/>
              </a:ext>
            </a:extLst>
          </p:cNvPr>
          <p:cNvSpPr txBox="1">
            <a:spLocks noChangeArrowheads="1"/>
          </p:cNvSpPr>
          <p:nvPr/>
        </p:nvSpPr>
        <p:spPr bwMode="auto">
          <a:xfrm>
            <a:off x="990600" y="5840413"/>
            <a:ext cx="548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000" b="0" i="1">
                <a:latin typeface="Tahoma" panose="020B0604030504040204" pitchFamily="34" charset="0"/>
              </a:rPr>
              <a:t>Haywood et al. (in-press).  Paleoceanography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GSAC master 1024x768 - blank">
            <a:extLst>
              <a:ext uri="{FF2B5EF4-FFF2-40B4-BE49-F238E27FC236}">
                <a16:creationId xmlns:a16="http://schemas.microsoft.com/office/drawing/2014/main" id="{86C8C1E4-F059-4729-8294-11175FFC3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3" name="Picture 3" descr="corephoto">
            <a:extLst>
              <a:ext uri="{FF2B5EF4-FFF2-40B4-BE49-F238E27FC236}">
                <a16:creationId xmlns:a16="http://schemas.microsoft.com/office/drawing/2014/main" id="{5CEA3B59-C172-4340-BB8C-B14A39B6DA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219200"/>
            <a:ext cx="3429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4">
            <a:extLst>
              <a:ext uri="{FF2B5EF4-FFF2-40B4-BE49-F238E27FC236}">
                <a16:creationId xmlns:a16="http://schemas.microsoft.com/office/drawing/2014/main" id="{A7015906-E38C-42D5-9AEE-B164691C5352}"/>
              </a:ext>
            </a:extLst>
          </p:cNvPr>
          <p:cNvSpPr txBox="1">
            <a:spLocks noChangeArrowheads="1"/>
          </p:cNvSpPr>
          <p:nvPr/>
        </p:nvSpPr>
        <p:spPr bwMode="auto">
          <a:xfrm>
            <a:off x="304800" y="152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prstDash val="dash"/>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dirty="0">
                <a:latin typeface="Tahoma" panose="020B0604030504040204" pitchFamily="34" charset="0"/>
              </a:rPr>
              <a:t>“In search of </a:t>
            </a:r>
            <a:r>
              <a:rPr lang="en-GB" altLang="en-US" dirty="0" err="1">
                <a:latin typeface="Tahoma" panose="020B0604030504040204" pitchFamily="34" charset="0"/>
              </a:rPr>
              <a:t>palaeo</a:t>
            </a:r>
            <a:r>
              <a:rPr lang="en-GB" altLang="en-US" dirty="0">
                <a:latin typeface="Tahoma" panose="020B0604030504040204" pitchFamily="34" charset="0"/>
              </a:rPr>
              <a:t>-ENSO: significance of changes in the mean state”</a:t>
            </a:r>
          </a:p>
        </p:txBody>
      </p:sp>
      <p:grpSp>
        <p:nvGrpSpPr>
          <p:cNvPr id="2" name="Group 5">
            <a:extLst>
              <a:ext uri="{FF2B5EF4-FFF2-40B4-BE49-F238E27FC236}">
                <a16:creationId xmlns:a16="http://schemas.microsoft.com/office/drawing/2014/main" id="{A7509926-662B-434B-B590-53A170720CAF}"/>
              </a:ext>
            </a:extLst>
          </p:cNvPr>
          <p:cNvGrpSpPr>
            <a:grpSpLocks/>
          </p:cNvGrpSpPr>
          <p:nvPr/>
        </p:nvGrpSpPr>
        <p:grpSpPr bwMode="auto">
          <a:xfrm>
            <a:off x="6400800" y="1371600"/>
            <a:ext cx="276225" cy="4343400"/>
            <a:chOff x="4032" y="864"/>
            <a:chExt cx="174" cy="2736"/>
          </a:xfrm>
        </p:grpSpPr>
        <p:sp>
          <p:nvSpPr>
            <p:cNvPr id="143366" name="AutoShape 6">
              <a:extLst>
                <a:ext uri="{FF2B5EF4-FFF2-40B4-BE49-F238E27FC236}">
                  <a16:creationId xmlns:a16="http://schemas.microsoft.com/office/drawing/2014/main" id="{58E6CA38-DB9D-4C1C-B205-28844594D380}"/>
                </a:ext>
              </a:extLst>
            </p:cNvPr>
            <p:cNvSpPr>
              <a:spLocks noChangeArrowheads="1"/>
            </p:cNvSpPr>
            <p:nvPr/>
          </p:nvSpPr>
          <p:spPr bwMode="auto">
            <a:xfrm>
              <a:off x="4032" y="864"/>
              <a:ext cx="174" cy="144"/>
            </a:xfrm>
            <a:prstGeom prst="star5">
              <a:avLst/>
            </a:prstGeom>
            <a:solidFill>
              <a:srgbClr val="FF0000"/>
            </a:solidFill>
            <a:ln w="34925">
              <a:solidFill>
                <a:srgbClr val="FF0000"/>
              </a:solidFill>
              <a:prstDash val="dash"/>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143367" name="AutoShape 7">
              <a:extLst>
                <a:ext uri="{FF2B5EF4-FFF2-40B4-BE49-F238E27FC236}">
                  <a16:creationId xmlns:a16="http://schemas.microsoft.com/office/drawing/2014/main" id="{934AB626-E821-4AC8-971B-6C3FC3EB13B4}"/>
                </a:ext>
              </a:extLst>
            </p:cNvPr>
            <p:cNvSpPr>
              <a:spLocks noChangeArrowheads="1"/>
            </p:cNvSpPr>
            <p:nvPr/>
          </p:nvSpPr>
          <p:spPr bwMode="auto">
            <a:xfrm>
              <a:off x="4032" y="1056"/>
              <a:ext cx="174" cy="144"/>
            </a:xfrm>
            <a:prstGeom prst="star5">
              <a:avLst/>
            </a:prstGeom>
            <a:solidFill>
              <a:srgbClr val="FF0000"/>
            </a:solidFill>
            <a:ln w="34925">
              <a:solidFill>
                <a:srgbClr val="FF0000"/>
              </a:solidFill>
              <a:prstDash val="dash"/>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143368" name="AutoShape 8">
              <a:extLst>
                <a:ext uri="{FF2B5EF4-FFF2-40B4-BE49-F238E27FC236}">
                  <a16:creationId xmlns:a16="http://schemas.microsoft.com/office/drawing/2014/main" id="{A7CC0AEE-DDDE-45F3-851E-1A696730A262}"/>
                </a:ext>
              </a:extLst>
            </p:cNvPr>
            <p:cNvSpPr>
              <a:spLocks noChangeArrowheads="1"/>
            </p:cNvSpPr>
            <p:nvPr/>
          </p:nvSpPr>
          <p:spPr bwMode="auto">
            <a:xfrm>
              <a:off x="4032" y="1248"/>
              <a:ext cx="174" cy="144"/>
            </a:xfrm>
            <a:prstGeom prst="star5">
              <a:avLst/>
            </a:prstGeom>
            <a:solidFill>
              <a:srgbClr val="FF0000"/>
            </a:solidFill>
            <a:ln w="34925">
              <a:solidFill>
                <a:srgbClr val="FF0000"/>
              </a:solidFill>
              <a:prstDash val="dash"/>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143369" name="AutoShape 9">
              <a:extLst>
                <a:ext uri="{FF2B5EF4-FFF2-40B4-BE49-F238E27FC236}">
                  <a16:creationId xmlns:a16="http://schemas.microsoft.com/office/drawing/2014/main" id="{C76C0A6E-1A4B-4F5D-9BC8-DE8471AC0B16}"/>
                </a:ext>
              </a:extLst>
            </p:cNvPr>
            <p:cNvSpPr>
              <a:spLocks noChangeArrowheads="1"/>
            </p:cNvSpPr>
            <p:nvPr/>
          </p:nvSpPr>
          <p:spPr bwMode="auto">
            <a:xfrm>
              <a:off x="4032" y="1392"/>
              <a:ext cx="174" cy="144"/>
            </a:xfrm>
            <a:prstGeom prst="star5">
              <a:avLst/>
            </a:prstGeom>
            <a:solidFill>
              <a:srgbClr val="FF0000"/>
            </a:solidFill>
            <a:ln w="34925">
              <a:solidFill>
                <a:srgbClr val="FF0000"/>
              </a:solidFill>
              <a:prstDash val="dash"/>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143370" name="AutoShape 10">
              <a:extLst>
                <a:ext uri="{FF2B5EF4-FFF2-40B4-BE49-F238E27FC236}">
                  <a16:creationId xmlns:a16="http://schemas.microsoft.com/office/drawing/2014/main" id="{04DC0017-890B-45B2-A12C-DAB413858291}"/>
                </a:ext>
              </a:extLst>
            </p:cNvPr>
            <p:cNvSpPr>
              <a:spLocks noChangeArrowheads="1"/>
            </p:cNvSpPr>
            <p:nvPr/>
          </p:nvSpPr>
          <p:spPr bwMode="auto">
            <a:xfrm>
              <a:off x="4032" y="1584"/>
              <a:ext cx="174" cy="144"/>
            </a:xfrm>
            <a:prstGeom prst="star5">
              <a:avLst/>
            </a:prstGeom>
            <a:solidFill>
              <a:srgbClr val="FF0000"/>
            </a:solidFill>
            <a:ln w="34925">
              <a:solidFill>
                <a:srgbClr val="FF0000"/>
              </a:solidFill>
              <a:prstDash val="dash"/>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143371" name="AutoShape 11">
              <a:extLst>
                <a:ext uri="{FF2B5EF4-FFF2-40B4-BE49-F238E27FC236}">
                  <a16:creationId xmlns:a16="http://schemas.microsoft.com/office/drawing/2014/main" id="{EC1CD11F-06F8-413B-AEA9-06D3B7C9C21C}"/>
                </a:ext>
              </a:extLst>
            </p:cNvPr>
            <p:cNvSpPr>
              <a:spLocks noChangeArrowheads="1"/>
            </p:cNvSpPr>
            <p:nvPr/>
          </p:nvSpPr>
          <p:spPr bwMode="auto">
            <a:xfrm>
              <a:off x="4032" y="1776"/>
              <a:ext cx="174" cy="144"/>
            </a:xfrm>
            <a:prstGeom prst="star5">
              <a:avLst/>
            </a:prstGeom>
            <a:solidFill>
              <a:srgbClr val="FF0000"/>
            </a:solidFill>
            <a:ln w="34925">
              <a:solidFill>
                <a:srgbClr val="FF0000"/>
              </a:solidFill>
              <a:prstDash val="dash"/>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143372" name="AutoShape 12">
              <a:extLst>
                <a:ext uri="{FF2B5EF4-FFF2-40B4-BE49-F238E27FC236}">
                  <a16:creationId xmlns:a16="http://schemas.microsoft.com/office/drawing/2014/main" id="{8B41DDBF-FBBE-401E-9A64-24AB605E86CB}"/>
                </a:ext>
              </a:extLst>
            </p:cNvPr>
            <p:cNvSpPr>
              <a:spLocks noChangeArrowheads="1"/>
            </p:cNvSpPr>
            <p:nvPr/>
          </p:nvSpPr>
          <p:spPr bwMode="auto">
            <a:xfrm>
              <a:off x="4032" y="1968"/>
              <a:ext cx="174" cy="144"/>
            </a:xfrm>
            <a:prstGeom prst="star5">
              <a:avLst/>
            </a:prstGeom>
            <a:solidFill>
              <a:srgbClr val="FF0000"/>
            </a:solidFill>
            <a:ln w="34925">
              <a:solidFill>
                <a:srgbClr val="FF0000"/>
              </a:solidFill>
              <a:prstDash val="dash"/>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143373" name="AutoShape 13">
              <a:extLst>
                <a:ext uri="{FF2B5EF4-FFF2-40B4-BE49-F238E27FC236}">
                  <a16:creationId xmlns:a16="http://schemas.microsoft.com/office/drawing/2014/main" id="{3E697A60-9A04-40A0-841E-57076600FCD0}"/>
                </a:ext>
              </a:extLst>
            </p:cNvPr>
            <p:cNvSpPr>
              <a:spLocks noChangeArrowheads="1"/>
            </p:cNvSpPr>
            <p:nvPr/>
          </p:nvSpPr>
          <p:spPr bwMode="auto">
            <a:xfrm>
              <a:off x="4032" y="2208"/>
              <a:ext cx="174" cy="144"/>
            </a:xfrm>
            <a:prstGeom prst="star5">
              <a:avLst/>
            </a:prstGeom>
            <a:solidFill>
              <a:srgbClr val="FF0000"/>
            </a:solidFill>
            <a:ln w="34925">
              <a:solidFill>
                <a:srgbClr val="FF0000"/>
              </a:solidFill>
              <a:prstDash val="dash"/>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143374" name="AutoShape 14">
              <a:extLst>
                <a:ext uri="{FF2B5EF4-FFF2-40B4-BE49-F238E27FC236}">
                  <a16:creationId xmlns:a16="http://schemas.microsoft.com/office/drawing/2014/main" id="{C6E0E2CE-FCC5-455F-8B9B-402A4AEE1C15}"/>
                </a:ext>
              </a:extLst>
            </p:cNvPr>
            <p:cNvSpPr>
              <a:spLocks noChangeArrowheads="1"/>
            </p:cNvSpPr>
            <p:nvPr/>
          </p:nvSpPr>
          <p:spPr bwMode="auto">
            <a:xfrm>
              <a:off x="4032" y="2400"/>
              <a:ext cx="174" cy="144"/>
            </a:xfrm>
            <a:prstGeom prst="star5">
              <a:avLst/>
            </a:prstGeom>
            <a:solidFill>
              <a:srgbClr val="FF0000"/>
            </a:solidFill>
            <a:ln w="34925">
              <a:solidFill>
                <a:srgbClr val="FF0000"/>
              </a:solidFill>
              <a:prstDash val="dash"/>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143375" name="AutoShape 15">
              <a:extLst>
                <a:ext uri="{FF2B5EF4-FFF2-40B4-BE49-F238E27FC236}">
                  <a16:creationId xmlns:a16="http://schemas.microsoft.com/office/drawing/2014/main" id="{D179288B-BD95-4113-883D-FEDBBC8148F5}"/>
                </a:ext>
              </a:extLst>
            </p:cNvPr>
            <p:cNvSpPr>
              <a:spLocks noChangeArrowheads="1"/>
            </p:cNvSpPr>
            <p:nvPr/>
          </p:nvSpPr>
          <p:spPr bwMode="auto">
            <a:xfrm>
              <a:off x="4032" y="2544"/>
              <a:ext cx="174" cy="144"/>
            </a:xfrm>
            <a:prstGeom prst="star5">
              <a:avLst/>
            </a:prstGeom>
            <a:solidFill>
              <a:srgbClr val="FF0000"/>
            </a:solidFill>
            <a:ln w="34925">
              <a:solidFill>
                <a:srgbClr val="FF0000"/>
              </a:solidFill>
              <a:prstDash val="dash"/>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143376" name="AutoShape 16">
              <a:extLst>
                <a:ext uri="{FF2B5EF4-FFF2-40B4-BE49-F238E27FC236}">
                  <a16:creationId xmlns:a16="http://schemas.microsoft.com/office/drawing/2014/main" id="{831223F3-8735-464B-A11A-B40F8CEEC9EC}"/>
                </a:ext>
              </a:extLst>
            </p:cNvPr>
            <p:cNvSpPr>
              <a:spLocks noChangeArrowheads="1"/>
            </p:cNvSpPr>
            <p:nvPr/>
          </p:nvSpPr>
          <p:spPr bwMode="auto">
            <a:xfrm>
              <a:off x="4032" y="2736"/>
              <a:ext cx="174" cy="144"/>
            </a:xfrm>
            <a:prstGeom prst="star5">
              <a:avLst/>
            </a:prstGeom>
            <a:solidFill>
              <a:srgbClr val="FF0000"/>
            </a:solidFill>
            <a:ln w="34925">
              <a:solidFill>
                <a:srgbClr val="FF0000"/>
              </a:solidFill>
              <a:prstDash val="dash"/>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143377" name="AutoShape 17">
              <a:extLst>
                <a:ext uri="{FF2B5EF4-FFF2-40B4-BE49-F238E27FC236}">
                  <a16:creationId xmlns:a16="http://schemas.microsoft.com/office/drawing/2014/main" id="{29B8AAAB-AE9D-426B-AB56-A52859298705}"/>
                </a:ext>
              </a:extLst>
            </p:cNvPr>
            <p:cNvSpPr>
              <a:spLocks noChangeArrowheads="1"/>
            </p:cNvSpPr>
            <p:nvPr/>
          </p:nvSpPr>
          <p:spPr bwMode="auto">
            <a:xfrm>
              <a:off x="4032" y="3456"/>
              <a:ext cx="174" cy="144"/>
            </a:xfrm>
            <a:prstGeom prst="star5">
              <a:avLst/>
            </a:prstGeom>
            <a:solidFill>
              <a:srgbClr val="FF0000"/>
            </a:solidFill>
            <a:ln w="34925">
              <a:solidFill>
                <a:srgbClr val="FF0000"/>
              </a:solidFill>
              <a:prstDash val="dash"/>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143378" name="AutoShape 18">
              <a:extLst>
                <a:ext uri="{FF2B5EF4-FFF2-40B4-BE49-F238E27FC236}">
                  <a16:creationId xmlns:a16="http://schemas.microsoft.com/office/drawing/2014/main" id="{0623309D-107D-4478-97E0-63A88ACE2480}"/>
                </a:ext>
              </a:extLst>
            </p:cNvPr>
            <p:cNvSpPr>
              <a:spLocks noChangeArrowheads="1"/>
            </p:cNvSpPr>
            <p:nvPr/>
          </p:nvSpPr>
          <p:spPr bwMode="auto">
            <a:xfrm>
              <a:off x="4032" y="3264"/>
              <a:ext cx="174" cy="144"/>
            </a:xfrm>
            <a:prstGeom prst="star5">
              <a:avLst/>
            </a:prstGeom>
            <a:solidFill>
              <a:srgbClr val="FF0000"/>
            </a:solidFill>
            <a:ln w="34925">
              <a:solidFill>
                <a:srgbClr val="FF0000"/>
              </a:solidFill>
              <a:prstDash val="dash"/>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143379" name="AutoShape 19">
              <a:extLst>
                <a:ext uri="{FF2B5EF4-FFF2-40B4-BE49-F238E27FC236}">
                  <a16:creationId xmlns:a16="http://schemas.microsoft.com/office/drawing/2014/main" id="{A1CAAEA6-412F-4DB0-BDEC-29FE80BE621F}"/>
                </a:ext>
              </a:extLst>
            </p:cNvPr>
            <p:cNvSpPr>
              <a:spLocks noChangeArrowheads="1"/>
            </p:cNvSpPr>
            <p:nvPr/>
          </p:nvSpPr>
          <p:spPr bwMode="auto">
            <a:xfrm>
              <a:off x="4032" y="3072"/>
              <a:ext cx="174" cy="144"/>
            </a:xfrm>
            <a:prstGeom prst="star5">
              <a:avLst/>
            </a:prstGeom>
            <a:solidFill>
              <a:srgbClr val="FF0000"/>
            </a:solidFill>
            <a:ln w="34925">
              <a:solidFill>
                <a:srgbClr val="FF0000"/>
              </a:solidFill>
              <a:prstDash val="dash"/>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143380" name="AutoShape 20">
              <a:extLst>
                <a:ext uri="{FF2B5EF4-FFF2-40B4-BE49-F238E27FC236}">
                  <a16:creationId xmlns:a16="http://schemas.microsoft.com/office/drawing/2014/main" id="{9715D5AD-6931-440E-8FC7-6C071C83312D}"/>
                </a:ext>
              </a:extLst>
            </p:cNvPr>
            <p:cNvSpPr>
              <a:spLocks noChangeArrowheads="1"/>
            </p:cNvSpPr>
            <p:nvPr/>
          </p:nvSpPr>
          <p:spPr bwMode="auto">
            <a:xfrm>
              <a:off x="4032" y="2928"/>
              <a:ext cx="174" cy="144"/>
            </a:xfrm>
            <a:prstGeom prst="star5">
              <a:avLst/>
            </a:prstGeom>
            <a:solidFill>
              <a:srgbClr val="FF0000"/>
            </a:solidFill>
            <a:ln w="34925">
              <a:solidFill>
                <a:srgbClr val="FF0000"/>
              </a:solidFill>
              <a:prstDash val="dash"/>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grpSp>
      <p:sp>
        <p:nvSpPr>
          <p:cNvPr id="143381" name="Text Box 21">
            <a:extLst>
              <a:ext uri="{FF2B5EF4-FFF2-40B4-BE49-F238E27FC236}">
                <a16:creationId xmlns:a16="http://schemas.microsoft.com/office/drawing/2014/main" id="{F1FB08F6-C461-4E38-8CE6-1D410447BE4A}"/>
              </a:ext>
            </a:extLst>
          </p:cNvPr>
          <p:cNvSpPr txBox="1">
            <a:spLocks noChangeArrowheads="1"/>
          </p:cNvSpPr>
          <p:nvPr/>
        </p:nvSpPr>
        <p:spPr bwMode="auto">
          <a:xfrm>
            <a:off x="3505200" y="59436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prstDash val="dash"/>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2400">
                <a:latin typeface="Tahoma" panose="020B0604030504040204" pitchFamily="34" charset="0"/>
              </a:rPr>
              <a:t>1 sample per 10,000 years</a:t>
            </a:r>
          </a:p>
        </p:txBody>
      </p:sp>
      <p:sp>
        <p:nvSpPr>
          <p:cNvPr id="143386" name="Rectangle 26">
            <a:extLst>
              <a:ext uri="{FF2B5EF4-FFF2-40B4-BE49-F238E27FC236}">
                <a16:creationId xmlns:a16="http://schemas.microsoft.com/office/drawing/2014/main" id="{AC142E36-8468-4C24-BD40-62D1FA335C13}"/>
              </a:ext>
            </a:extLst>
          </p:cNvPr>
          <p:cNvSpPr>
            <a:spLocks noChangeArrowheads="1"/>
          </p:cNvSpPr>
          <p:nvPr/>
        </p:nvSpPr>
        <p:spPr bwMode="auto">
          <a:xfrm>
            <a:off x="304800" y="5638800"/>
            <a:ext cx="3276600" cy="990600"/>
          </a:xfrm>
          <a:prstGeom prst="rect">
            <a:avLst/>
          </a:prstGeom>
          <a:solidFill>
            <a:schemeClr val="bg1"/>
          </a:solidFill>
          <a:ln w="9525">
            <a:noFill/>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grpSp>
        <p:nvGrpSpPr>
          <p:cNvPr id="3" name="Group 29">
            <a:extLst>
              <a:ext uri="{FF2B5EF4-FFF2-40B4-BE49-F238E27FC236}">
                <a16:creationId xmlns:a16="http://schemas.microsoft.com/office/drawing/2014/main" id="{98BD6F5B-1E92-46E6-8B24-F72BE5DC6CC0}"/>
              </a:ext>
            </a:extLst>
          </p:cNvPr>
          <p:cNvGrpSpPr>
            <a:grpSpLocks/>
          </p:cNvGrpSpPr>
          <p:nvPr/>
        </p:nvGrpSpPr>
        <p:grpSpPr bwMode="auto">
          <a:xfrm>
            <a:off x="0" y="1676400"/>
            <a:ext cx="5562600" cy="3810000"/>
            <a:chOff x="0" y="1056"/>
            <a:chExt cx="3504" cy="2400"/>
          </a:xfrm>
        </p:grpSpPr>
        <p:pic>
          <p:nvPicPr>
            <p:cNvPr id="57354" name="Picture 27">
              <a:extLst>
                <a:ext uri="{FF2B5EF4-FFF2-40B4-BE49-F238E27FC236}">
                  <a16:creationId xmlns:a16="http://schemas.microsoft.com/office/drawing/2014/main" id="{ED1B5B01-1B49-43C3-9FFF-8697E0F8F3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56"/>
              <a:ext cx="3504"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28">
              <a:extLst>
                <a:ext uri="{FF2B5EF4-FFF2-40B4-BE49-F238E27FC236}">
                  <a16:creationId xmlns:a16="http://schemas.microsoft.com/office/drawing/2014/main" id="{FBF59288-A426-43D0-8533-5A8DBFBBD6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4" y="148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85" name="Line 25">
            <a:extLst>
              <a:ext uri="{FF2B5EF4-FFF2-40B4-BE49-F238E27FC236}">
                <a16:creationId xmlns:a16="http://schemas.microsoft.com/office/drawing/2014/main" id="{B6116D75-687E-440E-B769-795D84909B51}"/>
              </a:ext>
            </a:extLst>
          </p:cNvPr>
          <p:cNvSpPr>
            <a:spLocks noChangeShapeType="1"/>
          </p:cNvSpPr>
          <p:nvPr/>
        </p:nvSpPr>
        <p:spPr bwMode="auto">
          <a:xfrm flipV="1">
            <a:off x="2895600" y="1219200"/>
            <a:ext cx="2590800" cy="1905000"/>
          </a:xfrm>
          <a:prstGeom prst="line">
            <a:avLst/>
          </a:prstGeom>
          <a:noFill/>
          <a:ln w="50800">
            <a:solidFill>
              <a:srgbClr val="FF0000"/>
            </a:solidFill>
            <a:round/>
            <a:headEnd type="triangle" w="med" len="med"/>
            <a:tailEnd type="triangle" w="med" len="me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33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4338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14338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a:extLst>
              <a:ext uri="{FF2B5EF4-FFF2-40B4-BE49-F238E27FC236}">
                <a16:creationId xmlns:a16="http://schemas.microsoft.com/office/drawing/2014/main" id="{B32FC083-3C84-48A0-9521-54F7A607C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louds">
            <a:extLst>
              <a:ext uri="{FF2B5EF4-FFF2-40B4-BE49-F238E27FC236}">
                <a16:creationId xmlns:a16="http://schemas.microsoft.com/office/drawing/2014/main" id="{0D8B4DA3-BE37-4970-A72B-7A35A9AD5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819" name="Text Box 3">
            <a:extLst>
              <a:ext uri="{FF2B5EF4-FFF2-40B4-BE49-F238E27FC236}">
                <a16:creationId xmlns:a16="http://schemas.microsoft.com/office/drawing/2014/main" id="{CA74D7E5-44F8-49ED-9BA8-2145CD155DC5}"/>
              </a:ext>
            </a:extLst>
          </p:cNvPr>
          <p:cNvSpPr txBox="1">
            <a:spLocks noChangeArrowheads="1"/>
          </p:cNvSpPr>
          <p:nvPr/>
        </p:nvSpPr>
        <p:spPr bwMode="auto">
          <a:xfrm>
            <a:off x="381000" y="304800"/>
            <a:ext cx="2079625" cy="1311275"/>
          </a:xfrm>
          <a:prstGeom prst="rect">
            <a:avLst/>
          </a:prstGeom>
          <a:noFill/>
          <a:ln w="9525">
            <a:noFill/>
            <a:miter lim="800000"/>
            <a:headEnd/>
            <a:tailEnd/>
          </a:ln>
          <a:effectLst/>
        </p:spPr>
        <p:txBody>
          <a:bodyPr wrap="none">
            <a:spAutoFit/>
          </a:bodyPr>
          <a:lstStyle/>
          <a:p>
            <a:pPr algn="ctr" eaLnBrk="1" hangingPunct="1">
              <a:defRPr/>
            </a:pPr>
            <a:r>
              <a:rPr lang="en-GB" sz="4000">
                <a:effectLst>
                  <a:outerShdw blurRad="38100" dist="38100" dir="2700000" algn="tl">
                    <a:srgbClr val="C0C0C0"/>
                  </a:outerShdw>
                </a:effectLst>
              </a:rPr>
              <a:t>Case </a:t>
            </a:r>
          </a:p>
          <a:p>
            <a:pPr algn="ctr" eaLnBrk="1" hangingPunct="1">
              <a:defRPr/>
            </a:pPr>
            <a:r>
              <a:rPr lang="en-GB" sz="4000">
                <a:effectLst>
                  <a:outerShdw blurRad="38100" dist="38100" dir="2700000" algn="tl">
                    <a:srgbClr val="C0C0C0"/>
                  </a:outerShdw>
                </a:effectLst>
              </a:rPr>
              <a:t>Studies</a:t>
            </a:r>
          </a:p>
        </p:txBody>
      </p:sp>
      <p:sp>
        <p:nvSpPr>
          <p:cNvPr id="290820" name="Text Box 4">
            <a:extLst>
              <a:ext uri="{FF2B5EF4-FFF2-40B4-BE49-F238E27FC236}">
                <a16:creationId xmlns:a16="http://schemas.microsoft.com/office/drawing/2014/main" id="{C8FC839B-D4E5-49EF-9661-B3E76381BF87}"/>
              </a:ext>
            </a:extLst>
          </p:cNvPr>
          <p:cNvSpPr txBox="1">
            <a:spLocks noChangeArrowheads="1"/>
          </p:cNvSpPr>
          <p:nvPr/>
        </p:nvSpPr>
        <p:spPr bwMode="auto">
          <a:xfrm>
            <a:off x="228600" y="1828800"/>
            <a:ext cx="7924800" cy="579438"/>
          </a:xfrm>
          <a:prstGeom prst="rect">
            <a:avLst/>
          </a:prstGeom>
          <a:noFill/>
          <a:ln w="9525">
            <a:noFill/>
            <a:miter lim="800000"/>
            <a:headEnd/>
            <a:tailEnd/>
          </a:ln>
          <a:effectLst/>
        </p:spPr>
        <p:txBody>
          <a:bodyPr>
            <a:spAutoFit/>
          </a:bodyPr>
          <a:lstStyle/>
          <a:p>
            <a:pPr eaLnBrk="1" hangingPunct="1">
              <a:defRPr/>
            </a:pPr>
            <a:r>
              <a:rPr lang="en-GB" sz="3200" i="1" u="sng" dirty="0">
                <a:effectLst>
                  <a:outerShdw blurRad="38100" dist="38100" dir="2700000" algn="tl">
                    <a:srgbClr val="C0C0C0"/>
                  </a:outerShdw>
                </a:effectLst>
                <a:latin typeface="Arial" charset="0"/>
              </a:rPr>
              <a:t>2. Cretaceous Climates &amp; Ice-Sheets</a:t>
            </a:r>
          </a:p>
        </p:txBody>
      </p:sp>
      <p:sp>
        <p:nvSpPr>
          <p:cNvPr id="290826" name="Text Box 10">
            <a:extLst>
              <a:ext uri="{FF2B5EF4-FFF2-40B4-BE49-F238E27FC236}">
                <a16:creationId xmlns:a16="http://schemas.microsoft.com/office/drawing/2014/main" id="{104F7837-2B24-4AC5-B0A4-BA4CF0A2E3B9}"/>
              </a:ext>
            </a:extLst>
          </p:cNvPr>
          <p:cNvSpPr txBox="1">
            <a:spLocks noChangeArrowheads="1"/>
          </p:cNvSpPr>
          <p:nvPr/>
        </p:nvSpPr>
        <p:spPr bwMode="auto">
          <a:xfrm>
            <a:off x="5791200" y="2514600"/>
            <a:ext cx="3200400" cy="946150"/>
          </a:xfrm>
          <a:prstGeom prst="rect">
            <a:avLst/>
          </a:prstGeom>
          <a:noFill/>
          <a:ln w="9525">
            <a:noFill/>
            <a:miter lim="800000"/>
            <a:headEnd/>
            <a:tailEnd/>
          </a:ln>
          <a:effectLst/>
        </p:spPr>
        <p:txBody>
          <a:bodyPr>
            <a:spAutoFit/>
          </a:bodyPr>
          <a:lstStyle/>
          <a:p>
            <a:pPr algn="ctr" eaLnBrk="1" hangingPunct="1">
              <a:defRPr/>
            </a:pPr>
            <a:r>
              <a:rPr lang="en-GB" sz="2800">
                <a:effectLst>
                  <a:outerShdw blurRad="38100" dist="38100" dir="2700000" algn="tl">
                    <a:srgbClr val="C0C0C0"/>
                  </a:outerShdw>
                </a:effectLst>
              </a:rPr>
              <a:t>Palaeobotanical </a:t>
            </a:r>
          </a:p>
          <a:p>
            <a:pPr algn="ctr" eaLnBrk="1" hangingPunct="1">
              <a:defRPr/>
            </a:pPr>
            <a:r>
              <a:rPr lang="en-GB" sz="2800">
                <a:effectLst>
                  <a:outerShdw blurRad="38100" dist="38100" dir="2700000" algn="tl">
                    <a:srgbClr val="C0C0C0"/>
                  </a:outerShdw>
                </a:effectLst>
              </a:rPr>
              <a:t>Evidence</a:t>
            </a:r>
          </a:p>
        </p:txBody>
      </p:sp>
      <p:pic>
        <p:nvPicPr>
          <p:cNvPr id="61446" name="Picture 11">
            <a:extLst>
              <a:ext uri="{FF2B5EF4-FFF2-40B4-BE49-F238E27FC236}">
                <a16:creationId xmlns:a16="http://schemas.microsoft.com/office/drawing/2014/main" id="{B2EB0150-594E-4CD9-BFBA-C974198A7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90800"/>
            <a:ext cx="5486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829" name="Text Box 13">
            <a:extLst>
              <a:ext uri="{FF2B5EF4-FFF2-40B4-BE49-F238E27FC236}">
                <a16:creationId xmlns:a16="http://schemas.microsoft.com/office/drawing/2014/main" id="{4CCC0B96-8024-46C0-A89C-C076DFD884BE}"/>
              </a:ext>
            </a:extLst>
          </p:cNvPr>
          <p:cNvSpPr txBox="1">
            <a:spLocks noChangeArrowheads="1"/>
          </p:cNvSpPr>
          <p:nvPr/>
        </p:nvSpPr>
        <p:spPr bwMode="auto">
          <a:xfrm>
            <a:off x="5791200" y="3733800"/>
            <a:ext cx="3224213" cy="2654300"/>
          </a:xfrm>
          <a:prstGeom prst="rect">
            <a:avLst/>
          </a:prstGeom>
          <a:noFill/>
          <a:ln w="9525">
            <a:noFill/>
            <a:miter lim="800000"/>
            <a:headEnd/>
            <a:tailEnd/>
          </a:ln>
          <a:effectLst/>
        </p:spPr>
        <p:txBody>
          <a:bodyPr wrap="none">
            <a:spAutoFit/>
          </a:bodyPr>
          <a:lstStyle/>
          <a:p>
            <a:pPr eaLnBrk="1" hangingPunct="1">
              <a:defRPr/>
            </a:pPr>
            <a:r>
              <a:rPr lang="en-GB" altLang="en-GB" sz="1800" i="1">
                <a:effectLst>
                  <a:outerShdw blurRad="38100" dist="38100" dir="2700000" algn="tl">
                    <a:srgbClr val="C0C0C0"/>
                  </a:outerShdw>
                </a:effectLst>
              </a:rPr>
              <a:t>Cretaceous forest 120 </a:t>
            </a:r>
          </a:p>
          <a:p>
            <a:pPr eaLnBrk="1" hangingPunct="1">
              <a:defRPr/>
            </a:pPr>
            <a:r>
              <a:rPr lang="en-GB" altLang="en-GB" sz="1800" i="1">
                <a:effectLst>
                  <a:outerShdw blurRad="38100" dist="38100" dir="2700000" algn="tl">
                    <a:srgbClr val="C0C0C0"/>
                  </a:outerShdw>
                </a:effectLst>
              </a:rPr>
              <a:t>million years ago on the </a:t>
            </a:r>
          </a:p>
          <a:p>
            <a:pPr eaLnBrk="1" hangingPunct="1">
              <a:defRPr/>
            </a:pPr>
            <a:r>
              <a:rPr lang="en-GB" altLang="en-GB" sz="1800" i="1">
                <a:effectLst>
                  <a:outerShdw blurRad="38100" dist="38100" dir="2700000" algn="tl">
                    <a:srgbClr val="C0C0C0"/>
                  </a:outerShdw>
                </a:effectLst>
              </a:rPr>
              <a:t>Antarctic Peninsula.  </a:t>
            </a:r>
          </a:p>
          <a:p>
            <a:pPr eaLnBrk="1" hangingPunct="1">
              <a:defRPr/>
            </a:pPr>
            <a:r>
              <a:rPr lang="en-GB" altLang="en-GB" sz="1800" i="1">
                <a:effectLst>
                  <a:outerShdw blurRad="38100" dist="38100" dir="2700000" algn="tl">
                    <a:srgbClr val="C0C0C0"/>
                  </a:outerShdw>
                </a:effectLst>
              </a:rPr>
              <a:t>reconstruction based </a:t>
            </a:r>
          </a:p>
          <a:p>
            <a:pPr eaLnBrk="1" hangingPunct="1">
              <a:defRPr/>
            </a:pPr>
            <a:r>
              <a:rPr lang="en-GB" altLang="en-GB" sz="1800" i="1">
                <a:effectLst>
                  <a:outerShdw blurRad="38100" dist="38100" dir="2700000" algn="tl">
                    <a:srgbClr val="C0C0C0"/>
                  </a:outerShdw>
                </a:effectLst>
              </a:rPr>
              <a:t>on PhD of Jodie Howe, </a:t>
            </a:r>
          </a:p>
          <a:p>
            <a:pPr eaLnBrk="1" hangingPunct="1">
              <a:defRPr/>
            </a:pPr>
            <a:r>
              <a:rPr lang="en-GB" altLang="en-GB" sz="1800" i="1">
                <a:effectLst>
                  <a:outerShdw blurRad="38100" dist="38100" dir="2700000" algn="tl">
                    <a:srgbClr val="C0C0C0"/>
                  </a:outerShdw>
                </a:effectLst>
              </a:rPr>
              <a:t>University of Leeds/BAS, </a:t>
            </a:r>
          </a:p>
          <a:p>
            <a:pPr eaLnBrk="1" hangingPunct="1">
              <a:defRPr/>
            </a:pPr>
            <a:r>
              <a:rPr lang="en-GB" altLang="en-GB" sz="1800" i="1">
                <a:effectLst>
                  <a:outerShdw blurRad="38100" dist="38100" dir="2700000" algn="tl">
                    <a:srgbClr val="C0C0C0"/>
                  </a:outerShdw>
                </a:effectLst>
              </a:rPr>
              <a:t>painted by Robert Nichols.</a:t>
            </a:r>
          </a:p>
          <a:p>
            <a:pPr eaLnBrk="1" hangingPunct="1">
              <a:defRPr/>
            </a:pPr>
            <a:endParaRPr lang="en-GB" altLang="en-GB" sz="1800">
              <a:effectLst>
                <a:outerShdw blurRad="38100" dist="38100" dir="2700000" algn="tl">
                  <a:srgbClr val="C0C0C0"/>
                </a:outerShdw>
              </a:effectLst>
            </a:endParaRPr>
          </a:p>
          <a:p>
            <a:pPr eaLnBrk="1" hangingPunct="1">
              <a:defRPr/>
            </a:pPr>
            <a:endParaRPr lang="en-GB" b="0">
              <a:latin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D9228202-E1B5-4245-BA7A-BEA3A3C59E6F}"/>
              </a:ext>
            </a:extLst>
          </p:cNvPr>
          <p:cNvSpPr txBox="1">
            <a:spLocks noChangeArrowheads="1"/>
          </p:cNvSpPr>
          <p:nvPr/>
        </p:nvSpPr>
        <p:spPr bwMode="auto">
          <a:xfrm>
            <a:off x="914400" y="0"/>
            <a:ext cx="7353300"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GB" altLang="en-US">
                <a:latin typeface="Tahoma" panose="020B0604030504040204" pitchFamily="34" charset="0"/>
              </a:rPr>
              <a:t>Evidence for large, rapid sea-level changes</a:t>
            </a:r>
            <a:r>
              <a:rPr lang="en-GB" altLang="en-US" sz="2400" b="0" i="1">
                <a:latin typeface="Tahoma" panose="020B0604030504040204" pitchFamily="34" charset="0"/>
              </a:rPr>
              <a:t> (Miller et al., 2005</a:t>
            </a:r>
            <a:r>
              <a:rPr lang="en-GB" altLang="en-US" sz="2400" b="0">
                <a:latin typeface="Tahoma" panose="020B0604030504040204" pitchFamily="34" charset="0"/>
              </a:rPr>
              <a:t>) </a:t>
            </a:r>
          </a:p>
        </p:txBody>
      </p:sp>
      <p:grpSp>
        <p:nvGrpSpPr>
          <p:cNvPr id="63491" name="Group 3">
            <a:extLst>
              <a:ext uri="{FF2B5EF4-FFF2-40B4-BE49-F238E27FC236}">
                <a16:creationId xmlns:a16="http://schemas.microsoft.com/office/drawing/2014/main" id="{B514A2D4-1FD9-4BEB-8DED-5CAD4864AD17}"/>
              </a:ext>
            </a:extLst>
          </p:cNvPr>
          <p:cNvGrpSpPr>
            <a:grpSpLocks/>
          </p:cNvGrpSpPr>
          <p:nvPr/>
        </p:nvGrpSpPr>
        <p:grpSpPr bwMode="auto">
          <a:xfrm>
            <a:off x="533400" y="1066800"/>
            <a:ext cx="8001000" cy="2819400"/>
            <a:chOff x="384" y="384"/>
            <a:chExt cx="5040" cy="1776"/>
          </a:xfrm>
        </p:grpSpPr>
        <p:sp>
          <p:nvSpPr>
            <p:cNvPr id="63494" name="Text Box 4">
              <a:extLst>
                <a:ext uri="{FF2B5EF4-FFF2-40B4-BE49-F238E27FC236}">
                  <a16:creationId xmlns:a16="http://schemas.microsoft.com/office/drawing/2014/main" id="{66878714-439A-4FF8-8155-961748739B3D}"/>
                </a:ext>
              </a:extLst>
            </p:cNvPr>
            <p:cNvSpPr txBox="1">
              <a:spLocks noChangeArrowheads="1"/>
            </p:cNvSpPr>
            <p:nvPr/>
          </p:nvSpPr>
          <p:spPr bwMode="auto">
            <a:xfrm>
              <a:off x="3168" y="672"/>
              <a:ext cx="2256" cy="13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GB" altLang="en-US" sz="1800" b="0"/>
                <a:t>  Evidence for eustatic nature</a:t>
              </a:r>
            </a:p>
            <a:p>
              <a:pPr eaLnBrk="1" hangingPunct="1">
                <a:spcBef>
                  <a:spcPct val="50000"/>
                </a:spcBef>
              </a:pPr>
              <a:r>
                <a:rPr lang="en-GB" altLang="en-US" sz="1800" b="0"/>
                <a:t>  Pace and magnitude suggest glacial origin.</a:t>
              </a:r>
            </a:p>
            <a:p>
              <a:pPr eaLnBrk="1" hangingPunct="1">
                <a:spcBef>
                  <a:spcPct val="50000"/>
                </a:spcBef>
              </a:pPr>
              <a:r>
                <a:rPr lang="en-GB" altLang="en-US" sz="1800" b="0"/>
                <a:t> Suggest moderate-sized ice sheets (5 - 10 × 10</a:t>
              </a:r>
              <a:r>
                <a:rPr lang="en-GB" altLang="en-US" sz="1800" b="0" baseline="30000"/>
                <a:t>6</a:t>
              </a:r>
              <a:r>
                <a:rPr lang="en-GB" altLang="en-US" sz="1800" b="0"/>
                <a:t> km</a:t>
              </a:r>
              <a:r>
                <a:rPr lang="en-GB" altLang="en-US" sz="1800" b="0" baseline="30000"/>
                <a:t>3</a:t>
              </a:r>
              <a:r>
                <a:rPr lang="en-GB" altLang="en-US" sz="1800" b="0"/>
                <a:t> ).</a:t>
              </a:r>
            </a:p>
            <a:p>
              <a:pPr eaLnBrk="1" hangingPunct="1">
                <a:spcBef>
                  <a:spcPct val="50000"/>
                </a:spcBef>
              </a:pPr>
              <a:r>
                <a:rPr lang="en-GB" altLang="en-US" sz="1800" b="0"/>
                <a:t>  Paced by Milankovitch forcing.</a:t>
              </a:r>
            </a:p>
          </p:txBody>
        </p:sp>
        <p:grpSp>
          <p:nvGrpSpPr>
            <p:cNvPr id="63495" name="Group 5">
              <a:extLst>
                <a:ext uri="{FF2B5EF4-FFF2-40B4-BE49-F238E27FC236}">
                  <a16:creationId xmlns:a16="http://schemas.microsoft.com/office/drawing/2014/main" id="{09B0E4AD-0337-4A5D-9C25-C88144BA7B7F}"/>
                </a:ext>
              </a:extLst>
            </p:cNvPr>
            <p:cNvGrpSpPr>
              <a:grpSpLocks/>
            </p:cNvGrpSpPr>
            <p:nvPr/>
          </p:nvGrpSpPr>
          <p:grpSpPr bwMode="auto">
            <a:xfrm>
              <a:off x="384" y="384"/>
              <a:ext cx="2688" cy="1776"/>
              <a:chOff x="96" y="168"/>
              <a:chExt cx="3552" cy="2024"/>
            </a:xfrm>
          </p:grpSpPr>
          <p:pic>
            <p:nvPicPr>
              <p:cNvPr id="63496" name="Picture 6">
                <a:extLst>
                  <a:ext uri="{FF2B5EF4-FFF2-40B4-BE49-F238E27FC236}">
                    <a16:creationId xmlns:a16="http://schemas.microsoft.com/office/drawing/2014/main" id="{7B6561FB-F8B8-4BD7-BEF1-0E523D988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164"/>
              <a:stretch>
                <a:fillRect/>
              </a:stretch>
            </p:blipFill>
            <p:spPr bwMode="auto">
              <a:xfrm>
                <a:off x="96" y="168"/>
                <a:ext cx="3552"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063" name="Oval 7">
                <a:extLst>
                  <a:ext uri="{FF2B5EF4-FFF2-40B4-BE49-F238E27FC236}">
                    <a16:creationId xmlns:a16="http://schemas.microsoft.com/office/drawing/2014/main" id="{BED02CC5-5811-4109-B73E-D812785DCB65}"/>
                  </a:ext>
                </a:extLst>
              </p:cNvPr>
              <p:cNvSpPr>
                <a:spLocks noChangeArrowheads="1"/>
              </p:cNvSpPr>
              <p:nvPr/>
            </p:nvSpPr>
            <p:spPr bwMode="auto">
              <a:xfrm rot="-2134803">
                <a:off x="2731" y="853"/>
                <a:ext cx="385" cy="92"/>
              </a:xfrm>
              <a:prstGeom prst="ellipse">
                <a:avLst/>
              </a:prstGeom>
              <a:noFill/>
              <a:ln w="22225">
                <a:solidFill>
                  <a:srgbClr val="FF0000"/>
                </a:solidFill>
                <a:round/>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301064" name="Oval 8">
                <a:extLst>
                  <a:ext uri="{FF2B5EF4-FFF2-40B4-BE49-F238E27FC236}">
                    <a16:creationId xmlns:a16="http://schemas.microsoft.com/office/drawing/2014/main" id="{77072170-FE9A-4F9A-B676-95B3FDBF6B3B}"/>
                  </a:ext>
                </a:extLst>
              </p:cNvPr>
              <p:cNvSpPr>
                <a:spLocks noChangeArrowheads="1"/>
              </p:cNvSpPr>
              <p:nvPr/>
            </p:nvSpPr>
            <p:spPr bwMode="auto">
              <a:xfrm rot="-2134803">
                <a:off x="2707" y="1125"/>
                <a:ext cx="385" cy="91"/>
              </a:xfrm>
              <a:prstGeom prst="ellipse">
                <a:avLst/>
              </a:prstGeom>
              <a:noFill/>
              <a:ln w="22225">
                <a:solidFill>
                  <a:srgbClr val="FF0000"/>
                </a:solidFill>
                <a:round/>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grpSp>
      </p:grpSp>
      <p:sp>
        <p:nvSpPr>
          <p:cNvPr id="63492" name="Text Box 9">
            <a:extLst>
              <a:ext uri="{FF2B5EF4-FFF2-40B4-BE49-F238E27FC236}">
                <a16:creationId xmlns:a16="http://schemas.microsoft.com/office/drawing/2014/main" id="{691DE4A2-F75C-4D55-BC43-503164E91895}"/>
              </a:ext>
            </a:extLst>
          </p:cNvPr>
          <p:cNvSpPr txBox="1">
            <a:spLocks noChangeArrowheads="1"/>
          </p:cNvSpPr>
          <p:nvPr/>
        </p:nvSpPr>
        <p:spPr bwMode="auto">
          <a:xfrm>
            <a:off x="228600" y="4191000"/>
            <a:ext cx="434340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000" b="0"/>
              <a:t>CO</a:t>
            </a:r>
            <a:r>
              <a:rPr lang="en-GB" altLang="en-US" sz="2000" b="0" baseline="-25000"/>
              <a:t>2</a:t>
            </a:r>
            <a:r>
              <a:rPr lang="en-GB" altLang="en-US" sz="2000" b="0"/>
              <a:t> levels through the Maastrichtian</a:t>
            </a:r>
          </a:p>
          <a:p>
            <a:pPr eaLnBrk="1" hangingPunct="1">
              <a:spcBef>
                <a:spcPct val="50000"/>
              </a:spcBef>
            </a:pPr>
            <a:r>
              <a:rPr lang="en-GB" altLang="en-US" sz="1800" b="0"/>
              <a:t>  2 </a:t>
            </a:r>
            <a:r>
              <a:rPr lang="en-GB" altLang="en-US" sz="1800" b="0" i="1"/>
              <a:t>greenhouse</a:t>
            </a:r>
            <a:r>
              <a:rPr lang="en-GB" altLang="en-US" sz="1800" b="0"/>
              <a:t> episodes 1000-1400 ppm</a:t>
            </a:r>
          </a:p>
          <a:p>
            <a:pPr eaLnBrk="1" hangingPunct="1">
              <a:spcBef>
                <a:spcPct val="50000"/>
              </a:spcBef>
            </a:pPr>
            <a:r>
              <a:rPr lang="en-GB" altLang="en-US" sz="1800" b="0"/>
              <a:t> But suggestions of CO</a:t>
            </a:r>
            <a:r>
              <a:rPr lang="en-GB" altLang="en-US" sz="1800" b="0" baseline="-25000"/>
              <a:t>2</a:t>
            </a:r>
            <a:r>
              <a:rPr lang="en-GB" altLang="en-US" sz="1800" b="0"/>
              <a:t> low-points at ~70 and 66 Ma.</a:t>
            </a:r>
          </a:p>
          <a:p>
            <a:pPr eaLnBrk="1" hangingPunct="1">
              <a:spcBef>
                <a:spcPct val="50000"/>
              </a:spcBef>
              <a:buFontTx/>
              <a:buNone/>
            </a:pPr>
            <a:r>
              <a:rPr lang="en-GB" altLang="en-US" sz="1800" b="0"/>
              <a:t>(</a:t>
            </a:r>
            <a:r>
              <a:rPr lang="en-GB" altLang="en-US" sz="1800" b="0" i="1"/>
              <a:t>Nordt et al.,  2003; Beerling et al.,  2002</a:t>
            </a:r>
            <a:r>
              <a:rPr lang="en-GB" altLang="en-US" sz="1800" b="0"/>
              <a:t>).</a:t>
            </a:r>
          </a:p>
        </p:txBody>
      </p:sp>
      <p:pic>
        <p:nvPicPr>
          <p:cNvPr id="63493" name="Picture 10">
            <a:extLst>
              <a:ext uri="{FF2B5EF4-FFF2-40B4-BE49-F238E27FC236}">
                <a16:creationId xmlns:a16="http://schemas.microsoft.com/office/drawing/2014/main" id="{9DCE8B41-6479-404C-A656-286EC9A25D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57600"/>
            <a:ext cx="43307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D219E858-E990-4CE7-8F5D-7F2A40DA8B72}"/>
              </a:ext>
            </a:extLst>
          </p:cNvPr>
          <p:cNvSpPr>
            <a:spLocks noGrp="1" noChangeArrowheads="1"/>
          </p:cNvSpPr>
          <p:nvPr>
            <p:ph type="title"/>
          </p:nvPr>
        </p:nvSpPr>
        <p:spPr>
          <a:xfrm>
            <a:off x="762000" y="0"/>
            <a:ext cx="7772400" cy="1308100"/>
          </a:xfrm>
        </p:spPr>
        <p:txBody>
          <a:bodyPr/>
          <a:lstStyle/>
          <a:p>
            <a:pPr eaLnBrk="1" hangingPunct="1">
              <a:defRPr/>
            </a:pPr>
            <a:r>
              <a:rPr lang="en-GB" sz="4000" b="1">
                <a:effectLst>
                  <a:outerShdw blurRad="38100" dist="38100" dir="2700000" algn="tl">
                    <a:srgbClr val="C0C0C0"/>
                  </a:outerShdw>
                </a:effectLst>
                <a:latin typeface="Tahoma" pitchFamily="34" charset="0"/>
              </a:rPr>
              <a:t>How to create a Maastrictian model</a:t>
            </a:r>
          </a:p>
        </p:txBody>
      </p:sp>
      <p:sp>
        <p:nvSpPr>
          <p:cNvPr id="65539" name="Text Box 3">
            <a:extLst>
              <a:ext uri="{FF2B5EF4-FFF2-40B4-BE49-F238E27FC236}">
                <a16:creationId xmlns:a16="http://schemas.microsoft.com/office/drawing/2014/main" id="{6ACEFF45-2C71-495E-8731-DF967406136D}"/>
              </a:ext>
            </a:extLst>
          </p:cNvPr>
          <p:cNvSpPr txBox="1">
            <a:spLocks noChangeArrowheads="1"/>
          </p:cNvSpPr>
          <p:nvPr/>
        </p:nvSpPr>
        <p:spPr bwMode="auto">
          <a:xfrm>
            <a:off x="179388" y="1431925"/>
            <a:ext cx="8853487"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Clr>
                <a:schemeClr val="accent1"/>
              </a:buClr>
              <a:buSzPct val="75000"/>
              <a:buFont typeface="Monotype Sorts" pitchFamily="2" charset="2"/>
              <a:buNone/>
            </a:pPr>
            <a:r>
              <a:rPr kumimoji="1" lang="en-GB" altLang="en-US" sz="2400" b="0">
                <a:latin typeface="Arial" panose="020B0604020202020204" pitchFamily="34" charset="0"/>
              </a:rPr>
              <a:t>Change solar output	~0.6% less than present</a:t>
            </a:r>
          </a:p>
          <a:p>
            <a:pPr>
              <a:spcBef>
                <a:spcPct val="50000"/>
              </a:spcBef>
              <a:buClr>
                <a:schemeClr val="accent1"/>
              </a:buClr>
              <a:buSzPct val="75000"/>
              <a:buFont typeface="Monotype Sorts" pitchFamily="2" charset="2"/>
              <a:buNone/>
            </a:pPr>
            <a:r>
              <a:rPr kumimoji="1" lang="en-GB" altLang="en-US" sz="2400" b="0">
                <a:latin typeface="Arial" panose="020B0604020202020204" pitchFamily="34" charset="0"/>
              </a:rPr>
              <a:t>CO</a:t>
            </a:r>
            <a:r>
              <a:rPr kumimoji="1" lang="en-GB" altLang="en-US" sz="2400" b="0" baseline="-25000">
                <a:latin typeface="Arial" panose="020B0604020202020204" pitchFamily="34" charset="0"/>
              </a:rPr>
              <a:t>2</a:t>
            </a:r>
            <a:r>
              <a:rPr kumimoji="1" lang="en-GB" altLang="en-US" sz="2400" b="0">
                <a:latin typeface="Arial" panose="020B0604020202020204" pitchFamily="34" charset="0"/>
              </a:rPr>
              <a:t> (and other gases)	4 x pre-industrial (but  						could be 2x to 8x.</a:t>
            </a:r>
          </a:p>
          <a:p>
            <a:pPr>
              <a:spcBef>
                <a:spcPct val="50000"/>
              </a:spcBef>
              <a:buClr>
                <a:schemeClr val="accent1"/>
              </a:buClr>
              <a:buSzPct val="75000"/>
              <a:buFont typeface="Monotype Sorts" pitchFamily="2" charset="2"/>
              <a:buNone/>
            </a:pPr>
            <a:r>
              <a:rPr kumimoji="1" lang="en-GB" altLang="en-US" sz="2400" b="0">
                <a:latin typeface="Arial" panose="020B0604020202020204" pitchFamily="34" charset="0"/>
              </a:rPr>
              <a:t>Volcanic activity		Assume same as today.</a:t>
            </a:r>
            <a:endParaRPr kumimoji="1" lang="en-GB" altLang="en-US" sz="2400" b="0">
              <a:solidFill>
                <a:schemeClr val="bg2"/>
              </a:solidFill>
              <a:latin typeface="Arial" panose="020B0604020202020204" pitchFamily="34" charset="0"/>
            </a:endParaRPr>
          </a:p>
          <a:p>
            <a:pPr>
              <a:spcBef>
                <a:spcPct val="50000"/>
              </a:spcBef>
              <a:buClr>
                <a:schemeClr val="accent1"/>
              </a:buClr>
              <a:buSzPct val="75000"/>
              <a:buFont typeface="Monotype Sorts" pitchFamily="2" charset="2"/>
              <a:buNone/>
            </a:pPr>
            <a:r>
              <a:rPr kumimoji="1" lang="en-GB" altLang="en-US" sz="2400" b="0">
                <a:latin typeface="Arial" panose="020B0604020202020204" pitchFamily="34" charset="0"/>
              </a:rPr>
              <a:t>Change in orbit		Same as present, but perform					sensitivity simulations</a:t>
            </a:r>
          </a:p>
          <a:p>
            <a:pPr>
              <a:spcBef>
                <a:spcPct val="50000"/>
              </a:spcBef>
              <a:buClr>
                <a:schemeClr val="accent1"/>
              </a:buClr>
              <a:buSzPct val="75000"/>
              <a:buFont typeface="Monotype Sorts" pitchFamily="2" charset="2"/>
              <a:buNone/>
            </a:pPr>
            <a:r>
              <a:rPr kumimoji="1" lang="en-GB" altLang="en-US" sz="2400" b="0">
                <a:latin typeface="Arial" panose="020B0604020202020204" pitchFamily="34" charset="0"/>
              </a:rPr>
              <a:t>Palaeogeography		Including sea-level/ orography/ 					bathymetry/land ice</a:t>
            </a:r>
          </a:p>
          <a:p>
            <a:pPr>
              <a:spcBef>
                <a:spcPct val="50000"/>
              </a:spcBef>
              <a:buClr>
                <a:schemeClr val="accent1"/>
              </a:buClr>
              <a:buSzPct val="75000"/>
              <a:buFont typeface="Monotype Sorts" pitchFamily="2" charset="2"/>
              <a:buNone/>
            </a:pPr>
            <a:r>
              <a:rPr kumimoji="1" lang="en-GB" altLang="en-US" sz="2400" b="0">
                <a:latin typeface="Arial" panose="020B0604020202020204" pitchFamily="34" charset="0"/>
              </a:rPr>
              <a:t>Previous modelling also required prescription of vegetation, and sea surface temperatures (or ocean heat transport) but this is no longer needed.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5C0E29D6-FB86-415D-83DE-DE429E4B058D}"/>
              </a:ext>
            </a:extLst>
          </p:cNvPr>
          <p:cNvSpPr>
            <a:spLocks noGrp="1" noChangeArrowheads="1"/>
          </p:cNvSpPr>
          <p:nvPr>
            <p:ph type="title"/>
          </p:nvPr>
        </p:nvSpPr>
        <p:spPr>
          <a:xfrm>
            <a:off x="685800" y="152400"/>
            <a:ext cx="7772400" cy="714375"/>
          </a:xfrm>
        </p:spPr>
        <p:txBody>
          <a:bodyPr/>
          <a:lstStyle/>
          <a:p>
            <a:pPr eaLnBrk="1" hangingPunct="1">
              <a:defRPr/>
            </a:pPr>
            <a:r>
              <a:rPr lang="en-GB" sz="4000" b="1">
                <a:effectLst>
                  <a:outerShdw blurRad="38100" dist="38100" dir="2700000" algn="tl">
                    <a:srgbClr val="C0C0C0"/>
                  </a:outerShdw>
                </a:effectLst>
                <a:latin typeface="Tahoma" pitchFamily="34" charset="0"/>
              </a:rPr>
              <a:t>Maastrictian Orography</a:t>
            </a:r>
          </a:p>
        </p:txBody>
      </p:sp>
      <p:pic>
        <p:nvPicPr>
          <p:cNvPr id="67587" name="Picture 3" descr="orog_mod_moll">
            <a:extLst>
              <a:ext uri="{FF2B5EF4-FFF2-40B4-BE49-F238E27FC236}">
                <a16:creationId xmlns:a16="http://schemas.microsoft.com/office/drawing/2014/main" id="{73346458-32EC-4799-91D0-D07B94A56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268413"/>
            <a:ext cx="7729538"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4">
            <a:extLst>
              <a:ext uri="{FF2B5EF4-FFF2-40B4-BE49-F238E27FC236}">
                <a16:creationId xmlns:a16="http://schemas.microsoft.com/office/drawing/2014/main" id="{B6D8A351-10E1-4967-A3F8-982167EA6E7A}"/>
              </a:ext>
            </a:extLst>
          </p:cNvPr>
          <p:cNvSpPr txBox="1">
            <a:spLocks noChangeArrowheads="1"/>
          </p:cNvSpPr>
          <p:nvPr/>
        </p:nvSpPr>
        <p:spPr bwMode="auto">
          <a:xfrm>
            <a:off x="304800" y="5734050"/>
            <a:ext cx="8534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buClr>
                <a:schemeClr val="accent1"/>
              </a:buClr>
              <a:buSzPct val="75000"/>
              <a:buFont typeface="Monotype Sorts" pitchFamily="2" charset="2"/>
              <a:buNone/>
            </a:pPr>
            <a:r>
              <a:rPr kumimoji="1" lang="en-GB" altLang="en-US" sz="2800" b="0">
                <a:latin typeface="Tahoma" panose="020B0604030504040204" pitchFamily="34" charset="0"/>
              </a:rPr>
              <a:t>At climate model resolution. Original  palaeogeographies from Paul Markwick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E0F1D1FF-533B-471B-8C9F-B0766AD08BC9}"/>
              </a:ext>
            </a:extLst>
          </p:cNvPr>
          <p:cNvSpPr>
            <a:spLocks noGrp="1" noChangeArrowheads="1"/>
          </p:cNvSpPr>
          <p:nvPr>
            <p:ph type="title"/>
          </p:nvPr>
        </p:nvSpPr>
        <p:spPr>
          <a:xfrm>
            <a:off x="228600" y="-26988"/>
            <a:ext cx="8610600" cy="1536701"/>
          </a:xfrm>
        </p:spPr>
        <p:txBody>
          <a:bodyPr/>
          <a:lstStyle/>
          <a:p>
            <a:pPr eaLnBrk="1" hangingPunct="1">
              <a:defRPr/>
            </a:pPr>
            <a:r>
              <a:rPr lang="en-GB" sz="3200" b="1" dirty="0">
                <a:latin typeface="Tahoma" pitchFamily="34" charset="0"/>
              </a:rPr>
              <a:t>Coupled Ocean-Atmosphere Simulation:</a:t>
            </a:r>
            <a:br>
              <a:rPr lang="en-GB" sz="3200" b="1" dirty="0">
                <a:latin typeface="Tahoma" pitchFamily="34" charset="0"/>
              </a:rPr>
            </a:br>
            <a:r>
              <a:rPr lang="en-GB" sz="3200" b="1" dirty="0">
                <a:latin typeface="Tahoma" pitchFamily="34" charset="0"/>
              </a:rPr>
              <a:t>Comparison to Oxygen Isotopes</a:t>
            </a:r>
          </a:p>
        </p:txBody>
      </p:sp>
      <p:sp>
        <p:nvSpPr>
          <p:cNvPr id="69635" name="Text Box 3">
            <a:extLst>
              <a:ext uri="{FF2B5EF4-FFF2-40B4-BE49-F238E27FC236}">
                <a16:creationId xmlns:a16="http://schemas.microsoft.com/office/drawing/2014/main" id="{3E028951-5332-40CD-994E-02E740629D1F}"/>
              </a:ext>
            </a:extLst>
          </p:cNvPr>
          <p:cNvSpPr txBox="1">
            <a:spLocks noChangeArrowheads="1"/>
          </p:cNvSpPr>
          <p:nvPr/>
        </p:nvSpPr>
        <p:spPr bwMode="auto">
          <a:xfrm>
            <a:off x="150813" y="6111875"/>
            <a:ext cx="70881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Clr>
                <a:schemeClr val="accent1"/>
              </a:buClr>
              <a:buSzPct val="75000"/>
              <a:buFont typeface="Monotype Sorts" pitchFamily="2" charset="2"/>
              <a:buNone/>
            </a:pPr>
            <a:r>
              <a:rPr kumimoji="1" lang="en-GB" altLang="en-US" sz="2800" b="0">
                <a:latin typeface="Tahoma" panose="020B0604030504040204" pitchFamily="34" charset="0"/>
              </a:rPr>
              <a:t>Paul Pearson's Maastrictian data</a:t>
            </a:r>
          </a:p>
        </p:txBody>
      </p:sp>
      <p:pic>
        <p:nvPicPr>
          <p:cNvPr id="69636" name="Picture 4" descr="Lindi03">
            <a:extLst>
              <a:ext uri="{FF2B5EF4-FFF2-40B4-BE49-F238E27FC236}">
                <a16:creationId xmlns:a16="http://schemas.microsoft.com/office/drawing/2014/main" id="{D2137F4A-999E-42DC-A283-742DB1BC8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1677988"/>
            <a:ext cx="4364038"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 Box 5">
            <a:extLst>
              <a:ext uri="{FF2B5EF4-FFF2-40B4-BE49-F238E27FC236}">
                <a16:creationId xmlns:a16="http://schemas.microsoft.com/office/drawing/2014/main" id="{C1B3487A-C9CB-4F79-AA78-16CE0FED7713}"/>
              </a:ext>
            </a:extLst>
          </p:cNvPr>
          <p:cNvSpPr txBox="1">
            <a:spLocks noChangeArrowheads="1"/>
          </p:cNvSpPr>
          <p:nvPr/>
        </p:nvSpPr>
        <p:spPr bwMode="auto">
          <a:xfrm>
            <a:off x="4953000" y="1752600"/>
            <a:ext cx="419100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Clr>
                <a:schemeClr val="accent1"/>
              </a:buClr>
              <a:buSzPct val="75000"/>
              <a:buFont typeface="Monotype Sorts" pitchFamily="2" charset="2"/>
              <a:buNone/>
            </a:pPr>
            <a:r>
              <a:rPr kumimoji="1" lang="en-GB" altLang="en-US" sz="2800" b="0">
                <a:latin typeface="Arial" panose="020B0604020202020204" pitchFamily="34" charset="0"/>
              </a:rPr>
              <a:t>Model predicted temperatures approx. 10C at 1000m, 8C at 2000m, and 7C at 3000m</a:t>
            </a:r>
          </a:p>
          <a:p>
            <a:pPr>
              <a:spcBef>
                <a:spcPct val="50000"/>
              </a:spcBef>
              <a:buClr>
                <a:schemeClr val="accent1"/>
              </a:buClr>
              <a:buSzPct val="75000"/>
              <a:buFont typeface="Monotype Sorts" pitchFamily="2" charset="2"/>
              <a:buNone/>
            </a:pPr>
            <a:r>
              <a:rPr kumimoji="1" lang="en-GB" altLang="en-US" sz="2800" b="0">
                <a:latin typeface="Arial" panose="020B0604020202020204" pitchFamily="34" charset="0"/>
              </a:rPr>
              <a:t>c.f. temperatures from 14C to 7C from D’Hondt &amp; Arthur (2002)</a:t>
            </a:r>
            <a:r>
              <a:rPr kumimoji="1" lang="en-GB" altLang="en-US" sz="2800" b="0">
                <a:solidFill>
                  <a:schemeClr val="bg2"/>
                </a:solidFill>
                <a:latin typeface="Impact" panose="020B080603090205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0E0F04BE-E30E-4A80-810F-B1020EC46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153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D758B2A8-A0DE-4928-ACBD-BC894BB02450}"/>
              </a:ext>
            </a:extLst>
          </p:cNvPr>
          <p:cNvSpPr>
            <a:spLocks noGrp="1" noChangeArrowheads="1"/>
          </p:cNvSpPr>
          <p:nvPr>
            <p:ph type="title"/>
          </p:nvPr>
        </p:nvSpPr>
        <p:spPr>
          <a:xfrm>
            <a:off x="304800" y="196850"/>
            <a:ext cx="8686800" cy="1144588"/>
          </a:xfrm>
        </p:spPr>
        <p:txBody>
          <a:bodyPr/>
          <a:lstStyle/>
          <a:p>
            <a:pPr eaLnBrk="1" hangingPunct="1">
              <a:defRPr/>
            </a:pPr>
            <a:r>
              <a:rPr lang="en-GB" sz="3200" b="1" dirty="0">
                <a:latin typeface="Tahoma" pitchFamily="34" charset="0"/>
              </a:rPr>
              <a:t>Coupled Ocean-Atmosphere Simulation:</a:t>
            </a:r>
            <a:br>
              <a:rPr lang="en-GB" sz="3200" b="1" dirty="0">
                <a:latin typeface="Tahoma" pitchFamily="34" charset="0"/>
              </a:rPr>
            </a:br>
            <a:r>
              <a:rPr lang="en-GB" sz="3200" b="1" dirty="0">
                <a:latin typeface="Tahoma" pitchFamily="34" charset="0"/>
              </a:rPr>
              <a:t>Comparison to Vertebrate Data</a:t>
            </a:r>
          </a:p>
        </p:txBody>
      </p:sp>
      <p:sp>
        <p:nvSpPr>
          <p:cNvPr id="71683" name="Text Box 3">
            <a:extLst>
              <a:ext uri="{FF2B5EF4-FFF2-40B4-BE49-F238E27FC236}">
                <a16:creationId xmlns:a16="http://schemas.microsoft.com/office/drawing/2014/main" id="{DB919A53-E365-416B-A0C8-B65B4D0C156E}"/>
              </a:ext>
            </a:extLst>
          </p:cNvPr>
          <p:cNvSpPr txBox="1">
            <a:spLocks noChangeArrowheads="1"/>
          </p:cNvSpPr>
          <p:nvPr/>
        </p:nvSpPr>
        <p:spPr bwMode="auto">
          <a:xfrm>
            <a:off x="2133600" y="6172200"/>
            <a:ext cx="5541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Clr>
                <a:schemeClr val="accent1"/>
              </a:buClr>
              <a:buSzPct val="75000"/>
              <a:buFont typeface="Monotype Sorts" pitchFamily="2" charset="2"/>
              <a:buNone/>
            </a:pPr>
            <a:r>
              <a:rPr kumimoji="1" lang="en-GB" altLang="en-US" sz="2800">
                <a:latin typeface="Tahoma" panose="020B0604030504040204" pitchFamily="34" charset="0"/>
              </a:rPr>
              <a:t>Paul Markwick's database</a:t>
            </a:r>
          </a:p>
        </p:txBody>
      </p:sp>
      <p:pic>
        <p:nvPicPr>
          <p:cNvPr id="71684" name="Picture 4" descr="maa_crocs">
            <a:extLst>
              <a:ext uri="{FF2B5EF4-FFF2-40B4-BE49-F238E27FC236}">
                <a16:creationId xmlns:a16="http://schemas.microsoft.com/office/drawing/2014/main" id="{B5171F24-ED8E-44A5-B57F-46DD7643F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85" t="13107" r="1404" b="16681"/>
          <a:stretch>
            <a:fillRect/>
          </a:stretch>
        </p:blipFill>
        <p:spPr bwMode="auto">
          <a:xfrm>
            <a:off x="755650" y="1489075"/>
            <a:ext cx="74422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 Box 5">
            <a:extLst>
              <a:ext uri="{FF2B5EF4-FFF2-40B4-BE49-F238E27FC236}">
                <a16:creationId xmlns:a16="http://schemas.microsoft.com/office/drawing/2014/main" id="{D10BFC80-0FA2-4BC7-81B9-98E166913BAD}"/>
              </a:ext>
            </a:extLst>
          </p:cNvPr>
          <p:cNvSpPr txBox="1">
            <a:spLocks noChangeArrowheads="1"/>
          </p:cNvSpPr>
          <p:nvPr/>
        </p:nvSpPr>
        <p:spPr bwMode="auto">
          <a:xfrm>
            <a:off x="369888" y="5324475"/>
            <a:ext cx="84026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Clr>
                <a:schemeClr val="accent1"/>
              </a:buClr>
              <a:buSzPct val="75000"/>
              <a:buFont typeface="Monotype Sorts" pitchFamily="2" charset="2"/>
              <a:buNone/>
            </a:pPr>
            <a:r>
              <a:rPr kumimoji="1" lang="en-GB" altLang="en-US" sz="2000" b="0">
                <a:solidFill>
                  <a:srgbClr val="FF0000"/>
                </a:solidFill>
                <a:latin typeface="Impact" panose="020B0806030902050204" pitchFamily="34" charset="0"/>
              </a:rPr>
              <a:t>Red squares= all crocs</a:t>
            </a:r>
            <a:r>
              <a:rPr kumimoji="1" lang="en-GB" altLang="en-US" sz="2000" b="0">
                <a:latin typeface="Impact" panose="020B0806030902050204" pitchFamily="34" charset="0"/>
              </a:rPr>
              <a:t>, </a:t>
            </a:r>
            <a:r>
              <a:rPr kumimoji="1" lang="en-GB" altLang="en-US" sz="2000" b="0">
                <a:solidFill>
                  <a:srgbClr val="FF6600"/>
                </a:solidFill>
                <a:latin typeface="Impact" panose="020B0806030902050204" pitchFamily="34" charset="0"/>
              </a:rPr>
              <a:t>Orange= Dinosaurs</a:t>
            </a:r>
            <a:r>
              <a:rPr kumimoji="1" lang="en-GB" altLang="en-US" sz="2000" b="0">
                <a:latin typeface="Impact" panose="020B0806030902050204" pitchFamily="34" charset="0"/>
              </a:rPr>
              <a:t>, White = Other Vertebrates</a:t>
            </a:r>
          </a:p>
          <a:p>
            <a:pPr>
              <a:spcBef>
                <a:spcPct val="50000"/>
              </a:spcBef>
              <a:buClr>
                <a:schemeClr val="accent1"/>
              </a:buClr>
              <a:buSzPct val="75000"/>
              <a:buFont typeface="Monotype Sorts" pitchFamily="2" charset="2"/>
              <a:buNone/>
            </a:pPr>
            <a:r>
              <a:rPr kumimoji="1" lang="en-GB" altLang="en-US" sz="2000" b="0">
                <a:solidFill>
                  <a:schemeClr val="bg2"/>
                </a:solidFill>
                <a:latin typeface="Impact" panose="020B0806030902050204" pitchFamily="34" charset="0"/>
              </a:rPr>
              <a:t>Model predicted cold month mean shown by 5C contour</a:t>
            </a:r>
            <a:r>
              <a:rPr kumimoji="1" lang="en-GB" altLang="en-US" sz="2000" b="0">
                <a:latin typeface="Impact" panose="020B0806030902050204" pitchFamily="34" charset="0"/>
              </a:rPr>
              <a:t> </a:t>
            </a:r>
            <a:r>
              <a:rPr kumimoji="1" lang="en-GB" altLang="en-US" sz="2000" b="0">
                <a:solidFill>
                  <a:srgbClr val="FF0000"/>
                </a:solidFill>
                <a:latin typeface="Impact" panose="020B0806030902050204" pitchFamily="34" charset="0"/>
              </a:rPr>
              <a:t>(red)</a:t>
            </a:r>
            <a:r>
              <a:rPr kumimoji="1" lang="en-GB" altLang="en-US" sz="2000" b="0">
                <a:latin typeface="Impact" panose="020B0806030902050204" pitchFamily="34" charset="0"/>
              </a:rPr>
              <a:t> </a:t>
            </a:r>
            <a:r>
              <a:rPr kumimoji="1" lang="en-GB" altLang="en-US" sz="2000" b="0">
                <a:solidFill>
                  <a:schemeClr val="bg2"/>
                </a:solidFill>
                <a:latin typeface="Impact" panose="020B0806030902050204" pitchFamily="34" charset="0"/>
              </a:rPr>
              <a:t>and 0C</a:t>
            </a:r>
            <a:r>
              <a:rPr kumimoji="1" lang="en-GB" altLang="en-US" sz="2000" b="0">
                <a:latin typeface="Impact" panose="020B0806030902050204" pitchFamily="34" charset="0"/>
              </a:rPr>
              <a:t> </a:t>
            </a:r>
            <a:r>
              <a:rPr kumimoji="1" lang="en-GB" altLang="en-US" sz="2000" b="0">
                <a:solidFill>
                  <a:srgbClr val="000099"/>
                </a:solidFill>
                <a:latin typeface="Impact" panose="020B0806030902050204" pitchFamily="34" charset="0"/>
              </a:rPr>
              <a:t>(blue)</a:t>
            </a:r>
            <a:r>
              <a:rPr kumimoji="1" lang="en-GB" altLang="en-US" sz="2000" b="0">
                <a:latin typeface="Impact" panose="020B0806030902050204" pitchFamily="34"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4E120AF-A043-42E1-94D4-58F8FD3B3211}"/>
              </a:ext>
            </a:extLst>
          </p:cNvPr>
          <p:cNvGrpSpPr>
            <a:grpSpLocks/>
          </p:cNvGrpSpPr>
          <p:nvPr/>
        </p:nvGrpSpPr>
        <p:grpSpPr bwMode="auto">
          <a:xfrm>
            <a:off x="5181600" y="3276600"/>
            <a:ext cx="3657600" cy="3232150"/>
            <a:chOff x="3264" y="2160"/>
            <a:chExt cx="2304" cy="2003"/>
          </a:xfrm>
        </p:grpSpPr>
        <p:pic>
          <p:nvPicPr>
            <p:cNvPr id="73736" name="Picture 3">
              <a:extLst>
                <a:ext uri="{FF2B5EF4-FFF2-40B4-BE49-F238E27FC236}">
                  <a16:creationId xmlns:a16="http://schemas.microsoft.com/office/drawing/2014/main" id="{40D52B4E-9377-4AEE-8183-E4F7151A9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333" t="31047" r="10358" b="23238"/>
            <a:stretch>
              <a:fillRect/>
            </a:stretch>
          </p:blipFill>
          <p:spPr bwMode="auto">
            <a:xfrm>
              <a:off x="3264" y="2160"/>
              <a:ext cx="2304" cy="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7" name="Text Box 4">
              <a:extLst>
                <a:ext uri="{FF2B5EF4-FFF2-40B4-BE49-F238E27FC236}">
                  <a16:creationId xmlns:a16="http://schemas.microsoft.com/office/drawing/2014/main" id="{2C8EA039-12EE-46A4-A544-24D3A1AEFBDC}"/>
                </a:ext>
              </a:extLst>
            </p:cNvPr>
            <p:cNvSpPr txBox="1">
              <a:spLocks noChangeArrowheads="1"/>
            </p:cNvSpPr>
            <p:nvPr/>
          </p:nvSpPr>
          <p:spPr bwMode="auto">
            <a:xfrm>
              <a:off x="3264" y="3936"/>
              <a:ext cx="2304" cy="22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GB" altLang="en-US" sz="1800">
                  <a:latin typeface="Arial" panose="020B0604020202020204" pitchFamily="34" charset="0"/>
                </a:rPr>
                <a:t>2xCO</a:t>
              </a:r>
              <a:r>
                <a:rPr lang="en-GB" altLang="en-US" sz="1800" baseline="-25000">
                  <a:latin typeface="Arial" panose="020B0604020202020204" pitchFamily="34" charset="0"/>
                </a:rPr>
                <a:t>2</a:t>
              </a:r>
              <a:r>
                <a:rPr lang="en-GB" altLang="en-US" sz="1800">
                  <a:latin typeface="Arial" panose="020B0604020202020204" pitchFamily="34" charset="0"/>
                </a:rPr>
                <a:t> - ~ 2 x 10</a:t>
              </a:r>
              <a:r>
                <a:rPr lang="en-GB" altLang="en-US" sz="1800" baseline="30000">
                  <a:latin typeface="Arial" panose="020B0604020202020204" pitchFamily="34" charset="0"/>
                </a:rPr>
                <a:t>6</a:t>
              </a:r>
              <a:r>
                <a:rPr lang="en-GB" altLang="en-US" sz="1800">
                  <a:latin typeface="Arial" panose="020B0604020202020204" pitchFamily="34" charset="0"/>
                </a:rPr>
                <a:t> km</a:t>
              </a:r>
              <a:r>
                <a:rPr lang="en-GB" altLang="en-US" sz="1800" baseline="30000">
                  <a:latin typeface="Arial" panose="020B0604020202020204" pitchFamily="34" charset="0"/>
                </a:rPr>
                <a:t>3</a:t>
              </a:r>
              <a:r>
                <a:rPr lang="en-GB" altLang="en-US" sz="1800">
                  <a:latin typeface="Arial" panose="020B0604020202020204" pitchFamily="34" charset="0"/>
                </a:rPr>
                <a:t> ice</a:t>
              </a:r>
            </a:p>
          </p:txBody>
        </p:sp>
      </p:grpSp>
      <p:sp>
        <p:nvSpPr>
          <p:cNvPr id="302085" name="Rectangle 5">
            <a:extLst>
              <a:ext uri="{FF2B5EF4-FFF2-40B4-BE49-F238E27FC236}">
                <a16:creationId xmlns:a16="http://schemas.microsoft.com/office/drawing/2014/main" id="{3DC2D31C-EFA9-4FF6-AD10-95743E109C04}"/>
              </a:ext>
            </a:extLst>
          </p:cNvPr>
          <p:cNvSpPr>
            <a:spLocks noGrp="1" noChangeArrowheads="1"/>
          </p:cNvSpPr>
          <p:nvPr>
            <p:ph type="body" idx="1"/>
          </p:nvPr>
        </p:nvSpPr>
        <p:spPr>
          <a:xfrm>
            <a:off x="685800" y="762000"/>
            <a:ext cx="7772400" cy="5334000"/>
          </a:xfrm>
        </p:spPr>
        <p:txBody>
          <a:bodyPr/>
          <a:lstStyle/>
          <a:p>
            <a:pPr eaLnBrk="1" hangingPunct="1">
              <a:defRPr/>
            </a:pPr>
            <a:endParaRPr lang="en-GB" sz="2400" b="1">
              <a:effectLst>
                <a:outerShdw blurRad="38100" dist="38100" dir="2700000" algn="tl">
                  <a:srgbClr val="C0C0C0"/>
                </a:outerShdw>
              </a:effectLst>
              <a:latin typeface="Tahoma" pitchFamily="34" charset="0"/>
            </a:endParaRPr>
          </a:p>
          <a:p>
            <a:pPr eaLnBrk="1" hangingPunct="1">
              <a:defRPr/>
            </a:pPr>
            <a:r>
              <a:rPr lang="en-GB" sz="2400" b="1">
                <a:effectLst>
                  <a:outerShdw blurRad="38100" dist="38100" dir="2700000" algn="tl">
                    <a:srgbClr val="C0C0C0"/>
                  </a:outerShdw>
                </a:effectLst>
                <a:latin typeface="Tahoma" pitchFamily="34" charset="0"/>
              </a:rPr>
              <a:t>Suite of HadCM3 derived palaeoclimates</a:t>
            </a:r>
          </a:p>
          <a:p>
            <a:pPr lvl="1" eaLnBrk="1" hangingPunct="1">
              <a:defRPr/>
            </a:pPr>
            <a:r>
              <a:rPr lang="en-GB" sz="2000" b="1">
                <a:effectLst>
                  <a:outerShdw blurRad="38100" dist="38100" dir="2700000" algn="tl">
                    <a:srgbClr val="C0C0C0"/>
                  </a:outerShdw>
                </a:effectLst>
                <a:latin typeface="Tahoma" pitchFamily="34" charset="0"/>
              </a:rPr>
              <a:t>2, 4, and 6 x CO</a:t>
            </a:r>
            <a:r>
              <a:rPr lang="en-GB" sz="2000" b="1" baseline="-25000">
                <a:effectLst>
                  <a:outerShdw blurRad="38100" dist="38100" dir="2700000" algn="tl">
                    <a:srgbClr val="C0C0C0"/>
                  </a:outerShdw>
                </a:effectLst>
                <a:latin typeface="Tahoma" pitchFamily="34" charset="0"/>
              </a:rPr>
              <a:t>2 </a:t>
            </a:r>
          </a:p>
          <a:p>
            <a:pPr lvl="1" eaLnBrk="1" hangingPunct="1">
              <a:defRPr/>
            </a:pPr>
            <a:r>
              <a:rPr lang="en-GB" sz="2000" b="1">
                <a:effectLst>
                  <a:outerShdw blurRad="38100" dist="38100" dir="2700000" algn="tl">
                    <a:srgbClr val="C0C0C0"/>
                  </a:outerShdw>
                </a:effectLst>
                <a:latin typeface="Tahoma" pitchFamily="34" charset="0"/>
              </a:rPr>
              <a:t>Further runs being carried out including 1 x CO</a:t>
            </a:r>
            <a:r>
              <a:rPr lang="en-GB" sz="2000" b="1" baseline="-25000">
                <a:effectLst>
                  <a:outerShdw blurRad="38100" dist="38100" dir="2700000" algn="tl">
                    <a:srgbClr val="C0C0C0"/>
                  </a:outerShdw>
                </a:effectLst>
                <a:latin typeface="Tahoma" pitchFamily="34" charset="0"/>
              </a:rPr>
              <a:t>2</a:t>
            </a:r>
          </a:p>
          <a:p>
            <a:pPr eaLnBrk="1" hangingPunct="1">
              <a:defRPr/>
            </a:pPr>
            <a:r>
              <a:rPr lang="en-GB" sz="2400" b="1">
                <a:effectLst>
                  <a:outerShdw blurRad="38100" dist="38100" dir="2700000" algn="tl">
                    <a:srgbClr val="C0C0C0"/>
                  </a:outerShdw>
                </a:effectLst>
                <a:latin typeface="Tahoma" pitchFamily="34" charset="0"/>
              </a:rPr>
              <a:t>Comparison against climate proxy database</a:t>
            </a:r>
          </a:p>
          <a:p>
            <a:pPr eaLnBrk="1" hangingPunct="1">
              <a:defRPr/>
            </a:pPr>
            <a:r>
              <a:rPr lang="en-GB" sz="2400" b="1">
                <a:effectLst>
                  <a:outerShdw blurRad="38100" dist="38100" dir="2700000" algn="tl">
                    <a:srgbClr val="C0C0C0"/>
                  </a:outerShdw>
                </a:effectLst>
                <a:latin typeface="Tahoma" pitchFamily="34" charset="0"/>
              </a:rPr>
              <a:t>Climate then used to drive a BAS ice-sheet model.</a:t>
            </a:r>
          </a:p>
          <a:p>
            <a:pPr eaLnBrk="1" hangingPunct="1">
              <a:defRPr/>
            </a:pPr>
            <a:endParaRPr lang="en-GB" sz="2400" b="1">
              <a:effectLst>
                <a:outerShdw blurRad="38100" dist="38100" dir="2700000" algn="tl">
                  <a:srgbClr val="C0C0C0"/>
                </a:outerShdw>
              </a:effectLst>
              <a:latin typeface="Tahoma" pitchFamily="34" charset="0"/>
            </a:endParaRPr>
          </a:p>
          <a:p>
            <a:pPr eaLnBrk="1" hangingPunct="1">
              <a:buFontTx/>
              <a:buNone/>
              <a:defRPr/>
            </a:pPr>
            <a:endParaRPr lang="en-GB"/>
          </a:p>
        </p:txBody>
      </p:sp>
      <p:pic>
        <p:nvPicPr>
          <p:cNvPr id="73732" name="Picture 6">
            <a:extLst>
              <a:ext uri="{FF2B5EF4-FFF2-40B4-BE49-F238E27FC236}">
                <a16:creationId xmlns:a16="http://schemas.microsoft.com/office/drawing/2014/main" id="{C05EDA64-8D9F-4883-9C7D-C6347F809E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544" r="1865" b="3984"/>
          <a:stretch>
            <a:fillRect/>
          </a:stretch>
        </p:blipFill>
        <p:spPr bwMode="auto">
          <a:xfrm>
            <a:off x="381000" y="3581400"/>
            <a:ext cx="45720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 Box 7">
            <a:extLst>
              <a:ext uri="{FF2B5EF4-FFF2-40B4-BE49-F238E27FC236}">
                <a16:creationId xmlns:a16="http://schemas.microsoft.com/office/drawing/2014/main" id="{D85A0D3B-63AE-4300-B8D3-3922EE19FF9C}"/>
              </a:ext>
            </a:extLst>
          </p:cNvPr>
          <p:cNvSpPr txBox="1">
            <a:spLocks noChangeArrowheads="1"/>
          </p:cNvSpPr>
          <p:nvPr/>
        </p:nvSpPr>
        <p:spPr bwMode="auto">
          <a:xfrm>
            <a:off x="3886200" y="4191000"/>
            <a:ext cx="889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1600">
                <a:solidFill>
                  <a:schemeClr val="bg1"/>
                </a:solidFill>
                <a:latin typeface="Arial" panose="020B0604020202020204" pitchFamily="34" charset="0"/>
              </a:rPr>
              <a:t>2xCO</a:t>
            </a:r>
            <a:r>
              <a:rPr lang="en-GB" altLang="en-US" sz="1600" baseline="-25000">
                <a:solidFill>
                  <a:schemeClr val="bg1"/>
                </a:solidFill>
                <a:latin typeface="Arial" panose="020B0604020202020204" pitchFamily="34" charset="0"/>
              </a:rPr>
              <a:t>2</a:t>
            </a:r>
          </a:p>
        </p:txBody>
      </p:sp>
      <p:sp>
        <p:nvSpPr>
          <p:cNvPr id="73734" name="Text Box 8">
            <a:extLst>
              <a:ext uri="{FF2B5EF4-FFF2-40B4-BE49-F238E27FC236}">
                <a16:creationId xmlns:a16="http://schemas.microsoft.com/office/drawing/2014/main" id="{D65142F5-78C4-4283-804E-FF04E1A80491}"/>
              </a:ext>
            </a:extLst>
          </p:cNvPr>
          <p:cNvSpPr txBox="1">
            <a:spLocks noChangeArrowheads="1"/>
          </p:cNvSpPr>
          <p:nvPr/>
        </p:nvSpPr>
        <p:spPr bwMode="auto">
          <a:xfrm>
            <a:off x="2476500" y="5321300"/>
            <a:ext cx="2476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1400">
                <a:solidFill>
                  <a:schemeClr val="bg1"/>
                </a:solidFill>
                <a:latin typeface="Arial" panose="020B0604020202020204" pitchFamily="34" charset="0"/>
              </a:rPr>
              <a:t>4xCO</a:t>
            </a:r>
            <a:r>
              <a:rPr lang="en-GB" altLang="en-US" sz="1400" baseline="-25000">
                <a:solidFill>
                  <a:schemeClr val="bg1"/>
                </a:solidFill>
                <a:latin typeface="Arial" panose="020B0604020202020204" pitchFamily="34" charset="0"/>
              </a:rPr>
              <a:t>2</a:t>
            </a:r>
            <a:r>
              <a:rPr lang="en-GB" altLang="en-US" sz="1400">
                <a:solidFill>
                  <a:schemeClr val="bg1"/>
                </a:solidFill>
                <a:latin typeface="Arial" panose="020B0604020202020204" pitchFamily="34" charset="0"/>
              </a:rPr>
              <a:t> + favourable  orbit</a:t>
            </a:r>
          </a:p>
        </p:txBody>
      </p:sp>
      <p:sp>
        <p:nvSpPr>
          <p:cNvPr id="302089" name="Text Box 9">
            <a:extLst>
              <a:ext uri="{FF2B5EF4-FFF2-40B4-BE49-F238E27FC236}">
                <a16:creationId xmlns:a16="http://schemas.microsoft.com/office/drawing/2014/main" id="{05247922-44F5-4410-8D6F-4B4D2EB62B1D}"/>
              </a:ext>
            </a:extLst>
          </p:cNvPr>
          <p:cNvSpPr txBox="1">
            <a:spLocks noChangeArrowheads="1"/>
          </p:cNvSpPr>
          <p:nvPr/>
        </p:nvSpPr>
        <p:spPr bwMode="auto">
          <a:xfrm>
            <a:off x="533400" y="228600"/>
            <a:ext cx="7961313" cy="641350"/>
          </a:xfrm>
          <a:prstGeom prst="rect">
            <a:avLst/>
          </a:prstGeom>
          <a:noFill/>
          <a:ln w="9525">
            <a:noFill/>
            <a:miter lim="800000"/>
            <a:headEnd/>
            <a:tailEnd/>
          </a:ln>
          <a:effectLst/>
        </p:spPr>
        <p:txBody>
          <a:bodyPr wrap="none">
            <a:spAutoFit/>
          </a:bodyPr>
          <a:lstStyle/>
          <a:p>
            <a:pPr eaLnBrk="1" hangingPunct="1">
              <a:defRPr/>
            </a:pPr>
            <a:r>
              <a:rPr lang="en-GB" sz="3600" dirty="0"/>
              <a:t>Ice Sheets in a Greenhouse World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35E6CBA-A446-4A3D-8161-2B4F772B91D8}"/>
              </a:ext>
            </a:extLst>
          </p:cNvPr>
          <p:cNvSpPr>
            <a:spLocks noGrp="1" noChangeArrowheads="1"/>
          </p:cNvSpPr>
          <p:nvPr>
            <p:ph type="ctrTitle"/>
          </p:nvPr>
        </p:nvSpPr>
        <p:spPr>
          <a:xfrm>
            <a:off x="72070" y="116632"/>
            <a:ext cx="8856984" cy="1143000"/>
          </a:xfrm>
        </p:spPr>
        <p:txBody>
          <a:bodyPr/>
          <a:lstStyle/>
          <a:p>
            <a:pPr eaLnBrk="1" hangingPunct="1"/>
            <a:r>
              <a:rPr lang="en-GB" altLang="en-US" sz="2800" b="1" dirty="0">
                <a:latin typeface="Tahoma" panose="020B0604030504040204" pitchFamily="34" charset="0"/>
              </a:rPr>
              <a:t>S</a:t>
            </a:r>
            <a:r>
              <a:rPr lang="en-GB" altLang="en-US" sz="2800" b="1" dirty="0" smtClean="0">
                <a:latin typeface="Tahoma" panose="020B0604030504040204" pitchFamily="34" charset="0"/>
              </a:rPr>
              <a:t>hould we be concerned by </a:t>
            </a:r>
            <a:r>
              <a:rPr lang="en-GB" altLang="en-US" sz="2800" b="1" dirty="0" err="1" smtClean="0">
                <a:latin typeface="Tahoma" panose="020B0604030504040204" pitchFamily="34" charset="0"/>
              </a:rPr>
              <a:t>palaeo</a:t>
            </a:r>
            <a:r>
              <a:rPr lang="en-GB" altLang="en-US" sz="2800" b="1" dirty="0" smtClean="0">
                <a:latin typeface="Tahoma" panose="020B0604030504040204" pitchFamily="34" charset="0"/>
              </a:rPr>
              <a:t> lessons on climate change?</a:t>
            </a:r>
            <a:endParaRPr lang="en-GB" altLang="en-US" sz="2800" b="1" dirty="0">
              <a:latin typeface="Tahoma" panose="020B0604030504040204" pitchFamily="34" charset="0"/>
            </a:endParaRPr>
          </a:p>
        </p:txBody>
      </p:sp>
      <p:sp>
        <p:nvSpPr>
          <p:cNvPr id="310275" name="Rectangle 3">
            <a:extLst>
              <a:ext uri="{FF2B5EF4-FFF2-40B4-BE49-F238E27FC236}">
                <a16:creationId xmlns:a16="http://schemas.microsoft.com/office/drawing/2014/main" id="{E7C02ED0-772B-4EC4-B787-2AB9CF0DC563}"/>
              </a:ext>
            </a:extLst>
          </p:cNvPr>
          <p:cNvSpPr>
            <a:spLocks noChangeArrowheads="1"/>
          </p:cNvSpPr>
          <p:nvPr/>
        </p:nvSpPr>
        <p:spPr bwMode="auto">
          <a:xfrm>
            <a:off x="457200" y="1371600"/>
            <a:ext cx="8305800" cy="3170099"/>
          </a:xfrm>
          <a:prstGeom prst="rect">
            <a:avLst/>
          </a:prstGeom>
          <a:noFill/>
          <a:ln w="9525">
            <a:noFill/>
            <a:miter lim="800000"/>
            <a:headEnd/>
            <a:tailEnd/>
          </a:ln>
          <a:effectLst/>
        </p:spPr>
        <p:txBody>
          <a:bodyPr>
            <a:spAutoFit/>
          </a:bodyPr>
          <a:lstStyle/>
          <a:p>
            <a:pPr algn="ctr" eaLnBrk="1" hangingPunct="1">
              <a:spcBef>
                <a:spcPct val="50000"/>
              </a:spcBef>
              <a:defRPr/>
            </a:pPr>
            <a:r>
              <a:rPr lang="en-GB" sz="2000" dirty="0"/>
              <a:t>IPCC </a:t>
            </a:r>
            <a:r>
              <a:rPr lang="en-GB" sz="2000" dirty="0" err="1" smtClean="0"/>
              <a:t>AR6</a:t>
            </a:r>
            <a:r>
              <a:rPr lang="en-GB" sz="2000" dirty="0" smtClean="0"/>
              <a:t> Climate Sensitivity Range: </a:t>
            </a:r>
            <a:r>
              <a:rPr lang="en-GB" sz="2000" b="0" dirty="0">
                <a:latin typeface="Verdana" pitchFamily="34" charset="0"/>
              </a:rPr>
              <a:t>2</a:t>
            </a:r>
            <a:r>
              <a:rPr lang="en-GB" sz="2000" b="0" dirty="0" smtClean="0">
                <a:latin typeface="Verdana" pitchFamily="34" charset="0"/>
              </a:rPr>
              <a:t>.5 </a:t>
            </a:r>
            <a:r>
              <a:rPr lang="en-GB" sz="2000" b="0" dirty="0">
                <a:latin typeface="Verdana" pitchFamily="34" charset="0"/>
              </a:rPr>
              <a:t>to </a:t>
            </a:r>
            <a:r>
              <a:rPr lang="en-GB" sz="2000" b="0" dirty="0" err="1" smtClean="0">
                <a:latin typeface="Verdana" pitchFamily="34" charset="0"/>
              </a:rPr>
              <a:t>4°C</a:t>
            </a:r>
            <a:r>
              <a:rPr lang="en-GB" sz="2000" b="0" dirty="0" smtClean="0">
                <a:latin typeface="Verdana" pitchFamily="34" charset="0"/>
              </a:rPr>
              <a:t> (</a:t>
            </a:r>
            <a:r>
              <a:rPr lang="en-GB" sz="2000" b="0" i="1" dirty="0" smtClean="0">
                <a:latin typeface="Verdana" pitchFamily="34" charset="0"/>
              </a:rPr>
              <a:t>likely</a:t>
            </a:r>
            <a:r>
              <a:rPr lang="en-GB" sz="2000" b="0" dirty="0" smtClean="0">
                <a:latin typeface="Verdana" pitchFamily="34" charset="0"/>
              </a:rPr>
              <a:t>) globally </a:t>
            </a:r>
            <a:r>
              <a:rPr lang="en-GB" sz="2000" b="0" dirty="0">
                <a:latin typeface="Verdana" pitchFamily="34" charset="0"/>
              </a:rPr>
              <a:t>averaged surface temperature increase for a doubling of carbon dioxide.</a:t>
            </a:r>
            <a:endParaRPr lang="en-GB" sz="2800" dirty="0"/>
          </a:p>
          <a:p>
            <a:pPr eaLnBrk="1" hangingPunct="1">
              <a:spcBef>
                <a:spcPct val="50000"/>
              </a:spcBef>
              <a:defRPr/>
            </a:pPr>
            <a:r>
              <a:rPr lang="en-GB" sz="2000" dirty="0"/>
              <a:t>Hundreds of GCM experiments have been completed for time periods throughout the geological column using a wide variety of climate models.</a:t>
            </a:r>
          </a:p>
          <a:p>
            <a:pPr eaLnBrk="1" hangingPunct="1">
              <a:spcBef>
                <a:spcPct val="50000"/>
              </a:spcBef>
              <a:defRPr/>
            </a:pPr>
            <a:r>
              <a:rPr lang="en-GB" sz="2000" dirty="0"/>
              <a:t>Many experiments focused on either glacial climates or warm climates (the extremes).</a:t>
            </a:r>
          </a:p>
          <a:p>
            <a:pPr eaLnBrk="1" hangingPunct="1">
              <a:spcBef>
                <a:spcPct val="50000"/>
              </a:spcBef>
              <a:defRPr/>
            </a:pPr>
            <a:endParaRPr lang="en-GB" sz="2000" baseline="-25000" dirty="0"/>
          </a:p>
        </p:txBody>
      </p:sp>
      <p:sp>
        <p:nvSpPr>
          <p:cNvPr id="310276" name="Text Box 4">
            <a:extLst>
              <a:ext uri="{FF2B5EF4-FFF2-40B4-BE49-F238E27FC236}">
                <a16:creationId xmlns:a16="http://schemas.microsoft.com/office/drawing/2014/main" id="{BE9896CD-4FE6-4FE7-AF83-2271D3074F40}"/>
              </a:ext>
            </a:extLst>
          </p:cNvPr>
          <p:cNvSpPr txBox="1">
            <a:spLocks noChangeArrowheads="1"/>
          </p:cNvSpPr>
          <p:nvPr/>
        </p:nvSpPr>
        <p:spPr bwMode="auto">
          <a:xfrm>
            <a:off x="457200" y="4495800"/>
            <a:ext cx="8086725" cy="1508125"/>
          </a:xfrm>
          <a:prstGeom prst="rect">
            <a:avLst/>
          </a:prstGeom>
          <a:noFill/>
          <a:ln w="9525">
            <a:noFill/>
            <a:miter lim="800000"/>
            <a:headEnd/>
            <a:tailEnd/>
          </a:ln>
          <a:effectLst/>
        </p:spPr>
        <p:txBody>
          <a:bodyPr>
            <a:spAutoFit/>
          </a:bodyPr>
          <a:lstStyle/>
          <a:p>
            <a:pPr algn="ctr" eaLnBrk="1" hangingPunct="1">
              <a:spcBef>
                <a:spcPct val="50000"/>
              </a:spcBef>
              <a:defRPr/>
            </a:pPr>
            <a:r>
              <a:rPr lang="en-GB" sz="2000" dirty="0">
                <a:solidFill>
                  <a:srgbClr val="CD3300"/>
                </a:solidFill>
              </a:rPr>
              <a:t>“There are few legitimate </a:t>
            </a:r>
            <a:r>
              <a:rPr lang="en-GB" sz="2000" dirty="0" smtClean="0">
                <a:solidFill>
                  <a:srgbClr val="CD3300"/>
                </a:solidFill>
              </a:rPr>
              <a:t>examples </a:t>
            </a:r>
            <a:r>
              <a:rPr lang="en-GB" sz="2000" dirty="0">
                <a:solidFill>
                  <a:srgbClr val="CD3300"/>
                </a:solidFill>
              </a:rPr>
              <a:t>of a climate model simulation in which the past climate conditions were overestimated”</a:t>
            </a:r>
          </a:p>
          <a:p>
            <a:pPr algn="ctr" eaLnBrk="1" hangingPunct="1">
              <a:defRPr/>
            </a:pPr>
            <a:endParaRPr lang="en-GB"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0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3106" name="Oval 2">
            <a:extLst>
              <a:ext uri="{FF2B5EF4-FFF2-40B4-BE49-F238E27FC236}">
                <a16:creationId xmlns:a16="http://schemas.microsoft.com/office/drawing/2014/main" id="{4D740DFF-95A6-448D-8CD6-DE2E70570FB1}"/>
              </a:ext>
            </a:extLst>
          </p:cNvPr>
          <p:cNvSpPr>
            <a:spLocks noChangeArrowheads="1"/>
          </p:cNvSpPr>
          <p:nvPr/>
        </p:nvSpPr>
        <p:spPr bwMode="auto">
          <a:xfrm>
            <a:off x="3956050" y="1219200"/>
            <a:ext cx="4441825" cy="4408488"/>
          </a:xfrm>
          <a:prstGeom prst="ellipse">
            <a:avLst/>
          </a:prstGeom>
          <a:solidFill>
            <a:schemeClr val="tx1"/>
          </a:solidFill>
          <a:ln w="12700" cap="sq">
            <a:noFill/>
            <a:round/>
            <a:headEnd type="none" w="sm" len="sm"/>
            <a:tailEnd type="none" w="sm" len="sm"/>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pic>
        <p:nvPicPr>
          <p:cNvPr id="75779" name="Picture 3" descr="globe">
            <a:extLst>
              <a:ext uri="{FF2B5EF4-FFF2-40B4-BE49-F238E27FC236}">
                <a16:creationId xmlns:a16="http://schemas.microsoft.com/office/drawing/2014/main" id="{D1E6996A-8FF8-4352-BEB2-2DD88EC665C0}"/>
              </a:ext>
            </a:extLst>
          </p:cNvPr>
          <p:cNvPicPr>
            <a:picLocks noChangeAspect="1" noChangeArrowheads="1"/>
          </p:cNvPicPr>
          <p:nvPr/>
        </p:nvPicPr>
        <p:blipFill>
          <a:blip r:embed="rId5">
            <a:lum bright="-6000" contrast="30000"/>
            <a:extLst>
              <a:ext uri="{28A0092B-C50C-407E-A947-70E740481C1C}">
                <a14:useLocalDpi xmlns:a14="http://schemas.microsoft.com/office/drawing/2010/main" val="0"/>
              </a:ext>
            </a:extLst>
          </a:blip>
          <a:srcRect l="20868" t="7126" r="17628" b="12199"/>
          <a:stretch>
            <a:fillRect/>
          </a:stretch>
        </p:blipFill>
        <p:spPr bwMode="auto">
          <a:xfrm>
            <a:off x="3924300" y="981075"/>
            <a:ext cx="4684713"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08" name="Text Box 4">
            <a:extLst>
              <a:ext uri="{FF2B5EF4-FFF2-40B4-BE49-F238E27FC236}">
                <a16:creationId xmlns:a16="http://schemas.microsoft.com/office/drawing/2014/main" id="{90493436-3E10-42FE-A36B-1A027BCE4CD7}"/>
              </a:ext>
            </a:extLst>
          </p:cNvPr>
          <p:cNvSpPr txBox="1">
            <a:spLocks noChangeArrowheads="1"/>
          </p:cNvSpPr>
          <p:nvPr/>
        </p:nvSpPr>
        <p:spPr bwMode="auto">
          <a:xfrm>
            <a:off x="152400" y="685800"/>
            <a:ext cx="2982913" cy="70167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GB" sz="4000">
                <a:solidFill>
                  <a:schemeClr val="bg1"/>
                </a:solidFill>
                <a:effectLst>
                  <a:outerShdw blurRad="38100" dist="38100" dir="2700000" algn="tl">
                    <a:srgbClr val="FFFFFF"/>
                  </a:outerShdw>
                </a:effectLst>
              </a:rPr>
              <a:t>Summary</a:t>
            </a:r>
          </a:p>
        </p:txBody>
      </p:sp>
      <p:sp>
        <p:nvSpPr>
          <p:cNvPr id="303109" name="Rectangle 5">
            <a:extLst>
              <a:ext uri="{FF2B5EF4-FFF2-40B4-BE49-F238E27FC236}">
                <a16:creationId xmlns:a16="http://schemas.microsoft.com/office/drawing/2014/main" id="{4AAF5603-4EDF-4E8E-BEDD-AC8C1C43BB1E}"/>
              </a:ext>
            </a:extLst>
          </p:cNvPr>
          <p:cNvSpPr>
            <a:spLocks noChangeArrowheads="1"/>
          </p:cNvSpPr>
          <p:nvPr/>
        </p:nvSpPr>
        <p:spPr bwMode="auto">
          <a:xfrm>
            <a:off x="0" y="5715000"/>
            <a:ext cx="3657600" cy="1143000"/>
          </a:xfrm>
          <a:prstGeom prst="rect">
            <a:avLst/>
          </a:prstGeom>
          <a:solidFill>
            <a:schemeClr val="tx1"/>
          </a:solidFill>
          <a:ln w="9525">
            <a:noFill/>
            <a:miter lim="800000"/>
            <a:headEnd/>
            <a:tailEnd/>
          </a:ln>
          <a:effec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303110" name="Rectangle 6">
            <a:extLst>
              <a:ext uri="{FF2B5EF4-FFF2-40B4-BE49-F238E27FC236}">
                <a16:creationId xmlns:a16="http://schemas.microsoft.com/office/drawing/2014/main" id="{059E02FC-7751-4605-A77F-D574EF0B8A4D}"/>
              </a:ext>
            </a:extLst>
          </p:cNvPr>
          <p:cNvSpPr>
            <a:spLocks noChangeArrowheads="1"/>
          </p:cNvSpPr>
          <p:nvPr/>
        </p:nvSpPr>
        <p:spPr bwMode="auto">
          <a:xfrm>
            <a:off x="138113" y="4953000"/>
            <a:ext cx="6567487" cy="519113"/>
          </a:xfrm>
          <a:prstGeom prst="rect">
            <a:avLst/>
          </a:prstGeom>
          <a:noFill/>
          <a:ln w="9525">
            <a:noFill/>
            <a:miter lim="800000"/>
            <a:headEnd/>
            <a:tailEnd/>
          </a:ln>
          <a:effectLst/>
        </p:spPr>
        <p:txBody>
          <a:bodyPr wrap="none">
            <a:spAutoFit/>
          </a:bodyPr>
          <a:lstStyle/>
          <a:p>
            <a:pPr eaLnBrk="1" hangingPunct="1">
              <a:spcBef>
                <a:spcPct val="50000"/>
              </a:spcBef>
              <a:buFontTx/>
              <a:buChar char="•"/>
              <a:defRPr/>
            </a:pPr>
            <a:r>
              <a:rPr lang="en-GB" sz="2800" dirty="0">
                <a:solidFill>
                  <a:schemeClr val="bg1"/>
                </a:solidFill>
                <a:effectLst>
                  <a:outerShdw blurRad="38100" dist="38100" dir="2700000" algn="tl">
                    <a:srgbClr val="FFFFFF"/>
                  </a:outerShdw>
                </a:effectLst>
              </a:rPr>
              <a:t> Glaciation in a Greenhouse word? </a:t>
            </a:r>
          </a:p>
        </p:txBody>
      </p:sp>
      <p:sp>
        <p:nvSpPr>
          <p:cNvPr id="303112" name="Rectangle 8">
            <a:extLst>
              <a:ext uri="{FF2B5EF4-FFF2-40B4-BE49-F238E27FC236}">
                <a16:creationId xmlns:a16="http://schemas.microsoft.com/office/drawing/2014/main" id="{9BD4A5A2-D377-4667-8219-5711C2A18498}"/>
              </a:ext>
            </a:extLst>
          </p:cNvPr>
          <p:cNvSpPr>
            <a:spLocks noChangeArrowheads="1"/>
          </p:cNvSpPr>
          <p:nvPr/>
        </p:nvSpPr>
        <p:spPr bwMode="auto">
          <a:xfrm>
            <a:off x="152400" y="4267200"/>
            <a:ext cx="4030663" cy="519113"/>
          </a:xfrm>
          <a:prstGeom prst="rect">
            <a:avLst/>
          </a:prstGeom>
          <a:noFill/>
          <a:ln w="9525">
            <a:noFill/>
            <a:miter lim="800000"/>
            <a:headEnd/>
            <a:tailEnd/>
          </a:ln>
          <a:effectLst/>
        </p:spPr>
        <p:txBody>
          <a:bodyPr wrap="none">
            <a:spAutoFit/>
          </a:bodyPr>
          <a:lstStyle/>
          <a:p>
            <a:pPr eaLnBrk="1" hangingPunct="1">
              <a:spcBef>
                <a:spcPct val="50000"/>
              </a:spcBef>
              <a:buFontTx/>
              <a:buChar char="•"/>
              <a:defRPr/>
            </a:pPr>
            <a:r>
              <a:rPr lang="en-GB" sz="2800">
                <a:solidFill>
                  <a:schemeClr val="bg1"/>
                </a:solidFill>
                <a:effectLst>
                  <a:outerShdw blurRad="38100" dist="38100" dir="2700000" algn="tl">
                    <a:srgbClr val="FFFFFF"/>
                  </a:outerShdw>
                </a:effectLst>
              </a:rPr>
              <a:t> Permanent El-Niño?</a:t>
            </a:r>
          </a:p>
        </p:txBody>
      </p:sp>
      <p:sp>
        <p:nvSpPr>
          <p:cNvPr id="303113" name="Rectangle 9">
            <a:extLst>
              <a:ext uri="{FF2B5EF4-FFF2-40B4-BE49-F238E27FC236}">
                <a16:creationId xmlns:a16="http://schemas.microsoft.com/office/drawing/2014/main" id="{850F23AA-078A-44A6-861D-6C4E1E1E8CB3}"/>
              </a:ext>
            </a:extLst>
          </p:cNvPr>
          <p:cNvSpPr>
            <a:spLocks noChangeArrowheads="1"/>
          </p:cNvSpPr>
          <p:nvPr/>
        </p:nvSpPr>
        <p:spPr bwMode="auto">
          <a:xfrm>
            <a:off x="152400" y="3505200"/>
            <a:ext cx="2811988" cy="523220"/>
          </a:xfrm>
          <a:prstGeom prst="rect">
            <a:avLst/>
          </a:prstGeom>
          <a:noFill/>
          <a:ln w="9525">
            <a:noFill/>
            <a:miter lim="800000"/>
            <a:headEnd/>
            <a:tailEnd/>
          </a:ln>
          <a:effectLst/>
        </p:spPr>
        <p:txBody>
          <a:bodyPr wrap="none">
            <a:spAutoFit/>
          </a:bodyPr>
          <a:lstStyle/>
          <a:p>
            <a:pPr eaLnBrk="1" hangingPunct="1">
              <a:spcBef>
                <a:spcPct val="50000"/>
              </a:spcBef>
              <a:buFontTx/>
              <a:buChar char="•"/>
              <a:defRPr/>
            </a:pPr>
            <a:r>
              <a:rPr lang="en-GB" sz="2800" dirty="0">
                <a:solidFill>
                  <a:schemeClr val="bg1"/>
                </a:solidFill>
                <a:effectLst>
                  <a:outerShdw blurRad="38100" dist="38100" dir="2700000" algn="tl">
                    <a:srgbClr val="FFFFFF"/>
                  </a:outerShdw>
                </a:effectLst>
              </a:rPr>
              <a:t> How its done</a:t>
            </a:r>
          </a:p>
        </p:txBody>
      </p:sp>
      <p:sp>
        <p:nvSpPr>
          <p:cNvPr id="303114" name="Rectangle 10">
            <a:extLst>
              <a:ext uri="{FF2B5EF4-FFF2-40B4-BE49-F238E27FC236}">
                <a16:creationId xmlns:a16="http://schemas.microsoft.com/office/drawing/2014/main" id="{BE16B3AE-CD7A-480A-AF25-9AF2BF2D9916}"/>
              </a:ext>
            </a:extLst>
          </p:cNvPr>
          <p:cNvSpPr>
            <a:spLocks noChangeArrowheads="1"/>
          </p:cNvSpPr>
          <p:nvPr/>
        </p:nvSpPr>
        <p:spPr bwMode="auto">
          <a:xfrm>
            <a:off x="152400" y="2743200"/>
            <a:ext cx="4244975" cy="519113"/>
          </a:xfrm>
          <a:prstGeom prst="rect">
            <a:avLst/>
          </a:prstGeom>
          <a:noFill/>
          <a:ln w="9525">
            <a:noFill/>
            <a:miter lim="800000"/>
            <a:headEnd/>
            <a:tailEnd/>
          </a:ln>
          <a:effectLst/>
        </p:spPr>
        <p:txBody>
          <a:bodyPr wrap="none">
            <a:spAutoFit/>
          </a:bodyPr>
          <a:lstStyle/>
          <a:p>
            <a:pPr eaLnBrk="1" hangingPunct="1">
              <a:spcBef>
                <a:spcPct val="50000"/>
              </a:spcBef>
              <a:buFontTx/>
              <a:buChar char="•"/>
              <a:defRPr/>
            </a:pPr>
            <a:r>
              <a:rPr lang="en-GB" sz="2800" dirty="0">
                <a:solidFill>
                  <a:schemeClr val="bg1"/>
                </a:solidFill>
                <a:effectLst>
                  <a:outerShdw blurRad="38100" dist="38100" dir="2700000" algn="tl">
                    <a:srgbClr val="FFFFFF"/>
                  </a:outerShdw>
                </a:effectLst>
              </a:rPr>
              <a:t> Need for integration </a:t>
            </a:r>
          </a:p>
        </p:txBody>
      </p:sp>
      <p:sp>
        <p:nvSpPr>
          <p:cNvPr id="303115" name="Rectangle 11">
            <a:extLst>
              <a:ext uri="{FF2B5EF4-FFF2-40B4-BE49-F238E27FC236}">
                <a16:creationId xmlns:a16="http://schemas.microsoft.com/office/drawing/2014/main" id="{D00DA41E-55E0-484E-973E-34E6F133323C}"/>
              </a:ext>
            </a:extLst>
          </p:cNvPr>
          <p:cNvSpPr>
            <a:spLocks noChangeArrowheads="1"/>
          </p:cNvSpPr>
          <p:nvPr/>
        </p:nvSpPr>
        <p:spPr bwMode="auto">
          <a:xfrm>
            <a:off x="152400" y="1981200"/>
            <a:ext cx="2680542" cy="523220"/>
          </a:xfrm>
          <a:prstGeom prst="rect">
            <a:avLst/>
          </a:prstGeom>
          <a:noFill/>
          <a:ln w="9525">
            <a:noFill/>
            <a:miter lim="800000"/>
            <a:headEnd/>
            <a:tailEnd/>
          </a:ln>
          <a:effectLst/>
        </p:spPr>
        <p:txBody>
          <a:bodyPr wrap="none">
            <a:spAutoFit/>
          </a:bodyPr>
          <a:lstStyle/>
          <a:p>
            <a:pPr eaLnBrk="1" hangingPunct="1">
              <a:spcBef>
                <a:spcPct val="50000"/>
              </a:spcBef>
              <a:buFontTx/>
              <a:buChar char="•"/>
              <a:defRPr/>
            </a:pPr>
            <a:r>
              <a:rPr lang="en-GB" sz="2800" dirty="0">
                <a:solidFill>
                  <a:schemeClr val="bg1"/>
                </a:solidFill>
                <a:effectLst>
                  <a:outerShdw blurRad="38100" dist="38100" dir="2700000" algn="tl">
                    <a:srgbClr val="FFFFFF"/>
                  </a:outerShdw>
                </a:effectLst>
              </a:rPr>
              <a:t> Why model?</a:t>
            </a:r>
          </a:p>
        </p:txBody>
      </p:sp>
      <p:sp>
        <p:nvSpPr>
          <p:cNvPr id="303116" name="Text Box 12">
            <a:extLst>
              <a:ext uri="{FF2B5EF4-FFF2-40B4-BE49-F238E27FC236}">
                <a16:creationId xmlns:a16="http://schemas.microsoft.com/office/drawing/2014/main" id="{59CE4D31-F3F9-4891-B282-78227170D5B2}"/>
              </a:ext>
            </a:extLst>
          </p:cNvPr>
          <p:cNvSpPr txBox="1">
            <a:spLocks noChangeArrowheads="1"/>
          </p:cNvSpPr>
          <p:nvPr/>
        </p:nvSpPr>
        <p:spPr bwMode="auto">
          <a:xfrm>
            <a:off x="328613" y="5627688"/>
            <a:ext cx="6838732" cy="830997"/>
          </a:xfrm>
          <a:prstGeom prst="rect">
            <a:avLst/>
          </a:prstGeom>
          <a:noFill/>
          <a:ln w="9525">
            <a:noFill/>
            <a:miter lim="800000"/>
            <a:headEnd/>
            <a:tailEnd/>
          </a:ln>
          <a:effectLst/>
        </p:spPr>
        <p:txBody>
          <a:bodyPr wrap="none">
            <a:spAutoFit/>
          </a:bodyPr>
          <a:lstStyle/>
          <a:p>
            <a:pPr eaLnBrk="1" hangingPunct="1">
              <a:defRPr/>
            </a:pPr>
            <a:r>
              <a:rPr lang="en-GB" dirty="0" smtClean="0">
                <a:solidFill>
                  <a:schemeClr val="bg1"/>
                </a:solidFill>
                <a:effectLst>
                  <a:outerShdw blurRad="38100" dist="38100" dir="2700000" algn="tl">
                    <a:srgbClr val="FFFFFF"/>
                  </a:outerShdw>
                </a:effectLst>
              </a:rPr>
              <a:t>(</a:t>
            </a:r>
            <a:r>
              <a:rPr lang="en-GB" dirty="0" smtClean="0">
                <a:solidFill>
                  <a:schemeClr val="bg1"/>
                </a:solidFill>
                <a:effectLst>
                  <a:outerShdw blurRad="38100" dist="38100" dir="2700000" algn="tl">
                    <a:srgbClr val="FFFFFF"/>
                  </a:outerShdw>
                </a:effectLst>
              </a:rPr>
              <a:t>Next</a:t>
            </a:r>
            <a:r>
              <a:rPr lang="en-GB" dirty="0" smtClean="0">
                <a:solidFill>
                  <a:schemeClr val="bg1"/>
                </a:solidFill>
                <a:effectLst>
                  <a:outerShdw blurRad="38100" dist="38100" dir="2700000" algn="tl">
                    <a:srgbClr val="FFFFFF"/>
                  </a:outerShdw>
                </a:effectLst>
              </a:rPr>
              <a:t>: </a:t>
            </a:r>
            <a:r>
              <a:rPr lang="en-GB" dirty="0">
                <a:solidFill>
                  <a:schemeClr val="bg1"/>
                </a:solidFill>
                <a:effectLst>
                  <a:outerShdw blurRad="38100" dist="38100" dir="2700000" algn="tl">
                    <a:srgbClr val="FFFFFF"/>
                  </a:outerShdw>
                </a:effectLst>
              </a:rPr>
              <a:t>how we use evidence from </a:t>
            </a:r>
          </a:p>
          <a:p>
            <a:pPr eaLnBrk="1" hangingPunct="1">
              <a:defRPr/>
            </a:pPr>
            <a:r>
              <a:rPr lang="en-GB" dirty="0">
                <a:solidFill>
                  <a:schemeClr val="bg1"/>
                </a:solidFill>
                <a:effectLst>
                  <a:outerShdw blurRad="38100" dist="38100" dir="2700000" algn="tl">
                    <a:srgbClr val="FFFFFF"/>
                  </a:outerShdw>
                </a:effectLst>
              </a:rPr>
              <a:t>the past to constrain Climate Sensitivity).</a:t>
            </a:r>
            <a:endParaRPr lang="en-GB" dirty="0">
              <a:solidFill>
                <a:srgbClr val="FF0000"/>
              </a:solidFill>
              <a:effectLst>
                <a:outerShdw blurRad="38100" dist="38100" dir="2700000" algn="tl">
                  <a:srgbClr val="FFFFFF"/>
                </a:outerShdw>
              </a:effectLst>
            </a:endParaRP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31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31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31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31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31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3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0" grpId="0" autoUpdateAnimBg="0"/>
      <p:bldP spid="303112" grpId="0" autoUpdateAnimBg="0"/>
      <p:bldP spid="303113" grpId="0" autoUpdateAnimBg="0"/>
      <p:bldP spid="303114" grpId="0" autoUpdateAnimBg="0"/>
      <p:bldP spid="303115" grpId="0" autoUpdateAnimBg="0"/>
      <p:bldP spid="30311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6D4557C-C786-4AC3-9656-5761EE4AB590}"/>
              </a:ext>
            </a:extLst>
          </p:cNvPr>
          <p:cNvSpPr>
            <a:spLocks noGrp="1" noChangeArrowheads="1"/>
          </p:cNvSpPr>
          <p:nvPr>
            <p:ph type="title"/>
          </p:nvPr>
        </p:nvSpPr>
        <p:spPr>
          <a:xfrm>
            <a:off x="304800" y="228600"/>
            <a:ext cx="8534400" cy="838200"/>
          </a:xfrm>
        </p:spPr>
        <p:txBody>
          <a:bodyPr/>
          <a:lstStyle/>
          <a:p>
            <a:pPr eaLnBrk="1" hangingPunct="1"/>
            <a:r>
              <a:rPr lang="en-GB" altLang="en-US" sz="3200" b="1" dirty="0">
                <a:latin typeface="Tahoma" panose="020B0604030504040204" pitchFamily="34" charset="0"/>
              </a:rPr>
              <a:t>The Climate System</a:t>
            </a:r>
          </a:p>
        </p:txBody>
      </p:sp>
      <p:pic>
        <p:nvPicPr>
          <p:cNvPr id="20483" name="Picture 3" descr="figure_pots_climatesystem">
            <a:extLst>
              <a:ext uri="{FF2B5EF4-FFF2-40B4-BE49-F238E27FC236}">
                <a16:creationId xmlns:a16="http://schemas.microsoft.com/office/drawing/2014/main" id="{876BA691-FAD9-4117-A0AF-F4880F913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1447800"/>
            <a:ext cx="8610600"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B7F90CBC-A33B-4D3B-8374-F10C9E65AA97}"/>
              </a:ext>
            </a:extLst>
          </p:cNvPr>
          <p:cNvSpPr>
            <a:spLocks noGrp="1" noChangeArrowheads="1"/>
          </p:cNvSpPr>
          <p:nvPr>
            <p:ph type="title"/>
          </p:nvPr>
        </p:nvSpPr>
        <p:spPr>
          <a:xfrm>
            <a:off x="838200" y="228600"/>
            <a:ext cx="7613650" cy="785813"/>
          </a:xfrm>
        </p:spPr>
        <p:txBody>
          <a:bodyPr/>
          <a:lstStyle/>
          <a:p>
            <a:pPr eaLnBrk="1" hangingPunct="1">
              <a:defRPr/>
            </a:pPr>
            <a:r>
              <a:rPr lang="en-GB" sz="3200" b="1" dirty="0">
                <a:latin typeface="Tahoma" pitchFamily="34" charset="0"/>
              </a:rPr>
              <a:t>General Circulation Models</a:t>
            </a:r>
          </a:p>
        </p:txBody>
      </p:sp>
      <p:sp>
        <p:nvSpPr>
          <p:cNvPr id="22531" name="Text Box 3">
            <a:extLst>
              <a:ext uri="{FF2B5EF4-FFF2-40B4-BE49-F238E27FC236}">
                <a16:creationId xmlns:a16="http://schemas.microsoft.com/office/drawing/2014/main" id="{DE76C5BD-739C-4FD7-A35A-47F0783A24F7}"/>
              </a:ext>
            </a:extLst>
          </p:cNvPr>
          <p:cNvSpPr txBox="1">
            <a:spLocks noChangeArrowheads="1"/>
          </p:cNvSpPr>
          <p:nvPr/>
        </p:nvSpPr>
        <p:spPr bwMode="auto">
          <a:xfrm>
            <a:off x="457200" y="1143000"/>
            <a:ext cx="8458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Clr>
                <a:schemeClr val="accent1"/>
              </a:buClr>
              <a:buSzPct val="75000"/>
              <a:buFont typeface="Monotype Sorts" pitchFamily="2" charset="2"/>
              <a:buNone/>
            </a:pPr>
            <a:r>
              <a:rPr kumimoji="1" lang="en-GB" altLang="en-US" sz="2800" b="0">
                <a:latin typeface="Tahoma" panose="020B0604030504040204" pitchFamily="34" charset="0"/>
              </a:rPr>
              <a:t>Model needs to simulate albedo, emissivity and general circulation.</a:t>
            </a:r>
          </a:p>
          <a:p>
            <a:pPr>
              <a:spcBef>
                <a:spcPct val="50000"/>
              </a:spcBef>
              <a:buClr>
                <a:schemeClr val="accent1"/>
              </a:buClr>
              <a:buSzPct val="75000"/>
              <a:buFont typeface="Monotype Sorts" pitchFamily="2" charset="2"/>
              <a:buNone/>
            </a:pPr>
            <a:r>
              <a:rPr kumimoji="1" lang="en-GB" altLang="en-US" sz="2800" b="0">
                <a:latin typeface="Tahoma" panose="020B0604030504040204" pitchFamily="34" charset="0"/>
              </a:rPr>
              <a:t>Use “first principles”</a:t>
            </a:r>
          </a:p>
        </p:txBody>
      </p:sp>
      <p:sp>
        <p:nvSpPr>
          <p:cNvPr id="22532" name="Text Box 4">
            <a:extLst>
              <a:ext uri="{FF2B5EF4-FFF2-40B4-BE49-F238E27FC236}">
                <a16:creationId xmlns:a16="http://schemas.microsoft.com/office/drawing/2014/main" id="{C5B969ED-D195-4948-AF4A-81826D1F83F4}"/>
              </a:ext>
            </a:extLst>
          </p:cNvPr>
          <p:cNvSpPr txBox="1">
            <a:spLocks noChangeArrowheads="1"/>
          </p:cNvSpPr>
          <p:nvPr/>
        </p:nvSpPr>
        <p:spPr bwMode="auto">
          <a:xfrm>
            <a:off x="757238" y="3076575"/>
            <a:ext cx="3790950" cy="3403600"/>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Clr>
                <a:schemeClr val="accent1"/>
              </a:buClr>
              <a:buSzPct val="75000"/>
              <a:buFont typeface="Monotype Sorts" pitchFamily="2" charset="2"/>
              <a:buNone/>
            </a:pPr>
            <a:r>
              <a:rPr kumimoji="1" lang="en-GB" altLang="en-US" sz="2400" b="0">
                <a:latin typeface="Tahoma" panose="020B0604030504040204" pitchFamily="34" charset="0"/>
              </a:rPr>
              <a:t>Newton's Laws of Motion</a:t>
            </a:r>
          </a:p>
          <a:p>
            <a:pPr>
              <a:spcBef>
                <a:spcPct val="50000"/>
              </a:spcBef>
              <a:buClr>
                <a:schemeClr val="accent1"/>
              </a:buClr>
              <a:buSzPct val="75000"/>
              <a:buFont typeface="Monotype Sorts" pitchFamily="2" charset="2"/>
              <a:buNone/>
            </a:pPr>
            <a:r>
              <a:rPr kumimoji="1" lang="en-GB" altLang="en-US" sz="2400" b="0">
                <a:latin typeface="Tahoma" panose="020B0604030504040204" pitchFamily="34" charset="0"/>
              </a:rPr>
              <a:t>1</a:t>
            </a:r>
            <a:r>
              <a:rPr kumimoji="1" lang="en-GB" altLang="en-US" sz="2400" b="0" baseline="30000">
                <a:latin typeface="Tahoma" panose="020B0604030504040204" pitchFamily="34" charset="0"/>
              </a:rPr>
              <a:t>st</a:t>
            </a:r>
            <a:r>
              <a:rPr kumimoji="1" lang="en-GB" altLang="en-US" sz="2400" b="0">
                <a:latin typeface="Tahoma" panose="020B0604030504040204" pitchFamily="34" charset="0"/>
              </a:rPr>
              <a:t> Law of Thermodynamics</a:t>
            </a:r>
          </a:p>
          <a:p>
            <a:pPr>
              <a:spcBef>
                <a:spcPct val="50000"/>
              </a:spcBef>
              <a:buClr>
                <a:schemeClr val="accent1"/>
              </a:buClr>
              <a:buSzPct val="75000"/>
              <a:buFont typeface="Monotype Sorts" pitchFamily="2" charset="2"/>
              <a:buNone/>
            </a:pPr>
            <a:r>
              <a:rPr kumimoji="1" lang="en-GB" altLang="en-US" sz="2400" b="0">
                <a:latin typeface="Tahoma" panose="020B0604030504040204" pitchFamily="34" charset="0"/>
              </a:rPr>
              <a:t>Conservation of Mass and Moisture</a:t>
            </a:r>
          </a:p>
          <a:p>
            <a:pPr>
              <a:spcBef>
                <a:spcPct val="50000"/>
              </a:spcBef>
              <a:buClr>
                <a:schemeClr val="accent1"/>
              </a:buClr>
              <a:buSzPct val="75000"/>
              <a:buFont typeface="Monotype Sorts" pitchFamily="2" charset="2"/>
              <a:buNone/>
            </a:pPr>
            <a:r>
              <a:rPr kumimoji="1" lang="en-GB" altLang="en-US" sz="2400" b="0">
                <a:latin typeface="Tahoma" panose="020B0604030504040204" pitchFamily="34" charset="0"/>
              </a:rPr>
              <a:t>Hydrostatic Balance</a:t>
            </a:r>
          </a:p>
          <a:p>
            <a:pPr>
              <a:spcBef>
                <a:spcPct val="50000"/>
              </a:spcBef>
              <a:buClr>
                <a:schemeClr val="accent1"/>
              </a:buClr>
              <a:buSzPct val="75000"/>
              <a:buFont typeface="Monotype Sorts" pitchFamily="2" charset="2"/>
              <a:buNone/>
            </a:pPr>
            <a:r>
              <a:rPr kumimoji="1" lang="en-GB" altLang="en-US" sz="2400" b="0">
                <a:latin typeface="Tahoma" panose="020B0604030504040204" pitchFamily="34" charset="0"/>
              </a:rPr>
              <a:t>Ideal Gas Law</a:t>
            </a:r>
          </a:p>
        </p:txBody>
      </p:sp>
      <p:pic>
        <p:nvPicPr>
          <p:cNvPr id="22533" name="Picture 5" descr="atmos_model2">
            <a:extLst>
              <a:ext uri="{FF2B5EF4-FFF2-40B4-BE49-F238E27FC236}">
                <a16:creationId xmlns:a16="http://schemas.microsoft.com/office/drawing/2014/main" id="{6A733202-4ECB-467A-AD76-716898045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963" y="2405063"/>
            <a:ext cx="3821112" cy="372268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a:extLst>
              <a:ext uri="{FF2B5EF4-FFF2-40B4-BE49-F238E27FC236}">
                <a16:creationId xmlns:a16="http://schemas.microsoft.com/office/drawing/2014/main" id="{BBBBC7A3-8B3C-47ED-B213-C75D7CA357E9}"/>
              </a:ext>
            </a:extLst>
          </p:cNvPr>
          <p:cNvSpPr txBox="1">
            <a:spLocks noChangeArrowheads="1"/>
          </p:cNvSpPr>
          <p:nvPr/>
        </p:nvSpPr>
        <p:spPr bwMode="auto">
          <a:xfrm>
            <a:off x="1371600" y="381000"/>
            <a:ext cx="6623050" cy="641350"/>
          </a:xfrm>
          <a:prstGeom prst="rect">
            <a:avLst/>
          </a:prstGeom>
          <a:noFill/>
          <a:ln w="9525">
            <a:noFill/>
            <a:miter lim="800000"/>
            <a:headEnd/>
            <a:tailEnd/>
          </a:ln>
          <a:effectLst/>
        </p:spPr>
        <p:txBody>
          <a:bodyPr wrap="none">
            <a:spAutoFit/>
          </a:bodyPr>
          <a:lstStyle/>
          <a:p>
            <a:pPr eaLnBrk="1" hangingPunct="1">
              <a:defRPr/>
            </a:pPr>
            <a:r>
              <a:rPr lang="en-GB" sz="3600" dirty="0">
                <a:solidFill>
                  <a:schemeClr val="tx2"/>
                </a:solidFill>
              </a:rPr>
              <a:t>Spectrum of Climate Models</a:t>
            </a:r>
          </a:p>
        </p:txBody>
      </p:sp>
      <p:sp>
        <p:nvSpPr>
          <p:cNvPr id="314371" name="Text Box 3">
            <a:extLst>
              <a:ext uri="{FF2B5EF4-FFF2-40B4-BE49-F238E27FC236}">
                <a16:creationId xmlns:a16="http://schemas.microsoft.com/office/drawing/2014/main" id="{CAB038EF-6B9F-41DF-9FE3-DB5D2317D7C5}"/>
              </a:ext>
            </a:extLst>
          </p:cNvPr>
          <p:cNvSpPr txBox="1">
            <a:spLocks noChangeArrowheads="1"/>
          </p:cNvSpPr>
          <p:nvPr/>
        </p:nvSpPr>
        <p:spPr bwMode="auto">
          <a:xfrm>
            <a:off x="990600" y="4800600"/>
            <a:ext cx="7772400" cy="376238"/>
          </a:xfrm>
          <a:prstGeom prst="rect">
            <a:avLst/>
          </a:prstGeom>
          <a:solidFill>
            <a:schemeClr val="folHlink"/>
          </a:solidFill>
          <a:ln w="9525">
            <a:solidFill>
              <a:schemeClr val="bg2"/>
            </a:solidFill>
            <a:miter lim="800000"/>
            <a:headEnd/>
            <a:tailEnd/>
          </a:ln>
          <a:effectLst/>
        </p:spPr>
        <p:txBody>
          <a:bodyPr>
            <a:spAutoFit/>
          </a:bodyPr>
          <a:lstStyle/>
          <a:p>
            <a:pPr algn="ctr" eaLnBrk="1" hangingPunct="1">
              <a:spcBef>
                <a:spcPct val="50000"/>
              </a:spcBef>
              <a:defRPr/>
            </a:pPr>
            <a:r>
              <a:rPr lang="en-GB" sz="1800">
                <a:effectLst>
                  <a:outerShdw blurRad="38100" dist="38100" dir="2700000" algn="tl">
                    <a:srgbClr val="FFFFFF"/>
                  </a:outerShdw>
                </a:effectLst>
              </a:rPr>
              <a:t>Energy Balance Models (EBM’s)</a:t>
            </a:r>
          </a:p>
        </p:txBody>
      </p:sp>
      <p:sp>
        <p:nvSpPr>
          <p:cNvPr id="314372" name="Text Box 4">
            <a:extLst>
              <a:ext uri="{FF2B5EF4-FFF2-40B4-BE49-F238E27FC236}">
                <a16:creationId xmlns:a16="http://schemas.microsoft.com/office/drawing/2014/main" id="{655B22F5-BAD4-487D-96D2-F18BE22593A7}"/>
              </a:ext>
            </a:extLst>
          </p:cNvPr>
          <p:cNvSpPr txBox="1">
            <a:spLocks noChangeArrowheads="1"/>
          </p:cNvSpPr>
          <p:nvPr/>
        </p:nvSpPr>
        <p:spPr bwMode="auto">
          <a:xfrm>
            <a:off x="1447800" y="4191000"/>
            <a:ext cx="6705600" cy="376238"/>
          </a:xfrm>
          <a:prstGeom prst="rect">
            <a:avLst/>
          </a:prstGeom>
          <a:solidFill>
            <a:schemeClr val="folHlink"/>
          </a:solidFill>
          <a:ln w="9525">
            <a:solidFill>
              <a:schemeClr val="bg2"/>
            </a:solidFill>
            <a:miter lim="800000"/>
            <a:headEnd/>
            <a:tailEnd/>
          </a:ln>
          <a:effectLst/>
        </p:spPr>
        <p:txBody>
          <a:bodyPr>
            <a:spAutoFit/>
          </a:bodyPr>
          <a:lstStyle/>
          <a:p>
            <a:pPr algn="ctr" eaLnBrk="1" hangingPunct="1">
              <a:spcBef>
                <a:spcPct val="50000"/>
              </a:spcBef>
              <a:defRPr/>
            </a:pPr>
            <a:r>
              <a:rPr lang="en-GB" sz="1800">
                <a:effectLst>
                  <a:outerShdw blurRad="38100" dist="38100" dir="2700000" algn="tl">
                    <a:srgbClr val="FFFFFF"/>
                  </a:outerShdw>
                </a:effectLst>
              </a:rPr>
              <a:t>Atmospheric General Circulation Models (AGCM)</a:t>
            </a:r>
          </a:p>
        </p:txBody>
      </p:sp>
      <p:sp>
        <p:nvSpPr>
          <p:cNvPr id="314373" name="Text Box 5">
            <a:extLst>
              <a:ext uri="{FF2B5EF4-FFF2-40B4-BE49-F238E27FC236}">
                <a16:creationId xmlns:a16="http://schemas.microsoft.com/office/drawing/2014/main" id="{6A6BAA68-D88E-4861-B931-82483A6FD2B2}"/>
              </a:ext>
            </a:extLst>
          </p:cNvPr>
          <p:cNvSpPr txBox="1">
            <a:spLocks noChangeArrowheads="1"/>
          </p:cNvSpPr>
          <p:nvPr/>
        </p:nvSpPr>
        <p:spPr bwMode="auto">
          <a:xfrm>
            <a:off x="1828800" y="3505200"/>
            <a:ext cx="5791200" cy="376238"/>
          </a:xfrm>
          <a:prstGeom prst="rect">
            <a:avLst/>
          </a:prstGeom>
          <a:solidFill>
            <a:schemeClr val="folHlink"/>
          </a:solidFill>
          <a:ln w="9525">
            <a:solidFill>
              <a:schemeClr val="bg2"/>
            </a:solidFill>
            <a:miter lim="800000"/>
            <a:headEnd/>
            <a:tailEnd/>
          </a:ln>
          <a:effectLst/>
        </p:spPr>
        <p:txBody>
          <a:bodyPr>
            <a:spAutoFit/>
          </a:bodyPr>
          <a:lstStyle/>
          <a:p>
            <a:pPr algn="ctr" eaLnBrk="1" hangingPunct="1">
              <a:spcBef>
                <a:spcPct val="50000"/>
              </a:spcBef>
              <a:defRPr/>
            </a:pPr>
            <a:r>
              <a:rPr lang="en-GB" sz="1800">
                <a:effectLst>
                  <a:outerShdw blurRad="38100" dist="38100" dir="2700000" algn="tl">
                    <a:srgbClr val="FFFFFF"/>
                  </a:outerShdw>
                </a:effectLst>
              </a:rPr>
              <a:t>AGCM + Slab Ocean Model</a:t>
            </a:r>
          </a:p>
        </p:txBody>
      </p:sp>
      <p:sp>
        <p:nvSpPr>
          <p:cNvPr id="314374" name="Text Box 6">
            <a:extLst>
              <a:ext uri="{FF2B5EF4-FFF2-40B4-BE49-F238E27FC236}">
                <a16:creationId xmlns:a16="http://schemas.microsoft.com/office/drawing/2014/main" id="{2E86881F-23B3-4995-8975-E589F7F57687}"/>
              </a:ext>
            </a:extLst>
          </p:cNvPr>
          <p:cNvSpPr txBox="1">
            <a:spLocks noChangeArrowheads="1"/>
          </p:cNvSpPr>
          <p:nvPr/>
        </p:nvSpPr>
        <p:spPr bwMode="auto">
          <a:xfrm>
            <a:off x="2133600" y="2819400"/>
            <a:ext cx="5181600" cy="376238"/>
          </a:xfrm>
          <a:prstGeom prst="rect">
            <a:avLst/>
          </a:prstGeom>
          <a:solidFill>
            <a:schemeClr val="folHlink"/>
          </a:solidFill>
          <a:ln w="9525">
            <a:solidFill>
              <a:schemeClr val="bg2"/>
            </a:solidFill>
            <a:miter lim="800000"/>
            <a:headEnd/>
            <a:tailEnd/>
          </a:ln>
          <a:effectLst/>
        </p:spPr>
        <p:txBody>
          <a:bodyPr>
            <a:spAutoFit/>
          </a:bodyPr>
          <a:lstStyle/>
          <a:p>
            <a:pPr eaLnBrk="1" hangingPunct="1">
              <a:spcBef>
                <a:spcPct val="50000"/>
              </a:spcBef>
              <a:defRPr/>
            </a:pPr>
            <a:r>
              <a:rPr lang="en-GB" sz="1800">
                <a:effectLst>
                  <a:outerShdw blurRad="38100" dist="38100" dir="2700000" algn="tl">
                    <a:srgbClr val="FFFFFF"/>
                  </a:outerShdw>
                </a:effectLst>
              </a:rPr>
              <a:t>Coupled Ocean Atmosphere GCM (OAGCM)</a:t>
            </a:r>
          </a:p>
        </p:txBody>
      </p:sp>
      <p:sp>
        <p:nvSpPr>
          <p:cNvPr id="314375" name="Text Box 7">
            <a:extLst>
              <a:ext uri="{FF2B5EF4-FFF2-40B4-BE49-F238E27FC236}">
                <a16:creationId xmlns:a16="http://schemas.microsoft.com/office/drawing/2014/main" id="{5603AF1A-FAFB-4C36-B3DE-1F3AE0204F6C}"/>
              </a:ext>
            </a:extLst>
          </p:cNvPr>
          <p:cNvSpPr txBox="1">
            <a:spLocks noChangeArrowheads="1"/>
          </p:cNvSpPr>
          <p:nvPr/>
        </p:nvSpPr>
        <p:spPr bwMode="auto">
          <a:xfrm>
            <a:off x="2895600" y="2133600"/>
            <a:ext cx="3657600" cy="376238"/>
          </a:xfrm>
          <a:prstGeom prst="rect">
            <a:avLst/>
          </a:prstGeom>
          <a:solidFill>
            <a:schemeClr val="folHlink"/>
          </a:solidFill>
          <a:ln w="9525">
            <a:solidFill>
              <a:schemeClr val="bg2"/>
            </a:solidFill>
            <a:miter lim="800000"/>
            <a:headEnd/>
            <a:tailEnd/>
          </a:ln>
          <a:effectLst/>
        </p:spPr>
        <p:txBody>
          <a:bodyPr>
            <a:spAutoFit/>
          </a:bodyPr>
          <a:lstStyle/>
          <a:p>
            <a:pPr algn="ctr" eaLnBrk="1" hangingPunct="1">
              <a:spcBef>
                <a:spcPct val="50000"/>
              </a:spcBef>
              <a:defRPr/>
            </a:pPr>
            <a:r>
              <a:rPr lang="en-GB" sz="1800">
                <a:effectLst>
                  <a:outerShdw blurRad="38100" dist="38100" dir="2700000" algn="tl">
                    <a:srgbClr val="FFFFFF"/>
                  </a:outerShdw>
                </a:effectLst>
              </a:rPr>
              <a:t>EMIC</a:t>
            </a:r>
          </a:p>
        </p:txBody>
      </p:sp>
      <p:sp>
        <p:nvSpPr>
          <p:cNvPr id="314376" name="Text Box 8">
            <a:extLst>
              <a:ext uri="{FF2B5EF4-FFF2-40B4-BE49-F238E27FC236}">
                <a16:creationId xmlns:a16="http://schemas.microsoft.com/office/drawing/2014/main" id="{357F438C-CCFD-482F-A22D-AB9CE76F925C}"/>
              </a:ext>
            </a:extLst>
          </p:cNvPr>
          <p:cNvSpPr txBox="1">
            <a:spLocks noChangeArrowheads="1"/>
          </p:cNvSpPr>
          <p:nvPr/>
        </p:nvSpPr>
        <p:spPr bwMode="auto">
          <a:xfrm>
            <a:off x="3581400" y="1447800"/>
            <a:ext cx="2286000" cy="376238"/>
          </a:xfrm>
          <a:prstGeom prst="rect">
            <a:avLst/>
          </a:prstGeom>
          <a:solidFill>
            <a:schemeClr val="folHlink"/>
          </a:solidFill>
          <a:ln w="9525">
            <a:solidFill>
              <a:schemeClr val="bg2"/>
            </a:solidFill>
            <a:miter lim="800000"/>
            <a:headEnd/>
            <a:tailEnd/>
          </a:ln>
          <a:effectLst/>
        </p:spPr>
        <p:txBody>
          <a:bodyPr>
            <a:spAutoFit/>
          </a:bodyPr>
          <a:lstStyle/>
          <a:p>
            <a:pPr algn="ctr" eaLnBrk="1" hangingPunct="1">
              <a:spcBef>
                <a:spcPct val="50000"/>
              </a:spcBef>
              <a:defRPr/>
            </a:pPr>
            <a:r>
              <a:rPr lang="en-GB" sz="1800">
                <a:effectLst>
                  <a:outerShdw blurRad="38100" dist="38100" dir="2700000" algn="tl">
                    <a:srgbClr val="FFFFFF"/>
                  </a:outerShdw>
                </a:effectLst>
              </a:rPr>
              <a:t>ESM</a:t>
            </a:r>
          </a:p>
        </p:txBody>
      </p:sp>
      <p:sp>
        <p:nvSpPr>
          <p:cNvPr id="314377" name="Line 9">
            <a:extLst>
              <a:ext uri="{FF2B5EF4-FFF2-40B4-BE49-F238E27FC236}">
                <a16:creationId xmlns:a16="http://schemas.microsoft.com/office/drawing/2014/main" id="{BAB12A1E-7ACA-43C5-B8E0-A2508CA0117F}"/>
              </a:ext>
            </a:extLst>
          </p:cNvPr>
          <p:cNvSpPr>
            <a:spLocks noChangeShapeType="1"/>
          </p:cNvSpPr>
          <p:nvPr/>
        </p:nvSpPr>
        <p:spPr bwMode="auto">
          <a:xfrm flipV="1">
            <a:off x="914400" y="1676400"/>
            <a:ext cx="0" cy="4038600"/>
          </a:xfrm>
          <a:prstGeom prst="line">
            <a:avLst/>
          </a:prstGeom>
          <a:noFill/>
          <a:ln w="25400">
            <a:solidFill>
              <a:schemeClr val="tx1"/>
            </a:solidFill>
            <a:round/>
            <a:headEnd/>
            <a:tailEnd type="triangle" w="lg" len="lg"/>
          </a:ln>
          <a:effectLst/>
        </p:spPr>
        <p:txBody>
          <a:bodyPr/>
          <a:lstStyle/>
          <a:p>
            <a:pPr eaLnBrk="1" hangingPunct="1">
              <a:defRPr/>
            </a:pPr>
            <a:endParaRPr lang="en-GB">
              <a:effectLst>
                <a:outerShdw blurRad="38100" dist="38100" dir="2700000" algn="tl">
                  <a:srgbClr val="000000">
                    <a:alpha val="43137"/>
                  </a:srgbClr>
                </a:outerShdw>
              </a:effectLst>
            </a:endParaRPr>
          </a:p>
        </p:txBody>
      </p:sp>
      <p:sp>
        <p:nvSpPr>
          <p:cNvPr id="314378" name="Line 10">
            <a:extLst>
              <a:ext uri="{FF2B5EF4-FFF2-40B4-BE49-F238E27FC236}">
                <a16:creationId xmlns:a16="http://schemas.microsoft.com/office/drawing/2014/main" id="{ECECC201-155F-461D-91A5-0FB80759007D}"/>
              </a:ext>
            </a:extLst>
          </p:cNvPr>
          <p:cNvSpPr>
            <a:spLocks noChangeShapeType="1"/>
          </p:cNvSpPr>
          <p:nvPr/>
        </p:nvSpPr>
        <p:spPr bwMode="auto">
          <a:xfrm>
            <a:off x="914400" y="5715000"/>
            <a:ext cx="7772400" cy="0"/>
          </a:xfrm>
          <a:prstGeom prst="line">
            <a:avLst/>
          </a:prstGeom>
          <a:noFill/>
          <a:ln w="25400">
            <a:solidFill>
              <a:schemeClr val="tx1"/>
            </a:solidFill>
            <a:round/>
            <a:headEnd/>
            <a:tailEnd type="triangle" w="lg" len="lg"/>
          </a:ln>
          <a:effectLst/>
        </p:spPr>
        <p:txBody>
          <a:bodyPr/>
          <a:lstStyle/>
          <a:p>
            <a:pPr eaLnBrk="1" hangingPunct="1">
              <a:defRPr/>
            </a:pPr>
            <a:endParaRPr lang="en-GB">
              <a:effectLst>
                <a:outerShdw blurRad="38100" dist="38100" dir="2700000" algn="tl">
                  <a:srgbClr val="000000">
                    <a:alpha val="43137"/>
                  </a:srgbClr>
                </a:outerShdw>
              </a:effectLst>
            </a:endParaRPr>
          </a:p>
        </p:txBody>
      </p:sp>
      <p:sp>
        <p:nvSpPr>
          <p:cNvPr id="24587" name="Text Box 11">
            <a:extLst>
              <a:ext uri="{FF2B5EF4-FFF2-40B4-BE49-F238E27FC236}">
                <a16:creationId xmlns:a16="http://schemas.microsoft.com/office/drawing/2014/main" id="{39AC7FF4-AAD7-4B2B-8046-19D2B2021706}"/>
              </a:ext>
            </a:extLst>
          </p:cNvPr>
          <p:cNvSpPr txBox="1">
            <a:spLocks noChangeArrowheads="1"/>
          </p:cNvSpPr>
          <p:nvPr/>
        </p:nvSpPr>
        <p:spPr bwMode="auto">
          <a:xfrm>
            <a:off x="4267200" y="5791200"/>
            <a:ext cx="985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800" b="0">
                <a:latin typeface="Tahoma" panose="020B0604030504040204" pitchFamily="34" charset="0"/>
              </a:rPr>
              <a:t>Number</a:t>
            </a:r>
          </a:p>
        </p:txBody>
      </p:sp>
      <p:sp>
        <p:nvSpPr>
          <p:cNvPr id="24588" name="Text Box 12">
            <a:extLst>
              <a:ext uri="{FF2B5EF4-FFF2-40B4-BE49-F238E27FC236}">
                <a16:creationId xmlns:a16="http://schemas.microsoft.com/office/drawing/2014/main" id="{C846D562-A11A-4A74-A1C0-10AE2F81ABDD}"/>
              </a:ext>
            </a:extLst>
          </p:cNvPr>
          <p:cNvSpPr txBox="1">
            <a:spLocks noChangeArrowheads="1"/>
          </p:cNvSpPr>
          <p:nvPr/>
        </p:nvSpPr>
        <p:spPr bwMode="auto">
          <a:xfrm rot="10800000">
            <a:off x="304800" y="2819400"/>
            <a:ext cx="458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800" b="0">
                <a:latin typeface="Tahoma" panose="020B0604030504040204" pitchFamily="34" charset="0"/>
              </a:rPr>
              <a:t>Complexity</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A70BEEDF-2DD6-41AD-B361-FA10520CF4F1}"/>
              </a:ext>
            </a:extLst>
          </p:cNvPr>
          <p:cNvSpPr>
            <a:spLocks noChangeArrowheads="1"/>
          </p:cNvSpPr>
          <p:nvPr/>
        </p:nvSpPr>
        <p:spPr bwMode="auto">
          <a:xfrm>
            <a:off x="1181100" y="533400"/>
            <a:ext cx="6553200" cy="1143000"/>
          </a:xfrm>
          <a:prstGeom prst="rect">
            <a:avLst/>
          </a:prstGeom>
          <a:noFill/>
          <a:ln w="9525">
            <a:noFill/>
            <a:miter lim="800000"/>
            <a:headEnd/>
            <a:tailEnd/>
          </a:ln>
          <a:effectLst/>
        </p:spPr>
        <p:txBody>
          <a:bodyPr anchor="ctr"/>
          <a:lstStyle/>
          <a:p>
            <a:pPr algn="ctr" eaLnBrk="1" hangingPunct="1">
              <a:defRPr/>
            </a:pPr>
            <a:r>
              <a:rPr lang="en-GB" sz="3200" dirty="0">
                <a:solidFill>
                  <a:schemeClr val="tx2"/>
                </a:solidFill>
              </a:rPr>
              <a:t>Components of an Earth System Model</a:t>
            </a:r>
          </a:p>
        </p:txBody>
      </p:sp>
      <p:sp>
        <p:nvSpPr>
          <p:cNvPr id="26627" name="Rectangle 3">
            <a:extLst>
              <a:ext uri="{FF2B5EF4-FFF2-40B4-BE49-F238E27FC236}">
                <a16:creationId xmlns:a16="http://schemas.microsoft.com/office/drawing/2014/main" id="{D85A4AE0-6FC9-4D88-893F-91297703084E}"/>
              </a:ext>
            </a:extLst>
          </p:cNvPr>
          <p:cNvSpPr>
            <a:spLocks noChangeArrowheads="1"/>
          </p:cNvSpPr>
          <p:nvPr/>
        </p:nvSpPr>
        <p:spPr bwMode="auto">
          <a:xfrm>
            <a:off x="0" y="1449388"/>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000" b="0"/>
              <a:t> </a:t>
            </a:r>
          </a:p>
          <a:p>
            <a:pPr>
              <a:spcBef>
                <a:spcPct val="0"/>
              </a:spcBef>
              <a:buFontTx/>
              <a:buNone/>
            </a:pPr>
            <a:endParaRPr lang="en-GB" altLang="en-US" sz="2400" b="0"/>
          </a:p>
        </p:txBody>
      </p:sp>
      <p:grpSp>
        <p:nvGrpSpPr>
          <p:cNvPr id="26628" name="Group 4">
            <a:extLst>
              <a:ext uri="{FF2B5EF4-FFF2-40B4-BE49-F238E27FC236}">
                <a16:creationId xmlns:a16="http://schemas.microsoft.com/office/drawing/2014/main" id="{9FCE5622-EEBD-46AB-9669-D306EFFCDF64}"/>
              </a:ext>
            </a:extLst>
          </p:cNvPr>
          <p:cNvGrpSpPr>
            <a:grpSpLocks/>
          </p:cNvGrpSpPr>
          <p:nvPr/>
        </p:nvGrpSpPr>
        <p:grpSpPr bwMode="auto">
          <a:xfrm>
            <a:off x="1468438" y="2133600"/>
            <a:ext cx="6037262" cy="3697288"/>
            <a:chOff x="1930" y="116"/>
            <a:chExt cx="9507" cy="5823"/>
          </a:xfrm>
        </p:grpSpPr>
        <p:sp>
          <p:nvSpPr>
            <p:cNvPr id="315397" name="Rectangle 5">
              <a:extLst>
                <a:ext uri="{FF2B5EF4-FFF2-40B4-BE49-F238E27FC236}">
                  <a16:creationId xmlns:a16="http://schemas.microsoft.com/office/drawing/2014/main" id="{C0AE4A62-8FCA-4BA3-AEF7-577AFAF6B5B4}"/>
                </a:ext>
              </a:extLst>
            </p:cNvPr>
            <p:cNvSpPr>
              <a:spLocks noChangeArrowheads="1"/>
            </p:cNvSpPr>
            <p:nvPr/>
          </p:nvSpPr>
          <p:spPr bwMode="auto">
            <a:xfrm>
              <a:off x="1930" y="116"/>
              <a:ext cx="2592" cy="1728"/>
            </a:xfrm>
            <a:prstGeom prst="rect">
              <a:avLst/>
            </a:prstGeom>
            <a:solidFill>
              <a:srgbClr val="FFFF00"/>
            </a:solidFill>
            <a:ln w="9525">
              <a:solidFill>
                <a:srgbClr val="000000"/>
              </a:solidFill>
              <a:miter lim="800000"/>
              <a:headEnd/>
              <a:tailEnd/>
            </a:ln>
            <a:effectLst>
              <a:outerShdw dist="25965" dir="2700000" algn="ctr" rotWithShape="0">
                <a:srgbClr val="000000"/>
              </a:outerShdw>
            </a:effectLst>
          </p:spPr>
          <p:txBody>
            <a:bodyPr lIns="0" tIns="0" rIns="0" bIns="0"/>
            <a:lstStyle/>
            <a:p>
              <a:pPr algn="ctr" eaLnBrk="1" hangingPunct="1">
                <a:defRPr/>
              </a:pPr>
              <a:r>
                <a:rPr lang="en-GB" sz="1400" b="0">
                  <a:effectLst>
                    <a:outerShdw blurRad="38100" dist="38100" dir="2700000" algn="tl">
                      <a:srgbClr val="FFFFFF"/>
                    </a:outerShdw>
                  </a:effectLst>
                  <a:latin typeface="Times New Roman" pitchFamily="18" charset="0"/>
                </a:rPr>
                <a:t> </a:t>
              </a:r>
            </a:p>
            <a:p>
              <a:pPr algn="ctr" eaLnBrk="1" hangingPunct="1">
                <a:defRPr/>
              </a:pPr>
              <a:r>
                <a:rPr lang="en-GB" sz="1400" b="0">
                  <a:effectLst>
                    <a:outerShdw blurRad="38100" dist="38100" dir="2700000" algn="tl">
                      <a:srgbClr val="FFFFFF"/>
                    </a:outerShdw>
                  </a:effectLst>
                  <a:latin typeface="Times New Roman" pitchFamily="18" charset="0"/>
                </a:rPr>
                <a:t>Aerosols:</a:t>
              </a:r>
            </a:p>
            <a:p>
              <a:pPr algn="ctr" eaLnBrk="1" hangingPunct="1">
                <a:defRPr/>
              </a:pPr>
              <a:r>
                <a:rPr lang="en-GB" sz="1400" b="0">
                  <a:effectLst>
                    <a:outerShdw blurRad="38100" dist="38100" dir="2700000" algn="tl">
                      <a:srgbClr val="FFFFFF"/>
                    </a:outerShdw>
                  </a:effectLst>
                  <a:latin typeface="Times New Roman" pitchFamily="18" charset="0"/>
                </a:rPr>
                <a:t>Dust and Sulphates</a:t>
              </a:r>
            </a:p>
          </p:txBody>
        </p:sp>
        <p:sp>
          <p:nvSpPr>
            <p:cNvPr id="315398" name="Rectangle 6">
              <a:extLst>
                <a:ext uri="{FF2B5EF4-FFF2-40B4-BE49-F238E27FC236}">
                  <a16:creationId xmlns:a16="http://schemas.microsoft.com/office/drawing/2014/main" id="{FE07C7C6-8268-4249-9218-C86E1D013C27}"/>
                </a:ext>
              </a:extLst>
            </p:cNvPr>
            <p:cNvSpPr>
              <a:spLocks noChangeArrowheads="1"/>
            </p:cNvSpPr>
            <p:nvPr/>
          </p:nvSpPr>
          <p:spPr bwMode="auto">
            <a:xfrm>
              <a:off x="5440" y="146"/>
              <a:ext cx="2592" cy="1728"/>
            </a:xfrm>
            <a:prstGeom prst="rect">
              <a:avLst/>
            </a:prstGeom>
            <a:solidFill>
              <a:srgbClr val="FFFF00"/>
            </a:solidFill>
            <a:ln w="9525">
              <a:solidFill>
                <a:srgbClr val="000000"/>
              </a:solidFill>
              <a:miter lim="800000"/>
              <a:headEnd/>
              <a:tailEnd/>
            </a:ln>
            <a:effectLst>
              <a:outerShdw dist="25965" dir="2700000" algn="ctr" rotWithShape="0">
                <a:srgbClr val="000000"/>
              </a:outerShdw>
            </a:effectLst>
          </p:spPr>
          <p:txBody>
            <a:bodyPr lIns="0" tIns="0" rIns="0" bIns="0"/>
            <a:lstStyle/>
            <a:p>
              <a:pPr algn="ctr" eaLnBrk="1" hangingPunct="1">
                <a:defRPr/>
              </a:pPr>
              <a:endParaRPr lang="en-GB" sz="1400" b="0">
                <a:latin typeface="Times New Roman" pitchFamily="18" charset="0"/>
              </a:endParaRPr>
            </a:p>
            <a:p>
              <a:pPr algn="ctr" eaLnBrk="1" hangingPunct="1">
                <a:defRPr/>
              </a:pPr>
              <a:r>
                <a:rPr lang="en-GB" sz="1400" b="0">
                  <a:effectLst>
                    <a:outerShdw blurRad="38100" dist="38100" dir="2700000" algn="tl">
                      <a:srgbClr val="FFFFFF"/>
                    </a:outerShdw>
                  </a:effectLst>
                  <a:latin typeface="Times New Roman" pitchFamily="18" charset="0"/>
                </a:rPr>
                <a:t>Regional Model:</a:t>
              </a:r>
              <a:endParaRPr lang="en-GB" sz="1000" b="0">
                <a:effectLst>
                  <a:outerShdw blurRad="38100" dist="38100" dir="2700000" algn="tl">
                    <a:srgbClr val="FFFFFF"/>
                  </a:outerShdw>
                </a:effectLst>
                <a:latin typeface="Times New Roman" pitchFamily="18" charset="0"/>
              </a:endParaRPr>
            </a:p>
            <a:p>
              <a:pPr algn="ctr">
                <a:defRPr/>
              </a:pPr>
              <a:r>
                <a:rPr lang="en-GB" sz="1400" b="0">
                  <a:effectLst>
                    <a:outerShdw blurRad="38100" dist="38100" dir="2700000" algn="tl">
                      <a:srgbClr val="FFFFFF"/>
                    </a:outerShdw>
                  </a:effectLst>
                  <a:latin typeface="Times New Roman" pitchFamily="18" charset="0"/>
                </a:rPr>
                <a:t>High Resolution</a:t>
              </a:r>
              <a:endParaRPr lang="en-GB" sz="1000" b="0">
                <a:effectLst>
                  <a:outerShdw blurRad="38100" dist="38100" dir="2700000" algn="tl">
                    <a:srgbClr val="FFFFFF"/>
                  </a:outerShdw>
                </a:effectLst>
                <a:latin typeface="Times New Roman" pitchFamily="18" charset="0"/>
              </a:endParaRPr>
            </a:p>
            <a:p>
              <a:pPr>
                <a:defRPr/>
              </a:pPr>
              <a:endParaRPr lang="en-GB" b="0">
                <a:effectLst>
                  <a:outerShdw blurRad="38100" dist="38100" dir="2700000" algn="tl">
                    <a:srgbClr val="FFFFFF"/>
                  </a:outerShdw>
                </a:effectLst>
                <a:latin typeface="Times New Roman" pitchFamily="18" charset="0"/>
              </a:endParaRPr>
            </a:p>
          </p:txBody>
        </p:sp>
        <p:sp>
          <p:nvSpPr>
            <p:cNvPr id="315399" name="Rectangle 7">
              <a:extLst>
                <a:ext uri="{FF2B5EF4-FFF2-40B4-BE49-F238E27FC236}">
                  <a16:creationId xmlns:a16="http://schemas.microsoft.com/office/drawing/2014/main" id="{814C1C43-2A6F-4F58-9CD3-0853FFBC88BE}"/>
                </a:ext>
              </a:extLst>
            </p:cNvPr>
            <p:cNvSpPr>
              <a:spLocks noChangeArrowheads="1"/>
            </p:cNvSpPr>
            <p:nvPr/>
          </p:nvSpPr>
          <p:spPr bwMode="auto">
            <a:xfrm>
              <a:off x="8845" y="206"/>
              <a:ext cx="2592" cy="1728"/>
            </a:xfrm>
            <a:prstGeom prst="rect">
              <a:avLst/>
            </a:prstGeom>
            <a:solidFill>
              <a:srgbClr val="FFFF00"/>
            </a:solidFill>
            <a:ln w="9525">
              <a:solidFill>
                <a:srgbClr val="000000"/>
              </a:solidFill>
              <a:miter lim="800000"/>
              <a:headEnd/>
              <a:tailEnd/>
            </a:ln>
            <a:effectLst>
              <a:outerShdw dist="25965" dir="2700000" algn="ctr" rotWithShape="0">
                <a:srgbClr val="000000"/>
              </a:outerShdw>
            </a:effectLst>
          </p:spPr>
          <p:txBody>
            <a:bodyPr lIns="0" tIns="0" rIns="0" bIns="0"/>
            <a:lstStyle/>
            <a:p>
              <a:pPr algn="ctr" eaLnBrk="1" hangingPunct="1">
                <a:defRPr/>
              </a:pPr>
              <a:endParaRPr lang="en-GB" sz="1400" b="0">
                <a:latin typeface="Times New Roman" pitchFamily="18" charset="0"/>
              </a:endParaRPr>
            </a:p>
            <a:p>
              <a:pPr algn="ctr" eaLnBrk="1" hangingPunct="1">
                <a:defRPr/>
              </a:pPr>
              <a:r>
                <a:rPr lang="en-GB" sz="1400" b="0">
                  <a:effectLst>
                    <a:outerShdw blurRad="38100" dist="38100" dir="2700000" algn="tl">
                      <a:srgbClr val="FFFFFF"/>
                    </a:outerShdw>
                  </a:effectLst>
                  <a:latin typeface="Times New Roman" pitchFamily="18" charset="0"/>
                </a:rPr>
                <a:t>Cryosphere-Lithosphere</a:t>
              </a:r>
              <a:endParaRPr lang="en-GB" sz="1000" b="0">
                <a:effectLst>
                  <a:outerShdw blurRad="38100" dist="38100" dir="2700000" algn="tl">
                    <a:srgbClr val="FFFFFF"/>
                  </a:outerShdw>
                </a:effectLst>
                <a:latin typeface="Times New Roman" pitchFamily="18" charset="0"/>
              </a:endParaRPr>
            </a:p>
            <a:p>
              <a:pPr algn="ctr">
                <a:defRPr/>
              </a:pPr>
              <a:r>
                <a:rPr lang="en-GB" sz="1400" b="0">
                  <a:effectLst>
                    <a:outerShdw blurRad="38100" dist="38100" dir="2700000" algn="tl">
                      <a:srgbClr val="FFFFFF"/>
                    </a:outerShdw>
                  </a:effectLst>
                  <a:latin typeface="Times New Roman" pitchFamily="18" charset="0"/>
                </a:rPr>
                <a:t>Model</a:t>
              </a:r>
              <a:endParaRPr lang="en-GB" sz="1000" b="0">
                <a:effectLst>
                  <a:outerShdw blurRad="38100" dist="38100" dir="2700000" algn="tl">
                    <a:srgbClr val="FFFFFF"/>
                  </a:outerShdw>
                </a:effectLst>
                <a:latin typeface="Times New Roman" pitchFamily="18" charset="0"/>
              </a:endParaRPr>
            </a:p>
            <a:p>
              <a:pPr>
                <a:defRPr/>
              </a:pPr>
              <a:endParaRPr lang="en-GB" b="0">
                <a:effectLst>
                  <a:outerShdw blurRad="38100" dist="38100" dir="2700000" algn="tl">
                    <a:srgbClr val="FFFFFF"/>
                  </a:outerShdw>
                </a:effectLst>
                <a:latin typeface="Times New Roman" pitchFamily="18" charset="0"/>
              </a:endParaRPr>
            </a:p>
          </p:txBody>
        </p:sp>
        <p:sp>
          <p:nvSpPr>
            <p:cNvPr id="315400" name="Rectangle 8">
              <a:extLst>
                <a:ext uri="{FF2B5EF4-FFF2-40B4-BE49-F238E27FC236}">
                  <a16:creationId xmlns:a16="http://schemas.microsoft.com/office/drawing/2014/main" id="{2957413C-8279-4A07-8C8C-2062430C13F8}"/>
                </a:ext>
              </a:extLst>
            </p:cNvPr>
            <p:cNvSpPr>
              <a:spLocks noChangeArrowheads="1"/>
            </p:cNvSpPr>
            <p:nvPr/>
          </p:nvSpPr>
          <p:spPr bwMode="auto">
            <a:xfrm>
              <a:off x="1960" y="2201"/>
              <a:ext cx="2592" cy="1728"/>
            </a:xfrm>
            <a:prstGeom prst="rect">
              <a:avLst/>
            </a:prstGeom>
            <a:solidFill>
              <a:srgbClr val="FFFF00"/>
            </a:solidFill>
            <a:ln w="9525">
              <a:solidFill>
                <a:srgbClr val="000000"/>
              </a:solidFill>
              <a:miter lim="800000"/>
              <a:headEnd/>
              <a:tailEnd/>
            </a:ln>
            <a:effectLst>
              <a:outerShdw dist="25965" dir="2700000" algn="ctr" rotWithShape="0">
                <a:srgbClr val="000000"/>
              </a:outerShdw>
            </a:effectLst>
          </p:spPr>
          <p:txBody>
            <a:bodyPr lIns="0" tIns="0" rIns="0" bIns="0"/>
            <a:lstStyle/>
            <a:p>
              <a:pPr algn="ctr" eaLnBrk="1" hangingPunct="1">
                <a:defRPr/>
              </a:pPr>
              <a:endParaRPr lang="en-GB" sz="1400" b="0">
                <a:latin typeface="Times New Roman" pitchFamily="18" charset="0"/>
              </a:endParaRPr>
            </a:p>
            <a:p>
              <a:pPr algn="ctr" eaLnBrk="1" hangingPunct="1">
                <a:defRPr/>
              </a:pPr>
              <a:r>
                <a:rPr lang="en-GB" sz="1400" b="0">
                  <a:effectLst>
                    <a:outerShdw blurRad="38100" dist="38100" dir="2700000" algn="tl">
                      <a:srgbClr val="FFFFFF"/>
                    </a:outerShdw>
                  </a:effectLst>
                  <a:latin typeface="Times New Roman" pitchFamily="18" charset="0"/>
                </a:rPr>
                <a:t>Atmospheric</a:t>
              </a:r>
            </a:p>
            <a:p>
              <a:pPr algn="ctr">
                <a:defRPr/>
              </a:pPr>
              <a:r>
                <a:rPr lang="en-GB" sz="1400" b="0">
                  <a:effectLst>
                    <a:outerShdw blurRad="38100" dist="38100" dir="2700000" algn="tl">
                      <a:srgbClr val="FFFFFF"/>
                    </a:outerShdw>
                  </a:effectLst>
                  <a:latin typeface="Times New Roman" pitchFamily="18" charset="0"/>
                </a:rPr>
                <a:t>Chemistry</a:t>
              </a:r>
            </a:p>
            <a:p>
              <a:pPr>
                <a:defRPr/>
              </a:pPr>
              <a:endParaRPr lang="en-GB" sz="1400" b="0">
                <a:effectLst>
                  <a:outerShdw blurRad="38100" dist="38100" dir="2700000" algn="tl">
                    <a:srgbClr val="FFFFFF"/>
                  </a:outerShdw>
                </a:effectLst>
                <a:latin typeface="Times New Roman" pitchFamily="18" charset="0"/>
              </a:endParaRPr>
            </a:p>
          </p:txBody>
        </p:sp>
        <p:sp>
          <p:nvSpPr>
            <p:cNvPr id="315401" name="Rectangle 9">
              <a:extLst>
                <a:ext uri="{FF2B5EF4-FFF2-40B4-BE49-F238E27FC236}">
                  <a16:creationId xmlns:a16="http://schemas.microsoft.com/office/drawing/2014/main" id="{3644E635-4C7E-4B50-B8B5-183F06640A95}"/>
                </a:ext>
              </a:extLst>
            </p:cNvPr>
            <p:cNvSpPr>
              <a:spLocks noChangeArrowheads="1"/>
            </p:cNvSpPr>
            <p:nvPr/>
          </p:nvSpPr>
          <p:spPr bwMode="auto">
            <a:xfrm>
              <a:off x="5440" y="2186"/>
              <a:ext cx="2592" cy="1728"/>
            </a:xfrm>
            <a:prstGeom prst="rect">
              <a:avLst/>
            </a:prstGeom>
            <a:solidFill>
              <a:srgbClr val="FFFF00"/>
            </a:solidFill>
            <a:ln w="9525">
              <a:solidFill>
                <a:srgbClr val="000000"/>
              </a:solidFill>
              <a:miter lim="800000"/>
              <a:headEnd/>
              <a:tailEnd/>
            </a:ln>
            <a:effectLst>
              <a:outerShdw dist="25965" dir="2700000" algn="ctr" rotWithShape="0">
                <a:srgbClr val="000000"/>
              </a:outerShdw>
            </a:effectLst>
          </p:spPr>
          <p:txBody>
            <a:bodyPr lIns="0" tIns="0" rIns="0" bIns="0"/>
            <a:lstStyle/>
            <a:p>
              <a:pPr algn="ctr" eaLnBrk="1" hangingPunct="1">
                <a:defRPr/>
              </a:pPr>
              <a:endParaRPr lang="en-GB" sz="1400" b="0">
                <a:effectLst>
                  <a:outerShdw blurRad="38100" dist="38100" dir="2700000" algn="tl">
                    <a:srgbClr val="FFFFFF"/>
                  </a:outerShdw>
                </a:effectLst>
                <a:latin typeface="Times New Roman" pitchFamily="18" charset="0"/>
              </a:endParaRPr>
            </a:p>
            <a:p>
              <a:pPr algn="ctr" eaLnBrk="1" hangingPunct="1">
                <a:defRPr/>
              </a:pPr>
              <a:r>
                <a:rPr lang="en-GB" sz="1400" b="0">
                  <a:effectLst>
                    <a:outerShdw blurRad="38100" dist="38100" dir="2700000" algn="tl">
                      <a:srgbClr val="FFFFFF"/>
                    </a:outerShdw>
                  </a:effectLst>
                  <a:latin typeface="Times New Roman" pitchFamily="18" charset="0"/>
                </a:rPr>
                <a:t>Atmospheric General Circulation Model</a:t>
              </a:r>
              <a:endParaRPr lang="en-GB" sz="1000" b="0">
                <a:effectLst>
                  <a:outerShdw blurRad="38100" dist="38100" dir="2700000" algn="tl">
                    <a:srgbClr val="FFFFFF"/>
                  </a:outerShdw>
                </a:effectLst>
                <a:latin typeface="Times New Roman" pitchFamily="18" charset="0"/>
              </a:endParaRPr>
            </a:p>
            <a:p>
              <a:pPr>
                <a:defRPr/>
              </a:pPr>
              <a:endParaRPr lang="en-GB" b="0">
                <a:solidFill>
                  <a:schemeClr val="tx2"/>
                </a:solidFill>
                <a:latin typeface="Times New Roman" pitchFamily="18" charset="0"/>
              </a:endParaRPr>
            </a:p>
          </p:txBody>
        </p:sp>
        <p:sp>
          <p:nvSpPr>
            <p:cNvPr id="315402" name="Rectangle 10">
              <a:extLst>
                <a:ext uri="{FF2B5EF4-FFF2-40B4-BE49-F238E27FC236}">
                  <a16:creationId xmlns:a16="http://schemas.microsoft.com/office/drawing/2014/main" id="{3D824E5C-6506-41B9-BD1D-61B5965EE458}"/>
                </a:ext>
              </a:extLst>
            </p:cNvPr>
            <p:cNvSpPr>
              <a:spLocks noChangeArrowheads="1"/>
            </p:cNvSpPr>
            <p:nvPr/>
          </p:nvSpPr>
          <p:spPr bwMode="auto">
            <a:xfrm>
              <a:off x="8815" y="2216"/>
              <a:ext cx="2592" cy="1728"/>
            </a:xfrm>
            <a:prstGeom prst="rect">
              <a:avLst/>
            </a:prstGeom>
            <a:solidFill>
              <a:srgbClr val="FFFF00"/>
            </a:solidFill>
            <a:ln w="9525">
              <a:solidFill>
                <a:srgbClr val="000000"/>
              </a:solidFill>
              <a:miter lim="800000"/>
              <a:headEnd/>
              <a:tailEnd/>
            </a:ln>
            <a:effectLst>
              <a:outerShdw dist="25965" dir="2700000" algn="ctr" rotWithShape="0">
                <a:srgbClr val="000000"/>
              </a:outerShdw>
            </a:effectLst>
          </p:spPr>
          <p:txBody>
            <a:bodyPr lIns="0" tIns="0" rIns="0" bIns="0"/>
            <a:lstStyle/>
            <a:p>
              <a:pPr algn="ctr" eaLnBrk="1" hangingPunct="1">
                <a:defRPr/>
              </a:pPr>
              <a:endParaRPr lang="en-GB" sz="1400" b="0">
                <a:latin typeface="Times New Roman" pitchFamily="18" charset="0"/>
              </a:endParaRPr>
            </a:p>
            <a:p>
              <a:pPr algn="ctr" eaLnBrk="1" hangingPunct="1">
                <a:defRPr/>
              </a:pPr>
              <a:r>
                <a:rPr lang="en-GB" sz="1400" b="0">
                  <a:effectLst>
                    <a:outerShdw blurRad="38100" dist="38100" dir="2700000" algn="tl">
                      <a:srgbClr val="FFFFFF"/>
                    </a:outerShdw>
                  </a:effectLst>
                  <a:latin typeface="Times New Roman" pitchFamily="18" charset="0"/>
                </a:rPr>
                <a:t>Land Surface</a:t>
              </a:r>
              <a:endParaRPr lang="en-GB" sz="1000" b="0">
                <a:effectLst>
                  <a:outerShdw blurRad="38100" dist="38100" dir="2700000" algn="tl">
                    <a:srgbClr val="FFFFFF"/>
                  </a:outerShdw>
                </a:effectLst>
                <a:latin typeface="Times New Roman" pitchFamily="18" charset="0"/>
              </a:endParaRPr>
            </a:p>
            <a:p>
              <a:pPr algn="ctr">
                <a:defRPr/>
              </a:pPr>
              <a:r>
                <a:rPr lang="en-GB" sz="1400" b="0">
                  <a:effectLst>
                    <a:outerShdw blurRad="38100" dist="38100" dir="2700000" algn="tl">
                      <a:srgbClr val="FFFFFF"/>
                    </a:outerShdw>
                  </a:effectLst>
                  <a:latin typeface="Times New Roman" pitchFamily="18" charset="0"/>
                </a:rPr>
                <a:t>Hydrology</a:t>
              </a:r>
              <a:endParaRPr lang="en-GB" sz="1000" b="0">
                <a:effectLst>
                  <a:outerShdw blurRad="38100" dist="38100" dir="2700000" algn="tl">
                    <a:srgbClr val="FFFFFF"/>
                  </a:outerShdw>
                </a:effectLst>
                <a:latin typeface="Times New Roman" pitchFamily="18" charset="0"/>
              </a:endParaRPr>
            </a:p>
            <a:p>
              <a:pPr>
                <a:defRPr/>
              </a:pPr>
              <a:endParaRPr lang="en-GB" b="0">
                <a:effectLst>
                  <a:outerShdw blurRad="38100" dist="38100" dir="2700000" algn="tl">
                    <a:srgbClr val="FFFFFF"/>
                  </a:outerShdw>
                </a:effectLst>
                <a:latin typeface="Times New Roman" pitchFamily="18" charset="0"/>
              </a:endParaRPr>
            </a:p>
          </p:txBody>
        </p:sp>
        <p:sp>
          <p:nvSpPr>
            <p:cNvPr id="315403" name="Rectangle 11">
              <a:extLst>
                <a:ext uri="{FF2B5EF4-FFF2-40B4-BE49-F238E27FC236}">
                  <a16:creationId xmlns:a16="http://schemas.microsoft.com/office/drawing/2014/main" id="{35A9F5DE-4EAE-42E9-A836-683A7C751162}"/>
                </a:ext>
              </a:extLst>
            </p:cNvPr>
            <p:cNvSpPr>
              <a:spLocks noChangeArrowheads="1"/>
            </p:cNvSpPr>
            <p:nvPr/>
          </p:nvSpPr>
          <p:spPr bwMode="auto">
            <a:xfrm>
              <a:off x="5470" y="4211"/>
              <a:ext cx="2592" cy="1728"/>
            </a:xfrm>
            <a:prstGeom prst="rect">
              <a:avLst/>
            </a:prstGeom>
            <a:solidFill>
              <a:srgbClr val="FFFF00"/>
            </a:solidFill>
            <a:ln w="9525">
              <a:solidFill>
                <a:srgbClr val="000000"/>
              </a:solidFill>
              <a:miter lim="800000"/>
              <a:headEnd/>
              <a:tailEnd/>
            </a:ln>
            <a:effectLst>
              <a:outerShdw dist="25965" dir="2700000" algn="ctr" rotWithShape="0">
                <a:srgbClr val="000000"/>
              </a:outerShdw>
            </a:effectLst>
          </p:spPr>
          <p:txBody>
            <a:bodyPr lIns="0" tIns="0" rIns="0" bIns="0"/>
            <a:lstStyle/>
            <a:p>
              <a:pPr algn="ctr" eaLnBrk="1" hangingPunct="1">
                <a:defRPr/>
              </a:pPr>
              <a:endParaRPr lang="en-GB" sz="1400" b="0">
                <a:latin typeface="Times New Roman" pitchFamily="18" charset="0"/>
              </a:endParaRPr>
            </a:p>
            <a:p>
              <a:pPr algn="ctr" eaLnBrk="1" hangingPunct="1">
                <a:defRPr/>
              </a:pPr>
              <a:r>
                <a:rPr lang="en-GB" sz="1400" b="0">
                  <a:effectLst>
                    <a:outerShdw blurRad="38100" dist="38100" dir="2700000" algn="tl">
                      <a:srgbClr val="FFFFFF"/>
                    </a:outerShdw>
                  </a:effectLst>
                  <a:latin typeface="Times New Roman" pitchFamily="18" charset="0"/>
                </a:rPr>
                <a:t>Ocean General Circulation Model</a:t>
              </a:r>
            </a:p>
            <a:p>
              <a:pPr>
                <a:defRPr/>
              </a:pPr>
              <a:endParaRPr lang="en-GB" b="0">
                <a:solidFill>
                  <a:schemeClr val="tx2"/>
                </a:solidFill>
                <a:latin typeface="Times New Roman" pitchFamily="18" charset="0"/>
              </a:endParaRPr>
            </a:p>
          </p:txBody>
        </p:sp>
        <p:sp>
          <p:nvSpPr>
            <p:cNvPr id="315404" name="Rectangle 12">
              <a:extLst>
                <a:ext uri="{FF2B5EF4-FFF2-40B4-BE49-F238E27FC236}">
                  <a16:creationId xmlns:a16="http://schemas.microsoft.com/office/drawing/2014/main" id="{CAF56152-F9AE-472A-AAE9-980494041948}"/>
                </a:ext>
              </a:extLst>
            </p:cNvPr>
            <p:cNvSpPr>
              <a:spLocks noChangeArrowheads="1"/>
            </p:cNvSpPr>
            <p:nvPr/>
          </p:nvSpPr>
          <p:spPr bwMode="auto">
            <a:xfrm>
              <a:off x="1945" y="4166"/>
              <a:ext cx="2592" cy="1728"/>
            </a:xfrm>
            <a:prstGeom prst="rect">
              <a:avLst/>
            </a:prstGeom>
            <a:solidFill>
              <a:srgbClr val="FFFF00"/>
            </a:solidFill>
            <a:ln w="9525">
              <a:solidFill>
                <a:srgbClr val="000000"/>
              </a:solidFill>
              <a:miter lim="800000"/>
              <a:headEnd/>
              <a:tailEnd/>
            </a:ln>
            <a:effectLst>
              <a:outerShdw dist="25965" dir="2700000" algn="ctr" rotWithShape="0">
                <a:srgbClr val="000000"/>
              </a:outerShdw>
            </a:effectLst>
          </p:spPr>
          <p:txBody>
            <a:bodyPr lIns="0" tIns="0" rIns="0" bIns="0"/>
            <a:lstStyle/>
            <a:p>
              <a:pPr algn="ctr" eaLnBrk="1" hangingPunct="1">
                <a:defRPr/>
              </a:pPr>
              <a:endParaRPr lang="en-GB" sz="1400" b="0">
                <a:latin typeface="Times New Roman" pitchFamily="18" charset="0"/>
              </a:endParaRPr>
            </a:p>
            <a:p>
              <a:pPr algn="ctr" eaLnBrk="1" hangingPunct="1">
                <a:defRPr/>
              </a:pPr>
              <a:r>
                <a:rPr lang="en-GB" sz="1400" b="0">
                  <a:effectLst>
                    <a:outerShdw blurRad="38100" dist="38100" dir="2700000" algn="tl">
                      <a:srgbClr val="FFFFFF"/>
                    </a:outerShdw>
                  </a:effectLst>
                  <a:latin typeface="Times New Roman" pitchFamily="18" charset="0"/>
                </a:rPr>
                <a:t>Ocean Carbon Cycle</a:t>
              </a:r>
              <a:endParaRPr lang="en-GB" sz="1000" b="0">
                <a:effectLst>
                  <a:outerShdw blurRad="38100" dist="38100" dir="2700000" algn="tl">
                    <a:srgbClr val="FFFFFF"/>
                  </a:outerShdw>
                </a:effectLst>
                <a:latin typeface="Times New Roman" pitchFamily="18" charset="0"/>
              </a:endParaRPr>
            </a:p>
            <a:p>
              <a:pPr algn="ctr">
                <a:defRPr/>
              </a:pPr>
              <a:r>
                <a:rPr lang="en-GB" sz="1000" b="0">
                  <a:latin typeface="Times New Roman" pitchFamily="18" charset="0"/>
                </a:rPr>
                <a:t> </a:t>
              </a:r>
            </a:p>
            <a:p>
              <a:pPr>
                <a:defRPr/>
              </a:pPr>
              <a:endParaRPr lang="en-GB" b="0">
                <a:latin typeface="Times New Roman" pitchFamily="18" charset="0"/>
              </a:endParaRPr>
            </a:p>
          </p:txBody>
        </p:sp>
        <p:sp>
          <p:nvSpPr>
            <p:cNvPr id="315405" name="Rectangle 13">
              <a:extLst>
                <a:ext uri="{FF2B5EF4-FFF2-40B4-BE49-F238E27FC236}">
                  <a16:creationId xmlns:a16="http://schemas.microsoft.com/office/drawing/2014/main" id="{E2B8A101-DAC0-42B6-B65E-62EE03EFDC17}"/>
                </a:ext>
              </a:extLst>
            </p:cNvPr>
            <p:cNvSpPr>
              <a:spLocks noChangeArrowheads="1"/>
            </p:cNvSpPr>
            <p:nvPr/>
          </p:nvSpPr>
          <p:spPr bwMode="auto">
            <a:xfrm>
              <a:off x="8815" y="4211"/>
              <a:ext cx="2592" cy="1728"/>
            </a:xfrm>
            <a:prstGeom prst="rect">
              <a:avLst/>
            </a:prstGeom>
            <a:solidFill>
              <a:srgbClr val="FFFF00"/>
            </a:solidFill>
            <a:ln w="9525">
              <a:solidFill>
                <a:srgbClr val="000000"/>
              </a:solidFill>
              <a:miter lim="800000"/>
              <a:headEnd/>
              <a:tailEnd/>
            </a:ln>
            <a:effectLst>
              <a:outerShdw dist="25965" dir="2700000" algn="ctr" rotWithShape="0">
                <a:srgbClr val="000000"/>
              </a:outerShdw>
            </a:effectLst>
          </p:spPr>
          <p:txBody>
            <a:bodyPr lIns="0" tIns="0" rIns="0" bIns="0"/>
            <a:lstStyle/>
            <a:p>
              <a:pPr algn="ctr" eaLnBrk="1" hangingPunct="1">
                <a:defRPr/>
              </a:pPr>
              <a:endParaRPr lang="en-GB" sz="1400" b="0">
                <a:latin typeface="Times New Roman" pitchFamily="18" charset="0"/>
              </a:endParaRPr>
            </a:p>
            <a:p>
              <a:pPr algn="ctr" eaLnBrk="1" hangingPunct="1">
                <a:defRPr/>
              </a:pPr>
              <a:r>
                <a:rPr lang="en-GB" sz="1400" b="0">
                  <a:effectLst>
                    <a:outerShdw blurRad="38100" dist="38100" dir="2700000" algn="tl">
                      <a:srgbClr val="FFFFFF"/>
                    </a:outerShdw>
                  </a:effectLst>
                  <a:latin typeface="Times New Roman" pitchFamily="18" charset="0"/>
                </a:rPr>
                <a:t>Terrestrial Carbon</a:t>
              </a:r>
              <a:endParaRPr lang="en-GB" sz="1000" b="0">
                <a:effectLst>
                  <a:outerShdw blurRad="38100" dist="38100" dir="2700000" algn="tl">
                    <a:srgbClr val="FFFFFF"/>
                  </a:outerShdw>
                </a:effectLst>
                <a:latin typeface="Times New Roman" pitchFamily="18" charset="0"/>
              </a:endParaRPr>
            </a:p>
            <a:p>
              <a:pPr algn="ctr">
                <a:defRPr/>
              </a:pPr>
              <a:r>
                <a:rPr lang="en-GB" sz="1400" b="0">
                  <a:effectLst>
                    <a:outerShdw blurRad="38100" dist="38100" dir="2700000" algn="tl">
                      <a:srgbClr val="FFFFFF"/>
                    </a:outerShdw>
                  </a:effectLst>
                  <a:latin typeface="Times New Roman" pitchFamily="18" charset="0"/>
                </a:rPr>
                <a:t>Cycle</a:t>
              </a:r>
              <a:endParaRPr lang="en-GB" sz="1000" b="0">
                <a:effectLst>
                  <a:outerShdw blurRad="38100" dist="38100" dir="2700000" algn="tl">
                    <a:srgbClr val="FFFFFF"/>
                  </a:outerShdw>
                </a:effectLst>
                <a:latin typeface="Times New Roman" pitchFamily="18" charset="0"/>
              </a:endParaRPr>
            </a:p>
            <a:p>
              <a:pPr>
                <a:defRPr/>
              </a:pPr>
              <a:endParaRPr lang="en-GB" b="0">
                <a:effectLst>
                  <a:outerShdw blurRad="38100" dist="38100" dir="2700000" algn="tl">
                    <a:srgbClr val="FFFFFF"/>
                  </a:outerShdw>
                </a:effectLst>
                <a:latin typeface="Times New Roman" pitchFamily="18" charset="0"/>
              </a:endParaRP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3531441-1974-492A-A457-F00A8CF8672C}"/>
              </a:ext>
            </a:extLst>
          </p:cNvPr>
          <p:cNvSpPr>
            <a:spLocks noGrp="1" noChangeArrowheads="1"/>
          </p:cNvSpPr>
          <p:nvPr>
            <p:ph type="title"/>
          </p:nvPr>
        </p:nvSpPr>
        <p:spPr>
          <a:xfrm>
            <a:off x="304800" y="152400"/>
            <a:ext cx="8534400" cy="533400"/>
          </a:xfrm>
        </p:spPr>
        <p:txBody>
          <a:bodyPr/>
          <a:lstStyle/>
          <a:p>
            <a:pPr eaLnBrk="1" hangingPunct="1"/>
            <a:r>
              <a:rPr lang="en-GB" altLang="en-US" sz="3200" b="1" dirty="0">
                <a:latin typeface="Tahoma" panose="020B0604030504040204" pitchFamily="34" charset="0"/>
              </a:rPr>
              <a:t>Brief history of numerical modelling</a:t>
            </a:r>
          </a:p>
        </p:txBody>
      </p:sp>
      <p:pic>
        <p:nvPicPr>
          <p:cNvPr id="28675" name="Picture 3">
            <a:extLst>
              <a:ext uri="{FF2B5EF4-FFF2-40B4-BE49-F238E27FC236}">
                <a16:creationId xmlns:a16="http://schemas.microsoft.com/office/drawing/2014/main" id="{89D338FC-A1E0-42A8-8D3F-5248EFFDE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8001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0B8339CB-7F96-4CD2-9EEF-F96C70667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600825"/>
          </a:xfrm>
          <a:prstGeom prst="rect">
            <a:avLst/>
          </a:prstGeom>
          <a:noFill/>
          <a:extLst>
            <a:ext uri="{909E8E84-426E-40DD-AFC4-6F175D3DCCD1}">
              <a14:hiddenFill xmlns:a14="http://schemas.microsoft.com/office/drawing/2010/main">
                <a:solidFill>
                  <a:srgbClr val="FFFFFF"/>
                </a:solidFill>
              </a14:hiddenFill>
            </a:ext>
          </a:extLst>
        </p:spPr>
      </p:pic>
      <p:sp>
        <p:nvSpPr>
          <p:cNvPr id="30783" name="Text Box 63">
            <a:extLst>
              <a:ext uri="{FF2B5EF4-FFF2-40B4-BE49-F238E27FC236}">
                <a16:creationId xmlns:a16="http://schemas.microsoft.com/office/drawing/2014/main" id="{67859146-9BE8-41CB-AE30-0A5D54B018F6}"/>
              </a:ext>
            </a:extLst>
          </p:cNvPr>
          <p:cNvSpPr txBox="1">
            <a:spLocks noChangeArrowheads="1"/>
          </p:cNvSpPr>
          <p:nvPr/>
        </p:nvSpPr>
        <p:spPr bwMode="auto">
          <a:xfrm>
            <a:off x="5076056" y="188640"/>
            <a:ext cx="3960440"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130000"/>
              </a:lnSpc>
              <a:spcBef>
                <a:spcPct val="0"/>
              </a:spcBef>
              <a:buFontTx/>
              <a:buNone/>
            </a:pPr>
            <a:r>
              <a:rPr lang="en-GB" altLang="en-US" sz="1800" dirty="0">
                <a:latin typeface="Tahoma" panose="020B0604030504040204" pitchFamily="34" charset="0"/>
              </a:rPr>
              <a:t>Component models are constructed off-line and </a:t>
            </a:r>
            <a:r>
              <a:rPr lang="en-GB" altLang="en-US" sz="1800">
                <a:latin typeface="Tahoma" panose="020B0604030504040204" pitchFamily="34" charset="0"/>
              </a:rPr>
              <a:t>coupled </a:t>
            </a:r>
            <a:r>
              <a:rPr lang="en-GB" altLang="en-US" sz="1800" smtClean="0">
                <a:latin typeface="Tahoma" panose="020B0604030504040204" pitchFamily="34" charset="0"/>
              </a:rPr>
              <a:t>with </a:t>
            </a:r>
            <a:r>
              <a:rPr lang="en-GB" altLang="en-US" sz="1800" dirty="0">
                <a:latin typeface="Tahoma" panose="020B0604030504040204" pitchFamily="34" charset="0"/>
              </a:rPr>
              <a:t>the climate model when  sufficiently developed</a:t>
            </a:r>
          </a:p>
        </p:txBody>
      </p:sp>
    </p:spTree>
  </p:cSld>
  <p:clrMapOvr>
    <a:masterClrMapping/>
  </p:clrMapOvr>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F6BF69"/>
    </a:dk1>
    <a:lt1>
      <a:srgbClr val="FFFFFF"/>
    </a:lt1>
    <a:dk2>
      <a:srgbClr val="000000"/>
    </a:dk2>
    <a:lt2>
      <a:srgbClr val="FEF920"/>
    </a:lt2>
    <a:accent1>
      <a:srgbClr val="919191"/>
    </a:accent1>
    <a:accent2>
      <a:srgbClr val="FC0128"/>
    </a:accent2>
    <a:accent3>
      <a:srgbClr val="AAAAAA"/>
    </a:accent3>
    <a:accent4>
      <a:srgbClr val="DADADA"/>
    </a:accent4>
    <a:accent5>
      <a:srgbClr val="C7C7C7"/>
    </a:accent5>
    <a:accent6>
      <a:srgbClr val="E40123"/>
    </a:accent6>
    <a:hlink>
      <a:srgbClr val="9234DB"/>
    </a:hlink>
    <a:folHlink>
      <a:srgbClr val="500093"/>
    </a:folHlink>
  </a:clrScheme>
</a:themeOverride>
</file>

<file path=docProps/app.xml><?xml version="1.0" encoding="utf-8"?>
<Properties xmlns="http://schemas.openxmlformats.org/officeDocument/2006/extended-properties" xmlns:vt="http://schemas.openxmlformats.org/officeDocument/2006/docPropsVTypes">
  <TotalTime>2990</TotalTime>
  <Words>1837</Words>
  <Application>Microsoft Office PowerPoint</Application>
  <PresentationFormat>On-screen Show (4:3)</PresentationFormat>
  <Paragraphs>267</Paragraphs>
  <Slides>33</Slides>
  <Notes>33</Notes>
  <HiddenSlides>0</HiddenSlides>
  <MMClips>4</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7" baseType="lpstr">
      <vt:lpstr>Arial</vt:lpstr>
      <vt:lpstr>AvantGarde Bk BT</vt:lpstr>
      <vt:lpstr>Bookman</vt:lpstr>
      <vt:lpstr>Impact</vt:lpstr>
      <vt:lpstr>Monotype Sorts</vt:lpstr>
      <vt:lpstr>Open Sans</vt:lpstr>
      <vt:lpstr>Stone Sans ITC TT</vt:lpstr>
      <vt:lpstr>Stone Sans Sem ITC TT</vt:lpstr>
      <vt:lpstr>Symbol</vt:lpstr>
      <vt:lpstr>Tahoma</vt:lpstr>
      <vt:lpstr>Times New Roman</vt:lpstr>
      <vt:lpstr>Verdana</vt:lpstr>
      <vt:lpstr>Default Design</vt:lpstr>
      <vt:lpstr>Photo Editor Photo</vt:lpstr>
      <vt:lpstr>PowerPoint Presentation</vt:lpstr>
      <vt:lpstr>PowerPoint Presentation</vt:lpstr>
      <vt:lpstr>PowerPoint Presentation</vt:lpstr>
      <vt:lpstr>The Climate System</vt:lpstr>
      <vt:lpstr>General Circulation Models</vt:lpstr>
      <vt:lpstr>PowerPoint Presentation</vt:lpstr>
      <vt:lpstr>PowerPoint Presentation</vt:lpstr>
      <vt:lpstr>Brief history of numerical modelling</vt:lpstr>
      <vt:lpstr>PowerPoint Presentation</vt:lpstr>
      <vt:lpstr>Physical basis of climate models</vt:lpstr>
      <vt:lpstr>PowerPoint Presentation</vt:lpstr>
      <vt:lpstr>Parametrized processes in climate models</vt:lpstr>
      <vt:lpstr>HadCM3 GCM</vt:lpstr>
      <vt:lpstr>PowerPoint Presentation</vt:lpstr>
      <vt:lpstr>Representation of orography; the importance of resolution</vt:lpstr>
      <vt:lpstr>The horizontal and vertical resolutions of climate models need to be high enough to avoid numerical errors and to resolve the basic dynamical and transport processes  There is a trade-off between resolution and computing time, but model resolutions are increasing continually, as more computer power becomes available</vt:lpstr>
      <vt:lpstr>PowerPoint Presentation</vt:lpstr>
      <vt:lpstr>Ice Sheet Elevation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create a Maastrictian model</vt:lpstr>
      <vt:lpstr>Maastrictian Orography</vt:lpstr>
      <vt:lpstr>Coupled Ocean-Atmosphere Simulation: Comparison to Oxygen Isotopes</vt:lpstr>
      <vt:lpstr>Coupled Ocean-Atmosphere Simulation: Comparison to Vertebrate Data</vt:lpstr>
      <vt:lpstr>PowerPoint Presentation</vt:lpstr>
      <vt:lpstr>Should we be concerned by palaeo lessons on climate change?</vt:lpstr>
      <vt:lpstr>PowerPoint Presentation</vt:lpstr>
    </vt:vector>
  </TitlesOfParts>
  <Company>Natural Environment Research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ahay</dc:creator>
  <cp:lastModifiedBy>Alan Haywood</cp:lastModifiedBy>
  <cp:revision>211</cp:revision>
  <cp:lastPrinted>2017-10-19T09:03:02Z</cp:lastPrinted>
  <dcterms:created xsi:type="dcterms:W3CDTF">2006-06-28T15:33:23Z</dcterms:created>
  <dcterms:modified xsi:type="dcterms:W3CDTF">2022-11-04T10:53:07Z</dcterms:modified>
</cp:coreProperties>
</file>