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mp4"/>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71" r:id="rId1"/>
  </p:sldMasterIdLst>
  <p:notesMasterIdLst>
    <p:notesMasterId r:id="rId9"/>
  </p:notesMasterIdLst>
  <p:sldIdLst>
    <p:sldId id="256" r:id="rId2"/>
    <p:sldId id="257" r:id="rId3"/>
    <p:sldId id="263" r:id="rId4"/>
    <p:sldId id="264" r:id="rId5"/>
    <p:sldId id="260" r:id="rId6"/>
    <p:sldId id="261" r:id="rId7"/>
    <p:sldId id="262" r:id="rId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20" autoAdjust="0"/>
    <p:restoredTop sz="70737" autoAdjust="0"/>
  </p:normalViewPr>
  <p:slideViewPr>
    <p:cSldViewPr>
      <p:cViewPr varScale="1">
        <p:scale>
          <a:sx n="83" d="100"/>
          <a:sy n="83" d="100"/>
        </p:scale>
        <p:origin x="217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1D66C83-C7C0-4418-8C88-7B366AD63901}" type="datetimeFigureOut">
              <a:rPr lang="en-GB" smtClean="0"/>
              <a:t>21/06/2016</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EB3EB22-C611-41E0-B151-AF26C2DA9984}" type="slidenum">
              <a:rPr lang="en-GB" smtClean="0"/>
              <a:t>‹#›</a:t>
            </a:fld>
            <a:endParaRPr lang="en-GB"/>
          </a:p>
        </p:txBody>
      </p:sp>
    </p:spTree>
    <p:extLst>
      <p:ext uri="{BB962C8B-B14F-4D97-AF65-F5344CB8AC3E}">
        <p14:creationId xmlns:p14="http://schemas.microsoft.com/office/powerpoint/2010/main" val="3317985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PETAL, the Petabyte Environmental Tape Archive and Library. Hosted and managed by the School of Earth &amp; Environment. It can be used for storing any type of research data and is easily</a:t>
            </a:r>
            <a:r>
              <a:rPr lang="en-GB" baseline="0" dirty="0" smtClean="0"/>
              <a:t> accessed via Windows, Linux and Macintosh.</a:t>
            </a:r>
            <a:endParaRPr lang="en-GB" dirty="0"/>
          </a:p>
        </p:txBody>
      </p:sp>
      <p:sp>
        <p:nvSpPr>
          <p:cNvPr id="4" name="Slide Number Placeholder 3"/>
          <p:cNvSpPr>
            <a:spLocks noGrp="1"/>
          </p:cNvSpPr>
          <p:nvPr>
            <p:ph type="sldNum" sz="quarter" idx="10"/>
          </p:nvPr>
        </p:nvSpPr>
        <p:spPr/>
        <p:txBody>
          <a:bodyPr/>
          <a:lstStyle/>
          <a:p>
            <a:fld id="{0EB3EB22-C611-41E0-B151-AF26C2DA9984}" type="slidenum">
              <a:rPr lang="en-GB" smtClean="0"/>
              <a:t>1</a:t>
            </a:fld>
            <a:endParaRPr lang="en-GB"/>
          </a:p>
        </p:txBody>
      </p:sp>
    </p:spTree>
    <p:extLst>
      <p:ext uri="{BB962C8B-B14F-4D97-AF65-F5344CB8AC3E}">
        <p14:creationId xmlns:p14="http://schemas.microsoft.com/office/powerpoint/2010/main" val="981957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amount of scientific data is growing at an exponential rate. The graph shows the growth rate of some other scientific organisations. E.g. National Radio Astronomy Observatory, Large Hadron Collider, European Bioinformatics Institute. As more complex mathematical and scientific models are developed, their data requirements will increase. Not just in the amount of input data that they need to accurately simulate real world processes but also in the amount of output data generated that needs to be analysed. It is estimated from the computational, observational and modelling activities within SEE based on actual usage figures, the amount of data produced within 5 years could be as much as 4PB.</a:t>
            </a:r>
          </a:p>
          <a:p>
            <a:r>
              <a:rPr lang="en-GB" baseline="0" dirty="0" smtClean="0"/>
              <a:t>Following are some examples of the types of research that are currently being performed.</a:t>
            </a:r>
          </a:p>
          <a:p>
            <a:r>
              <a:rPr lang="en-GB" sz="1200" b="0" i="0" u="none" strike="noStrike" kern="1200" dirty="0" smtClean="0">
                <a:solidFill>
                  <a:schemeClr val="tx1"/>
                </a:solidFill>
                <a:effectLst/>
                <a:latin typeface="+mn-lt"/>
                <a:ea typeface="+mn-ea"/>
                <a:cs typeface="+mn-cs"/>
              </a:rPr>
              <a:t>Year 1</a:t>
            </a:r>
            <a:r>
              <a:rPr lang="en-GB" dirty="0" smtClean="0"/>
              <a:t> = 614T</a:t>
            </a:r>
            <a:r>
              <a:rPr lang="en-GB" sz="1200" b="0" i="0" u="none" strike="noStrike" kern="1200" dirty="0" smtClean="0">
                <a:solidFill>
                  <a:schemeClr val="tx1"/>
                </a:solidFill>
                <a:effectLst/>
                <a:latin typeface="+mn-lt"/>
                <a:ea typeface="+mn-ea"/>
                <a:cs typeface="+mn-cs"/>
              </a:rPr>
              <a:t>B</a:t>
            </a:r>
            <a:r>
              <a:rPr lang="en-GB" dirty="0" smtClean="0"/>
              <a:t> </a:t>
            </a:r>
          </a:p>
          <a:p>
            <a:r>
              <a:rPr lang="en-GB" sz="1200" b="0" i="0" u="none" strike="noStrike" kern="1200" dirty="0" smtClean="0">
                <a:solidFill>
                  <a:schemeClr val="tx1"/>
                </a:solidFill>
                <a:effectLst/>
                <a:latin typeface="+mn-lt"/>
                <a:ea typeface="+mn-ea"/>
                <a:cs typeface="+mn-cs"/>
              </a:rPr>
              <a:t>Year 2</a:t>
            </a:r>
            <a:r>
              <a:rPr lang="en-GB" dirty="0" smtClean="0"/>
              <a:t> = </a:t>
            </a:r>
            <a:r>
              <a:rPr lang="en-GB" sz="1200" b="0" i="0" u="none" strike="noStrike" kern="1200" dirty="0" smtClean="0">
                <a:solidFill>
                  <a:schemeClr val="tx1"/>
                </a:solidFill>
                <a:effectLst/>
                <a:latin typeface="+mn-lt"/>
                <a:ea typeface="+mn-ea"/>
                <a:cs typeface="+mn-cs"/>
              </a:rPr>
              <a:t>1.3PB</a:t>
            </a:r>
            <a:r>
              <a:rPr lang="en-GB" dirty="0" smtClean="0"/>
              <a:t> </a:t>
            </a:r>
          </a:p>
          <a:p>
            <a:r>
              <a:rPr lang="en-GB" sz="1200" b="0" i="0" u="none" strike="noStrike" kern="1200" dirty="0" smtClean="0">
                <a:solidFill>
                  <a:schemeClr val="tx1"/>
                </a:solidFill>
                <a:effectLst/>
                <a:latin typeface="+mn-lt"/>
                <a:ea typeface="+mn-ea"/>
                <a:cs typeface="+mn-cs"/>
              </a:rPr>
              <a:t>Year 3</a:t>
            </a:r>
            <a:r>
              <a:rPr lang="en-GB" dirty="0" smtClean="0"/>
              <a:t> = </a:t>
            </a:r>
            <a:r>
              <a:rPr lang="en-GB" sz="1200" b="0" i="0" u="none" strike="noStrike" kern="1200" dirty="0" smtClean="0">
                <a:solidFill>
                  <a:schemeClr val="tx1"/>
                </a:solidFill>
                <a:effectLst/>
                <a:latin typeface="+mn-lt"/>
                <a:ea typeface="+mn-ea"/>
                <a:cs typeface="+mn-cs"/>
              </a:rPr>
              <a:t>2.0PB</a:t>
            </a:r>
            <a:r>
              <a:rPr lang="en-GB" dirty="0" smtClean="0"/>
              <a:t> </a:t>
            </a:r>
          </a:p>
          <a:p>
            <a:r>
              <a:rPr lang="en-GB" sz="1200" b="0" i="0" u="none" strike="noStrike" kern="1200" dirty="0" smtClean="0">
                <a:solidFill>
                  <a:schemeClr val="tx1"/>
                </a:solidFill>
                <a:effectLst/>
                <a:latin typeface="+mn-lt"/>
                <a:ea typeface="+mn-ea"/>
                <a:cs typeface="+mn-cs"/>
              </a:rPr>
              <a:t>Year 4</a:t>
            </a:r>
            <a:r>
              <a:rPr lang="en-GB" dirty="0" smtClean="0"/>
              <a:t> = </a:t>
            </a:r>
            <a:r>
              <a:rPr lang="en-GB" sz="1200" b="0" i="0" u="none" strike="noStrike" kern="1200" dirty="0" smtClean="0">
                <a:solidFill>
                  <a:schemeClr val="tx1"/>
                </a:solidFill>
                <a:effectLst/>
                <a:latin typeface="+mn-lt"/>
                <a:ea typeface="+mn-ea"/>
                <a:cs typeface="+mn-cs"/>
              </a:rPr>
              <a:t>2.7PB</a:t>
            </a:r>
            <a:r>
              <a:rPr lang="en-GB" dirty="0" smtClean="0"/>
              <a:t> </a:t>
            </a:r>
          </a:p>
          <a:p>
            <a:r>
              <a:rPr lang="en-GB" sz="1200" b="0" i="0" u="none" strike="noStrike" kern="1200" dirty="0" smtClean="0">
                <a:solidFill>
                  <a:schemeClr val="tx1"/>
                </a:solidFill>
                <a:effectLst/>
                <a:latin typeface="+mn-lt"/>
                <a:ea typeface="+mn-ea"/>
                <a:cs typeface="+mn-cs"/>
              </a:rPr>
              <a:t>Year 5</a:t>
            </a:r>
            <a:r>
              <a:rPr lang="en-GB" dirty="0" smtClean="0"/>
              <a:t> = </a:t>
            </a:r>
            <a:r>
              <a:rPr lang="en-GB" sz="1200" b="0" i="0" u="none" strike="noStrike" kern="1200" dirty="0" smtClean="0">
                <a:solidFill>
                  <a:schemeClr val="tx1"/>
                </a:solidFill>
                <a:effectLst/>
                <a:latin typeface="+mn-lt"/>
                <a:ea typeface="+mn-ea"/>
                <a:cs typeface="+mn-cs"/>
              </a:rPr>
              <a:t>3.4PB</a:t>
            </a:r>
            <a:r>
              <a:rPr lang="en-GB" dirty="0" smtClean="0"/>
              <a:t> </a:t>
            </a:r>
            <a:endParaRPr lang="en-GB" dirty="0"/>
          </a:p>
        </p:txBody>
      </p:sp>
      <p:sp>
        <p:nvSpPr>
          <p:cNvPr id="4" name="Slide Number Placeholder 3"/>
          <p:cNvSpPr>
            <a:spLocks noGrp="1"/>
          </p:cNvSpPr>
          <p:nvPr>
            <p:ph type="sldNum" sz="quarter" idx="10"/>
          </p:nvPr>
        </p:nvSpPr>
        <p:spPr/>
        <p:txBody>
          <a:bodyPr/>
          <a:lstStyle/>
          <a:p>
            <a:fld id="{0EB3EB22-C611-41E0-B151-AF26C2DA9984}" type="slidenum">
              <a:rPr lang="en-GB" smtClean="0"/>
              <a:t>2</a:t>
            </a:fld>
            <a:endParaRPr lang="en-GB"/>
          </a:p>
        </p:txBody>
      </p:sp>
    </p:spTree>
    <p:extLst>
      <p:ext uri="{BB962C8B-B14F-4D97-AF65-F5344CB8AC3E}">
        <p14:creationId xmlns:p14="http://schemas.microsoft.com/office/powerpoint/2010/main" val="1218124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There are quite a</a:t>
            </a:r>
            <a:r>
              <a:rPr lang="en-GB" baseline="0" dirty="0" smtClean="0"/>
              <a:t> few different models that are currently used, that simulate many different aspects of our environment. E.g. Climate, oceans, crops.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PUSH</a:t>
            </a:r>
            <a:r>
              <a:rPr lang="en-GB" baseline="0" dirty="0" smtClean="0"/>
              <a:t> THE PLAY BUTTON NOW</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a:t>
            </a:r>
            <a:r>
              <a:rPr lang="en-GB" sz="1200" b="0" i="0" kern="1200" baseline="0" dirty="0" smtClean="0">
                <a:solidFill>
                  <a:schemeClr val="tx1"/>
                </a:solidFill>
                <a:effectLst/>
                <a:latin typeface="+mn-lt"/>
                <a:ea typeface="+mn-ea"/>
                <a:cs typeface="+mn-cs"/>
              </a:rPr>
              <a:t> video shows how t</a:t>
            </a:r>
            <a:r>
              <a:rPr lang="en-GB" sz="1200" b="0" i="0" kern="1200" dirty="0" smtClean="0">
                <a:solidFill>
                  <a:schemeClr val="tx1"/>
                </a:solidFill>
                <a:effectLst/>
                <a:latin typeface="+mn-lt"/>
                <a:ea typeface="+mn-ea"/>
                <a:cs typeface="+mn-cs"/>
              </a:rPr>
              <a:t>he model captures the large scale weather patterns of the planet.”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This can only be achieved by running the model at a high grid resolution.</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next generation of scientific models will run at even higher resolutions, producing</a:t>
            </a:r>
            <a:r>
              <a:rPr lang="en-GB" baseline="0" dirty="0" smtClean="0"/>
              <a:t> larger volumes of data and more detailed results and analyses.</a:t>
            </a:r>
            <a:endParaRPr lang="en-GB" dirty="0" smtClean="0"/>
          </a:p>
          <a:p>
            <a:r>
              <a:rPr lang="en-GB" dirty="0" smtClean="0"/>
              <a:t>PUSH THE STOP BUTTON NOW</a:t>
            </a:r>
            <a:endParaRPr lang="en-GB" dirty="0"/>
          </a:p>
        </p:txBody>
      </p:sp>
      <p:sp>
        <p:nvSpPr>
          <p:cNvPr id="4" name="Slide Number Placeholder 3"/>
          <p:cNvSpPr>
            <a:spLocks noGrp="1"/>
          </p:cNvSpPr>
          <p:nvPr>
            <p:ph type="sldNum" sz="quarter" idx="10"/>
          </p:nvPr>
        </p:nvSpPr>
        <p:spPr/>
        <p:txBody>
          <a:bodyPr/>
          <a:lstStyle/>
          <a:p>
            <a:fld id="{0EB3EB22-C611-41E0-B151-AF26C2DA9984}" type="slidenum">
              <a:rPr lang="en-GB" smtClean="0"/>
              <a:t>3</a:t>
            </a:fld>
            <a:endParaRPr lang="en-GB"/>
          </a:p>
        </p:txBody>
      </p:sp>
    </p:spTree>
    <p:extLst>
      <p:ext uri="{BB962C8B-B14F-4D97-AF65-F5344CB8AC3E}">
        <p14:creationId xmlns:p14="http://schemas.microsoft.com/office/powerpoint/2010/main" val="243134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Much of what we study comes from looking at the changes in our past and to see its impact on our future.</a:t>
            </a:r>
          </a:p>
          <a:p>
            <a:r>
              <a:rPr lang="en-GB" baseline="0" dirty="0" smtClean="0"/>
              <a:t>PUSH THE PLAY BUTTON NOW</a:t>
            </a:r>
          </a:p>
          <a:p>
            <a:r>
              <a:rPr lang="en-GB" baseline="0" dirty="0" smtClean="0"/>
              <a:t>“Watch the world change over the course of nearly three decades of satellite photography.”</a:t>
            </a:r>
          </a:p>
          <a:p>
            <a:r>
              <a:rPr lang="en-GB" baseline="0" dirty="0" smtClean="0"/>
              <a:t>The resolution and detail of images produced by devices such as cameras, microscopes and satellites has also significantly increased providing an even more detailed insight into our world, identifying never before seen features. E.g. Movement of glaciers, pollution, lost civilisations.</a:t>
            </a:r>
          </a:p>
          <a:p>
            <a:r>
              <a:rPr lang="en-GB" baseline="0" dirty="0" smtClean="0"/>
              <a:t>PUSH THE STOP BUTTON NOW</a:t>
            </a:r>
          </a:p>
          <a:p>
            <a:r>
              <a:rPr lang="en-GB" baseline="0" dirty="0" smtClean="0"/>
              <a:t>The question is, how are we going to store all of this data?</a:t>
            </a:r>
            <a:endParaRPr lang="en-GB" dirty="0"/>
          </a:p>
        </p:txBody>
      </p:sp>
      <p:sp>
        <p:nvSpPr>
          <p:cNvPr id="4" name="Slide Number Placeholder 3"/>
          <p:cNvSpPr>
            <a:spLocks noGrp="1"/>
          </p:cNvSpPr>
          <p:nvPr>
            <p:ph type="sldNum" sz="quarter" idx="10"/>
          </p:nvPr>
        </p:nvSpPr>
        <p:spPr/>
        <p:txBody>
          <a:bodyPr/>
          <a:lstStyle/>
          <a:p>
            <a:fld id="{0EB3EB22-C611-41E0-B151-AF26C2DA9984}" type="slidenum">
              <a:rPr lang="en-GB" smtClean="0"/>
              <a:t>4</a:t>
            </a:fld>
            <a:endParaRPr lang="en-GB"/>
          </a:p>
        </p:txBody>
      </p:sp>
    </p:spTree>
    <p:extLst>
      <p:ext uri="{BB962C8B-B14F-4D97-AF65-F5344CB8AC3E}">
        <p14:creationId xmlns:p14="http://schemas.microsoft.com/office/powerpoint/2010/main" val="319661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many factors affecting the cost,</a:t>
            </a:r>
            <a:r>
              <a:rPr lang="en-GB" baseline="0" dirty="0" smtClean="0"/>
              <a:t> reliability and efficiency of a storage solution. Which media should be use: disk, tape, optical storage.</a:t>
            </a:r>
          </a:p>
          <a:p>
            <a:r>
              <a:rPr lang="en-GB" baseline="0" dirty="0" smtClean="0"/>
              <a:t>Tape has a much longer lifespan, nearly 30 years compared to only 3 years for disk, especially when we are required to store results for at least 10 years.</a:t>
            </a:r>
          </a:p>
          <a:p>
            <a:r>
              <a:rPr lang="en-GB" baseline="0" dirty="0" smtClean="0"/>
              <a:t>In terms of energy usage, tapes only use electricity when inside a tape drive and uses nothing when sitting on the shelf, compared to an always spinning disk drive in an air-conditioned machine room.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Tape has an error bit rate nearly 1000 times better than disk, meaning less data corruption due to the age of the media.</a:t>
            </a:r>
          </a:p>
          <a:p>
            <a:r>
              <a:rPr lang="en-GB" baseline="0" dirty="0" smtClean="0"/>
              <a:t>Tapes can be stored outside of the library to be loaded on demand, providing virtual infinite storage capacity by re-using the slots within the library, without the need to buy more hardware when more storage is required.</a:t>
            </a:r>
          </a:p>
          <a:p>
            <a:r>
              <a:rPr lang="en-GB" baseline="0" dirty="0" smtClean="0"/>
              <a:t>The tape library that we eventually purchased has a well established upgrade path that uses modular components, meaning only a small fraction of the components need to be replaced during an upgrade, retaining the bulk of the hardware, reducing upgrade costs significantly.</a:t>
            </a:r>
          </a:p>
          <a:p>
            <a:r>
              <a:rPr lang="en-GB" baseline="0" dirty="0" smtClean="0"/>
              <a:t>Tapes can survive in normal office conditions (temperature, humidity) when not being used and require very little physical storage space.</a:t>
            </a:r>
          </a:p>
          <a:p>
            <a:endParaRPr lang="en-GB" dirty="0"/>
          </a:p>
        </p:txBody>
      </p:sp>
      <p:sp>
        <p:nvSpPr>
          <p:cNvPr id="4" name="Slide Number Placeholder 3"/>
          <p:cNvSpPr>
            <a:spLocks noGrp="1"/>
          </p:cNvSpPr>
          <p:nvPr>
            <p:ph type="sldNum" sz="quarter" idx="10"/>
          </p:nvPr>
        </p:nvSpPr>
        <p:spPr/>
        <p:txBody>
          <a:bodyPr/>
          <a:lstStyle/>
          <a:p>
            <a:fld id="{0EB3EB22-C611-41E0-B151-AF26C2DA9984}" type="slidenum">
              <a:rPr lang="en-GB" smtClean="0"/>
              <a:t>5</a:t>
            </a:fld>
            <a:endParaRPr lang="en-GB"/>
          </a:p>
        </p:txBody>
      </p:sp>
    </p:spTree>
    <p:extLst>
      <p:ext uri="{BB962C8B-B14F-4D97-AF65-F5344CB8AC3E}">
        <p14:creationId xmlns:p14="http://schemas.microsoft.com/office/powerpoint/2010/main" val="351979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the solution that we eventually purchased consists</a:t>
            </a:r>
            <a:r>
              <a:rPr lang="en-GB" baseline="0" dirty="0" smtClean="0"/>
              <a:t> of</a:t>
            </a:r>
            <a:r>
              <a:rPr lang="en-GB" dirty="0" smtClean="0"/>
              <a:t>:</a:t>
            </a:r>
          </a:p>
          <a:p>
            <a:r>
              <a:rPr lang="en-GB" baseline="0" dirty="0" err="1" smtClean="0"/>
              <a:t>SpectraLogic</a:t>
            </a:r>
            <a:r>
              <a:rPr lang="en-GB" baseline="0" dirty="0" smtClean="0"/>
              <a:t> T-950 Tape Library</a:t>
            </a:r>
          </a:p>
          <a:p>
            <a:r>
              <a:rPr lang="en-GB" baseline="0" dirty="0" err="1" smtClean="0"/>
              <a:t>SpectraLogic</a:t>
            </a:r>
            <a:r>
              <a:rPr lang="en-GB" baseline="0" dirty="0" smtClean="0"/>
              <a:t> </a:t>
            </a:r>
            <a:r>
              <a:rPr lang="en-GB" baseline="0" dirty="0" err="1" smtClean="0"/>
              <a:t>NTier</a:t>
            </a:r>
            <a:r>
              <a:rPr lang="en-GB" baseline="0" dirty="0" smtClean="0"/>
              <a:t> Verde Disk</a:t>
            </a:r>
          </a:p>
          <a:p>
            <a:r>
              <a:rPr lang="en-GB" baseline="0" dirty="0" err="1" smtClean="0"/>
              <a:t>QStar</a:t>
            </a:r>
            <a:r>
              <a:rPr lang="en-GB" baseline="0" dirty="0" smtClean="0"/>
              <a:t> Archive Manager Software</a:t>
            </a:r>
          </a:p>
          <a:p>
            <a:r>
              <a:rPr lang="en-GB" baseline="0" dirty="0" smtClean="0"/>
              <a:t>LTO-6 Tape Drives and Tapes</a:t>
            </a:r>
            <a:endParaRPr lang="en-GB" dirty="0" smtClean="0"/>
          </a:p>
          <a:p>
            <a:r>
              <a:rPr lang="en-GB" dirty="0" smtClean="0"/>
              <a:t>The service was designed for ease of use and access,</a:t>
            </a:r>
            <a:r>
              <a:rPr lang="en-GB" baseline="0" dirty="0" smtClean="0"/>
              <a:t> to accommodate the many different types of data that it would store and how the many different users would interact with the data. E.g. How often the data is accesses? Whether it is read-only? Whether it is permanently archived? How many users access the data?</a:t>
            </a:r>
          </a:p>
          <a:p>
            <a:r>
              <a:rPr lang="en-GB" baseline="0" dirty="0" err="1" smtClean="0"/>
              <a:t>SpectraLogic</a:t>
            </a:r>
            <a:r>
              <a:rPr lang="en-GB" baseline="0" dirty="0" smtClean="0"/>
              <a:t> is the world leader in Robotic Tape Libraries and is used by many other large research organisations around the world. E.g. NASA, NCSA, EPCC, NCI.</a:t>
            </a:r>
          </a:p>
          <a:p>
            <a:r>
              <a:rPr lang="en-GB" baseline="0" dirty="0" smtClean="0"/>
              <a:t>The </a:t>
            </a:r>
            <a:r>
              <a:rPr lang="en-GB" baseline="0" dirty="0" err="1" smtClean="0"/>
              <a:t>QStar</a:t>
            </a:r>
            <a:r>
              <a:rPr lang="en-GB" baseline="0" dirty="0" smtClean="0"/>
              <a:t> Archive Manager software implements an Active Archive (Hierarchical Storage Management), allowing the seamless integration between different media such as disk and tape, providing practically infinite online storage capacity.</a:t>
            </a:r>
          </a:p>
          <a:p>
            <a:r>
              <a:rPr lang="en-GB" baseline="0" dirty="0" smtClean="0"/>
              <a:t>The LTO tape format has a well defined industry based  roadmap ensuring guaranteed access to the data for future generations.</a:t>
            </a:r>
          </a:p>
        </p:txBody>
      </p:sp>
      <p:sp>
        <p:nvSpPr>
          <p:cNvPr id="4" name="Slide Number Placeholder 3"/>
          <p:cNvSpPr>
            <a:spLocks noGrp="1"/>
          </p:cNvSpPr>
          <p:nvPr>
            <p:ph type="sldNum" sz="quarter" idx="10"/>
          </p:nvPr>
        </p:nvSpPr>
        <p:spPr/>
        <p:txBody>
          <a:bodyPr/>
          <a:lstStyle/>
          <a:p>
            <a:fld id="{0EB3EB22-C611-41E0-B151-AF26C2DA9984}" type="slidenum">
              <a:rPr lang="en-GB" smtClean="0"/>
              <a:t>6</a:t>
            </a:fld>
            <a:endParaRPr lang="en-GB"/>
          </a:p>
        </p:txBody>
      </p:sp>
    </p:spTree>
    <p:extLst>
      <p:ext uri="{BB962C8B-B14F-4D97-AF65-F5344CB8AC3E}">
        <p14:creationId xmlns:p14="http://schemas.microsoft.com/office/powerpoint/2010/main" val="3985827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PETAL has a website at http://www.petal.leeds.ac.uk. You</a:t>
            </a:r>
            <a:r>
              <a:rPr lang="en-GB" baseline="0" dirty="0" smtClean="0"/>
              <a:t> can u</a:t>
            </a:r>
            <a:r>
              <a:rPr lang="en-GB" dirty="0" smtClean="0"/>
              <a:t>se the website to interact with the service. E.g. Contacting support, checking the</a:t>
            </a:r>
            <a:r>
              <a:rPr lang="en-GB" baseline="0" dirty="0" smtClean="0"/>
              <a:t> status of the service, </a:t>
            </a:r>
            <a:r>
              <a:rPr lang="en-GB" dirty="0" smtClean="0"/>
              <a:t>monitoring your usage. Information about the service can be found on the website</a:t>
            </a:r>
            <a:r>
              <a:rPr lang="en-GB" baseline="0" dirty="0" smtClean="0"/>
              <a:t> as well as instructions on how to apply for access and examples of how to use the service.</a:t>
            </a:r>
            <a:endParaRPr lang="en-GB" dirty="0"/>
          </a:p>
        </p:txBody>
      </p:sp>
      <p:sp>
        <p:nvSpPr>
          <p:cNvPr id="4" name="Slide Number Placeholder 3"/>
          <p:cNvSpPr>
            <a:spLocks noGrp="1"/>
          </p:cNvSpPr>
          <p:nvPr>
            <p:ph type="sldNum" sz="quarter" idx="10"/>
          </p:nvPr>
        </p:nvSpPr>
        <p:spPr/>
        <p:txBody>
          <a:bodyPr/>
          <a:lstStyle/>
          <a:p>
            <a:fld id="{0EB3EB22-C611-41E0-B151-AF26C2DA9984}" type="slidenum">
              <a:rPr lang="en-GB" smtClean="0"/>
              <a:t>7</a:t>
            </a:fld>
            <a:endParaRPr lang="en-GB"/>
          </a:p>
        </p:txBody>
      </p:sp>
    </p:spTree>
    <p:extLst>
      <p:ext uri="{BB962C8B-B14F-4D97-AF65-F5344CB8AC3E}">
        <p14:creationId xmlns:p14="http://schemas.microsoft.com/office/powerpoint/2010/main" val="171355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60A97C-6094-44F3-9AD2-0A11796E8BE7}" type="datetimeFigureOut">
              <a:rPr lang="en-US" smtClean="0"/>
              <a:t>6/21/2016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8905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60A97C-6094-44F3-9AD2-0A11796E8BE7}" type="datetimeFigureOut">
              <a:rPr lang="en-US" smtClean="0"/>
              <a:t>6/21/2016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2021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60A97C-6094-44F3-9AD2-0A11796E8BE7}" type="datetimeFigureOut">
              <a:rPr lang="en-US" smtClean="0"/>
              <a:t>6/21/2016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337880568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282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60A97C-6094-44F3-9AD2-0A11796E8BE7}" type="datetimeFigureOut">
              <a:rPr lang="en-US" smtClean="0"/>
              <a:t>6/21/2016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8D163-8FEE-4B6A-977D-600E3843CE6C}" type="slidenum">
              <a:rPr lang="en-GB" smtClean="0"/>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270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60A97C-6094-44F3-9AD2-0A11796E8BE7}" type="datetimeFigureOut">
              <a:rPr lang="en-US" smtClean="0"/>
              <a:t>6/21/2016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399248738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60A97C-6094-44F3-9AD2-0A11796E8BE7}" type="datetimeFigureOut">
              <a:rPr lang="en-US" smtClean="0"/>
              <a:t>6/21/2016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13638851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60A97C-6094-44F3-9AD2-0A11796E8BE7}" type="datetimeFigureOut">
              <a:rPr lang="en-US" smtClean="0"/>
              <a:t>6/21/2016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328563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60A97C-6094-44F3-9AD2-0A11796E8BE7}" type="datetimeFigureOut">
              <a:rPr lang="en-US" smtClean="0"/>
              <a:t>6/21/2016</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114067754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460A97C-6094-44F3-9AD2-0A11796E8BE7}" type="datetimeFigureOut">
              <a:rPr lang="en-US" smtClean="0"/>
              <a:t>6/21/2016</a:t>
            </a:fld>
            <a:endParaRPr lang="en-GB"/>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D88D163-8FEE-4B6A-977D-600E3843CE6C}" type="slidenum">
              <a:rPr lang="en-GB" smtClean="0"/>
              <a:t>‹#›</a:t>
            </a:fld>
            <a:endParaRPr lang="en-GB"/>
          </a:p>
        </p:txBody>
      </p:sp>
    </p:spTree>
    <p:extLst>
      <p:ext uri="{BB962C8B-B14F-4D97-AF65-F5344CB8AC3E}">
        <p14:creationId xmlns:p14="http://schemas.microsoft.com/office/powerpoint/2010/main" val="27621632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60A97C-6094-44F3-9AD2-0A11796E8BE7}" type="datetimeFigureOut">
              <a:rPr lang="en-US" smtClean="0"/>
              <a:t>6/21/2016</a:t>
            </a:fld>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88D163-8FEE-4B6A-977D-600E3843CE6C}" type="slidenum">
              <a:rPr lang="en-GB" smtClean="0"/>
              <a:t>‹#›</a:t>
            </a:fld>
            <a:endParaRPr lang="en-GB"/>
          </a:p>
        </p:txBody>
      </p:sp>
    </p:spTree>
    <p:extLst>
      <p:ext uri="{BB962C8B-B14F-4D97-AF65-F5344CB8AC3E}">
        <p14:creationId xmlns:p14="http://schemas.microsoft.com/office/powerpoint/2010/main" val="4192849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460A97C-6094-44F3-9AD2-0A11796E8BE7}" type="datetimeFigureOut">
              <a:rPr lang="en-US" smtClean="0"/>
              <a:t>6/21/2016</a:t>
            </a:fld>
            <a:endParaRPr lang="en-GB"/>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D88D163-8FEE-4B6A-977D-600E3843CE6C}" type="slidenum">
              <a:rPr lang="en-GB" smtClean="0"/>
              <a:t>‹#›</a:t>
            </a:fld>
            <a:endParaRPr lang="en-GB"/>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570977"/>
      </p:ext>
    </p:extLst>
  </p:cSld>
  <p:clrMap bg1="lt1" tx1="dk1" bg2="lt2" tx2="dk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latin typeface="Arial" pitchFamily="34" charset="0"/>
                <a:cs typeface="Arial" pitchFamily="34" charset="0"/>
              </a:rPr>
              <a:t>PETAL</a:t>
            </a:r>
            <a:endParaRPr lang="en-GB" dirty="0">
              <a:latin typeface="Arial" pitchFamily="34" charset="0"/>
              <a:cs typeface="Arial" pitchFamily="34" charset="0"/>
            </a:endParaRPr>
          </a:p>
        </p:txBody>
      </p:sp>
      <p:sp>
        <p:nvSpPr>
          <p:cNvPr id="3" name="Subtitle 2"/>
          <p:cNvSpPr>
            <a:spLocks noGrp="1"/>
          </p:cNvSpPr>
          <p:nvPr>
            <p:ph type="subTitle" idx="1"/>
          </p:nvPr>
        </p:nvSpPr>
        <p:spPr>
          <a:xfrm>
            <a:off x="825038" y="4455620"/>
            <a:ext cx="7543800" cy="1781691"/>
          </a:xfrm>
        </p:spPr>
        <p:txBody>
          <a:bodyPr>
            <a:normAutofit/>
          </a:bodyPr>
          <a:lstStyle/>
          <a:p>
            <a:r>
              <a:rPr lang="en-GB" dirty="0" smtClean="0">
                <a:latin typeface="Arial" pitchFamily="34" charset="0"/>
                <a:cs typeface="Arial" pitchFamily="34" charset="0"/>
              </a:rPr>
              <a:t>Petabyte Environmental Tape Archive and Library</a:t>
            </a:r>
          </a:p>
          <a:p>
            <a:r>
              <a:rPr lang="en-GB" sz="1800" cap="none" dirty="0" smtClean="0">
                <a:latin typeface="Arial" pitchFamily="34" charset="0"/>
                <a:cs typeface="Arial" pitchFamily="34" charset="0"/>
              </a:rPr>
              <a:t>School of Earth &amp; Environment,</a:t>
            </a:r>
            <a:br>
              <a:rPr lang="en-GB" sz="1800" cap="none" dirty="0" smtClean="0">
                <a:latin typeface="Arial" pitchFamily="34" charset="0"/>
                <a:cs typeface="Arial" pitchFamily="34" charset="0"/>
              </a:rPr>
            </a:br>
            <a:r>
              <a:rPr lang="en-GB" sz="1800" cap="none" dirty="0" smtClean="0">
                <a:latin typeface="Arial" pitchFamily="34" charset="0"/>
                <a:cs typeface="Arial" pitchFamily="34" charset="0"/>
              </a:rPr>
              <a:t>University of Leeds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Growth</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278" t="21537" r="6860" b="17272"/>
          <a:stretch/>
        </p:blipFill>
        <p:spPr>
          <a:xfrm>
            <a:off x="652787" y="2060848"/>
            <a:ext cx="7884145" cy="4076063"/>
          </a:xfrm>
        </p:spPr>
      </p:pic>
    </p:spTree>
    <p:extLst>
      <p:ext uri="{BB962C8B-B14F-4D97-AF65-F5344CB8AC3E}">
        <p14:creationId xmlns:p14="http://schemas.microsoft.com/office/powerpoint/2010/main" val="76405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93" y="260648"/>
            <a:ext cx="7543800" cy="980728"/>
          </a:xfrm>
        </p:spPr>
        <p:txBody>
          <a:bodyPr/>
          <a:lstStyle/>
          <a:p>
            <a:r>
              <a:rPr lang="en-GB" dirty="0" smtClean="0"/>
              <a:t>High Resolution Models</a:t>
            </a:r>
            <a:endParaRPr lang="en-GB" dirty="0"/>
          </a:p>
        </p:txBody>
      </p:sp>
      <p:pic>
        <p:nvPicPr>
          <p:cNvPr id="5" name="YearT34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4643" y="1833248"/>
            <a:ext cx="4901413" cy="3431889"/>
          </a:xfrm>
        </p:spPr>
      </p:pic>
      <p:pic>
        <p:nvPicPr>
          <p:cNvPr id="1028" name="Picture 4" descr="Topography of the Andes at various resolutions (courtesy of P.L. Vidale, NCAS-Clim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1772816"/>
            <a:ext cx="4005048"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985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 Resolution Imagery</a:t>
            </a:r>
            <a:endParaRPr lang="en-GB" dirty="0"/>
          </a:p>
        </p:txBody>
      </p:sp>
      <p:pic>
        <p:nvPicPr>
          <p:cNvPr id="6" name="earth-time-laps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93542" y="1844824"/>
            <a:ext cx="7802636" cy="4395067"/>
          </a:xfrm>
        </p:spPr>
      </p:pic>
    </p:spTree>
    <p:extLst>
      <p:ext uri="{BB962C8B-B14F-4D97-AF65-F5344CB8AC3E}">
        <p14:creationId xmlns:p14="http://schemas.microsoft.com/office/powerpoint/2010/main" val="2805569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Storage Impact</a:t>
            </a:r>
            <a:endParaRPr lang="en-GB" dirty="0"/>
          </a:p>
        </p:txBody>
      </p:sp>
      <p:sp>
        <p:nvSpPr>
          <p:cNvPr id="3" name="Content Placeholder 2"/>
          <p:cNvSpPr>
            <a:spLocks noGrp="1"/>
          </p:cNvSpPr>
          <p:nvPr>
            <p:ph idx="1"/>
          </p:nvPr>
        </p:nvSpPr>
        <p:spPr/>
        <p:txBody>
          <a:bodyPr>
            <a:normAutofit/>
          </a:bodyPr>
          <a:lstStyle/>
          <a:p>
            <a:r>
              <a:rPr lang="en-GB" sz="2800" dirty="0" smtClean="0"/>
              <a:t>There are many factors that influence the choice of storage solution:</a:t>
            </a:r>
          </a:p>
          <a:p>
            <a:pPr marL="457200" indent="-457200">
              <a:buFont typeface="+mj-lt"/>
              <a:buAutoNum type="arabicPeriod"/>
            </a:pPr>
            <a:r>
              <a:rPr lang="en-GB" sz="2800" dirty="0" smtClean="0"/>
              <a:t>Expected lifetime of hardware/media</a:t>
            </a:r>
          </a:p>
          <a:p>
            <a:pPr marL="457200" indent="-457200">
              <a:buFont typeface="+mj-lt"/>
              <a:buAutoNum type="arabicPeriod"/>
            </a:pPr>
            <a:r>
              <a:rPr lang="en-GB" sz="2800" dirty="0" smtClean="0"/>
              <a:t>Power consumption, heating/cooling</a:t>
            </a:r>
          </a:p>
          <a:p>
            <a:pPr marL="457200" indent="-457200">
              <a:buFont typeface="+mj-lt"/>
              <a:buAutoNum type="arabicPeriod"/>
            </a:pPr>
            <a:r>
              <a:rPr lang="en-GB" sz="2800" dirty="0"/>
              <a:t>Storage capacity</a:t>
            </a:r>
          </a:p>
          <a:p>
            <a:pPr marL="457200" indent="-457200">
              <a:buFont typeface="+mj-lt"/>
              <a:buAutoNum type="arabicPeriod"/>
            </a:pPr>
            <a:r>
              <a:rPr lang="en-GB" sz="2800" dirty="0" smtClean="0"/>
              <a:t>Error bit rate</a:t>
            </a:r>
          </a:p>
          <a:p>
            <a:pPr marL="457200" indent="-457200">
              <a:buFont typeface="+mj-lt"/>
              <a:buAutoNum type="arabicPeriod"/>
            </a:pPr>
            <a:r>
              <a:rPr lang="en-GB" sz="2800" dirty="0" smtClean="0"/>
              <a:t>Footprint</a:t>
            </a:r>
          </a:p>
          <a:p>
            <a:pPr marL="0" indent="0">
              <a:buNone/>
            </a:pPr>
            <a:endParaRPr lang="en-GB" dirty="0"/>
          </a:p>
        </p:txBody>
      </p:sp>
    </p:spTree>
    <p:extLst>
      <p:ext uri="{BB962C8B-B14F-4D97-AF65-F5344CB8AC3E}">
        <p14:creationId xmlns:p14="http://schemas.microsoft.com/office/powerpoint/2010/main" val="1965816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PETAL – Active Archive</a:t>
            </a:r>
            <a:endParaRPr lang="en-GB" dirty="0"/>
          </a:p>
        </p:txBody>
      </p:sp>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2401" r="2604"/>
          <a:stretch/>
        </p:blipFill>
        <p:spPr>
          <a:xfrm>
            <a:off x="3071930" y="1960903"/>
            <a:ext cx="2160000" cy="4022725"/>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414" y="4663743"/>
            <a:ext cx="3035808" cy="124968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8569" b="8756"/>
          <a:stretch/>
        </p:blipFill>
        <p:spPr>
          <a:xfrm>
            <a:off x="5623560" y="2282140"/>
            <a:ext cx="2743200" cy="22680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364" y="4962219"/>
            <a:ext cx="2499360" cy="7112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095" y="2927080"/>
            <a:ext cx="1798320" cy="162306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95" y="1945969"/>
            <a:ext cx="2108835" cy="600075"/>
          </a:xfrm>
          <a:prstGeom prst="rect">
            <a:avLst/>
          </a:prstGeom>
        </p:spPr>
      </p:pic>
    </p:spTree>
    <p:extLst>
      <p:ext uri="{BB962C8B-B14F-4D97-AF65-F5344CB8AC3E}">
        <p14:creationId xmlns:p14="http://schemas.microsoft.com/office/powerpoint/2010/main" val="71433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http://www.petal.leeds.ac.uk</a:t>
            </a:r>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1568" b="10835"/>
          <a:stretch/>
        </p:blipFill>
        <p:spPr>
          <a:xfrm>
            <a:off x="1242060" y="1340768"/>
            <a:ext cx="6705600" cy="4923581"/>
          </a:xfrm>
          <a:prstGeom prst="rect">
            <a:avLst/>
          </a:prstGeom>
        </p:spPr>
      </p:pic>
    </p:spTree>
    <p:extLst>
      <p:ext uri="{BB962C8B-B14F-4D97-AF65-F5344CB8AC3E}">
        <p14:creationId xmlns:p14="http://schemas.microsoft.com/office/powerpoint/2010/main" val="3702891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341</TotalTime>
  <Words>944</Words>
  <Application>Microsoft Office PowerPoint</Application>
  <PresentationFormat>On-screen Show (4:3)</PresentationFormat>
  <Paragraphs>59</Paragraphs>
  <Slides>7</Slides>
  <Notes>7</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Retrospect</vt:lpstr>
      <vt:lpstr>PETAL</vt:lpstr>
      <vt:lpstr>Data Growth</vt:lpstr>
      <vt:lpstr>High Resolution Models</vt:lpstr>
      <vt:lpstr>High Resolution Imagery</vt:lpstr>
      <vt:lpstr>Storage Impact</vt:lpstr>
      <vt:lpstr>PETAL – Active Archive</vt:lpstr>
      <vt:lpstr>http://www.petal.leeds.ac.uk</vt:lpstr>
    </vt:vector>
  </TitlesOfParts>
  <Company>University of Leeds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PETAL</dc:title>
  <dc:creator>Steven Pickering</dc:creator>
  <cp:lastModifiedBy>Alan Haywood</cp:lastModifiedBy>
  <cp:revision>44</cp:revision>
  <cp:lastPrinted>2016-05-27T10:59:57Z</cp:lastPrinted>
  <dcterms:created xsi:type="dcterms:W3CDTF">2016-05-26T13:37:26Z</dcterms:created>
  <dcterms:modified xsi:type="dcterms:W3CDTF">2016-06-21T08:22:37Z</dcterms:modified>
</cp:coreProperties>
</file>