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83" r:id="rId3"/>
    <p:sldId id="261" r:id="rId4"/>
    <p:sldId id="276" r:id="rId5"/>
    <p:sldId id="260" r:id="rId6"/>
    <p:sldId id="262" r:id="rId7"/>
    <p:sldId id="285" r:id="rId8"/>
    <p:sldId id="259" r:id="rId9"/>
    <p:sldId id="266" r:id="rId10"/>
    <p:sldId id="268" r:id="rId11"/>
    <p:sldId id="288" r:id="rId12"/>
    <p:sldId id="286" r:id="rId13"/>
    <p:sldId id="287" r:id="rId14"/>
    <p:sldId id="280" r:id="rId15"/>
    <p:sldId id="289" r:id="rId16"/>
    <p:sldId id="279" r:id="rId17"/>
    <p:sldId id="290" r:id="rId18"/>
    <p:sldId id="294" r:id="rId19"/>
    <p:sldId id="293" r:id="rId20"/>
    <p:sldId id="314" r:id="rId21"/>
    <p:sldId id="295" r:id="rId22"/>
    <p:sldId id="277" r:id="rId23"/>
    <p:sldId id="296" r:id="rId24"/>
    <p:sldId id="298" r:id="rId25"/>
    <p:sldId id="315" r:id="rId26"/>
    <p:sldId id="301" r:id="rId27"/>
    <p:sldId id="302" r:id="rId28"/>
    <p:sldId id="300" r:id="rId29"/>
    <p:sldId id="271" r:id="rId30"/>
    <p:sldId id="272" r:id="rId31"/>
    <p:sldId id="273" r:id="rId32"/>
    <p:sldId id="304" r:id="rId33"/>
    <p:sldId id="310" r:id="rId34"/>
    <p:sldId id="303" r:id="rId35"/>
    <p:sldId id="299" r:id="rId36"/>
    <p:sldId id="311" r:id="rId37"/>
    <p:sldId id="312" r:id="rId38"/>
    <p:sldId id="281" r:id="rId39"/>
    <p:sldId id="263" r:id="rId4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37" autoAdjust="0"/>
  </p:normalViewPr>
  <p:slideViewPr>
    <p:cSldViewPr>
      <p:cViewPr varScale="1">
        <p:scale>
          <a:sx n="101" d="100"/>
          <a:sy n="101" d="100"/>
        </p:scale>
        <p:origin x="828" y="96"/>
      </p:cViewPr>
      <p:guideLst>
        <p:guide orient="horz" pos="2160"/>
        <p:guide pos="2880"/>
      </p:guideLst>
    </p:cSldViewPr>
  </p:slideViewPr>
  <p:outlineViewPr>
    <p:cViewPr>
      <p:scale>
        <a:sx n="33" d="100"/>
        <a:sy n="33" d="100"/>
      </p:scale>
      <p:origin x="0" y="-324"/>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6" d="100"/>
          <a:sy n="56" d="100"/>
        </p:scale>
        <p:origin x="2794"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DB87AF7-E599-4105-9549-E1EE565CF1A9}" type="datetimeFigureOut">
              <a:rPr lang="en-GB" smtClean="0"/>
              <a:t>23/11/2018</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7BB07BA-F9E4-4B32-82AB-D03C3C279823}" type="slidenum">
              <a:rPr lang="en-GB" smtClean="0"/>
              <a:t>‹#›</a:t>
            </a:fld>
            <a:endParaRPr lang="en-GB"/>
          </a:p>
        </p:txBody>
      </p:sp>
    </p:spTree>
    <p:extLst>
      <p:ext uri="{BB962C8B-B14F-4D97-AF65-F5344CB8AC3E}">
        <p14:creationId xmlns:p14="http://schemas.microsoft.com/office/powerpoint/2010/main" val="93714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nature.com/ngeo/journal/v4/n7/full/ngeo1186.html#ref3"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nature.com/ngeo/journal/v4/n7/full/ngeo1186.html#supplementary-information"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ature.com/ngeo/journal/v4/n7/full/ngeo1186.html#ref3"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nature.com/ngeo/journal/v4/n7/full/ngeo1186.html#supplementary-inform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ture.com/ngeo/journal/v4/n7/full/ngeo1186.html#ref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nature.com/ngeo/journal/v4/n7/full/ngeo1186.html#supplementary-inform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ciencedirect.com/science/article/pii/S0012821X12007157#bib1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Monday you will have heard from Piers Forster about the history of climate change and how  an</a:t>
            </a:r>
            <a:r>
              <a:rPr lang="en-GB" baseline="0" dirty="0" smtClean="0"/>
              <a:t> increase in </a:t>
            </a:r>
            <a:r>
              <a:rPr lang="en-GB" dirty="0" smtClean="0"/>
              <a:t>carbon dioxide</a:t>
            </a:r>
            <a:r>
              <a:rPr lang="en-GB" baseline="0" dirty="0" smtClean="0"/>
              <a:t> over the last 50 or so years (since 1960) has coincided with a general increase in global mean temperatures.  Today, we will travel further back in time and look at the interaction of CO2 and climate from the </a:t>
            </a:r>
            <a:r>
              <a:rPr lang="en-GB" baseline="0" dirty="0" err="1" smtClean="0"/>
              <a:t>palaeo</a:t>
            </a:r>
            <a:r>
              <a:rPr lang="en-GB" baseline="0" dirty="0" smtClean="0"/>
              <a:t> record. Introduce myself – </a:t>
            </a:r>
            <a:r>
              <a:rPr lang="en-GB" baseline="0" dirty="0" err="1" smtClean="0"/>
              <a:t>palaeoclimate</a:t>
            </a:r>
            <a:r>
              <a:rPr lang="en-GB" baseline="0" dirty="0" smtClean="0"/>
              <a:t> modeller – climate and ice sheet modelling</a:t>
            </a:r>
          </a:p>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1</a:t>
            </a:fld>
            <a:endParaRPr lang="en-GB"/>
          </a:p>
        </p:txBody>
      </p:sp>
    </p:spTree>
    <p:extLst>
      <p:ext uri="{BB962C8B-B14F-4D97-AF65-F5344CB8AC3E}">
        <p14:creationId xmlns:p14="http://schemas.microsoft.com/office/powerpoint/2010/main" val="82346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figure that can be used to represent the value of something else….</a:t>
            </a:r>
          </a:p>
          <a:p>
            <a:endParaRPr lang="en-GB" dirty="0" smtClean="0"/>
          </a:p>
          <a:p>
            <a:r>
              <a:rPr lang="en-GB" dirty="0" smtClean="0"/>
              <a:t>http://blogs.egu.eu/geolog/2015/09/25/geotalk-talking-about-ocean-burps-with-james-rae/</a:t>
            </a:r>
          </a:p>
          <a:p>
            <a:r>
              <a:rPr lang="en-GB" dirty="0" smtClean="0"/>
              <a:t>Difficult proxy as each species of plant</a:t>
            </a:r>
            <a:r>
              <a:rPr lang="en-GB" baseline="0" dirty="0" smtClean="0"/>
              <a:t> requires a different calibration for the relationship between stomatal density and CO2 – need to find fossilised leaves!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10</a:t>
            </a:fld>
            <a:endParaRPr lang="en-GB"/>
          </a:p>
        </p:txBody>
      </p:sp>
    </p:spTree>
    <p:extLst>
      <p:ext uri="{BB962C8B-B14F-4D97-AF65-F5344CB8AC3E}">
        <p14:creationId xmlns:p14="http://schemas.microsoft.com/office/powerpoint/2010/main" val="213077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the </a:t>
            </a:r>
            <a:r>
              <a:rPr lang="en-GB" dirty="0" err="1" smtClean="0"/>
              <a:t>cenozoic</a:t>
            </a:r>
            <a:r>
              <a:rPr lang="en-GB" baseline="0" dirty="0" smtClean="0"/>
              <a:t> there has been a long term trend in CO2 – reduction – due to silicate weathering  - punctuated by periods of rapid change, or high levels of CO2.</a:t>
            </a:r>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11</a:t>
            </a:fld>
            <a:endParaRPr lang="en-GB"/>
          </a:p>
        </p:txBody>
      </p:sp>
    </p:spTree>
    <p:extLst>
      <p:ext uri="{BB962C8B-B14F-4D97-AF65-F5344CB8AC3E}">
        <p14:creationId xmlns:p14="http://schemas.microsoft.com/office/powerpoint/2010/main" val="250162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12</a:t>
            </a:fld>
            <a:endParaRPr lang="en-GB"/>
          </a:p>
        </p:txBody>
      </p:sp>
    </p:spTree>
    <p:extLst>
      <p:ext uri="{BB962C8B-B14F-4D97-AF65-F5344CB8AC3E}">
        <p14:creationId xmlns:p14="http://schemas.microsoft.com/office/powerpoint/2010/main" val="344579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smtClean="0"/>
              <a:t>This is a benthic oxygen</a:t>
            </a:r>
            <a:r>
              <a:rPr lang="en-GB" sz="1200" baseline="0" dirty="0" smtClean="0"/>
              <a:t> isotope curve for the last 65 million years – you can see the general trend of cooling out of the Greenhouse climate of the Palaeocene and Eocene into the cooler world of the Pliocene and Pleistocene where there was ice on both poles.  </a:t>
            </a:r>
          </a:p>
          <a:p>
            <a:pPr marL="342900" indent="-342900">
              <a:buFont typeface="Arial" panose="020B0604020202020204" pitchFamily="34" charset="0"/>
              <a:buChar char="•"/>
            </a:pPr>
            <a:endParaRPr lang="en-GB" sz="1200" baseline="0" dirty="0" smtClean="0"/>
          </a:p>
          <a:p>
            <a:pPr marL="342900" indent="-342900">
              <a:buFont typeface="Arial" panose="020B0604020202020204" pitchFamily="34" charset="0"/>
              <a:buChar char="•"/>
            </a:pPr>
            <a:endParaRPr lang="en-GB" sz="1200" dirty="0" smtClean="0"/>
          </a:p>
          <a:p>
            <a:pPr marL="342900" indent="-342900">
              <a:buFont typeface="Arial" panose="020B0604020202020204" pitchFamily="34" charset="0"/>
              <a:buChar char="•"/>
            </a:pPr>
            <a:endParaRPr lang="en-GB" sz="1200" dirty="0" smtClean="0"/>
          </a:p>
          <a:p>
            <a:pPr marL="342900" indent="-342900">
              <a:buFont typeface="Arial" panose="020B0604020202020204" pitchFamily="34" charset="0"/>
              <a:buChar char="•"/>
            </a:pPr>
            <a:r>
              <a:rPr lang="en-GB" sz="1200" dirty="0" smtClean="0"/>
              <a:t>Around 34 million years ago there was a large drop in temperature (Eocene-Oligocene Transition)</a:t>
            </a:r>
          </a:p>
          <a:p>
            <a:pPr marL="342900" indent="-342900">
              <a:buFont typeface="Arial" panose="020B0604020202020204" pitchFamily="34" charset="0"/>
              <a:buChar char="•"/>
            </a:pPr>
            <a:endParaRPr lang="en-GB" sz="1200" dirty="0" smtClean="0"/>
          </a:p>
          <a:p>
            <a:pPr marL="342900" indent="-342900">
              <a:buFont typeface="Arial" panose="020B0604020202020204" pitchFamily="34" charset="0"/>
              <a:buChar char="•"/>
            </a:pPr>
            <a:r>
              <a:rPr lang="en-GB" sz="1200" dirty="0" smtClean="0"/>
              <a:t>This was associated with an abrupt growth of the Antarctic ice sheet</a:t>
            </a:r>
          </a:p>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13</a:t>
            </a:fld>
            <a:endParaRPr lang="en-GB"/>
          </a:p>
        </p:txBody>
      </p:sp>
    </p:spTree>
    <p:extLst>
      <p:ext uri="{BB962C8B-B14F-4D97-AF65-F5344CB8AC3E}">
        <p14:creationId xmlns:p14="http://schemas.microsoft.com/office/powerpoint/2010/main" val="27786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14</a:t>
            </a:fld>
            <a:endParaRPr lang="en-GB"/>
          </a:p>
        </p:txBody>
      </p:sp>
    </p:spTree>
    <p:extLst>
      <p:ext uri="{BB962C8B-B14F-4D97-AF65-F5344CB8AC3E}">
        <p14:creationId xmlns:p14="http://schemas.microsoft.com/office/powerpoint/2010/main" val="323648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15</a:t>
            </a:fld>
            <a:endParaRPr lang="en-GB"/>
          </a:p>
        </p:txBody>
      </p:sp>
    </p:spTree>
    <p:extLst>
      <p:ext uri="{BB962C8B-B14F-4D97-AF65-F5344CB8AC3E}">
        <p14:creationId xmlns:p14="http://schemas.microsoft.com/office/powerpoint/2010/main" val="1939488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16</a:t>
            </a:fld>
            <a:endParaRPr lang="en-GB"/>
          </a:p>
        </p:txBody>
      </p:sp>
    </p:spTree>
    <p:extLst>
      <p:ext uri="{BB962C8B-B14F-4D97-AF65-F5344CB8AC3E}">
        <p14:creationId xmlns:p14="http://schemas.microsoft.com/office/powerpoint/2010/main" val="411249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17</a:t>
            </a:fld>
            <a:endParaRPr lang="en-GB"/>
          </a:p>
        </p:txBody>
      </p:sp>
    </p:spTree>
    <p:extLst>
      <p:ext uri="{BB962C8B-B14F-4D97-AF65-F5344CB8AC3E}">
        <p14:creationId xmlns:p14="http://schemas.microsoft.com/office/powerpoint/2010/main" val="139712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18</a:t>
            </a:fld>
            <a:endParaRPr lang="en-GB"/>
          </a:p>
        </p:txBody>
      </p:sp>
    </p:spTree>
    <p:extLst>
      <p:ext uri="{BB962C8B-B14F-4D97-AF65-F5344CB8AC3E}">
        <p14:creationId xmlns:p14="http://schemas.microsoft.com/office/powerpoint/2010/main" val="74354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19</a:t>
            </a:fld>
            <a:endParaRPr lang="en-GB"/>
          </a:p>
        </p:txBody>
      </p:sp>
    </p:spTree>
    <p:extLst>
      <p:ext uri="{BB962C8B-B14F-4D97-AF65-F5344CB8AC3E}">
        <p14:creationId xmlns:p14="http://schemas.microsoft.com/office/powerpoint/2010/main" val="388804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Painting of Antarctica</a:t>
            </a:r>
            <a:r>
              <a:rPr lang="en-GB" baseline="0" dirty="0" smtClean="0"/>
              <a:t> during the cretaceous based on a scientists reconstruction of flora and fauna – Jane Francis who is now the director of BAS.</a:t>
            </a:r>
          </a:p>
          <a:p>
            <a:endParaRPr lang="en-GB" baseline="0" dirty="0" smtClean="0"/>
          </a:p>
          <a:p>
            <a:r>
              <a:rPr lang="en-GB" dirty="0" smtClean="0"/>
              <a:t>Reconstruction of the forest environment on Alexander Island during the Cretaceous, based on the work of Howe (2003) and British Antarctic Survey geologists</a:t>
            </a:r>
          </a:p>
          <a:p>
            <a:endParaRPr lang="en-GB" dirty="0" smtClean="0"/>
          </a:p>
          <a:p>
            <a:r>
              <a:rPr lang="en-US" dirty="0" smtClean="0"/>
              <a:t>Robert Nicholls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a:t>
            </a:fld>
            <a:endParaRPr lang="en-GB"/>
          </a:p>
        </p:txBody>
      </p:sp>
    </p:spTree>
    <p:extLst>
      <p:ext uri="{BB962C8B-B14F-4D97-AF65-F5344CB8AC3E}">
        <p14:creationId xmlns:p14="http://schemas.microsoft.com/office/powerpoint/2010/main" val="3436693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Geological and geochemical evidence1–3 indicates that the</a:t>
            </a:r>
          </a:p>
          <a:p>
            <a:r>
              <a:rPr lang="en-GB" sz="1200" b="0" i="0" u="none" strike="noStrike" kern="1200" baseline="0" dirty="0" smtClean="0">
                <a:solidFill>
                  <a:schemeClr val="tx1"/>
                </a:solidFill>
                <a:latin typeface="+mn-lt"/>
                <a:ea typeface="+mn-ea"/>
                <a:cs typeface="+mn-cs"/>
              </a:rPr>
              <a:t>Antarctic ice sheet formed during the Eocene–Oligocene transition4,</a:t>
            </a:r>
          </a:p>
          <a:p>
            <a:r>
              <a:rPr lang="en-GB" sz="1200" b="0" i="0" u="none" strike="noStrike" kern="1200" baseline="0" dirty="0" smtClean="0">
                <a:solidFill>
                  <a:schemeClr val="tx1"/>
                </a:solidFill>
                <a:latin typeface="+mn-lt"/>
                <a:ea typeface="+mn-ea"/>
                <a:cs typeface="+mn-cs"/>
              </a:rPr>
              <a:t>33.5–34.0 million years ago. Modelling studies5,6 suggest that</a:t>
            </a:r>
          </a:p>
          <a:p>
            <a:r>
              <a:rPr lang="en-GB" sz="1200" b="0" i="0" u="none" strike="noStrike" kern="1200" baseline="0" dirty="0" smtClean="0">
                <a:solidFill>
                  <a:schemeClr val="tx1"/>
                </a:solidFill>
                <a:latin typeface="+mn-lt"/>
                <a:ea typeface="+mn-ea"/>
                <a:cs typeface="+mn-cs"/>
              </a:rPr>
              <a:t>such ice-sheet formation might have been triggered when atmospheric</a:t>
            </a:r>
          </a:p>
          <a:p>
            <a:r>
              <a:rPr lang="en-US" sz="1200" b="0" i="0" u="none" strike="noStrike" kern="1200" baseline="0" dirty="0" smtClean="0">
                <a:solidFill>
                  <a:schemeClr val="tx1"/>
                </a:solidFill>
                <a:latin typeface="+mn-lt"/>
                <a:ea typeface="+mn-ea"/>
                <a:cs typeface="+mn-cs"/>
              </a:rPr>
              <a:t>carbon dioxide levels (pCO2</a:t>
            </a:r>
          </a:p>
          <a:p>
            <a:r>
              <a:rPr lang="en-GB" sz="1200" b="0" i="0" u="none" strike="noStrike" kern="1200" baseline="0" dirty="0" err="1" smtClean="0">
                <a:solidFill>
                  <a:schemeClr val="tx1"/>
                </a:solidFill>
                <a:latin typeface="+mn-lt"/>
                <a:ea typeface="+mn-ea"/>
                <a:cs typeface="+mn-cs"/>
              </a:rPr>
              <a:t>atm</a:t>
            </a:r>
            <a:r>
              <a:rPr lang="en-GB" sz="1200" b="0" i="0" u="none" strike="noStrike" kern="1200" baseline="0" dirty="0" smtClean="0">
                <a:solidFill>
                  <a:schemeClr val="tx1"/>
                </a:solidFill>
                <a:latin typeface="+mn-lt"/>
                <a:ea typeface="+mn-ea"/>
                <a:cs typeface="+mn-cs"/>
              </a:rPr>
              <a:t>) fell below a critical threshold</a:t>
            </a:r>
          </a:p>
          <a:p>
            <a:r>
              <a:rPr lang="en-GB" sz="1200" b="0" i="0" u="none" strike="noStrike" kern="1200" baseline="0" dirty="0" smtClean="0">
                <a:solidFill>
                  <a:schemeClr val="tx1"/>
                </a:solidFill>
                <a:latin typeface="+mn-lt"/>
                <a:ea typeface="+mn-ea"/>
                <a:cs typeface="+mn-cs"/>
              </a:rPr>
              <a:t>of 750 </a:t>
            </a:r>
            <a:r>
              <a:rPr lang="en-GB" sz="1200" b="0" i="0" u="none" strike="noStrike" kern="1200" baseline="0" dirty="0" err="1" smtClean="0">
                <a:solidFill>
                  <a:schemeClr val="tx1"/>
                </a:solidFill>
                <a:latin typeface="+mn-lt"/>
                <a:ea typeface="+mn-ea"/>
                <a:cs typeface="+mn-cs"/>
              </a:rPr>
              <a:t>p.p.m.v</a:t>
            </a:r>
            <a:r>
              <a:rPr lang="en-GB" sz="1200" b="0" i="0" u="none" strike="noStrike" kern="1200" baseline="0" dirty="0" smtClean="0">
                <a:solidFill>
                  <a:schemeClr val="tx1"/>
                </a:solidFill>
                <a:latin typeface="+mn-lt"/>
                <a:ea typeface="+mn-ea"/>
                <a:cs typeface="+mn-cs"/>
              </a:rPr>
              <a:t>., but the timing and magnitude of pCO2</a:t>
            </a:r>
          </a:p>
          <a:p>
            <a:r>
              <a:rPr lang="en-US" sz="1200" b="0" i="0" u="none" strike="noStrike" kern="1200" baseline="0" dirty="0" err="1" smtClean="0">
                <a:solidFill>
                  <a:schemeClr val="tx1"/>
                </a:solidFill>
                <a:latin typeface="+mn-lt"/>
                <a:ea typeface="+mn-ea"/>
                <a:cs typeface="+mn-cs"/>
              </a:rPr>
              <a:t>atm</a:t>
            </a:r>
            <a:endParaRPr lang="en-US"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relative to the evolution of the ice sheet has remained unclear.</a:t>
            </a:r>
          </a:p>
          <a:p>
            <a:r>
              <a:rPr lang="en-GB" sz="1200" b="0" i="0" u="none" strike="noStrike" kern="1200" baseline="0" dirty="0" smtClean="0">
                <a:solidFill>
                  <a:schemeClr val="tx1"/>
                </a:solidFill>
                <a:latin typeface="+mn-lt"/>
                <a:ea typeface="+mn-ea"/>
                <a:cs typeface="+mn-cs"/>
              </a:rPr>
              <a:t>Here we use the boron isotope pH proxy7,8 on exceptionally</a:t>
            </a:r>
          </a:p>
          <a:p>
            <a:r>
              <a:rPr lang="en-GB" sz="1200" b="0" i="0" u="none" strike="noStrike" kern="1200" baseline="0" dirty="0" smtClean="0">
                <a:solidFill>
                  <a:schemeClr val="tx1"/>
                </a:solidFill>
                <a:latin typeface="+mn-lt"/>
                <a:ea typeface="+mn-ea"/>
                <a:cs typeface="+mn-cs"/>
              </a:rPr>
              <a:t>well-preserved carbonate microfossils from a recently discovered</a:t>
            </a:r>
          </a:p>
          <a:p>
            <a:r>
              <a:rPr lang="en-US" sz="1200" b="0" i="0" u="none" strike="noStrike" kern="1200" baseline="0" dirty="0" smtClean="0">
                <a:solidFill>
                  <a:schemeClr val="tx1"/>
                </a:solidFill>
                <a:latin typeface="+mn-lt"/>
                <a:ea typeface="+mn-ea"/>
                <a:cs typeface="+mn-cs"/>
              </a:rPr>
              <a:t>geological section in Tanzania9,10 to estimate pCO2</a:t>
            </a:r>
          </a:p>
          <a:p>
            <a:r>
              <a:rPr lang="en-US" sz="1200" b="0" i="0" u="none" strike="noStrike" kern="1200" baseline="0" dirty="0" err="1" smtClean="0">
                <a:solidFill>
                  <a:schemeClr val="tx1"/>
                </a:solidFill>
                <a:latin typeface="+mn-lt"/>
                <a:ea typeface="+mn-ea"/>
                <a:cs typeface="+mn-cs"/>
              </a:rPr>
              <a:t>atm</a:t>
            </a:r>
            <a:r>
              <a:rPr lang="en-US" sz="1200" b="0" i="0" u="none" strike="noStrike" kern="1200" baseline="0" dirty="0" smtClean="0">
                <a:solidFill>
                  <a:schemeClr val="tx1"/>
                </a:solidFill>
                <a:latin typeface="+mn-lt"/>
                <a:ea typeface="+mn-ea"/>
                <a:cs typeface="+mn-cs"/>
              </a:rPr>
              <a:t> before,</a:t>
            </a:r>
          </a:p>
          <a:p>
            <a:r>
              <a:rPr lang="en-GB" sz="1200" b="0" i="0" u="none" strike="noStrike" kern="1200" baseline="0" dirty="0" smtClean="0">
                <a:solidFill>
                  <a:schemeClr val="tx1"/>
                </a:solidFill>
                <a:latin typeface="+mn-lt"/>
                <a:ea typeface="+mn-ea"/>
                <a:cs typeface="+mn-cs"/>
              </a:rPr>
              <a:t>during and after the climate transition. Our data suggest that a</a:t>
            </a:r>
          </a:p>
          <a:p>
            <a:r>
              <a:rPr lang="en-US" sz="1200" b="0" i="0" u="none" strike="noStrike" kern="1200" baseline="0" dirty="0" smtClean="0">
                <a:solidFill>
                  <a:schemeClr val="tx1"/>
                </a:solidFill>
                <a:latin typeface="+mn-lt"/>
                <a:ea typeface="+mn-ea"/>
                <a:cs typeface="+mn-cs"/>
              </a:rPr>
              <a:t>reduction in pCO2</a:t>
            </a:r>
          </a:p>
          <a:p>
            <a:r>
              <a:rPr lang="en-GB" sz="1200" b="0" i="0" u="none" strike="noStrike" kern="1200" baseline="0" dirty="0" err="1" smtClean="0">
                <a:solidFill>
                  <a:schemeClr val="tx1"/>
                </a:solidFill>
                <a:latin typeface="+mn-lt"/>
                <a:ea typeface="+mn-ea"/>
                <a:cs typeface="+mn-cs"/>
              </a:rPr>
              <a:t>atm</a:t>
            </a:r>
            <a:r>
              <a:rPr lang="en-GB" sz="1200" b="0" i="0" u="none" strike="noStrike" kern="1200" baseline="0" dirty="0" smtClean="0">
                <a:solidFill>
                  <a:schemeClr val="tx1"/>
                </a:solidFill>
                <a:latin typeface="+mn-lt"/>
                <a:ea typeface="+mn-ea"/>
                <a:cs typeface="+mn-cs"/>
              </a:rPr>
              <a:t> occurred before the main phase of ice growth,</a:t>
            </a:r>
          </a:p>
          <a:p>
            <a:r>
              <a:rPr lang="en-GB" sz="1200" b="0" i="0" u="none" strike="noStrike" kern="1200" baseline="0" dirty="0" smtClean="0">
                <a:solidFill>
                  <a:schemeClr val="tx1"/>
                </a:solidFill>
                <a:latin typeface="+mn-lt"/>
                <a:ea typeface="+mn-ea"/>
                <a:cs typeface="+mn-cs"/>
              </a:rPr>
              <a:t>followed by a sharp recovery to pre-transition values and then a</a:t>
            </a:r>
          </a:p>
          <a:p>
            <a:r>
              <a:rPr lang="en-GB" sz="1200" b="0" i="0" u="none" strike="noStrike" kern="1200" baseline="0" dirty="0" smtClean="0">
                <a:solidFill>
                  <a:schemeClr val="tx1"/>
                </a:solidFill>
                <a:latin typeface="+mn-lt"/>
                <a:ea typeface="+mn-ea"/>
                <a:cs typeface="+mn-cs"/>
              </a:rPr>
              <a:t>more gradual decline. During maximum ice-sheet growth, pCO2</a:t>
            </a:r>
          </a:p>
          <a:p>
            <a:r>
              <a:rPr lang="en-US" sz="1200" b="0" i="0" u="none" strike="noStrike" kern="1200" baseline="0" dirty="0" err="1" smtClean="0">
                <a:solidFill>
                  <a:schemeClr val="tx1"/>
                </a:solidFill>
                <a:latin typeface="+mn-lt"/>
                <a:ea typeface="+mn-ea"/>
                <a:cs typeface="+mn-cs"/>
              </a:rPr>
              <a:t>atm</a:t>
            </a:r>
            <a:endParaRPr lang="en-US"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was between 450 and 1,500 </a:t>
            </a:r>
            <a:r>
              <a:rPr lang="en-GB" sz="1200" b="0" i="0" u="none" strike="noStrike" kern="1200" baseline="0" dirty="0" err="1" smtClean="0">
                <a:solidFill>
                  <a:schemeClr val="tx1"/>
                </a:solidFill>
                <a:latin typeface="+mn-lt"/>
                <a:ea typeface="+mn-ea"/>
                <a:cs typeface="+mn-cs"/>
              </a:rPr>
              <a:t>p.p.m.v</a:t>
            </a:r>
            <a:r>
              <a:rPr lang="en-GB" sz="1200" b="0" i="0" u="none" strike="noStrike" kern="1200" baseline="0" dirty="0" smtClean="0">
                <a:solidFill>
                  <a:schemeClr val="tx1"/>
                </a:solidFill>
                <a:latin typeface="+mn-lt"/>
                <a:ea typeface="+mn-ea"/>
                <a:cs typeface="+mn-cs"/>
              </a:rPr>
              <a:t>., with a central estimate of</a:t>
            </a:r>
          </a:p>
          <a:p>
            <a:r>
              <a:rPr lang="en-GB" sz="1200" b="0" i="0" u="none" strike="noStrike" kern="1200" baseline="0" dirty="0" smtClean="0">
                <a:solidFill>
                  <a:schemeClr val="tx1"/>
                </a:solidFill>
                <a:latin typeface="+mn-lt"/>
                <a:ea typeface="+mn-ea"/>
                <a:cs typeface="+mn-cs"/>
              </a:rPr>
              <a:t>760 </a:t>
            </a:r>
            <a:r>
              <a:rPr lang="en-GB" sz="1200" b="0" i="0" u="none" strike="noStrike" kern="1200" baseline="0" dirty="0" err="1" smtClean="0">
                <a:solidFill>
                  <a:schemeClr val="tx1"/>
                </a:solidFill>
                <a:latin typeface="+mn-lt"/>
                <a:ea typeface="+mn-ea"/>
                <a:cs typeface="+mn-cs"/>
              </a:rPr>
              <a:t>p.p.m.v</a:t>
            </a:r>
            <a:r>
              <a:rPr lang="en-GB" sz="1200" b="0" i="0" u="none" strike="noStrike" kern="1200" baseline="0" dirty="0" smtClean="0">
                <a:solidFill>
                  <a:schemeClr val="tx1"/>
                </a:solidFill>
                <a:latin typeface="+mn-lt"/>
                <a:ea typeface="+mn-ea"/>
                <a:cs typeface="+mn-cs"/>
              </a:rPr>
              <a:t>. The ice cap survived the period of pCO2</a:t>
            </a:r>
          </a:p>
          <a:p>
            <a:r>
              <a:rPr lang="en-US" sz="1200" b="0" i="0" u="none" strike="noStrike" kern="1200" baseline="0" dirty="0" err="1" smtClean="0">
                <a:solidFill>
                  <a:schemeClr val="tx1"/>
                </a:solidFill>
                <a:latin typeface="+mn-lt"/>
                <a:ea typeface="+mn-ea"/>
                <a:cs typeface="+mn-cs"/>
              </a:rPr>
              <a:t>atm</a:t>
            </a:r>
            <a:r>
              <a:rPr lang="en-US" sz="1200" b="0" i="0" u="none" strike="noStrike" kern="1200" baseline="0" dirty="0" smtClean="0">
                <a:solidFill>
                  <a:schemeClr val="tx1"/>
                </a:solidFill>
                <a:latin typeface="+mn-lt"/>
                <a:ea typeface="+mn-ea"/>
                <a:cs typeface="+mn-cs"/>
              </a:rPr>
              <a:t> recovery,</a:t>
            </a:r>
          </a:p>
          <a:p>
            <a:r>
              <a:rPr lang="en-GB" sz="1200" b="0" i="0" u="none" strike="noStrike" kern="1200" baseline="0" dirty="0" smtClean="0">
                <a:solidFill>
                  <a:schemeClr val="tx1"/>
                </a:solidFill>
                <a:latin typeface="+mn-lt"/>
                <a:ea typeface="+mn-ea"/>
                <a:cs typeface="+mn-cs"/>
              </a:rPr>
              <a:t>although possibly with some reduction in its volume, implying (as</a:t>
            </a:r>
          </a:p>
          <a:p>
            <a:r>
              <a:rPr lang="en-GB" sz="1200" b="0" i="0" u="none" strike="noStrike" kern="1200" baseline="0" dirty="0" smtClean="0">
                <a:solidFill>
                  <a:schemeClr val="tx1"/>
                </a:solidFill>
                <a:latin typeface="+mn-lt"/>
                <a:ea typeface="+mn-ea"/>
                <a:cs typeface="+mn-cs"/>
              </a:rPr>
              <a:t>models predict11) a nonlinear response to climate forcing during</a:t>
            </a:r>
          </a:p>
          <a:p>
            <a:r>
              <a:rPr lang="en-GB" sz="1200" b="0" i="0" u="none" strike="noStrike" kern="1200" baseline="0" dirty="0" smtClean="0">
                <a:solidFill>
                  <a:schemeClr val="tx1"/>
                </a:solidFill>
                <a:latin typeface="+mn-lt"/>
                <a:ea typeface="+mn-ea"/>
                <a:cs typeface="+mn-cs"/>
              </a:rPr>
              <a:t>melting. Overall, our results confirm the central role of declining</a:t>
            </a:r>
          </a:p>
          <a:p>
            <a:r>
              <a:rPr lang="en-US" sz="1200" b="0" i="0" u="none" strike="noStrike" kern="1200" baseline="0" dirty="0" smtClean="0">
                <a:solidFill>
                  <a:schemeClr val="tx1"/>
                </a:solidFill>
                <a:latin typeface="+mn-lt"/>
                <a:ea typeface="+mn-ea"/>
                <a:cs typeface="+mn-cs"/>
              </a:rPr>
              <a:t>pCO2</a:t>
            </a:r>
          </a:p>
          <a:p>
            <a:r>
              <a:rPr lang="en-GB" sz="1200" b="0" i="0" u="none" strike="noStrike" kern="1200" baseline="0" dirty="0" err="1" smtClean="0">
                <a:solidFill>
                  <a:schemeClr val="tx1"/>
                </a:solidFill>
                <a:latin typeface="+mn-lt"/>
                <a:ea typeface="+mn-ea"/>
                <a:cs typeface="+mn-cs"/>
              </a:rPr>
              <a:t>atm</a:t>
            </a:r>
            <a:r>
              <a:rPr lang="en-GB" sz="1200" b="0" i="0" u="none" strike="noStrike" kern="1200" baseline="0" dirty="0" smtClean="0">
                <a:solidFill>
                  <a:schemeClr val="tx1"/>
                </a:solidFill>
                <a:latin typeface="+mn-lt"/>
                <a:ea typeface="+mn-ea"/>
                <a:cs typeface="+mn-cs"/>
              </a:rPr>
              <a:t> in the development of the Antarctic ice sheet (in broad</a:t>
            </a:r>
          </a:p>
          <a:p>
            <a:r>
              <a:rPr lang="en-GB" sz="1200" b="0" i="0" u="none" strike="noStrike" kern="1200" baseline="0" dirty="0" smtClean="0">
                <a:solidFill>
                  <a:schemeClr val="tx1"/>
                </a:solidFill>
                <a:latin typeface="+mn-lt"/>
                <a:ea typeface="+mn-ea"/>
                <a:cs typeface="+mn-cs"/>
              </a:rPr>
              <a:t>agreement with carbon cycle modelling12) and help to constrain</a:t>
            </a:r>
          </a:p>
          <a:p>
            <a:r>
              <a:rPr lang="en-GB" sz="1200" b="0" i="0" u="none" strike="noStrike" kern="1200" baseline="0" dirty="0" smtClean="0">
                <a:solidFill>
                  <a:schemeClr val="tx1"/>
                </a:solidFill>
                <a:latin typeface="+mn-lt"/>
                <a:ea typeface="+mn-ea"/>
                <a:cs typeface="+mn-cs"/>
              </a:rPr>
              <a:t>mechanisms and feedbacks associated with the Earth’s biggest</a:t>
            </a:r>
          </a:p>
          <a:p>
            <a:r>
              <a:rPr lang="en-GB" sz="1200" b="0" i="0" u="none" strike="noStrike" kern="1200" baseline="0" dirty="0" smtClean="0">
                <a:solidFill>
                  <a:schemeClr val="tx1"/>
                </a:solidFill>
                <a:latin typeface="+mn-lt"/>
                <a:ea typeface="+mn-ea"/>
                <a:cs typeface="+mn-cs"/>
              </a:rPr>
              <a:t>climate switch of the past 65 </a:t>
            </a:r>
            <a:r>
              <a:rPr lang="en-GB" sz="1200" b="0" i="0" u="none" strike="noStrike" kern="1200" baseline="0" dirty="0" err="1" smtClean="0">
                <a:solidFill>
                  <a:schemeClr val="tx1"/>
                </a:solidFill>
                <a:latin typeface="+mn-lt"/>
                <a:ea typeface="+mn-ea"/>
                <a:cs typeface="+mn-cs"/>
              </a:rPr>
              <a:t>Myr</a:t>
            </a:r>
            <a:r>
              <a:rPr lang="en-GB" sz="1200" b="0" i="0" u="none" strike="noStrike" kern="1200" baseline="0" dirty="0" smtClean="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21</a:t>
            </a:fld>
            <a:endParaRPr lang="en-GB"/>
          </a:p>
        </p:txBody>
      </p:sp>
    </p:spTree>
    <p:extLst>
      <p:ext uri="{BB962C8B-B14F-4D97-AF65-F5344CB8AC3E}">
        <p14:creationId xmlns:p14="http://schemas.microsoft.com/office/powerpoint/2010/main" val="1542250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22</a:t>
            </a:fld>
            <a:endParaRPr lang="en-GB"/>
          </a:p>
        </p:txBody>
      </p:sp>
    </p:spTree>
    <p:extLst>
      <p:ext uri="{BB962C8B-B14F-4D97-AF65-F5344CB8AC3E}">
        <p14:creationId xmlns:p14="http://schemas.microsoft.com/office/powerpoint/2010/main" val="28281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figure that can be used to represent the value of something else….</a:t>
            </a:r>
          </a:p>
          <a:p>
            <a:endParaRPr lang="en-GB" dirty="0" smtClean="0"/>
          </a:p>
          <a:p>
            <a:r>
              <a:rPr lang="en-GB" dirty="0" smtClean="0"/>
              <a:t>http://blogs.egu.eu/geolog/2015/09/25/geotalk-talking-about-ocean-burps-with-james-rae/</a:t>
            </a:r>
          </a:p>
          <a:p>
            <a:r>
              <a:rPr lang="en-GB" dirty="0" smtClean="0"/>
              <a:t>Difficult proxy as each species of plant</a:t>
            </a:r>
            <a:r>
              <a:rPr lang="en-GB" baseline="0" dirty="0" smtClean="0"/>
              <a:t> requires a different calibration for the relationship between stomatal density and CO2 – need to find fossilised leaves!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23</a:t>
            </a:fld>
            <a:endParaRPr lang="en-GB"/>
          </a:p>
        </p:txBody>
      </p:sp>
    </p:spTree>
    <p:extLst>
      <p:ext uri="{BB962C8B-B14F-4D97-AF65-F5344CB8AC3E}">
        <p14:creationId xmlns:p14="http://schemas.microsoft.com/office/powerpoint/2010/main" val="3602365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24</a:t>
            </a:fld>
            <a:endParaRPr lang="en-GB"/>
          </a:p>
        </p:txBody>
      </p:sp>
    </p:spTree>
    <p:extLst>
      <p:ext uri="{BB962C8B-B14F-4D97-AF65-F5344CB8AC3E}">
        <p14:creationId xmlns:p14="http://schemas.microsoft.com/office/powerpoint/2010/main" val="1963681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err="1" smtClean="0"/>
              <a:t>mPWP</a:t>
            </a:r>
            <a:r>
              <a:rPr lang="en-US" dirty="0" smtClean="0"/>
              <a:t> time slab as defined by the PRISM Group</a:t>
            </a:r>
            <a:r>
              <a:rPr lang="en-US" dirty="0" smtClean="0">
                <a:solidFill>
                  <a:schemeClr val="tx2">
                    <a:lumMod val="50000"/>
                  </a:schemeClr>
                </a:solidFill>
              </a:rPr>
              <a:t> </a:t>
            </a:r>
            <a:r>
              <a:rPr lang="en-US" dirty="0" smtClean="0">
                <a:solidFill>
                  <a:schemeClr val="tx2">
                    <a:lumMod val="75000"/>
                  </a:schemeClr>
                </a:solidFill>
              </a:rPr>
              <a:t>(</a:t>
            </a:r>
            <a:r>
              <a:rPr lang="en-GB" dirty="0" smtClean="0">
                <a:solidFill>
                  <a:schemeClr val="tx2">
                    <a:lumMod val="75000"/>
                  </a:schemeClr>
                </a:solidFill>
              </a:rPr>
              <a:t>3.264 to 3.025 </a:t>
            </a:r>
            <a:r>
              <a:rPr lang="en-US" dirty="0" smtClean="0">
                <a:solidFill>
                  <a:schemeClr val="tx2">
                    <a:lumMod val="75000"/>
                  </a:schemeClr>
                </a:solidFill>
              </a:rPr>
              <a:t>Ma)</a:t>
            </a:r>
          </a:p>
          <a:p>
            <a:pPr fontAlgn="auto">
              <a:spcBef>
                <a:spcPts val="0"/>
              </a:spcBef>
              <a:spcAft>
                <a:spcPts val="0"/>
              </a:spcAft>
              <a:defRPr/>
            </a:pPr>
            <a:endParaRPr lang="en-US" dirty="0" smtClean="0"/>
          </a:p>
          <a:p>
            <a:pPr fontAlgn="auto">
              <a:spcBef>
                <a:spcPts val="0"/>
              </a:spcBef>
              <a:spcAft>
                <a:spcPts val="0"/>
              </a:spcAft>
              <a:defRPr/>
            </a:pPr>
            <a:r>
              <a:rPr lang="en-US" dirty="0" smtClean="0"/>
              <a:t>Chosen for study because proxy evidence (e.g. marine microfossils) established this period as a time of </a:t>
            </a:r>
            <a:r>
              <a:rPr lang="en-US" dirty="0" smtClean="0">
                <a:solidFill>
                  <a:srgbClr val="1B587C"/>
                </a:solidFill>
              </a:rPr>
              <a:t>warmer than modern climate</a:t>
            </a:r>
          </a:p>
          <a:p>
            <a:pPr fontAlgn="auto">
              <a:spcBef>
                <a:spcPts val="0"/>
              </a:spcBef>
              <a:spcAft>
                <a:spcPts val="0"/>
              </a:spcAft>
              <a:defRPr/>
            </a:pPr>
            <a:endParaRPr lang="en-US" dirty="0" smtClean="0"/>
          </a:p>
          <a:p>
            <a:pPr fontAlgn="auto">
              <a:spcBef>
                <a:spcPts val="0"/>
              </a:spcBef>
              <a:spcAft>
                <a:spcPts val="0"/>
              </a:spcAft>
              <a:defRPr/>
            </a:pPr>
            <a:r>
              <a:rPr lang="en-US" dirty="0" smtClean="0"/>
              <a:t>Well-bounded by large isotope excursions</a:t>
            </a:r>
          </a:p>
          <a:p>
            <a:pPr fontAlgn="auto">
              <a:spcBef>
                <a:spcPts val="0"/>
              </a:spcBef>
              <a:spcAft>
                <a:spcPts val="0"/>
              </a:spcAft>
              <a:defRPr/>
            </a:pPr>
            <a:endParaRPr lang="en-US" dirty="0" smtClean="0"/>
          </a:p>
          <a:p>
            <a:pPr eaLnBrk="1" hangingPunct="1">
              <a:spcBef>
                <a:spcPct val="0"/>
              </a:spcBef>
              <a:defRPr/>
            </a:pPr>
            <a:r>
              <a:rPr lang="en-US" dirty="0" smtClean="0"/>
              <a:t>It was chosen for study because core studies of marine microfossils had establisher this period as a time of warmer than modern climate.  Several high latitude vegetation studies also suggested substantial warmth relative to today.</a:t>
            </a:r>
          </a:p>
          <a:p>
            <a:pPr eaLnBrk="1" hangingPunct="1">
              <a:spcBef>
                <a:spcPct val="0"/>
              </a:spcBef>
              <a:defRPr/>
            </a:pPr>
            <a:endParaRPr lang="en-US" dirty="0" smtClean="0"/>
          </a:p>
          <a:p>
            <a:pPr eaLnBrk="1" hangingPunct="1">
              <a:spcBef>
                <a:spcPct val="0"/>
              </a:spcBef>
              <a:defRPr/>
            </a:pPr>
            <a:r>
              <a:rPr lang="en-US" dirty="0" smtClean="0"/>
              <a:t>And the continents were in</a:t>
            </a:r>
            <a:r>
              <a:rPr lang="en-US" baseline="0" dirty="0" smtClean="0"/>
              <a:t> pretty much the same position as present – which is always a good start!</a:t>
            </a:r>
          </a:p>
          <a:p>
            <a:pPr eaLnBrk="1" hangingPunct="1">
              <a:spcBef>
                <a:spcPct val="0"/>
              </a:spcBef>
              <a:defRPr/>
            </a:pPr>
            <a:endParaRPr lang="en-GB" baseline="0" dirty="0" smtClean="0"/>
          </a:p>
          <a:p>
            <a:pPr eaLnBrk="1" fontAlgn="auto" hangingPunct="1">
              <a:spcAft>
                <a:spcPts val="0"/>
              </a:spcAft>
              <a:defRPr/>
            </a:pPr>
            <a:r>
              <a:rPr lang="en-US" sz="2000" dirty="0" smtClean="0"/>
              <a:t>MPWP is a useful period for </a:t>
            </a:r>
            <a:r>
              <a:rPr lang="en-US" sz="2000" dirty="0" err="1" smtClean="0"/>
              <a:t>palaeoclimate</a:t>
            </a:r>
            <a:r>
              <a:rPr lang="en-US" sz="2000" dirty="0" smtClean="0"/>
              <a:t> modelling, because of </a:t>
            </a:r>
            <a:r>
              <a:rPr lang="en-US" sz="2000" dirty="0" smtClean="0">
                <a:solidFill>
                  <a:srgbClr val="1B587C"/>
                </a:solidFill>
              </a:rPr>
              <a:t>similar climatic boundary conditions</a:t>
            </a:r>
            <a:r>
              <a:rPr lang="en-US" sz="2000" dirty="0" smtClean="0"/>
              <a:t>:</a:t>
            </a:r>
          </a:p>
          <a:p>
            <a:pPr lvl="1" eaLnBrk="1" fontAlgn="auto" hangingPunct="1">
              <a:spcAft>
                <a:spcPts val="0"/>
              </a:spcAft>
              <a:defRPr/>
            </a:pPr>
            <a:r>
              <a:rPr lang="en-US" sz="1800" dirty="0" smtClean="0"/>
              <a:t>Ocean Bathymetry</a:t>
            </a:r>
          </a:p>
          <a:p>
            <a:pPr lvl="1" eaLnBrk="1" fontAlgn="auto" hangingPunct="1">
              <a:spcAft>
                <a:spcPts val="0"/>
              </a:spcAft>
              <a:defRPr/>
            </a:pPr>
            <a:r>
              <a:rPr lang="en-US" sz="1800" dirty="0" smtClean="0"/>
              <a:t>Patterns of oceanic circulation</a:t>
            </a:r>
          </a:p>
          <a:p>
            <a:pPr lvl="1" eaLnBrk="1" fontAlgn="auto" hangingPunct="1">
              <a:spcAft>
                <a:spcPts val="0"/>
              </a:spcAft>
              <a:defRPr/>
            </a:pPr>
            <a:r>
              <a:rPr lang="en-US" sz="1800" dirty="0" smtClean="0"/>
              <a:t>Continental configuration</a:t>
            </a:r>
          </a:p>
          <a:p>
            <a:pPr lvl="1" eaLnBrk="1" fontAlgn="auto" hangingPunct="1">
              <a:spcAft>
                <a:spcPts val="0"/>
              </a:spcAft>
              <a:defRPr/>
            </a:pPr>
            <a:r>
              <a:rPr lang="en-US" sz="1800" dirty="0" smtClean="0"/>
              <a:t>Presence of types of flora and fauna</a:t>
            </a:r>
          </a:p>
          <a:p>
            <a:pPr eaLnBrk="1" hangingPunct="1">
              <a:spcBef>
                <a:spcPct val="0"/>
              </a:spcBef>
              <a:defRPr/>
            </a:pPr>
            <a:endParaRPr lang="en-US" baseline="0" dirty="0" smtClean="0"/>
          </a:p>
        </p:txBody>
      </p:sp>
      <p:sp>
        <p:nvSpPr>
          <p:cNvPr id="4" name="Slide Number Placeholder 3"/>
          <p:cNvSpPr>
            <a:spLocks noGrp="1"/>
          </p:cNvSpPr>
          <p:nvPr>
            <p:ph type="sldNum" sz="quarter" idx="10"/>
          </p:nvPr>
        </p:nvSpPr>
        <p:spPr/>
        <p:txBody>
          <a:bodyPr/>
          <a:lstStyle/>
          <a:p>
            <a:fld id="{07BB07BA-F9E4-4B32-82AB-D03C3C279823}" type="slidenum">
              <a:rPr lang="en-GB" smtClean="0"/>
              <a:t>25</a:t>
            </a:fld>
            <a:endParaRPr lang="en-GB"/>
          </a:p>
        </p:txBody>
      </p:sp>
    </p:spTree>
    <p:extLst>
      <p:ext uri="{BB962C8B-B14F-4D97-AF65-F5344CB8AC3E}">
        <p14:creationId xmlns:p14="http://schemas.microsoft.com/office/powerpoint/2010/main" val="1491733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26</a:t>
            </a:fld>
            <a:endParaRPr lang="en-GB"/>
          </a:p>
        </p:txBody>
      </p:sp>
    </p:spTree>
    <p:extLst>
      <p:ext uri="{BB962C8B-B14F-4D97-AF65-F5344CB8AC3E}">
        <p14:creationId xmlns:p14="http://schemas.microsoft.com/office/powerpoint/2010/main" val="447202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27</a:t>
            </a:fld>
            <a:endParaRPr lang="en-GB"/>
          </a:p>
        </p:txBody>
      </p:sp>
    </p:spTree>
    <p:extLst>
      <p:ext uri="{BB962C8B-B14F-4D97-AF65-F5344CB8AC3E}">
        <p14:creationId xmlns:p14="http://schemas.microsoft.com/office/powerpoint/2010/main" val="1580560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r>
            <a:br>
              <a:rPr lang="en-GB" dirty="0" smtClean="0"/>
            </a:br>
            <a:r>
              <a:rPr lang="en-GB" sz="1200" b="0" i="0" kern="1200" dirty="0" smtClean="0">
                <a:solidFill>
                  <a:schemeClr val="tx1"/>
                </a:solidFill>
                <a:effectLst/>
                <a:latin typeface="+mn-lt"/>
                <a:ea typeface="+mn-ea"/>
                <a:cs typeface="+mn-cs"/>
              </a:rPr>
              <a:t>Also during the Pliocene, several early bipedal ancestors of humans co-existed in the African landscape. Early evidence of human ancestors comes from East African fossil localities in the rift valley sites of Ethiopia, Kenya, and Tanzania. The well-known fossil "Lucy" was discovered in 1974 in </a:t>
            </a:r>
            <a:r>
              <a:rPr lang="en-GB" sz="1200" b="0" i="0" kern="1200" dirty="0" err="1" smtClean="0">
                <a:solidFill>
                  <a:schemeClr val="tx1"/>
                </a:solidFill>
                <a:effectLst/>
                <a:latin typeface="+mn-lt"/>
                <a:ea typeface="+mn-ea"/>
                <a:cs typeface="+mn-cs"/>
              </a:rPr>
              <a:t>Hadar</a:t>
            </a:r>
            <a:r>
              <a:rPr lang="en-GB" sz="1200" b="0" i="0" kern="1200" dirty="0" smtClean="0">
                <a:solidFill>
                  <a:schemeClr val="tx1"/>
                </a:solidFill>
                <a:effectLst/>
                <a:latin typeface="+mn-lt"/>
                <a:ea typeface="+mn-ea"/>
                <a:cs typeface="+mn-cs"/>
              </a:rPr>
              <a:t>, Ethiopia. This member of the hominid lineage, named </a:t>
            </a:r>
            <a:r>
              <a:rPr lang="en-GB" sz="1200" b="0" i="1" kern="1200" dirty="0" smtClean="0">
                <a:solidFill>
                  <a:schemeClr val="tx1"/>
                </a:solidFill>
                <a:effectLst/>
                <a:latin typeface="+mn-lt"/>
                <a:ea typeface="+mn-ea"/>
                <a:cs typeface="+mn-cs"/>
              </a:rPr>
              <a:t>Australopithecus afarensis</a:t>
            </a:r>
            <a:r>
              <a:rPr lang="en-GB" sz="1200" b="0" i="0" kern="1200" dirty="0" smtClean="0">
                <a:solidFill>
                  <a:schemeClr val="tx1"/>
                </a:solidFill>
                <a:effectLst/>
                <a:latin typeface="+mn-lt"/>
                <a:ea typeface="+mn-ea"/>
                <a:cs typeface="+mn-cs"/>
              </a:rPr>
              <a:t>, was found in sediments dating to over 3 million years ago. Meanwhile, at </a:t>
            </a:r>
            <a:r>
              <a:rPr lang="en-GB" sz="1200" b="0" i="0" kern="1200" dirty="0" err="1" smtClean="0">
                <a:solidFill>
                  <a:schemeClr val="tx1"/>
                </a:solidFill>
                <a:effectLst/>
                <a:latin typeface="+mn-lt"/>
                <a:ea typeface="+mn-ea"/>
                <a:cs typeface="+mn-cs"/>
              </a:rPr>
              <a:t>Laetoli</a:t>
            </a:r>
            <a:r>
              <a:rPr lang="en-GB" sz="1200" b="0" i="0" kern="1200" dirty="0" smtClean="0">
                <a:solidFill>
                  <a:schemeClr val="tx1"/>
                </a:solidFill>
                <a:effectLst/>
                <a:latin typeface="+mn-lt"/>
                <a:ea typeface="+mn-ea"/>
                <a:cs typeface="+mn-cs"/>
              </a:rPr>
              <a:t>, Tanzania, human-like footprints were left by two individuals in a volcanic deposit over 3 million years ago. These discoveries indicate that human bipedalism must be even older, and new evidence suggests it may be as old as 6 to 7 million years.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Named after</a:t>
            </a:r>
            <a:r>
              <a:rPr lang="en-GB" sz="1200" b="0" i="0" kern="1200" baseline="0" dirty="0" smtClean="0">
                <a:solidFill>
                  <a:schemeClr val="tx1"/>
                </a:solidFill>
                <a:effectLst/>
                <a:latin typeface="+mn-lt"/>
                <a:ea typeface="+mn-ea"/>
                <a:cs typeface="+mn-cs"/>
              </a:rPr>
              <a:t> one of the finders favourite songs by the </a:t>
            </a:r>
            <a:r>
              <a:rPr lang="en-GB" sz="1200" b="0" i="0" kern="1200" baseline="0" dirty="0" err="1" smtClean="0">
                <a:solidFill>
                  <a:schemeClr val="tx1"/>
                </a:solidFill>
                <a:effectLst/>
                <a:latin typeface="+mn-lt"/>
                <a:ea typeface="+mn-ea"/>
                <a:cs typeface="+mn-cs"/>
              </a:rPr>
              <a:t>beatles</a:t>
            </a:r>
            <a:r>
              <a:rPr lang="en-GB" sz="1200" b="0" i="0" kern="1200" baseline="0" dirty="0" smtClean="0">
                <a:solidFill>
                  <a:schemeClr val="tx1"/>
                </a:solidFill>
                <a:effectLst/>
                <a:latin typeface="+mn-lt"/>
                <a:ea typeface="+mn-ea"/>
                <a:cs typeface="+mn-cs"/>
              </a:rPr>
              <a:t>!  Lucy in the sky with diamonds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28</a:t>
            </a:fld>
            <a:endParaRPr lang="en-GB"/>
          </a:p>
        </p:txBody>
      </p:sp>
    </p:spTree>
    <p:extLst>
      <p:ext uri="{BB962C8B-B14F-4D97-AF65-F5344CB8AC3E}">
        <p14:creationId xmlns:p14="http://schemas.microsoft.com/office/powerpoint/2010/main" val="646659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r>
              <a:rPr lang="en-US" dirty="0" smtClean="0">
                <a:cs typeface="Arial" pitchFamily="34" charset="0"/>
              </a:rPr>
              <a:t>Sea surface temperature proxies, terrestrial vegetation records estimates suggest that the climate of the mid-Pliocene was warmer than modern.</a:t>
            </a:r>
          </a:p>
          <a:p>
            <a:pPr defTabSz="457200" eaLnBrk="1" hangingPunct="1">
              <a:spcBef>
                <a:spcPct val="0"/>
              </a:spcBef>
              <a:defRPr/>
            </a:pPr>
            <a:endParaRPr lang="en-US" dirty="0" smtClean="0">
              <a:cs typeface="Arial" pitchFamily="34" charset="0"/>
            </a:endParaRPr>
          </a:p>
          <a:p>
            <a:pPr defTabSz="457200" eaLnBrk="1" hangingPunct="1">
              <a:spcBef>
                <a:spcPct val="0"/>
              </a:spcBef>
              <a:defRPr/>
            </a:pPr>
            <a:r>
              <a:rPr lang="en-US" dirty="0" smtClean="0">
                <a:cs typeface="Arial" pitchFamily="34" charset="0"/>
              </a:rPr>
              <a:t>Peak-averaged global mean temperatures were estimated to have been 2-3 degrees warmer than </a:t>
            </a:r>
            <a:r>
              <a:rPr lang="en-GB" dirty="0" smtClean="0">
                <a:solidFill>
                  <a:srgbClr val="1B587C"/>
                </a:solidFill>
              </a:rPr>
              <a:t>pre-industrial</a:t>
            </a:r>
            <a:r>
              <a:rPr lang="en-GB" dirty="0" smtClean="0"/>
              <a:t>, and as you can see from this plot which shows the difference between Pliocene and pre-industrial MATs, the largest temperature increase occurs in the high-latitudes.  </a:t>
            </a:r>
          </a:p>
          <a:p>
            <a:pPr defTabSz="457200" eaLnBrk="1" hangingPunct="1">
              <a:spcBef>
                <a:spcPct val="0"/>
              </a:spcBef>
              <a:defRPr/>
            </a:pPr>
            <a:endParaRPr lang="en-GB" dirty="0" smtClean="0">
              <a:cs typeface="Arial" pitchFamily="34" charset="0"/>
            </a:endParaRPr>
          </a:p>
          <a:p>
            <a:pPr defTabSz="457200" eaLnBrk="1" hangingPunct="1">
              <a:spcBef>
                <a:spcPct val="0"/>
              </a:spcBef>
              <a:defRPr/>
            </a:pPr>
            <a:r>
              <a:rPr lang="en-US" dirty="0" smtClean="0">
                <a:cs typeface="Arial" pitchFamily="34" charset="0"/>
              </a:rPr>
              <a:t>With higher levels of CO2 and a reduction in the extent of sea ice and the ice sheets, the mid-Pliocene warm period is well suited to investigate the response of the ice sheets to a similar climate scenario as we might expect to reach at the end  of this century.</a:t>
            </a:r>
          </a:p>
          <a:p>
            <a:pPr defTabSz="457200" eaLnBrk="1" hangingPunct="1">
              <a:spcBef>
                <a:spcPct val="0"/>
              </a:spcBef>
              <a:defRPr/>
            </a:pPr>
            <a:endParaRPr lang="en-US" dirty="0" smtClean="0">
              <a:cs typeface="Arial" pitchFamily="34" charset="0"/>
            </a:endParaRPr>
          </a:p>
          <a:p>
            <a:pPr defTabSz="457200" eaLnBrk="1" hangingPunct="1">
              <a:spcBef>
                <a:spcPct val="0"/>
              </a:spcBef>
              <a:defRPr/>
            </a:pPr>
            <a:r>
              <a:rPr lang="en-US" dirty="0" smtClean="0">
                <a:cs typeface="Arial" pitchFamily="34" charset="0"/>
              </a:rPr>
              <a:t>Sea ice evidence only in the Arctic</a:t>
            </a:r>
          </a:p>
          <a:p>
            <a:pPr defTabSz="457200" eaLnBrk="1" hangingPunct="1">
              <a:spcBef>
                <a:spcPct val="0"/>
              </a:spcBef>
              <a:defRPr/>
            </a:pPr>
            <a:endParaRPr lang="en-US" dirty="0" smtClean="0">
              <a:cs typeface="Arial" pitchFamily="34" charset="0"/>
            </a:endParaRPr>
          </a:p>
          <a:p>
            <a:pPr eaLnBrk="1" fontAlgn="auto" hangingPunct="1">
              <a:spcAft>
                <a:spcPts val="0"/>
              </a:spcAft>
              <a:defRPr/>
            </a:pPr>
            <a:r>
              <a:rPr lang="en-GB" sz="2000" dirty="0" smtClean="0"/>
              <a:t>Peak-averaged MPWP global </a:t>
            </a:r>
            <a:r>
              <a:rPr lang="en-GB" sz="2000" dirty="0" smtClean="0">
                <a:solidFill>
                  <a:srgbClr val="1B587C"/>
                </a:solidFill>
              </a:rPr>
              <a:t>mean temperatures</a:t>
            </a:r>
            <a:r>
              <a:rPr lang="en-GB" sz="2000" dirty="0" smtClean="0"/>
              <a:t> are estimated to be </a:t>
            </a:r>
            <a:r>
              <a:rPr lang="en-GB" sz="2000" dirty="0" smtClean="0">
                <a:solidFill>
                  <a:srgbClr val="1B587C"/>
                </a:solidFill>
              </a:rPr>
              <a:t>2-3˚C warmer than pre-industrial</a:t>
            </a:r>
            <a:r>
              <a:rPr lang="en-GB" sz="2000" dirty="0" smtClean="0"/>
              <a:t>, with the largest temperature increase in the high-latitudes</a:t>
            </a:r>
          </a:p>
          <a:p>
            <a:pPr eaLnBrk="1" fontAlgn="auto" hangingPunct="1">
              <a:spcAft>
                <a:spcPts val="0"/>
              </a:spcAft>
              <a:defRPr/>
            </a:pPr>
            <a:endParaRPr lang="en-GB" sz="2000" dirty="0" smtClean="0"/>
          </a:p>
          <a:p>
            <a:pPr eaLnBrk="1" fontAlgn="auto" hangingPunct="1">
              <a:spcAft>
                <a:spcPts val="0"/>
              </a:spcAft>
              <a:defRPr/>
            </a:pPr>
            <a:r>
              <a:rPr lang="en-GB" sz="2000" dirty="0" smtClean="0"/>
              <a:t>Eustatic sea level estimates of 25 m  higher than modern</a:t>
            </a:r>
          </a:p>
          <a:p>
            <a:pPr eaLnBrk="1" fontAlgn="auto" hangingPunct="1">
              <a:spcAft>
                <a:spcPts val="0"/>
              </a:spcAft>
              <a:defRPr/>
            </a:pPr>
            <a:endParaRPr lang="en-GB" sz="2000" dirty="0" smtClean="0"/>
          </a:p>
          <a:p>
            <a:pPr eaLnBrk="1" fontAlgn="auto" hangingPunct="1">
              <a:spcAft>
                <a:spcPts val="0"/>
              </a:spcAft>
              <a:defRPr/>
            </a:pPr>
            <a:r>
              <a:rPr lang="en-GB" sz="2000" dirty="0" smtClean="0"/>
              <a:t>High levels of carbon dioxide 400 ppmv</a:t>
            </a:r>
          </a:p>
          <a:p>
            <a:pPr eaLnBrk="1" fontAlgn="auto" hangingPunct="1">
              <a:spcAft>
                <a:spcPts val="0"/>
              </a:spcAft>
              <a:buFont typeface="Arial" pitchFamily="34" charset="0"/>
              <a:buNone/>
              <a:defRPr/>
            </a:pPr>
            <a:endParaRPr lang="en-GB" sz="2000" dirty="0" smtClean="0"/>
          </a:p>
          <a:p>
            <a:pPr eaLnBrk="1" fontAlgn="auto" hangingPunct="1">
              <a:spcAft>
                <a:spcPts val="0"/>
              </a:spcAft>
              <a:defRPr/>
            </a:pPr>
            <a:r>
              <a:rPr lang="en-US" sz="2000" dirty="0" smtClean="0"/>
              <a:t>MPWP is a useful period for palaeoclimate modelling, because of </a:t>
            </a:r>
            <a:r>
              <a:rPr lang="en-US" sz="2000" dirty="0" smtClean="0">
                <a:solidFill>
                  <a:srgbClr val="1B587C"/>
                </a:solidFill>
              </a:rPr>
              <a:t>similar climatic boundary conditions</a:t>
            </a:r>
            <a:r>
              <a:rPr lang="en-US" sz="2000" dirty="0" smtClean="0"/>
              <a:t>:</a:t>
            </a:r>
          </a:p>
          <a:p>
            <a:pPr lvl="1" eaLnBrk="1" fontAlgn="auto" hangingPunct="1">
              <a:spcAft>
                <a:spcPts val="0"/>
              </a:spcAft>
              <a:defRPr/>
            </a:pPr>
            <a:r>
              <a:rPr lang="en-US" sz="1800" dirty="0" smtClean="0"/>
              <a:t>Ocean Bathymetry</a:t>
            </a:r>
          </a:p>
          <a:p>
            <a:pPr lvl="1" eaLnBrk="1" fontAlgn="auto" hangingPunct="1">
              <a:spcAft>
                <a:spcPts val="0"/>
              </a:spcAft>
              <a:defRPr/>
            </a:pPr>
            <a:r>
              <a:rPr lang="en-US" sz="1800" dirty="0" smtClean="0"/>
              <a:t>Patterns of oceanic circulation</a:t>
            </a:r>
          </a:p>
          <a:p>
            <a:pPr lvl="1" eaLnBrk="1" fontAlgn="auto" hangingPunct="1">
              <a:spcAft>
                <a:spcPts val="0"/>
              </a:spcAft>
              <a:defRPr/>
            </a:pPr>
            <a:r>
              <a:rPr lang="en-US" sz="1800" dirty="0" smtClean="0"/>
              <a:t>Continental configuration</a:t>
            </a:r>
          </a:p>
          <a:p>
            <a:pPr lvl="1" eaLnBrk="1" fontAlgn="auto" hangingPunct="1">
              <a:spcAft>
                <a:spcPts val="0"/>
              </a:spcAft>
              <a:defRPr/>
            </a:pPr>
            <a:r>
              <a:rPr lang="en-US" sz="1800" dirty="0" smtClean="0"/>
              <a:t>Presence of types of flora and fauna</a:t>
            </a:r>
          </a:p>
          <a:p>
            <a:pPr defTabSz="457200" eaLnBrk="1" hangingPunct="1">
              <a:spcBef>
                <a:spcPct val="0"/>
              </a:spcBef>
              <a:defRPr/>
            </a:pPr>
            <a:endParaRPr lang="en-US" dirty="0" smtClean="0">
              <a:cs typeface="Arial" pitchFamily="34" charset="0"/>
            </a:endParaRPr>
          </a:p>
          <a:p>
            <a:pPr defTabSz="457200" eaLnBrk="1" hangingPunct="1">
              <a:spcBef>
                <a:spcPct val="0"/>
              </a:spcBef>
              <a:defRPr/>
            </a:pPr>
            <a:endParaRPr lang="en-US" sz="1800" dirty="0" smtClean="0"/>
          </a:p>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29</a:t>
            </a:fld>
            <a:endParaRPr lang="en-US" smtClean="0"/>
          </a:p>
        </p:txBody>
      </p:sp>
    </p:spTree>
    <p:extLst>
      <p:ext uri="{BB962C8B-B14F-4D97-AF65-F5344CB8AC3E}">
        <p14:creationId xmlns:p14="http://schemas.microsoft.com/office/powerpoint/2010/main" val="1224515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6BDEC92-DA65-4AFA-8A29-FCB248969E52}" type="slidenum">
              <a:rPr lang="en-GB" smtClean="0"/>
              <a:pPr/>
              <a:t>30</a:t>
            </a:fld>
            <a:endParaRPr lang="en-GB"/>
          </a:p>
        </p:txBody>
      </p:sp>
    </p:spTree>
    <p:extLst>
      <p:ext uri="{BB962C8B-B14F-4D97-AF65-F5344CB8AC3E}">
        <p14:creationId xmlns:p14="http://schemas.microsoft.com/office/powerpoint/2010/main" val="284804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a:t>
            </a:fld>
            <a:endParaRPr lang="en-GB"/>
          </a:p>
        </p:txBody>
      </p:sp>
    </p:spTree>
    <p:extLst>
      <p:ext uri="{BB962C8B-B14F-4D97-AF65-F5344CB8AC3E}">
        <p14:creationId xmlns:p14="http://schemas.microsoft.com/office/powerpoint/2010/main" val="1642633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31</a:t>
            </a:fld>
            <a:endParaRPr lang="en-GB"/>
          </a:p>
        </p:txBody>
      </p:sp>
    </p:spTree>
    <p:extLst>
      <p:ext uri="{BB962C8B-B14F-4D97-AF65-F5344CB8AC3E}">
        <p14:creationId xmlns:p14="http://schemas.microsoft.com/office/powerpoint/2010/main" val="1812270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32</a:t>
            </a:fld>
            <a:endParaRPr lang="en-GB"/>
          </a:p>
        </p:txBody>
      </p:sp>
    </p:spTree>
    <p:extLst>
      <p:ext uri="{BB962C8B-B14F-4D97-AF65-F5344CB8AC3E}">
        <p14:creationId xmlns:p14="http://schemas.microsoft.com/office/powerpoint/2010/main" val="4093930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Boundary conditions are things that we need to tell the model in order for it to run!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33</a:t>
            </a:fld>
            <a:endParaRPr lang="en-GB"/>
          </a:p>
        </p:txBody>
      </p:sp>
    </p:spTree>
    <p:extLst>
      <p:ext uri="{BB962C8B-B14F-4D97-AF65-F5344CB8AC3E}">
        <p14:creationId xmlns:p14="http://schemas.microsoft.com/office/powerpoint/2010/main" val="3814200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34</a:t>
            </a:fld>
            <a:endParaRPr lang="en-GB"/>
          </a:p>
        </p:txBody>
      </p:sp>
    </p:spTree>
    <p:extLst>
      <p:ext uri="{BB962C8B-B14F-4D97-AF65-F5344CB8AC3E}">
        <p14:creationId xmlns:p14="http://schemas.microsoft.com/office/powerpoint/2010/main" val="468522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35</a:t>
            </a:fld>
            <a:endParaRPr lang="en-GB"/>
          </a:p>
        </p:txBody>
      </p:sp>
    </p:spTree>
    <p:extLst>
      <p:ext uri="{BB962C8B-B14F-4D97-AF65-F5344CB8AC3E}">
        <p14:creationId xmlns:p14="http://schemas.microsoft.com/office/powerpoint/2010/main" val="3213448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36</a:t>
            </a:fld>
            <a:endParaRPr lang="en-GB"/>
          </a:p>
        </p:txBody>
      </p:sp>
    </p:spTree>
    <p:extLst>
      <p:ext uri="{BB962C8B-B14F-4D97-AF65-F5344CB8AC3E}">
        <p14:creationId xmlns:p14="http://schemas.microsoft.com/office/powerpoint/2010/main" val="1098959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37</a:t>
            </a:fld>
            <a:endParaRPr lang="en-GB"/>
          </a:p>
        </p:txBody>
      </p:sp>
    </p:spTree>
    <p:extLst>
      <p:ext uri="{BB962C8B-B14F-4D97-AF65-F5344CB8AC3E}">
        <p14:creationId xmlns:p14="http://schemas.microsoft.com/office/powerpoint/2010/main" val="3375360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Deep-sea temperatures</a:t>
            </a:r>
            <a:r>
              <a:rPr lang="en-GB" sz="1200" b="0" i="0" u="none" strike="noStrike" kern="1200" baseline="30000" dirty="0" smtClean="0">
                <a:solidFill>
                  <a:schemeClr val="tx1"/>
                </a:solidFill>
                <a:effectLst/>
                <a:latin typeface="+mn-lt"/>
                <a:ea typeface="+mn-ea"/>
                <a:cs typeface="+mn-cs"/>
                <a:hlinkClick r:id="rId3" tooltip="Hansen, J. et al. Open Atmos. Sci. J. 2, 217-231 (2008)."/>
              </a:rPr>
              <a:t>3</a:t>
            </a:r>
            <a:r>
              <a:rPr lang="en-GB" sz="1200" b="0" i="0" kern="1200" dirty="0" smtClean="0">
                <a:solidFill>
                  <a:schemeClr val="tx1"/>
                </a:solidFill>
                <a:effectLst/>
                <a:latin typeface="+mn-lt"/>
                <a:ea typeface="+mn-ea"/>
                <a:cs typeface="+mn-cs"/>
              </a:rPr>
              <a:t> (upper panel) generally track the estimates of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(lower panel) reconstructed from terrestrial and marine proxies following recent revisions (see </a:t>
            </a:r>
            <a:r>
              <a:rPr lang="en-GB" sz="1200" b="0" i="0" u="none" strike="noStrike" kern="1200" dirty="0" smtClean="0">
                <a:solidFill>
                  <a:schemeClr val="tx1"/>
                </a:solidFill>
                <a:effectLst/>
                <a:latin typeface="+mn-lt"/>
                <a:ea typeface="+mn-ea"/>
                <a:cs typeface="+mn-cs"/>
                <a:hlinkClick r:id="rId4"/>
              </a:rPr>
              <a:t>Supplementary Information</a:t>
            </a:r>
            <a:r>
              <a:rPr lang="en-GB" sz="1200" b="0" i="0" kern="1200" dirty="0" smtClean="0">
                <a:solidFill>
                  <a:schemeClr val="tx1"/>
                </a:solidFill>
                <a:effectLst/>
                <a:latin typeface="+mn-lt"/>
                <a:ea typeface="+mn-ea"/>
                <a:cs typeface="+mn-cs"/>
              </a:rPr>
              <a:t>). Errors represent reported uncertainties. Symbols with arrows indicate either upper or lower limits. The vertical grey bar on the right axis indicates glacial–interglacial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range from ice cores. The top blue bar indicates approximate timing of ice-sheet development on Antarctica. Horizontal dashed line indicates the present-day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concentration (390 ppm).</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38</a:t>
            </a:fld>
            <a:endParaRPr lang="en-GB"/>
          </a:p>
        </p:txBody>
      </p:sp>
    </p:spTree>
    <p:extLst>
      <p:ext uri="{BB962C8B-B14F-4D97-AF65-F5344CB8AC3E}">
        <p14:creationId xmlns:p14="http://schemas.microsoft.com/office/powerpoint/2010/main" val="553885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Deep-sea temperatures</a:t>
            </a:r>
            <a:r>
              <a:rPr lang="en-GB" sz="1200" b="0" i="0" u="none" strike="noStrike" kern="1200" baseline="30000" dirty="0" smtClean="0">
                <a:solidFill>
                  <a:schemeClr val="tx1"/>
                </a:solidFill>
                <a:effectLst/>
                <a:latin typeface="+mn-lt"/>
                <a:ea typeface="+mn-ea"/>
                <a:cs typeface="+mn-cs"/>
                <a:hlinkClick r:id="rId3" tooltip="Hansen, J. et al. Open Atmos. Sci. J. 2, 217-231 (2008)."/>
              </a:rPr>
              <a:t>3</a:t>
            </a:r>
            <a:r>
              <a:rPr lang="en-GB" sz="1200" b="0" i="0" kern="1200" dirty="0" smtClean="0">
                <a:solidFill>
                  <a:schemeClr val="tx1"/>
                </a:solidFill>
                <a:effectLst/>
                <a:latin typeface="+mn-lt"/>
                <a:ea typeface="+mn-ea"/>
                <a:cs typeface="+mn-cs"/>
              </a:rPr>
              <a:t> (upper panel) generally track the estimates of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(lower panel) reconstructed from terrestrial and marine proxies following recent revisions (see </a:t>
            </a:r>
            <a:r>
              <a:rPr lang="en-GB" sz="1200" b="0" i="0" u="none" strike="noStrike" kern="1200" dirty="0" smtClean="0">
                <a:solidFill>
                  <a:schemeClr val="tx1"/>
                </a:solidFill>
                <a:effectLst/>
                <a:latin typeface="+mn-lt"/>
                <a:ea typeface="+mn-ea"/>
                <a:cs typeface="+mn-cs"/>
                <a:hlinkClick r:id="rId4"/>
              </a:rPr>
              <a:t>Supplementary Information</a:t>
            </a:r>
            <a:r>
              <a:rPr lang="en-GB" sz="1200" b="0" i="0" kern="1200" dirty="0" smtClean="0">
                <a:solidFill>
                  <a:schemeClr val="tx1"/>
                </a:solidFill>
                <a:effectLst/>
                <a:latin typeface="+mn-lt"/>
                <a:ea typeface="+mn-ea"/>
                <a:cs typeface="+mn-cs"/>
              </a:rPr>
              <a:t>). Errors represent reported uncertainties. Symbols with arrows indicate either upper or lower limits. The vertical grey bar on the right axis indicates glacial–interglacial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range from ice cores. The top blue bar indicates approximate timing of ice-sheet development on Antarctica. Horizontal dashed line indicates the present-day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concentration (390 ppm).</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39</a:t>
            </a:fld>
            <a:endParaRPr lang="en-GB"/>
          </a:p>
        </p:txBody>
      </p:sp>
    </p:spTree>
    <p:extLst>
      <p:ext uri="{BB962C8B-B14F-4D97-AF65-F5344CB8AC3E}">
        <p14:creationId xmlns:p14="http://schemas.microsoft.com/office/powerpoint/2010/main" val="222598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b="1" dirty="0" err="1" smtClean="0"/>
              <a:t>Paleoclimatology</a:t>
            </a:r>
            <a:r>
              <a:rPr lang="en-GB" b="1" dirty="0" smtClean="0"/>
              <a:t> </a:t>
            </a:r>
          </a:p>
          <a:p>
            <a:r>
              <a:rPr lang="en-GB" dirty="0" err="1" smtClean="0"/>
              <a:t>Paleoclimatology</a:t>
            </a:r>
            <a:r>
              <a:rPr lang="en-GB" dirty="0" smtClean="0"/>
              <a:t> is the study of climate prior to the widespread availability of records of temperature, precipitation and other instrumental data. NOAA is particularly interested in the last few thousand years because this is the best dated, best sampled part of the past climatic record and can help us establish the range of natural climatic variability in a period prior to global-scale human influence. </a:t>
            </a:r>
          </a:p>
          <a:p>
            <a:r>
              <a:rPr lang="en-GB" dirty="0" smtClean="0"/>
              <a:t>Unfortunately, records of past climate change from satellites and human measurements (thermometers, rain gauges) generally cover less than 150 years. These are too short to examine the full range of climatic variability. For this reason, it is critical to examine climate change going back hundreds and thousands of years using </a:t>
            </a:r>
            <a:r>
              <a:rPr lang="en-GB" dirty="0" err="1" smtClean="0"/>
              <a:t>paleoclimatic</a:t>
            </a:r>
            <a:r>
              <a:rPr lang="en-GB" dirty="0" smtClean="0"/>
              <a:t> records from trees, corals, sediments, glaciers and other natural or "proxy" sources. </a:t>
            </a:r>
          </a:p>
          <a:p>
            <a:r>
              <a:rPr lang="en-GB" dirty="0" smtClean="0"/>
              <a:t>Environmental recorders can also be used to estimate past climatic conditions and thus extend our understanding far beyond the 100+ year instrumental record. "Proxy" records of climate have been preserved in tree rings, locked in the skeletons of tropical coral reefs, extracted as ice cores from glaciers and ice caps, and buried in laminated sediments from lakes and the ocean. </a:t>
            </a:r>
          </a:p>
          <a:p>
            <a:r>
              <a:rPr lang="en-GB" b="1" dirty="0" smtClean="0"/>
              <a:t>Why Should We Care About Climate Change? </a:t>
            </a:r>
          </a:p>
          <a:p>
            <a:r>
              <a:rPr lang="en-GB" dirty="0" smtClean="0"/>
              <a:t>There are several reasons why scientists study </a:t>
            </a:r>
            <a:r>
              <a:rPr lang="en-GB" dirty="0" err="1" smtClean="0"/>
              <a:t>paleoclimate</a:t>
            </a:r>
            <a:r>
              <a:rPr lang="en-GB" dirty="0" smtClean="0"/>
              <a:t>. For example, understanding how climate has changed on </a:t>
            </a:r>
            <a:r>
              <a:rPr lang="en-GB" dirty="0" err="1" smtClean="0"/>
              <a:t>interannual</a:t>
            </a:r>
            <a:r>
              <a:rPr lang="en-GB" dirty="0" smtClean="0"/>
              <a:t> to </a:t>
            </a:r>
            <a:r>
              <a:rPr lang="en-GB" dirty="0" err="1" smtClean="0"/>
              <a:t>interdecadal</a:t>
            </a:r>
            <a:r>
              <a:rPr lang="en-GB" dirty="0" smtClean="0"/>
              <a:t> time scales in the past can help us understand how climate may change in the future. The </a:t>
            </a:r>
            <a:r>
              <a:rPr lang="en-GB" dirty="0" err="1" smtClean="0"/>
              <a:t>paleoclimate</a:t>
            </a:r>
            <a:r>
              <a:rPr lang="en-GB" dirty="0" smtClean="0"/>
              <a:t> record also illustrates that the earth's climate has been subject to abrupt change. For example, changes in the frequency of extreme events such as droughts, floods and storms has a large impact on humans. Since a severe El Niño, or a drought lasting on order of a year can cost US citizens billions of dollars. Since the </a:t>
            </a:r>
            <a:r>
              <a:rPr lang="en-GB" dirty="0" err="1" smtClean="0"/>
              <a:t>paleoclimate</a:t>
            </a:r>
            <a:r>
              <a:rPr lang="en-GB" dirty="0" smtClean="0"/>
              <a:t> record shows that the Earth's climate system is capable of shifting dramatically to a different climate state, changes in the frequency and intensity of extreme events may be a symptom of this process. Understanding these "climate surprises" of the past is critical if we are to avoid the consequences of abrupt climatic change. It is important that scientists study abrupt climate change, as well as changes in the frequency and intensity of the past climate to enable society to prepare for potential future climate change. </a:t>
            </a:r>
          </a:p>
          <a:p>
            <a:r>
              <a:rPr lang="en-GB" dirty="0" smtClean="0"/>
              <a:t>The study of past climate change also helps us understand how humans influence the Earth's climate system. The climatic record over the last thousand years clearly shows that global temperatures increased significantly in the 20th Century, and that this warming was likely to have been unprecedented in the last 1200 years. The </a:t>
            </a:r>
            <a:r>
              <a:rPr lang="en-GB" dirty="0" err="1" smtClean="0"/>
              <a:t>paleoclimatic</a:t>
            </a:r>
            <a:r>
              <a:rPr lang="en-GB" dirty="0" smtClean="0"/>
              <a:t> record allows us to examine the causes of past climate change, and to help unravel how much of the 20th century warming may be explained by natural causes and how much may be explained by human influences. </a:t>
            </a:r>
          </a:p>
          <a:p>
            <a:endParaRPr lang="en-GB" dirty="0"/>
          </a:p>
        </p:txBody>
      </p:sp>
      <p:sp>
        <p:nvSpPr>
          <p:cNvPr id="4" name="Slide Number Placeholder 3"/>
          <p:cNvSpPr>
            <a:spLocks noGrp="1"/>
          </p:cNvSpPr>
          <p:nvPr>
            <p:ph type="sldNum" sz="quarter" idx="10"/>
          </p:nvPr>
        </p:nvSpPr>
        <p:spPr/>
        <p:txBody>
          <a:bodyPr/>
          <a:lstStyle/>
          <a:p>
            <a:fld id="{8F5A4D0F-89C1-4675-AFDA-F714FB91FF7B}" type="slidenum">
              <a:rPr lang="en-GB" smtClean="0"/>
              <a:pPr/>
              <a:t>4</a:t>
            </a:fld>
            <a:endParaRPr lang="en-GB"/>
          </a:p>
        </p:txBody>
      </p:sp>
    </p:spTree>
    <p:extLst>
      <p:ext uri="{BB962C8B-B14F-4D97-AF65-F5344CB8AC3E}">
        <p14:creationId xmlns:p14="http://schemas.microsoft.com/office/powerpoint/2010/main" val="348750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are we going to cover</a:t>
            </a:r>
            <a:r>
              <a:rPr lang="en-GB" baseline="0" dirty="0" smtClean="0"/>
              <a:t> in today’s lecture.  Here is a graphic version of Earth History….I believe in your first lecture with Anja you will have covered the formation of the Earth’s atmosphere – which is happened somewhere over here…between 4.5 and 2 billion years ago.  We are going to miss out a massive part of Earth’s history and jump straight to the </a:t>
            </a:r>
            <a:r>
              <a:rPr lang="en-GB" baseline="0" dirty="0" err="1" smtClean="0"/>
              <a:t>Cenozoic</a:t>
            </a:r>
            <a:r>
              <a:rPr lang="en-GB" baseline="0" dirty="0" smtClean="0"/>
              <a:t> – which began with a mass extinction that saw the loss of three quarters of the plant and animal species on the planet wiped out – including the extinction of the dinosaurs.</a:t>
            </a:r>
          </a:p>
        </p:txBody>
      </p:sp>
      <p:sp>
        <p:nvSpPr>
          <p:cNvPr id="4" name="Slide Number Placeholder 3"/>
          <p:cNvSpPr>
            <a:spLocks noGrp="1"/>
          </p:cNvSpPr>
          <p:nvPr>
            <p:ph type="sldNum" sz="quarter" idx="10"/>
          </p:nvPr>
        </p:nvSpPr>
        <p:spPr/>
        <p:txBody>
          <a:bodyPr/>
          <a:lstStyle/>
          <a:p>
            <a:fld id="{07BB07BA-F9E4-4B32-82AB-D03C3C279823}" type="slidenum">
              <a:rPr lang="en-GB" smtClean="0"/>
              <a:t>5</a:t>
            </a:fld>
            <a:endParaRPr lang="en-GB"/>
          </a:p>
        </p:txBody>
      </p:sp>
    </p:spTree>
    <p:extLst>
      <p:ext uri="{BB962C8B-B14F-4D97-AF65-F5344CB8AC3E}">
        <p14:creationId xmlns:p14="http://schemas.microsoft.com/office/powerpoint/2010/main" val="98256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Deep-sea temperatures</a:t>
            </a:r>
            <a:r>
              <a:rPr lang="en-GB" sz="1200" b="0" i="0" u="none" strike="noStrike" kern="1200" baseline="30000" dirty="0" smtClean="0">
                <a:solidFill>
                  <a:schemeClr val="tx1"/>
                </a:solidFill>
                <a:effectLst/>
                <a:latin typeface="+mn-lt"/>
                <a:ea typeface="+mn-ea"/>
                <a:cs typeface="+mn-cs"/>
                <a:hlinkClick r:id="rId3" tooltip="Hansen, J. et al. Open Atmos. Sci. J. 2, 217-231 (2008)."/>
              </a:rPr>
              <a:t>3</a:t>
            </a:r>
            <a:r>
              <a:rPr lang="en-GB" sz="1200" b="0" i="0" kern="1200" dirty="0" smtClean="0">
                <a:solidFill>
                  <a:schemeClr val="tx1"/>
                </a:solidFill>
                <a:effectLst/>
                <a:latin typeface="+mn-lt"/>
                <a:ea typeface="+mn-ea"/>
                <a:cs typeface="+mn-cs"/>
              </a:rPr>
              <a:t> (upper panel) generally track the estimates of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(lower panel) reconstructed from terrestrial and marine proxies following recent revisions (see </a:t>
            </a:r>
            <a:r>
              <a:rPr lang="en-GB" sz="1200" b="0" i="0" u="none" strike="noStrike" kern="1200" dirty="0" smtClean="0">
                <a:solidFill>
                  <a:schemeClr val="tx1"/>
                </a:solidFill>
                <a:effectLst/>
                <a:latin typeface="+mn-lt"/>
                <a:ea typeface="+mn-ea"/>
                <a:cs typeface="+mn-cs"/>
                <a:hlinkClick r:id="rId4"/>
              </a:rPr>
              <a:t>Supplementary Information</a:t>
            </a:r>
            <a:r>
              <a:rPr lang="en-GB" sz="1200" b="0" i="0" kern="1200" dirty="0" smtClean="0">
                <a:solidFill>
                  <a:schemeClr val="tx1"/>
                </a:solidFill>
                <a:effectLst/>
                <a:latin typeface="+mn-lt"/>
                <a:ea typeface="+mn-ea"/>
                <a:cs typeface="+mn-cs"/>
              </a:rPr>
              <a:t>). Errors represent reported uncertainties. Symbols with arrows indicate either upper or lower limits. The vertical grey bar on the right axis indicates glacial–interglacial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range from ice cores. The top blue bar indicates approximate timing of ice-sheet development on Antarctica. Horizontal dashed line indicates the present-day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concentration (390 ppm).</a:t>
            </a:r>
          </a:p>
          <a:p>
            <a:endParaRPr lang="en-GB"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dirty="0" smtClean="0"/>
              <a:t>During the Greenhouse</a:t>
            </a:r>
            <a:r>
              <a:rPr lang="en-GB" baseline="0" dirty="0" smtClean="0"/>
              <a:t> worlds of the Palaeocene and Eocene, CO2 was around 2000 </a:t>
            </a:r>
            <a:r>
              <a:rPr lang="en-GB" baseline="0" dirty="0" err="1" smtClean="0"/>
              <a:t>ppmv</a:t>
            </a:r>
            <a:r>
              <a:rPr lang="en-GB" baseline="0" dirty="0" smtClean="0"/>
              <a:t> (5 times greater than present day).</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baseline="0" dirty="0" smtClean="0"/>
              <a:t>Gradual decline of CO2 is linked to silicate weathering - </a:t>
            </a:r>
            <a:r>
              <a:rPr lang="en-GB" dirty="0" err="1" smtClean="0"/>
              <a:t>upthrusting</a:t>
            </a:r>
            <a:r>
              <a:rPr lang="en-GB" dirty="0" smtClean="0"/>
              <a:t> mountain ranges expose minerals to weathering resulting in their chemical conversion to carbonates thereby removing CO</a:t>
            </a:r>
            <a:r>
              <a:rPr lang="en-GB" baseline="-25000" dirty="0" smtClean="0"/>
              <a:t>2</a:t>
            </a:r>
            <a:r>
              <a:rPr lang="en-GB" dirty="0" smtClean="0"/>
              <a:t> from the atmosphere and cooling the earth.</a:t>
            </a:r>
            <a:endParaRPr lang="en-US" dirty="0" smtClean="0"/>
          </a:p>
          <a:p>
            <a:pPr>
              <a:buFont typeface="Arial" pitchFamily="34" charset="0"/>
              <a:buChar char="•"/>
            </a:pPr>
            <a:r>
              <a:rPr lang="en-GB" dirty="0" smtClean="0"/>
              <a:t>Co2 emission</a:t>
            </a:r>
            <a:r>
              <a:rPr lang="en-GB" baseline="0" dirty="0" smtClean="0"/>
              <a:t> and consumption are kept in rough balance by a negative feedback resulting from the temperature dependence of silicate weathering.  The feedback operates on a million year time scale.</a:t>
            </a:r>
          </a:p>
          <a:p>
            <a:pPr>
              <a:buFont typeface="Arial" pitchFamily="34" charset="0"/>
              <a:buChar char="•"/>
            </a:pPr>
            <a:r>
              <a:rPr lang="en-GB" baseline="0" dirty="0" smtClean="0"/>
              <a:t>The uncertainty surrounding the absolute level of atmospheric CO2 increases the further you go back in time.</a:t>
            </a:r>
          </a:p>
          <a:p>
            <a:pPr>
              <a:buFont typeface="Arial" pitchFamily="34" charset="0"/>
              <a:buChar char="•"/>
            </a:pPr>
            <a:r>
              <a:rPr lang="en-GB" baseline="0" dirty="0" smtClean="0"/>
              <a:t>Boundary between Eocene and Oligocene marks the first extensive glaciation of the Antarctic</a:t>
            </a:r>
          </a:p>
          <a:p>
            <a:pPr>
              <a:buFont typeface="Arial" pitchFamily="34" charset="0"/>
              <a:buChar char="•"/>
            </a:pPr>
            <a:r>
              <a:rPr lang="en-GB" baseline="0" dirty="0" smtClean="0"/>
              <a:t>The Miocene and Pliocene were on average warmer than today between 2 and 4 degrees</a:t>
            </a:r>
            <a:endParaRPr lang="en-GB" dirty="0" smtClean="0"/>
          </a:p>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6</a:t>
            </a:fld>
            <a:endParaRPr lang="en-GB"/>
          </a:p>
        </p:txBody>
      </p:sp>
    </p:spTree>
    <p:extLst>
      <p:ext uri="{BB962C8B-B14F-4D97-AF65-F5344CB8AC3E}">
        <p14:creationId xmlns:p14="http://schemas.microsoft.com/office/powerpoint/2010/main" val="364733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7</a:t>
            </a:fld>
            <a:endParaRPr lang="en-GB"/>
          </a:p>
        </p:txBody>
      </p:sp>
    </p:spTree>
    <p:extLst>
      <p:ext uri="{BB962C8B-B14F-4D97-AF65-F5344CB8AC3E}">
        <p14:creationId xmlns:p14="http://schemas.microsoft.com/office/powerpoint/2010/main" val="190035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8</a:t>
            </a:fld>
            <a:endParaRPr lang="en-GB"/>
          </a:p>
        </p:txBody>
      </p:sp>
    </p:spTree>
    <p:extLst>
      <p:ext uri="{BB962C8B-B14F-4D97-AF65-F5344CB8AC3E}">
        <p14:creationId xmlns:p14="http://schemas.microsoft.com/office/powerpoint/2010/main" val="283841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figure that can be used to represent the value of something else….</a:t>
            </a:r>
          </a:p>
          <a:p>
            <a:endParaRPr lang="en-GB" dirty="0" smtClean="0"/>
          </a:p>
          <a:p>
            <a:r>
              <a:rPr lang="en-GB" dirty="0" smtClean="0"/>
              <a:t>http://blogs.egu.eu/geolog/2015/09/25/geotalk-talking-about-ocean-burps-with-james-rae/</a:t>
            </a:r>
          </a:p>
          <a:p>
            <a:endParaRPr lang="en-GB" dirty="0" smtClean="0"/>
          </a:p>
          <a:p>
            <a:r>
              <a:rPr lang="en-GB" sz="1200" b="0" i="0" kern="1200" dirty="0" smtClean="0">
                <a:solidFill>
                  <a:schemeClr val="tx1"/>
                </a:solidFill>
                <a:effectLst/>
                <a:latin typeface="+mn-lt"/>
                <a:ea typeface="+mn-ea"/>
                <a:cs typeface="+mn-cs"/>
              </a:rPr>
              <a:t>Boron has two stable isotopes, </a:t>
            </a:r>
            <a:r>
              <a:rPr lang="en-GB" sz="1200" b="0" i="0" kern="1200" baseline="30000" dirty="0" smtClean="0">
                <a:solidFill>
                  <a:schemeClr val="tx1"/>
                </a:solidFill>
                <a:effectLst/>
                <a:latin typeface="+mn-lt"/>
                <a:ea typeface="+mn-ea"/>
                <a:cs typeface="+mn-cs"/>
              </a:rPr>
              <a:t>11</a:t>
            </a:r>
            <a:r>
              <a:rPr lang="en-GB" sz="1200" b="0" i="0" kern="1200" dirty="0" smtClean="0">
                <a:solidFill>
                  <a:schemeClr val="tx1"/>
                </a:solidFill>
                <a:effectLst/>
                <a:latin typeface="+mn-lt"/>
                <a:ea typeface="+mn-ea"/>
                <a:cs typeface="+mn-cs"/>
              </a:rPr>
              <a:t>B and </a:t>
            </a:r>
            <a:r>
              <a:rPr lang="en-GB" sz="1200" b="0" i="0" kern="1200" baseline="30000" dirty="0" smtClean="0">
                <a:solidFill>
                  <a:schemeClr val="tx1"/>
                </a:solidFill>
                <a:effectLst/>
                <a:latin typeface="+mn-lt"/>
                <a:ea typeface="+mn-ea"/>
                <a:cs typeface="+mn-cs"/>
              </a:rPr>
              <a:t>10</a:t>
            </a:r>
            <a:r>
              <a:rPr lang="en-GB" sz="1200" b="0" i="0" kern="1200" dirty="0" smtClean="0">
                <a:solidFill>
                  <a:schemeClr val="tx1"/>
                </a:solidFill>
                <a:effectLst/>
                <a:latin typeface="+mn-lt"/>
                <a:ea typeface="+mn-ea"/>
                <a:cs typeface="+mn-cs"/>
              </a:rPr>
              <a:t>B (approximately 80% and 20% of total B respectively), with isotopic composition expressed in delta notation as </a:t>
            </a:r>
            <a:r>
              <a:rPr lang="en-GB" sz="1200" b="0" i="1" kern="1200" dirty="0" smtClean="0">
                <a:solidFill>
                  <a:schemeClr val="tx1"/>
                </a:solidFill>
                <a:effectLst/>
                <a:latin typeface="+mn-lt"/>
                <a:ea typeface="+mn-ea"/>
                <a:cs typeface="+mn-cs"/>
              </a:rPr>
              <a:t>δ</a:t>
            </a:r>
            <a:r>
              <a:rPr lang="en-GB" sz="1200" b="0" i="0" kern="1200" baseline="30000" dirty="0" smtClean="0">
                <a:solidFill>
                  <a:schemeClr val="tx1"/>
                </a:solidFill>
                <a:effectLst/>
                <a:latin typeface="+mn-lt"/>
                <a:ea typeface="+mn-ea"/>
                <a:cs typeface="+mn-cs"/>
              </a:rPr>
              <a:t>11</a:t>
            </a:r>
            <a:r>
              <a:rPr lang="en-GB" sz="1200" b="0" i="0" kern="1200" dirty="0" smtClean="0">
                <a:solidFill>
                  <a:schemeClr val="tx1"/>
                </a:solidFill>
                <a:effectLst/>
                <a:latin typeface="+mn-lt"/>
                <a:ea typeface="+mn-ea"/>
                <a:cs typeface="+mn-cs"/>
              </a:rPr>
              <a:t>B relative to NIST-SRM 951 boric acid (</a:t>
            </a:r>
            <a:r>
              <a:rPr lang="en-GB" sz="1200" b="0" i="0" u="none" strike="noStrike" kern="1200" dirty="0" smtClean="0">
                <a:solidFill>
                  <a:schemeClr val="tx1"/>
                </a:solidFill>
                <a:effectLst/>
                <a:latin typeface="+mn-lt"/>
                <a:ea typeface="+mn-ea"/>
                <a:cs typeface="+mn-cs"/>
                <a:hlinkClick r:id="rId3"/>
              </a:rPr>
              <a:t>Catanzaro et al., 1970</a:t>
            </a:r>
            <a:r>
              <a:rPr lang="en-GB" sz="1200" b="0" i="0" kern="1200" dirty="0" smtClean="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9</a:t>
            </a:fld>
            <a:endParaRPr lang="en-GB"/>
          </a:p>
        </p:txBody>
      </p:sp>
    </p:spTree>
    <p:extLst>
      <p:ext uri="{BB962C8B-B14F-4D97-AF65-F5344CB8AC3E}">
        <p14:creationId xmlns:p14="http://schemas.microsoft.com/office/powerpoint/2010/main" val="82193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7E382E-2A91-4947-B4E5-1D966A912186}" type="datetime1">
              <a:rPr lang="en-US" smtClean="0"/>
              <a:t>11/23/2018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459AA6-18A7-413B-8B6B-A80227A49311}" type="datetime1">
              <a:rPr lang="en-US" smtClean="0"/>
              <a:t>11/23/2018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33E904-2AAC-4F92-9944-DFAE946120E6}" type="datetime1">
              <a:rPr lang="en-US" smtClean="0"/>
              <a:t>11/23/2018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696690-09EF-4AA2-9695-A66252932E29}" type="datetime1">
              <a:rPr lang="en-US" smtClean="0"/>
              <a:t>11/23/2018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32563E-AB2B-488F-BED6-446FE561EC9E}" type="datetime1">
              <a:rPr lang="en-US" smtClean="0"/>
              <a:t>11/23/2018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06B5FF5-F8AD-4951-80C3-24CA413432CD}" type="datetime1">
              <a:rPr lang="en-US" smtClean="0"/>
              <a:t>11/23/2018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4AD1614-A1C4-4FB8-8482-7E4EBC276FBC}" type="datetime1">
              <a:rPr lang="en-US" smtClean="0"/>
              <a:t>11/23/2018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6DC1448-34BD-48BA-A5BE-0F0D9FFB8100}" type="datetime1">
              <a:rPr lang="en-US" smtClean="0"/>
              <a:t>11/23/2018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9319F-8A27-49AC-905C-DDDA02371D4C}" type="datetime1">
              <a:rPr lang="en-US" smtClean="0"/>
              <a:t>11/23/2018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F2B8D-47E1-4E7C-8B5E-E5705101ADF2}" type="datetime1">
              <a:rPr lang="en-US" smtClean="0"/>
              <a:t>11/23/2018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8B8F1-0147-4E2A-B2AE-382FD346CB4B}" type="datetime1">
              <a:rPr lang="en-US" smtClean="0"/>
              <a:t>11/23/2018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14295-4D65-47FC-B29D-CFED1EC80E0D}" type="datetime1">
              <a:rPr lang="en-US" smtClean="0"/>
              <a:t>11/23/2018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8D163-8FEE-4B6A-977D-600E3843CE6C}"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pubs.usgs.gov/of/2007/1047/kp/kp03/of2007-1047kp03.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tiff"/></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4.pdf"/></Relationships>
</file>

<file path=ppt/slides/_rels/slide33.xml.rels><?xml version="1.0" encoding="UTF-8" standalone="yes"?>
<Relationships xmlns="http://schemas.openxmlformats.org/package/2006/relationships"><Relationship Id="rId3" Type="http://schemas.openxmlformats.org/officeDocument/2006/relationships/image" Target="../media/image67.pd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blogs.plos.org/model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hyperlink" Target="https://www.ipcc.ch/pdf/assessment-report/ar5/wg1/WG1AR5_Chapter05_FINAL.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2823071"/>
            <a:ext cx="648072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err="1" smtClean="0"/>
              <a:t>Palaeo</a:t>
            </a:r>
            <a:r>
              <a:rPr lang="en-GB" b="1" dirty="0" smtClean="0"/>
              <a:t>-Atmospheric Composition</a:t>
            </a:r>
            <a:endParaRPr lang="en-GB" b="1" dirty="0"/>
          </a:p>
        </p:txBody>
      </p:sp>
      <p:sp>
        <p:nvSpPr>
          <p:cNvPr id="5" name="Subtitle 2"/>
          <p:cNvSpPr txBox="1">
            <a:spLocks/>
          </p:cNvSpPr>
          <p:nvPr/>
        </p:nvSpPr>
        <p:spPr>
          <a:xfrm>
            <a:off x="1403648" y="4581128"/>
            <a:ext cx="6400800" cy="50405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tx1">
                    <a:lumMod val="65000"/>
                    <a:lumOff val="35000"/>
                  </a:schemeClr>
                </a:solidFill>
              </a:rPr>
              <a:t>Prof Alan M. Haywood</a:t>
            </a:r>
          </a:p>
        </p:txBody>
      </p:sp>
      <p:pic>
        <p:nvPicPr>
          <p:cNvPr id="6" name="Picture 4" descr="https://www.theice.com/publicdocs/images/lif/HP_banner_iceberg_2.jpg"/>
          <p:cNvPicPr>
            <a:picLocks noChangeAspect="1" noChangeArrowheads="1"/>
          </p:cNvPicPr>
          <p:nvPr/>
        </p:nvPicPr>
        <p:blipFill>
          <a:blip r:embed="rId3" cstate="print"/>
          <a:srcRect b="10482"/>
          <a:stretch>
            <a:fillRect/>
          </a:stretch>
        </p:blipFill>
        <p:spPr bwMode="auto">
          <a:xfrm>
            <a:off x="0" y="0"/>
            <a:ext cx="9144000" cy="2420888"/>
          </a:xfrm>
          <a:prstGeom prst="rect">
            <a:avLst/>
          </a:prstGeom>
          <a:noFill/>
        </p:spPr>
      </p:pic>
      <p:sp>
        <p:nvSpPr>
          <p:cNvPr id="2" name="Slide Number Placeholder 1"/>
          <p:cNvSpPr>
            <a:spLocks noGrp="1"/>
          </p:cNvSpPr>
          <p:nvPr>
            <p:ph type="sldNum" sz="quarter" idx="12"/>
          </p:nvPr>
        </p:nvSpPr>
        <p:spPr/>
        <p:txBody>
          <a:bodyPr/>
          <a:lstStyle/>
          <a:p>
            <a:fld id="{CD88D163-8FEE-4B6A-977D-600E3843CE6C}" type="slidenum">
              <a:rPr lang="en-GB" smtClean="0"/>
              <a:t>1</a:t>
            </a:fld>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Proxies for CO</a:t>
            </a:r>
            <a:r>
              <a:rPr lang="en-GB" baseline="-25000" dirty="0" smtClean="0"/>
              <a:t>2 </a:t>
            </a:r>
            <a:r>
              <a:rPr lang="en-GB" dirty="0" smtClean="0"/>
              <a:t>– Stomatal Density</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92696" y="1268760"/>
            <a:ext cx="8599784" cy="2246769"/>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Stomata are specialized epidermal cells on the leaves of plants</a:t>
            </a:r>
          </a:p>
          <a:p>
            <a:pPr marL="342900" indent="-342900">
              <a:buFont typeface="Arial" panose="020B0604020202020204" pitchFamily="34" charset="0"/>
              <a:buChar char="•"/>
            </a:pPr>
            <a:r>
              <a:rPr lang="en-GB" sz="2000" dirty="0" smtClean="0"/>
              <a:t>They allow CO</a:t>
            </a:r>
            <a:r>
              <a:rPr lang="en-GB" sz="2000" baseline="-25000" dirty="0" smtClean="0"/>
              <a:t>2</a:t>
            </a:r>
            <a:r>
              <a:rPr lang="en-GB" sz="2000" dirty="0" smtClean="0"/>
              <a:t> to enter the leaf from the air.  In doing so water diffuses out of the leaf (evapotranspiration)</a:t>
            </a:r>
          </a:p>
          <a:p>
            <a:pPr marL="342900" indent="-342900">
              <a:buFont typeface="Arial" panose="020B0604020202020204" pitchFamily="34" charset="0"/>
              <a:buChar char="•"/>
            </a:pPr>
            <a:r>
              <a:rPr lang="en-GB" sz="2000" dirty="0" smtClean="0"/>
              <a:t>Balance must be struck between CO</a:t>
            </a:r>
            <a:r>
              <a:rPr lang="en-GB" sz="2000" baseline="-25000" dirty="0" smtClean="0"/>
              <a:t>2</a:t>
            </a:r>
            <a:r>
              <a:rPr lang="en-GB" sz="2000" dirty="0" smtClean="0"/>
              <a:t> gain and H</a:t>
            </a:r>
            <a:r>
              <a:rPr lang="en-GB" sz="2000" baseline="-25000" dirty="0" smtClean="0"/>
              <a:t>2</a:t>
            </a:r>
            <a:r>
              <a:rPr lang="en-GB" sz="2000" dirty="0" smtClean="0"/>
              <a:t>O loss</a:t>
            </a:r>
          </a:p>
          <a:p>
            <a:pPr marL="342900" indent="-342900">
              <a:buFont typeface="Arial" panose="020B0604020202020204" pitchFamily="34" charset="0"/>
              <a:buChar char="•"/>
            </a:pPr>
            <a:r>
              <a:rPr lang="en-GB" sz="2000" dirty="0" smtClean="0"/>
              <a:t>High CO</a:t>
            </a:r>
            <a:r>
              <a:rPr lang="en-GB" sz="2000" baseline="-25000" dirty="0" smtClean="0"/>
              <a:t>2</a:t>
            </a:r>
            <a:r>
              <a:rPr lang="en-GB" sz="2000" dirty="0" smtClean="0"/>
              <a:t> concentrations in air cause plant to produce fewer stomata to conserve water (and vice versa) – this provides a basis for a CO</a:t>
            </a:r>
            <a:r>
              <a:rPr lang="en-GB" sz="2000" baseline="-25000" dirty="0" smtClean="0"/>
              <a:t>2</a:t>
            </a:r>
            <a:r>
              <a:rPr lang="en-GB" sz="2000" dirty="0" smtClean="0"/>
              <a:t> proxy based on leaf stomatal density</a:t>
            </a:r>
            <a:endParaRPr lang="en-GB" sz="2000" dirty="0"/>
          </a:p>
        </p:txBody>
      </p:sp>
      <p:sp>
        <p:nvSpPr>
          <p:cNvPr id="2" name="Slide Number Placeholder 1"/>
          <p:cNvSpPr>
            <a:spLocks noGrp="1"/>
          </p:cNvSpPr>
          <p:nvPr>
            <p:ph type="sldNum" sz="quarter" idx="12"/>
          </p:nvPr>
        </p:nvSpPr>
        <p:spPr/>
        <p:txBody>
          <a:bodyPr/>
          <a:lstStyle/>
          <a:p>
            <a:fld id="{CD88D163-8FEE-4B6A-977D-600E3843CE6C}" type="slidenum">
              <a:rPr lang="en-GB" smtClean="0"/>
              <a:t>10</a:t>
            </a:fld>
            <a:endParaRPr lang="en-GB"/>
          </a:p>
        </p:txBody>
      </p:sp>
      <p:pic>
        <p:nvPicPr>
          <p:cNvPr id="5122" name="Picture 2" descr="http://evolution.berkeley.edu/admin/media/3/4196_evo_resources_resource_image_369_origin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730189"/>
            <a:ext cx="3073474" cy="28211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evolution.berkeley.edu/admin/media/3/11884_evo_resources_resource_image_370_origin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550" y="3501008"/>
            <a:ext cx="4667250" cy="2762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7352"/>
            <a:ext cx="9756576" cy="276999"/>
          </a:xfrm>
          <a:prstGeom prst="rect">
            <a:avLst/>
          </a:prstGeom>
          <a:noFill/>
        </p:spPr>
        <p:txBody>
          <a:bodyPr wrap="square" rtlCol="0">
            <a:spAutoFit/>
          </a:bodyPr>
          <a:lstStyle/>
          <a:p>
            <a:r>
              <a:rPr lang="en-GB" sz="1200" dirty="0" smtClean="0"/>
              <a:t>Images: </a:t>
            </a:r>
            <a:r>
              <a:rPr lang="en-GB" sz="1200" dirty="0"/>
              <a:t>University of California Museum of </a:t>
            </a:r>
            <a:r>
              <a:rPr lang="en-GB" sz="1200" dirty="0" err="1"/>
              <a:t>Paleontology's</a:t>
            </a:r>
            <a:r>
              <a:rPr lang="en-GB" sz="1200" dirty="0"/>
              <a:t> Understanding Evolution (http://evolution.berkeley.edu)</a:t>
            </a:r>
            <a:endParaRPr lang="en-US" sz="1200" dirty="0"/>
          </a:p>
        </p:txBody>
      </p:sp>
    </p:spTree>
    <p:extLst>
      <p:ext uri="{BB962C8B-B14F-4D97-AF65-F5344CB8AC3E}">
        <p14:creationId xmlns:p14="http://schemas.microsoft.com/office/powerpoint/2010/main" val="1358548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Understanding the links between climate and CO</a:t>
            </a:r>
            <a:r>
              <a:rPr lang="en-GB" b="1" baseline="-25000" dirty="0" smtClean="0"/>
              <a:t>2 </a:t>
            </a:r>
            <a:r>
              <a:rPr lang="en-GB" b="1" dirty="0" smtClean="0"/>
              <a:t>(and Ice!)</a:t>
            </a:r>
            <a:endParaRPr lang="en-GB" b="1" dirty="0"/>
          </a:p>
        </p:txBody>
      </p:sp>
      <p:sp>
        <p:nvSpPr>
          <p:cNvPr id="5" name="Subtitle 2"/>
          <p:cNvSpPr txBox="1">
            <a:spLocks/>
          </p:cNvSpPr>
          <p:nvPr/>
        </p:nvSpPr>
        <p:spPr>
          <a:xfrm>
            <a:off x="827584" y="4509120"/>
            <a:ext cx="7723212"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AutoNum type="arabicPeriod"/>
            </a:pPr>
            <a:r>
              <a:rPr lang="en-GB" sz="2400" dirty="0" smtClean="0">
                <a:solidFill>
                  <a:schemeClr val="tx1">
                    <a:lumMod val="65000"/>
                    <a:lumOff val="35000"/>
                  </a:schemeClr>
                </a:solidFill>
              </a:rPr>
              <a:t>Eocene-Oligocene Transition (Glaciation of Antarctica)</a:t>
            </a:r>
          </a:p>
          <a:p>
            <a:pPr marL="457200" indent="-457200" algn="l">
              <a:buAutoNum type="arabicPeriod"/>
            </a:pPr>
            <a:r>
              <a:rPr lang="en-GB" sz="2400" dirty="0" smtClean="0">
                <a:solidFill>
                  <a:schemeClr val="tx1">
                    <a:lumMod val="65000"/>
                    <a:lumOff val="35000"/>
                  </a:schemeClr>
                </a:solidFill>
              </a:rPr>
              <a:t>Late Pliocene Warm Period (Analogue for Future?)</a:t>
            </a:r>
            <a:endParaRPr lang="en-GB" sz="2400" baseline="-25000" dirty="0">
              <a:solidFill>
                <a:schemeClr val="tx1">
                  <a:lumMod val="65000"/>
                  <a:lumOff val="35000"/>
                </a:schemeClr>
              </a:solidFill>
            </a:endParaRP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2" name="Slide Number Placeholder 1"/>
          <p:cNvSpPr>
            <a:spLocks noGrp="1"/>
          </p:cNvSpPr>
          <p:nvPr>
            <p:ph type="sldNum" sz="quarter" idx="12"/>
          </p:nvPr>
        </p:nvSpPr>
        <p:spPr/>
        <p:txBody>
          <a:bodyPr/>
          <a:lstStyle/>
          <a:p>
            <a:fld id="{CD88D163-8FEE-4B6A-977D-600E3843CE6C}" type="slidenum">
              <a:rPr lang="en-GB" smtClean="0"/>
              <a:t>11</a:t>
            </a:fld>
            <a:endParaRPr lang="en-GB"/>
          </a:p>
        </p:txBody>
      </p:sp>
    </p:spTree>
    <p:extLst>
      <p:ext uri="{BB962C8B-B14F-4D97-AF65-F5344CB8AC3E}">
        <p14:creationId xmlns:p14="http://schemas.microsoft.com/office/powerpoint/2010/main" val="2312343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Livingston.jpg                                                 000106DA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NZ mtn view.jpg                                                0008432Busers1                         B30C6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304800" y="304800"/>
            <a:ext cx="2093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GB" altLang="en-GB" sz="3200" dirty="0" smtClean="0">
                <a:solidFill>
                  <a:srgbClr val="000000"/>
                </a:solidFill>
                <a:latin typeface="+mn-lt"/>
              </a:rPr>
              <a:t>Palaeocene</a:t>
            </a:r>
            <a:endParaRPr lang="en-GB" altLang="en-GB" dirty="0" smtClean="0">
              <a:solidFill>
                <a:srgbClr val="000000"/>
              </a:solidFill>
              <a:latin typeface="+mn-lt"/>
            </a:endParaRPr>
          </a:p>
        </p:txBody>
      </p:sp>
      <p:sp>
        <p:nvSpPr>
          <p:cNvPr id="44037" name="Text Box 5"/>
          <p:cNvSpPr txBox="1">
            <a:spLocks noChangeArrowheads="1"/>
          </p:cNvSpPr>
          <p:nvPr/>
        </p:nvSpPr>
        <p:spPr bwMode="auto">
          <a:xfrm>
            <a:off x="7326048" y="304800"/>
            <a:ext cx="1451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GB" altLang="en-GB" sz="3200" dirty="0" smtClean="0">
                <a:solidFill>
                  <a:srgbClr val="000000"/>
                </a:solidFill>
                <a:latin typeface="+mn-lt"/>
              </a:rPr>
              <a:t>Present</a:t>
            </a:r>
            <a:endParaRPr lang="en-GB" altLang="en-GB" dirty="0" smtClean="0">
              <a:solidFill>
                <a:srgbClr val="000000"/>
              </a:solidFill>
              <a:latin typeface="+mn-lt"/>
            </a:endParaRPr>
          </a:p>
        </p:txBody>
      </p:sp>
      <p:sp>
        <p:nvSpPr>
          <p:cNvPr id="13318" name="Text Box 6"/>
          <p:cNvSpPr txBox="1">
            <a:spLocks noChangeArrowheads="1"/>
          </p:cNvSpPr>
          <p:nvPr/>
        </p:nvSpPr>
        <p:spPr bwMode="auto">
          <a:xfrm>
            <a:off x="467544" y="2717612"/>
            <a:ext cx="8215647" cy="67710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altLang="en-GB" sz="3800" b="1" dirty="0">
                <a:solidFill>
                  <a:srgbClr val="FFFFFF"/>
                </a:solidFill>
              </a:rPr>
              <a:t>Glaciation of Antarctica – E-O Transition</a:t>
            </a:r>
          </a:p>
        </p:txBody>
      </p:sp>
      <p:sp>
        <p:nvSpPr>
          <p:cNvPr id="2" name="Slide Number Placeholder 1"/>
          <p:cNvSpPr>
            <a:spLocks noGrp="1"/>
          </p:cNvSpPr>
          <p:nvPr>
            <p:ph type="sldNum" sz="quarter" idx="12"/>
          </p:nvPr>
        </p:nvSpPr>
        <p:spPr/>
        <p:txBody>
          <a:bodyPr/>
          <a:lstStyle/>
          <a:p>
            <a:fld id="{CD88D163-8FEE-4B6A-977D-600E3843CE6C}" type="slidenum">
              <a:rPr lang="en-GB" smtClean="0"/>
              <a:t>12</a:t>
            </a:fld>
            <a:endParaRPr lang="en-GB"/>
          </a:p>
        </p:txBody>
      </p:sp>
    </p:spTree>
    <p:extLst>
      <p:ext uri="{BB962C8B-B14F-4D97-AF65-F5344CB8AC3E}">
        <p14:creationId xmlns:p14="http://schemas.microsoft.com/office/powerpoint/2010/main" val="4230563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solidFill>
                  <a:prstClr val="black"/>
                </a:solidFill>
              </a:rPr>
              <a:t>Eocene-Oligocene Transition</a:t>
            </a:r>
            <a:endParaRPr lang="en-GB" dirty="0">
              <a:solidFill>
                <a:prstClr val="black"/>
              </a:solidFill>
            </a:endParaRPr>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9458" name="Picture 2" descr="http://www.elic.ucl.ac.be/textbook/images/image5x09.png"/>
          <p:cNvPicPr>
            <a:picLocks noChangeAspect="1" noChangeArrowheads="1"/>
          </p:cNvPicPr>
          <p:nvPr/>
        </p:nvPicPr>
        <p:blipFill rotWithShape="1">
          <a:blip r:embed="rId3">
            <a:extLst>
              <a:ext uri="{28A0092B-C50C-407E-A947-70E740481C1C}">
                <a14:useLocalDpi xmlns:a14="http://schemas.microsoft.com/office/drawing/2010/main" val="0"/>
              </a:ext>
            </a:extLst>
          </a:blip>
          <a:srcRect t="1357"/>
          <a:stretch/>
        </p:blipFill>
        <p:spPr bwMode="auto">
          <a:xfrm>
            <a:off x="1158752" y="1268760"/>
            <a:ext cx="7180021" cy="41606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34136" y="2492896"/>
            <a:ext cx="1981958" cy="1942475"/>
            <a:chOff x="4217132" y="2996952"/>
            <a:chExt cx="1981958" cy="1942475"/>
          </a:xfrm>
        </p:grpSpPr>
        <p:sp>
          <p:nvSpPr>
            <p:cNvPr id="12" name="Oval 11"/>
            <p:cNvSpPr/>
            <p:nvPr/>
          </p:nvSpPr>
          <p:spPr>
            <a:xfrm>
              <a:off x="4217132" y="2996952"/>
              <a:ext cx="432048" cy="11881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4313317" y="4293096"/>
              <a:ext cx="1885773" cy="646331"/>
            </a:xfrm>
            <a:prstGeom prst="rect">
              <a:avLst/>
            </a:prstGeom>
            <a:noFill/>
          </p:spPr>
          <p:txBody>
            <a:bodyPr wrap="none" rtlCol="0">
              <a:spAutoFit/>
            </a:bodyPr>
            <a:lstStyle/>
            <a:p>
              <a:pPr algn="ctr"/>
              <a:r>
                <a:rPr lang="en-GB" b="1" dirty="0" smtClean="0">
                  <a:solidFill>
                    <a:srgbClr val="FF0000"/>
                  </a:solidFill>
                </a:rPr>
                <a:t>Eocene-Oligocene</a:t>
              </a:r>
            </a:p>
            <a:p>
              <a:pPr algn="ctr"/>
              <a:r>
                <a:rPr lang="en-GB" b="1" dirty="0" smtClean="0">
                  <a:solidFill>
                    <a:srgbClr val="FF0000"/>
                  </a:solidFill>
                </a:rPr>
                <a:t>Transition (34Ma)</a:t>
              </a:r>
              <a:endParaRPr lang="en-GB" dirty="0">
                <a:solidFill>
                  <a:srgbClr val="FF0000"/>
                </a:solidFill>
              </a:endParaRPr>
            </a:p>
          </p:txBody>
        </p:sp>
      </p:grpSp>
      <p:cxnSp>
        <p:nvCxnSpPr>
          <p:cNvPr id="10" name="Straight Arrow Connector 9"/>
          <p:cNvCxnSpPr/>
          <p:nvPr/>
        </p:nvCxnSpPr>
        <p:spPr>
          <a:xfrm flipH="1">
            <a:off x="6228184" y="5229200"/>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79477" y="5044534"/>
            <a:ext cx="936104" cy="369332"/>
          </a:xfrm>
          <a:prstGeom prst="rect">
            <a:avLst/>
          </a:prstGeom>
          <a:noFill/>
        </p:spPr>
        <p:txBody>
          <a:bodyPr wrap="square" rtlCol="0">
            <a:spAutoFit/>
          </a:bodyPr>
          <a:lstStyle/>
          <a:p>
            <a:r>
              <a:rPr lang="en-GB" dirty="0" smtClean="0"/>
              <a:t>Time</a:t>
            </a:r>
            <a:endParaRPr lang="en-GB" dirty="0"/>
          </a:p>
        </p:txBody>
      </p:sp>
      <p:sp>
        <p:nvSpPr>
          <p:cNvPr id="15" name="TextBox 14"/>
          <p:cNvSpPr txBox="1"/>
          <p:nvPr/>
        </p:nvSpPr>
        <p:spPr>
          <a:xfrm>
            <a:off x="6357543" y="6356350"/>
            <a:ext cx="2072875" cy="369332"/>
          </a:xfrm>
          <a:prstGeom prst="rect">
            <a:avLst/>
          </a:prstGeom>
          <a:noFill/>
        </p:spPr>
        <p:txBody>
          <a:bodyPr wrap="none" rtlCol="0">
            <a:spAutoFit/>
          </a:bodyPr>
          <a:lstStyle/>
          <a:p>
            <a:r>
              <a:rPr lang="en-GB" i="1" dirty="0" smtClean="0">
                <a:solidFill>
                  <a:srgbClr val="0070C0"/>
                </a:solidFill>
              </a:rPr>
              <a:t>(</a:t>
            </a:r>
            <a:r>
              <a:rPr lang="en-GB" i="1" dirty="0" err="1" smtClean="0">
                <a:solidFill>
                  <a:srgbClr val="0070C0"/>
                </a:solidFill>
              </a:rPr>
              <a:t>Zachos</a:t>
            </a:r>
            <a:r>
              <a:rPr lang="en-GB" i="1" dirty="0" smtClean="0">
                <a:solidFill>
                  <a:srgbClr val="0070C0"/>
                </a:solidFill>
              </a:rPr>
              <a:t> et al., 2008)</a:t>
            </a:r>
            <a:endParaRPr lang="en-GB" i="1" dirty="0">
              <a:solidFill>
                <a:srgbClr val="0070C0"/>
              </a:solidFill>
            </a:endParaRPr>
          </a:p>
        </p:txBody>
      </p:sp>
      <p:sp>
        <p:nvSpPr>
          <p:cNvPr id="5" name="TextBox 4"/>
          <p:cNvSpPr txBox="1"/>
          <p:nvPr/>
        </p:nvSpPr>
        <p:spPr>
          <a:xfrm>
            <a:off x="558702" y="5607531"/>
            <a:ext cx="7943237" cy="830997"/>
          </a:xfrm>
          <a:prstGeom prst="rect">
            <a:avLst/>
          </a:prstGeom>
          <a:noFill/>
        </p:spPr>
        <p:txBody>
          <a:bodyPr wrap="square" rtlCol="0">
            <a:spAutoFit/>
          </a:bodyPr>
          <a:lstStyle/>
          <a:p>
            <a:r>
              <a:rPr lang="en-GB" sz="2400" dirty="0" smtClean="0"/>
              <a:t>Benthic oxygen isotopes are combined measure of bottom water temperatures and global ice volume</a:t>
            </a:r>
            <a:endParaRPr lang="en-GB" sz="2400" dirty="0"/>
          </a:p>
        </p:txBody>
      </p:sp>
      <p:sp>
        <p:nvSpPr>
          <p:cNvPr id="2" name="TextBox 1"/>
          <p:cNvSpPr txBox="1"/>
          <p:nvPr/>
        </p:nvSpPr>
        <p:spPr>
          <a:xfrm>
            <a:off x="5521773" y="1254822"/>
            <a:ext cx="1872208" cy="369332"/>
          </a:xfrm>
          <a:prstGeom prst="rect">
            <a:avLst/>
          </a:prstGeom>
          <a:noFill/>
        </p:spPr>
        <p:txBody>
          <a:bodyPr wrap="square" rtlCol="0">
            <a:spAutoFit/>
          </a:bodyPr>
          <a:lstStyle/>
          <a:p>
            <a:r>
              <a:rPr lang="en-GB" b="1" dirty="0" smtClean="0">
                <a:solidFill>
                  <a:srgbClr val="FF0000"/>
                </a:solidFill>
              </a:rPr>
              <a:t>“Greenhouse”</a:t>
            </a:r>
            <a:endParaRPr lang="en-US" b="1" dirty="0">
              <a:solidFill>
                <a:srgbClr val="FF0000"/>
              </a:solidFill>
            </a:endParaRPr>
          </a:p>
        </p:txBody>
      </p:sp>
      <p:sp>
        <p:nvSpPr>
          <p:cNvPr id="16" name="TextBox 15"/>
          <p:cNvSpPr txBox="1"/>
          <p:nvPr/>
        </p:nvSpPr>
        <p:spPr>
          <a:xfrm>
            <a:off x="2339752" y="4061738"/>
            <a:ext cx="1872208" cy="369332"/>
          </a:xfrm>
          <a:prstGeom prst="rect">
            <a:avLst/>
          </a:prstGeom>
          <a:noFill/>
        </p:spPr>
        <p:txBody>
          <a:bodyPr wrap="square" rtlCol="0">
            <a:spAutoFit/>
          </a:bodyPr>
          <a:lstStyle/>
          <a:p>
            <a:r>
              <a:rPr lang="en-GB" b="1" dirty="0" smtClean="0">
                <a:solidFill>
                  <a:srgbClr val="0070C0"/>
                </a:solidFill>
              </a:rPr>
              <a:t>“Icehouse”</a:t>
            </a:r>
            <a:endParaRPr lang="en-US" b="1" dirty="0">
              <a:solidFill>
                <a:srgbClr val="0070C0"/>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t>13</a:t>
            </a:fld>
            <a:endParaRPr lang="en-GB"/>
          </a:p>
        </p:txBody>
      </p:sp>
    </p:spTree>
    <p:extLst>
      <p:ext uri="{BB962C8B-B14F-4D97-AF65-F5344CB8AC3E}">
        <p14:creationId xmlns:p14="http://schemas.microsoft.com/office/powerpoint/2010/main" val="4127676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Eocene-Oligocene Climate</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4" descr="http://www.palaeogeography.net/resources/geological_data/palaeogeographies_medres/eocene1055blue_72dpi.jpg"/>
          <p:cNvPicPr>
            <a:picLocks noChangeAspect="1" noChangeArrowheads="1"/>
          </p:cNvPicPr>
          <p:nvPr/>
        </p:nvPicPr>
        <p:blipFill rotWithShape="1">
          <a:blip r:embed="rId3">
            <a:extLst>
              <a:ext uri="{28A0092B-C50C-407E-A947-70E740481C1C}">
                <a14:useLocalDpi xmlns:a14="http://schemas.microsoft.com/office/drawing/2010/main" val="0"/>
              </a:ext>
            </a:extLst>
          </a:blip>
          <a:srcRect l="50378" t="1412" r="743" b="20926"/>
          <a:stretch/>
        </p:blipFill>
        <p:spPr bwMode="auto">
          <a:xfrm>
            <a:off x="3923928" y="1196752"/>
            <a:ext cx="5066886" cy="5516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36296" y="6248622"/>
            <a:ext cx="2069147" cy="461665"/>
          </a:xfrm>
          <a:prstGeom prst="rect">
            <a:avLst/>
          </a:prstGeom>
          <a:noFill/>
        </p:spPr>
        <p:txBody>
          <a:bodyPr wrap="square" rtlCol="0">
            <a:spAutoFit/>
          </a:bodyPr>
          <a:lstStyle/>
          <a:p>
            <a:r>
              <a:rPr lang="en-GB" sz="2400" dirty="0" smtClean="0">
                <a:solidFill>
                  <a:prstClr val="black"/>
                </a:solidFill>
              </a:rPr>
              <a:t>Early Eocene</a:t>
            </a:r>
            <a:endParaRPr lang="en-GB" sz="2400" baseline="-25000" dirty="0">
              <a:solidFill>
                <a:prstClr val="black"/>
              </a:solidFill>
            </a:endParaRPr>
          </a:p>
        </p:txBody>
      </p:sp>
      <p:sp>
        <p:nvSpPr>
          <p:cNvPr id="8" name="Oval 7"/>
          <p:cNvSpPr/>
          <p:nvPr/>
        </p:nvSpPr>
        <p:spPr>
          <a:xfrm>
            <a:off x="4746092" y="2394231"/>
            <a:ext cx="1381233" cy="1444807"/>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400708" y="1297748"/>
            <a:ext cx="3019164" cy="5632311"/>
          </a:xfrm>
          <a:prstGeom prst="rect">
            <a:avLst/>
          </a:prstGeom>
          <a:noFill/>
        </p:spPr>
        <p:txBody>
          <a:bodyPr wrap="square" rtlCol="0">
            <a:spAutoFit/>
          </a:bodyPr>
          <a:lstStyle/>
          <a:p>
            <a:r>
              <a:rPr lang="en-GB" sz="2400" dirty="0" smtClean="0"/>
              <a:t>What caused the glaciation of Antarctica at the Eocene-Oligocene boundary? </a:t>
            </a:r>
          </a:p>
          <a:p>
            <a:endParaRPr lang="en-GB" sz="2400" dirty="0"/>
          </a:p>
          <a:p>
            <a:r>
              <a:rPr lang="en-GB" sz="2400" dirty="0" smtClean="0"/>
              <a:t>Two main hypotheses: </a:t>
            </a:r>
            <a:r>
              <a:rPr lang="en-GB" sz="2400" b="1" dirty="0" smtClean="0">
                <a:solidFill>
                  <a:srgbClr val="0070C0"/>
                </a:solidFill>
              </a:rPr>
              <a:t>(1) Thermal </a:t>
            </a:r>
            <a:r>
              <a:rPr lang="en-GB" sz="2400" b="1" dirty="0">
                <a:solidFill>
                  <a:srgbClr val="0070C0"/>
                </a:solidFill>
              </a:rPr>
              <a:t>isolation of Antarctica due to Southern Gateway </a:t>
            </a:r>
            <a:r>
              <a:rPr lang="en-GB" sz="2400" b="1" dirty="0" smtClean="0">
                <a:solidFill>
                  <a:srgbClr val="0070C0"/>
                </a:solidFill>
              </a:rPr>
              <a:t>opening, </a:t>
            </a:r>
            <a:r>
              <a:rPr lang="en-GB" sz="2400" dirty="0" smtClean="0"/>
              <a:t>(2) </a:t>
            </a:r>
            <a:r>
              <a:rPr lang="en-GB" sz="2400" dirty="0"/>
              <a:t>Declining levels of atmospheric CO</a:t>
            </a:r>
            <a:r>
              <a:rPr lang="en-GB" sz="2400" baseline="-25000" dirty="0"/>
              <a:t>2</a:t>
            </a:r>
          </a:p>
          <a:p>
            <a:endParaRPr lang="en-GB" sz="2400" dirty="0"/>
          </a:p>
          <a:p>
            <a:endParaRPr lang="en-GB" sz="2400" dirty="0" smtClean="0"/>
          </a:p>
          <a:p>
            <a:pPr marL="342900" indent="-342900">
              <a:buFont typeface="Arial" panose="020B0604020202020204" pitchFamily="34" charset="0"/>
              <a:buChar char="•"/>
            </a:pPr>
            <a:endParaRPr lang="en-GB" sz="2400" dirty="0"/>
          </a:p>
        </p:txBody>
      </p:sp>
      <p:sp>
        <p:nvSpPr>
          <p:cNvPr id="2" name="Slide Number Placeholder 1"/>
          <p:cNvSpPr>
            <a:spLocks noGrp="1"/>
          </p:cNvSpPr>
          <p:nvPr>
            <p:ph type="sldNum" sz="quarter" idx="12"/>
          </p:nvPr>
        </p:nvSpPr>
        <p:spPr>
          <a:xfrm>
            <a:off x="-1620688" y="6416897"/>
            <a:ext cx="2133600" cy="365125"/>
          </a:xfrm>
        </p:spPr>
        <p:txBody>
          <a:bodyPr/>
          <a:lstStyle/>
          <a:p>
            <a:fld id="{CD88D163-8FEE-4B6A-977D-600E3843CE6C}" type="slidenum">
              <a:rPr lang="en-GB" smtClean="0"/>
              <a:t>14</a:t>
            </a:fld>
            <a:endParaRPr lang="en-GB" dirty="0"/>
          </a:p>
        </p:txBody>
      </p:sp>
    </p:spTree>
    <p:extLst>
      <p:ext uri="{BB962C8B-B14F-4D97-AF65-F5344CB8AC3E}">
        <p14:creationId xmlns:p14="http://schemas.microsoft.com/office/powerpoint/2010/main" val="1690457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mbl.edu/news/press_releases/images/thermohaline_circulation.jpg"/>
          <p:cNvPicPr>
            <a:picLocks noChangeAspect="1" noChangeArrowheads="1"/>
          </p:cNvPicPr>
          <p:nvPr/>
        </p:nvPicPr>
        <p:blipFill>
          <a:blip r:embed="rId3">
            <a:extLst>
              <a:ext uri="{28A0092B-C50C-407E-A947-70E740481C1C}">
                <a14:useLocalDpi xmlns:a14="http://schemas.microsoft.com/office/drawing/2010/main" val="0"/>
              </a:ext>
            </a:extLst>
          </a:blip>
          <a:srcRect t="13745"/>
          <a:stretch>
            <a:fillRect/>
          </a:stretch>
        </p:blipFill>
        <p:spPr bwMode="auto">
          <a:xfrm>
            <a:off x="179388" y="1196975"/>
            <a:ext cx="8818562"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79388" y="3440113"/>
            <a:ext cx="1247775" cy="1374775"/>
            <a:chOff x="179512" y="3780203"/>
            <a:chExt cx="1247457" cy="1375248"/>
          </a:xfrm>
        </p:grpSpPr>
        <p:sp>
          <p:nvSpPr>
            <p:cNvPr id="4" name="Right Arrow 3"/>
            <p:cNvSpPr/>
            <p:nvPr/>
          </p:nvSpPr>
          <p:spPr bwMode="auto">
            <a:xfrm rot="14655217">
              <a:off x="399906" y="3907382"/>
              <a:ext cx="706680" cy="4523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70" name="TextBox 4"/>
            <p:cNvSpPr txBox="1">
              <a:spLocks noChangeArrowheads="1"/>
            </p:cNvSpPr>
            <p:nvPr/>
          </p:nvSpPr>
          <p:spPr bwMode="auto">
            <a:xfrm>
              <a:off x="179512" y="4509120"/>
              <a:ext cx="12474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Panama</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 5-4 Ma</a:t>
              </a:r>
            </a:p>
          </p:txBody>
        </p:sp>
      </p:grpSp>
      <p:grpSp>
        <p:nvGrpSpPr>
          <p:cNvPr id="5" name="Group 18"/>
          <p:cNvGrpSpPr>
            <a:grpSpLocks/>
          </p:cNvGrpSpPr>
          <p:nvPr/>
        </p:nvGrpSpPr>
        <p:grpSpPr bwMode="auto">
          <a:xfrm>
            <a:off x="4095750" y="1943100"/>
            <a:ext cx="1543050" cy="1333500"/>
            <a:chOff x="4095435" y="1943876"/>
            <a:chExt cx="1543231" cy="1333411"/>
          </a:xfrm>
        </p:grpSpPr>
        <p:sp>
          <p:nvSpPr>
            <p:cNvPr id="8" name="Right Arrow 7"/>
            <p:cNvSpPr/>
            <p:nvPr/>
          </p:nvSpPr>
          <p:spPr bwMode="auto">
            <a:xfrm rot="4161604">
              <a:off x="5058432" y="2697053"/>
              <a:ext cx="707978" cy="45249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8" name="TextBox 8"/>
            <p:cNvSpPr txBox="1">
              <a:spLocks noChangeArrowheads="1"/>
            </p:cNvSpPr>
            <p:nvPr/>
          </p:nvSpPr>
          <p:spPr bwMode="auto">
            <a:xfrm rot="38433">
              <a:off x="4095435" y="1943876"/>
              <a:ext cx="1343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Indonesia</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5 Ma ?</a:t>
              </a:r>
            </a:p>
          </p:txBody>
        </p:sp>
      </p:grpSp>
      <p:grpSp>
        <p:nvGrpSpPr>
          <p:cNvPr id="6" name="Group 9"/>
          <p:cNvGrpSpPr>
            <a:grpSpLocks/>
          </p:cNvGrpSpPr>
          <p:nvPr/>
        </p:nvGrpSpPr>
        <p:grpSpPr bwMode="auto">
          <a:xfrm>
            <a:off x="6061075" y="5300663"/>
            <a:ext cx="1149350" cy="1376362"/>
            <a:chOff x="229205" y="3780203"/>
            <a:chExt cx="1148071" cy="1375248"/>
          </a:xfrm>
        </p:grpSpPr>
        <p:sp>
          <p:nvSpPr>
            <p:cNvPr id="11" name="Right Arrow 10"/>
            <p:cNvSpPr/>
            <p:nvPr/>
          </p:nvSpPr>
          <p:spPr bwMode="auto">
            <a:xfrm rot="14655217">
              <a:off x="399564" y="3907962"/>
              <a:ext cx="707452" cy="45193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6" name="TextBox 11"/>
            <p:cNvSpPr txBox="1">
              <a:spLocks noChangeArrowheads="1"/>
            </p:cNvSpPr>
            <p:nvPr/>
          </p:nvSpPr>
          <p:spPr bwMode="auto">
            <a:xfrm>
              <a:off x="229205" y="4509120"/>
              <a:ext cx="1148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Tasman</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 35 Ma</a:t>
              </a:r>
            </a:p>
          </p:txBody>
        </p:sp>
      </p:grpSp>
      <p:grpSp>
        <p:nvGrpSpPr>
          <p:cNvPr id="7" name="Group 12"/>
          <p:cNvGrpSpPr>
            <a:grpSpLocks/>
          </p:cNvGrpSpPr>
          <p:nvPr/>
        </p:nvGrpSpPr>
        <p:grpSpPr bwMode="auto">
          <a:xfrm>
            <a:off x="804863" y="5445125"/>
            <a:ext cx="1147762" cy="1374775"/>
            <a:chOff x="229205" y="3780203"/>
            <a:chExt cx="1148071" cy="1375248"/>
          </a:xfrm>
        </p:grpSpPr>
        <p:sp>
          <p:nvSpPr>
            <p:cNvPr id="14" name="Right Arrow 13"/>
            <p:cNvSpPr/>
            <p:nvPr/>
          </p:nvSpPr>
          <p:spPr bwMode="auto">
            <a:xfrm rot="14655217">
              <a:off x="399086" y="3907264"/>
              <a:ext cx="706681" cy="45256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4" name="TextBox 14"/>
            <p:cNvSpPr txBox="1">
              <a:spLocks noChangeArrowheads="1"/>
            </p:cNvSpPr>
            <p:nvPr/>
          </p:nvSpPr>
          <p:spPr bwMode="auto">
            <a:xfrm>
              <a:off x="229205" y="4509120"/>
              <a:ext cx="1148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Drake</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 40 Ma</a:t>
              </a:r>
            </a:p>
          </p:txBody>
        </p:sp>
      </p:grpSp>
      <p:grpSp>
        <p:nvGrpSpPr>
          <p:cNvPr id="9" name="Group 19"/>
          <p:cNvGrpSpPr>
            <a:grpSpLocks/>
          </p:cNvGrpSpPr>
          <p:nvPr/>
        </p:nvGrpSpPr>
        <p:grpSpPr bwMode="auto">
          <a:xfrm>
            <a:off x="5346700" y="1196975"/>
            <a:ext cx="1939925" cy="727075"/>
            <a:chOff x="5346581" y="1196752"/>
            <a:chExt cx="1939993" cy="727383"/>
          </a:xfrm>
        </p:grpSpPr>
        <p:sp>
          <p:nvSpPr>
            <p:cNvPr id="17" name="Right Arrow 16"/>
            <p:cNvSpPr/>
            <p:nvPr/>
          </p:nvSpPr>
          <p:spPr bwMode="auto">
            <a:xfrm rot="1540662">
              <a:off x="6580112" y="1471506"/>
              <a:ext cx="706462" cy="452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2" name="TextBox 17"/>
            <p:cNvSpPr txBox="1">
              <a:spLocks noChangeArrowheads="1"/>
            </p:cNvSpPr>
            <p:nvPr/>
          </p:nvSpPr>
          <p:spPr bwMode="auto">
            <a:xfrm>
              <a:off x="5346581" y="1196752"/>
              <a:ext cx="11384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Arctic</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35-5 Ma</a:t>
              </a:r>
            </a:p>
          </p:txBody>
        </p:sp>
      </p:grpSp>
      <p:sp>
        <p:nvSpPr>
          <p:cNvPr id="21"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err="1" smtClean="0">
                <a:solidFill>
                  <a:prstClr val="black"/>
                </a:solidFill>
                <a:latin typeface="Calibri"/>
              </a:rPr>
              <a:t>Cenozoic</a:t>
            </a:r>
            <a:r>
              <a:rPr lang="en-GB" dirty="0" smtClean="0">
                <a:solidFill>
                  <a:prstClr val="black"/>
                </a:solidFill>
                <a:latin typeface="Calibri"/>
              </a:rPr>
              <a:t> Gateways</a:t>
            </a:r>
            <a:endParaRPr lang="en-GB" dirty="0">
              <a:solidFill>
                <a:prstClr val="black"/>
              </a:solidFill>
              <a:latin typeface="Calibri"/>
            </a:endParaRPr>
          </a:p>
        </p:txBody>
      </p:sp>
      <p:cxnSp>
        <p:nvCxnSpPr>
          <p:cNvPr id="22" name="Straight Connector 21"/>
          <p:cNvCxnSpPr/>
          <p:nvPr/>
        </p:nvCxnSpPr>
        <p:spPr>
          <a:xfrm>
            <a:off x="0" y="1052513"/>
            <a:ext cx="9144000" cy="1587"/>
          </a:xfrm>
          <a:prstGeom prst="line">
            <a:avLst/>
          </a:prstGeom>
          <a:noFill/>
          <a:ln w="25400" cap="flat" cmpd="sng" algn="ctr">
            <a:solidFill>
              <a:srgbClr val="4F81BD">
                <a:lumMod val="75000"/>
              </a:srgbClr>
            </a:solidFill>
            <a:prstDash val="solid"/>
          </a:ln>
          <a:effectLst/>
        </p:spPr>
      </p:cxnSp>
      <p:sp>
        <p:nvSpPr>
          <p:cNvPr id="3" name="Slide Number Placeholder 2"/>
          <p:cNvSpPr>
            <a:spLocks noGrp="1"/>
          </p:cNvSpPr>
          <p:nvPr>
            <p:ph type="sldNum" sz="quarter" idx="12"/>
          </p:nvPr>
        </p:nvSpPr>
        <p:spPr/>
        <p:txBody>
          <a:bodyPr/>
          <a:lstStyle/>
          <a:p>
            <a:fld id="{CD88D163-8FEE-4B6A-977D-600E3843CE6C}" type="slidenum">
              <a:rPr lang="en-GB" smtClean="0"/>
              <a:t>15</a:t>
            </a:fld>
            <a:endParaRPr lang="en-GB"/>
          </a:p>
        </p:txBody>
      </p:sp>
    </p:spTree>
    <p:extLst>
      <p:ext uri="{BB962C8B-B14F-4D97-AF65-F5344CB8AC3E}">
        <p14:creationId xmlns:p14="http://schemas.microsoft.com/office/powerpoint/2010/main" val="3080733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What caused the ice sheet growth?</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4" descr="http://www.nature.com/nature/journal/v451/n7176/images/nature06588-f2.2.jpg"/>
          <p:cNvPicPr>
            <a:picLocks noChangeAspect="1" noChangeArrowheads="1"/>
          </p:cNvPicPr>
          <p:nvPr/>
        </p:nvPicPr>
        <p:blipFill rotWithShape="1">
          <a:blip r:embed="rId3">
            <a:extLst>
              <a:ext uri="{28A0092B-C50C-407E-A947-70E740481C1C}">
                <a14:useLocalDpi xmlns:a14="http://schemas.microsoft.com/office/drawing/2010/main" val="0"/>
              </a:ext>
            </a:extLst>
          </a:blip>
          <a:srcRect t="3338"/>
          <a:stretch/>
        </p:blipFill>
        <p:spPr bwMode="auto">
          <a:xfrm>
            <a:off x="3707904" y="1389091"/>
            <a:ext cx="5132352" cy="523194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5662012" y="2780927"/>
            <a:ext cx="1224136" cy="1224136"/>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165696" y="6436370"/>
            <a:ext cx="2072875" cy="369332"/>
          </a:xfrm>
          <a:prstGeom prst="rect">
            <a:avLst/>
          </a:prstGeom>
          <a:noFill/>
        </p:spPr>
        <p:txBody>
          <a:bodyPr wrap="none" rtlCol="0">
            <a:spAutoFit/>
          </a:bodyPr>
          <a:lstStyle/>
          <a:p>
            <a:r>
              <a:rPr lang="en-GB" i="1" dirty="0" smtClean="0">
                <a:solidFill>
                  <a:srgbClr val="0070C0"/>
                </a:solidFill>
              </a:rPr>
              <a:t>(</a:t>
            </a:r>
            <a:r>
              <a:rPr lang="en-GB" i="1" dirty="0" err="1" smtClean="0">
                <a:solidFill>
                  <a:srgbClr val="0070C0"/>
                </a:solidFill>
              </a:rPr>
              <a:t>Zachos</a:t>
            </a:r>
            <a:r>
              <a:rPr lang="en-GB" i="1" dirty="0" smtClean="0">
                <a:solidFill>
                  <a:srgbClr val="0070C0"/>
                </a:solidFill>
              </a:rPr>
              <a:t> et al., 2008)</a:t>
            </a:r>
            <a:endParaRPr lang="en-GB" i="1" dirty="0">
              <a:solidFill>
                <a:srgbClr val="0070C0"/>
              </a:solidFill>
            </a:endParaRPr>
          </a:p>
        </p:txBody>
      </p:sp>
      <p:sp>
        <p:nvSpPr>
          <p:cNvPr id="11" name="TextBox 10"/>
          <p:cNvSpPr txBox="1"/>
          <p:nvPr/>
        </p:nvSpPr>
        <p:spPr>
          <a:xfrm>
            <a:off x="400708" y="1297748"/>
            <a:ext cx="3019164" cy="5632311"/>
          </a:xfrm>
          <a:prstGeom prst="rect">
            <a:avLst/>
          </a:prstGeom>
          <a:noFill/>
        </p:spPr>
        <p:txBody>
          <a:bodyPr wrap="square" rtlCol="0">
            <a:spAutoFit/>
          </a:bodyPr>
          <a:lstStyle/>
          <a:p>
            <a:r>
              <a:rPr lang="en-GB" sz="2400" dirty="0" smtClean="0"/>
              <a:t>What caused the glaciation of Antarctica at the Eocene-Oligocene boundary? </a:t>
            </a:r>
          </a:p>
          <a:p>
            <a:endParaRPr lang="en-GB" sz="2400" dirty="0"/>
          </a:p>
          <a:p>
            <a:r>
              <a:rPr lang="en-GB" sz="2400" dirty="0" smtClean="0"/>
              <a:t>Two main hypotheses: (1) Thermal </a:t>
            </a:r>
            <a:r>
              <a:rPr lang="en-GB" sz="2400" dirty="0"/>
              <a:t>isolation of Antarctica due to Southern Gateway </a:t>
            </a:r>
            <a:r>
              <a:rPr lang="en-GB" sz="2400" dirty="0" smtClean="0"/>
              <a:t>opening, </a:t>
            </a:r>
            <a:r>
              <a:rPr lang="en-GB" sz="2400" b="1" dirty="0" smtClean="0">
                <a:solidFill>
                  <a:srgbClr val="0070C0"/>
                </a:solidFill>
              </a:rPr>
              <a:t>(2) </a:t>
            </a:r>
            <a:r>
              <a:rPr lang="en-GB" sz="2400" b="1" dirty="0">
                <a:solidFill>
                  <a:srgbClr val="0070C0"/>
                </a:solidFill>
              </a:rPr>
              <a:t>Declining levels of atmospheric CO</a:t>
            </a:r>
            <a:r>
              <a:rPr lang="en-GB" sz="2400" b="1" baseline="-25000" dirty="0">
                <a:solidFill>
                  <a:srgbClr val="0070C0"/>
                </a:solidFill>
              </a:rPr>
              <a:t>2</a:t>
            </a:r>
          </a:p>
          <a:p>
            <a:endParaRPr lang="en-GB" sz="2400" dirty="0"/>
          </a:p>
          <a:p>
            <a:endParaRPr lang="en-GB" sz="2400" dirty="0" smtClean="0"/>
          </a:p>
          <a:p>
            <a:pPr marL="342900" indent="-342900">
              <a:buFont typeface="Arial" panose="020B0604020202020204" pitchFamily="34" charset="0"/>
              <a:buChar char="•"/>
            </a:pPr>
            <a:endParaRPr lang="en-GB" sz="2400" dirty="0"/>
          </a:p>
        </p:txBody>
      </p:sp>
      <p:cxnSp>
        <p:nvCxnSpPr>
          <p:cNvPr id="10" name="Straight Arrow Connector 9"/>
          <p:cNvCxnSpPr/>
          <p:nvPr/>
        </p:nvCxnSpPr>
        <p:spPr>
          <a:xfrm flipH="1">
            <a:off x="5364088" y="6682834"/>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381" y="6498168"/>
            <a:ext cx="936104" cy="369332"/>
          </a:xfrm>
          <a:prstGeom prst="rect">
            <a:avLst/>
          </a:prstGeom>
          <a:noFill/>
        </p:spPr>
        <p:txBody>
          <a:bodyPr wrap="square" rtlCol="0">
            <a:spAutoFit/>
          </a:bodyPr>
          <a:lstStyle/>
          <a:p>
            <a:r>
              <a:rPr lang="en-GB" dirty="0" smtClean="0"/>
              <a:t>Time</a:t>
            </a:r>
            <a:endParaRPr lang="en-GB" dirty="0"/>
          </a:p>
        </p:txBody>
      </p:sp>
      <p:sp>
        <p:nvSpPr>
          <p:cNvPr id="2" name="Slide Number Placeholder 1"/>
          <p:cNvSpPr>
            <a:spLocks noGrp="1"/>
          </p:cNvSpPr>
          <p:nvPr>
            <p:ph type="sldNum" sz="quarter" idx="12"/>
          </p:nvPr>
        </p:nvSpPr>
        <p:spPr/>
        <p:txBody>
          <a:bodyPr/>
          <a:lstStyle/>
          <a:p>
            <a:fld id="{CD88D163-8FEE-4B6A-977D-600E3843CE6C}" type="slidenum">
              <a:rPr lang="en-GB" smtClean="0"/>
              <a:t>16</a:t>
            </a:fld>
            <a:endParaRPr lang="en-GB"/>
          </a:p>
        </p:txBody>
      </p:sp>
    </p:spTree>
    <p:extLst>
      <p:ext uri="{BB962C8B-B14F-4D97-AF65-F5344CB8AC3E}">
        <p14:creationId xmlns:p14="http://schemas.microsoft.com/office/powerpoint/2010/main" val="1509732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Testing the Hypotheses</a:t>
            </a:r>
            <a:endParaRPr lang="en-GB" b="1" baseline="-25000" dirty="0"/>
          </a:p>
        </p:txBody>
      </p:sp>
      <p:sp>
        <p:nvSpPr>
          <p:cNvPr id="5" name="Subtitle 2"/>
          <p:cNvSpPr txBox="1">
            <a:spLocks/>
          </p:cNvSpPr>
          <p:nvPr/>
        </p:nvSpPr>
        <p:spPr>
          <a:xfrm>
            <a:off x="690154" y="3890913"/>
            <a:ext cx="7723212"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tx1">
                    <a:lumMod val="65000"/>
                    <a:lumOff val="35000"/>
                  </a:schemeClr>
                </a:solidFill>
              </a:rPr>
              <a:t>Climate and Ice Sheet Modelling Study </a:t>
            </a:r>
          </a:p>
          <a:p>
            <a:r>
              <a:rPr lang="en-GB" sz="2400" dirty="0" smtClean="0">
                <a:solidFill>
                  <a:schemeClr val="tx1">
                    <a:lumMod val="65000"/>
                    <a:lumOff val="35000"/>
                  </a:schemeClr>
                </a:solidFill>
              </a:rPr>
              <a:t>(</a:t>
            </a:r>
            <a:r>
              <a:rPr lang="en-GB" sz="2400" dirty="0" err="1" smtClean="0">
                <a:solidFill>
                  <a:schemeClr val="tx1">
                    <a:lumMod val="65000"/>
                    <a:lumOff val="35000"/>
                  </a:schemeClr>
                </a:solidFill>
              </a:rPr>
              <a:t>DeConto</a:t>
            </a:r>
            <a:r>
              <a:rPr lang="en-GB" sz="2400" dirty="0" smtClean="0">
                <a:solidFill>
                  <a:schemeClr val="tx1">
                    <a:lumMod val="65000"/>
                    <a:lumOff val="35000"/>
                  </a:schemeClr>
                </a:solidFill>
              </a:rPr>
              <a:t> and Pollard, 2003)</a:t>
            </a: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2" name="Slide Number Placeholder 1"/>
          <p:cNvSpPr>
            <a:spLocks noGrp="1"/>
          </p:cNvSpPr>
          <p:nvPr>
            <p:ph type="sldNum" sz="quarter" idx="12"/>
          </p:nvPr>
        </p:nvSpPr>
        <p:spPr/>
        <p:txBody>
          <a:bodyPr/>
          <a:lstStyle/>
          <a:p>
            <a:fld id="{CD88D163-8FEE-4B6A-977D-600E3843CE6C}" type="slidenum">
              <a:rPr lang="en-GB" smtClean="0"/>
              <a:t>17</a:t>
            </a:fld>
            <a:endParaRPr lang="en-GB"/>
          </a:p>
        </p:txBody>
      </p:sp>
    </p:spTree>
    <p:extLst>
      <p:ext uri="{BB962C8B-B14F-4D97-AF65-F5344CB8AC3E}">
        <p14:creationId xmlns:p14="http://schemas.microsoft.com/office/powerpoint/2010/main" val="1322777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solidFill>
                  <a:prstClr val="black"/>
                </a:solidFill>
              </a:rPr>
              <a:t>Modelling Antarctic glaciation</a:t>
            </a:r>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74580" y="1341662"/>
            <a:ext cx="1869428" cy="707886"/>
          </a:xfrm>
          <a:prstGeom prst="rect">
            <a:avLst/>
          </a:prstGeom>
          <a:noFill/>
        </p:spPr>
        <p:txBody>
          <a:bodyPr wrap="square" rtlCol="0">
            <a:spAutoFit/>
          </a:bodyPr>
          <a:lstStyle/>
          <a:p>
            <a:r>
              <a:rPr lang="en-GB" sz="2000" b="1" u="sng" dirty="0" smtClean="0">
                <a:solidFill>
                  <a:prstClr val="black"/>
                </a:solidFill>
              </a:rPr>
              <a:t>Climate model </a:t>
            </a:r>
            <a:r>
              <a:rPr lang="en-GB" sz="2000" b="1" u="sng" dirty="0" err="1" smtClean="0">
                <a:solidFill>
                  <a:prstClr val="black"/>
                </a:solidFill>
              </a:rPr>
              <a:t>forcings</a:t>
            </a:r>
            <a:endParaRPr lang="en-GB" sz="2000" b="1" u="sng" baseline="-25000" dirty="0">
              <a:solidFill>
                <a:prstClr val="black"/>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82" y="1556792"/>
            <a:ext cx="3954218" cy="476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012160" y="1175343"/>
            <a:ext cx="1679178" cy="400110"/>
          </a:xfrm>
          <a:prstGeom prst="rect">
            <a:avLst/>
          </a:prstGeom>
          <a:noFill/>
        </p:spPr>
        <p:txBody>
          <a:bodyPr wrap="none" rtlCol="0">
            <a:spAutoFit/>
          </a:bodyPr>
          <a:lstStyle/>
          <a:p>
            <a:r>
              <a:rPr lang="en-GB" sz="2000" dirty="0" smtClean="0">
                <a:solidFill>
                  <a:prstClr val="black"/>
                </a:solidFill>
              </a:rPr>
              <a:t>Orbital forcing</a:t>
            </a:r>
            <a:endParaRPr lang="en-GB" sz="2000" baseline="-25000" dirty="0">
              <a:solidFill>
                <a:prstClr val="black"/>
              </a:solidFill>
            </a:endParaRPr>
          </a:p>
        </p:txBody>
      </p:sp>
      <p:pic>
        <p:nvPicPr>
          <p:cNvPr id="2" name="Picture 1"/>
          <p:cNvPicPr>
            <a:picLocks noChangeAspect="1"/>
          </p:cNvPicPr>
          <p:nvPr/>
        </p:nvPicPr>
        <p:blipFill>
          <a:blip r:embed="rId4"/>
          <a:stretch>
            <a:fillRect/>
          </a:stretch>
        </p:blipFill>
        <p:spPr>
          <a:xfrm>
            <a:off x="255591" y="1158486"/>
            <a:ext cx="2364643" cy="5557376"/>
          </a:xfrm>
          <a:prstGeom prst="rect">
            <a:avLst/>
          </a:prstGeom>
        </p:spPr>
      </p:pic>
      <p:sp>
        <p:nvSpPr>
          <p:cNvPr id="5" name="TextBox 4"/>
          <p:cNvSpPr txBox="1"/>
          <p:nvPr/>
        </p:nvSpPr>
        <p:spPr>
          <a:xfrm>
            <a:off x="2774580" y="2254576"/>
            <a:ext cx="1509388" cy="646331"/>
          </a:xfrm>
          <a:prstGeom prst="rect">
            <a:avLst/>
          </a:prstGeom>
          <a:noFill/>
        </p:spPr>
        <p:txBody>
          <a:bodyPr wrap="square" rtlCol="0">
            <a:spAutoFit/>
          </a:bodyPr>
          <a:lstStyle/>
          <a:p>
            <a:r>
              <a:rPr lang="en-GB" dirty="0" smtClean="0"/>
              <a:t>Present Day – Modern ANT</a:t>
            </a:r>
            <a:endParaRPr lang="en-US" dirty="0"/>
          </a:p>
        </p:txBody>
      </p:sp>
      <p:sp>
        <p:nvSpPr>
          <p:cNvPr id="19" name="TextBox 18"/>
          <p:cNvSpPr txBox="1"/>
          <p:nvPr/>
        </p:nvSpPr>
        <p:spPr>
          <a:xfrm>
            <a:off x="2774580" y="3567600"/>
            <a:ext cx="1509388" cy="1200329"/>
          </a:xfrm>
          <a:prstGeom prst="rect">
            <a:avLst/>
          </a:prstGeom>
          <a:noFill/>
        </p:spPr>
        <p:txBody>
          <a:bodyPr wrap="square" rtlCol="0">
            <a:spAutoFit/>
          </a:bodyPr>
          <a:lstStyle/>
          <a:p>
            <a:r>
              <a:rPr lang="en-GB" dirty="0" smtClean="0"/>
              <a:t>~34 Ma with No ANT (280 </a:t>
            </a:r>
            <a:r>
              <a:rPr lang="en-GB" dirty="0" err="1" smtClean="0"/>
              <a:t>ppmv</a:t>
            </a:r>
            <a:r>
              <a:rPr lang="en-GB" dirty="0" smtClean="0"/>
              <a:t> CO</a:t>
            </a:r>
            <a:r>
              <a:rPr lang="en-GB" baseline="-25000" dirty="0" smtClean="0"/>
              <a:t>2</a:t>
            </a:r>
            <a:r>
              <a:rPr lang="en-GB" dirty="0" smtClean="0"/>
              <a:t> = 1 x PAL CO</a:t>
            </a:r>
            <a:r>
              <a:rPr lang="en-GB" baseline="-25000" dirty="0" smtClean="0"/>
              <a:t>2</a:t>
            </a:r>
            <a:r>
              <a:rPr lang="en-GB" dirty="0" smtClean="0"/>
              <a:t>)</a:t>
            </a:r>
            <a:endParaRPr lang="en-US" dirty="0"/>
          </a:p>
        </p:txBody>
      </p:sp>
      <p:sp>
        <p:nvSpPr>
          <p:cNvPr id="20" name="TextBox 19"/>
          <p:cNvSpPr txBox="1"/>
          <p:nvPr/>
        </p:nvSpPr>
        <p:spPr>
          <a:xfrm>
            <a:off x="2806809" y="5157623"/>
            <a:ext cx="1509388" cy="923330"/>
          </a:xfrm>
          <a:prstGeom prst="rect">
            <a:avLst/>
          </a:prstGeom>
          <a:noFill/>
        </p:spPr>
        <p:txBody>
          <a:bodyPr wrap="square" rtlCol="0">
            <a:spAutoFit/>
          </a:bodyPr>
          <a:lstStyle/>
          <a:p>
            <a:r>
              <a:rPr lang="en-GB" dirty="0" smtClean="0"/>
              <a:t>~34 Ma with No ANT (3 x PAL CO</a:t>
            </a:r>
            <a:r>
              <a:rPr lang="en-GB" baseline="-25000" dirty="0" smtClean="0"/>
              <a:t>2</a:t>
            </a:r>
            <a:r>
              <a:rPr lang="en-GB" dirty="0" smtClean="0"/>
              <a:t>)</a:t>
            </a:r>
            <a:endParaRPr lang="en-US" dirty="0"/>
          </a:p>
        </p:txBody>
      </p:sp>
      <p:sp>
        <p:nvSpPr>
          <p:cNvPr id="21" name="TextBox 20"/>
          <p:cNvSpPr txBox="1"/>
          <p:nvPr/>
        </p:nvSpPr>
        <p:spPr>
          <a:xfrm>
            <a:off x="5580112" y="6356350"/>
            <a:ext cx="2880320" cy="369332"/>
          </a:xfrm>
          <a:prstGeom prst="rect">
            <a:avLst/>
          </a:prstGeom>
          <a:noFill/>
        </p:spPr>
        <p:txBody>
          <a:bodyPr wrap="square" rtlCol="0">
            <a:spAutoFit/>
          </a:bodyPr>
          <a:lstStyle/>
          <a:p>
            <a:r>
              <a:rPr lang="en-GB" i="1" dirty="0" smtClean="0">
                <a:solidFill>
                  <a:srgbClr val="0070C0"/>
                </a:solidFill>
              </a:rPr>
              <a:t>(</a:t>
            </a:r>
            <a:r>
              <a:rPr lang="en-GB" i="1" dirty="0" err="1" smtClean="0">
                <a:solidFill>
                  <a:srgbClr val="0070C0"/>
                </a:solidFill>
              </a:rPr>
              <a:t>DeConto</a:t>
            </a:r>
            <a:r>
              <a:rPr lang="en-GB" i="1" dirty="0" smtClean="0">
                <a:solidFill>
                  <a:srgbClr val="0070C0"/>
                </a:solidFill>
              </a:rPr>
              <a:t> and Pollard, 2003)</a:t>
            </a:r>
            <a:endParaRPr lang="en-US" i="1" dirty="0">
              <a:solidFill>
                <a:srgbClr val="0070C0"/>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t>18</a:t>
            </a:fld>
            <a:endParaRPr lang="en-GB"/>
          </a:p>
        </p:txBody>
      </p:sp>
    </p:spTree>
    <p:extLst>
      <p:ext uri="{BB962C8B-B14F-4D97-AF65-F5344CB8AC3E}">
        <p14:creationId xmlns:p14="http://schemas.microsoft.com/office/powerpoint/2010/main" val="4054304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Thresholds for Antarctic Glaciation</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48768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64088" y="1484784"/>
            <a:ext cx="3322712" cy="4801314"/>
          </a:xfrm>
          <a:prstGeom prst="rect">
            <a:avLst/>
          </a:prstGeom>
          <a:noFill/>
        </p:spPr>
        <p:txBody>
          <a:bodyPr wrap="square" rtlCol="0">
            <a:spAutoFit/>
          </a:bodyPr>
          <a:lstStyle/>
          <a:p>
            <a:r>
              <a:rPr lang="en-GB" dirty="0" smtClean="0"/>
              <a:t>Simulations show that the threshold for height-mass balance feedbacks to trigger large ice sheet growth in a model lies between 2 x and 3 x pre-industrial levels of atmospheric CO</a:t>
            </a:r>
            <a:r>
              <a:rPr lang="en-GB" baseline="-25000" dirty="0" smtClean="0"/>
              <a:t>2</a:t>
            </a:r>
            <a:r>
              <a:rPr lang="en-GB" dirty="0" smtClean="0"/>
              <a:t> (PAL= 280 </a:t>
            </a:r>
            <a:r>
              <a:rPr lang="en-GB" dirty="0" err="1" smtClean="0"/>
              <a:t>ppmv</a:t>
            </a:r>
            <a:r>
              <a:rPr lang="en-GB" dirty="0" smtClean="0"/>
              <a:t>)</a:t>
            </a:r>
          </a:p>
          <a:p>
            <a:endParaRPr lang="en-GB" dirty="0"/>
          </a:p>
          <a:p>
            <a:r>
              <a:rPr lang="en-GB" dirty="0" smtClean="0"/>
              <a:t>Robustness of this result tested compared to the other potential forcing (opening of the Drake Passage)</a:t>
            </a:r>
          </a:p>
          <a:p>
            <a:endParaRPr lang="en-GB" dirty="0"/>
          </a:p>
          <a:p>
            <a:r>
              <a:rPr lang="en-GB" dirty="0" smtClean="0"/>
              <a:t>Overall the parameterised opening of the Drake passage has little effect on the ice sheet size at 2 x or 3 x PAL CO</a:t>
            </a:r>
            <a:r>
              <a:rPr lang="en-GB" baseline="-25000" dirty="0" smtClean="0"/>
              <a:t>2</a:t>
            </a:r>
            <a:endParaRPr lang="en-US" baseline="-25000" dirty="0"/>
          </a:p>
        </p:txBody>
      </p:sp>
      <p:sp>
        <p:nvSpPr>
          <p:cNvPr id="3" name="TextBox 2"/>
          <p:cNvSpPr txBox="1"/>
          <p:nvPr/>
        </p:nvSpPr>
        <p:spPr>
          <a:xfrm>
            <a:off x="179512" y="6381328"/>
            <a:ext cx="2880320" cy="369332"/>
          </a:xfrm>
          <a:prstGeom prst="rect">
            <a:avLst/>
          </a:prstGeom>
          <a:noFill/>
        </p:spPr>
        <p:txBody>
          <a:bodyPr wrap="square" rtlCol="0">
            <a:spAutoFit/>
          </a:bodyPr>
          <a:lstStyle/>
          <a:p>
            <a:r>
              <a:rPr lang="en-GB" i="1" dirty="0" smtClean="0">
                <a:solidFill>
                  <a:srgbClr val="0070C0"/>
                </a:solidFill>
              </a:rPr>
              <a:t>(</a:t>
            </a:r>
            <a:r>
              <a:rPr lang="en-GB" i="1" dirty="0" err="1" smtClean="0">
                <a:solidFill>
                  <a:srgbClr val="0070C0"/>
                </a:solidFill>
              </a:rPr>
              <a:t>DeConto</a:t>
            </a:r>
            <a:r>
              <a:rPr lang="en-GB" i="1" dirty="0" smtClean="0">
                <a:solidFill>
                  <a:srgbClr val="0070C0"/>
                </a:solidFill>
              </a:rPr>
              <a:t> and Pollard, 2003)</a:t>
            </a:r>
            <a:endParaRPr lang="en-US" i="1" dirty="0">
              <a:solidFill>
                <a:srgbClr val="0070C0"/>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t>19</a:t>
            </a:fld>
            <a:endParaRPr lang="en-GB"/>
          </a:p>
        </p:txBody>
      </p:sp>
    </p:spTree>
    <p:extLst>
      <p:ext uri="{BB962C8B-B14F-4D97-AF65-F5344CB8AC3E}">
        <p14:creationId xmlns:p14="http://schemas.microsoft.com/office/powerpoint/2010/main" val="1326426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88D163-8FEE-4B6A-977D-600E3843CE6C}" type="slidenum">
              <a:rPr lang="en-GB" smtClean="0"/>
              <a:t>2</a:t>
            </a:fld>
            <a:endParaRPr lang="en-GB"/>
          </a:p>
        </p:txBody>
      </p:sp>
      <p:sp>
        <p:nvSpPr>
          <p:cNvPr id="4" name="Rectangle 3"/>
          <p:cNvSpPr/>
          <p:nvPr/>
        </p:nvSpPr>
        <p:spPr>
          <a:xfrm>
            <a:off x="126356" y="6356350"/>
            <a:ext cx="7488832" cy="369332"/>
          </a:xfrm>
          <a:prstGeom prst="rect">
            <a:avLst/>
          </a:prstGeom>
        </p:spPr>
        <p:txBody>
          <a:bodyPr wrap="square">
            <a:spAutoFit/>
          </a:bodyPr>
          <a:lstStyle/>
          <a:p>
            <a:r>
              <a:rPr lang="en-US" dirty="0">
                <a:hlinkClick r:id="rId3"/>
              </a:rPr>
              <a:t>http://pubs.usgs.gov/of/2007/1047/kp/kp03/of2007-1047kp03.pdf</a:t>
            </a:r>
            <a:endParaRPr lang="en-US" dirty="0"/>
          </a:p>
        </p:txBody>
      </p:sp>
      <p:pic>
        <p:nvPicPr>
          <p:cNvPr id="2" name="Picture 1"/>
          <p:cNvPicPr>
            <a:picLocks noChangeAspect="1"/>
          </p:cNvPicPr>
          <p:nvPr/>
        </p:nvPicPr>
        <p:blipFill>
          <a:blip r:embed="rId4"/>
          <a:stretch>
            <a:fillRect/>
          </a:stretch>
        </p:blipFill>
        <p:spPr>
          <a:xfrm>
            <a:off x="323528" y="260648"/>
            <a:ext cx="8548958" cy="5820906"/>
          </a:xfrm>
          <a:prstGeom prst="rect">
            <a:avLst/>
          </a:prstGeom>
        </p:spPr>
      </p:pic>
    </p:spTree>
    <p:extLst>
      <p:ext uri="{BB962C8B-B14F-4D97-AF65-F5344CB8AC3E}">
        <p14:creationId xmlns:p14="http://schemas.microsoft.com/office/powerpoint/2010/main" val="802251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
        <p:nvSpPr>
          <p:cNvPr id="4" name="Slide Number Placeholder 3"/>
          <p:cNvSpPr>
            <a:spLocks noGrp="1"/>
          </p:cNvSpPr>
          <p:nvPr>
            <p:ph type="sldNum" sz="quarter" idx="12"/>
          </p:nvPr>
        </p:nvSpPr>
        <p:spPr/>
        <p:txBody>
          <a:bodyPr/>
          <a:lstStyle/>
          <a:p>
            <a:fld id="{CD88D163-8FEE-4B6A-977D-600E3843CE6C}" type="slidenum">
              <a:rPr lang="en-GB" smtClean="0"/>
              <a:t>20</a:t>
            </a:fld>
            <a:endParaRPr lang="en-GB"/>
          </a:p>
        </p:txBody>
      </p:sp>
      <p:pic>
        <p:nvPicPr>
          <p:cNvPr id="3" name="Picture 2"/>
          <p:cNvPicPr>
            <a:picLocks noChangeAspect="1"/>
          </p:cNvPicPr>
          <p:nvPr/>
        </p:nvPicPr>
        <p:blipFill>
          <a:blip r:embed="rId2"/>
          <a:stretch>
            <a:fillRect/>
          </a:stretch>
        </p:blipFill>
        <p:spPr>
          <a:xfrm>
            <a:off x="1043608" y="1700808"/>
            <a:ext cx="7476036" cy="2217669"/>
          </a:xfrm>
          <a:prstGeom prst="rect">
            <a:avLst/>
          </a:prstGeom>
        </p:spPr>
      </p:pic>
      <p:sp>
        <p:nvSpPr>
          <p:cNvPr id="5" name="TextBox 4"/>
          <p:cNvSpPr txBox="1"/>
          <p:nvPr/>
        </p:nvSpPr>
        <p:spPr>
          <a:xfrm>
            <a:off x="179512" y="6381328"/>
            <a:ext cx="2880320" cy="369332"/>
          </a:xfrm>
          <a:prstGeom prst="rect">
            <a:avLst/>
          </a:prstGeom>
          <a:noFill/>
        </p:spPr>
        <p:txBody>
          <a:bodyPr wrap="square" rtlCol="0">
            <a:spAutoFit/>
          </a:bodyPr>
          <a:lstStyle/>
          <a:p>
            <a:r>
              <a:rPr lang="en-GB" i="1" dirty="0" smtClean="0">
                <a:solidFill>
                  <a:srgbClr val="0070C0"/>
                </a:solidFill>
              </a:rPr>
              <a:t>(</a:t>
            </a:r>
            <a:r>
              <a:rPr lang="en-GB" i="1" dirty="0" err="1" smtClean="0">
                <a:solidFill>
                  <a:srgbClr val="0070C0"/>
                </a:solidFill>
              </a:rPr>
              <a:t>DeConto</a:t>
            </a:r>
            <a:r>
              <a:rPr lang="en-GB" i="1" dirty="0" smtClean="0">
                <a:solidFill>
                  <a:srgbClr val="0070C0"/>
                </a:solidFill>
              </a:rPr>
              <a:t> and Pollard, 2003)</a:t>
            </a:r>
            <a:endParaRPr lang="en-US" i="1" dirty="0">
              <a:solidFill>
                <a:srgbClr val="0070C0"/>
              </a:solidFill>
            </a:endParaRPr>
          </a:p>
        </p:txBody>
      </p:sp>
    </p:spTree>
    <p:extLst>
      <p:ext uri="{BB962C8B-B14F-4D97-AF65-F5344CB8AC3E}">
        <p14:creationId xmlns:p14="http://schemas.microsoft.com/office/powerpoint/2010/main" val="3421207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CO</a:t>
            </a:r>
            <a:r>
              <a:rPr lang="en-GB" baseline="-25000" dirty="0" smtClean="0"/>
              <a:t>2</a:t>
            </a:r>
            <a:r>
              <a:rPr lang="en-GB" dirty="0" smtClean="0"/>
              <a:t> Decline over E-OT</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23528" y="1317057"/>
            <a:ext cx="2543302" cy="4708981"/>
          </a:xfrm>
          <a:prstGeom prst="rect">
            <a:avLst/>
          </a:prstGeom>
          <a:noFill/>
        </p:spPr>
        <p:txBody>
          <a:bodyPr wrap="square" rtlCol="0">
            <a:spAutoFit/>
          </a:bodyPr>
          <a:lstStyle/>
          <a:p>
            <a:r>
              <a:rPr lang="en-GB" dirty="0" smtClean="0"/>
              <a:t>Sediment core from Tanzania – used boron isotope analysis of carbonate shells of upper-ocean planktonic foraminifera to establish </a:t>
            </a:r>
            <a:r>
              <a:rPr lang="en-GB" dirty="0" err="1" smtClean="0"/>
              <a:t>palaeo</a:t>
            </a:r>
            <a:r>
              <a:rPr lang="en-GB" dirty="0" smtClean="0"/>
              <a:t>-surface ocean pH and infer dissolved CO</a:t>
            </a:r>
            <a:r>
              <a:rPr lang="en-GB" baseline="-25000" dirty="0" smtClean="0"/>
              <a:t>2</a:t>
            </a:r>
            <a:r>
              <a:rPr lang="en-GB" dirty="0" smtClean="0"/>
              <a:t> concentration.</a:t>
            </a:r>
          </a:p>
          <a:p>
            <a:endParaRPr lang="en-GB" baseline="-25000" dirty="0"/>
          </a:p>
          <a:p>
            <a:r>
              <a:rPr lang="en-GB" dirty="0" smtClean="0"/>
              <a:t>Oxygen isotopes from Tanzanian core display a positive shift suggesting a drop in temperature and increase in ice volume over the E-O transition</a:t>
            </a:r>
            <a:endParaRPr lang="en-US" dirty="0"/>
          </a:p>
        </p:txBody>
      </p:sp>
      <p:sp>
        <p:nvSpPr>
          <p:cNvPr id="3" name="TextBox 2"/>
          <p:cNvSpPr txBox="1"/>
          <p:nvPr/>
        </p:nvSpPr>
        <p:spPr>
          <a:xfrm>
            <a:off x="179512" y="6381328"/>
            <a:ext cx="2880320" cy="369332"/>
          </a:xfrm>
          <a:prstGeom prst="rect">
            <a:avLst/>
          </a:prstGeom>
          <a:noFill/>
        </p:spPr>
        <p:txBody>
          <a:bodyPr wrap="square" rtlCol="0">
            <a:spAutoFit/>
          </a:bodyPr>
          <a:lstStyle/>
          <a:p>
            <a:r>
              <a:rPr lang="en-GB" i="1" dirty="0" smtClean="0">
                <a:solidFill>
                  <a:srgbClr val="0070C0"/>
                </a:solidFill>
              </a:rPr>
              <a:t>(Pearson et al, 2009)</a:t>
            </a:r>
            <a:endParaRPr lang="en-US" i="1" dirty="0">
              <a:solidFill>
                <a:srgbClr val="0070C0"/>
              </a:solidFill>
            </a:endParaRPr>
          </a:p>
        </p:txBody>
      </p:sp>
      <p:pic>
        <p:nvPicPr>
          <p:cNvPr id="6" name="Picture 5"/>
          <p:cNvPicPr>
            <a:picLocks noChangeAspect="1"/>
          </p:cNvPicPr>
          <p:nvPr/>
        </p:nvPicPr>
        <p:blipFill>
          <a:blip r:embed="rId3"/>
          <a:stretch>
            <a:fillRect/>
          </a:stretch>
        </p:blipFill>
        <p:spPr>
          <a:xfrm>
            <a:off x="2866830" y="1317057"/>
            <a:ext cx="6277170" cy="4592424"/>
          </a:xfrm>
          <a:prstGeom prst="rect">
            <a:avLst/>
          </a:prstGeom>
        </p:spPr>
      </p:pic>
      <p:cxnSp>
        <p:nvCxnSpPr>
          <p:cNvPr id="8" name="Straight Arrow Connector 7"/>
          <p:cNvCxnSpPr/>
          <p:nvPr/>
        </p:nvCxnSpPr>
        <p:spPr>
          <a:xfrm flipH="1">
            <a:off x="4716016" y="5899132"/>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67309" y="5714466"/>
            <a:ext cx="936104" cy="369332"/>
          </a:xfrm>
          <a:prstGeom prst="rect">
            <a:avLst/>
          </a:prstGeom>
          <a:noFill/>
        </p:spPr>
        <p:txBody>
          <a:bodyPr wrap="square" rtlCol="0">
            <a:spAutoFit/>
          </a:bodyPr>
          <a:lstStyle/>
          <a:p>
            <a:r>
              <a:rPr lang="en-GB" dirty="0" smtClean="0"/>
              <a:t>Time</a:t>
            </a:r>
            <a:endParaRPr lang="en-GB" dirty="0"/>
          </a:p>
        </p:txBody>
      </p:sp>
      <p:sp>
        <p:nvSpPr>
          <p:cNvPr id="7" name="Slide Number Placeholder 6"/>
          <p:cNvSpPr>
            <a:spLocks noGrp="1"/>
          </p:cNvSpPr>
          <p:nvPr>
            <p:ph type="sldNum" sz="quarter" idx="12"/>
          </p:nvPr>
        </p:nvSpPr>
        <p:spPr/>
        <p:txBody>
          <a:bodyPr/>
          <a:lstStyle/>
          <a:p>
            <a:fld id="{CD88D163-8FEE-4B6A-977D-600E3843CE6C}" type="slidenum">
              <a:rPr lang="en-GB" smtClean="0"/>
              <a:t>21</a:t>
            </a:fld>
            <a:endParaRPr lang="en-GB"/>
          </a:p>
        </p:txBody>
      </p:sp>
      <p:sp>
        <p:nvSpPr>
          <p:cNvPr id="10" name="Rectangle 9"/>
          <p:cNvSpPr/>
          <p:nvPr/>
        </p:nvSpPr>
        <p:spPr>
          <a:xfrm>
            <a:off x="2866830" y="1412776"/>
            <a:ext cx="5305570"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208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b="31861"/>
          <a:stretch/>
        </p:blipFill>
        <p:spPr>
          <a:xfrm>
            <a:off x="179512" y="1593478"/>
            <a:ext cx="6624736" cy="4104456"/>
          </a:xfrm>
          <a:prstGeom prst="rect">
            <a:avLst/>
          </a:prstGeom>
        </p:spPr>
      </p:pic>
      <p:sp>
        <p:nvSpPr>
          <p:cNvPr id="7" name="TextBox 6"/>
          <p:cNvSpPr txBox="1"/>
          <p:nvPr/>
        </p:nvSpPr>
        <p:spPr>
          <a:xfrm>
            <a:off x="395536" y="5805264"/>
            <a:ext cx="8291264"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Reconstructed CO</a:t>
            </a:r>
            <a:r>
              <a:rPr lang="en-GB" baseline="-25000" dirty="0" smtClean="0"/>
              <a:t>2</a:t>
            </a:r>
            <a:r>
              <a:rPr lang="en-GB" dirty="0" smtClean="0"/>
              <a:t> compared with the deep-sea benthic oxygen isotope record</a:t>
            </a:r>
          </a:p>
          <a:p>
            <a:pPr marL="285750" indent="-285750">
              <a:buFont typeface="Arial" panose="020B0604020202020204" pitchFamily="34" charset="0"/>
              <a:buChar char="•"/>
            </a:pPr>
            <a:r>
              <a:rPr lang="en-GB" dirty="0" smtClean="0"/>
              <a:t>Data suggest reduction in CO</a:t>
            </a:r>
            <a:r>
              <a:rPr lang="en-GB" baseline="-25000" dirty="0" smtClean="0"/>
              <a:t>2</a:t>
            </a:r>
            <a:r>
              <a:rPr lang="en-GB" dirty="0" smtClean="0"/>
              <a:t> occurred before the main phase of ice growth – values consistent with modelled threshold</a:t>
            </a:r>
          </a:p>
          <a:p>
            <a:pPr marL="285750" indent="-285750">
              <a:buFont typeface="Arial" panose="020B0604020202020204" pitchFamily="34" charset="0"/>
              <a:buChar char="•"/>
            </a:pPr>
            <a:endParaRPr lang="en-US" dirty="0"/>
          </a:p>
        </p:txBody>
      </p:sp>
      <p:pic>
        <p:nvPicPr>
          <p:cNvPr id="8" name="Content Placeholder 5"/>
          <p:cNvPicPr>
            <a:picLocks noChangeAspect="1"/>
          </p:cNvPicPr>
          <p:nvPr/>
        </p:nvPicPr>
        <p:blipFill rotWithShape="1">
          <a:blip r:embed="rId3"/>
          <a:srcRect l="8696" t="68880" r="40217"/>
          <a:stretch/>
        </p:blipFill>
        <p:spPr>
          <a:xfrm>
            <a:off x="5652120" y="1161430"/>
            <a:ext cx="3384376" cy="1874581"/>
          </a:xfrm>
          <a:prstGeom prst="rect">
            <a:avLst/>
          </a:prstGeom>
        </p:spPr>
      </p:pic>
      <p:sp>
        <p:nvSpPr>
          <p:cNvPr id="9"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CO</a:t>
            </a:r>
            <a:r>
              <a:rPr lang="en-GB" baseline="-25000" dirty="0" smtClean="0"/>
              <a:t>2</a:t>
            </a:r>
            <a:r>
              <a:rPr lang="en-GB" dirty="0" smtClean="0"/>
              <a:t> Decline over E-OT</a:t>
            </a:r>
            <a:endParaRPr lang="en-GB" dirty="0"/>
          </a:p>
        </p:txBody>
      </p:sp>
      <p:cxnSp>
        <p:nvCxnSpPr>
          <p:cNvPr id="10" name="Straight Connector 9"/>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804248" y="3284984"/>
            <a:ext cx="1882552" cy="1200329"/>
          </a:xfrm>
          <a:prstGeom prst="rect">
            <a:avLst/>
          </a:prstGeom>
          <a:noFill/>
        </p:spPr>
        <p:txBody>
          <a:bodyPr wrap="square" rtlCol="0">
            <a:spAutoFit/>
          </a:bodyPr>
          <a:lstStyle/>
          <a:p>
            <a:r>
              <a:rPr lang="en-GB" dirty="0" smtClean="0">
                <a:solidFill>
                  <a:srgbClr val="0070C0"/>
                </a:solidFill>
              </a:rPr>
              <a:t>Boron</a:t>
            </a:r>
            <a:r>
              <a:rPr lang="en-GB" dirty="0" smtClean="0"/>
              <a:t> compared with </a:t>
            </a:r>
            <a:r>
              <a:rPr lang="en-GB" dirty="0" err="1" smtClean="0">
                <a:solidFill>
                  <a:srgbClr val="00B050"/>
                </a:solidFill>
              </a:rPr>
              <a:t>alkenone</a:t>
            </a:r>
            <a:r>
              <a:rPr lang="en-GB" dirty="0" smtClean="0">
                <a:solidFill>
                  <a:srgbClr val="00B050"/>
                </a:solidFill>
              </a:rPr>
              <a:t>-based</a:t>
            </a:r>
            <a:r>
              <a:rPr lang="en-GB" dirty="0" smtClean="0"/>
              <a:t> estimates of CO</a:t>
            </a:r>
            <a:r>
              <a:rPr lang="en-GB" baseline="-25000" dirty="0" smtClean="0"/>
              <a:t>2</a:t>
            </a:r>
            <a:endParaRPr lang="en-US" baseline="-25000" dirty="0"/>
          </a:p>
        </p:txBody>
      </p:sp>
      <p:cxnSp>
        <p:nvCxnSpPr>
          <p:cNvPr id="12" name="Straight Arrow Connector 11"/>
          <p:cNvCxnSpPr/>
          <p:nvPr/>
        </p:nvCxnSpPr>
        <p:spPr>
          <a:xfrm flipV="1">
            <a:off x="7596336" y="2780928"/>
            <a:ext cx="360040" cy="504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425347" y="5622458"/>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76640" y="5437792"/>
            <a:ext cx="936104" cy="369332"/>
          </a:xfrm>
          <a:prstGeom prst="rect">
            <a:avLst/>
          </a:prstGeom>
          <a:noFill/>
        </p:spPr>
        <p:txBody>
          <a:bodyPr wrap="square" rtlCol="0">
            <a:spAutoFit/>
          </a:bodyPr>
          <a:lstStyle/>
          <a:p>
            <a:r>
              <a:rPr lang="en-GB" dirty="0" smtClean="0"/>
              <a:t>Time</a:t>
            </a:r>
            <a:endParaRPr lang="en-GB" dirty="0"/>
          </a:p>
        </p:txBody>
      </p:sp>
      <p:sp>
        <p:nvSpPr>
          <p:cNvPr id="17" name="Slide Number Placeholder 16"/>
          <p:cNvSpPr>
            <a:spLocks noGrp="1"/>
          </p:cNvSpPr>
          <p:nvPr>
            <p:ph type="sldNum" sz="quarter" idx="12"/>
          </p:nvPr>
        </p:nvSpPr>
        <p:spPr/>
        <p:txBody>
          <a:bodyPr/>
          <a:lstStyle/>
          <a:p>
            <a:fld id="{CD88D163-8FEE-4B6A-977D-600E3843CE6C}" type="slidenum">
              <a:rPr lang="en-GB" smtClean="0"/>
              <a:t>22</a:t>
            </a:fld>
            <a:endParaRPr lang="en-GB"/>
          </a:p>
        </p:txBody>
      </p:sp>
    </p:spTree>
    <p:extLst>
      <p:ext uri="{BB962C8B-B14F-4D97-AF65-F5344CB8AC3E}">
        <p14:creationId xmlns:p14="http://schemas.microsoft.com/office/powerpoint/2010/main" val="2738952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Summary</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92696" y="1268760"/>
            <a:ext cx="8280920" cy="4708981"/>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en-GB" sz="2400" dirty="0" smtClean="0"/>
              <a:t>Data shows that there was a significant CO</a:t>
            </a:r>
            <a:r>
              <a:rPr lang="en-GB" sz="2400" baseline="-25000" dirty="0" smtClean="0"/>
              <a:t>2</a:t>
            </a:r>
            <a:r>
              <a:rPr lang="en-GB" sz="2400" dirty="0" smtClean="0"/>
              <a:t> decline at the Eocene-Oligocene Transition </a:t>
            </a:r>
            <a:r>
              <a:rPr lang="en-GB" sz="2400" dirty="0"/>
              <a:t>(~34 million years ago</a:t>
            </a:r>
            <a:r>
              <a:rPr lang="en-GB" sz="2400" dirty="0" smtClean="0"/>
              <a:t>)</a:t>
            </a:r>
          </a:p>
          <a:p>
            <a:pPr marL="342900" indent="-342900">
              <a:spcBef>
                <a:spcPts val="1200"/>
              </a:spcBef>
              <a:spcAft>
                <a:spcPts val="1200"/>
              </a:spcAft>
              <a:buFont typeface="Arial" panose="020B0604020202020204" pitchFamily="34" charset="0"/>
              <a:buChar char="•"/>
            </a:pPr>
            <a:r>
              <a:rPr lang="en-GB" sz="2400" dirty="0" smtClean="0"/>
              <a:t>Temperature data from around the globe also shows a coeval cooling </a:t>
            </a:r>
          </a:p>
          <a:p>
            <a:pPr marL="342900" indent="-342900">
              <a:spcBef>
                <a:spcPts val="1200"/>
              </a:spcBef>
              <a:spcAft>
                <a:spcPts val="1200"/>
              </a:spcAft>
              <a:buFont typeface="Arial" panose="020B0604020202020204" pitchFamily="34" charset="0"/>
              <a:buChar char="•"/>
            </a:pPr>
            <a:r>
              <a:rPr lang="en-GB" sz="2400" dirty="0" smtClean="0"/>
              <a:t>Modelling studies and data point towards a significant increase in the volume of ice on Antarctica over the Eocene-Oligocene Transition, driven by decreasing CO</a:t>
            </a:r>
            <a:r>
              <a:rPr lang="en-GB" sz="2400" baseline="-25000" dirty="0" smtClean="0"/>
              <a:t>2</a:t>
            </a:r>
            <a:r>
              <a:rPr lang="en-GB" sz="2400" dirty="0" smtClean="0"/>
              <a:t> levels</a:t>
            </a:r>
          </a:p>
          <a:p>
            <a:pPr marL="342900" indent="-342900">
              <a:spcBef>
                <a:spcPts val="1200"/>
              </a:spcBef>
              <a:spcAft>
                <a:spcPts val="1200"/>
              </a:spcAft>
              <a:buFont typeface="Arial" panose="020B0604020202020204" pitchFamily="34" charset="0"/>
              <a:buChar char="•"/>
            </a:pPr>
            <a:r>
              <a:rPr lang="en-GB" sz="2400" dirty="0" smtClean="0"/>
              <a:t>Large oceanographic changes such as the opening of the Drake passage are not as important for ice sheet initiation as declining CO</a:t>
            </a:r>
            <a:r>
              <a:rPr lang="en-GB" sz="2400" baseline="-25000" dirty="0" smtClean="0"/>
              <a:t>2</a:t>
            </a:r>
            <a:r>
              <a:rPr lang="en-GB" sz="2400" dirty="0" smtClean="0"/>
              <a:t>.</a:t>
            </a:r>
            <a:endParaRPr lang="en-GB" sz="2400" dirty="0"/>
          </a:p>
        </p:txBody>
      </p:sp>
      <p:sp>
        <p:nvSpPr>
          <p:cNvPr id="2" name="Slide Number Placeholder 1"/>
          <p:cNvSpPr>
            <a:spLocks noGrp="1"/>
          </p:cNvSpPr>
          <p:nvPr>
            <p:ph type="sldNum" sz="quarter" idx="12"/>
          </p:nvPr>
        </p:nvSpPr>
        <p:spPr/>
        <p:txBody>
          <a:bodyPr/>
          <a:lstStyle/>
          <a:p>
            <a:fld id="{CD88D163-8FEE-4B6A-977D-600E3843CE6C}" type="slidenum">
              <a:rPr lang="en-GB" smtClean="0"/>
              <a:t>23</a:t>
            </a:fld>
            <a:endParaRPr lang="en-GB"/>
          </a:p>
        </p:txBody>
      </p:sp>
    </p:spTree>
    <p:extLst>
      <p:ext uri="{BB962C8B-B14F-4D97-AF65-F5344CB8AC3E}">
        <p14:creationId xmlns:p14="http://schemas.microsoft.com/office/powerpoint/2010/main" val="3990366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Analogues for the Future?</a:t>
            </a:r>
            <a:endParaRPr lang="en-GB" b="1" baseline="-25000" dirty="0"/>
          </a:p>
        </p:txBody>
      </p:sp>
      <p:sp>
        <p:nvSpPr>
          <p:cNvPr id="5" name="Subtitle 2"/>
          <p:cNvSpPr txBox="1">
            <a:spLocks/>
          </p:cNvSpPr>
          <p:nvPr/>
        </p:nvSpPr>
        <p:spPr>
          <a:xfrm>
            <a:off x="467544" y="3573016"/>
            <a:ext cx="8352928" cy="2448272"/>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3300" dirty="0" smtClean="0">
                <a:solidFill>
                  <a:schemeClr val="tx1"/>
                </a:solidFill>
              </a:rPr>
              <a:t>Late Pliocene Warm Period</a:t>
            </a:r>
          </a:p>
          <a:p>
            <a:pPr algn="l"/>
            <a:endParaRPr lang="en-US" sz="3300" dirty="0" smtClean="0">
              <a:solidFill>
                <a:schemeClr val="tx1"/>
              </a:solidFill>
              <a:ea typeface="Arial" charset="0"/>
              <a:cs typeface="Arial" charset="0"/>
            </a:endParaRPr>
          </a:p>
          <a:p>
            <a:pPr algn="l"/>
            <a:r>
              <a:rPr lang="en-US" sz="3300" dirty="0" smtClean="0">
                <a:solidFill>
                  <a:schemeClr val="tx1"/>
                </a:solidFill>
                <a:ea typeface="Arial" charset="0"/>
                <a:cs typeface="Arial" charset="0"/>
              </a:rPr>
              <a:t>“</a:t>
            </a:r>
            <a:r>
              <a:rPr lang="en-US" sz="3300" b="1" dirty="0">
                <a:solidFill>
                  <a:schemeClr val="tx1"/>
                </a:solidFill>
                <a:ea typeface="Arial" charset="0"/>
                <a:cs typeface="Arial" charset="0"/>
              </a:rPr>
              <a:t>The mid-Pliocene is the most recent time in Earth’s history</a:t>
            </a:r>
            <a:r>
              <a:rPr lang="en-US" sz="3300" dirty="0">
                <a:solidFill>
                  <a:schemeClr val="tx1"/>
                </a:solidFill>
                <a:ea typeface="Arial" charset="0"/>
                <a:cs typeface="Arial" charset="0"/>
              </a:rPr>
              <a:t> when mean global temperatures were substantially </a:t>
            </a:r>
            <a:r>
              <a:rPr lang="en-US" sz="3300" b="1" dirty="0">
                <a:solidFill>
                  <a:schemeClr val="tx1"/>
                </a:solidFill>
                <a:ea typeface="Arial" charset="0"/>
                <a:cs typeface="Arial" charset="0"/>
              </a:rPr>
              <a:t>warmer for a sustained period</a:t>
            </a:r>
            <a:r>
              <a:rPr lang="en-US" sz="3300" dirty="0">
                <a:solidFill>
                  <a:schemeClr val="tx1"/>
                </a:solidFill>
                <a:ea typeface="Arial" charset="0"/>
                <a:cs typeface="Arial" charset="0"/>
              </a:rPr>
              <a:t>, providing an </a:t>
            </a:r>
            <a:r>
              <a:rPr lang="en-US" sz="3300" b="1" dirty="0">
                <a:solidFill>
                  <a:schemeClr val="tx1"/>
                </a:solidFill>
                <a:ea typeface="Arial" charset="0"/>
                <a:cs typeface="Arial" charset="0"/>
              </a:rPr>
              <a:t>accessible example </a:t>
            </a:r>
            <a:r>
              <a:rPr lang="en-US" sz="3300" dirty="0">
                <a:solidFill>
                  <a:schemeClr val="tx1"/>
                </a:solidFill>
                <a:ea typeface="Arial" charset="0"/>
                <a:cs typeface="Arial" charset="0"/>
              </a:rPr>
              <a:t>of a world that is similar in many respects to what models estimate could be the </a:t>
            </a:r>
            <a:r>
              <a:rPr lang="en-US" sz="3300" b="1" dirty="0">
                <a:solidFill>
                  <a:schemeClr val="tx1"/>
                </a:solidFill>
                <a:ea typeface="Arial" charset="0"/>
                <a:cs typeface="Arial" charset="0"/>
              </a:rPr>
              <a:t>Earth of the late 21st Century</a:t>
            </a:r>
            <a:r>
              <a:rPr lang="en-US" sz="3300" dirty="0" smtClean="0">
                <a:solidFill>
                  <a:schemeClr val="tx1"/>
                </a:solidFill>
                <a:ea typeface="Arial" charset="0"/>
                <a:cs typeface="Arial" charset="0"/>
              </a:rPr>
              <a:t>”</a:t>
            </a:r>
          </a:p>
          <a:p>
            <a:pPr algn="r"/>
            <a:r>
              <a:rPr lang="en-GB" sz="3300" dirty="0" smtClean="0">
                <a:solidFill>
                  <a:schemeClr val="tx1"/>
                </a:solidFill>
                <a:ea typeface="Arial" charset="0"/>
                <a:cs typeface="Arial" charset="0"/>
              </a:rPr>
              <a:t>IPCC AR4 </a:t>
            </a:r>
            <a:endParaRPr lang="en-US" sz="3300" dirty="0">
              <a:solidFill>
                <a:schemeClr val="tx1"/>
              </a:solidFill>
              <a:ea typeface="Arial" charset="0"/>
              <a:cs typeface="Arial" charset="0"/>
            </a:endParaRPr>
          </a:p>
          <a:p>
            <a:pPr algn="l"/>
            <a:endParaRPr lang="en-GB" sz="2400" dirty="0" smtClean="0">
              <a:solidFill>
                <a:schemeClr val="tx1">
                  <a:lumMod val="65000"/>
                  <a:lumOff val="35000"/>
                </a:schemeClr>
              </a:solidFill>
            </a:endParaRP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7" name="TextBox 10"/>
          <p:cNvSpPr txBox="1">
            <a:spLocks noChangeArrowheads="1"/>
          </p:cNvSpPr>
          <p:nvPr/>
        </p:nvSpPr>
        <p:spPr bwMode="auto">
          <a:xfrm>
            <a:off x="5940152" y="6385023"/>
            <a:ext cx="2514600" cy="307777"/>
          </a:xfrm>
          <a:prstGeom prst="rect">
            <a:avLst/>
          </a:prstGeom>
          <a:noFill/>
          <a:ln w="9525">
            <a:noFill/>
            <a:miter lim="800000"/>
            <a:headEnd/>
            <a:tailEnd/>
          </a:ln>
        </p:spPr>
        <p:txBody>
          <a:bodyPr>
            <a:prstTxWarp prst="textNoShape">
              <a:avLst/>
            </a:prstTxWarp>
            <a:spAutoFit/>
          </a:bodyPr>
          <a:lstStyle/>
          <a:p>
            <a:pPr algn="r"/>
            <a:r>
              <a:rPr lang="en-GB" sz="1400" i="1" dirty="0">
                <a:solidFill>
                  <a:srgbClr val="1B587C"/>
                </a:solidFill>
              </a:rPr>
              <a:t>Jansen et al (2007)</a:t>
            </a:r>
          </a:p>
        </p:txBody>
      </p:sp>
      <p:sp>
        <p:nvSpPr>
          <p:cNvPr id="2" name="Slide Number Placeholder 1"/>
          <p:cNvSpPr>
            <a:spLocks noGrp="1"/>
          </p:cNvSpPr>
          <p:nvPr>
            <p:ph type="sldNum" sz="quarter" idx="12"/>
          </p:nvPr>
        </p:nvSpPr>
        <p:spPr/>
        <p:txBody>
          <a:bodyPr/>
          <a:lstStyle/>
          <a:p>
            <a:fld id="{CD88D163-8FEE-4B6A-977D-600E3843CE6C}" type="slidenum">
              <a:rPr lang="en-GB" smtClean="0"/>
              <a:t>24</a:t>
            </a:fld>
            <a:endParaRPr lang="en-GB"/>
          </a:p>
        </p:txBody>
      </p:sp>
    </p:spTree>
    <p:extLst>
      <p:ext uri="{BB962C8B-B14F-4D97-AF65-F5344CB8AC3E}">
        <p14:creationId xmlns:p14="http://schemas.microsoft.com/office/powerpoint/2010/main" val="3087043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solidFill>
                  <a:prstClr val="black"/>
                </a:solidFill>
              </a:rPr>
              <a:t>Late Pliocene </a:t>
            </a:r>
            <a:endParaRPr lang="en-GB" dirty="0">
              <a:solidFill>
                <a:prstClr val="black"/>
              </a:solidFill>
            </a:endParaRPr>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9458" name="Picture 2" descr="http://www.elic.ucl.ac.be/textbook/images/image5x09.png"/>
          <p:cNvPicPr>
            <a:picLocks noChangeAspect="1" noChangeArrowheads="1"/>
          </p:cNvPicPr>
          <p:nvPr/>
        </p:nvPicPr>
        <p:blipFill rotWithShape="1">
          <a:blip r:embed="rId3">
            <a:extLst>
              <a:ext uri="{28A0092B-C50C-407E-A947-70E740481C1C}">
                <a14:useLocalDpi xmlns:a14="http://schemas.microsoft.com/office/drawing/2010/main" val="0"/>
              </a:ext>
            </a:extLst>
          </a:blip>
          <a:srcRect t="1357"/>
          <a:stretch/>
        </p:blipFill>
        <p:spPr bwMode="auto">
          <a:xfrm>
            <a:off x="1158752" y="1268760"/>
            <a:ext cx="7180021" cy="41606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81944" y="3349066"/>
            <a:ext cx="3167008" cy="2064800"/>
            <a:chOff x="-552131" y="3853122"/>
            <a:chExt cx="3673442" cy="2064800"/>
          </a:xfrm>
        </p:grpSpPr>
        <p:sp>
          <p:nvSpPr>
            <p:cNvPr id="12" name="Oval 11"/>
            <p:cNvSpPr/>
            <p:nvPr/>
          </p:nvSpPr>
          <p:spPr>
            <a:xfrm>
              <a:off x="1042343" y="3853122"/>
              <a:ext cx="432048" cy="11881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552131" y="5548590"/>
              <a:ext cx="3673442" cy="369332"/>
            </a:xfrm>
            <a:prstGeom prst="rect">
              <a:avLst/>
            </a:prstGeom>
            <a:noFill/>
          </p:spPr>
          <p:txBody>
            <a:bodyPr wrap="none" rtlCol="0">
              <a:spAutoFit/>
            </a:bodyPr>
            <a:lstStyle/>
            <a:p>
              <a:pPr algn="ctr"/>
              <a:r>
                <a:rPr lang="en-GB" b="1" dirty="0" smtClean="0">
                  <a:solidFill>
                    <a:srgbClr val="FF0000"/>
                  </a:solidFill>
                </a:rPr>
                <a:t>Late Pliocene Warm Period (~3 Ma)</a:t>
              </a:r>
              <a:endParaRPr lang="en-GB" dirty="0">
                <a:solidFill>
                  <a:srgbClr val="FF0000"/>
                </a:solidFill>
              </a:endParaRPr>
            </a:p>
          </p:txBody>
        </p:sp>
      </p:grpSp>
      <p:cxnSp>
        <p:nvCxnSpPr>
          <p:cNvPr id="10" name="Straight Arrow Connector 9"/>
          <p:cNvCxnSpPr/>
          <p:nvPr/>
        </p:nvCxnSpPr>
        <p:spPr>
          <a:xfrm flipH="1">
            <a:off x="6228184" y="5229200"/>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79477" y="5044534"/>
            <a:ext cx="936104" cy="369332"/>
          </a:xfrm>
          <a:prstGeom prst="rect">
            <a:avLst/>
          </a:prstGeom>
          <a:noFill/>
        </p:spPr>
        <p:txBody>
          <a:bodyPr wrap="square" rtlCol="0">
            <a:spAutoFit/>
          </a:bodyPr>
          <a:lstStyle/>
          <a:p>
            <a:r>
              <a:rPr lang="en-GB" dirty="0" smtClean="0"/>
              <a:t>Time</a:t>
            </a:r>
            <a:endParaRPr lang="en-GB" dirty="0"/>
          </a:p>
        </p:txBody>
      </p:sp>
      <p:sp>
        <p:nvSpPr>
          <p:cNvPr id="15" name="TextBox 14"/>
          <p:cNvSpPr txBox="1"/>
          <p:nvPr/>
        </p:nvSpPr>
        <p:spPr>
          <a:xfrm>
            <a:off x="6357543" y="6356350"/>
            <a:ext cx="2072875" cy="369332"/>
          </a:xfrm>
          <a:prstGeom prst="rect">
            <a:avLst/>
          </a:prstGeom>
          <a:noFill/>
        </p:spPr>
        <p:txBody>
          <a:bodyPr wrap="none" rtlCol="0">
            <a:spAutoFit/>
          </a:bodyPr>
          <a:lstStyle/>
          <a:p>
            <a:r>
              <a:rPr lang="en-GB" i="1" dirty="0" smtClean="0">
                <a:solidFill>
                  <a:srgbClr val="0070C0"/>
                </a:solidFill>
              </a:rPr>
              <a:t>(</a:t>
            </a:r>
            <a:r>
              <a:rPr lang="en-GB" i="1" dirty="0" err="1" smtClean="0">
                <a:solidFill>
                  <a:srgbClr val="0070C0"/>
                </a:solidFill>
              </a:rPr>
              <a:t>Zachos</a:t>
            </a:r>
            <a:r>
              <a:rPr lang="en-GB" i="1" dirty="0" smtClean="0">
                <a:solidFill>
                  <a:srgbClr val="0070C0"/>
                </a:solidFill>
              </a:rPr>
              <a:t> et al., 2008)</a:t>
            </a:r>
            <a:endParaRPr lang="en-GB" i="1" dirty="0">
              <a:solidFill>
                <a:srgbClr val="0070C0"/>
              </a:solidFill>
            </a:endParaRPr>
          </a:p>
        </p:txBody>
      </p:sp>
      <p:sp>
        <p:nvSpPr>
          <p:cNvPr id="5" name="TextBox 4"/>
          <p:cNvSpPr txBox="1"/>
          <p:nvPr/>
        </p:nvSpPr>
        <p:spPr>
          <a:xfrm>
            <a:off x="558702" y="5607531"/>
            <a:ext cx="7943237" cy="830997"/>
          </a:xfrm>
          <a:prstGeom prst="rect">
            <a:avLst/>
          </a:prstGeom>
          <a:noFill/>
        </p:spPr>
        <p:txBody>
          <a:bodyPr wrap="square" rtlCol="0">
            <a:spAutoFit/>
          </a:bodyPr>
          <a:lstStyle/>
          <a:p>
            <a:r>
              <a:rPr lang="en-GB" sz="2400" dirty="0" smtClean="0"/>
              <a:t>Benthic oxygen isotopes are combined measure of bottom water temperatures and global ice volume</a:t>
            </a:r>
            <a:endParaRPr lang="en-GB" sz="2400" dirty="0"/>
          </a:p>
        </p:txBody>
      </p:sp>
      <p:sp>
        <p:nvSpPr>
          <p:cNvPr id="2" name="TextBox 1"/>
          <p:cNvSpPr txBox="1"/>
          <p:nvPr/>
        </p:nvSpPr>
        <p:spPr>
          <a:xfrm>
            <a:off x="5521773" y="1254822"/>
            <a:ext cx="1872208" cy="369332"/>
          </a:xfrm>
          <a:prstGeom prst="rect">
            <a:avLst/>
          </a:prstGeom>
          <a:noFill/>
        </p:spPr>
        <p:txBody>
          <a:bodyPr wrap="square" rtlCol="0">
            <a:spAutoFit/>
          </a:bodyPr>
          <a:lstStyle/>
          <a:p>
            <a:r>
              <a:rPr lang="en-GB" b="1" dirty="0" smtClean="0">
                <a:solidFill>
                  <a:srgbClr val="FF0000"/>
                </a:solidFill>
              </a:rPr>
              <a:t>“Greenhouse”</a:t>
            </a:r>
            <a:endParaRPr lang="en-US" b="1" dirty="0">
              <a:solidFill>
                <a:srgbClr val="FF0000"/>
              </a:solidFill>
            </a:endParaRPr>
          </a:p>
        </p:txBody>
      </p:sp>
      <p:sp>
        <p:nvSpPr>
          <p:cNvPr id="16" name="TextBox 15"/>
          <p:cNvSpPr txBox="1"/>
          <p:nvPr/>
        </p:nvSpPr>
        <p:spPr>
          <a:xfrm>
            <a:off x="2339752" y="4061738"/>
            <a:ext cx="1872208" cy="369332"/>
          </a:xfrm>
          <a:prstGeom prst="rect">
            <a:avLst/>
          </a:prstGeom>
          <a:noFill/>
        </p:spPr>
        <p:txBody>
          <a:bodyPr wrap="square" rtlCol="0">
            <a:spAutoFit/>
          </a:bodyPr>
          <a:lstStyle/>
          <a:p>
            <a:r>
              <a:rPr lang="en-GB" b="1" dirty="0" smtClean="0">
                <a:solidFill>
                  <a:srgbClr val="0070C0"/>
                </a:solidFill>
              </a:rPr>
              <a:t>“Icehouse”</a:t>
            </a:r>
            <a:endParaRPr lang="en-US" b="1" dirty="0">
              <a:solidFill>
                <a:srgbClr val="0070C0"/>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t>25</a:t>
            </a:fld>
            <a:endParaRPr lang="en-GB"/>
          </a:p>
        </p:txBody>
      </p:sp>
    </p:spTree>
    <p:extLst>
      <p:ext uri="{BB962C8B-B14F-4D97-AF65-F5344CB8AC3E}">
        <p14:creationId xmlns:p14="http://schemas.microsoft.com/office/powerpoint/2010/main" val="338015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88D163-8FEE-4B6A-977D-600E3843CE6C}" type="slidenum">
              <a:rPr lang="en-GB" smtClean="0"/>
              <a:t>26</a:t>
            </a:fld>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8400"/>
          <a:stretch/>
        </p:blipFill>
        <p:spPr>
          <a:xfrm>
            <a:off x="602577" y="1412776"/>
            <a:ext cx="8084223" cy="3384376"/>
          </a:xfrm>
          <a:prstGeom prst="rect">
            <a:avLst/>
          </a:prstGeom>
        </p:spPr>
      </p:pic>
      <p:sp>
        <p:nvSpPr>
          <p:cNvPr id="7" name="Title 1"/>
          <p:cNvSpPr>
            <a:spLocks noGrp="1"/>
          </p:cNvSpPr>
          <p:nvPr>
            <p:ph type="title"/>
          </p:nvPr>
        </p:nvSpPr>
        <p:spPr>
          <a:xfrm>
            <a:off x="261938" y="0"/>
            <a:ext cx="8424862" cy="1143000"/>
          </a:xfrm>
        </p:spPr>
        <p:txBody>
          <a:bodyPr/>
          <a:lstStyle/>
          <a:p>
            <a:pPr algn="l" eaLnBrk="1" hangingPunct="1">
              <a:defRPr/>
            </a:pPr>
            <a:r>
              <a:rPr lang="en-US" sz="3200" dirty="0" smtClean="0">
                <a:latin typeface="+mn-lt"/>
                <a:ea typeface="Calibri (Headings)"/>
                <a:cs typeface="Arial" pitchFamily="34" charset="0"/>
              </a:rPr>
              <a:t>CO</a:t>
            </a:r>
            <a:r>
              <a:rPr lang="en-US" sz="3200" baseline="-25000" dirty="0" smtClean="0">
                <a:latin typeface="+mn-lt"/>
                <a:ea typeface="Calibri (Headings)"/>
                <a:cs typeface="Arial" pitchFamily="34" charset="0"/>
              </a:rPr>
              <a:t>2</a:t>
            </a:r>
            <a:r>
              <a:rPr lang="en-US" sz="3200" dirty="0" smtClean="0">
                <a:latin typeface="+mn-lt"/>
                <a:ea typeface="Calibri (Headings)"/>
                <a:cs typeface="Arial" pitchFamily="34" charset="0"/>
              </a:rPr>
              <a:t> during the Pliocene </a:t>
            </a:r>
            <a:endParaRPr lang="en-US" sz="3200" dirty="0" smtClean="0">
              <a:solidFill>
                <a:srgbClr val="1B587C"/>
              </a:solidFill>
              <a:latin typeface="+mn-lt"/>
              <a:ea typeface="Calibri (Headings)"/>
              <a:cs typeface="Arial" pitchFamily="34" charset="0"/>
            </a:endParaRPr>
          </a:p>
        </p:txBody>
      </p:sp>
      <p:cxnSp>
        <p:nvCxnSpPr>
          <p:cNvPr id="8" name="Straight Connector 7"/>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5536" y="5272881"/>
            <a:ext cx="8291264" cy="1015663"/>
          </a:xfrm>
          <a:prstGeom prst="rect">
            <a:avLst/>
          </a:prstGeom>
          <a:noFill/>
        </p:spPr>
        <p:txBody>
          <a:bodyPr wrap="square">
            <a:spAutoFit/>
          </a:bodyPr>
          <a:lstStyle/>
          <a:p>
            <a:pPr marL="179388" indent="-179388">
              <a:lnSpc>
                <a:spcPct val="150000"/>
              </a:lnSpc>
              <a:buFont typeface="Arial" pitchFamily="34" charset="0"/>
              <a:buChar char="•"/>
              <a:defRPr/>
            </a:pPr>
            <a:r>
              <a:rPr lang="en-GB" sz="2000" dirty="0" smtClean="0">
                <a:latin typeface="+mn-lt"/>
              </a:rPr>
              <a:t>Proxy CO</a:t>
            </a:r>
            <a:r>
              <a:rPr lang="en-GB" sz="2000" baseline="-25000" dirty="0" smtClean="0">
                <a:latin typeface="+mn-lt"/>
              </a:rPr>
              <a:t>2</a:t>
            </a:r>
            <a:r>
              <a:rPr lang="en-GB" sz="2000" dirty="0" smtClean="0">
                <a:latin typeface="+mn-lt"/>
              </a:rPr>
              <a:t> records from marine geochemical studies and ice-core inclusions</a:t>
            </a:r>
          </a:p>
          <a:p>
            <a:pPr marL="179388" indent="-179388">
              <a:lnSpc>
                <a:spcPct val="150000"/>
              </a:lnSpc>
              <a:buFont typeface="Arial" pitchFamily="34" charset="0"/>
              <a:buChar char="•"/>
              <a:defRPr/>
            </a:pPr>
            <a:r>
              <a:rPr lang="en-GB" sz="2000" dirty="0" smtClean="0"/>
              <a:t>Late Pliocene showed CO</a:t>
            </a:r>
            <a:r>
              <a:rPr lang="en-GB" sz="2000" baseline="-25000" dirty="0" smtClean="0"/>
              <a:t>2</a:t>
            </a:r>
            <a:r>
              <a:rPr lang="en-GB" sz="2000" dirty="0" smtClean="0"/>
              <a:t> levels of up to 400 </a:t>
            </a:r>
            <a:r>
              <a:rPr lang="en-GB" sz="2000" dirty="0" err="1" smtClean="0"/>
              <a:t>ppmv</a:t>
            </a:r>
            <a:endParaRPr lang="en-GB" sz="2000" dirty="0">
              <a:latin typeface="+mn-lt"/>
            </a:endParaRPr>
          </a:p>
        </p:txBody>
      </p:sp>
      <p:sp>
        <p:nvSpPr>
          <p:cNvPr id="6" name="TextBox 5"/>
          <p:cNvSpPr txBox="1"/>
          <p:nvPr/>
        </p:nvSpPr>
        <p:spPr>
          <a:xfrm>
            <a:off x="7850336" y="2428632"/>
            <a:ext cx="864096" cy="369332"/>
          </a:xfrm>
          <a:prstGeom prst="rect">
            <a:avLst/>
          </a:prstGeom>
          <a:noFill/>
        </p:spPr>
        <p:txBody>
          <a:bodyPr wrap="square" rtlCol="0">
            <a:spAutoFit/>
          </a:bodyPr>
          <a:lstStyle/>
          <a:p>
            <a:r>
              <a:rPr lang="en-GB" dirty="0" smtClean="0"/>
              <a:t>Today!</a:t>
            </a:r>
            <a:endParaRPr lang="en-US" dirty="0"/>
          </a:p>
        </p:txBody>
      </p:sp>
      <p:sp>
        <p:nvSpPr>
          <p:cNvPr id="10" name="Rectangle 9"/>
          <p:cNvSpPr/>
          <p:nvPr/>
        </p:nvSpPr>
        <p:spPr>
          <a:xfrm>
            <a:off x="5004048" y="2428632"/>
            <a:ext cx="936104" cy="2152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0"/>
          <p:cNvSpPr txBox="1">
            <a:spLocks noChangeArrowheads="1"/>
          </p:cNvSpPr>
          <p:nvPr/>
        </p:nvSpPr>
        <p:spPr bwMode="auto">
          <a:xfrm>
            <a:off x="6362700" y="4727239"/>
            <a:ext cx="2514600" cy="307777"/>
          </a:xfrm>
          <a:prstGeom prst="rect">
            <a:avLst/>
          </a:prstGeom>
          <a:noFill/>
          <a:ln w="9525">
            <a:noFill/>
            <a:miter lim="800000"/>
            <a:headEnd/>
            <a:tailEnd/>
          </a:ln>
        </p:spPr>
        <p:txBody>
          <a:bodyPr>
            <a:prstTxWarp prst="textNoShape">
              <a:avLst/>
            </a:prstTxWarp>
            <a:spAutoFit/>
          </a:bodyPr>
          <a:lstStyle/>
          <a:p>
            <a:pPr algn="r"/>
            <a:r>
              <a:rPr lang="en-GB" sz="1400" i="1" dirty="0" smtClean="0">
                <a:solidFill>
                  <a:srgbClr val="0070C0"/>
                </a:solidFill>
              </a:rPr>
              <a:t>(</a:t>
            </a:r>
            <a:r>
              <a:rPr lang="en-GB" sz="1400" i="1" dirty="0" err="1" smtClean="0">
                <a:solidFill>
                  <a:srgbClr val="0070C0"/>
                </a:solidFill>
              </a:rPr>
              <a:t>Federov</a:t>
            </a:r>
            <a:r>
              <a:rPr lang="en-GB" sz="1400" i="1" dirty="0" smtClean="0">
                <a:solidFill>
                  <a:srgbClr val="0070C0"/>
                </a:solidFill>
              </a:rPr>
              <a:t> et al, 2013: Nature)</a:t>
            </a:r>
            <a:endParaRPr lang="en-GB" sz="1400" i="1" dirty="0">
              <a:solidFill>
                <a:srgbClr val="0070C0"/>
              </a:solidFill>
            </a:endParaRPr>
          </a:p>
        </p:txBody>
      </p:sp>
    </p:spTree>
    <p:extLst>
      <p:ext uri="{BB962C8B-B14F-4D97-AF65-F5344CB8AC3E}">
        <p14:creationId xmlns:p14="http://schemas.microsoft.com/office/powerpoint/2010/main" val="1453643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88D163-8FEE-4B6A-977D-600E3843CE6C}" type="slidenum">
              <a:rPr lang="en-GB" smtClean="0"/>
              <a:t>27</a:t>
            </a:fld>
            <a:endParaRPr lang="en-GB"/>
          </a:p>
        </p:txBody>
      </p:sp>
      <p:pic>
        <p:nvPicPr>
          <p:cNvPr id="1026" name="Picture 2" descr="Pliocene CO2 graphic - climate.nasa.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523" y="1330547"/>
            <a:ext cx="3997691" cy="4927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61938" y="0"/>
            <a:ext cx="8424862" cy="1143000"/>
          </a:xfrm>
        </p:spPr>
        <p:txBody>
          <a:bodyPr/>
          <a:lstStyle/>
          <a:p>
            <a:pPr algn="l" eaLnBrk="1" hangingPunct="1">
              <a:defRPr/>
            </a:pPr>
            <a:r>
              <a:rPr lang="en-US" sz="3200" dirty="0" smtClean="0">
                <a:latin typeface="+mn-lt"/>
                <a:ea typeface="Calibri (Headings)"/>
                <a:cs typeface="Arial" pitchFamily="34" charset="0"/>
              </a:rPr>
              <a:t>CO</a:t>
            </a:r>
            <a:r>
              <a:rPr lang="en-US" sz="3200" baseline="-25000" dirty="0" smtClean="0">
                <a:latin typeface="+mn-lt"/>
                <a:ea typeface="Calibri (Headings)"/>
                <a:cs typeface="Arial" pitchFamily="34" charset="0"/>
              </a:rPr>
              <a:t>2</a:t>
            </a:r>
            <a:r>
              <a:rPr lang="en-US" sz="3200" dirty="0" smtClean="0">
                <a:latin typeface="+mn-lt"/>
                <a:ea typeface="Calibri (Headings)"/>
                <a:cs typeface="Arial" pitchFamily="34" charset="0"/>
              </a:rPr>
              <a:t> during the Pliocene Warm Period</a:t>
            </a:r>
            <a:endParaRPr lang="en-US" sz="3200" dirty="0" smtClean="0">
              <a:solidFill>
                <a:srgbClr val="1B587C"/>
              </a:solidFill>
              <a:latin typeface="+mn-lt"/>
              <a:ea typeface="Calibri (Headings)"/>
              <a:cs typeface="Arial" pitchFamily="34" charset="0"/>
            </a:endParaRPr>
          </a:p>
        </p:txBody>
      </p:sp>
      <p:cxnSp>
        <p:nvCxnSpPr>
          <p:cNvPr id="8" name="Straight Connector 7"/>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3002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Evidence of bi-</a:t>
            </a:r>
            <a:r>
              <a:rPr lang="en-GB" dirty="0" err="1" smtClean="0"/>
              <a:t>pedalism</a:t>
            </a:r>
            <a:r>
              <a:rPr lang="en-GB" dirty="0" smtClean="0"/>
              <a:t> in the Pliocene</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67076" y="5364585"/>
            <a:ext cx="2520280" cy="307777"/>
          </a:xfrm>
          <a:prstGeom prst="rect">
            <a:avLst/>
          </a:prstGeom>
          <a:noFill/>
        </p:spPr>
        <p:txBody>
          <a:bodyPr wrap="square" rtlCol="0">
            <a:spAutoFit/>
          </a:bodyPr>
          <a:lstStyle/>
          <a:p>
            <a:r>
              <a:rPr lang="en-US" sz="1400" dirty="0"/>
              <a:t>© 2010 Photo S. </a:t>
            </a:r>
            <a:r>
              <a:rPr lang="en-US" sz="1400" dirty="0" err="1"/>
              <a:t>Entressangle</a:t>
            </a:r>
            <a:endParaRPr lang="en-GB" sz="1400" dirty="0"/>
          </a:p>
        </p:txBody>
      </p:sp>
      <p:sp>
        <p:nvSpPr>
          <p:cNvPr id="2" name="Slide Number Placeholder 1"/>
          <p:cNvSpPr>
            <a:spLocks noGrp="1"/>
          </p:cNvSpPr>
          <p:nvPr>
            <p:ph type="sldNum" sz="quarter" idx="12"/>
          </p:nvPr>
        </p:nvSpPr>
        <p:spPr/>
        <p:txBody>
          <a:bodyPr/>
          <a:lstStyle/>
          <a:p>
            <a:fld id="{CD88D163-8FEE-4B6A-977D-600E3843CE6C}" type="slidenum">
              <a:rPr lang="en-GB" smtClean="0"/>
              <a:t>28</a:t>
            </a:fld>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814" y="3015929"/>
            <a:ext cx="3106688" cy="2348656"/>
          </a:xfrm>
          <a:prstGeom prst="rect">
            <a:avLst/>
          </a:prstGeom>
        </p:spPr>
      </p:pic>
      <p:sp>
        <p:nvSpPr>
          <p:cNvPr id="7" name="TextBox 6"/>
          <p:cNvSpPr txBox="1"/>
          <p:nvPr/>
        </p:nvSpPr>
        <p:spPr>
          <a:xfrm>
            <a:off x="398240" y="1381149"/>
            <a:ext cx="8280920" cy="830997"/>
          </a:xfrm>
          <a:prstGeom prst="rect">
            <a:avLst/>
          </a:prstGeom>
          <a:noFill/>
        </p:spPr>
        <p:txBody>
          <a:bodyPr wrap="square" rtlCol="0">
            <a:spAutoFit/>
          </a:bodyPr>
          <a:lstStyle/>
          <a:p>
            <a:r>
              <a:rPr lang="en-GB" sz="2400" dirty="0" smtClean="0"/>
              <a:t>Well known fossil “Lucy” discovered in </a:t>
            </a:r>
            <a:r>
              <a:rPr lang="en-GB" sz="2400" dirty="0" err="1" smtClean="0"/>
              <a:t>Hadar</a:t>
            </a:r>
            <a:r>
              <a:rPr lang="en-GB" sz="2400" dirty="0" smtClean="0"/>
              <a:t>, </a:t>
            </a:r>
            <a:r>
              <a:rPr lang="en-GB" sz="2400" dirty="0" err="1" smtClean="0"/>
              <a:t>Ethopia</a:t>
            </a:r>
            <a:r>
              <a:rPr lang="en-GB" sz="2400" dirty="0" smtClean="0"/>
              <a:t> in 1974</a:t>
            </a:r>
          </a:p>
          <a:p>
            <a:r>
              <a:rPr lang="en-GB" sz="2400" i="1" dirty="0"/>
              <a:t>Australopithecus </a:t>
            </a:r>
            <a:r>
              <a:rPr lang="en-GB" sz="2400" i="1" dirty="0" smtClean="0"/>
              <a:t>afarensis – </a:t>
            </a:r>
            <a:r>
              <a:rPr lang="en-GB" sz="2400" dirty="0" smtClean="0"/>
              <a:t>Hominid lineage</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880" y="2452081"/>
            <a:ext cx="2615636" cy="3933056"/>
          </a:xfrm>
          <a:prstGeom prst="rect">
            <a:avLst/>
          </a:prstGeom>
        </p:spPr>
      </p:pic>
      <p:sp>
        <p:nvSpPr>
          <p:cNvPr id="9" name="Rectangle 8"/>
          <p:cNvSpPr/>
          <p:nvPr/>
        </p:nvSpPr>
        <p:spPr>
          <a:xfrm>
            <a:off x="257052" y="6388577"/>
            <a:ext cx="7379344" cy="338554"/>
          </a:xfrm>
          <a:prstGeom prst="rect">
            <a:avLst/>
          </a:prstGeom>
        </p:spPr>
        <p:txBody>
          <a:bodyPr wrap="square">
            <a:spAutoFit/>
          </a:bodyPr>
          <a:lstStyle/>
          <a:p>
            <a:r>
              <a:rPr lang="en-GB" sz="1600" dirty="0">
                <a:solidFill>
                  <a:srgbClr val="333333"/>
                </a:solidFill>
              </a:rPr>
              <a:t>Lucy skeleton reconstruction, Cleveland Natural History Museum</a:t>
            </a:r>
            <a:endParaRPr lang="en-US" sz="1600" dirty="0"/>
          </a:p>
        </p:txBody>
      </p:sp>
      <p:pic>
        <p:nvPicPr>
          <p:cNvPr id="10" name="Picture 9"/>
          <p:cNvPicPr>
            <a:picLocks noChangeAspect="1"/>
          </p:cNvPicPr>
          <p:nvPr/>
        </p:nvPicPr>
        <p:blipFill>
          <a:blip r:embed="rId5"/>
          <a:stretch>
            <a:fillRect/>
          </a:stretch>
        </p:blipFill>
        <p:spPr>
          <a:xfrm>
            <a:off x="6529412" y="2005036"/>
            <a:ext cx="1902180" cy="2164550"/>
          </a:xfrm>
          <a:prstGeom prst="rect">
            <a:avLst/>
          </a:prstGeom>
        </p:spPr>
      </p:pic>
    </p:spTree>
    <p:extLst>
      <p:ext uri="{BB962C8B-B14F-4D97-AF65-F5344CB8AC3E}">
        <p14:creationId xmlns:p14="http://schemas.microsoft.com/office/powerpoint/2010/main" val="2783265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2" descr="SST_anomaly.png"/>
          <p:cNvPicPr>
            <a:picLocks noChangeAspect="1"/>
          </p:cNvPicPr>
          <p:nvPr/>
        </p:nvPicPr>
        <p:blipFill>
          <a:blip r:embed="rId3" cstate="print"/>
          <a:srcRect l="1176" t="8923" r="1624" b="4581"/>
          <a:stretch>
            <a:fillRect/>
          </a:stretch>
        </p:blipFill>
        <p:spPr bwMode="auto">
          <a:xfrm>
            <a:off x="1692275" y="1822450"/>
            <a:ext cx="5797550" cy="3327400"/>
          </a:xfrm>
          <a:prstGeom prst="rect">
            <a:avLst/>
          </a:prstGeom>
          <a:noFill/>
          <a:ln w="9525">
            <a:noFill/>
            <a:miter lim="800000"/>
            <a:headEnd/>
            <a:tailEnd/>
          </a:ln>
        </p:spPr>
      </p:pic>
      <p:sp>
        <p:nvSpPr>
          <p:cNvPr id="20489" name="TextBox 17"/>
          <p:cNvSpPr txBox="1">
            <a:spLocks noChangeArrowheads="1"/>
          </p:cNvSpPr>
          <p:nvPr/>
        </p:nvSpPr>
        <p:spPr bwMode="auto">
          <a:xfrm>
            <a:off x="7277100" y="4176713"/>
            <a:ext cx="1452563" cy="1477962"/>
          </a:xfrm>
          <a:prstGeom prst="rect">
            <a:avLst/>
          </a:prstGeom>
          <a:noFill/>
          <a:ln w="9525">
            <a:noFill/>
            <a:miter lim="800000"/>
            <a:headEnd/>
            <a:tailEnd/>
          </a:ln>
        </p:spPr>
        <p:txBody>
          <a:bodyPr>
            <a:spAutoFit/>
          </a:bodyPr>
          <a:lstStyle/>
          <a:p>
            <a:pPr defTabSz="457200">
              <a:defRPr/>
            </a:pPr>
            <a:r>
              <a:rPr lang="en-US" dirty="0">
                <a:latin typeface="+mn-lt"/>
                <a:ea typeface="ＭＳ Ｐゴシック"/>
                <a:cs typeface="ＭＳ Ｐゴシック"/>
              </a:rPr>
              <a:t>Evidence for seasonally sea ice free areas</a:t>
            </a:r>
          </a:p>
          <a:p>
            <a:pPr defTabSz="457200">
              <a:defRPr/>
            </a:pPr>
            <a:endParaRPr lang="en-US" dirty="0">
              <a:latin typeface="+mn-lt"/>
              <a:ea typeface="ＭＳ Ｐゴシック"/>
              <a:cs typeface="ＭＳ Ｐゴシック"/>
            </a:endParaRPr>
          </a:p>
        </p:txBody>
      </p:sp>
      <p:sp>
        <p:nvSpPr>
          <p:cNvPr id="20491" name="TextBox 26"/>
          <p:cNvSpPr txBox="1">
            <a:spLocks noChangeArrowheads="1"/>
          </p:cNvSpPr>
          <p:nvPr/>
        </p:nvSpPr>
        <p:spPr bwMode="auto">
          <a:xfrm>
            <a:off x="223838" y="1368425"/>
            <a:ext cx="3668712" cy="646113"/>
          </a:xfrm>
          <a:prstGeom prst="rect">
            <a:avLst/>
          </a:prstGeom>
          <a:noFill/>
          <a:ln w="9525">
            <a:noFill/>
            <a:miter lim="800000"/>
            <a:headEnd/>
            <a:tailEnd/>
          </a:ln>
        </p:spPr>
        <p:txBody>
          <a:bodyPr>
            <a:spAutoFit/>
          </a:bodyPr>
          <a:lstStyle/>
          <a:p>
            <a:pPr>
              <a:defRPr/>
            </a:pPr>
            <a:r>
              <a:rPr lang="en-GB" dirty="0">
                <a:latin typeface="+mn-lt"/>
              </a:rPr>
              <a:t>Global mean temperatures 2-3 °C higher than pre-Industrial</a:t>
            </a:r>
          </a:p>
        </p:txBody>
      </p:sp>
      <p:sp>
        <p:nvSpPr>
          <p:cNvPr id="20493" name="TextBox 15"/>
          <p:cNvSpPr txBox="1">
            <a:spLocks noChangeArrowheads="1"/>
          </p:cNvSpPr>
          <p:nvPr/>
        </p:nvSpPr>
        <p:spPr bwMode="auto">
          <a:xfrm>
            <a:off x="7234238" y="1433513"/>
            <a:ext cx="1668462" cy="923925"/>
          </a:xfrm>
          <a:prstGeom prst="rect">
            <a:avLst/>
          </a:prstGeom>
          <a:noFill/>
          <a:ln w="9525">
            <a:noFill/>
            <a:miter lim="800000"/>
            <a:headEnd/>
            <a:tailEnd/>
          </a:ln>
        </p:spPr>
        <p:txBody>
          <a:bodyPr>
            <a:spAutoFit/>
          </a:bodyPr>
          <a:lstStyle/>
          <a:p>
            <a:pPr defTabSz="457200">
              <a:defRPr/>
            </a:pPr>
            <a:r>
              <a:rPr lang="en-US" dirty="0">
                <a:latin typeface="+mn-lt"/>
                <a:ea typeface="ＭＳ Ｐゴシック"/>
                <a:cs typeface="ＭＳ Ｐゴシック"/>
              </a:rPr>
              <a:t>CO</a:t>
            </a:r>
            <a:r>
              <a:rPr lang="en-US" baseline="-25000" dirty="0">
                <a:latin typeface="+mn-lt"/>
                <a:ea typeface="ＭＳ Ｐゴシック"/>
                <a:cs typeface="ＭＳ Ｐゴシック"/>
              </a:rPr>
              <a:t>2</a:t>
            </a:r>
            <a:r>
              <a:rPr lang="en-US" dirty="0">
                <a:latin typeface="+mn-lt"/>
                <a:ea typeface="ＭＳ Ｐゴシック"/>
                <a:cs typeface="ＭＳ Ｐゴシック"/>
              </a:rPr>
              <a:t> increase (400 </a:t>
            </a:r>
            <a:r>
              <a:rPr lang="en-US" i="1" dirty="0" err="1">
                <a:latin typeface="+mn-lt"/>
                <a:ea typeface="ＭＳ Ｐゴシック"/>
                <a:cs typeface="ＭＳ Ｐゴシック"/>
              </a:rPr>
              <a:t>ppmv</a:t>
            </a:r>
            <a:r>
              <a:rPr lang="en-US" dirty="0">
                <a:latin typeface="+mn-lt"/>
                <a:ea typeface="ＭＳ Ｐゴシック"/>
                <a:cs typeface="ＭＳ Ｐゴシック"/>
              </a:rPr>
              <a:t>)</a:t>
            </a:r>
          </a:p>
          <a:p>
            <a:pPr defTabSz="457200">
              <a:defRPr/>
            </a:pPr>
            <a:endParaRPr lang="en-US" dirty="0">
              <a:latin typeface="+mn-lt"/>
              <a:ea typeface="ＭＳ Ｐゴシック"/>
              <a:cs typeface="ＭＳ Ｐゴシック"/>
            </a:endParaRPr>
          </a:p>
        </p:txBody>
      </p:sp>
      <p:sp>
        <p:nvSpPr>
          <p:cNvPr id="20494" name="TextBox 14"/>
          <p:cNvSpPr txBox="1">
            <a:spLocks noChangeArrowheads="1"/>
          </p:cNvSpPr>
          <p:nvPr/>
        </p:nvSpPr>
        <p:spPr bwMode="auto">
          <a:xfrm>
            <a:off x="3192463" y="5657850"/>
            <a:ext cx="2817812" cy="1200150"/>
          </a:xfrm>
          <a:prstGeom prst="rect">
            <a:avLst/>
          </a:prstGeom>
          <a:noFill/>
          <a:ln w="9525">
            <a:noFill/>
            <a:miter lim="800000"/>
            <a:headEnd/>
            <a:tailEnd/>
          </a:ln>
        </p:spPr>
        <p:txBody>
          <a:bodyPr>
            <a:spAutoFit/>
          </a:bodyPr>
          <a:lstStyle/>
          <a:p>
            <a:pPr algn="ctr" defTabSz="457200">
              <a:defRPr/>
            </a:pPr>
            <a:r>
              <a:rPr lang="en-US" dirty="0">
                <a:latin typeface="+mn-lt"/>
                <a:ea typeface="ＭＳ Ｐゴシック"/>
                <a:cs typeface="ＭＳ Ｐゴシック"/>
              </a:rPr>
              <a:t>Reduced equator to pole surface temperature gradient</a:t>
            </a:r>
          </a:p>
          <a:p>
            <a:pPr algn="ctr" defTabSz="457200">
              <a:defRPr/>
            </a:pPr>
            <a:endParaRPr lang="en-US" dirty="0">
              <a:latin typeface="+mn-lt"/>
              <a:ea typeface="ＭＳ Ｐゴシック"/>
              <a:cs typeface="ＭＳ Ｐゴシック"/>
            </a:endParaRPr>
          </a:p>
        </p:txBody>
      </p:sp>
      <p:sp>
        <p:nvSpPr>
          <p:cNvPr id="24" name="TextBox 17"/>
          <p:cNvSpPr txBox="1">
            <a:spLocks noChangeArrowheads="1"/>
          </p:cNvSpPr>
          <p:nvPr/>
        </p:nvSpPr>
        <p:spPr bwMode="auto">
          <a:xfrm>
            <a:off x="411163" y="4421188"/>
            <a:ext cx="2217737" cy="1754326"/>
          </a:xfrm>
          <a:prstGeom prst="rect">
            <a:avLst/>
          </a:prstGeom>
          <a:noFill/>
          <a:ln w="9525">
            <a:noFill/>
            <a:miter lim="800000"/>
            <a:headEnd/>
            <a:tailEnd/>
          </a:ln>
        </p:spPr>
        <p:txBody>
          <a:bodyPr>
            <a:spAutoFit/>
          </a:bodyPr>
          <a:lstStyle/>
          <a:p>
            <a:pPr defTabSz="457200">
              <a:defRPr/>
            </a:pPr>
            <a:r>
              <a:rPr lang="en-US" dirty="0">
                <a:latin typeface="+mn-lt"/>
                <a:ea typeface="ＭＳ Ｐゴシック"/>
                <a:cs typeface="ＭＳ Ｐゴシック"/>
              </a:rPr>
              <a:t>Reduced extent of the ice </a:t>
            </a:r>
            <a:r>
              <a:rPr lang="en-US" dirty="0" smtClean="0">
                <a:latin typeface="+mn-lt"/>
                <a:ea typeface="ＭＳ Ｐゴシック"/>
                <a:cs typeface="ＭＳ Ｐゴシック"/>
              </a:rPr>
              <a:t>sheets – sea level estimates suggesting 25m higher than today</a:t>
            </a:r>
            <a:endParaRPr lang="en-US" dirty="0">
              <a:latin typeface="+mn-lt"/>
              <a:ea typeface="ＭＳ Ｐゴシック"/>
              <a:cs typeface="ＭＳ Ｐゴシック"/>
            </a:endParaRPr>
          </a:p>
          <a:p>
            <a:pPr defTabSz="457200">
              <a:defRPr/>
            </a:pPr>
            <a:endParaRPr lang="en-US" dirty="0">
              <a:latin typeface="+mn-lt"/>
              <a:ea typeface="ＭＳ Ｐゴシック"/>
              <a:cs typeface="ＭＳ Ｐゴシック"/>
            </a:endParaRPr>
          </a:p>
        </p:txBody>
      </p:sp>
      <p:sp>
        <p:nvSpPr>
          <p:cNvPr id="27" name="TextBox 26"/>
          <p:cNvSpPr txBox="1"/>
          <p:nvPr/>
        </p:nvSpPr>
        <p:spPr>
          <a:xfrm>
            <a:off x="2663825" y="5222875"/>
            <a:ext cx="3948113" cy="260350"/>
          </a:xfrm>
          <a:prstGeom prst="rect">
            <a:avLst/>
          </a:prstGeom>
          <a:noFill/>
        </p:spPr>
        <p:txBody>
          <a:bodyPr>
            <a:spAutoFit/>
          </a:bodyPr>
          <a:lstStyle/>
          <a:p>
            <a:pPr algn="ctr">
              <a:defRPr/>
            </a:pPr>
            <a:r>
              <a:rPr lang="en-GB" sz="1100" dirty="0">
                <a:latin typeface="+mn-lt"/>
              </a:rPr>
              <a:t>Pliocene Sea Surface Temperature Anomaly from Modern (˚C)</a:t>
            </a:r>
          </a:p>
        </p:txBody>
      </p:sp>
      <p:sp>
        <p:nvSpPr>
          <p:cNvPr id="15" name="Rectangle 14"/>
          <p:cNvSpPr/>
          <p:nvPr/>
        </p:nvSpPr>
        <p:spPr>
          <a:xfrm>
            <a:off x="2873375" y="5037138"/>
            <a:ext cx="3481388"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34" name="TextBox 12"/>
          <p:cNvSpPr txBox="1">
            <a:spLocks noChangeArrowheads="1"/>
          </p:cNvSpPr>
          <p:nvPr/>
        </p:nvSpPr>
        <p:spPr bwMode="auto">
          <a:xfrm>
            <a:off x="2819400" y="4999038"/>
            <a:ext cx="320675" cy="261937"/>
          </a:xfrm>
          <a:prstGeom prst="rect">
            <a:avLst/>
          </a:prstGeom>
          <a:noFill/>
          <a:ln w="9525">
            <a:noFill/>
            <a:miter lim="800000"/>
            <a:headEnd/>
            <a:tailEnd/>
          </a:ln>
        </p:spPr>
        <p:txBody>
          <a:bodyPr>
            <a:spAutoFit/>
          </a:bodyPr>
          <a:lstStyle/>
          <a:p>
            <a:r>
              <a:rPr lang="en-GB" sz="1100"/>
              <a:t>-8</a:t>
            </a:r>
          </a:p>
        </p:txBody>
      </p:sp>
      <p:sp>
        <p:nvSpPr>
          <p:cNvPr id="5135" name="TextBox 15"/>
          <p:cNvSpPr txBox="1">
            <a:spLocks noChangeArrowheads="1"/>
          </p:cNvSpPr>
          <p:nvPr/>
        </p:nvSpPr>
        <p:spPr bwMode="auto">
          <a:xfrm>
            <a:off x="3154363" y="4999038"/>
            <a:ext cx="442912" cy="261937"/>
          </a:xfrm>
          <a:prstGeom prst="rect">
            <a:avLst/>
          </a:prstGeom>
          <a:noFill/>
          <a:ln w="9525">
            <a:noFill/>
            <a:miter lim="800000"/>
            <a:headEnd/>
            <a:tailEnd/>
          </a:ln>
        </p:spPr>
        <p:txBody>
          <a:bodyPr>
            <a:spAutoFit/>
          </a:bodyPr>
          <a:lstStyle/>
          <a:p>
            <a:pPr algn="ctr"/>
            <a:r>
              <a:rPr lang="en-GB" sz="1100"/>
              <a:t>-6</a:t>
            </a:r>
          </a:p>
        </p:txBody>
      </p:sp>
      <p:sp>
        <p:nvSpPr>
          <p:cNvPr id="5136" name="TextBox 16"/>
          <p:cNvSpPr txBox="1">
            <a:spLocks noChangeArrowheads="1"/>
          </p:cNvSpPr>
          <p:nvPr/>
        </p:nvSpPr>
        <p:spPr bwMode="auto">
          <a:xfrm>
            <a:off x="3559175" y="4999038"/>
            <a:ext cx="441325" cy="261937"/>
          </a:xfrm>
          <a:prstGeom prst="rect">
            <a:avLst/>
          </a:prstGeom>
          <a:noFill/>
          <a:ln w="9525">
            <a:noFill/>
            <a:miter lim="800000"/>
            <a:headEnd/>
            <a:tailEnd/>
          </a:ln>
        </p:spPr>
        <p:txBody>
          <a:bodyPr>
            <a:spAutoFit/>
          </a:bodyPr>
          <a:lstStyle/>
          <a:p>
            <a:pPr algn="ctr"/>
            <a:r>
              <a:rPr lang="en-GB" sz="1100"/>
              <a:t>-4</a:t>
            </a:r>
          </a:p>
        </p:txBody>
      </p:sp>
      <p:sp>
        <p:nvSpPr>
          <p:cNvPr id="5137" name="TextBox 17"/>
          <p:cNvSpPr txBox="1">
            <a:spLocks noChangeArrowheads="1"/>
          </p:cNvSpPr>
          <p:nvPr/>
        </p:nvSpPr>
        <p:spPr bwMode="auto">
          <a:xfrm>
            <a:off x="3978275" y="4999038"/>
            <a:ext cx="441325" cy="261937"/>
          </a:xfrm>
          <a:prstGeom prst="rect">
            <a:avLst/>
          </a:prstGeom>
          <a:noFill/>
          <a:ln w="9525">
            <a:noFill/>
            <a:miter lim="800000"/>
            <a:headEnd/>
            <a:tailEnd/>
          </a:ln>
        </p:spPr>
        <p:txBody>
          <a:bodyPr>
            <a:spAutoFit/>
          </a:bodyPr>
          <a:lstStyle/>
          <a:p>
            <a:pPr algn="ctr"/>
            <a:r>
              <a:rPr lang="en-GB" sz="1100"/>
              <a:t>-2</a:t>
            </a:r>
          </a:p>
        </p:txBody>
      </p:sp>
      <p:sp>
        <p:nvSpPr>
          <p:cNvPr id="5138" name="TextBox 18"/>
          <p:cNvSpPr txBox="1">
            <a:spLocks noChangeArrowheads="1"/>
          </p:cNvSpPr>
          <p:nvPr/>
        </p:nvSpPr>
        <p:spPr bwMode="auto">
          <a:xfrm>
            <a:off x="4373563" y="4999038"/>
            <a:ext cx="442912" cy="261937"/>
          </a:xfrm>
          <a:prstGeom prst="rect">
            <a:avLst/>
          </a:prstGeom>
          <a:noFill/>
          <a:ln w="9525">
            <a:noFill/>
            <a:miter lim="800000"/>
            <a:headEnd/>
            <a:tailEnd/>
          </a:ln>
        </p:spPr>
        <p:txBody>
          <a:bodyPr>
            <a:spAutoFit/>
          </a:bodyPr>
          <a:lstStyle/>
          <a:p>
            <a:pPr algn="ctr"/>
            <a:r>
              <a:rPr lang="en-GB" sz="1100"/>
              <a:t>0</a:t>
            </a:r>
          </a:p>
        </p:txBody>
      </p:sp>
      <p:sp>
        <p:nvSpPr>
          <p:cNvPr id="5139" name="TextBox 19"/>
          <p:cNvSpPr txBox="1">
            <a:spLocks noChangeArrowheads="1"/>
          </p:cNvSpPr>
          <p:nvPr/>
        </p:nvSpPr>
        <p:spPr bwMode="auto">
          <a:xfrm>
            <a:off x="4784725" y="4999038"/>
            <a:ext cx="442913" cy="261937"/>
          </a:xfrm>
          <a:prstGeom prst="rect">
            <a:avLst/>
          </a:prstGeom>
          <a:noFill/>
          <a:ln w="9525">
            <a:noFill/>
            <a:miter lim="800000"/>
            <a:headEnd/>
            <a:tailEnd/>
          </a:ln>
        </p:spPr>
        <p:txBody>
          <a:bodyPr>
            <a:spAutoFit/>
          </a:bodyPr>
          <a:lstStyle/>
          <a:p>
            <a:pPr algn="ctr"/>
            <a:r>
              <a:rPr lang="en-GB" sz="1100"/>
              <a:t>2</a:t>
            </a:r>
          </a:p>
        </p:txBody>
      </p:sp>
      <p:sp>
        <p:nvSpPr>
          <p:cNvPr id="5140" name="TextBox 20"/>
          <p:cNvSpPr txBox="1">
            <a:spLocks noChangeArrowheads="1"/>
          </p:cNvSpPr>
          <p:nvPr/>
        </p:nvSpPr>
        <p:spPr bwMode="auto">
          <a:xfrm>
            <a:off x="5189538" y="4999038"/>
            <a:ext cx="441325" cy="261937"/>
          </a:xfrm>
          <a:prstGeom prst="rect">
            <a:avLst/>
          </a:prstGeom>
          <a:noFill/>
          <a:ln w="9525">
            <a:noFill/>
            <a:miter lim="800000"/>
            <a:headEnd/>
            <a:tailEnd/>
          </a:ln>
        </p:spPr>
        <p:txBody>
          <a:bodyPr>
            <a:spAutoFit/>
          </a:bodyPr>
          <a:lstStyle/>
          <a:p>
            <a:pPr algn="ctr"/>
            <a:r>
              <a:rPr lang="en-GB" sz="1100"/>
              <a:t>4</a:t>
            </a:r>
          </a:p>
        </p:txBody>
      </p:sp>
      <p:sp>
        <p:nvSpPr>
          <p:cNvPr id="5141" name="TextBox 21"/>
          <p:cNvSpPr txBox="1">
            <a:spLocks noChangeArrowheads="1"/>
          </p:cNvSpPr>
          <p:nvPr/>
        </p:nvSpPr>
        <p:spPr bwMode="auto">
          <a:xfrm>
            <a:off x="5592763" y="4999038"/>
            <a:ext cx="442912" cy="261937"/>
          </a:xfrm>
          <a:prstGeom prst="rect">
            <a:avLst/>
          </a:prstGeom>
          <a:noFill/>
          <a:ln w="9525">
            <a:noFill/>
            <a:miter lim="800000"/>
            <a:headEnd/>
            <a:tailEnd/>
          </a:ln>
        </p:spPr>
        <p:txBody>
          <a:bodyPr>
            <a:spAutoFit/>
          </a:bodyPr>
          <a:lstStyle/>
          <a:p>
            <a:pPr algn="ctr"/>
            <a:r>
              <a:rPr lang="en-GB" sz="1100"/>
              <a:t>6</a:t>
            </a:r>
          </a:p>
        </p:txBody>
      </p:sp>
      <p:sp>
        <p:nvSpPr>
          <p:cNvPr id="5142" name="TextBox 24"/>
          <p:cNvSpPr txBox="1">
            <a:spLocks noChangeArrowheads="1"/>
          </p:cNvSpPr>
          <p:nvPr/>
        </p:nvSpPr>
        <p:spPr bwMode="auto">
          <a:xfrm>
            <a:off x="5989638" y="4999038"/>
            <a:ext cx="441325" cy="261937"/>
          </a:xfrm>
          <a:prstGeom prst="rect">
            <a:avLst/>
          </a:prstGeom>
          <a:noFill/>
          <a:ln w="9525">
            <a:noFill/>
            <a:miter lim="800000"/>
            <a:headEnd/>
            <a:tailEnd/>
          </a:ln>
        </p:spPr>
        <p:txBody>
          <a:bodyPr>
            <a:spAutoFit/>
          </a:bodyPr>
          <a:lstStyle/>
          <a:p>
            <a:pPr algn="ctr"/>
            <a:r>
              <a:rPr lang="en-GB" sz="1100"/>
              <a:t>8</a:t>
            </a:r>
          </a:p>
        </p:txBody>
      </p:sp>
      <p:pic>
        <p:nvPicPr>
          <p:cNvPr id="29" name="Picture 11" descr="prism_background_banner"/>
          <p:cNvPicPr>
            <a:picLocks noChangeAspect="1" noChangeArrowheads="1"/>
          </p:cNvPicPr>
          <p:nvPr/>
        </p:nvPicPr>
        <p:blipFill>
          <a:blip r:embed="rId4" cstate="print"/>
          <a:srcRect r="78375"/>
          <a:stretch>
            <a:fillRect/>
          </a:stretch>
        </p:blipFill>
        <p:spPr bwMode="auto">
          <a:xfrm>
            <a:off x="7843837" y="5664200"/>
            <a:ext cx="1300163" cy="1193800"/>
          </a:xfrm>
          <a:prstGeom prst="rect">
            <a:avLst/>
          </a:prstGeom>
          <a:noFill/>
          <a:ln w="9525">
            <a:noFill/>
            <a:miter lim="800000"/>
            <a:headEnd/>
            <a:tailEnd/>
          </a:ln>
        </p:spPr>
      </p:pic>
      <p:sp>
        <p:nvSpPr>
          <p:cNvPr id="23" name="Title 1"/>
          <p:cNvSpPr txBox="1">
            <a:spLocks/>
          </p:cNvSpPr>
          <p:nvPr/>
        </p:nvSpPr>
        <p:spPr>
          <a:xfrm>
            <a:off x="261938" y="0"/>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Characteristics of the Late Pliocene </a:t>
            </a:r>
            <a:endParaRPr lang="en-US" sz="3200" dirty="0" smtClean="0">
              <a:solidFill>
                <a:srgbClr val="1B587C"/>
              </a:solidFill>
              <a:latin typeface="+mn-lt"/>
              <a:ea typeface="Calibri (Headings)"/>
              <a:cs typeface="Arial" pitchFamily="34" charset="0"/>
            </a:endParaRPr>
          </a:p>
        </p:txBody>
      </p:sp>
      <p:cxnSp>
        <p:nvCxnSpPr>
          <p:cNvPr id="28" name="Straight Connector 27"/>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29</a:t>
            </a:fld>
            <a:endParaRPr lang="en-GB"/>
          </a:p>
        </p:txBody>
      </p:sp>
    </p:spTree>
    <p:extLst>
      <p:ext uri="{BB962C8B-B14F-4D97-AF65-F5344CB8AC3E}">
        <p14:creationId xmlns:p14="http://schemas.microsoft.com/office/powerpoint/2010/main" val="33604560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Learning Outcomes</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7524" y="2891336"/>
            <a:ext cx="8568952" cy="4031873"/>
          </a:xfrm>
          <a:prstGeom prst="rect">
            <a:avLst/>
          </a:prstGeom>
          <a:noFill/>
        </p:spPr>
        <p:txBody>
          <a:bodyPr wrap="square" rtlCol="0">
            <a:spAutoFit/>
          </a:bodyPr>
          <a:lstStyle/>
          <a:p>
            <a:pPr marL="285750" indent="-285750">
              <a:buFont typeface="Arial" panose="020B0604020202020204" pitchFamily="34" charset="0"/>
              <a:buChar char="•"/>
            </a:pPr>
            <a:r>
              <a:rPr lang="en-GB" sz="3200" dirty="0" smtClean="0"/>
              <a:t>To understand why it is important/interesting to study </a:t>
            </a:r>
            <a:r>
              <a:rPr lang="en-GB" sz="3200" dirty="0" err="1" smtClean="0"/>
              <a:t>palaeoclimates</a:t>
            </a:r>
            <a:endParaRPr lang="en-GB" sz="3200" dirty="0"/>
          </a:p>
          <a:p>
            <a:pPr marL="285750" indent="-285750">
              <a:buFont typeface="Arial" panose="020B0604020202020204" pitchFamily="34" charset="0"/>
              <a:buChar char="•"/>
            </a:pPr>
            <a:r>
              <a:rPr lang="en-GB" sz="3200" dirty="0" smtClean="0"/>
              <a:t>To gain an overview of atmospheric composition and climate during the </a:t>
            </a:r>
            <a:r>
              <a:rPr lang="en-GB" sz="3200" dirty="0" err="1" smtClean="0"/>
              <a:t>Cenozoic</a:t>
            </a:r>
            <a:r>
              <a:rPr lang="en-GB" sz="3200" dirty="0" smtClean="0"/>
              <a:t> Era</a:t>
            </a:r>
          </a:p>
          <a:p>
            <a:pPr marL="285750" indent="-285750">
              <a:buFont typeface="Arial" panose="020B0604020202020204" pitchFamily="34" charset="0"/>
              <a:buChar char="•"/>
            </a:pPr>
            <a:r>
              <a:rPr lang="en-GB" sz="3200" dirty="0" smtClean="0"/>
              <a:t>To understand the broad link between atmospheric composition (CO</a:t>
            </a:r>
            <a:r>
              <a:rPr lang="en-GB" sz="3200" baseline="-25000" dirty="0" smtClean="0"/>
              <a:t>2</a:t>
            </a:r>
            <a:r>
              <a:rPr lang="en-GB" sz="3200" dirty="0" smtClean="0"/>
              <a:t>), ice sheets and climate</a:t>
            </a:r>
          </a:p>
          <a:p>
            <a:pPr marL="285750" indent="-285750">
              <a:buFont typeface="Arial" panose="020B0604020202020204" pitchFamily="34" charset="0"/>
              <a:buChar char="•"/>
            </a:pPr>
            <a:endParaRPr lang="en-GB" sz="3200" dirty="0"/>
          </a:p>
        </p:txBody>
      </p:sp>
      <p:sp>
        <p:nvSpPr>
          <p:cNvPr id="12" name="TextBox 11"/>
          <p:cNvSpPr txBox="1"/>
          <p:nvPr/>
        </p:nvSpPr>
        <p:spPr>
          <a:xfrm>
            <a:off x="395536" y="1321676"/>
            <a:ext cx="8640960" cy="1569660"/>
          </a:xfrm>
          <a:prstGeom prst="rect">
            <a:avLst/>
          </a:prstGeom>
          <a:noFill/>
        </p:spPr>
        <p:txBody>
          <a:bodyPr wrap="square" rtlCol="0">
            <a:spAutoFit/>
          </a:bodyPr>
          <a:lstStyle/>
          <a:p>
            <a:r>
              <a:rPr lang="en-GB" sz="2400" b="1" dirty="0" err="1" smtClean="0">
                <a:solidFill>
                  <a:srgbClr val="0070C0"/>
                </a:solidFill>
              </a:rPr>
              <a:t>palaeo</a:t>
            </a:r>
            <a:r>
              <a:rPr lang="en-GB" sz="2400" b="1" dirty="0" smtClean="0">
                <a:solidFill>
                  <a:srgbClr val="0070C0"/>
                </a:solidFill>
              </a:rPr>
              <a:t>-</a:t>
            </a:r>
            <a:r>
              <a:rPr lang="en-GB" sz="2400" i="1" dirty="0" smtClean="0">
                <a:solidFill>
                  <a:srgbClr val="0070C0"/>
                </a:solidFill>
              </a:rPr>
              <a:t>prefix</a:t>
            </a:r>
            <a:r>
              <a:rPr lang="en-GB" sz="2400" dirty="0">
                <a:solidFill>
                  <a:srgbClr val="0070C0"/>
                </a:solidFill>
              </a:rPr>
              <a:t> </a:t>
            </a:r>
            <a:r>
              <a:rPr lang="en-GB" sz="2400" cap="small" dirty="0">
                <a:solidFill>
                  <a:srgbClr val="0070C0"/>
                </a:solidFill>
              </a:rPr>
              <a:t>mainly UK specialized</a:t>
            </a:r>
            <a:r>
              <a:rPr lang="en-GB" sz="2400" dirty="0">
                <a:solidFill>
                  <a:srgbClr val="0070C0"/>
                </a:solidFill>
              </a:rPr>
              <a:t> (</a:t>
            </a:r>
            <a:r>
              <a:rPr lang="en-GB" sz="2400" cap="small" dirty="0">
                <a:solidFill>
                  <a:srgbClr val="0070C0"/>
                </a:solidFill>
              </a:rPr>
              <a:t>US usually</a:t>
            </a:r>
            <a:r>
              <a:rPr lang="en-GB" sz="2400" dirty="0">
                <a:solidFill>
                  <a:srgbClr val="0070C0"/>
                </a:solidFill>
              </a:rPr>
              <a:t> </a:t>
            </a:r>
            <a:r>
              <a:rPr lang="en-GB" sz="2400" b="1" dirty="0">
                <a:solidFill>
                  <a:srgbClr val="0070C0"/>
                </a:solidFill>
              </a:rPr>
              <a:t>paleo-</a:t>
            </a:r>
            <a:r>
              <a:rPr lang="en-GB" sz="2400" dirty="0" smtClean="0">
                <a:solidFill>
                  <a:srgbClr val="0070C0"/>
                </a:solidFill>
              </a:rPr>
              <a:t>)</a:t>
            </a:r>
            <a:r>
              <a:rPr lang="en-GB" sz="2400" dirty="0">
                <a:solidFill>
                  <a:srgbClr val="0070C0"/>
                </a:solidFill>
              </a:rPr>
              <a:t> /</a:t>
            </a:r>
            <a:r>
              <a:rPr lang="en-GB" sz="2400" dirty="0" err="1">
                <a:solidFill>
                  <a:srgbClr val="0070C0"/>
                </a:solidFill>
              </a:rPr>
              <a:t>pæl.i.əʊ</a:t>
            </a:r>
            <a:r>
              <a:rPr lang="en-GB" sz="2400" dirty="0">
                <a:solidFill>
                  <a:srgbClr val="0070C0"/>
                </a:solidFill>
              </a:rPr>
              <a:t>-</a:t>
            </a:r>
            <a:r>
              <a:rPr lang="en-GB" sz="2400" dirty="0" smtClean="0">
                <a:solidFill>
                  <a:srgbClr val="0070C0"/>
                </a:solidFill>
              </a:rPr>
              <a:t>/  </a:t>
            </a:r>
          </a:p>
          <a:p>
            <a:r>
              <a:rPr lang="en-GB" sz="2400" dirty="0" smtClean="0">
                <a:solidFill>
                  <a:srgbClr val="0070C0"/>
                </a:solidFill>
              </a:rPr>
              <a:t>From </a:t>
            </a:r>
            <a:r>
              <a:rPr lang="en-GB" sz="2400" dirty="0">
                <a:solidFill>
                  <a:srgbClr val="0070C0"/>
                </a:solidFill>
              </a:rPr>
              <a:t>Greek </a:t>
            </a:r>
            <a:r>
              <a:rPr lang="en-GB" sz="2400" i="1" dirty="0" err="1">
                <a:solidFill>
                  <a:srgbClr val="0070C0"/>
                </a:solidFill>
              </a:rPr>
              <a:t>palaios</a:t>
            </a:r>
            <a:r>
              <a:rPr lang="en-GB" sz="2400" dirty="0">
                <a:solidFill>
                  <a:srgbClr val="0070C0"/>
                </a:solidFill>
              </a:rPr>
              <a:t> 'ancient</a:t>
            </a:r>
            <a:r>
              <a:rPr lang="en-GB" sz="2400" dirty="0" smtClean="0">
                <a:solidFill>
                  <a:srgbClr val="0070C0"/>
                </a:solidFill>
              </a:rPr>
              <a:t>'</a:t>
            </a:r>
            <a:endParaRPr lang="en-GB" sz="2400" dirty="0">
              <a:solidFill>
                <a:srgbClr val="0070C0"/>
              </a:solidFill>
            </a:endParaRPr>
          </a:p>
          <a:p>
            <a:r>
              <a:rPr lang="en-GB" sz="2400" dirty="0" smtClean="0">
                <a:solidFill>
                  <a:srgbClr val="0070C0"/>
                </a:solidFill>
              </a:rPr>
              <a:t>older </a:t>
            </a:r>
            <a:r>
              <a:rPr lang="en-GB" sz="2400" dirty="0">
                <a:solidFill>
                  <a:srgbClr val="0070C0"/>
                </a:solidFill>
              </a:rPr>
              <a:t>or ancient, especially relating to the geological </a:t>
            </a:r>
            <a:r>
              <a:rPr lang="en-GB" sz="2400" dirty="0" smtClean="0">
                <a:solidFill>
                  <a:srgbClr val="0070C0"/>
                </a:solidFill>
              </a:rPr>
              <a:t>past</a:t>
            </a:r>
          </a:p>
          <a:p>
            <a:endParaRPr lang="en-GB" sz="2400" dirty="0">
              <a:solidFill>
                <a:srgbClr val="0070C0"/>
              </a:solidFill>
            </a:endParaRPr>
          </a:p>
        </p:txBody>
      </p:sp>
      <p:sp>
        <p:nvSpPr>
          <p:cNvPr id="2" name="Slide Number Placeholder 1"/>
          <p:cNvSpPr>
            <a:spLocks noGrp="1"/>
          </p:cNvSpPr>
          <p:nvPr>
            <p:ph type="sldNum" sz="quarter" idx="12"/>
          </p:nvPr>
        </p:nvSpPr>
        <p:spPr/>
        <p:txBody>
          <a:bodyPr/>
          <a:lstStyle/>
          <a:p>
            <a:fld id="{CD88D163-8FEE-4B6A-977D-600E3843CE6C}" type="slidenum">
              <a:rPr lang="en-GB" smtClean="0"/>
              <a:t>3</a:t>
            </a:fld>
            <a:endParaRPr lang="en-GB"/>
          </a:p>
        </p:txBody>
      </p:sp>
    </p:spTree>
    <p:extLst>
      <p:ext uri="{BB962C8B-B14F-4D97-AF65-F5344CB8AC3E}">
        <p14:creationId xmlns:p14="http://schemas.microsoft.com/office/powerpoint/2010/main" val="23034994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urist Attractions In McMurdo Dry Valleys"/>
          <p:cNvPicPr>
            <a:picLocks noChangeAspect="1" noChangeArrowheads="1"/>
          </p:cNvPicPr>
          <p:nvPr/>
        </p:nvPicPr>
        <p:blipFill>
          <a:blip r:embed="rId3" cstate="print"/>
          <a:srcRect/>
          <a:stretch>
            <a:fillRect/>
          </a:stretch>
        </p:blipFill>
        <p:spPr bwMode="auto">
          <a:xfrm>
            <a:off x="7380312" y="1484784"/>
            <a:ext cx="1622497" cy="1080120"/>
          </a:xfrm>
          <a:prstGeom prst="rect">
            <a:avLst/>
          </a:prstGeom>
          <a:noFill/>
          <a:ln>
            <a:solidFill>
              <a:schemeClr val="bg1">
                <a:lumMod val="50000"/>
              </a:schemeClr>
            </a:solidFill>
          </a:ln>
        </p:spPr>
      </p:pic>
      <p:pic>
        <p:nvPicPr>
          <p:cNvPr id="48" name="Picture 47" descr="Antarctica_white.tif"/>
          <p:cNvPicPr>
            <a:picLocks noChangeAspect="1"/>
          </p:cNvPicPr>
          <p:nvPr/>
        </p:nvPicPr>
        <p:blipFill>
          <a:blip r:embed="rId4" cstate="print"/>
          <a:srcRect l="2069" t="4200" r="696" b="55034"/>
          <a:stretch>
            <a:fillRect/>
          </a:stretch>
        </p:blipFill>
        <p:spPr>
          <a:xfrm>
            <a:off x="1907704" y="1772816"/>
            <a:ext cx="4968552" cy="4104456"/>
          </a:xfrm>
          <a:prstGeom prst="rect">
            <a:avLst/>
          </a:prstGeom>
        </p:spPr>
      </p:pic>
      <p:pic>
        <p:nvPicPr>
          <p:cNvPr id="14" name="Picture 13" descr="Bedmap_Antarctica_transparent_WAIS.png"/>
          <p:cNvPicPr>
            <a:picLocks noChangeAspect="1"/>
          </p:cNvPicPr>
          <p:nvPr/>
        </p:nvPicPr>
        <p:blipFill>
          <a:blip r:embed="rId5" cstate="print"/>
          <a:srcRect r="52705" b="23846"/>
          <a:stretch>
            <a:fillRect/>
          </a:stretch>
        </p:blipFill>
        <p:spPr>
          <a:xfrm rot="286417">
            <a:off x="1887349" y="1293013"/>
            <a:ext cx="2489885" cy="3947093"/>
          </a:xfrm>
          <a:prstGeom prst="rect">
            <a:avLst/>
          </a:prstGeom>
        </p:spPr>
      </p:pic>
      <p:grpSp>
        <p:nvGrpSpPr>
          <p:cNvPr id="2" name="Group 15"/>
          <p:cNvGrpSpPr/>
          <p:nvPr/>
        </p:nvGrpSpPr>
        <p:grpSpPr>
          <a:xfrm>
            <a:off x="0" y="2348880"/>
            <a:ext cx="2195736" cy="2232248"/>
            <a:chOff x="3117903" y="132731"/>
            <a:chExt cx="6113711" cy="6105620"/>
          </a:xfrm>
        </p:grpSpPr>
        <p:pic>
          <p:nvPicPr>
            <p:cNvPr id="2051" name="Picture 3"/>
            <p:cNvPicPr>
              <a:picLocks noChangeAspect="1" noChangeArrowheads="1"/>
            </p:cNvPicPr>
            <p:nvPr/>
          </p:nvPicPr>
          <p:blipFill>
            <a:blip r:embed="rId6" cstate="print"/>
            <a:srcRect l="40913" t="17041" r="20881" b="21910"/>
            <a:stretch>
              <a:fillRect/>
            </a:stretch>
          </p:blipFill>
          <p:spPr bwMode="auto">
            <a:xfrm>
              <a:off x="3117903" y="132731"/>
              <a:ext cx="6113711" cy="6105620"/>
            </a:xfrm>
            <a:prstGeom prst="rect">
              <a:avLst/>
            </a:prstGeom>
            <a:noFill/>
            <a:ln w="9525">
              <a:noFill/>
              <a:miter lim="800000"/>
              <a:headEnd/>
              <a:tailEnd/>
            </a:ln>
          </p:spPr>
        </p:pic>
        <p:sp>
          <p:nvSpPr>
            <p:cNvPr id="15" name="TextBox 14"/>
            <p:cNvSpPr txBox="1"/>
            <p:nvPr/>
          </p:nvSpPr>
          <p:spPr>
            <a:xfrm>
              <a:off x="3432081" y="251528"/>
              <a:ext cx="5482759" cy="757645"/>
            </a:xfrm>
            <a:prstGeom prst="rect">
              <a:avLst/>
            </a:prstGeom>
            <a:solidFill>
              <a:schemeClr val="bg1"/>
            </a:solidFill>
            <a:ln>
              <a:solidFill>
                <a:schemeClr val="bg1">
                  <a:lumMod val="50000"/>
                </a:schemeClr>
              </a:solidFill>
            </a:ln>
          </p:spPr>
          <p:txBody>
            <a:bodyPr wrap="square" rtlCol="0">
              <a:spAutoFit/>
            </a:bodyPr>
            <a:lstStyle/>
            <a:p>
              <a:pPr algn="ctr"/>
              <a:r>
                <a:rPr lang="en-GB" sz="1200" dirty="0" smtClean="0"/>
                <a:t>Pollard and DeConto (2009)</a:t>
              </a:r>
              <a:endParaRPr lang="en-GB" sz="1200" dirty="0"/>
            </a:p>
          </p:txBody>
        </p:sp>
      </p:grpSp>
      <p:pic>
        <p:nvPicPr>
          <p:cNvPr id="22" name="Picture 2" descr="Full-size image (310 K)"/>
          <p:cNvPicPr>
            <a:picLocks noChangeAspect="1" noChangeArrowheads="1"/>
          </p:cNvPicPr>
          <p:nvPr/>
        </p:nvPicPr>
        <p:blipFill>
          <a:blip r:embed="rId7" cstate="print"/>
          <a:srcRect r="71650" b="67289"/>
          <a:stretch>
            <a:fillRect/>
          </a:stretch>
        </p:blipFill>
        <p:spPr bwMode="auto">
          <a:xfrm>
            <a:off x="1619672" y="4725144"/>
            <a:ext cx="1296144" cy="1944216"/>
          </a:xfrm>
          <a:prstGeom prst="rect">
            <a:avLst/>
          </a:prstGeom>
          <a:noFill/>
          <a:ln>
            <a:solidFill>
              <a:schemeClr val="bg1">
                <a:lumMod val="50000"/>
              </a:schemeClr>
            </a:solidFill>
          </a:ln>
        </p:spPr>
      </p:pic>
      <p:sp>
        <p:nvSpPr>
          <p:cNvPr id="23" name="Oval 22"/>
          <p:cNvSpPr/>
          <p:nvPr/>
        </p:nvSpPr>
        <p:spPr>
          <a:xfrm>
            <a:off x="4572000" y="4941168"/>
            <a:ext cx="144016" cy="14401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131840" y="5157192"/>
            <a:ext cx="1080120"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p:cNvCxnSpPr>
            <a:endCxn id="23" idx="3"/>
          </p:cNvCxnSpPr>
          <p:nvPr/>
        </p:nvCxnSpPr>
        <p:spPr>
          <a:xfrm flipV="1">
            <a:off x="4211960" y="5064093"/>
            <a:ext cx="381131" cy="93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98499" y="5164812"/>
            <a:ext cx="1296144" cy="338554"/>
          </a:xfrm>
          <a:prstGeom prst="rect">
            <a:avLst/>
          </a:prstGeom>
          <a:noFill/>
        </p:spPr>
        <p:txBody>
          <a:bodyPr wrap="square" rtlCol="0">
            <a:spAutoFit/>
          </a:bodyPr>
          <a:lstStyle/>
          <a:p>
            <a:r>
              <a:rPr lang="en-GB" sz="1600" b="1" dirty="0" smtClean="0"/>
              <a:t>ANDRILL 1B</a:t>
            </a:r>
            <a:endParaRPr lang="en-GB" sz="1600" b="1" dirty="0"/>
          </a:p>
        </p:txBody>
      </p:sp>
      <p:sp>
        <p:nvSpPr>
          <p:cNvPr id="27" name="Oval 26"/>
          <p:cNvSpPr/>
          <p:nvPr/>
        </p:nvSpPr>
        <p:spPr>
          <a:xfrm>
            <a:off x="6019780" y="5494372"/>
            <a:ext cx="144016" cy="14401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6444208" y="5661248"/>
            <a:ext cx="1224136" cy="720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p:cNvCxnSpPr/>
          <p:nvPr/>
        </p:nvCxnSpPr>
        <p:spPr>
          <a:xfrm flipH="1" flipV="1">
            <a:off x="6156176" y="5617297"/>
            <a:ext cx="259321" cy="2599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44208" y="5733256"/>
            <a:ext cx="1296144" cy="584775"/>
          </a:xfrm>
          <a:prstGeom prst="rect">
            <a:avLst/>
          </a:prstGeom>
          <a:noFill/>
        </p:spPr>
        <p:txBody>
          <a:bodyPr wrap="square" rtlCol="0">
            <a:spAutoFit/>
          </a:bodyPr>
          <a:lstStyle/>
          <a:p>
            <a:pPr algn="ctr"/>
            <a:r>
              <a:rPr lang="en-GB" sz="1600" b="1" dirty="0" smtClean="0"/>
              <a:t>Wilkes Land (IODP 318)</a:t>
            </a:r>
            <a:endParaRPr lang="en-GB" sz="1600" b="1" dirty="0"/>
          </a:p>
        </p:txBody>
      </p:sp>
      <p:sp>
        <p:nvSpPr>
          <p:cNvPr id="41" name="Oval 40"/>
          <p:cNvSpPr/>
          <p:nvPr/>
        </p:nvSpPr>
        <p:spPr>
          <a:xfrm>
            <a:off x="6485736" y="3140968"/>
            <a:ext cx="144016" cy="14401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7046560" y="2780928"/>
            <a:ext cx="1224136" cy="720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p:cNvCxnSpPr>
            <a:stCxn id="44" idx="1"/>
          </p:cNvCxnSpPr>
          <p:nvPr/>
        </p:nvCxnSpPr>
        <p:spPr>
          <a:xfrm flipH="1">
            <a:off x="6644994" y="3145324"/>
            <a:ext cx="398138" cy="1185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43132" y="2852936"/>
            <a:ext cx="1201276" cy="584775"/>
          </a:xfrm>
          <a:prstGeom prst="rect">
            <a:avLst/>
          </a:prstGeom>
          <a:noFill/>
        </p:spPr>
        <p:txBody>
          <a:bodyPr wrap="square" rtlCol="0">
            <a:spAutoFit/>
          </a:bodyPr>
          <a:lstStyle/>
          <a:p>
            <a:pPr algn="ctr"/>
            <a:r>
              <a:rPr lang="en-GB" sz="1600" b="1" dirty="0" err="1" smtClean="0"/>
              <a:t>Prydz</a:t>
            </a:r>
            <a:r>
              <a:rPr lang="en-GB" sz="1600" b="1" dirty="0" smtClean="0"/>
              <a:t> Bay (ODP 1165)</a:t>
            </a:r>
            <a:endParaRPr lang="en-GB" sz="1600" b="1" dirty="0"/>
          </a:p>
        </p:txBody>
      </p:sp>
      <p:pic>
        <p:nvPicPr>
          <p:cNvPr id="28" name="Picture 27" descr="icebergs_large.jpg"/>
          <p:cNvPicPr>
            <a:picLocks noChangeAspect="1"/>
          </p:cNvPicPr>
          <p:nvPr/>
        </p:nvPicPr>
        <p:blipFill>
          <a:blip r:embed="rId8" cstate="print"/>
          <a:srcRect l="36322" t="7290" b="8869"/>
          <a:stretch>
            <a:fillRect/>
          </a:stretch>
        </p:blipFill>
        <p:spPr>
          <a:xfrm>
            <a:off x="7164288" y="4005064"/>
            <a:ext cx="1811260" cy="1584176"/>
          </a:xfrm>
          <a:prstGeom prst="rect">
            <a:avLst/>
          </a:prstGeom>
          <a:ln>
            <a:solidFill>
              <a:schemeClr val="bg1">
                <a:lumMod val="50000"/>
              </a:schemeClr>
            </a:solidFill>
          </a:ln>
        </p:spPr>
      </p:pic>
      <p:sp>
        <p:nvSpPr>
          <p:cNvPr id="49" name="Oval 48"/>
          <p:cNvSpPr/>
          <p:nvPr/>
        </p:nvSpPr>
        <p:spPr>
          <a:xfrm rot="2433990">
            <a:off x="6020951" y="4211139"/>
            <a:ext cx="360040" cy="1656181"/>
          </a:xfrm>
          <a:prstGeom prst="ellipse">
            <a:avLst/>
          </a:prstGeom>
          <a:solidFill>
            <a:srgbClr val="FF3300">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Arrow Connector 50"/>
          <p:cNvCxnSpPr/>
          <p:nvPr/>
        </p:nvCxnSpPr>
        <p:spPr>
          <a:xfrm flipV="1">
            <a:off x="6372200" y="5013176"/>
            <a:ext cx="36004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804248" y="4437112"/>
            <a:ext cx="144016"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6948264" y="3861048"/>
            <a:ext cx="72008"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6876256" y="3356992"/>
            <a:ext cx="144016"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3059832" y="5805264"/>
            <a:ext cx="1584176" cy="657364"/>
            <a:chOff x="2843808" y="5661248"/>
            <a:chExt cx="1584176" cy="657364"/>
          </a:xfrm>
        </p:grpSpPr>
        <p:sp>
          <p:nvSpPr>
            <p:cNvPr id="66" name="Rectangle 65"/>
            <p:cNvSpPr/>
            <p:nvPr/>
          </p:nvSpPr>
          <p:spPr>
            <a:xfrm>
              <a:off x="2843808" y="5733256"/>
              <a:ext cx="216024" cy="216024"/>
            </a:xfrm>
            <a:prstGeom prst="rect">
              <a:avLst/>
            </a:prstGeom>
            <a:solidFill>
              <a:srgbClr val="FFFF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2843808" y="6021288"/>
              <a:ext cx="216024" cy="216024"/>
            </a:xfrm>
            <a:prstGeom prst="rect">
              <a:avLst/>
            </a:prstGeom>
            <a:solidFill>
              <a:srgbClr val="92D05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3203848" y="5661248"/>
              <a:ext cx="1224136" cy="369332"/>
            </a:xfrm>
            <a:prstGeom prst="rect">
              <a:avLst/>
            </a:prstGeom>
            <a:noFill/>
          </p:spPr>
          <p:txBody>
            <a:bodyPr wrap="square" rtlCol="0">
              <a:spAutoFit/>
            </a:bodyPr>
            <a:lstStyle/>
            <a:p>
              <a:r>
                <a:rPr lang="en-GB" dirty="0" smtClean="0"/>
                <a:t>Marine</a:t>
              </a:r>
              <a:endParaRPr lang="en-GB" dirty="0"/>
            </a:p>
          </p:txBody>
        </p:sp>
        <p:sp>
          <p:nvSpPr>
            <p:cNvPr id="69" name="TextBox 68"/>
            <p:cNvSpPr txBox="1"/>
            <p:nvPr/>
          </p:nvSpPr>
          <p:spPr>
            <a:xfrm>
              <a:off x="3203848" y="5949280"/>
              <a:ext cx="1224136" cy="369332"/>
            </a:xfrm>
            <a:prstGeom prst="rect">
              <a:avLst/>
            </a:prstGeom>
            <a:noFill/>
          </p:spPr>
          <p:txBody>
            <a:bodyPr wrap="square" rtlCol="0">
              <a:spAutoFit/>
            </a:bodyPr>
            <a:lstStyle/>
            <a:p>
              <a:r>
                <a:rPr lang="en-GB" dirty="0" smtClean="0"/>
                <a:t>Subglacial</a:t>
              </a:r>
              <a:endParaRPr lang="en-GB" dirty="0"/>
            </a:p>
          </p:txBody>
        </p:sp>
      </p:grpSp>
      <p:sp>
        <p:nvSpPr>
          <p:cNvPr id="71" name="Bent-Up Arrow 70"/>
          <p:cNvSpPr/>
          <p:nvPr/>
        </p:nvSpPr>
        <p:spPr>
          <a:xfrm flipH="1">
            <a:off x="467544" y="5301208"/>
            <a:ext cx="1008112" cy="792088"/>
          </a:xfrm>
          <a:prstGeom prst="bentUpArrow">
            <a:avLst>
              <a:gd name="adj1" fmla="val 13456"/>
              <a:gd name="adj2" fmla="val 20960"/>
              <a:gd name="adj3" fmla="val 25000"/>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179512" y="1412776"/>
            <a:ext cx="3456384" cy="923330"/>
          </a:xfrm>
          <a:prstGeom prst="rect">
            <a:avLst/>
          </a:prstGeom>
          <a:noFill/>
        </p:spPr>
        <p:txBody>
          <a:bodyPr wrap="square" rtlCol="0">
            <a:spAutoFit/>
          </a:bodyPr>
          <a:lstStyle/>
          <a:p>
            <a:r>
              <a:rPr lang="en-GB" dirty="0" smtClean="0"/>
              <a:t>Intervals of West Antarctic Ice Sheet retreat </a:t>
            </a:r>
          </a:p>
          <a:p>
            <a:endParaRPr lang="en-GB" dirty="0"/>
          </a:p>
        </p:txBody>
      </p:sp>
      <p:sp>
        <p:nvSpPr>
          <p:cNvPr id="73" name="TextBox 72"/>
          <p:cNvSpPr txBox="1"/>
          <p:nvPr/>
        </p:nvSpPr>
        <p:spPr>
          <a:xfrm>
            <a:off x="107504" y="4581128"/>
            <a:ext cx="1475656" cy="923330"/>
          </a:xfrm>
          <a:prstGeom prst="rect">
            <a:avLst/>
          </a:prstGeom>
          <a:noFill/>
        </p:spPr>
        <p:txBody>
          <a:bodyPr wrap="square" rtlCol="0">
            <a:spAutoFit/>
          </a:bodyPr>
          <a:lstStyle/>
          <a:p>
            <a:r>
              <a:rPr lang="en-GB" dirty="0" smtClean="0"/>
              <a:t>Modelled WAIS collapse</a:t>
            </a:r>
          </a:p>
          <a:p>
            <a:endParaRPr lang="en-GB" dirty="0"/>
          </a:p>
        </p:txBody>
      </p:sp>
      <p:sp>
        <p:nvSpPr>
          <p:cNvPr id="74" name="Oval 73"/>
          <p:cNvSpPr/>
          <p:nvPr/>
        </p:nvSpPr>
        <p:spPr>
          <a:xfrm>
            <a:off x="4716016" y="4797152"/>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Arrow Connector 74"/>
          <p:cNvCxnSpPr/>
          <p:nvPr/>
        </p:nvCxnSpPr>
        <p:spPr>
          <a:xfrm flipH="1">
            <a:off x="4860032" y="1916832"/>
            <a:ext cx="648072" cy="2926882"/>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5511531" y="1412776"/>
            <a:ext cx="2228821" cy="720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p:cNvSpPr txBox="1"/>
          <p:nvPr/>
        </p:nvSpPr>
        <p:spPr>
          <a:xfrm>
            <a:off x="5508104" y="1484784"/>
            <a:ext cx="2232248" cy="584775"/>
          </a:xfrm>
          <a:prstGeom prst="rect">
            <a:avLst/>
          </a:prstGeom>
          <a:noFill/>
        </p:spPr>
        <p:txBody>
          <a:bodyPr wrap="square" rtlCol="0">
            <a:spAutoFit/>
          </a:bodyPr>
          <a:lstStyle/>
          <a:p>
            <a:pPr algn="ctr"/>
            <a:r>
              <a:rPr lang="en-GB" sz="1600" b="1" dirty="0" smtClean="0"/>
              <a:t>Landscape stability in Dry Valleys?</a:t>
            </a:r>
            <a:endParaRPr lang="en-GB" sz="1600" b="1" dirty="0"/>
          </a:p>
        </p:txBody>
      </p:sp>
      <p:sp>
        <p:nvSpPr>
          <p:cNvPr id="45" name="Title 1"/>
          <p:cNvSpPr txBox="1">
            <a:spLocks/>
          </p:cNvSpPr>
          <p:nvPr/>
        </p:nvSpPr>
        <p:spPr>
          <a:xfrm>
            <a:off x="261938" y="-18256"/>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Antarctica during the Late Pliocene </a:t>
            </a:r>
            <a:endParaRPr lang="en-US" sz="3200" dirty="0" smtClean="0">
              <a:solidFill>
                <a:srgbClr val="1B587C"/>
              </a:solidFill>
              <a:latin typeface="+mn-lt"/>
              <a:ea typeface="Calibri (Headings)"/>
              <a:cs typeface="Arial" pitchFamily="34" charset="0"/>
            </a:endParaRPr>
          </a:p>
        </p:txBody>
      </p:sp>
      <p:cxnSp>
        <p:nvCxnSpPr>
          <p:cNvPr id="46" name="Straight Connector 45"/>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CD88D163-8FEE-4B6A-977D-600E3843CE6C}" type="slidenum">
              <a:rPr lang="en-GB" smtClean="0"/>
              <a:t>30</a:t>
            </a:fld>
            <a:endParaRPr lang="en-GB"/>
          </a:p>
        </p:txBody>
      </p:sp>
    </p:spTree>
    <p:extLst>
      <p:ext uri="{BB962C8B-B14F-4D97-AF65-F5344CB8AC3E}">
        <p14:creationId xmlns:p14="http://schemas.microsoft.com/office/powerpoint/2010/main" val="3482313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W:\Thesis\Figures_Thesis\Chapter1_Intro\Figure1_9_DanHill_ArcticReconstruction\New_Figure_2(Plio_Arctic).jpg"/>
          <p:cNvPicPr>
            <a:picLocks noChangeAspect="1" noChangeArrowheads="1"/>
          </p:cNvPicPr>
          <p:nvPr/>
        </p:nvPicPr>
        <p:blipFill>
          <a:blip r:embed="rId3" cstate="print"/>
          <a:srcRect/>
          <a:stretch>
            <a:fillRect/>
          </a:stretch>
        </p:blipFill>
        <p:spPr bwMode="auto">
          <a:xfrm>
            <a:off x="251520" y="1340768"/>
            <a:ext cx="5943600" cy="5230813"/>
          </a:xfrm>
          <a:prstGeom prst="rect">
            <a:avLst/>
          </a:prstGeom>
          <a:noFill/>
        </p:spPr>
      </p:pic>
      <p:pic>
        <p:nvPicPr>
          <p:cNvPr id="8" name="Picture 7" descr="PRISM3_data_PAGES_FIgure.png"/>
          <p:cNvPicPr>
            <a:picLocks noChangeAspect="1"/>
          </p:cNvPicPr>
          <p:nvPr/>
        </p:nvPicPr>
        <p:blipFill>
          <a:blip r:embed="rId4" cstate="print"/>
          <a:srcRect l="24650" r="20699"/>
          <a:stretch>
            <a:fillRect/>
          </a:stretch>
        </p:blipFill>
        <p:spPr>
          <a:xfrm>
            <a:off x="5969372" y="3620999"/>
            <a:ext cx="2736304" cy="3040121"/>
          </a:xfrm>
          <a:prstGeom prst="rect">
            <a:avLst/>
          </a:prstGeom>
        </p:spPr>
      </p:pic>
      <p:sp>
        <p:nvSpPr>
          <p:cNvPr id="2" name="TextBox 1"/>
          <p:cNvSpPr txBox="1"/>
          <p:nvPr/>
        </p:nvSpPr>
        <p:spPr>
          <a:xfrm>
            <a:off x="215900" y="6381328"/>
            <a:ext cx="1403772" cy="369332"/>
          </a:xfrm>
          <a:prstGeom prst="rect">
            <a:avLst/>
          </a:prstGeom>
          <a:noFill/>
        </p:spPr>
        <p:txBody>
          <a:bodyPr wrap="square" rtlCol="0">
            <a:spAutoFit/>
          </a:bodyPr>
          <a:lstStyle/>
          <a:p>
            <a:r>
              <a:rPr lang="en-GB" i="1" dirty="0" smtClean="0">
                <a:solidFill>
                  <a:srgbClr val="0070C0"/>
                </a:solidFill>
              </a:rPr>
              <a:t>(Hill, 2009)</a:t>
            </a:r>
            <a:endParaRPr lang="en-US" i="1" dirty="0">
              <a:solidFill>
                <a:srgbClr val="0070C0"/>
              </a:solidFill>
            </a:endParaRPr>
          </a:p>
        </p:txBody>
      </p:sp>
      <p:sp>
        <p:nvSpPr>
          <p:cNvPr id="9"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Greenland during the Late Pliocene </a:t>
            </a:r>
            <a:endParaRPr lang="en-US" sz="3200" dirty="0" smtClean="0">
              <a:solidFill>
                <a:srgbClr val="1B587C"/>
              </a:solidFill>
              <a:latin typeface="+mn-lt"/>
              <a:ea typeface="Calibri (Headings)"/>
              <a:cs typeface="Arial" pitchFamily="34" charset="0"/>
            </a:endParaRPr>
          </a:p>
        </p:txBody>
      </p:sp>
      <p:cxnSp>
        <p:nvCxnSpPr>
          <p:cNvPr id="10" name="Straight Connector 9"/>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CD88D163-8FEE-4B6A-977D-600E3843CE6C}" type="slidenum">
              <a:rPr lang="en-GB" smtClean="0"/>
              <a:t>31</a:t>
            </a:fld>
            <a:endParaRPr lang="en-GB"/>
          </a:p>
        </p:txBody>
      </p:sp>
    </p:spTree>
    <p:extLst>
      <p:ext uri="{BB962C8B-B14F-4D97-AF65-F5344CB8AC3E}">
        <p14:creationId xmlns:p14="http://schemas.microsoft.com/office/powerpoint/2010/main" val="3651498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88D163-8FEE-4B6A-977D-600E3843CE6C}" type="slidenum">
              <a:rPr lang="en-GB" smtClean="0"/>
              <a:t>32</a:t>
            </a:fld>
            <a:endParaRPr lang="en-GB"/>
          </a:p>
        </p:txBody>
      </p:sp>
      <p:sp>
        <p:nvSpPr>
          <p:cNvPr id="6"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200" dirty="0" smtClean="0">
                <a:latin typeface="+mn-lt"/>
                <a:ea typeface="Calibri (Headings)"/>
                <a:cs typeface="Arial" pitchFamily="34" charset="0"/>
              </a:rPr>
              <a:t>Palaeoclimate modelling at Leeds</a:t>
            </a:r>
            <a:endParaRPr lang="en-US" sz="3200" dirty="0" smtClean="0">
              <a:solidFill>
                <a:srgbClr val="1B587C"/>
              </a:solidFill>
              <a:latin typeface="+mn-lt"/>
              <a:ea typeface="Calibri (Headings)"/>
              <a:cs typeface="Arial" pitchFamily="34" charset="0"/>
            </a:endParaRPr>
          </a:p>
        </p:txBody>
      </p:sp>
      <p:cxnSp>
        <p:nvCxnSpPr>
          <p:cNvPr id="7" name="Straight Connector 6"/>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7178154" y="1381149"/>
            <a:ext cx="1409328" cy="1419115"/>
          </a:xfrm>
          <a:prstGeom prst="rect">
            <a:avLst/>
          </a:prstGeom>
        </p:spPr>
      </p:pic>
      <p:sp>
        <p:nvSpPr>
          <p:cNvPr id="9" name="TextBox 8"/>
          <p:cNvSpPr txBox="1"/>
          <p:nvPr/>
        </p:nvSpPr>
        <p:spPr>
          <a:xfrm>
            <a:off x="261938" y="1381149"/>
            <a:ext cx="6916216" cy="1938992"/>
          </a:xfrm>
          <a:prstGeom prst="rect">
            <a:avLst/>
          </a:prstGeom>
          <a:noFill/>
        </p:spPr>
        <p:txBody>
          <a:bodyPr wrap="square" rtlCol="0">
            <a:spAutoFit/>
          </a:bodyPr>
          <a:lstStyle/>
          <a:p>
            <a:r>
              <a:rPr lang="en-GB" sz="2400" dirty="0" smtClean="0"/>
              <a:t>Lead a project (PlioMIP) which compares climate model predictions of the Pliocene warm period</a:t>
            </a:r>
          </a:p>
          <a:p>
            <a:endParaRPr lang="en-GB" sz="2400" dirty="0"/>
          </a:p>
          <a:p>
            <a:r>
              <a:rPr lang="en-GB" sz="2400" dirty="0" smtClean="0"/>
              <a:t>How well do models that are used for future projections simulate a warm climate of the past?</a:t>
            </a:r>
            <a:endParaRPr lang="en-US" sz="2400" dirty="0"/>
          </a:p>
        </p:txBody>
      </p:sp>
      <p:pic>
        <p:nvPicPr>
          <p:cNvPr id="12" name="Content Placeholder 3" descr="Ocean-Atmos Exchange Figure.pdf"/>
          <p:cNvPicPr>
            <a:picLocks noGrp="1" noChangeAspect="1"/>
          </p:cNvPicPr>
          <p:nvPr>
            <p:ph idx="1"/>
          </p:nvPr>
        </p:nvPicPr>
        <mc:AlternateContent xmlns:mc="http://schemas.openxmlformats.org/markup-compatibility/2006">
          <mc:Choice xmlns="" xmlns:mv="urn:schemas-microsoft-com:mac:vml" xmlns:ma="http://schemas.microsoft.com/office/mac/drawingml/2008/main" Requires="ma">
            <p:blipFill>
              <a:blip r:embed="rId4"/>
              <a:srcRect l="-7035" r="-7035"/>
              <a:stretch>
                <a:fillRect/>
              </a:stretch>
            </p:blipFill>
          </mc:Choice>
          <mc:Fallback>
            <p:blipFill>
              <a:blip r:embed="rId5"/>
              <a:srcRect l="-7035" r="-7035"/>
              <a:stretch>
                <a:fillRect/>
              </a:stretch>
            </p:blipFill>
          </mc:Fallback>
        </mc:AlternateContent>
        <p:spPr>
          <a:xfrm>
            <a:off x="0" y="3320141"/>
            <a:ext cx="6075059" cy="3240031"/>
          </a:xfrm>
        </p:spPr>
      </p:pic>
    </p:spTree>
    <p:extLst>
      <p:ext uri="{BB962C8B-B14F-4D97-AF65-F5344CB8AC3E}">
        <p14:creationId xmlns:p14="http://schemas.microsoft.com/office/powerpoint/2010/main" val="2672373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5337" y="1265839"/>
            <a:ext cx="8993325" cy="5080019"/>
            <a:chOff x="104868" y="1540300"/>
            <a:chExt cx="8993325" cy="5080019"/>
          </a:xfrm>
        </p:grpSpPr>
        <p:pic>
          <p:nvPicPr>
            <p:cNvPr id="19" name="Picture 18" descr="FIGURE_P3_Dataset_dks-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t="6227"/>
                <a:stretch>
                  <a:fillRect/>
                </a:stretch>
              </p:blipFill>
            </mc:Choice>
            <mc:Fallback>
              <p:blipFill>
                <a:blip r:embed="rId4"/>
                <a:srcRect t="6227"/>
                <a:stretch>
                  <a:fillRect/>
                </a:stretch>
              </p:blipFill>
            </mc:Fallback>
          </mc:AlternateContent>
          <p:spPr>
            <a:xfrm>
              <a:off x="104868" y="2555650"/>
              <a:ext cx="8957919" cy="3544329"/>
            </a:xfrm>
            <a:prstGeom prst="rect">
              <a:avLst/>
            </a:prstGeom>
          </p:spPr>
        </p:pic>
        <p:sp>
          <p:nvSpPr>
            <p:cNvPr id="20" name="TextBox 19"/>
            <p:cNvSpPr txBox="1"/>
            <p:nvPr/>
          </p:nvSpPr>
          <p:spPr>
            <a:xfrm>
              <a:off x="4101561" y="1780666"/>
              <a:ext cx="1780901" cy="800219"/>
            </a:xfrm>
            <a:prstGeom prst="rect">
              <a:avLst/>
            </a:prstGeom>
            <a:noFill/>
          </p:spPr>
          <p:txBody>
            <a:bodyPr wrap="square" rtlCol="0">
              <a:spAutoFit/>
            </a:bodyPr>
            <a:lstStyle/>
            <a:p>
              <a:pPr algn="ctr"/>
              <a:r>
                <a:rPr lang="en-US" sz="2300" b="1" dirty="0" smtClean="0">
                  <a:effectLst>
                    <a:outerShdw blurRad="50800" dist="38100" dir="2700000">
                      <a:srgbClr val="000000">
                        <a:alpha val="43000"/>
                      </a:srgbClr>
                    </a:outerShdw>
                  </a:effectLst>
                </a:rPr>
                <a:t>vegetation,</a:t>
              </a:r>
            </a:p>
            <a:p>
              <a:pPr algn="ctr"/>
              <a:r>
                <a:rPr lang="en-US" sz="2300" b="1" dirty="0" smtClean="0">
                  <a:effectLst>
                    <a:outerShdw blurRad="50800" dist="38100" dir="2700000">
                      <a:srgbClr val="000000">
                        <a:alpha val="43000"/>
                      </a:srgbClr>
                    </a:outerShdw>
                  </a:effectLst>
                </a:rPr>
                <a:t>land cover</a:t>
              </a:r>
            </a:p>
          </p:txBody>
        </p:sp>
        <p:sp>
          <p:nvSpPr>
            <p:cNvPr id="21" name="TextBox 20"/>
            <p:cNvSpPr txBox="1"/>
            <p:nvPr/>
          </p:nvSpPr>
          <p:spPr>
            <a:xfrm>
              <a:off x="1579133" y="6163650"/>
              <a:ext cx="1130300" cy="446276"/>
            </a:xfrm>
            <a:prstGeom prst="rect">
              <a:avLst/>
            </a:prstGeom>
            <a:noFill/>
          </p:spPr>
          <p:txBody>
            <a:bodyPr wrap="none" rtlCol="0">
              <a:spAutoFit/>
            </a:bodyPr>
            <a:lstStyle/>
            <a:p>
              <a:r>
                <a:rPr lang="en-US" sz="2300" b="1" dirty="0" smtClean="0">
                  <a:effectLst>
                    <a:outerShdw blurRad="50800" dist="38100" dir="2700000">
                      <a:srgbClr val="000000">
                        <a:alpha val="43000"/>
                      </a:srgbClr>
                    </a:outerShdw>
                  </a:effectLst>
                </a:rPr>
                <a:t>land ice</a:t>
              </a:r>
              <a:endParaRPr lang="en-US" sz="2300" b="1" dirty="0">
                <a:effectLst>
                  <a:outerShdw blurRad="50800" dist="38100" dir="2700000">
                    <a:srgbClr val="000000">
                      <a:alpha val="43000"/>
                    </a:srgbClr>
                  </a:outerShdw>
                </a:effectLst>
              </a:endParaRPr>
            </a:p>
          </p:txBody>
        </p:sp>
        <p:sp>
          <p:nvSpPr>
            <p:cNvPr id="22" name="TextBox 21"/>
            <p:cNvSpPr txBox="1"/>
            <p:nvPr/>
          </p:nvSpPr>
          <p:spPr>
            <a:xfrm>
              <a:off x="6070331" y="1966287"/>
              <a:ext cx="1007451" cy="446276"/>
            </a:xfrm>
            <a:prstGeom prst="rect">
              <a:avLst/>
            </a:prstGeom>
            <a:noFill/>
          </p:spPr>
          <p:txBody>
            <a:bodyPr wrap="square" rtlCol="0">
              <a:spAutoFit/>
            </a:bodyPr>
            <a:lstStyle/>
            <a:p>
              <a:r>
                <a:rPr lang="en-US" sz="2300" b="1" dirty="0" smtClean="0">
                  <a:effectLst>
                    <a:outerShdw blurRad="50800" dist="38100" dir="2700000">
                      <a:srgbClr val="000000">
                        <a:alpha val="43000"/>
                      </a:srgbClr>
                    </a:outerShdw>
                  </a:effectLst>
                </a:rPr>
                <a:t>sea ice</a:t>
              </a:r>
              <a:endParaRPr lang="en-US" sz="2300" b="1" dirty="0">
                <a:effectLst>
                  <a:outerShdw blurRad="50800" dist="38100" dir="2700000">
                    <a:srgbClr val="000000">
                      <a:alpha val="43000"/>
                    </a:srgbClr>
                  </a:outerShdw>
                </a:effectLst>
              </a:endParaRPr>
            </a:p>
          </p:txBody>
        </p:sp>
        <p:cxnSp>
          <p:nvCxnSpPr>
            <p:cNvPr id="23" name="Straight Arrow Connector 22"/>
            <p:cNvCxnSpPr>
              <a:stCxn id="22" idx="2"/>
            </p:cNvCxnSpPr>
            <p:nvPr/>
          </p:nvCxnSpPr>
          <p:spPr>
            <a:xfrm rot="16200000" flipH="1">
              <a:off x="6690382" y="2296238"/>
              <a:ext cx="367959" cy="6006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291864" y="5466157"/>
              <a:ext cx="1806329" cy="1154162"/>
            </a:xfrm>
            <a:prstGeom prst="rect">
              <a:avLst/>
            </a:prstGeom>
            <a:noFill/>
          </p:spPr>
          <p:txBody>
            <a:bodyPr wrap="none" rtlCol="0">
              <a:spAutoFit/>
            </a:bodyPr>
            <a:lstStyle/>
            <a:p>
              <a:pPr algn="ctr"/>
              <a:r>
                <a:rPr lang="en-US" sz="2300" b="1" dirty="0" smtClean="0">
                  <a:effectLst>
                    <a:outerShdw blurRad="50800" dist="38100" dir="2700000">
                      <a:srgbClr val="000000">
                        <a:alpha val="43000"/>
                      </a:srgbClr>
                    </a:outerShdw>
                  </a:effectLst>
                </a:rPr>
                <a:t>deep ocean </a:t>
              </a:r>
            </a:p>
            <a:p>
              <a:pPr algn="ctr"/>
              <a:r>
                <a:rPr lang="en-US" sz="2300" b="1" dirty="0" smtClean="0">
                  <a:effectLst>
                    <a:outerShdw blurRad="50800" dist="38100" dir="2700000">
                      <a:srgbClr val="000000">
                        <a:alpha val="43000"/>
                      </a:srgbClr>
                    </a:outerShdw>
                  </a:effectLst>
                </a:rPr>
                <a:t>temperature,</a:t>
              </a:r>
            </a:p>
            <a:p>
              <a:pPr algn="ctr"/>
              <a:r>
                <a:rPr lang="en-US" sz="2300" b="1" dirty="0" smtClean="0">
                  <a:effectLst>
                    <a:outerShdw blurRad="50800" dist="38100" dir="2700000">
                      <a:srgbClr val="000000">
                        <a:alpha val="43000"/>
                      </a:srgbClr>
                    </a:outerShdw>
                  </a:effectLst>
                </a:rPr>
                <a:t>circulation</a:t>
              </a:r>
              <a:endParaRPr lang="en-US" sz="2300" b="1" dirty="0">
                <a:effectLst>
                  <a:outerShdw blurRad="50800" dist="38100" dir="2700000">
                    <a:srgbClr val="000000">
                      <a:alpha val="43000"/>
                    </a:srgbClr>
                  </a:outerShdw>
                </a:effectLst>
              </a:endParaRPr>
            </a:p>
          </p:txBody>
        </p:sp>
        <p:sp>
          <p:nvSpPr>
            <p:cNvPr id="25" name="TextBox 24"/>
            <p:cNvSpPr txBox="1"/>
            <p:nvPr/>
          </p:nvSpPr>
          <p:spPr>
            <a:xfrm>
              <a:off x="1922919" y="1888307"/>
              <a:ext cx="1595309" cy="446276"/>
            </a:xfrm>
            <a:prstGeom prst="rect">
              <a:avLst/>
            </a:prstGeom>
            <a:noFill/>
          </p:spPr>
          <p:txBody>
            <a:bodyPr wrap="none" rtlCol="0">
              <a:spAutoFit/>
            </a:bodyPr>
            <a:lstStyle/>
            <a:p>
              <a:r>
                <a:rPr lang="en-US" sz="2300" b="1" dirty="0" smtClean="0">
                  <a:effectLst>
                    <a:outerShdw blurRad="50800" dist="38100" dir="2700000">
                      <a:srgbClr val="000000">
                        <a:alpha val="43000"/>
                      </a:srgbClr>
                    </a:outerShdw>
                  </a:effectLst>
                </a:rPr>
                <a:t>topography</a:t>
              </a:r>
              <a:endParaRPr lang="en-US" sz="2300" b="1" dirty="0">
                <a:effectLst>
                  <a:outerShdw blurRad="50800" dist="38100" dir="2700000">
                    <a:srgbClr val="000000">
                      <a:alpha val="43000"/>
                    </a:srgbClr>
                  </a:outerShdw>
                </a:effectLst>
              </a:endParaRPr>
            </a:p>
          </p:txBody>
        </p:sp>
        <p:cxnSp>
          <p:nvCxnSpPr>
            <p:cNvPr id="26" name="Straight Arrow Connector 25"/>
            <p:cNvCxnSpPr>
              <a:stCxn id="28" idx="2"/>
            </p:cNvCxnSpPr>
            <p:nvPr/>
          </p:nvCxnSpPr>
          <p:spPr>
            <a:xfrm rot="16200000" flipH="1">
              <a:off x="455207" y="3540276"/>
              <a:ext cx="1430197" cy="6941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5" idx="2"/>
            </p:cNvCxnSpPr>
            <p:nvPr/>
          </p:nvCxnSpPr>
          <p:spPr>
            <a:xfrm rot="16200000" flipH="1">
              <a:off x="2436269" y="2618887"/>
              <a:ext cx="788877" cy="2202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03043" y="2725999"/>
              <a:ext cx="1240331" cy="446276"/>
            </a:xfrm>
            <a:prstGeom prst="rect">
              <a:avLst/>
            </a:prstGeom>
            <a:noFill/>
          </p:spPr>
          <p:txBody>
            <a:bodyPr wrap="none" rtlCol="0">
              <a:spAutoFit/>
            </a:bodyPr>
            <a:lstStyle/>
            <a:p>
              <a:r>
                <a:rPr lang="en-US" sz="2300" b="1" dirty="0" smtClean="0">
                  <a:effectLst>
                    <a:outerShdw blurRad="50800" dist="38100" dir="2700000">
                      <a:srgbClr val="000000">
                        <a:alpha val="43000"/>
                      </a:srgbClr>
                    </a:outerShdw>
                  </a:effectLst>
                </a:rPr>
                <a:t>sea level</a:t>
              </a:r>
              <a:endParaRPr lang="en-US" sz="2300" b="1" dirty="0">
                <a:effectLst>
                  <a:outerShdw blurRad="50800" dist="38100" dir="2700000">
                    <a:srgbClr val="000000">
                      <a:alpha val="43000"/>
                    </a:srgbClr>
                  </a:outerShdw>
                </a:effectLst>
              </a:endParaRPr>
            </a:p>
          </p:txBody>
        </p:sp>
        <p:cxnSp>
          <p:nvCxnSpPr>
            <p:cNvPr id="29" name="Straight Arrow Connector 28"/>
            <p:cNvCxnSpPr/>
            <p:nvPr/>
          </p:nvCxnSpPr>
          <p:spPr>
            <a:xfrm>
              <a:off x="823208" y="3172274"/>
              <a:ext cx="2216561" cy="131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1" idx="0"/>
            </p:cNvCxnSpPr>
            <p:nvPr/>
          </p:nvCxnSpPr>
          <p:spPr>
            <a:xfrm rot="5400000" flipH="1" flipV="1">
              <a:off x="1880889" y="5818672"/>
              <a:ext cx="608372" cy="815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0" idx="2"/>
            </p:cNvCxnSpPr>
            <p:nvPr/>
          </p:nvCxnSpPr>
          <p:spPr>
            <a:xfrm rot="16200000" flipH="1">
              <a:off x="4767851" y="2805046"/>
              <a:ext cx="525009" cy="766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4" idx="2"/>
            </p:cNvCxnSpPr>
            <p:nvPr/>
          </p:nvCxnSpPr>
          <p:spPr>
            <a:xfrm rot="5400000">
              <a:off x="7609456" y="2846984"/>
              <a:ext cx="813697" cy="1008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4" idx="0"/>
            </p:cNvCxnSpPr>
            <p:nvPr/>
          </p:nvCxnSpPr>
          <p:spPr>
            <a:xfrm rot="16200000" flipV="1">
              <a:off x="7626341" y="4897468"/>
              <a:ext cx="897104" cy="2402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201568" y="1690324"/>
              <a:ext cx="1730286" cy="800219"/>
            </a:xfrm>
            <a:prstGeom prst="rect">
              <a:avLst/>
            </a:prstGeom>
            <a:noFill/>
          </p:spPr>
          <p:txBody>
            <a:bodyPr wrap="none" rtlCol="0">
              <a:spAutoFit/>
            </a:bodyPr>
            <a:lstStyle/>
            <a:p>
              <a:pPr algn="ctr"/>
              <a:r>
                <a:rPr lang="en-US" sz="2300" b="1" dirty="0" smtClean="0">
                  <a:effectLst>
                    <a:outerShdw blurRad="50800" dist="38100" dir="2700000">
                      <a:srgbClr val="000000">
                        <a:alpha val="43000"/>
                      </a:srgbClr>
                    </a:outerShdw>
                  </a:effectLst>
                </a:rPr>
                <a:t>sea surface</a:t>
              </a:r>
            </a:p>
            <a:p>
              <a:pPr algn="ctr"/>
              <a:r>
                <a:rPr lang="en-US" sz="2300" b="1" dirty="0" smtClean="0">
                  <a:effectLst>
                    <a:outerShdw blurRad="50800" dist="38100" dir="2700000">
                      <a:srgbClr val="000000">
                        <a:alpha val="43000"/>
                      </a:srgbClr>
                    </a:outerShdw>
                  </a:effectLst>
                </a:rPr>
                <a:t>temperature</a:t>
              </a:r>
              <a:endParaRPr lang="en-US" sz="2300" b="1" dirty="0">
                <a:effectLst>
                  <a:outerShdw blurRad="50800" dist="38100" dir="2700000">
                    <a:srgbClr val="000000">
                      <a:alpha val="43000"/>
                    </a:srgbClr>
                  </a:outerShdw>
                </a:effectLst>
              </a:endParaRPr>
            </a:p>
          </p:txBody>
        </p:sp>
        <p:sp>
          <p:nvSpPr>
            <p:cNvPr id="35" name="Rectangle 34"/>
            <p:cNvSpPr/>
            <p:nvPr/>
          </p:nvSpPr>
          <p:spPr>
            <a:xfrm>
              <a:off x="1098911" y="5800736"/>
              <a:ext cx="480222" cy="164695"/>
            </a:xfrm>
            <a:prstGeom prst="rect">
              <a:avLst/>
            </a:prstGeom>
            <a:solidFill>
              <a:srgbClr val="1300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a:stCxn id="21" idx="0"/>
            </p:cNvCxnSpPr>
            <p:nvPr/>
          </p:nvCxnSpPr>
          <p:spPr>
            <a:xfrm rot="16200000" flipV="1">
              <a:off x="1045831" y="5065197"/>
              <a:ext cx="823979" cy="13729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723100" y="1685037"/>
              <a:ext cx="451566" cy="369332"/>
            </a:xfrm>
            <a:prstGeom prst="rect">
              <a:avLst/>
            </a:prstGeom>
            <a:noFill/>
          </p:spPr>
          <p:txBody>
            <a:bodyPr wrap="none" rtlCol="0">
              <a:spAutoFit/>
            </a:bodyPr>
            <a:lstStyle/>
            <a:p>
              <a:r>
                <a:rPr lang="en-US" b="1" dirty="0" smtClean="0"/>
                <a:t>[1]</a:t>
              </a:r>
              <a:endParaRPr lang="en-US" b="1" dirty="0"/>
            </a:p>
          </p:txBody>
        </p:sp>
        <p:sp>
          <p:nvSpPr>
            <p:cNvPr id="38" name="TextBox 37"/>
            <p:cNvSpPr txBox="1"/>
            <p:nvPr/>
          </p:nvSpPr>
          <p:spPr>
            <a:xfrm>
              <a:off x="8372241" y="5185946"/>
              <a:ext cx="451566" cy="369332"/>
            </a:xfrm>
            <a:prstGeom prst="rect">
              <a:avLst/>
            </a:prstGeom>
            <a:noFill/>
          </p:spPr>
          <p:txBody>
            <a:bodyPr wrap="none" rtlCol="0">
              <a:spAutoFit/>
            </a:bodyPr>
            <a:lstStyle/>
            <a:p>
              <a:r>
                <a:rPr lang="en-US" b="1" dirty="0" smtClean="0"/>
                <a:t>[2]</a:t>
              </a:r>
              <a:endParaRPr lang="en-US" b="1" dirty="0"/>
            </a:p>
          </p:txBody>
        </p:sp>
        <p:sp>
          <p:nvSpPr>
            <p:cNvPr id="39" name="TextBox 38"/>
            <p:cNvSpPr txBox="1"/>
            <p:nvPr/>
          </p:nvSpPr>
          <p:spPr>
            <a:xfrm>
              <a:off x="578997" y="2411189"/>
              <a:ext cx="451566" cy="369332"/>
            </a:xfrm>
            <a:prstGeom prst="rect">
              <a:avLst/>
            </a:prstGeom>
            <a:noFill/>
          </p:spPr>
          <p:txBody>
            <a:bodyPr wrap="none" rtlCol="0">
              <a:spAutoFit/>
            </a:bodyPr>
            <a:lstStyle/>
            <a:p>
              <a:r>
                <a:rPr lang="en-US" b="1" dirty="0" smtClean="0"/>
                <a:t>[3]</a:t>
              </a:r>
              <a:endParaRPr lang="en-US" b="1" dirty="0"/>
            </a:p>
          </p:txBody>
        </p:sp>
        <p:sp>
          <p:nvSpPr>
            <p:cNvPr id="40" name="TextBox 39"/>
            <p:cNvSpPr txBox="1"/>
            <p:nvPr/>
          </p:nvSpPr>
          <p:spPr>
            <a:xfrm>
              <a:off x="2436123" y="1596955"/>
              <a:ext cx="451566" cy="369332"/>
            </a:xfrm>
            <a:prstGeom prst="rect">
              <a:avLst/>
            </a:prstGeom>
            <a:noFill/>
          </p:spPr>
          <p:txBody>
            <a:bodyPr wrap="none" rtlCol="0">
              <a:spAutoFit/>
            </a:bodyPr>
            <a:lstStyle/>
            <a:p>
              <a:r>
                <a:rPr lang="en-US" b="1" dirty="0" smtClean="0"/>
                <a:t>[4]</a:t>
              </a:r>
              <a:endParaRPr lang="en-US" b="1" dirty="0"/>
            </a:p>
          </p:txBody>
        </p:sp>
        <p:sp>
          <p:nvSpPr>
            <p:cNvPr id="41" name="TextBox 40"/>
            <p:cNvSpPr txBox="1"/>
            <p:nvPr/>
          </p:nvSpPr>
          <p:spPr>
            <a:xfrm>
              <a:off x="1183272" y="6196034"/>
              <a:ext cx="451566" cy="369332"/>
            </a:xfrm>
            <a:prstGeom prst="rect">
              <a:avLst/>
            </a:prstGeom>
            <a:noFill/>
          </p:spPr>
          <p:txBody>
            <a:bodyPr wrap="none" rtlCol="0">
              <a:spAutoFit/>
            </a:bodyPr>
            <a:lstStyle/>
            <a:p>
              <a:r>
                <a:rPr lang="en-US" b="1" dirty="0" smtClean="0"/>
                <a:t>[5]</a:t>
              </a:r>
              <a:endParaRPr lang="en-US" b="1" dirty="0"/>
            </a:p>
          </p:txBody>
        </p:sp>
        <p:sp>
          <p:nvSpPr>
            <p:cNvPr id="42" name="TextBox 41"/>
            <p:cNvSpPr txBox="1"/>
            <p:nvPr/>
          </p:nvSpPr>
          <p:spPr>
            <a:xfrm>
              <a:off x="4766229" y="1540300"/>
              <a:ext cx="451566" cy="369332"/>
            </a:xfrm>
            <a:prstGeom prst="rect">
              <a:avLst/>
            </a:prstGeom>
            <a:noFill/>
          </p:spPr>
          <p:txBody>
            <a:bodyPr wrap="none" rtlCol="0">
              <a:spAutoFit/>
            </a:bodyPr>
            <a:lstStyle/>
            <a:p>
              <a:r>
                <a:rPr lang="en-US" b="1" dirty="0" smtClean="0"/>
                <a:t>[6]</a:t>
              </a:r>
              <a:endParaRPr lang="en-US" b="1" dirty="0"/>
            </a:p>
          </p:txBody>
        </p:sp>
      </p:grpSp>
      <p:sp>
        <p:nvSpPr>
          <p:cNvPr id="5" name="Slide Number Placeholder 4"/>
          <p:cNvSpPr>
            <a:spLocks noGrp="1"/>
          </p:cNvSpPr>
          <p:nvPr>
            <p:ph type="sldNum" sz="quarter" idx="12"/>
          </p:nvPr>
        </p:nvSpPr>
        <p:spPr/>
        <p:txBody>
          <a:bodyPr/>
          <a:lstStyle/>
          <a:p>
            <a:fld id="{CD88D163-8FEE-4B6A-977D-600E3843CE6C}" type="slidenum">
              <a:rPr lang="en-GB" smtClean="0"/>
              <a:t>33</a:t>
            </a:fld>
            <a:endParaRPr lang="en-GB"/>
          </a:p>
        </p:txBody>
      </p:sp>
      <p:sp>
        <p:nvSpPr>
          <p:cNvPr id="6"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200" dirty="0" smtClean="0">
                <a:latin typeface="+mn-lt"/>
                <a:ea typeface="Calibri (Headings)"/>
                <a:cs typeface="Arial" pitchFamily="34" charset="0"/>
              </a:rPr>
              <a:t>Pliocene Boundary Conditions</a:t>
            </a:r>
            <a:endParaRPr lang="en-US" sz="3200" dirty="0" smtClean="0">
              <a:solidFill>
                <a:srgbClr val="1B587C"/>
              </a:solidFill>
              <a:latin typeface="+mn-lt"/>
              <a:ea typeface="Calibri (Headings)"/>
              <a:cs typeface="Arial" pitchFamily="34" charset="0"/>
            </a:endParaRPr>
          </a:p>
        </p:txBody>
      </p:sp>
      <p:cxnSp>
        <p:nvCxnSpPr>
          <p:cNvPr id="7" name="Straight Connector 6"/>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441430" y="6095966"/>
            <a:ext cx="2592288" cy="461665"/>
          </a:xfrm>
          <a:prstGeom prst="rect">
            <a:avLst/>
          </a:prstGeom>
          <a:noFill/>
        </p:spPr>
        <p:txBody>
          <a:bodyPr wrap="square" rtlCol="0">
            <a:spAutoFit/>
          </a:bodyPr>
          <a:lstStyle/>
          <a:p>
            <a:r>
              <a:rPr lang="en-GB" sz="2400" b="1" dirty="0" smtClean="0">
                <a:solidFill>
                  <a:srgbClr val="FF0000"/>
                </a:solidFill>
              </a:rPr>
              <a:t>CO</a:t>
            </a:r>
            <a:r>
              <a:rPr lang="en-GB" sz="2400" b="1" baseline="-25000" dirty="0" smtClean="0">
                <a:solidFill>
                  <a:srgbClr val="FF0000"/>
                </a:solidFill>
              </a:rPr>
              <a:t>2</a:t>
            </a:r>
            <a:r>
              <a:rPr lang="en-GB" sz="2400" b="1" dirty="0" smtClean="0">
                <a:solidFill>
                  <a:srgbClr val="FF0000"/>
                </a:solidFill>
              </a:rPr>
              <a:t> = 400 </a:t>
            </a:r>
            <a:r>
              <a:rPr lang="en-GB" sz="2400" b="1" dirty="0" err="1" smtClean="0">
                <a:solidFill>
                  <a:srgbClr val="FF0000"/>
                </a:solidFill>
              </a:rPr>
              <a:t>ppmv</a:t>
            </a:r>
            <a:endParaRPr lang="en-US" sz="2400" b="1" dirty="0">
              <a:solidFill>
                <a:srgbClr val="FF0000"/>
              </a:solidFill>
            </a:endParaRPr>
          </a:p>
        </p:txBody>
      </p:sp>
    </p:spTree>
    <p:extLst>
      <p:ext uri="{BB962C8B-B14F-4D97-AF65-F5344CB8AC3E}">
        <p14:creationId xmlns:p14="http://schemas.microsoft.com/office/powerpoint/2010/main" val="3541707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88D163-8FEE-4B6A-977D-600E3843CE6C}" type="slidenum">
              <a:rPr lang="en-GB" smtClean="0"/>
              <a:t>34</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639"/>
            <a:ext cx="4608512" cy="6472941"/>
          </a:xfrm>
          <a:prstGeom prst="rect">
            <a:avLst/>
          </a:prstGeom>
        </p:spPr>
      </p:pic>
      <p:sp>
        <p:nvSpPr>
          <p:cNvPr id="5" name="TextBox 4"/>
          <p:cNvSpPr txBox="1"/>
          <p:nvPr/>
        </p:nvSpPr>
        <p:spPr>
          <a:xfrm>
            <a:off x="5148064" y="1484784"/>
            <a:ext cx="3384376" cy="4154984"/>
          </a:xfrm>
          <a:prstGeom prst="rect">
            <a:avLst/>
          </a:prstGeom>
          <a:noFill/>
        </p:spPr>
        <p:txBody>
          <a:bodyPr wrap="square" rtlCol="0">
            <a:spAutoFit/>
          </a:bodyPr>
          <a:lstStyle/>
          <a:p>
            <a:r>
              <a:rPr lang="en-GB" sz="2400" dirty="0" smtClean="0"/>
              <a:t>Mean annual surface air temperature difference from pre-industrial for 8 atmosphere-ocean climate models</a:t>
            </a:r>
          </a:p>
          <a:p>
            <a:endParaRPr lang="en-GB" sz="2400" dirty="0"/>
          </a:p>
          <a:p>
            <a:r>
              <a:rPr lang="en-GB" sz="2400" dirty="0" smtClean="0"/>
              <a:t>Large differences in the degree of polar amplification and the broad response over the ice sheet regions.</a:t>
            </a:r>
            <a:endParaRPr lang="en-US" sz="2400" dirty="0"/>
          </a:p>
        </p:txBody>
      </p:sp>
      <p:sp>
        <p:nvSpPr>
          <p:cNvPr id="6" name="Rectangle 5"/>
          <p:cNvSpPr/>
          <p:nvPr/>
        </p:nvSpPr>
        <p:spPr>
          <a:xfrm>
            <a:off x="5140261" y="6247395"/>
            <a:ext cx="3382786" cy="307777"/>
          </a:xfrm>
          <a:prstGeom prst="rect">
            <a:avLst/>
          </a:prstGeom>
        </p:spPr>
        <p:txBody>
          <a:bodyPr wrap="none">
            <a:spAutoFit/>
          </a:bodyPr>
          <a:lstStyle/>
          <a:p>
            <a:pPr algn="r"/>
            <a:r>
              <a:rPr lang="en-US" sz="1400" i="1" dirty="0" smtClean="0">
                <a:solidFill>
                  <a:srgbClr val="0070C0"/>
                </a:solidFill>
              </a:rPr>
              <a:t>(Haywood et al., 2013 – Climate of the Past)</a:t>
            </a:r>
            <a:endParaRPr lang="en-US" sz="1400" i="1" dirty="0">
              <a:solidFill>
                <a:srgbClr val="0070C0"/>
              </a:solidFill>
            </a:endParaRPr>
          </a:p>
        </p:txBody>
      </p:sp>
      <p:sp>
        <p:nvSpPr>
          <p:cNvPr id="3" name="TextBox 2"/>
          <p:cNvSpPr txBox="1"/>
          <p:nvPr/>
        </p:nvSpPr>
        <p:spPr>
          <a:xfrm>
            <a:off x="4788024" y="384714"/>
            <a:ext cx="4355976" cy="492443"/>
          </a:xfrm>
          <a:prstGeom prst="rect">
            <a:avLst/>
          </a:prstGeom>
          <a:noFill/>
        </p:spPr>
        <p:txBody>
          <a:bodyPr wrap="square" rtlCol="0">
            <a:spAutoFit/>
          </a:bodyPr>
          <a:lstStyle/>
          <a:p>
            <a:r>
              <a:rPr lang="en-GB" sz="2600" b="1" dirty="0" smtClean="0"/>
              <a:t>Pliocene Climate Simulations</a:t>
            </a:r>
            <a:endParaRPr lang="en-US" sz="2600" b="1" dirty="0"/>
          </a:p>
        </p:txBody>
      </p:sp>
    </p:spTree>
    <p:extLst>
      <p:ext uri="{BB962C8B-B14F-4D97-AF65-F5344CB8AC3E}">
        <p14:creationId xmlns:p14="http://schemas.microsoft.com/office/powerpoint/2010/main" val="1798298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cstate="print"/>
          <a:srcRect/>
          <a:stretch>
            <a:fillRect/>
          </a:stretch>
        </p:blipFill>
        <p:spPr bwMode="auto">
          <a:xfrm>
            <a:off x="971600" y="1267757"/>
            <a:ext cx="6979657" cy="510957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CD88D163-8FEE-4B6A-977D-600E3843CE6C}" type="slidenum">
              <a:rPr lang="en-GB" smtClean="0"/>
              <a:t>35</a:t>
            </a:fld>
            <a:endParaRPr lang="en-GB"/>
          </a:p>
        </p:txBody>
      </p:sp>
      <p:sp>
        <p:nvSpPr>
          <p:cNvPr id="6"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Data to test climate models</a:t>
            </a:r>
            <a:endParaRPr lang="en-US" sz="3200" dirty="0" smtClean="0">
              <a:solidFill>
                <a:srgbClr val="1B587C"/>
              </a:solidFill>
              <a:latin typeface="+mn-lt"/>
              <a:ea typeface="Calibri (Headings)"/>
              <a:cs typeface="Arial" pitchFamily="34" charset="0"/>
            </a:endParaRPr>
          </a:p>
        </p:txBody>
      </p:sp>
      <p:cxnSp>
        <p:nvCxnSpPr>
          <p:cNvPr id="7" name="Straight Connector 6"/>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79512" y="6377328"/>
            <a:ext cx="2880320" cy="369332"/>
          </a:xfrm>
          <a:prstGeom prst="rect">
            <a:avLst/>
          </a:prstGeom>
          <a:noFill/>
        </p:spPr>
        <p:txBody>
          <a:bodyPr wrap="square" rtlCol="0">
            <a:spAutoFit/>
          </a:bodyPr>
          <a:lstStyle/>
          <a:p>
            <a:r>
              <a:rPr lang="en-GB" i="1" dirty="0" smtClean="0">
                <a:solidFill>
                  <a:srgbClr val="002060"/>
                </a:solidFill>
              </a:rPr>
              <a:t>(Dowsett et al, 2013)</a:t>
            </a:r>
            <a:endParaRPr lang="en-US" i="1" dirty="0">
              <a:solidFill>
                <a:srgbClr val="002060"/>
              </a:solidFill>
            </a:endParaRPr>
          </a:p>
        </p:txBody>
      </p:sp>
    </p:spTree>
    <p:extLst>
      <p:ext uri="{BB962C8B-B14F-4D97-AF65-F5344CB8AC3E}">
        <p14:creationId xmlns:p14="http://schemas.microsoft.com/office/powerpoint/2010/main" val="8521449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236296" y="5320372"/>
            <a:ext cx="1511809" cy="988948"/>
          </a:xfrm>
          <a:prstGeom prst="rect">
            <a:avLst/>
          </a:prstGeom>
          <a:solidFill>
            <a:schemeClr val="accent1">
              <a:lumMod val="40000"/>
              <a:lumOff val="60000"/>
            </a:schemeClr>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ectangle 2"/>
          <p:cNvSpPr/>
          <p:nvPr/>
        </p:nvSpPr>
        <p:spPr>
          <a:xfrm>
            <a:off x="7236296" y="1677057"/>
            <a:ext cx="1511809" cy="988948"/>
          </a:xfrm>
          <a:prstGeom prst="rect">
            <a:avLst/>
          </a:prstGeom>
          <a:solidFill>
            <a:schemeClr val="accent2">
              <a:lumMod val="40000"/>
              <a:lumOff val="60000"/>
            </a:scheme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cstate="print"/>
          <a:srcRect/>
          <a:stretch>
            <a:fillRect/>
          </a:stretch>
        </p:blipFill>
        <p:spPr bwMode="auto">
          <a:xfrm>
            <a:off x="323529" y="1869764"/>
            <a:ext cx="6840760" cy="4626868"/>
          </a:xfrm>
          <a:prstGeom prst="rect">
            <a:avLst/>
          </a:prstGeom>
          <a:noFill/>
          <a:ln w="9525">
            <a:noFill/>
            <a:miter lim="800000"/>
            <a:headEnd/>
            <a:tailEnd/>
          </a:ln>
        </p:spPr>
      </p:pic>
      <p:sp>
        <p:nvSpPr>
          <p:cNvPr id="11" name="TextBox 10"/>
          <p:cNvSpPr txBox="1"/>
          <p:nvPr/>
        </p:nvSpPr>
        <p:spPr>
          <a:xfrm>
            <a:off x="323528" y="1268760"/>
            <a:ext cx="8496944" cy="523220"/>
          </a:xfrm>
          <a:prstGeom prst="rect">
            <a:avLst/>
          </a:prstGeom>
          <a:noFill/>
        </p:spPr>
        <p:txBody>
          <a:bodyPr wrap="square" rtlCol="0">
            <a:spAutoFit/>
          </a:bodyPr>
          <a:lstStyle/>
          <a:p>
            <a:r>
              <a:rPr lang="en-GB" sz="2800" dirty="0" smtClean="0"/>
              <a:t>Point-based Mean Annual SST comparison</a:t>
            </a:r>
            <a:endParaRPr lang="en-GB" sz="2800" dirty="0"/>
          </a:p>
        </p:txBody>
      </p:sp>
      <p:sp>
        <p:nvSpPr>
          <p:cNvPr id="12" name="Rectangle 11"/>
          <p:cNvSpPr/>
          <p:nvPr/>
        </p:nvSpPr>
        <p:spPr>
          <a:xfrm>
            <a:off x="5636555" y="6496632"/>
            <a:ext cx="3382786" cy="307777"/>
          </a:xfrm>
          <a:prstGeom prst="rect">
            <a:avLst/>
          </a:prstGeom>
        </p:spPr>
        <p:txBody>
          <a:bodyPr wrap="none">
            <a:spAutoFit/>
          </a:bodyPr>
          <a:lstStyle/>
          <a:p>
            <a:pPr algn="r"/>
            <a:r>
              <a:rPr lang="en-US" sz="1400" i="1" dirty="0" smtClean="0">
                <a:solidFill>
                  <a:srgbClr val="0070C0"/>
                </a:solidFill>
              </a:rPr>
              <a:t>(Haywood et al., 2013 – Climate of the Past)</a:t>
            </a:r>
            <a:endParaRPr lang="en-US" sz="1400" i="1" dirty="0">
              <a:solidFill>
                <a:srgbClr val="0070C0"/>
              </a:solidFill>
            </a:endParaRPr>
          </a:p>
        </p:txBody>
      </p:sp>
      <p:sp>
        <p:nvSpPr>
          <p:cNvPr id="13"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Data-Model Comparison</a:t>
            </a:r>
            <a:endParaRPr lang="en-US" sz="3200" dirty="0" smtClean="0">
              <a:solidFill>
                <a:srgbClr val="1B587C"/>
              </a:solidFill>
              <a:latin typeface="+mn-lt"/>
              <a:ea typeface="Calibri (Headings)"/>
              <a:cs typeface="Arial" pitchFamily="34" charset="0"/>
            </a:endParaRPr>
          </a:p>
        </p:txBody>
      </p:sp>
      <p:cxnSp>
        <p:nvCxnSpPr>
          <p:cNvPr id="14" name="Straight Connector 1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308663" y="1869764"/>
            <a:ext cx="1511809" cy="4247317"/>
          </a:xfrm>
          <a:prstGeom prst="rect">
            <a:avLst/>
          </a:prstGeom>
          <a:noFill/>
        </p:spPr>
        <p:txBody>
          <a:bodyPr wrap="square" rtlCol="0">
            <a:spAutoFit/>
          </a:bodyPr>
          <a:lstStyle/>
          <a:p>
            <a:r>
              <a:rPr lang="en-GB" dirty="0" smtClean="0"/>
              <a:t>Red = model too warm</a:t>
            </a:r>
          </a:p>
          <a:p>
            <a:endParaRPr lang="en-GB" dirty="0"/>
          </a:p>
          <a:p>
            <a:endParaRPr lang="en-GB" dirty="0" smtClean="0"/>
          </a:p>
          <a:p>
            <a:endParaRPr lang="en-GB" dirty="0"/>
          </a:p>
          <a:p>
            <a:endParaRPr lang="en-GB" dirty="0" smtClean="0"/>
          </a:p>
          <a:p>
            <a:r>
              <a:rPr lang="en-GB" dirty="0" smtClean="0"/>
              <a:t>White = data and model agrees</a:t>
            </a:r>
          </a:p>
          <a:p>
            <a:endParaRPr lang="en-GB" dirty="0"/>
          </a:p>
          <a:p>
            <a:endParaRPr lang="en-GB" dirty="0" smtClean="0"/>
          </a:p>
          <a:p>
            <a:endParaRPr lang="en-GB" dirty="0" smtClean="0"/>
          </a:p>
          <a:p>
            <a:endParaRPr lang="en-GB" dirty="0" smtClean="0"/>
          </a:p>
          <a:p>
            <a:r>
              <a:rPr lang="en-GB" dirty="0" smtClean="0"/>
              <a:t>Blue = model too cold</a:t>
            </a:r>
            <a:endParaRPr lang="en-US" dirty="0"/>
          </a:p>
        </p:txBody>
      </p:sp>
      <p:sp>
        <p:nvSpPr>
          <p:cNvPr id="15" name="Rectangle 14"/>
          <p:cNvSpPr/>
          <p:nvPr/>
        </p:nvSpPr>
        <p:spPr>
          <a:xfrm>
            <a:off x="7236296" y="3498948"/>
            <a:ext cx="1511809" cy="988948"/>
          </a:xfrm>
          <a:prstGeom prst="rect">
            <a:avLst/>
          </a:prstGeom>
          <a:no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662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Summary</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92696" y="1268760"/>
            <a:ext cx="8280920" cy="2246769"/>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en-GB" sz="2400" dirty="0" smtClean="0"/>
              <a:t>Broad areas where models predict changes in temperature correctly for the Pliocene</a:t>
            </a:r>
          </a:p>
          <a:p>
            <a:pPr marL="342900" indent="-342900">
              <a:spcBef>
                <a:spcPts val="1200"/>
              </a:spcBef>
              <a:spcAft>
                <a:spcPts val="1200"/>
              </a:spcAft>
              <a:buFont typeface="Arial" panose="020B0604020202020204" pitchFamily="34" charset="0"/>
              <a:buChar char="•"/>
            </a:pPr>
            <a:r>
              <a:rPr lang="en-GB" sz="2400" dirty="0" smtClean="0"/>
              <a:t>Regions such as the North Atlantic where models are too cold in comparison to the proxy-based estimates of sea surface temperature</a:t>
            </a:r>
          </a:p>
        </p:txBody>
      </p:sp>
      <p:sp>
        <p:nvSpPr>
          <p:cNvPr id="2" name="Slide Number Placeholder 1"/>
          <p:cNvSpPr>
            <a:spLocks noGrp="1"/>
          </p:cNvSpPr>
          <p:nvPr>
            <p:ph type="sldNum" sz="quarter" idx="12"/>
          </p:nvPr>
        </p:nvSpPr>
        <p:spPr/>
        <p:txBody>
          <a:bodyPr/>
          <a:lstStyle/>
          <a:p>
            <a:fld id="{CD88D163-8FEE-4B6A-977D-600E3843CE6C}" type="slidenum">
              <a:rPr lang="en-GB" smtClean="0"/>
              <a:t>37</a:t>
            </a:fld>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273" y="3253779"/>
            <a:ext cx="4783853" cy="3604221"/>
          </a:xfrm>
          <a:prstGeom prst="rect">
            <a:avLst/>
          </a:prstGeom>
        </p:spPr>
      </p:pic>
      <p:sp>
        <p:nvSpPr>
          <p:cNvPr id="13" name="Rectangle 12"/>
          <p:cNvSpPr/>
          <p:nvPr/>
        </p:nvSpPr>
        <p:spPr>
          <a:xfrm>
            <a:off x="315823" y="3742641"/>
            <a:ext cx="3608105" cy="3508653"/>
          </a:xfrm>
          <a:prstGeom prst="rect">
            <a:avLst/>
          </a:prstGeom>
        </p:spPr>
        <p:txBody>
          <a:bodyPr wrap="square">
            <a:spAutoFit/>
          </a:bodyPr>
          <a:lstStyle/>
          <a:p>
            <a:pPr marL="342900" indent="-342900">
              <a:spcBef>
                <a:spcPts val="1200"/>
              </a:spcBef>
              <a:spcAft>
                <a:spcPts val="1200"/>
              </a:spcAft>
              <a:buFont typeface="Arial" panose="020B0604020202020204" pitchFamily="34" charset="0"/>
              <a:buChar char="•"/>
            </a:pPr>
            <a:r>
              <a:rPr lang="en-GB" dirty="0"/>
              <a:t>We need to understand why the models and the data disagree!  Are the models wrong?  Is the data uncertain</a:t>
            </a:r>
            <a:r>
              <a:rPr lang="en-GB" dirty="0" smtClean="0"/>
              <a:t>?</a:t>
            </a:r>
          </a:p>
          <a:p>
            <a:pPr marL="342900" indent="-342900">
              <a:spcBef>
                <a:spcPts val="1200"/>
              </a:spcBef>
              <a:spcAft>
                <a:spcPts val="1200"/>
              </a:spcAft>
              <a:buFont typeface="Arial" panose="020B0604020202020204" pitchFamily="34" charset="0"/>
              <a:buChar char="•"/>
            </a:pPr>
            <a:r>
              <a:rPr lang="en-GB" dirty="0"/>
              <a:t>Interesting Blog (</a:t>
            </a:r>
            <a:r>
              <a:rPr lang="en-GB" dirty="0">
                <a:hlinkClick r:id="rId4"/>
              </a:rPr>
              <a:t>http://blogs.plos.org/models</a:t>
            </a:r>
            <a:r>
              <a:rPr lang="en-GB" dirty="0" smtClean="0">
                <a:hlinkClick r:id="rId4"/>
              </a:rPr>
              <a:t>/</a:t>
            </a:r>
            <a:r>
              <a:rPr lang="en-GB" dirty="0" smtClean="0"/>
              <a:t>)</a:t>
            </a:r>
          </a:p>
          <a:p>
            <a:pPr marL="342900" indent="-342900">
              <a:spcBef>
                <a:spcPts val="1200"/>
              </a:spcBef>
              <a:spcAft>
                <a:spcPts val="1200"/>
              </a:spcAft>
              <a:buFont typeface="Arial" panose="020B0604020202020204" pitchFamily="34" charset="0"/>
              <a:buChar char="•"/>
            </a:pPr>
            <a:r>
              <a:rPr lang="en-GB" dirty="0" smtClean="0"/>
              <a:t>All models are wrong – some are useful!</a:t>
            </a:r>
            <a:endParaRPr lang="en-GB" dirty="0"/>
          </a:p>
          <a:p>
            <a:pPr>
              <a:spcBef>
                <a:spcPts val="1200"/>
              </a:spcBef>
              <a:spcAft>
                <a:spcPts val="1200"/>
              </a:spcAft>
            </a:pPr>
            <a:endParaRPr lang="en-GB" dirty="0"/>
          </a:p>
        </p:txBody>
      </p:sp>
    </p:spTree>
    <p:extLst>
      <p:ext uri="{BB962C8B-B14F-4D97-AF65-F5344CB8AC3E}">
        <p14:creationId xmlns:p14="http://schemas.microsoft.com/office/powerpoint/2010/main" val="21101541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Further Reading</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38</a:t>
            </a:fld>
            <a:endParaRPr lang="en-GB"/>
          </a:p>
        </p:txBody>
      </p:sp>
      <p:pic>
        <p:nvPicPr>
          <p:cNvPr id="2050" name="Picture 2" descr="https://images.springer.com/sgw/books/medium/97814020455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1974784" cy="27363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7975" y="5338583"/>
            <a:ext cx="4572000" cy="1200329"/>
          </a:xfrm>
          <a:prstGeom prst="rect">
            <a:avLst/>
          </a:prstGeom>
        </p:spPr>
        <p:txBody>
          <a:bodyPr>
            <a:spAutoFit/>
          </a:bodyPr>
          <a:lstStyle/>
          <a:p>
            <a:r>
              <a:rPr lang="en-GB" dirty="0" smtClean="0"/>
              <a:t>Royal Society special issue: ‘The </a:t>
            </a:r>
            <a:r>
              <a:rPr lang="en-GB" dirty="0"/>
              <a:t>Pliocene. A vision of Earth in the late twenty-first century?’ compiled by Alan M. Haywood, Harry J. Dowsett and Paul J. Valdes</a:t>
            </a:r>
            <a:endParaRPr lang="en-US" dirty="0"/>
          </a:p>
        </p:txBody>
      </p:sp>
      <p:sp>
        <p:nvSpPr>
          <p:cNvPr id="8" name="Rectangle 7"/>
          <p:cNvSpPr/>
          <p:nvPr/>
        </p:nvSpPr>
        <p:spPr>
          <a:xfrm>
            <a:off x="2771800" y="1467846"/>
            <a:ext cx="5616624" cy="923330"/>
          </a:xfrm>
          <a:prstGeom prst="rect">
            <a:avLst/>
          </a:prstGeom>
        </p:spPr>
        <p:txBody>
          <a:bodyPr wrap="square">
            <a:spAutoFit/>
          </a:bodyPr>
          <a:lstStyle/>
          <a:p>
            <a:r>
              <a:rPr lang="en-US" dirty="0" smtClean="0"/>
              <a:t>IPCC AR5 – information from Paleoclimate Archives</a:t>
            </a:r>
          </a:p>
          <a:p>
            <a:r>
              <a:rPr lang="en-US" dirty="0" smtClean="0">
                <a:hlinkClick r:id="rId4"/>
              </a:rPr>
              <a:t>https</a:t>
            </a:r>
            <a:r>
              <a:rPr lang="en-US" dirty="0">
                <a:hlinkClick r:id="rId4"/>
              </a:rPr>
              <a:t>://www.ipcc.ch/pdf/assessment-report/ar5/wg1/WG1AR5_Chapter05_FINAL.pdf</a:t>
            </a:r>
            <a:endParaRPr lang="en-US" dirty="0"/>
          </a:p>
        </p:txBody>
      </p:sp>
      <p:pic>
        <p:nvPicPr>
          <p:cNvPr id="10" name="Picture 9"/>
          <p:cNvPicPr>
            <a:picLocks noChangeAspect="1"/>
          </p:cNvPicPr>
          <p:nvPr/>
        </p:nvPicPr>
        <p:blipFill>
          <a:blip r:embed="rId5"/>
          <a:stretch>
            <a:fillRect/>
          </a:stretch>
        </p:blipFill>
        <p:spPr>
          <a:xfrm>
            <a:off x="5505450" y="3571474"/>
            <a:ext cx="2095500" cy="2895600"/>
          </a:xfrm>
          <a:prstGeom prst="rect">
            <a:avLst/>
          </a:prstGeom>
        </p:spPr>
      </p:pic>
      <p:sp>
        <p:nvSpPr>
          <p:cNvPr id="11" name="AutoShape 6" descr="Image result for AR5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www.climatescience.org.au/sites/default/files/styles/large/public/IPCC%20logo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1809" y="2391176"/>
            <a:ext cx="1797124" cy="8985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srcRect l="15730" r="16292"/>
          <a:stretch>
            <a:fillRect/>
          </a:stretch>
        </p:blipFill>
        <p:spPr bwMode="auto">
          <a:xfrm>
            <a:off x="3131840" y="2412136"/>
            <a:ext cx="1819890" cy="2676570"/>
          </a:xfrm>
          <a:prstGeom prst="rect">
            <a:avLst/>
          </a:prstGeom>
          <a:noFill/>
          <a:ln w="9525">
            <a:noFill/>
            <a:miter lim="800000"/>
            <a:headEnd/>
            <a:tailEnd/>
          </a:ln>
        </p:spPr>
      </p:pic>
    </p:spTree>
    <p:extLst>
      <p:ext uri="{BB962C8B-B14F-4D97-AF65-F5344CB8AC3E}">
        <p14:creationId xmlns:p14="http://schemas.microsoft.com/office/powerpoint/2010/main" val="329739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References</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39</a:t>
            </a:fld>
            <a:endParaRPr lang="en-GB"/>
          </a:p>
        </p:txBody>
      </p:sp>
      <p:sp>
        <p:nvSpPr>
          <p:cNvPr id="5" name="TextBox 4"/>
          <p:cNvSpPr txBox="1"/>
          <p:nvPr/>
        </p:nvSpPr>
        <p:spPr>
          <a:xfrm>
            <a:off x="179512" y="1268760"/>
            <a:ext cx="8640960" cy="5663089"/>
          </a:xfrm>
          <a:prstGeom prst="rect">
            <a:avLst/>
          </a:prstGeom>
          <a:noFill/>
        </p:spPr>
        <p:txBody>
          <a:bodyPr wrap="square" rtlCol="0">
            <a:spAutoFit/>
          </a:bodyPr>
          <a:lstStyle/>
          <a:p>
            <a:pPr marL="541338" indent="-179388">
              <a:buFont typeface="Arial" panose="020B0604020202020204" pitchFamily="34" charset="0"/>
              <a:buChar char="•"/>
            </a:pPr>
            <a:r>
              <a:rPr lang="en-US" sz="1400" dirty="0" err="1"/>
              <a:t>Beerling</a:t>
            </a:r>
            <a:r>
              <a:rPr lang="en-US" sz="1400" dirty="0"/>
              <a:t>, D.J. and Royer, D.L. 2011. Convergent Cenozoic CO2 history. Nature </a:t>
            </a:r>
            <a:r>
              <a:rPr lang="en-US" sz="1400" dirty="0" err="1"/>
              <a:t>Geosci</a:t>
            </a:r>
            <a:r>
              <a:rPr lang="en-US" sz="1400" dirty="0"/>
              <a:t>. 4(7), pp.418-420.</a:t>
            </a:r>
          </a:p>
          <a:p>
            <a:pPr marL="541338" indent="-179388">
              <a:buFont typeface="Arial" panose="020B0604020202020204" pitchFamily="34" charset="0"/>
              <a:buChar char="•"/>
            </a:pPr>
            <a:r>
              <a:rPr lang="en-US" sz="1400" dirty="0" err="1"/>
              <a:t>DeConto</a:t>
            </a:r>
            <a:r>
              <a:rPr lang="en-US" sz="1400" dirty="0"/>
              <a:t>, R.M. and Pollard, D. 2003a. A coupled climate–ice sheet modeling approach to the Early Cenozoic history of the Antarctic ice sheet. Palaeogeography, </a:t>
            </a:r>
            <a:r>
              <a:rPr lang="en-US" sz="1400" dirty="0" err="1"/>
              <a:t>Palaeoclimatology</a:t>
            </a:r>
            <a:r>
              <a:rPr lang="en-US" sz="1400" dirty="0"/>
              <a:t>, </a:t>
            </a:r>
            <a:r>
              <a:rPr lang="en-US" sz="1400" dirty="0" err="1"/>
              <a:t>Palaeoecology</a:t>
            </a:r>
            <a:r>
              <a:rPr lang="en-US" sz="1400" dirty="0"/>
              <a:t>. 198(1–2), pp.39-52.</a:t>
            </a:r>
          </a:p>
          <a:p>
            <a:pPr marL="541338" indent="-179388">
              <a:buFont typeface="Arial" panose="020B0604020202020204" pitchFamily="34" charset="0"/>
              <a:buChar char="•"/>
            </a:pPr>
            <a:r>
              <a:rPr lang="en-US" sz="1400" dirty="0" err="1"/>
              <a:t>DeConto</a:t>
            </a:r>
            <a:r>
              <a:rPr lang="en-US" sz="1400" dirty="0"/>
              <a:t>, R.M. and Pollard, D. 2003b. Rapid Cenozoic glaciation of Antarctica induced by declining atmospheric CO2. Nature. 421(6920), pp.245-249.</a:t>
            </a:r>
          </a:p>
          <a:p>
            <a:pPr marL="541338" indent="-179388">
              <a:buFont typeface="Arial" panose="020B0604020202020204" pitchFamily="34" charset="0"/>
              <a:buChar char="•"/>
            </a:pPr>
            <a:r>
              <a:rPr lang="en-US" sz="1400" dirty="0" smtClean="0"/>
              <a:t>Dowsett</a:t>
            </a:r>
            <a:r>
              <a:rPr lang="en-US" sz="1400" dirty="0"/>
              <a:t>, H.J. et al. </a:t>
            </a:r>
            <a:r>
              <a:rPr lang="en-US" sz="1400" dirty="0" smtClean="0"/>
              <a:t>2012. </a:t>
            </a:r>
            <a:r>
              <a:rPr lang="en-US" sz="1400" dirty="0"/>
              <a:t>Assessing confidence in Pliocene sea surface temperatures to evaluate predictive models. Nature </a:t>
            </a:r>
            <a:r>
              <a:rPr lang="en-US" sz="1400" dirty="0" err="1"/>
              <a:t>Clim</a:t>
            </a:r>
            <a:r>
              <a:rPr lang="en-US" sz="1400" dirty="0"/>
              <a:t>. Change. 2(5), pp.365-371.</a:t>
            </a:r>
          </a:p>
          <a:p>
            <a:pPr marL="541338" indent="-179388">
              <a:buFont typeface="Arial" panose="020B0604020202020204" pitchFamily="34" charset="0"/>
              <a:buChar char="•"/>
            </a:pPr>
            <a:r>
              <a:rPr lang="en-US" sz="1400" dirty="0" err="1"/>
              <a:t>Fedorov</a:t>
            </a:r>
            <a:r>
              <a:rPr lang="en-US" sz="1400" dirty="0"/>
              <a:t>, A.V. et al. 2013. Patterns and mechanisms of early Pliocene warmth. Nature. 496(7443), pp.43-49.</a:t>
            </a:r>
          </a:p>
          <a:p>
            <a:pPr marL="541338" indent="-179388">
              <a:buFont typeface="Arial" panose="020B0604020202020204" pitchFamily="34" charset="0"/>
              <a:buChar char="•"/>
            </a:pPr>
            <a:r>
              <a:rPr lang="en-US" sz="1400" dirty="0"/>
              <a:t>Haywood, A.M. et al. 2013. Large-scale features of Pliocene climate: results from the Pliocene Model Intercomparison Project. </a:t>
            </a:r>
            <a:r>
              <a:rPr lang="en-US" sz="1400" dirty="0" err="1"/>
              <a:t>Clim</a:t>
            </a:r>
            <a:r>
              <a:rPr lang="en-US" sz="1400" dirty="0"/>
              <a:t>. Past. 9(1), pp.191-209.</a:t>
            </a:r>
          </a:p>
          <a:p>
            <a:pPr marL="541338" indent="-179388">
              <a:buFont typeface="Arial" panose="020B0604020202020204" pitchFamily="34" charset="0"/>
              <a:buChar char="•"/>
            </a:pPr>
            <a:r>
              <a:rPr lang="en-US" sz="1400" dirty="0"/>
              <a:t>Hill, D.J. 2009. Modelling Earth's Cryosphere during peak Pliocene warmth, Ph.D. Thesis. Ph. D. Thesis </a:t>
            </a:r>
            <a:r>
              <a:rPr lang="en-US" sz="1400" dirty="0" err="1"/>
              <a:t>thesis</a:t>
            </a:r>
            <a:r>
              <a:rPr lang="en-US" sz="1400" dirty="0"/>
              <a:t>, Ph. D. Thesis, University of Bristol.</a:t>
            </a:r>
          </a:p>
          <a:p>
            <a:pPr marL="541338" indent="-179388">
              <a:buFont typeface="Arial" panose="020B0604020202020204" pitchFamily="34" charset="0"/>
              <a:buChar char="•"/>
            </a:pPr>
            <a:r>
              <a:rPr lang="en-US" sz="1400" dirty="0"/>
              <a:t>Jansen, E. et al. 2007. Palaeoclimate. In: Solomon, S., et al. eds. Climate Change 2007: The Physical Science Basis.  Contribution of Working Group I to the Fourth Assessment Report of the Intergovernmental Panel on Climate Change.  Cambridge, UK: Cambridge University Press.</a:t>
            </a:r>
          </a:p>
          <a:p>
            <a:pPr marL="541338" indent="-179388">
              <a:buFont typeface="Arial" panose="020B0604020202020204" pitchFamily="34" charset="0"/>
              <a:buChar char="•"/>
            </a:pPr>
            <a:r>
              <a:rPr lang="en-GB" sz="1400" dirty="0" err="1"/>
              <a:t>Jouzel</a:t>
            </a:r>
            <a:r>
              <a:rPr lang="en-GB" sz="1400" dirty="0"/>
              <a:t>, J., and others: Orbital and millennial Antarctic climate variability over the last 800,000 years, Science, 317, 793-796, 2007</a:t>
            </a:r>
            <a:endParaRPr lang="en-US" sz="1400" dirty="0"/>
          </a:p>
          <a:p>
            <a:pPr marL="541338" indent="-179388">
              <a:buFont typeface="Arial" panose="020B0604020202020204" pitchFamily="34" charset="0"/>
              <a:buChar char="•"/>
            </a:pPr>
            <a:r>
              <a:rPr lang="en-GB" sz="1400" dirty="0" err="1"/>
              <a:t>Lüthi</a:t>
            </a:r>
            <a:r>
              <a:rPr lang="en-GB" sz="1400" dirty="0"/>
              <a:t>, D., and others: High-resolution carbon dioxide concentration record 650,000-800,000 years before present, Nature, 453, 379-382, 2008</a:t>
            </a:r>
            <a:endParaRPr lang="en-US" sz="1400" dirty="0"/>
          </a:p>
          <a:p>
            <a:pPr marL="541338" indent="-179388">
              <a:buFont typeface="Arial" panose="020B0604020202020204" pitchFamily="34" charset="0"/>
              <a:buChar char="•"/>
            </a:pPr>
            <a:r>
              <a:rPr lang="en-US" sz="1400" dirty="0" smtClean="0"/>
              <a:t>Pearson</a:t>
            </a:r>
            <a:r>
              <a:rPr lang="en-US" sz="1400" dirty="0"/>
              <a:t>, P.N. et al. 2009. Atmospheric carbon dioxide through the Eocene–Oligocene climate transition. Nature. 461(7267), pp.1110-1113</a:t>
            </a:r>
            <a:r>
              <a:rPr lang="en-US" sz="1400" dirty="0" smtClean="0"/>
              <a:t>.</a:t>
            </a:r>
            <a:r>
              <a:rPr lang="en-US" sz="1400" dirty="0"/>
              <a:t> </a:t>
            </a:r>
            <a:endParaRPr lang="en-US" sz="1400" dirty="0" smtClean="0"/>
          </a:p>
          <a:p>
            <a:pPr marL="541338" indent="-179388">
              <a:buFont typeface="Arial" panose="020B0604020202020204" pitchFamily="34" charset="0"/>
              <a:buChar char="•"/>
            </a:pPr>
            <a:r>
              <a:rPr lang="en-US" sz="1400" dirty="0" smtClean="0"/>
              <a:t>Rae</a:t>
            </a:r>
            <a:r>
              <a:rPr lang="en-US" sz="1400" dirty="0"/>
              <a:t>, JWB, </a:t>
            </a:r>
            <a:r>
              <a:rPr lang="en-US" sz="1400" dirty="0" err="1"/>
              <a:t>Sarnthein</a:t>
            </a:r>
            <a:r>
              <a:rPr lang="en-US" sz="1400" dirty="0"/>
              <a:t>, M, Foster, G, </a:t>
            </a:r>
            <a:r>
              <a:rPr lang="en-US" sz="1400" dirty="0" err="1"/>
              <a:t>Ridgwell</a:t>
            </a:r>
            <a:r>
              <a:rPr lang="en-US" sz="1400" dirty="0"/>
              <a:t>, A, </a:t>
            </a:r>
            <a:r>
              <a:rPr lang="en-US" sz="1400" dirty="0" err="1"/>
              <a:t>Grootes</a:t>
            </a:r>
            <a:r>
              <a:rPr lang="en-US" sz="1400" dirty="0"/>
              <a:t>, P &amp; Elliott, T 2014, 'Deep water formation in the North Pacific and </a:t>
            </a:r>
            <a:r>
              <a:rPr lang="en-US" sz="1400" dirty="0" err="1"/>
              <a:t>deglacial</a:t>
            </a:r>
            <a:r>
              <a:rPr lang="en-US" sz="1400" dirty="0"/>
              <a:t> CO2 rise' </a:t>
            </a:r>
            <a:r>
              <a:rPr lang="en-US" sz="1400" i="1" dirty="0"/>
              <a:t>Paleoceanography</a:t>
            </a:r>
            <a:r>
              <a:rPr lang="en-US" sz="1400" dirty="0"/>
              <a:t>., 10.1002/2013PA002570</a:t>
            </a:r>
          </a:p>
          <a:p>
            <a:pPr marL="541338" indent="-179388">
              <a:buFont typeface="Arial" panose="020B0604020202020204" pitchFamily="34" charset="0"/>
              <a:buChar char="•"/>
            </a:pPr>
            <a:r>
              <a:rPr lang="en-US" sz="1400" dirty="0" err="1" smtClean="0"/>
              <a:t>Zachos</a:t>
            </a:r>
            <a:r>
              <a:rPr lang="en-US" sz="1400" dirty="0"/>
              <a:t>, J.C. et al. 2008. An early Cenozoic perspective on greenhouse warming and carbon-cycle dynamics. Nature. 451(7176), pp.279-283.</a:t>
            </a:r>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3497272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farm8.staticflickr.com/7275/7456900052_60344bea40_z.jpg"/>
          <p:cNvPicPr>
            <a:picLocks noChangeAspect="1" noChangeArrowheads="1"/>
          </p:cNvPicPr>
          <p:nvPr/>
        </p:nvPicPr>
        <p:blipFill>
          <a:blip r:embed="rId3" cstate="print"/>
          <a:srcRect l="9077" r="7933"/>
          <a:stretch>
            <a:fillRect/>
          </a:stretch>
        </p:blipFill>
        <p:spPr bwMode="auto">
          <a:xfrm>
            <a:off x="4499992" y="1556792"/>
            <a:ext cx="4297903" cy="4708004"/>
          </a:xfrm>
          <a:prstGeom prst="rect">
            <a:avLst/>
          </a:prstGeom>
          <a:ln>
            <a:noFill/>
          </a:ln>
          <a:effectLst>
            <a:outerShdw blurRad="292100" dist="139700" dir="2700000" algn="tl" rotWithShape="0">
              <a:srgbClr val="333333">
                <a:alpha val="65000"/>
              </a:srgbClr>
            </a:outerShdw>
          </a:effectLst>
        </p:spPr>
      </p:pic>
      <p:sp>
        <p:nvSpPr>
          <p:cNvPr id="7" name="Rectangle 26"/>
          <p:cNvSpPr>
            <a:spLocks noChangeArrowheads="1"/>
          </p:cNvSpPr>
          <p:nvPr/>
        </p:nvSpPr>
        <p:spPr bwMode="auto">
          <a:xfrm>
            <a:off x="179512" y="1268760"/>
            <a:ext cx="4104456" cy="6370975"/>
          </a:xfrm>
          <a:prstGeom prst="rect">
            <a:avLst/>
          </a:prstGeom>
          <a:noFill/>
          <a:ln w="9525">
            <a:noFill/>
            <a:miter lim="800000"/>
            <a:headEnd/>
            <a:tailEnd/>
          </a:ln>
        </p:spPr>
        <p:txBody>
          <a:bodyPr wrap="square">
            <a:spAutoFit/>
          </a:bodyPr>
          <a:lstStyle/>
          <a:p>
            <a:pPr algn="just">
              <a:defRPr/>
            </a:pPr>
            <a:endParaRPr lang="en-GB" sz="2000" dirty="0" smtClean="0"/>
          </a:p>
          <a:p>
            <a:pPr algn="just">
              <a:buFont typeface="Arial" pitchFamily="34" charset="0"/>
              <a:buChar char="•"/>
              <a:defRPr/>
            </a:pPr>
            <a:r>
              <a:rPr lang="en-GB" sz="2000" dirty="0" smtClean="0"/>
              <a:t> Uncertainties highlighted in climate prediction involve aspects of the climate that have changed in the past (e.g. ENSO, sea level). </a:t>
            </a:r>
          </a:p>
          <a:p>
            <a:pPr algn="just">
              <a:buFont typeface="Arial" pitchFamily="34" charset="0"/>
              <a:buChar char="•"/>
              <a:defRPr/>
            </a:pPr>
            <a:endParaRPr lang="en-GB" sz="2000" dirty="0" smtClean="0"/>
          </a:p>
          <a:p>
            <a:pPr algn="just">
              <a:buFont typeface="Arial" pitchFamily="34" charset="0"/>
              <a:buChar char="•"/>
              <a:defRPr/>
            </a:pPr>
            <a:r>
              <a:rPr lang="en-GB" sz="2000" dirty="0" smtClean="0"/>
              <a:t> </a:t>
            </a:r>
            <a:r>
              <a:rPr lang="en-GB" sz="2000" dirty="0" err="1" smtClean="0"/>
              <a:t>Palaeoclimatology</a:t>
            </a:r>
            <a:r>
              <a:rPr lang="en-GB" sz="2000" dirty="0" smtClean="0"/>
              <a:t> can assess whether these changes are consistent with current theories of the climate system and if not, why not.</a:t>
            </a:r>
          </a:p>
          <a:p>
            <a:pPr algn="just">
              <a:defRPr/>
            </a:pPr>
            <a:endParaRPr lang="en-GB" sz="2000" dirty="0" smtClean="0"/>
          </a:p>
          <a:p>
            <a:pPr algn="just">
              <a:buFont typeface="Arial" pitchFamily="34" charset="0"/>
              <a:buChar char="•"/>
              <a:defRPr/>
            </a:pPr>
            <a:r>
              <a:rPr lang="en-GB" sz="2000" dirty="0" smtClean="0"/>
              <a:t> </a:t>
            </a:r>
            <a:r>
              <a:rPr lang="en-GB" sz="2000" dirty="0" err="1" smtClean="0"/>
              <a:t>Palaeoclimate</a:t>
            </a:r>
            <a:r>
              <a:rPr lang="en-GB" sz="2000" dirty="0" smtClean="0"/>
              <a:t> provides a unique test-bed for models that project large changes in the future to be evaluated using true out-of-sample tests of comparable magnitude. </a:t>
            </a:r>
          </a:p>
          <a:p>
            <a:pPr>
              <a:defRPr/>
            </a:pPr>
            <a:endParaRPr lang="en-GB" sz="2800" b="1" dirty="0" smtClean="0">
              <a:latin typeface="+mj-lt"/>
            </a:endParaRPr>
          </a:p>
          <a:p>
            <a:pPr>
              <a:defRPr/>
            </a:pPr>
            <a:endParaRPr lang="en-GB" sz="2400" b="1" dirty="0" smtClean="0">
              <a:latin typeface="+mj-lt"/>
            </a:endParaRPr>
          </a:p>
          <a:p>
            <a:pPr>
              <a:defRPr/>
            </a:pPr>
            <a:r>
              <a:rPr lang="en-GB" sz="2400" b="1" dirty="0" smtClean="0">
                <a:latin typeface="+mj-lt"/>
              </a:rPr>
              <a:t> </a:t>
            </a:r>
          </a:p>
        </p:txBody>
      </p:sp>
      <p:sp>
        <p:nvSpPr>
          <p:cNvPr id="11" name="TextBox 10"/>
          <p:cNvSpPr txBox="1"/>
          <p:nvPr/>
        </p:nvSpPr>
        <p:spPr>
          <a:xfrm>
            <a:off x="5436096" y="6381328"/>
            <a:ext cx="3456384" cy="369332"/>
          </a:xfrm>
          <a:prstGeom prst="rect">
            <a:avLst/>
          </a:prstGeom>
          <a:noFill/>
        </p:spPr>
        <p:txBody>
          <a:bodyPr wrap="square" rtlCol="0">
            <a:spAutoFit/>
          </a:bodyPr>
          <a:lstStyle/>
          <a:p>
            <a:pPr algn="r"/>
            <a:r>
              <a:rPr lang="en-GB" i="1" dirty="0" smtClean="0">
                <a:solidFill>
                  <a:schemeClr val="tx1">
                    <a:lumMod val="50000"/>
                    <a:lumOff val="50000"/>
                  </a:schemeClr>
                </a:solidFill>
              </a:rPr>
              <a:t>Brown University Library</a:t>
            </a:r>
            <a:endParaRPr lang="en-GB" i="1" dirty="0">
              <a:solidFill>
                <a:schemeClr val="tx1">
                  <a:lumMod val="50000"/>
                  <a:lumOff val="50000"/>
                </a:schemeClr>
              </a:solidFill>
            </a:endParaRPr>
          </a:p>
        </p:txBody>
      </p:sp>
      <p:sp>
        <p:nvSpPr>
          <p:cNvPr id="12"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Why </a:t>
            </a:r>
            <a:r>
              <a:rPr lang="en-GB" dirty="0" err="1" smtClean="0"/>
              <a:t>palaeoclimate</a:t>
            </a:r>
            <a:r>
              <a:rPr lang="en-GB" dirty="0"/>
              <a:t>?</a:t>
            </a:r>
          </a:p>
        </p:txBody>
      </p:sp>
      <p:cxnSp>
        <p:nvCxnSpPr>
          <p:cNvPr id="13" name="Straight Connector 12"/>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4</a:t>
            </a:fld>
            <a:endParaRPr lang="en-GB"/>
          </a:p>
        </p:txBody>
      </p:sp>
    </p:spTree>
    <p:extLst>
      <p:ext uri="{BB962C8B-B14F-4D97-AF65-F5344CB8AC3E}">
        <p14:creationId xmlns:p14="http://schemas.microsoft.com/office/powerpoint/2010/main" val="1037378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Earth History</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2" descr="http://3.bp.blogspot.com/_LTDarCYdGZc/TLIP8BYlObI/AAAAAAAACZk/K-ZnUnx1h5A/s1600/geological_t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096159"/>
            <a:ext cx="6657945" cy="576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95536" y="1539912"/>
            <a:ext cx="2664296" cy="830997"/>
          </a:xfrm>
          <a:prstGeom prst="rect">
            <a:avLst/>
          </a:prstGeom>
          <a:noFill/>
        </p:spPr>
        <p:txBody>
          <a:bodyPr wrap="square" rtlCol="0">
            <a:spAutoFit/>
          </a:bodyPr>
          <a:lstStyle/>
          <a:p>
            <a:r>
              <a:rPr lang="en-GB" sz="2400" dirty="0" smtClean="0"/>
              <a:t>Extinction of the dinosaurs</a:t>
            </a:r>
            <a:endParaRPr lang="en-GB" sz="2400" dirty="0"/>
          </a:p>
        </p:txBody>
      </p:sp>
      <p:cxnSp>
        <p:nvCxnSpPr>
          <p:cNvPr id="9" name="Straight Arrow Connector 8"/>
          <p:cNvCxnSpPr/>
          <p:nvPr/>
        </p:nvCxnSpPr>
        <p:spPr>
          <a:xfrm>
            <a:off x="1941483" y="2165653"/>
            <a:ext cx="974333" cy="15513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0086" y="2852936"/>
            <a:ext cx="1935215" cy="1200329"/>
          </a:xfrm>
          <a:prstGeom prst="rect">
            <a:avLst/>
          </a:prstGeom>
          <a:noFill/>
        </p:spPr>
        <p:txBody>
          <a:bodyPr wrap="square" rtlCol="0">
            <a:spAutoFit/>
          </a:bodyPr>
          <a:lstStyle/>
          <a:p>
            <a:r>
              <a:rPr lang="en-GB" sz="2400" dirty="0" smtClean="0"/>
              <a:t>Onset of the Antarctic Ice Sheet</a:t>
            </a:r>
            <a:endParaRPr lang="en-GB" sz="2400" dirty="0"/>
          </a:p>
        </p:txBody>
      </p:sp>
      <p:cxnSp>
        <p:nvCxnSpPr>
          <p:cNvPr id="11" name="Straight Arrow Connector 10"/>
          <p:cNvCxnSpPr/>
          <p:nvPr/>
        </p:nvCxnSpPr>
        <p:spPr>
          <a:xfrm>
            <a:off x="1727684" y="3759091"/>
            <a:ext cx="1116124" cy="1139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5078536"/>
            <a:ext cx="1818202" cy="1200329"/>
          </a:xfrm>
          <a:prstGeom prst="rect">
            <a:avLst/>
          </a:prstGeom>
          <a:noFill/>
        </p:spPr>
        <p:txBody>
          <a:bodyPr wrap="square" rtlCol="0">
            <a:spAutoFit/>
          </a:bodyPr>
          <a:lstStyle/>
          <a:p>
            <a:r>
              <a:rPr lang="en-GB" sz="2400" dirty="0" smtClean="0"/>
              <a:t>Warm Period analogous to Future?</a:t>
            </a:r>
            <a:endParaRPr lang="en-GB" sz="2400" dirty="0"/>
          </a:p>
        </p:txBody>
      </p:sp>
      <p:cxnSp>
        <p:nvCxnSpPr>
          <p:cNvPr id="15" name="Straight Arrow Connector 14"/>
          <p:cNvCxnSpPr/>
          <p:nvPr/>
        </p:nvCxnSpPr>
        <p:spPr>
          <a:xfrm flipV="1">
            <a:off x="2428649" y="5877272"/>
            <a:ext cx="1279255" cy="467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5</a:t>
            </a:fld>
            <a:endParaRPr lang="en-GB"/>
          </a:p>
        </p:txBody>
      </p:sp>
    </p:spTree>
    <p:extLst>
      <p:ext uri="{BB962C8B-B14F-4D97-AF65-F5344CB8AC3E}">
        <p14:creationId xmlns:p14="http://schemas.microsoft.com/office/powerpoint/2010/main" val="3304520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err="1" smtClean="0"/>
              <a:t>Cenozoic</a:t>
            </a:r>
            <a:r>
              <a:rPr lang="en-GB" dirty="0" smtClean="0"/>
              <a:t> Climate</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124744"/>
            <a:ext cx="4324194" cy="5517232"/>
          </a:xfrm>
          <a:prstGeom prst="rect">
            <a:avLst/>
          </a:prstGeom>
        </p:spPr>
      </p:pic>
      <p:cxnSp>
        <p:nvCxnSpPr>
          <p:cNvPr id="6" name="Straight Arrow Connector 5"/>
          <p:cNvCxnSpPr/>
          <p:nvPr/>
        </p:nvCxnSpPr>
        <p:spPr>
          <a:xfrm>
            <a:off x="1907704" y="6741368"/>
            <a:ext cx="151216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15616" y="6527954"/>
            <a:ext cx="936104" cy="369332"/>
          </a:xfrm>
          <a:prstGeom prst="rect">
            <a:avLst/>
          </a:prstGeom>
          <a:noFill/>
        </p:spPr>
        <p:txBody>
          <a:bodyPr wrap="square" rtlCol="0">
            <a:spAutoFit/>
          </a:bodyPr>
          <a:lstStyle/>
          <a:p>
            <a:r>
              <a:rPr lang="en-GB" dirty="0" smtClean="0"/>
              <a:t>Time</a:t>
            </a:r>
            <a:endParaRPr lang="en-GB" dirty="0"/>
          </a:p>
        </p:txBody>
      </p:sp>
      <p:sp>
        <p:nvSpPr>
          <p:cNvPr id="9" name="TextBox 8"/>
          <p:cNvSpPr txBox="1"/>
          <p:nvPr/>
        </p:nvSpPr>
        <p:spPr>
          <a:xfrm>
            <a:off x="4932040" y="1481979"/>
            <a:ext cx="3754760" cy="4370427"/>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Deep sea temperatures track estimates of atmospheric CO</a:t>
            </a:r>
            <a:r>
              <a:rPr lang="en-GB" sz="2000" baseline="-25000" dirty="0" smtClean="0"/>
              <a:t>2</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Carbon Dioxide (CO</a:t>
            </a:r>
            <a:r>
              <a:rPr lang="en-GB" sz="2000" baseline="-25000" dirty="0" smtClean="0"/>
              <a:t>2</a:t>
            </a:r>
            <a:r>
              <a:rPr lang="en-GB" sz="2000" dirty="0" smtClean="0"/>
              <a:t>) was higher during the ‘Greenhouse’ periods of the past</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Reduced over time due to silicate weathering</a:t>
            </a:r>
            <a:endParaRPr lang="en-GB" sz="2000" dirty="0"/>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CO</a:t>
            </a:r>
            <a:r>
              <a:rPr lang="en-GB" sz="2000" baseline="-25000" dirty="0" smtClean="0"/>
              <a:t>2</a:t>
            </a:r>
            <a:r>
              <a:rPr lang="en-GB" sz="2000" dirty="0" smtClean="0"/>
              <a:t> is the most frequently estimated atmospheric gas from proxy records</a:t>
            </a:r>
          </a:p>
          <a:p>
            <a:pPr marL="285750" indent="-285750">
              <a:buFont typeface="Arial" panose="020B0604020202020204" pitchFamily="34" charset="0"/>
              <a:buChar char="•"/>
            </a:pPr>
            <a:endParaRPr lang="en-GB" dirty="0"/>
          </a:p>
        </p:txBody>
      </p:sp>
      <p:cxnSp>
        <p:nvCxnSpPr>
          <p:cNvPr id="10" name="Straight Arrow Connector 9"/>
          <p:cNvCxnSpPr>
            <a:stCxn id="12" idx="1"/>
          </p:cNvCxnSpPr>
          <p:nvPr/>
        </p:nvCxnSpPr>
        <p:spPr>
          <a:xfrm flipH="1" flipV="1">
            <a:off x="4647722" y="5994223"/>
            <a:ext cx="509228" cy="1342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56950" y="5805264"/>
            <a:ext cx="3735530" cy="646331"/>
          </a:xfrm>
          <a:prstGeom prst="rect">
            <a:avLst/>
          </a:prstGeom>
          <a:noFill/>
        </p:spPr>
        <p:txBody>
          <a:bodyPr wrap="square" rtlCol="0">
            <a:spAutoFit/>
          </a:bodyPr>
          <a:lstStyle/>
          <a:p>
            <a:r>
              <a:rPr lang="en-GB" dirty="0" smtClean="0"/>
              <a:t>Vertical grey bar indicated glacial-interglacial </a:t>
            </a:r>
            <a:r>
              <a:rPr lang="en-GB" dirty="0"/>
              <a:t>CO</a:t>
            </a:r>
            <a:r>
              <a:rPr lang="en-GB" baseline="-25000" dirty="0"/>
              <a:t>2</a:t>
            </a:r>
            <a:r>
              <a:rPr lang="en-GB" dirty="0" smtClean="0"/>
              <a:t> ranges from ice cores </a:t>
            </a:r>
            <a:endParaRPr lang="en-GB" dirty="0"/>
          </a:p>
        </p:txBody>
      </p:sp>
      <p:sp>
        <p:nvSpPr>
          <p:cNvPr id="15" name="TextBox 14"/>
          <p:cNvSpPr txBox="1"/>
          <p:nvPr/>
        </p:nvSpPr>
        <p:spPr>
          <a:xfrm>
            <a:off x="-216532" y="5501082"/>
            <a:ext cx="1080120" cy="369332"/>
          </a:xfrm>
          <a:prstGeom prst="rect">
            <a:avLst/>
          </a:prstGeom>
          <a:noFill/>
        </p:spPr>
        <p:txBody>
          <a:bodyPr wrap="square" rtlCol="0">
            <a:spAutoFit/>
          </a:bodyPr>
          <a:lstStyle/>
          <a:p>
            <a:pPr algn="r"/>
            <a:r>
              <a:rPr lang="en-GB" dirty="0" smtClean="0"/>
              <a:t>c. 390</a:t>
            </a:r>
            <a:endParaRPr lang="en-GB" dirty="0"/>
          </a:p>
        </p:txBody>
      </p:sp>
      <p:sp>
        <p:nvSpPr>
          <p:cNvPr id="16" name="TextBox 15"/>
          <p:cNvSpPr txBox="1"/>
          <p:nvPr/>
        </p:nvSpPr>
        <p:spPr>
          <a:xfrm>
            <a:off x="5954719" y="6451595"/>
            <a:ext cx="3168352" cy="369332"/>
          </a:xfrm>
          <a:prstGeom prst="rect">
            <a:avLst/>
          </a:prstGeom>
          <a:noFill/>
        </p:spPr>
        <p:txBody>
          <a:bodyPr wrap="square" rtlCol="0">
            <a:spAutoFit/>
          </a:bodyPr>
          <a:lstStyle/>
          <a:p>
            <a:pPr algn="r"/>
            <a:r>
              <a:rPr lang="en-GB" i="1" dirty="0" smtClean="0">
                <a:solidFill>
                  <a:srgbClr val="0070C0"/>
                </a:solidFill>
              </a:rPr>
              <a:t>(</a:t>
            </a:r>
            <a:r>
              <a:rPr lang="en-GB" i="1" dirty="0" err="1" smtClean="0">
                <a:solidFill>
                  <a:srgbClr val="0070C0"/>
                </a:solidFill>
              </a:rPr>
              <a:t>Beerling</a:t>
            </a:r>
            <a:r>
              <a:rPr lang="en-GB" i="1" dirty="0" smtClean="0">
                <a:solidFill>
                  <a:srgbClr val="0070C0"/>
                </a:solidFill>
              </a:rPr>
              <a:t> and Royer, 2011)</a:t>
            </a:r>
            <a:endParaRPr lang="en-GB" i="1" dirty="0">
              <a:solidFill>
                <a:srgbClr val="0070C0"/>
              </a:solidFill>
            </a:endParaRPr>
          </a:p>
        </p:txBody>
      </p:sp>
      <p:sp>
        <p:nvSpPr>
          <p:cNvPr id="5" name="Slide Number Placeholder 4"/>
          <p:cNvSpPr>
            <a:spLocks noGrp="1"/>
          </p:cNvSpPr>
          <p:nvPr>
            <p:ph type="sldNum" sz="quarter" idx="12"/>
          </p:nvPr>
        </p:nvSpPr>
        <p:spPr/>
        <p:txBody>
          <a:bodyPr/>
          <a:lstStyle/>
          <a:p>
            <a:fld id="{CD88D163-8FEE-4B6A-977D-600E3843CE6C}" type="slidenum">
              <a:rPr lang="en-GB" smtClean="0"/>
              <a:t>6</a:t>
            </a:fld>
            <a:endParaRPr lang="en-GB"/>
          </a:p>
        </p:txBody>
      </p:sp>
    </p:spTree>
    <p:extLst>
      <p:ext uri="{BB962C8B-B14F-4D97-AF65-F5344CB8AC3E}">
        <p14:creationId xmlns:p14="http://schemas.microsoft.com/office/powerpoint/2010/main" val="1482918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How can we measure </a:t>
            </a:r>
            <a:r>
              <a:rPr lang="en-GB" b="1" dirty="0" err="1" smtClean="0"/>
              <a:t>palaeo</a:t>
            </a:r>
            <a:r>
              <a:rPr lang="en-GB" b="1" dirty="0" smtClean="0"/>
              <a:t>-atmospheric composition?</a:t>
            </a:r>
            <a:endParaRPr lang="en-GB" b="1" dirty="0"/>
          </a:p>
        </p:txBody>
      </p:sp>
      <p:sp>
        <p:nvSpPr>
          <p:cNvPr id="5" name="Subtitle 2"/>
          <p:cNvSpPr txBox="1">
            <a:spLocks/>
          </p:cNvSpPr>
          <p:nvPr/>
        </p:nvSpPr>
        <p:spPr>
          <a:xfrm>
            <a:off x="1357908" y="3645024"/>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tx1">
                    <a:lumMod val="65000"/>
                    <a:lumOff val="35000"/>
                  </a:schemeClr>
                </a:solidFill>
              </a:rPr>
              <a:t>Example of CO</a:t>
            </a:r>
            <a:r>
              <a:rPr lang="en-GB" sz="2400" baseline="-25000" dirty="0" smtClean="0">
                <a:solidFill>
                  <a:schemeClr val="tx1">
                    <a:lumMod val="65000"/>
                    <a:lumOff val="35000"/>
                  </a:schemeClr>
                </a:solidFill>
              </a:rPr>
              <a:t>2</a:t>
            </a:r>
            <a:endParaRPr lang="en-GB" sz="2400" baseline="-25000" dirty="0">
              <a:solidFill>
                <a:schemeClr val="tx1">
                  <a:lumMod val="65000"/>
                  <a:lumOff val="35000"/>
                </a:schemeClr>
              </a:solidFill>
            </a:endParaRP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3" name="Slide Number Placeholder 2"/>
          <p:cNvSpPr>
            <a:spLocks noGrp="1"/>
          </p:cNvSpPr>
          <p:nvPr>
            <p:ph type="sldNum" sz="quarter" idx="12"/>
          </p:nvPr>
        </p:nvSpPr>
        <p:spPr/>
        <p:txBody>
          <a:bodyPr/>
          <a:lstStyle/>
          <a:p>
            <a:fld id="{CD88D163-8FEE-4B6A-977D-600E3843CE6C}" type="slidenum">
              <a:rPr lang="en-GB" smtClean="0"/>
              <a:t>7</a:t>
            </a:fld>
            <a:endParaRPr lang="en-GB"/>
          </a:p>
        </p:txBody>
      </p:sp>
    </p:spTree>
    <p:extLst>
      <p:ext uri="{BB962C8B-B14F-4D97-AF65-F5344CB8AC3E}">
        <p14:creationId xmlns:p14="http://schemas.microsoft.com/office/powerpoint/2010/main" val="2860577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Measuring </a:t>
            </a:r>
            <a:r>
              <a:rPr lang="en-GB" dirty="0" err="1" smtClean="0"/>
              <a:t>Palaeo</a:t>
            </a:r>
            <a:r>
              <a:rPr lang="en-GB" dirty="0" smtClean="0"/>
              <a:t> CO</a:t>
            </a:r>
            <a:r>
              <a:rPr lang="en-GB" baseline="-25000" dirty="0" smtClean="0"/>
              <a:t>2</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2106613"/>
            <a:ext cx="1906933" cy="124397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089"/>
          <a:stretch/>
        </p:blipFill>
        <p:spPr>
          <a:xfrm>
            <a:off x="397358" y="3955911"/>
            <a:ext cx="4866016" cy="18875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328539"/>
            <a:ext cx="2855776" cy="2141832"/>
          </a:xfrm>
          <a:prstGeom prst="rect">
            <a:avLst/>
          </a:prstGeom>
        </p:spPr>
      </p:pic>
      <p:sp>
        <p:nvSpPr>
          <p:cNvPr id="9" name="TextBox 8"/>
          <p:cNvSpPr txBox="1"/>
          <p:nvPr/>
        </p:nvSpPr>
        <p:spPr>
          <a:xfrm>
            <a:off x="179512" y="6051028"/>
            <a:ext cx="7632848" cy="646331"/>
          </a:xfrm>
          <a:prstGeom prst="rect">
            <a:avLst/>
          </a:prstGeom>
          <a:noFill/>
        </p:spPr>
        <p:txBody>
          <a:bodyPr wrap="square" rtlCol="0">
            <a:spAutoFit/>
          </a:bodyPr>
          <a:lstStyle/>
          <a:p>
            <a:r>
              <a:rPr lang="en-GB" dirty="0" smtClean="0"/>
              <a:t>Ice core data from EPICA Dome C (Antarctica) ice core: deuterium (</a:t>
            </a:r>
            <a:r>
              <a:rPr lang="en-GB" dirty="0" err="1" smtClean="0"/>
              <a:t>dD</a:t>
            </a:r>
            <a:r>
              <a:rPr lang="en-GB" dirty="0" smtClean="0"/>
              <a:t>) is a proxy for local temperature; CO</a:t>
            </a:r>
            <a:r>
              <a:rPr lang="en-GB" baseline="-25000" dirty="0" smtClean="0"/>
              <a:t>2</a:t>
            </a:r>
            <a:r>
              <a:rPr lang="en-GB" dirty="0" smtClean="0"/>
              <a:t> measured from the ice core air</a:t>
            </a:r>
            <a:endParaRPr lang="en-GB" dirty="0"/>
          </a:p>
        </p:txBody>
      </p:sp>
      <p:cxnSp>
        <p:nvCxnSpPr>
          <p:cNvPr id="12" name="Straight Arrow Connector 11"/>
          <p:cNvCxnSpPr/>
          <p:nvPr/>
        </p:nvCxnSpPr>
        <p:spPr>
          <a:xfrm flipV="1">
            <a:off x="3131840" y="2714712"/>
            <a:ext cx="792088" cy="277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83968" y="3267106"/>
            <a:ext cx="25807" cy="7353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40153" y="6453336"/>
            <a:ext cx="3672407" cy="338554"/>
          </a:xfrm>
          <a:prstGeom prst="rect">
            <a:avLst/>
          </a:prstGeom>
          <a:noFill/>
        </p:spPr>
        <p:txBody>
          <a:bodyPr wrap="square" rtlCol="0">
            <a:spAutoFit/>
          </a:bodyPr>
          <a:lstStyle/>
          <a:p>
            <a:r>
              <a:rPr lang="en-GB" sz="1600" i="1" dirty="0" smtClean="0">
                <a:solidFill>
                  <a:srgbClr val="0070C0"/>
                </a:solidFill>
              </a:rPr>
              <a:t>(</a:t>
            </a:r>
            <a:r>
              <a:rPr lang="en-GB" sz="1600" i="1" dirty="0" err="1" smtClean="0">
                <a:solidFill>
                  <a:srgbClr val="0070C0"/>
                </a:solidFill>
              </a:rPr>
              <a:t>Jouzel</a:t>
            </a:r>
            <a:r>
              <a:rPr lang="en-GB" sz="1600" i="1" dirty="0" smtClean="0">
                <a:solidFill>
                  <a:srgbClr val="0070C0"/>
                </a:solidFill>
              </a:rPr>
              <a:t> et al., 2007; </a:t>
            </a:r>
            <a:r>
              <a:rPr lang="en-GB" sz="1600" i="1" dirty="0" err="1" smtClean="0">
                <a:solidFill>
                  <a:srgbClr val="0070C0"/>
                </a:solidFill>
              </a:rPr>
              <a:t>Lüthi</a:t>
            </a:r>
            <a:r>
              <a:rPr lang="en-GB" sz="1600" i="1" dirty="0" smtClean="0">
                <a:solidFill>
                  <a:srgbClr val="0070C0"/>
                </a:solidFill>
              </a:rPr>
              <a:t> et al, 2008)</a:t>
            </a:r>
            <a:endParaRPr lang="en-GB" sz="1600" i="1" dirty="0">
              <a:solidFill>
                <a:srgbClr val="0070C0"/>
              </a:solidFill>
            </a:endParaRPr>
          </a:p>
        </p:txBody>
      </p:sp>
      <p:sp>
        <p:nvSpPr>
          <p:cNvPr id="17" name="Content Placeholder 2"/>
          <p:cNvSpPr>
            <a:spLocks noGrp="1"/>
          </p:cNvSpPr>
          <p:nvPr>
            <p:ph idx="1"/>
          </p:nvPr>
        </p:nvSpPr>
        <p:spPr>
          <a:xfrm>
            <a:off x="5971545" y="1393484"/>
            <a:ext cx="2880320" cy="4800600"/>
          </a:xfrm>
        </p:spPr>
        <p:txBody>
          <a:bodyPr/>
          <a:lstStyle/>
          <a:p>
            <a:r>
              <a:rPr lang="en-GB" sz="2200" dirty="0" smtClean="0"/>
              <a:t>Ice core drilling – high resolution records of CO</a:t>
            </a:r>
            <a:r>
              <a:rPr lang="en-GB" sz="2200" baseline="-25000" dirty="0" smtClean="0"/>
              <a:t>2</a:t>
            </a:r>
            <a:r>
              <a:rPr lang="en-GB" sz="2200" dirty="0" smtClean="0"/>
              <a:t> and also Methane (CH</a:t>
            </a:r>
            <a:r>
              <a:rPr lang="en-GB" sz="2200" baseline="-25000" dirty="0" smtClean="0"/>
              <a:t>4</a:t>
            </a:r>
            <a:r>
              <a:rPr lang="en-GB" sz="2200" dirty="0" smtClean="0"/>
              <a:t>) </a:t>
            </a:r>
          </a:p>
          <a:p>
            <a:r>
              <a:rPr lang="en-GB" sz="2200" dirty="0" smtClean="0"/>
              <a:t>Clearly defined glacial-interglacial cycles of the Pleistocene</a:t>
            </a:r>
            <a:endParaRPr lang="en-GB" sz="2200" dirty="0"/>
          </a:p>
          <a:p>
            <a:r>
              <a:rPr lang="en-GB" sz="2200" dirty="0" smtClean="0"/>
              <a:t>Oldest record based on age of oldest ice &lt;1 million years</a:t>
            </a:r>
          </a:p>
          <a:p>
            <a:endParaRPr lang="en-GB" sz="2400" dirty="0" smtClean="0"/>
          </a:p>
          <a:p>
            <a:endParaRPr lang="en-GB" sz="2400" dirty="0"/>
          </a:p>
        </p:txBody>
      </p:sp>
      <p:sp>
        <p:nvSpPr>
          <p:cNvPr id="2" name="Slide Number Placeholder 1"/>
          <p:cNvSpPr>
            <a:spLocks noGrp="1"/>
          </p:cNvSpPr>
          <p:nvPr>
            <p:ph type="sldNum" sz="quarter" idx="12"/>
          </p:nvPr>
        </p:nvSpPr>
        <p:spPr/>
        <p:txBody>
          <a:bodyPr/>
          <a:lstStyle/>
          <a:p>
            <a:fld id="{CD88D163-8FEE-4B6A-977D-600E3843CE6C}" type="slidenum">
              <a:rPr lang="en-GB" smtClean="0"/>
              <a:t>8</a:t>
            </a:fld>
            <a:endParaRPr lang="en-GB"/>
          </a:p>
        </p:txBody>
      </p:sp>
    </p:spTree>
    <p:extLst>
      <p:ext uri="{BB962C8B-B14F-4D97-AF65-F5344CB8AC3E}">
        <p14:creationId xmlns:p14="http://schemas.microsoft.com/office/powerpoint/2010/main" val="1984467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Proxies for CO</a:t>
            </a:r>
            <a:r>
              <a:rPr lang="en-GB" baseline="-25000" dirty="0" smtClean="0"/>
              <a:t>2</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51520" y="1412776"/>
            <a:ext cx="8280920" cy="1015663"/>
          </a:xfrm>
          <a:prstGeom prst="rect">
            <a:avLst/>
          </a:prstGeom>
          <a:noFill/>
        </p:spPr>
        <p:txBody>
          <a:bodyPr wrap="square" rtlCol="0">
            <a:spAutoFit/>
          </a:bodyPr>
          <a:lstStyle/>
          <a:p>
            <a:r>
              <a:rPr lang="en-GB" sz="2000" dirty="0" smtClean="0"/>
              <a:t>Number of novel techniques for estimating CO</a:t>
            </a:r>
            <a:r>
              <a:rPr lang="en-GB" sz="2000" baseline="-25000" dirty="0" smtClean="0"/>
              <a:t>2</a:t>
            </a:r>
            <a:r>
              <a:rPr lang="en-GB" sz="2000" dirty="0" smtClean="0"/>
              <a:t> levels during Earth History (based on </a:t>
            </a:r>
            <a:r>
              <a:rPr lang="en-GB" sz="2000" dirty="0" smtClean="0">
                <a:solidFill>
                  <a:srgbClr val="0070C0"/>
                </a:solidFill>
              </a:rPr>
              <a:t>Boron</a:t>
            </a:r>
            <a:r>
              <a:rPr lang="en-GB" sz="2000" dirty="0" smtClean="0"/>
              <a:t>, </a:t>
            </a:r>
            <a:r>
              <a:rPr lang="en-GB" sz="2000" dirty="0" smtClean="0">
                <a:solidFill>
                  <a:srgbClr val="0070C0"/>
                </a:solidFill>
              </a:rPr>
              <a:t>Leaf Stomata</a:t>
            </a:r>
            <a:r>
              <a:rPr lang="en-GB" sz="2000" dirty="0" smtClean="0"/>
              <a:t>, Phytoplankton, </a:t>
            </a:r>
            <a:r>
              <a:rPr lang="en-GB" sz="2000" dirty="0" err="1" smtClean="0"/>
              <a:t>Palaeosols</a:t>
            </a:r>
            <a:r>
              <a:rPr lang="en-GB" sz="2000" dirty="0" smtClean="0"/>
              <a:t>)</a:t>
            </a:r>
          </a:p>
          <a:p>
            <a:endParaRPr lang="en-GB" sz="2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429346"/>
            <a:ext cx="4761779" cy="370947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4725"/>
          <a:stretch/>
        </p:blipFill>
        <p:spPr>
          <a:xfrm>
            <a:off x="1451592" y="5462938"/>
            <a:ext cx="726904" cy="654349"/>
          </a:xfrm>
          <a:prstGeom prst="rect">
            <a:avLst/>
          </a:prstGeom>
        </p:spPr>
      </p:pic>
      <p:sp>
        <p:nvSpPr>
          <p:cNvPr id="2" name="TextBox 1"/>
          <p:cNvSpPr txBox="1"/>
          <p:nvPr/>
        </p:nvSpPr>
        <p:spPr>
          <a:xfrm>
            <a:off x="5364088" y="2428439"/>
            <a:ext cx="3322712" cy="3170099"/>
          </a:xfrm>
          <a:prstGeom prst="rect">
            <a:avLst/>
          </a:prstGeom>
          <a:noFill/>
        </p:spPr>
        <p:txBody>
          <a:bodyPr wrap="square" rtlCol="0">
            <a:spAutoFit/>
          </a:bodyPr>
          <a:lstStyle/>
          <a:p>
            <a:r>
              <a:rPr lang="en-GB" sz="2000" dirty="0" smtClean="0"/>
              <a:t>Boron has two stable isotopes </a:t>
            </a:r>
            <a:r>
              <a:rPr lang="en-GB" sz="2000" baseline="30000" dirty="0" smtClean="0"/>
              <a:t>11</a:t>
            </a:r>
            <a:r>
              <a:rPr lang="en-GB" sz="2000" dirty="0" smtClean="0"/>
              <a:t>B and </a:t>
            </a:r>
            <a:r>
              <a:rPr lang="en-GB" sz="2000" baseline="30000" dirty="0" smtClean="0"/>
              <a:t>10</a:t>
            </a:r>
            <a:r>
              <a:rPr lang="en-GB" sz="2000" dirty="0" smtClean="0"/>
              <a:t>B (isotopic composition expressed as </a:t>
            </a:r>
            <a:r>
              <a:rPr lang="el-GR" sz="2000" dirty="0" smtClean="0"/>
              <a:t>δ</a:t>
            </a:r>
            <a:r>
              <a:rPr lang="en-GB" sz="2000" baseline="30000" dirty="0" smtClean="0"/>
              <a:t>11</a:t>
            </a:r>
            <a:r>
              <a:rPr lang="en-GB" sz="2000" dirty="0" smtClean="0"/>
              <a:t>B relative to a standard)</a:t>
            </a:r>
          </a:p>
          <a:p>
            <a:endParaRPr lang="en-GB" sz="2000" dirty="0" smtClean="0"/>
          </a:p>
          <a:p>
            <a:r>
              <a:rPr lang="en-GB" sz="2000" dirty="0" smtClean="0"/>
              <a:t>Formation of boron in seawater is pH-dependent</a:t>
            </a:r>
          </a:p>
          <a:p>
            <a:endParaRPr lang="en-GB" sz="2000" dirty="0"/>
          </a:p>
          <a:p>
            <a:r>
              <a:rPr lang="en-GB" sz="2000" dirty="0" smtClean="0"/>
              <a:t>CO</a:t>
            </a:r>
            <a:r>
              <a:rPr lang="en-GB" sz="2000" baseline="-25000" dirty="0" smtClean="0"/>
              <a:t>2</a:t>
            </a:r>
            <a:r>
              <a:rPr lang="en-GB" sz="2000" dirty="0" smtClean="0"/>
              <a:t> of ocean can then be calculated from pH</a:t>
            </a:r>
            <a:endParaRPr lang="en-US" sz="2000" dirty="0"/>
          </a:p>
        </p:txBody>
      </p:sp>
      <p:sp>
        <p:nvSpPr>
          <p:cNvPr id="6" name="Slide Number Placeholder 5"/>
          <p:cNvSpPr>
            <a:spLocks noGrp="1"/>
          </p:cNvSpPr>
          <p:nvPr>
            <p:ph type="sldNum" sz="quarter" idx="12"/>
          </p:nvPr>
        </p:nvSpPr>
        <p:spPr/>
        <p:txBody>
          <a:bodyPr/>
          <a:lstStyle/>
          <a:p>
            <a:fld id="{CD88D163-8FEE-4B6A-977D-600E3843CE6C}" type="slidenum">
              <a:rPr lang="en-GB" smtClean="0"/>
              <a:t>9</a:t>
            </a:fld>
            <a:endParaRPr lang="en-GB"/>
          </a:p>
        </p:txBody>
      </p:sp>
      <p:sp>
        <p:nvSpPr>
          <p:cNvPr id="9" name="TextBox 8"/>
          <p:cNvSpPr txBox="1"/>
          <p:nvPr/>
        </p:nvSpPr>
        <p:spPr>
          <a:xfrm>
            <a:off x="6696236" y="6382921"/>
            <a:ext cx="3672407" cy="338554"/>
          </a:xfrm>
          <a:prstGeom prst="rect">
            <a:avLst/>
          </a:prstGeom>
          <a:noFill/>
        </p:spPr>
        <p:txBody>
          <a:bodyPr wrap="square" rtlCol="0">
            <a:spAutoFit/>
          </a:bodyPr>
          <a:lstStyle/>
          <a:p>
            <a:r>
              <a:rPr lang="en-GB" sz="1600" i="1" dirty="0" smtClean="0">
                <a:solidFill>
                  <a:srgbClr val="0070C0"/>
                </a:solidFill>
              </a:rPr>
              <a:t>(Rae et al., 2014)</a:t>
            </a:r>
            <a:endParaRPr lang="en-GB" sz="1600" i="1" dirty="0">
              <a:solidFill>
                <a:srgbClr val="0070C0"/>
              </a:solidFill>
            </a:endParaRPr>
          </a:p>
        </p:txBody>
      </p:sp>
      <p:sp>
        <p:nvSpPr>
          <p:cNvPr id="12" name="TextBox 11"/>
          <p:cNvSpPr txBox="1"/>
          <p:nvPr/>
        </p:nvSpPr>
        <p:spPr>
          <a:xfrm>
            <a:off x="342292" y="6172502"/>
            <a:ext cx="3672407" cy="338554"/>
          </a:xfrm>
          <a:prstGeom prst="rect">
            <a:avLst/>
          </a:prstGeom>
          <a:noFill/>
        </p:spPr>
        <p:txBody>
          <a:bodyPr wrap="square" rtlCol="0">
            <a:spAutoFit/>
          </a:bodyPr>
          <a:lstStyle/>
          <a:p>
            <a:r>
              <a:rPr lang="en-GB" sz="1600" i="1" dirty="0" smtClean="0">
                <a:solidFill>
                  <a:srgbClr val="0070C0"/>
                </a:solidFill>
              </a:rPr>
              <a:t>Image: James Rae</a:t>
            </a:r>
            <a:endParaRPr lang="en-GB" sz="1600" i="1" dirty="0">
              <a:solidFill>
                <a:srgbClr val="0070C0"/>
              </a:solidFill>
            </a:endParaRPr>
          </a:p>
        </p:txBody>
      </p:sp>
    </p:spTree>
    <p:extLst>
      <p:ext uri="{BB962C8B-B14F-4D97-AF65-F5344CB8AC3E}">
        <p14:creationId xmlns:p14="http://schemas.microsoft.com/office/powerpoint/2010/main" val="2989249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2007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1266</TotalTime>
  <Words>3618</Words>
  <Application>Microsoft Office PowerPoint</Application>
  <PresentationFormat>On-screen Show (4:3)</PresentationFormat>
  <Paragraphs>443</Paragraphs>
  <Slides>39</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ＭＳ Ｐゴシック</vt:lpstr>
      <vt:lpstr>Arial</vt:lpstr>
      <vt:lpstr>Calibri</vt:lpstr>
      <vt:lpstr>Calibri (Headings)</vt:lpstr>
      <vt:lpstr>Tahoma</vt:lpstr>
      <vt:lpstr>Times New Roman</vt:lpstr>
      <vt:lpstr>2007Blank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CO2 during the Pliocene </vt:lpstr>
      <vt:lpstr>CO2 during the Pliocene Warm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Aisling Dolan</dc:creator>
  <cp:lastModifiedBy>Alan Haywood</cp:lastModifiedBy>
  <cp:revision>98</cp:revision>
  <cp:lastPrinted>2016-02-24T15:59:22Z</cp:lastPrinted>
  <dcterms:created xsi:type="dcterms:W3CDTF">2016-02-18T10:51:54Z</dcterms:created>
  <dcterms:modified xsi:type="dcterms:W3CDTF">2018-11-23T11:37:27Z</dcterms:modified>
</cp:coreProperties>
</file>