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gif" ContentType="image/gif"/>
  <Override PartName="/ppt/media/image21.gif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1" r:id="rId3"/>
    <p:sldId id="263" r:id="rId4"/>
    <p:sldId id="258" r:id="rId5"/>
    <p:sldId id="262" r:id="rId6"/>
    <p:sldId id="260" r:id="rId7"/>
    <p:sldId id="259" r:id="rId8"/>
    <p:sldId id="321" r:id="rId9"/>
    <p:sldId id="320" r:id="rId10"/>
    <p:sldId id="322" r:id="rId11"/>
    <p:sldId id="313" r:id="rId12"/>
    <p:sldId id="311" r:id="rId13"/>
    <p:sldId id="314" r:id="rId14"/>
    <p:sldId id="281" r:id="rId15"/>
    <p:sldId id="264" r:id="rId16"/>
    <p:sldId id="266" r:id="rId17"/>
    <p:sldId id="305" r:id="rId18"/>
    <p:sldId id="306" r:id="rId19"/>
    <p:sldId id="268" r:id="rId20"/>
    <p:sldId id="265" r:id="rId21"/>
    <p:sldId id="267" r:id="rId22"/>
    <p:sldId id="269" r:id="rId23"/>
    <p:sldId id="304" r:id="rId24"/>
    <p:sldId id="310" r:id="rId25"/>
    <p:sldId id="272" r:id="rId26"/>
    <p:sldId id="271" r:id="rId27"/>
    <p:sldId id="270" r:id="rId28"/>
    <p:sldId id="307" r:id="rId29"/>
    <p:sldId id="308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3" r:id="rId38"/>
    <p:sldId id="282" r:id="rId39"/>
    <p:sldId id="312" r:id="rId40"/>
    <p:sldId id="285" r:id="rId41"/>
    <p:sldId id="303" r:id="rId42"/>
    <p:sldId id="286" r:id="rId43"/>
    <p:sldId id="287" r:id="rId44"/>
    <p:sldId id="316" r:id="rId45"/>
    <p:sldId id="315" r:id="rId46"/>
    <p:sldId id="290" r:id="rId47"/>
    <p:sldId id="288" r:id="rId48"/>
    <p:sldId id="289" r:id="rId49"/>
    <p:sldId id="292" r:id="rId50"/>
    <p:sldId id="297" r:id="rId51"/>
    <p:sldId id="319" r:id="rId52"/>
    <p:sldId id="317" r:id="rId53"/>
    <p:sldId id="318" r:id="rId54"/>
    <p:sldId id="294" r:id="rId55"/>
    <p:sldId id="295" r:id="rId56"/>
    <p:sldId id="298" r:id="rId57"/>
    <p:sldId id="301" r:id="rId58"/>
    <p:sldId id="299" r:id="rId59"/>
    <p:sldId id="300" r:id="rId60"/>
    <p:sldId id="30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9" autoAdjust="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6B7F6-32AA-43BB-9D49-1961C0F74685}" type="datetimeFigureOut">
              <a:rPr lang="en-GB" smtClean="0"/>
              <a:t>16/11/2016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9DD72-E06C-4D69-8DD0-327ACD5947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78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DD72-E06C-4D69-8DD0-327ACD5947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685817" indent="-263776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055103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477145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1899186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321227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743269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165310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587351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EB350470-61F9-48AB-B4CE-41C228541F3E}" type="slidenum">
              <a:rPr lang="en-GB" altLang="en-US" sz="1200" b="0">
                <a:latin typeface="Arial" pitchFamily="34" charset="0"/>
              </a:rPr>
              <a:pPr eaLnBrk="1" hangingPunct="1"/>
              <a:t>58</a:t>
            </a:fld>
            <a:endParaRPr lang="en-GB" altLang="en-US" sz="1200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5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685817" indent="-263776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055103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477145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1899186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321227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743269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165310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587351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CB9F8737-4CDB-4F56-858F-9B897F4BC54C}" type="slidenum">
              <a:rPr lang="en-GB" altLang="en-US" sz="1200" b="0">
                <a:latin typeface="Arial" pitchFamily="34" charset="0"/>
              </a:rPr>
              <a:pPr eaLnBrk="1" hangingPunct="1"/>
              <a:t>59</a:t>
            </a:fld>
            <a:endParaRPr lang="en-GB" altLang="en-US" sz="1200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685817" indent="-263776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055103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477145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1899186" indent="-211021" defTabSz="905630" eaLnBrk="0" hangingPunct="0"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321227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743269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165310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587351" indent="-211021" defTabSz="90563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CB9F8737-4CDB-4F56-858F-9B897F4BC54C}" type="slidenum">
              <a:rPr lang="en-GB" altLang="en-US" sz="1200" b="0">
                <a:latin typeface="Arial" pitchFamily="34" charset="0"/>
              </a:rPr>
              <a:pPr eaLnBrk="1" hangingPunct="1"/>
              <a:t>60</a:t>
            </a:fld>
            <a:endParaRPr lang="en-GB" altLang="en-US" sz="1200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9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35374-8634-449F-930E-07B405DF65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4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11/16/2016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W:\eardjh\Images\Pliocene\Pliocene-modern_mean_ann_temp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8069" r="21257" b="31683"/>
          <a:stretch/>
        </p:blipFill>
        <p:spPr bwMode="auto">
          <a:xfrm>
            <a:off x="16126" y="0"/>
            <a:ext cx="912787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ssets.vice.com/content-images/contentimage/151824/MatrixCo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711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37321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+mn-lt"/>
              </a:rPr>
              <a:t>Alan M. Haywood </a:t>
            </a:r>
          </a:p>
          <a:p>
            <a:r>
              <a:rPr lang="en-GB" sz="2000" dirty="0" smtClean="0">
                <a:latin typeface="+mn-lt"/>
              </a:rPr>
              <a:t>(School of Earth and Environment)</a:t>
            </a:r>
            <a:endParaRPr lang="en-GB" sz="20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456" y="42930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+mn-lt"/>
              </a:rPr>
              <a:t>Modelling Ancient Earth Climates</a:t>
            </a:r>
            <a:r>
              <a:rPr lang="en-GB" b="1" dirty="0" smtClean="0">
                <a:latin typeface="+mn-lt"/>
              </a:rPr>
              <a:t/>
            </a:r>
            <a:br>
              <a:rPr lang="en-GB" b="1" dirty="0" smtClean="0">
                <a:latin typeface="+mn-lt"/>
              </a:rPr>
            </a:br>
            <a:r>
              <a:rPr lang="en-GB" sz="3200" dirty="0" smtClean="0">
                <a:latin typeface="+mn-lt"/>
              </a:rPr>
              <a:t>Manchester Geologist Association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143" r="12500" b="4166"/>
          <a:stretch/>
        </p:blipFill>
        <p:spPr bwMode="auto">
          <a:xfrm>
            <a:off x="1331640" y="1174598"/>
            <a:ext cx="6141862" cy="56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newsadmin.manchester.ac.uk/newsimages/249/12460_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/>
        </p:blipFill>
        <p:spPr bwMode="auto">
          <a:xfrm>
            <a:off x="1331640" y="3140968"/>
            <a:ext cx="397797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cm3_jan_51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484784"/>
            <a:ext cx="86409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xakxa_temp2m_monthl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39" b="13557"/>
          <a:stretch/>
        </p:blipFill>
        <p:spPr>
          <a:xfrm>
            <a:off x="1259632" y="1628800"/>
            <a:ext cx="66870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dchk_temp2m_monthl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908" b="14025"/>
          <a:stretch/>
        </p:blipFill>
        <p:spPr>
          <a:xfrm>
            <a:off x="1403648" y="1772816"/>
            <a:ext cx="6151920" cy="369426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53553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Ancient extremes title slide</a:t>
            </a:r>
            <a:endParaRPr lang="en-GB" dirty="0"/>
          </a:p>
        </p:txBody>
      </p:sp>
      <p:pic>
        <p:nvPicPr>
          <p:cNvPr id="1026" name="Picture 2" descr="http://ichef.bbci.co.uk/naturelibrary/images/ic/credit/640x395/s/sn/snowball_earth/snowball_earth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zmnh.org/exhibits/images/origin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9392"/>
            <a:ext cx="9252520" cy="706316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8406" y="2908725"/>
            <a:ext cx="6378669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6000" dirty="0" smtClean="0">
                <a:latin typeface="Agency FB" panose="020B0503020202020204" pitchFamily="34" charset="0"/>
              </a:rPr>
              <a:t>Ancient Climate Extremes</a:t>
            </a:r>
            <a:endParaRPr lang="en-GB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awi.de/fileadmin/user_upload/Research/Research_Divisions/Climate_Sciences/Paleoclimate_Dynamics/Modelling/Research_Topics/Snowball_earth/SnowballEar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6" t="13114" b="61452"/>
          <a:stretch/>
        </p:blipFill>
        <p:spPr bwMode="auto">
          <a:xfrm>
            <a:off x="-113457" y="-1"/>
            <a:ext cx="9257457" cy="69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aobabe.files.wordpress.com/2013/07/hotcoldearth.png?w=600&amp;h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0" y="1628800"/>
            <a:ext cx="87312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bg1"/>
                </a:solidFill>
              </a:rPr>
              <a:t>Snowball Earth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7864" y="378904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Stratigraphy</a:t>
            </a:r>
            <a:endParaRPr lang="en-GB" dirty="0"/>
          </a:p>
        </p:txBody>
      </p:sp>
      <p:pic>
        <p:nvPicPr>
          <p:cNvPr id="5" name="Picture 2" descr="http://3.bp.blogspot.com/_LTDarCYdGZc/TLIP8BYlObI/AAAAAAAACZk/K-ZnUnx1h5A/s1600/geological_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7" y="1096159"/>
            <a:ext cx="6657945" cy="57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9731310">
            <a:off x="3408481" y="3614172"/>
            <a:ext cx="577499" cy="28211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00192" y="2364652"/>
            <a:ext cx="2232248" cy="145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7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15972" b="31826"/>
          <a:stretch/>
        </p:blipFill>
        <p:spPr bwMode="auto">
          <a:xfrm>
            <a:off x="2566857" y="1018484"/>
            <a:ext cx="3805343" cy="582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70379" y="1706434"/>
            <a:ext cx="4301821" cy="28803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1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nowballearth.org/slides/Ch1-2b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5484" r="2001" b="8253"/>
          <a:stretch/>
        </p:blipFill>
        <p:spPr bwMode="auto">
          <a:xfrm>
            <a:off x="395536" y="1127670"/>
            <a:ext cx="8244408" cy="570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7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41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Goal of today’s </a:t>
            </a:r>
            <a:r>
              <a:rPr lang="en-GB" dirty="0" smtClean="0"/>
              <a:t>presentation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1560" y="1772816"/>
            <a:ext cx="78488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GB" sz="2800" dirty="0" smtClean="0"/>
              <a:t>To give you a </a:t>
            </a:r>
            <a:r>
              <a:rPr lang="en-GB" sz="2800" b="1" dirty="0" smtClean="0"/>
              <a:t>flavour</a:t>
            </a:r>
            <a:r>
              <a:rPr lang="en-GB" sz="2800" dirty="0" smtClean="0"/>
              <a:t> of: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Climate history of the Earth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Why climate history is useful and important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How we use computer models to investigate </a:t>
            </a:r>
            <a:r>
              <a:rPr lang="en-GB" sz="2800" dirty="0" smtClean="0"/>
              <a:t>past </a:t>
            </a:r>
            <a:r>
              <a:rPr lang="en-GB" sz="2800" dirty="0" smtClean="0"/>
              <a:t>climate and explore geological hypotheses for environmental change.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25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nowball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90" y="1054100"/>
            <a:ext cx="564513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" y="1340768"/>
            <a:ext cx="842493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What caused snowball Earth?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 smtClean="0"/>
              <a:t>There are some speculative suggestions, e.g. extreme axial tilt, solar system transiting a galactic dust cloud, but there are more prosaic potential climatic causes:</a:t>
            </a:r>
          </a:p>
          <a:p>
            <a:pPr algn="just"/>
            <a:endParaRPr lang="en-GB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Faint young sun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Extremely low levels of greenhouse gas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D</a:t>
            </a:r>
            <a:r>
              <a:rPr lang="en-GB" sz="2800" dirty="0" smtClean="0"/>
              <a:t>istribution of the continents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Reduced ocean heat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r>
              <a:rPr lang="en-GB" sz="2800" dirty="0" smtClean="0">
                <a:solidFill>
                  <a:prstClr val="black"/>
                </a:solidFill>
              </a:rPr>
              <a:t>But are these sufficient to produce ice at the equator?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95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5856" y="3645024"/>
            <a:ext cx="255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Climate model animation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1824" r="16071" b="8631"/>
          <a:stretch/>
        </p:blipFill>
        <p:spPr bwMode="auto">
          <a:xfrm>
            <a:off x="1536744" y="1124867"/>
            <a:ext cx="6070511" cy="56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Snowball Earth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http://www.snowballearth.org/slides/Ch12-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5946" r="11081" b="4946"/>
          <a:stretch/>
        </p:blipFill>
        <p:spPr bwMode="auto">
          <a:xfrm>
            <a:off x="1259632" y="1700808"/>
            <a:ext cx="6480720" cy="50541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12474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i="1" dirty="0" smtClean="0"/>
              <a:t>Did snowball Earth play a role in the evolution of life</a:t>
            </a:r>
            <a:r>
              <a:rPr lang="en-GB" sz="2800" b="1" i="1" dirty="0" smtClean="0">
                <a:solidFill>
                  <a:prstClr val="black"/>
                </a:solidFill>
              </a:rPr>
              <a:t>?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5024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Phanerozoic 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0" y="1772816"/>
            <a:ext cx="6156176" cy="50405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Phanerozoic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Daniel Hill\Desktop\Climate History Lecture\Phanerozoic_Climate_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0" y="1196751"/>
            <a:ext cx="7772672" cy="55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Phanerozoic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://www.oocities.org/marie.mitchell@rogers.com/climate_files/Phanerozoic_CO2_and_Glaci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0" y="2420888"/>
            <a:ext cx="7710120" cy="42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niel Hill\Desktop\Climate History Lecture\Phanerozoic_Climate_Ch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67211"/>
            <a:ext cx="2592288" cy="18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Phanerozoic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Daniel Hill\Desktop\Climate History Lecture\Phanerozoic_Climate_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0" y="1196751"/>
            <a:ext cx="7772672" cy="55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30421" y="2276872"/>
            <a:ext cx="432048" cy="12961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03848" y="2092206"/>
            <a:ext cx="98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Permian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Permian 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7864" y="378904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Stratigraphy</a:t>
            </a:r>
            <a:endParaRPr lang="en-GB" dirty="0"/>
          </a:p>
        </p:txBody>
      </p:sp>
      <p:pic>
        <p:nvPicPr>
          <p:cNvPr id="5" name="Picture 2" descr="http://3.bp.blogspot.com/_LTDarCYdGZc/TLIP8BYlObI/AAAAAAAACZk/K-ZnUnx1h5A/s1600/geological_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7" y="1096159"/>
            <a:ext cx="6657945" cy="57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5137743">
            <a:off x="4688063" y="1966896"/>
            <a:ext cx="720077" cy="1945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Permian 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43975" y="4653136"/>
            <a:ext cx="2232248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9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41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Why study </a:t>
            </a:r>
            <a:r>
              <a:rPr lang="en-GB" dirty="0" err="1" smtClean="0"/>
              <a:t>palaeoclimate</a:t>
            </a:r>
            <a:r>
              <a:rPr lang="en-GB" dirty="0" smtClean="0"/>
              <a:t>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1560" y="1873275"/>
            <a:ext cx="79208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M</a:t>
            </a:r>
            <a:r>
              <a:rPr lang="en-GB" sz="2800" dirty="0" smtClean="0"/>
              <a:t>ain reason </a:t>
            </a:r>
            <a:r>
              <a:rPr lang="en-GB" sz="2800" dirty="0" smtClean="0"/>
              <a:t>for studying palaeoclimate</a:t>
            </a:r>
          </a:p>
          <a:p>
            <a:pPr algn="just"/>
            <a:endParaRPr lang="en-GB" sz="2800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Understanding </a:t>
            </a:r>
            <a:r>
              <a:rPr lang="en-GB" sz="2800" dirty="0" smtClean="0"/>
              <a:t>how climate works </a:t>
            </a:r>
          </a:p>
          <a:p>
            <a:pPr algn="just"/>
            <a:r>
              <a:rPr lang="en-GB" sz="2800" dirty="0"/>
              <a:t> </a:t>
            </a:r>
            <a:r>
              <a:rPr lang="en-GB" sz="2800" dirty="0" smtClean="0"/>
              <a:t>   (which has implications for future climate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710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1560" y="1844824"/>
            <a:ext cx="792088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Key features of Permian climate</a:t>
            </a:r>
          </a:p>
          <a:p>
            <a:pPr algn="just"/>
            <a:endParaRPr lang="en-GB" sz="2800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Extremely high greenhouse gases, with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in atmosphere peaking at 3000 – 5000 </a:t>
            </a:r>
            <a:r>
              <a:rPr lang="en-GB" sz="2800" dirty="0" err="1" smtClean="0"/>
              <a:t>ppmv</a:t>
            </a:r>
            <a:r>
              <a:rPr lang="en-GB" sz="2800" dirty="0" smtClean="0"/>
              <a:t> or 10-18 times pre-industrial (more than burning all our fossil fuel reserves).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Pangaea and Panthalassa, supercontinent and global ocean.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626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http://cpgeosystems.com/260mo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85" y="6268670"/>
            <a:ext cx="409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Late Permian, 260 Ma;   Credit Ron </a:t>
            </a:r>
            <a:r>
              <a:rPr lang="en-GB" dirty="0" err="1" smtClean="0"/>
              <a:t>Blakey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2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6845"/>
            <a:ext cx="6257916" cy="57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7965" y="6381328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Gibbs et al., 2002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06845"/>
            <a:ext cx="3620260" cy="100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258036" cy="566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67965" y="6381328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Gibbs et al., 2002</a:t>
            </a:r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894196" cy="402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76256" y="6389565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Kiehl</a:t>
            </a:r>
            <a:r>
              <a:rPr lang="en-GB" dirty="0" smtClean="0"/>
              <a:t> &amp;Shields, </a:t>
            </a:r>
            <a:r>
              <a:rPr lang="en-GB" dirty="0"/>
              <a:t>2005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173652"/>
            <a:ext cx="6984776" cy="52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5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196752"/>
            <a:ext cx="6984775" cy="51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76256" y="6389565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Kiehl</a:t>
            </a:r>
            <a:r>
              <a:rPr lang="en-GB" dirty="0" smtClean="0"/>
              <a:t> &amp; Shields, </a:t>
            </a:r>
            <a:r>
              <a:rPr lang="en-GB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3403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533516" y="1321994"/>
            <a:ext cx="5904656" cy="5040559"/>
            <a:chOff x="2493818" y="1590675"/>
            <a:chExt cx="4128655" cy="367665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6" t="90132" r="14122"/>
            <a:stretch/>
          </p:blipFill>
          <p:spPr bwMode="auto">
            <a:xfrm>
              <a:off x="2493818" y="4904509"/>
              <a:ext cx="4128655" cy="36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0" r="67454" b="12506"/>
            <a:stretch/>
          </p:blipFill>
          <p:spPr bwMode="auto">
            <a:xfrm>
              <a:off x="2555776" y="1773382"/>
              <a:ext cx="1859973" cy="303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2" t="4969" b="12507"/>
            <a:stretch/>
          </p:blipFill>
          <p:spPr bwMode="auto">
            <a:xfrm>
              <a:off x="4631773" y="1773382"/>
              <a:ext cx="1818409" cy="303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5" r="34243" b="95031"/>
            <a:stretch/>
          </p:blipFill>
          <p:spPr bwMode="auto">
            <a:xfrm>
              <a:off x="3574473" y="1590675"/>
              <a:ext cx="1898072" cy="18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6876256" y="6389565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Kiehl</a:t>
            </a:r>
            <a:r>
              <a:rPr lang="en-GB" dirty="0" smtClean="0"/>
              <a:t> &amp; Shields, </a:t>
            </a:r>
            <a:r>
              <a:rPr lang="en-GB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15371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Permian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2968" y="638956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Sepkoski</a:t>
            </a:r>
            <a:r>
              <a:rPr lang="en-GB" dirty="0" smtClean="0"/>
              <a:t>, 1981</a:t>
            </a:r>
            <a:endParaRPr lang="en-GB" dirty="0"/>
          </a:p>
        </p:txBody>
      </p:sp>
      <p:pic>
        <p:nvPicPr>
          <p:cNvPr id="18434" name="Picture 2" descr="http://theresilientearth.com/files/images/067-Marine_extinctions-sepkos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2" y="1134893"/>
            <a:ext cx="6072610" cy="57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53553"/>
            <a:ext cx="397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Cenozoic future analogues? title slide</a:t>
            </a:r>
            <a:endParaRPr lang="en-GB" dirty="0"/>
          </a:p>
        </p:txBody>
      </p:sp>
      <p:pic>
        <p:nvPicPr>
          <p:cNvPr id="2050" name="Picture 2" descr="https://static-secure.guim.co.uk/sys-images/Guardian/Pix/pictures/2014/3/31/1396288828644/Fracking-in-California--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2942275"/>
            <a:ext cx="894668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6000" dirty="0" err="1" smtClean="0">
                <a:latin typeface="Agency FB" panose="020B0503020202020204" pitchFamily="34" charset="0"/>
              </a:rPr>
              <a:t>Cenozoic</a:t>
            </a:r>
            <a:r>
              <a:rPr lang="en-GB" sz="6000" dirty="0" smtClean="0">
                <a:latin typeface="Agency FB" panose="020B0503020202020204" pitchFamily="34" charset="0"/>
              </a:rPr>
              <a:t> Future Climate Analogues?</a:t>
            </a:r>
            <a:endParaRPr lang="en-GB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Cenozoic</a:t>
            </a:r>
            <a:r>
              <a:rPr lang="en-GB" dirty="0" smtClean="0"/>
              <a:t> </a:t>
            </a:r>
            <a:r>
              <a:rPr lang="en-GB" dirty="0"/>
              <a:t>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044" y="2060848"/>
            <a:ext cx="2232248" cy="2808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41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Why study </a:t>
            </a:r>
            <a:r>
              <a:rPr lang="en-GB" dirty="0" err="1" smtClean="0"/>
              <a:t>palaeoclimate</a:t>
            </a:r>
            <a:r>
              <a:rPr lang="en-GB" dirty="0" smtClean="0"/>
              <a:t>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772816"/>
            <a:ext cx="7662863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Cenozoic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http://www.elic.ucl.ac.be/textbook/images/image5x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/>
          <a:stretch/>
        </p:blipFill>
        <p:spPr bwMode="auto">
          <a:xfrm>
            <a:off x="0" y="1340768"/>
            <a:ext cx="9031451" cy="52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76256" y="6389565"/>
            <a:ext cx="19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Zachos</a:t>
            </a:r>
            <a:r>
              <a:rPr lang="en-GB" dirty="0" smtClean="0"/>
              <a:t> et al., 2008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855111" y="1113640"/>
            <a:ext cx="204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Hot, little ice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4849996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Cold, much ice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Cenozoic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0" name="Picture 4" descr="http://www.nature.com/nature/journal/v451/n7176/images/nature06588-f2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"/>
          <a:stretch/>
        </p:blipFill>
        <p:spPr bwMode="auto">
          <a:xfrm>
            <a:off x="899592" y="1098775"/>
            <a:ext cx="5581650" cy="568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6256" y="6389565"/>
            <a:ext cx="19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Zachos</a:t>
            </a:r>
            <a:r>
              <a:rPr lang="en-GB" dirty="0" smtClean="0"/>
              <a:t> et al.,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7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Cenozoic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http://www.elic.ucl.ac.be/textbook/images/image5x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/>
          <a:stretch/>
        </p:blipFill>
        <p:spPr bwMode="auto">
          <a:xfrm>
            <a:off x="0" y="1340768"/>
            <a:ext cx="9031451" cy="52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76256" y="6309320"/>
            <a:ext cx="19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Zachos</a:t>
            </a:r>
            <a:r>
              <a:rPr lang="en-GB" dirty="0" smtClean="0"/>
              <a:t> et al., 2008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899592" y="3717032"/>
            <a:ext cx="432048" cy="9361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660232" y="1772816"/>
            <a:ext cx="432048" cy="9361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19872" y="1134303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PETM (55 Ma)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(Palaeocene-Eocene Thermal Maximum)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3076832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Pliocene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(3Ma)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Cenozoic</a:t>
            </a:r>
            <a:r>
              <a:rPr lang="en-GB" dirty="0" smtClean="0"/>
              <a:t>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55" y="3501008"/>
            <a:ext cx="480937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a.static.trunity.net/files/191101_191200/191164/thumbs/far_wg_i_438x0_sca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r="10710"/>
          <a:stretch/>
        </p:blipFill>
        <p:spPr bwMode="auto">
          <a:xfrm>
            <a:off x="107504" y="1556792"/>
            <a:ext cx="3688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56" y="1349573"/>
            <a:ext cx="4814932" cy="20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860032" y="479715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20272" y="5085184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64900" y="5295642"/>
            <a:ext cx="1347214" cy="2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7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</a:t>
            </a:r>
            <a:r>
              <a:rPr lang="en-GB" dirty="0"/>
              <a:t>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7864" y="378904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Stratigraphy</a:t>
            </a:r>
            <a:endParaRPr lang="en-GB" dirty="0"/>
          </a:p>
        </p:txBody>
      </p:sp>
      <p:pic>
        <p:nvPicPr>
          <p:cNvPr id="5" name="Picture 2" descr="http://3.bp.blogspot.com/_LTDarCYdGZc/TLIP8BYlObI/AAAAAAAACZk/K-ZnUnx1h5A/s1600/geological_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7" y="1096159"/>
            <a:ext cx="6657945" cy="57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9565494">
            <a:off x="1316148" y="3811019"/>
            <a:ext cx="1772149" cy="17630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4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</a:t>
            </a:r>
            <a:r>
              <a:rPr lang="en-GB" dirty="0"/>
              <a:t>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044" y="4437112"/>
            <a:ext cx="2232248" cy="1440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9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1560" y="1628800"/>
            <a:ext cx="7920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PETM is a possible future analogue because:</a:t>
            </a:r>
          </a:p>
          <a:p>
            <a:pPr algn="just"/>
            <a:endParaRPr lang="en-GB" sz="2800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Geologically rapid, transient warming.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Associated with a large carbon isotope excursion, suggesting it is driven by greenhouse gases.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Magnitude of total carbon release is similar magnitude to projected 21</a:t>
            </a:r>
            <a:r>
              <a:rPr lang="en-GB" sz="2800" baseline="30000" dirty="0" smtClean="0"/>
              <a:t>st</a:t>
            </a:r>
            <a:r>
              <a:rPr lang="en-GB" sz="2800" dirty="0" smtClean="0"/>
              <a:t> century emission.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Long enough event for climate feedbacks to occur.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40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52077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648" y="4725144"/>
            <a:ext cx="6336704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5930116"/>
            <a:ext cx="8856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</a:rPr>
              <a:t>PETM maximum possible carbon input rate (Cui et al., 2011)</a:t>
            </a:r>
          </a:p>
        </p:txBody>
      </p:sp>
    </p:spTree>
    <p:extLst>
      <p:ext uri="{BB962C8B-B14F-4D97-AF65-F5344CB8AC3E}">
        <p14:creationId xmlns:p14="http://schemas.microsoft.com/office/powerpoint/2010/main" val="293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331640" y="1107404"/>
            <a:ext cx="6264696" cy="5705972"/>
            <a:chOff x="1979712" y="1107404"/>
            <a:chExt cx="4688943" cy="4011688"/>
          </a:xfrm>
        </p:grpSpPr>
        <p:pic>
          <p:nvPicPr>
            <p:cNvPr id="3074" name="Picture 2" descr="https://62e528761d0685343e1c-f3d1b99a743ffa4142d9d7f1978d9686.ssl.cf2.rackcdn.com/files/21478/width668/tj3fspzx-136374878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4" t="3148" r="14866" b="36279"/>
            <a:stretch/>
          </p:blipFill>
          <p:spPr bwMode="auto">
            <a:xfrm>
              <a:off x="1979712" y="1107404"/>
              <a:ext cx="4688943" cy="359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62e528761d0685343e1c-f3d1b99a743ffa4142d9d7f1978d9686.ssl.cf2.rackcdn.com/files/21478/width668/tj3fspzx-136374878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4" t="93066" r="14866"/>
            <a:stretch/>
          </p:blipFill>
          <p:spPr bwMode="auto">
            <a:xfrm>
              <a:off x="1979712" y="4707527"/>
              <a:ext cx="4688943" cy="41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380312" y="6389565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IPCC AR4,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2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31854" y="1124744"/>
            <a:ext cx="692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smtClean="0"/>
              <a:t>Where did the PETM carbon come from?</a:t>
            </a:r>
            <a:endParaRPr lang="en-GB" sz="3200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13553"/>
              </p:ext>
            </p:extLst>
          </p:nvPr>
        </p:nvGraphicFramePr>
        <p:xfrm>
          <a:off x="179513" y="1916832"/>
          <a:ext cx="8712966" cy="4783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7"/>
                <a:gridCol w="2304256"/>
                <a:gridCol w="3096343"/>
              </a:tblGrid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Source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Greenhouse Gas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Reference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Comet impact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</a:t>
                      </a:r>
                      <a:r>
                        <a:rPr lang="en-GB" sz="2400" baseline="-25000" dirty="0" smtClean="0"/>
                        <a:t>2</a:t>
                      </a:r>
                      <a:r>
                        <a:rPr lang="en-GB" sz="2400" dirty="0" smtClean="0"/>
                        <a:t> and CH</a:t>
                      </a:r>
                      <a:r>
                        <a:rPr lang="en-GB" sz="2400" baseline="-25000" dirty="0" smtClean="0"/>
                        <a:t>4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Kent et al., 2003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Wildfires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</a:t>
                      </a:r>
                      <a:r>
                        <a:rPr lang="en-GB" sz="2400" baseline="-25000" dirty="0" smtClean="0"/>
                        <a:t>2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Kurtz et al., 2003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Uplift</a:t>
                      </a:r>
                      <a:r>
                        <a:rPr lang="en-GB" sz="2400" baseline="0" dirty="0" smtClean="0"/>
                        <a:t> of marine sediments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CO</a:t>
                      </a:r>
                      <a:r>
                        <a:rPr lang="en-GB" sz="2400" baseline="-25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Higgins and </a:t>
                      </a:r>
                      <a:r>
                        <a:rPr lang="en-GB" sz="2400" dirty="0" err="1" smtClean="0"/>
                        <a:t>Schrag</a:t>
                      </a:r>
                      <a:r>
                        <a:rPr lang="en-GB" sz="2400" dirty="0" smtClean="0"/>
                        <a:t>, 2006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Magmatism</a:t>
                      </a:r>
                      <a:r>
                        <a:rPr lang="en-GB" sz="2400" baseline="0" dirty="0" smtClean="0"/>
                        <a:t> or volcanism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CO</a:t>
                      </a:r>
                      <a:r>
                        <a:rPr lang="en-GB" sz="2400" baseline="-25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Storey et al., 2007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Thawing permafrost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CO</a:t>
                      </a:r>
                      <a:r>
                        <a:rPr lang="en-GB" sz="2400" baseline="-25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De </a:t>
                      </a:r>
                      <a:r>
                        <a:rPr lang="en-GB" sz="2400" dirty="0" err="1" smtClean="0"/>
                        <a:t>Conto</a:t>
                      </a:r>
                      <a:r>
                        <a:rPr lang="en-GB" sz="2400" dirty="0" smtClean="0"/>
                        <a:t> et al., 2012</a:t>
                      </a:r>
                      <a:endParaRPr lang="en-GB" sz="2400" dirty="0"/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Methane hydrates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CH</a:t>
                      </a:r>
                      <a:r>
                        <a:rPr lang="en-GB" sz="2400" baseline="-25000" dirty="0" smtClean="0"/>
                        <a:t>4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Dickens,</a:t>
                      </a:r>
                      <a:r>
                        <a:rPr lang="en-GB" sz="2400" baseline="0" dirty="0" smtClean="0"/>
                        <a:t> 1995</a:t>
                      </a:r>
                      <a:endParaRPr lang="en-GB" sz="2400" dirty="0" smtClean="0"/>
                    </a:p>
                    <a:p>
                      <a:pPr algn="l"/>
                      <a:r>
                        <a:rPr lang="en-GB" sz="2400" dirty="0" smtClean="0"/>
                        <a:t>Lunt et al., 2011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0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41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Why study </a:t>
            </a:r>
            <a:r>
              <a:rPr lang="en-GB" dirty="0" err="1" smtClean="0"/>
              <a:t>palaeoclimate</a:t>
            </a:r>
            <a:r>
              <a:rPr lang="en-GB" dirty="0" smtClean="0"/>
              <a:t>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528" y="1484784"/>
            <a:ext cx="84249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Based on the strengths of </a:t>
            </a:r>
            <a:r>
              <a:rPr lang="en-GB" sz="2800" dirty="0" err="1" smtClean="0"/>
              <a:t>palaeoclimate</a:t>
            </a:r>
            <a:r>
              <a:rPr lang="en-GB" sz="2800" dirty="0" smtClean="0"/>
              <a:t> research we could target certain types of past climate that would be useful.</a:t>
            </a:r>
          </a:p>
          <a:p>
            <a:pPr algn="just"/>
            <a:endParaRPr lang="en-GB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Extremes (large signal)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Periods with large changes (large signal)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Stable periods (whole Earth system response)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Intervals with well known forcing (examine response)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Periods most like modern / future?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989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nature.com/ngeo/journal/v4/n11/images_article/ngeo1266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-1" b="46804"/>
          <a:stretch/>
        </p:blipFill>
        <p:spPr bwMode="auto">
          <a:xfrm>
            <a:off x="1187624" y="1340768"/>
            <a:ext cx="6984776" cy="45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4288" y="6389565"/>
            <a:ext cx="16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Lunt et al.,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9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PETM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1126108"/>
            <a:ext cx="4128604" cy="568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6389565"/>
            <a:ext cx="16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Lunt et al.,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3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</a:t>
            </a:r>
            <a:r>
              <a:rPr lang="en-GB" dirty="0"/>
              <a:t>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7864" y="378904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Stratigraphy</a:t>
            </a:r>
            <a:endParaRPr lang="en-GB" dirty="0"/>
          </a:p>
        </p:txBody>
      </p:sp>
      <p:pic>
        <p:nvPicPr>
          <p:cNvPr id="5" name="Picture 2" descr="http://3.bp.blogspot.com/_LTDarCYdGZc/TLIP8BYlObI/AAAAAAAACZk/K-ZnUnx1h5A/s1600/geological_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7" y="1096159"/>
            <a:ext cx="6657945" cy="57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8815540">
            <a:off x="2668692" y="5330814"/>
            <a:ext cx="3046869" cy="1195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</a:t>
            </a:r>
            <a:r>
              <a:rPr lang="en-GB" dirty="0"/>
              <a:t>Climate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089451"/>
            <a:ext cx="8172400" cy="57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2752436"/>
            <a:ext cx="2232248" cy="1725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1560" y="1844824"/>
            <a:ext cx="79208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Pliocene is a possible future analogue because:</a:t>
            </a:r>
          </a:p>
          <a:p>
            <a:pPr algn="just"/>
            <a:endParaRPr lang="en-GB" sz="2800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Geologically recent, with very similar continental configuration.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Atmospheric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is essentially modern (400ppmv).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/>
              <a:t>Last time when the Earth experienced warmer than today climate, with similar to today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793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4100"/>
          </a:xfrm>
        </p:spPr>
        <p:txBody>
          <a:bodyPr/>
          <a:lstStyle/>
          <a:p>
            <a:pPr algn="l"/>
            <a:r>
              <a:rPr lang="en-GB" dirty="0" smtClean="0"/>
              <a:t>Pliocene Climate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0372" y="1502430"/>
            <a:ext cx="32235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It was the last time in Earth history that CO</a:t>
            </a:r>
            <a:r>
              <a:rPr lang="en-GB" sz="3200" baseline="-25000" dirty="0" smtClean="0"/>
              <a:t>2</a:t>
            </a:r>
            <a:r>
              <a:rPr lang="en-GB" sz="3200" dirty="0"/>
              <a:t> </a:t>
            </a:r>
            <a:r>
              <a:rPr lang="en-GB" sz="3200" dirty="0" smtClean="0"/>
              <a:t>in the atmosphere was ~ 400ppmv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6237312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Badger et al., 2013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923928" y="1340768"/>
            <a:ext cx="5040560" cy="5367878"/>
            <a:chOff x="4572000" y="1204464"/>
            <a:chExt cx="4197474" cy="40247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19"/>
            <a:stretch/>
          </p:blipFill>
          <p:spPr bwMode="auto">
            <a:xfrm>
              <a:off x="4572000" y="1204464"/>
              <a:ext cx="4197474" cy="305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1" t="82671"/>
            <a:stretch/>
          </p:blipFill>
          <p:spPr bwMode="auto">
            <a:xfrm>
              <a:off x="5050970" y="4249486"/>
              <a:ext cx="3718503" cy="97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Connector 11"/>
          <p:cNvCxnSpPr/>
          <p:nvPr/>
        </p:nvCxnSpPr>
        <p:spPr>
          <a:xfrm flipH="1">
            <a:off x="4567238" y="3793803"/>
            <a:ext cx="3744416" cy="7200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576762" y="2075135"/>
            <a:ext cx="3744416" cy="7200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4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Climate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://www.nature.com/srep/2013/130618/srep02013/images_article/srep02013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6838"/>
            <a:ext cx="7285679" cy="54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2280" y="6415508"/>
            <a:ext cx="206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Dowsett et al.,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5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:\eardjh\Files_from_BAS\Work\PhD_Work\My documents\Pictures\Thesis\Figure2_4(PRISM_dataset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1216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0" y="4087813"/>
            <a:ext cx="3111500" cy="1585912"/>
            <a:chOff x="0" y="4087630"/>
            <a:chExt cx="3111749" cy="1585518"/>
          </a:xfrm>
        </p:grpSpPr>
        <p:sp>
          <p:nvSpPr>
            <p:cNvPr id="7" name="Right Arrow 6"/>
            <p:cNvSpPr/>
            <p:nvPr/>
          </p:nvSpPr>
          <p:spPr bwMode="auto">
            <a:xfrm rot="19740080">
              <a:off x="1319319" y="4087630"/>
              <a:ext cx="720783" cy="431693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Right Arrow 7"/>
            <p:cNvSpPr/>
            <p:nvPr/>
          </p:nvSpPr>
          <p:spPr bwMode="auto">
            <a:xfrm rot="1883432">
              <a:off x="1247875" y="5241455"/>
              <a:ext cx="719196" cy="431693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4652640"/>
              <a:ext cx="3111749" cy="4618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Ice sheets reduced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4500563" y="5383213"/>
            <a:ext cx="3371850" cy="884237"/>
            <a:chOff x="4499992" y="5383775"/>
            <a:chExt cx="3372204" cy="883154"/>
          </a:xfrm>
        </p:grpSpPr>
        <p:sp>
          <p:nvSpPr>
            <p:cNvPr id="11" name="Right Arrow 10"/>
            <p:cNvSpPr/>
            <p:nvPr/>
          </p:nvSpPr>
          <p:spPr bwMode="auto">
            <a:xfrm rot="19740080">
              <a:off x="7151395" y="5383775"/>
              <a:ext cx="720801" cy="431271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9992" y="5805533"/>
              <a:ext cx="3275356" cy="4613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Vegetation changed</a:t>
              </a:r>
            </a:p>
          </p:txBody>
        </p:sp>
      </p:grp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5435600" y="1546225"/>
            <a:ext cx="3227388" cy="957263"/>
            <a:chOff x="5436096" y="1546233"/>
            <a:chExt cx="3227165" cy="956757"/>
          </a:xfrm>
        </p:grpSpPr>
        <p:sp>
          <p:nvSpPr>
            <p:cNvPr id="14" name="Right Arrow 13"/>
            <p:cNvSpPr/>
            <p:nvPr/>
          </p:nvSpPr>
          <p:spPr bwMode="auto">
            <a:xfrm rot="8948150">
              <a:off x="5999620" y="2071418"/>
              <a:ext cx="720675" cy="431572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6096" y="1546233"/>
              <a:ext cx="3227165" cy="4617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Orography changed</a:t>
              </a: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Climate Models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MPWP_temp_di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0" y="1074762"/>
            <a:ext cx="7992119" cy="504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12"/>
          <p:cNvSpPr>
            <a:spLocks noChangeArrowheads="1"/>
          </p:cNvSpPr>
          <p:nvPr/>
        </p:nvSpPr>
        <p:spPr bwMode="auto">
          <a:xfrm>
            <a:off x="4211960" y="6021288"/>
            <a:ext cx="46805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000" dirty="0">
                <a:sym typeface="Symbol" pitchFamily="18" charset="2"/>
              </a:rPr>
              <a:t>IPCC (2007) </a:t>
            </a:r>
            <a:r>
              <a:rPr lang="en-GB" altLang="en-US" sz="2000" i="1" dirty="0">
                <a:sym typeface="Symbol" pitchFamily="18" charset="2"/>
              </a:rPr>
              <a:t>T</a:t>
            </a:r>
            <a:r>
              <a:rPr lang="en-GB" altLang="en-US" sz="2000" dirty="0">
                <a:sym typeface="Symbol" pitchFamily="18" charset="2"/>
              </a:rPr>
              <a:t>  @ </a:t>
            </a:r>
            <a:r>
              <a:rPr lang="en-GB" altLang="en-US" sz="2000" dirty="0" smtClean="0">
                <a:sym typeface="Symbol" pitchFamily="18" charset="2"/>
              </a:rPr>
              <a:t>560 </a:t>
            </a:r>
            <a:r>
              <a:rPr lang="en-GB" altLang="en-US" sz="2000" dirty="0" err="1" smtClean="0">
                <a:sym typeface="Symbol" pitchFamily="18" charset="2"/>
              </a:rPr>
              <a:t>ppmv</a:t>
            </a:r>
            <a:r>
              <a:rPr lang="en-GB" altLang="en-US" sz="2000" dirty="0" smtClean="0">
                <a:sym typeface="Symbol" pitchFamily="18" charset="2"/>
              </a:rPr>
              <a:t> </a:t>
            </a:r>
            <a:r>
              <a:rPr lang="en-GB" altLang="en-US" sz="2000" dirty="0">
                <a:sym typeface="Symbol" pitchFamily="18" charset="2"/>
              </a:rPr>
              <a:t>= 3C</a:t>
            </a:r>
          </a:p>
          <a:p>
            <a:pPr eaLnBrk="1" hangingPunct="1"/>
            <a:r>
              <a:rPr lang="en-GB" altLang="en-US" sz="2000" dirty="0">
                <a:sym typeface="Symbol" pitchFamily="18" charset="2"/>
              </a:rPr>
              <a:t>Climate sensitivity = 3 C</a:t>
            </a: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0" y="5877272"/>
            <a:ext cx="4608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000" dirty="0"/>
              <a:t>Annual mean temp (</a:t>
            </a:r>
            <a:r>
              <a:rPr lang="en-GB" altLang="en-US" sz="2000" dirty="0">
                <a:sym typeface="Symbol" pitchFamily="18" charset="2"/>
              </a:rPr>
              <a:t></a:t>
            </a:r>
            <a:r>
              <a:rPr lang="en-GB" altLang="en-US" sz="2000" dirty="0"/>
              <a:t>C) diff</a:t>
            </a:r>
          </a:p>
          <a:p>
            <a:pPr eaLnBrk="1" hangingPunct="1"/>
            <a:r>
              <a:rPr lang="en-GB" altLang="en-US" sz="2000" dirty="0"/>
              <a:t>i</a:t>
            </a:r>
            <a:r>
              <a:rPr lang="en-GB" altLang="en-US" sz="2000" dirty="0" smtClean="0"/>
              <a:t>n Pliocene @ 400 </a:t>
            </a:r>
            <a:r>
              <a:rPr lang="en-GB" altLang="en-US" sz="2000" dirty="0" err="1"/>
              <a:t>ppmv</a:t>
            </a:r>
            <a:r>
              <a:rPr lang="en-GB" altLang="en-US" sz="2000" dirty="0"/>
              <a:t> CO</a:t>
            </a:r>
            <a:r>
              <a:rPr lang="en-GB" altLang="en-US" sz="2000" baseline="-25000" dirty="0"/>
              <a:t>2</a:t>
            </a:r>
            <a:r>
              <a:rPr lang="en-GB" altLang="en-US" sz="2000" dirty="0"/>
              <a:t> </a:t>
            </a:r>
          </a:p>
          <a:p>
            <a:pPr eaLnBrk="1" hangingPunct="1"/>
            <a:r>
              <a:rPr lang="en-GB" altLang="en-US" sz="2000" dirty="0">
                <a:sym typeface="Symbol" pitchFamily="18" charset="2"/>
              </a:rPr>
              <a:t></a:t>
            </a:r>
            <a:r>
              <a:rPr lang="en-GB" altLang="en-US" sz="2000" i="1" dirty="0">
                <a:sym typeface="Symbol" pitchFamily="18" charset="2"/>
              </a:rPr>
              <a:t>T</a:t>
            </a:r>
            <a:r>
              <a:rPr lang="en-GB" altLang="en-US" sz="2000" dirty="0">
                <a:sym typeface="Symbol" pitchFamily="18" charset="2"/>
              </a:rPr>
              <a:t> = 3.4C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Climate Models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103114"/>
            <a:ext cx="4584700" cy="2873375"/>
            <a:chOff x="0" y="908720"/>
            <a:chExt cx="4584095" cy="2872319"/>
          </a:xfrm>
        </p:grpSpPr>
        <p:pic>
          <p:nvPicPr>
            <p:cNvPr id="38929" name="Picture 9" descr="Pliocene_veg_effec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1" b="14720"/>
            <a:stretch>
              <a:fillRect/>
            </a:stretch>
          </p:blipFill>
          <p:spPr bwMode="auto">
            <a:xfrm>
              <a:off x="0" y="1351541"/>
              <a:ext cx="4584095" cy="242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0" name="TextBox 13"/>
            <p:cNvSpPr txBox="1">
              <a:spLocks noChangeArrowheads="1"/>
            </p:cNvSpPr>
            <p:nvPr/>
          </p:nvSpPr>
          <p:spPr bwMode="auto">
            <a:xfrm>
              <a:off x="107504" y="908720"/>
              <a:ext cx="4392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dirty="0">
                  <a:latin typeface="Times New Roman" pitchFamily="18" charset="0"/>
                </a:rPr>
                <a:t>Vegetation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59300" y="1128514"/>
            <a:ext cx="4584700" cy="2876550"/>
            <a:chOff x="4559905" y="933855"/>
            <a:chExt cx="4584095" cy="2875597"/>
          </a:xfrm>
        </p:grpSpPr>
        <p:pic>
          <p:nvPicPr>
            <p:cNvPr id="38927" name="Picture 7" descr="Pliocene_ice_effec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1" b="14720"/>
            <a:stretch>
              <a:fillRect/>
            </a:stretch>
          </p:blipFill>
          <p:spPr bwMode="auto">
            <a:xfrm>
              <a:off x="4559905" y="1340768"/>
              <a:ext cx="4584095" cy="246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8" name="TextBox 14"/>
            <p:cNvSpPr txBox="1">
              <a:spLocks noChangeArrowheads="1"/>
            </p:cNvSpPr>
            <p:nvPr/>
          </p:nvSpPr>
          <p:spPr bwMode="auto">
            <a:xfrm>
              <a:off x="4621721" y="933855"/>
              <a:ext cx="4392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dirty="0">
                  <a:latin typeface="Times New Roman" pitchFamily="18" charset="0"/>
                </a:rPr>
                <a:t>Ice Sheets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2700" y="3957638"/>
            <a:ext cx="4583113" cy="2876550"/>
            <a:chOff x="12289" y="3957814"/>
            <a:chExt cx="4584095" cy="2875974"/>
          </a:xfrm>
        </p:grpSpPr>
        <p:pic>
          <p:nvPicPr>
            <p:cNvPr id="38925" name="Picture 11" descr="Pliocene_orog_effec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1" b="14720"/>
            <a:stretch>
              <a:fillRect/>
            </a:stretch>
          </p:blipFill>
          <p:spPr bwMode="auto">
            <a:xfrm>
              <a:off x="12289" y="4365104"/>
              <a:ext cx="4584095" cy="246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6" name="TextBox 15"/>
            <p:cNvSpPr txBox="1">
              <a:spLocks noChangeArrowheads="1"/>
            </p:cNvSpPr>
            <p:nvPr/>
          </p:nvSpPr>
          <p:spPr bwMode="auto">
            <a:xfrm>
              <a:off x="118370" y="3957814"/>
              <a:ext cx="4392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>
                  <a:latin typeface="Times New Roman" pitchFamily="18" charset="0"/>
                </a:rPr>
                <a:t>Orography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59300" y="3967163"/>
            <a:ext cx="4584700" cy="2867025"/>
            <a:chOff x="4559905" y="3967541"/>
            <a:chExt cx="4584095" cy="2866247"/>
          </a:xfrm>
        </p:grpSpPr>
        <p:pic>
          <p:nvPicPr>
            <p:cNvPr id="38923" name="Picture 8" descr="Pliocene_CO2_effec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1" b="14720"/>
            <a:stretch>
              <a:fillRect/>
            </a:stretch>
          </p:blipFill>
          <p:spPr bwMode="auto">
            <a:xfrm>
              <a:off x="4559905" y="4365104"/>
              <a:ext cx="4584095" cy="246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TextBox 16"/>
            <p:cNvSpPr txBox="1">
              <a:spLocks noChangeArrowheads="1"/>
            </p:cNvSpPr>
            <p:nvPr/>
          </p:nvSpPr>
          <p:spPr bwMode="auto">
            <a:xfrm>
              <a:off x="4627973" y="3967541"/>
              <a:ext cx="4392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>
                  <a:latin typeface="Times New Roman" pitchFamily="18" charset="0"/>
                </a:rPr>
                <a:t>CO</a:t>
              </a:r>
              <a:r>
                <a:rPr lang="en-GB" altLang="en-US" baseline="-2500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03350" y="2255639"/>
            <a:ext cx="189388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4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0.7°C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3350" y="5118100"/>
            <a:ext cx="189388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4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0.7°C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0425" y="2255639"/>
            <a:ext cx="189388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4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0.4°C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0425" y="5118100"/>
            <a:ext cx="189388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4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1.6°C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Pliocene Climate Models</a:t>
            </a:r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1561" y="5420790"/>
            <a:ext cx="7632848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Conceptual Models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7" y="4824834"/>
            <a:ext cx="6696744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Box Models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619672" y="4228511"/>
            <a:ext cx="5760640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Intermediate Complexity Models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123728" y="3643440"/>
            <a:ext cx="4680519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General Circulation Models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555777" y="3068960"/>
            <a:ext cx="3888432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Earth System Models</a:t>
            </a:r>
            <a:endParaRPr lang="en-GB" sz="3200" dirty="0"/>
          </a:p>
        </p:txBody>
      </p:sp>
      <p:cxnSp>
        <p:nvCxnSpPr>
          <p:cNvPr id="5" name="Straight Connector 4"/>
          <p:cNvCxnSpPr>
            <a:stCxn id="14" idx="0"/>
          </p:cNvCxnSpPr>
          <p:nvPr/>
        </p:nvCxnSpPr>
        <p:spPr>
          <a:xfrm flipV="1">
            <a:off x="4499993" y="2212181"/>
            <a:ext cx="0" cy="856779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19872" y="1628800"/>
            <a:ext cx="2160240" cy="584775"/>
          </a:xfrm>
          <a:prstGeom prst="rect">
            <a:avLst/>
          </a:prstGeom>
          <a:solidFill>
            <a:srgbClr val="92D050"/>
          </a:solidFill>
          <a:ln w="508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Real World</a:t>
            </a:r>
            <a:endParaRPr lang="en-GB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532440" y="1484784"/>
            <a:ext cx="0" cy="452078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2266" y="1928951"/>
            <a:ext cx="2376266" cy="1077218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Increasing complexity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775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Take Home Messages</a:t>
            </a:r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3528" y="1340768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The Earth has undergone extreme changes in climate throughout its history.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Even during Snowball Earth and </a:t>
            </a:r>
            <a:r>
              <a:rPr lang="en-GB" sz="2800" smtClean="0"/>
              <a:t>extreme greenhouses </a:t>
            </a:r>
            <a:r>
              <a:rPr lang="en-GB" sz="2800" dirty="0" smtClean="0"/>
              <a:t>it has maintained its habitability to life.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Greenhouse gases are a major driver of climate.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However, there are many other parts of the Earth System that contribute to and respond to past climate changes, including the biosphere.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The models used to predict future climate changes are capable of simulating past changes and, despite not being perfect, are the best way of predicting the human impact on climate.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092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figure 03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800"/>
            <a:ext cx="38830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288" y="1989162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8438" name="Picture 25" descr="OceanModel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79737"/>
            <a:ext cx="6291262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>
                <a:solidFill>
                  <a:prstClr val="black"/>
                </a:solidFill>
              </a:rPr>
              <a:t>Palaeoclimate</a:t>
            </a:r>
            <a:r>
              <a:rPr lang="en-GB" dirty="0" smtClean="0">
                <a:solidFill>
                  <a:prstClr val="black"/>
                </a:solidFill>
              </a:rPr>
              <a:t> Modelling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7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7413" name="Picture 4" descr="http://co2now.org/images/stories/ipcc/ar4-wg1/faq_1.2_fig_1_climate_system_schema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800"/>
            <a:ext cx="698500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5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2133600"/>
            <a:ext cx="936625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512" y="0"/>
            <a:ext cx="8507288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err="1" smtClean="0"/>
              <a:t>Palaeoclimate</a:t>
            </a:r>
            <a:r>
              <a:rPr lang="en-GB" dirty="0" smtClean="0"/>
              <a:t> Modelling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52513"/>
            <a:ext cx="9144000" cy="15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" y="198884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To run a modern climate model </a:t>
            </a:r>
            <a:r>
              <a:rPr lang="en-GB" sz="2800" dirty="0" err="1" smtClean="0"/>
              <a:t>palaeoclimate</a:t>
            </a:r>
            <a:r>
              <a:rPr lang="en-GB" sz="2800" dirty="0" smtClean="0"/>
              <a:t> simulation the computer needs to:</a:t>
            </a:r>
          </a:p>
          <a:p>
            <a:pPr algn="just"/>
            <a:endParaRPr lang="en-GB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Solve hundreds of complex equations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in </a:t>
            </a:r>
            <a:r>
              <a:rPr lang="en-GB" sz="2800" dirty="0" smtClean="0"/>
              <a:t>millions </a:t>
            </a:r>
            <a:r>
              <a:rPr lang="en-GB" sz="2800" dirty="0" smtClean="0"/>
              <a:t>of grid boxes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smtClean="0"/>
              <a:t>over millions of </a:t>
            </a:r>
            <a:r>
              <a:rPr lang="en-GB" sz="2800" dirty="0" smtClean="0"/>
              <a:t>time steps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158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1010</TotalTime>
  <Words>884</Words>
  <Application>Microsoft Office PowerPoint</Application>
  <PresentationFormat>On-screen Show (4:3)</PresentationFormat>
  <Paragraphs>194</Paragraphs>
  <Slides>60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Agency FB</vt:lpstr>
      <vt:lpstr>Arial</vt:lpstr>
      <vt:lpstr>Calibri</vt:lpstr>
      <vt:lpstr>Symbol</vt:lpstr>
      <vt:lpstr>Tahoma</vt:lpstr>
      <vt:lpstr>Times New Roman</vt:lpstr>
      <vt:lpstr>blank</vt:lpstr>
      <vt:lpstr>Modelling Ancient Earth Climates Manchester Geologist Association</vt:lpstr>
      <vt:lpstr>Goal of today’s presentation</vt:lpstr>
      <vt:lpstr>Why study palaeoclimate?</vt:lpstr>
      <vt:lpstr>Why study palaeoclimate?</vt:lpstr>
      <vt:lpstr>Why study palaeoclimate?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Pliocene Climate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Hill</dc:creator>
  <cp:lastModifiedBy>Alan Haywood</cp:lastModifiedBy>
  <cp:revision>50</cp:revision>
  <dcterms:created xsi:type="dcterms:W3CDTF">2014-09-15T10:44:20Z</dcterms:created>
  <dcterms:modified xsi:type="dcterms:W3CDTF">2016-11-16T14:33:56Z</dcterms:modified>
</cp:coreProperties>
</file>