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65" r:id="rId2"/>
    <p:sldMasterId id="2147483680" r:id="rId3"/>
    <p:sldMasterId id="2147483695" r:id="rId4"/>
    <p:sldMasterId id="2147484070" r:id="rId5"/>
    <p:sldMasterId id="2147484082" r:id="rId6"/>
    <p:sldMasterId id="2147484097" r:id="rId7"/>
    <p:sldMasterId id="2147484112" r:id="rId8"/>
    <p:sldMasterId id="2147484127" r:id="rId9"/>
    <p:sldMasterId id="2147484142" r:id="rId10"/>
  </p:sldMasterIdLst>
  <p:notesMasterIdLst>
    <p:notesMasterId r:id="rId24"/>
  </p:notesMasterIdLst>
  <p:handoutMasterIdLst>
    <p:handoutMasterId r:id="rId25"/>
  </p:handoutMasterIdLst>
  <p:sldIdLst>
    <p:sldId id="256" r:id="rId11"/>
    <p:sldId id="284" r:id="rId12"/>
    <p:sldId id="283" r:id="rId13"/>
    <p:sldId id="286" r:id="rId14"/>
    <p:sldId id="285" r:id="rId15"/>
    <p:sldId id="287" r:id="rId16"/>
    <p:sldId id="298" r:id="rId17"/>
    <p:sldId id="297" r:id="rId18"/>
    <p:sldId id="291" r:id="rId19"/>
    <p:sldId id="272" r:id="rId20"/>
    <p:sldId id="299" r:id="rId21"/>
    <p:sldId id="290" r:id="rId22"/>
    <p:sldId id="300" r:id="rId2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731"/>
    <a:srgbClr val="00502F"/>
    <a:srgbClr val="004832"/>
    <a:srgbClr val="43D21C"/>
    <a:srgbClr val="C41230"/>
    <a:srgbClr val="F2E9D5"/>
    <a:srgbClr val="B0001A"/>
    <a:srgbClr val="003626"/>
    <a:srgbClr val="0A3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23" autoAdjust="0"/>
    <p:restoredTop sz="87117" autoAdjust="0"/>
  </p:normalViewPr>
  <p:slideViewPr>
    <p:cSldViewPr snapToObjects="1">
      <p:cViewPr varScale="1">
        <p:scale>
          <a:sx n="101" d="100"/>
          <a:sy n="101" d="100"/>
        </p:scale>
        <p:origin x="21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6E6D3BBD-4A8F-4A6F-9FC9-61B1991ED4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369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FB61BDA5-D8DF-4DA4-A22C-D7CFF6CAE5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40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1BDA5-D8DF-4DA4-A22C-D7CFF6CAE5A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3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smtClean="0"/>
              <a:t>DESERT STORMS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smtClean="0"/>
              <a:t>Towards an Improved Representation of Meteoro-logical Processes in Models of Mineral Dust Emission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smtClean="0"/>
              <a:t>Peter Knippertz, University of Leeds</a:t>
            </a:r>
          </a:p>
        </p:txBody>
      </p:sp>
      <p:sp>
        <p:nvSpPr>
          <p:cNvPr id="92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7B17A0-634E-4962-8DA9-99D291DF9CA3}" type="slidenum">
              <a:rPr lang="en-GB" altLang="en-US" sz="1200" smtClean="0"/>
              <a:pPr/>
              <a:t>4</a:t>
            </a:fld>
            <a:endParaRPr lang="en-GB" altLang="en-US" sz="1200" smtClean="0"/>
          </a:p>
        </p:txBody>
      </p:sp>
      <p:sp>
        <p:nvSpPr>
          <p:cNvPr id="92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en-US" smtClean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223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smtClean="0"/>
              <a:t>DESERT STORMS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smtClean="0"/>
              <a:t>Towards an Improved Representation of Meteoro-logical Processes in Models of Mineral Dust Emission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200" smtClean="0"/>
              <a:t>Peter Knippertz, University of Leeds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3A5969-E451-452B-A4D4-0ECD0E68F39E}" type="slidenum">
              <a:rPr lang="en-GB" altLang="en-US" sz="1200" smtClean="0"/>
              <a:pPr/>
              <a:t>6</a:t>
            </a:fld>
            <a:endParaRPr lang="en-GB" altLang="en-US" sz="1200" smtClean="0"/>
          </a:p>
        </p:txBody>
      </p:sp>
      <p:sp>
        <p:nvSpPr>
          <p:cNvPr id="133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r>
              <a:rPr lang="en-GB" altLang="en-US" smtClean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16 Institute and ca. 120 Wissenschaftler beteiligen sich an IMPETUS</a:t>
            </a:r>
          </a:p>
        </p:txBody>
      </p:sp>
    </p:spTree>
    <p:extLst>
      <p:ext uri="{BB962C8B-B14F-4D97-AF65-F5344CB8AC3E}">
        <p14:creationId xmlns:p14="http://schemas.microsoft.com/office/powerpoint/2010/main" val="198093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1BDA5-D8DF-4DA4-A22C-D7CFF6CAE5A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0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B07BA-F9E4-4B32-82AB-D03C3C2798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805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61BDA5-D8DF-4DA4-A22C-D7CFF6CAE5A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1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6200" y="76200"/>
            <a:ext cx="8991600" cy="6705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49275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99C1B-52CE-4B77-878C-745B7076B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62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C58DC-097F-4C61-817C-B6EADB9AFF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2293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658F-FA69-4D4D-A692-5A92220185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401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5EB6E-3E6D-4671-B54F-31ED1A3CF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8669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F3019-3B5C-4BF3-B23F-0977B0D8D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4526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FAF52-A294-4A5A-BA82-003C7A1AEC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796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3CC7B-8574-4C01-8826-BCC3C7F219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4771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2D892-F2C1-4688-916C-CD5AE3982C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3475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1190-F5C5-4504-9FAB-8832B87707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111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A612B-F463-4E87-8B62-7119249B6C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8736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A1CB5-8735-47D0-AB7D-413835D37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035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AFDC-E383-4C40-AF81-CF3C206930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33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68F06-ED7A-4BF1-938F-94BED5C1EB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580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1438" y="71438"/>
            <a:ext cx="8991600" cy="6705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436563"/>
            <a:ext cx="2274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196850" y="1336675"/>
            <a:ext cx="87137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53998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8CB1-014E-41A9-8E8C-8B47E66A54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448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BDD3-0F8F-411A-852D-D6D48A8FF2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547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94CA3-9660-4162-BF51-31821EAA18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673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B4EF1-9DB8-43B8-BFF5-FAA5480FA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580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889C-B897-4D25-AD34-22DCD02E01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4416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239C3-0EE5-40FE-A3F0-1EE84455FA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75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46B-9E09-4D16-A353-834466966B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5118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508A4-851A-4ECE-9260-B26CA958BC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146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4B652-F846-4473-A4FC-872ECECB15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688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FF37-0514-4014-AC4A-829EA8A52D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6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1BD11-59F7-4BB1-8EF2-6173DA4EE6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017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0D6A-10BA-407A-A6A8-E3922D673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600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601EC-6BD1-42D0-A13B-0706AE6488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136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29A3-6D5F-437B-BF6F-07E88C50C4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907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CBE9-98FD-4B4F-90CA-0F8F0D656B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194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6AAD-0BE9-40BD-8CAE-9C21EA06E15F}" type="datetime1">
              <a:rPr lang="en-GB"/>
              <a:pPr>
                <a:defRPr/>
              </a:pPr>
              <a:t>01/02/2018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165E8-578E-443E-B288-40FA6B60E7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655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653F1-78B8-4382-972E-9B22DD0A7068}" type="datetime1">
              <a:rPr lang="en-GB"/>
              <a:pPr>
                <a:defRPr/>
              </a:pPr>
              <a:t>01/02/2018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5E086-3290-4FAB-8B9F-71F26E2576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63186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8436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705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7916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66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AD727-BC89-4B97-B995-40E9EAF946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7293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1365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2267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5642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626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32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013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837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927E7-4F60-42F5-901F-27AB74EFDE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6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6200" y="76200"/>
            <a:ext cx="8991600" cy="6705600"/>
          </a:xfrm>
          <a:prstGeom prst="rect">
            <a:avLst/>
          </a:prstGeom>
          <a:solidFill>
            <a:srgbClr val="0050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49275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2D8C6-FBEA-4E44-9D1E-3712AD6FF5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50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77E4-DEA9-4784-8B08-744C7F645E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335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490A-0707-4258-8E5A-CEAB98E13E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15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82385-CAF7-4F50-8F0E-720AEB9423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95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AA3F-AE84-47A2-AB63-33C97B06E6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77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DD6EF-F6FF-4E70-A6C8-44A3E843AE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39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A0356-6954-4909-AEF9-A31B27FE14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7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2A044-AE75-42E0-ABD4-DCD6F6E404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79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A6B81-5845-4336-B450-A7D21EB4B3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547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AA663-A3EA-40E1-B5F7-36CF0D28C3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37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146C6-B89C-4715-A63F-36C32FA33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837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2BD2-4F81-428C-8674-B6C6B62F38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29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6A938-E8A5-46E6-AD37-43E369245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285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30199-EF86-451C-A676-40A0652DBB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605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45084-B717-4A6E-AAA9-437DBDDC58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30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6200" y="76200"/>
            <a:ext cx="8991600" cy="6705600"/>
          </a:xfrm>
          <a:prstGeom prst="rect">
            <a:avLst/>
          </a:prstGeom>
          <a:solidFill>
            <a:srgbClr val="C4123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49275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D597-4508-4C57-AEFB-8946BC0D73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56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B4F6B-529D-4CAB-B323-115603509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427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85F91-E0ED-42C7-8956-F1357093E0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417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AB7B3-C354-4009-BA03-DBACED3F4E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615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EE034-2025-40DB-AA41-72F30A8E4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049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4658F-FA69-4D4D-A692-5A92220185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477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5EB6E-3E6D-4671-B54F-31ED1A3CF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911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F3019-3B5C-4BF3-B23F-0977B0D8D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2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FAF52-A294-4A5A-BA82-003C7A1AEC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288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3CC7B-8574-4C01-8826-BCC3C7F219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27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2D892-F2C1-4688-916C-CD5AE3982C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32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21190-F5C5-4504-9FAB-8832B87707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37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CBE1F-E4C9-431C-B978-33FF27C8A7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475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A612B-F463-4E87-8B62-7119249B6C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97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A1CB5-8735-47D0-AB7D-413835D37E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29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AFDC-E383-4C40-AF81-CF3C206930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737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1438" y="71438"/>
            <a:ext cx="8991600" cy="6705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436563"/>
            <a:ext cx="2274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196850" y="1336675"/>
            <a:ext cx="87137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53998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F8CB1-014E-41A9-8E8C-8B47E66A54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63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BDD3-0F8F-411A-852D-D6D48A8FF2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52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94CA3-9660-4162-BF51-31821EAA18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299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B4EF1-9DB8-43B8-BFF5-FAA5480FA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86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889C-B897-4D25-AD34-22DCD02E01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14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239C3-0EE5-40FE-A3F0-1EE84455FA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78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8B46B-9E09-4D16-A353-834466966B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72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9D412-A1B6-4517-8130-195300E5B2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574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508A4-851A-4ECE-9260-B26CA958BC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4202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4B652-F846-4473-A4FC-872ECECB15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966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FF37-0514-4014-AC4A-829EA8A52D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65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50D6A-10BA-407A-A6A8-E3922D673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60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601EC-6BD1-42D0-A13B-0706AE6488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279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29A3-6D5F-437B-BF6F-07E88C50C4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334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CBE9-98FD-4B4F-90CA-0F8F0D656B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04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162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037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74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1B276-74E0-488B-99A2-45868BA80F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28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223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575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32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95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513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0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36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6200" y="76200"/>
            <a:ext cx="8991600" cy="6705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49275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77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67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FE147-6786-461F-ACEE-64BEAB5D55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606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735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91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60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77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50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5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837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207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681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F5AD9-5011-4964-A853-E88DD15A26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995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5007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3853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6200" y="76200"/>
            <a:ext cx="8991600" cy="6705600"/>
          </a:xfrm>
          <a:prstGeom prst="rect">
            <a:avLst/>
          </a:prstGeom>
          <a:solidFill>
            <a:srgbClr val="0050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49275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2D8C6-FBEA-4E44-9D1E-3712AD6FF5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1881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77E4-DEA9-4784-8B08-744C7F645E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579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490A-0707-4258-8E5A-CEAB98E13E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8916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82385-CAF7-4F50-8F0E-720AEB9423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1934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AA3F-AE84-47A2-AB63-33C97B06E6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4313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A0356-6954-4909-AEF9-A31B27FE14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4509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2A044-AE75-42E0-ABD4-DCD6F6E404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03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A6B81-5845-4336-B450-A7D21EB4B3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80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7DA05-06E3-4E07-B7B9-8F57196A78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6974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AA663-A3EA-40E1-B5F7-36CF0D28C3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6286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146C6-B89C-4715-A63F-36C32FA33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9464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422275"/>
            <a:ext cx="2106612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422275"/>
            <a:ext cx="6170613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C2BD2-4F81-428C-8674-B6C6B62F38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472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65288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16363"/>
            <a:ext cx="4138612" cy="2098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6A938-E8A5-46E6-AD37-43E369245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5884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GB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30199-EF86-451C-A676-40A0652DBB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4517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422275"/>
            <a:ext cx="4876800" cy="738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5600" y="1665288"/>
            <a:ext cx="8429625" cy="43497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45084-B717-4A6E-AAA9-437DBDDC58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121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76200" y="76200"/>
            <a:ext cx="8991600" cy="6705600"/>
          </a:xfrm>
          <a:prstGeom prst="rect">
            <a:avLst/>
          </a:prstGeom>
          <a:solidFill>
            <a:srgbClr val="C4123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5" name="Picture 11" descr="LeedsUni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9"/>
          <p:cNvSpPr>
            <a:spLocks noChangeShapeType="1"/>
          </p:cNvSpPr>
          <p:nvPr/>
        </p:nvSpPr>
        <p:spPr bwMode="white">
          <a:xfrm>
            <a:off x="201613" y="134143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9250" y="2565400"/>
            <a:ext cx="7772400" cy="549275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352425" y="3990975"/>
            <a:ext cx="5394325" cy="51911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927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9278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D597-4508-4C57-AEFB-8946BC0D73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803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85F91-E0ED-42C7-8956-F1357093E0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609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AB7B3-C354-4009-BA03-DBACED3F4E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3649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665288"/>
            <a:ext cx="4138613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65288"/>
            <a:ext cx="4138612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EE034-2025-40DB-AA41-72F30A8E46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67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1027" name="Picture 11" descr="LeedsUniWh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D73A3A8B-CBBA-481B-9473-E0B3BB2ACA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11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rgbClr val="0050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2051" name="Picture 11" descr="LeedsUniWh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3E80C2E2-A416-407D-9590-8128B97268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rgbClr val="C4123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3075" name="Picture 11" descr="LeedsUniWh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F32A196C-6914-46F0-88A5-F87606AE2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E422F83D-2B18-434B-829A-7BDBD8F97E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grpSp>
        <p:nvGrpSpPr>
          <p:cNvPr id="4103" name="Group 9"/>
          <p:cNvGrpSpPr>
            <a:grpSpLocks/>
          </p:cNvGrpSpPr>
          <p:nvPr/>
        </p:nvGrpSpPr>
        <p:grpSpPr bwMode="auto">
          <a:xfrm>
            <a:off x="79375" y="441325"/>
            <a:ext cx="8983663" cy="900113"/>
            <a:chOff x="79375" y="441325"/>
            <a:chExt cx="8983663" cy="900113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gray">
            <a:xfrm>
              <a:off x="79375" y="1341438"/>
              <a:ext cx="898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4106" name="Picture 9" descr="LeedsUniBlack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38" y="441325"/>
              <a:ext cx="2274887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4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  <p:sldLayoutId id="2147484065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0" fontAlgn="base" hangingPunct="0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fontAlgn="base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BEF5B-CF35-472E-A99C-768A0EE640DB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B9928-007C-4146-AC76-F71BB4EA98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50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1027" name="Picture 11" descr="LeedsUniWh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D73A3A8B-CBBA-481B-9473-E0B3BB2ACAB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36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rgbClr val="0050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2051" name="Picture 11" descr="LeedsUniWh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3E80C2E2-A416-407D-9590-8128B97268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84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ltGray">
          <a:xfrm>
            <a:off x="76200" y="76200"/>
            <a:ext cx="8991600" cy="1258888"/>
          </a:xfrm>
          <a:prstGeom prst="rect">
            <a:avLst/>
          </a:prstGeom>
          <a:solidFill>
            <a:srgbClr val="C4123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defRPr/>
            </a:pPr>
            <a:endParaRPr lang="en-US" sz="240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3075" name="Picture 11" descr="LeedsUniWhit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41325"/>
            <a:ext cx="2274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F32A196C-6914-46F0-88A5-F87606AE28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2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665288"/>
            <a:ext cx="842962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948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948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E422F83D-2B18-434B-829A-7BDBD8F97E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white">
          <a:xfrm>
            <a:off x="201613" y="1600200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grpSp>
        <p:nvGrpSpPr>
          <p:cNvPr id="4103" name="Group 9"/>
          <p:cNvGrpSpPr>
            <a:grpSpLocks/>
          </p:cNvGrpSpPr>
          <p:nvPr/>
        </p:nvGrpSpPr>
        <p:grpSpPr bwMode="auto">
          <a:xfrm>
            <a:off x="79375" y="441325"/>
            <a:ext cx="8983663" cy="900113"/>
            <a:chOff x="79375" y="441325"/>
            <a:chExt cx="8983663" cy="900113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gray">
            <a:xfrm>
              <a:off x="79375" y="1341438"/>
              <a:ext cx="89836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4106" name="Picture 9" descr="LeedsUniBlack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38" y="441325"/>
              <a:ext cx="2274887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4" name="Rectangle 4"/>
          <p:cNvSpPr>
            <a:spLocks noGrp="1" noChangeArrowheads="1"/>
          </p:cNvSpPr>
          <p:nvPr>
            <p:ph type="title"/>
          </p:nvPr>
        </p:nvSpPr>
        <p:spPr bwMode="ltGray">
          <a:xfrm>
            <a:off x="355600" y="422275"/>
            <a:ext cx="487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193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  <p:sldLayoutId id="2147484154" r:id="rId15"/>
    <p:sldLayoutId id="2147484155" r:id="rId1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0"/>
        </a:spcBef>
        <a:spcAft>
          <a:spcPct val="4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2pPr>
      <a:lvl3pPr marL="542925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3pPr>
      <a:lvl4pPr marL="809625" indent="-265113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4pPr>
      <a:lvl5pPr marL="10810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5pPr>
      <a:lvl6pPr marL="15382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6pPr>
      <a:lvl7pPr marL="19954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7pPr>
      <a:lvl8pPr marL="24526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8pPr>
      <a:lvl9pPr marL="2909888" indent="-269875" algn="l" rtl="0" eaLnBrk="1" fontAlgn="base" hangingPunct="1">
        <a:spcBef>
          <a:spcPct val="0"/>
        </a:spcBef>
        <a:spcAft>
          <a:spcPct val="40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>
            <a:spLocks noGrp="1"/>
          </p:cNvSpPr>
          <p:nvPr>
            <p:ph idx="1"/>
          </p:nvPr>
        </p:nvSpPr>
        <p:spPr>
          <a:xfrm>
            <a:off x="251520" y="260648"/>
            <a:ext cx="5728568" cy="97162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b="1" cap="small" dirty="0"/>
              <a:t>c</a:t>
            </a:r>
            <a:r>
              <a:rPr lang="en-US" sz="3200" b="1" cap="small" dirty="0" smtClean="0"/>
              <a:t>limate </a:t>
            </a:r>
            <a:r>
              <a:rPr lang="en-US" sz="3200" b="1" cap="small" dirty="0"/>
              <a:t>c</a:t>
            </a:r>
            <a:r>
              <a:rPr lang="en-US" sz="3200" b="1" cap="small" dirty="0" smtClean="0"/>
              <a:t>hange is real &amp; what we are doing about 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8136904" cy="42230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02844" y="5856965"/>
            <a:ext cx="8677707" cy="770717"/>
            <a:chOff x="402844" y="5856965"/>
            <a:chExt cx="8677707" cy="770717"/>
          </a:xfrm>
        </p:grpSpPr>
        <p:sp>
          <p:nvSpPr>
            <p:cNvPr id="5" name="Rectangle 4"/>
            <p:cNvSpPr/>
            <p:nvPr/>
          </p:nvSpPr>
          <p:spPr>
            <a:xfrm>
              <a:off x="402844" y="5858241"/>
              <a:ext cx="364715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222222"/>
                  </a:solidFill>
                  <a:latin typeface="Arial" panose="020B0604020202020204" pitchFamily="34" charset="0"/>
                </a:rPr>
                <a:t>467 °</a:t>
              </a:r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C (872</a:t>
              </a:r>
              <a:r>
                <a:rPr lang="en-GB" dirty="0">
                  <a:solidFill>
                    <a:srgbClr val="222222"/>
                  </a:solidFill>
                  <a:latin typeface="Arial" panose="020B0604020202020204" pitchFamily="34" charset="0"/>
                </a:rPr>
                <a:t> °</a:t>
              </a:r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F)</a:t>
              </a:r>
            </a:p>
            <a:p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Carbon dioxide (CO</a:t>
              </a:r>
              <a:r>
                <a:rPr lang="en-GB" baseline="-25000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2</a:t>
              </a:r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) = 96.5%</a:t>
              </a:r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148064" y="5856965"/>
              <a:ext cx="393248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~15</a:t>
              </a:r>
              <a:r>
                <a:rPr lang="en-GB" dirty="0">
                  <a:solidFill>
                    <a:srgbClr val="222222"/>
                  </a:solidFill>
                  <a:latin typeface="Arial" panose="020B0604020202020204" pitchFamily="34" charset="0"/>
                </a:rPr>
                <a:t> °</a:t>
              </a:r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C (59</a:t>
              </a:r>
              <a:r>
                <a:rPr lang="en-GB" dirty="0">
                  <a:solidFill>
                    <a:srgbClr val="222222"/>
                  </a:solidFill>
                  <a:latin typeface="Arial" panose="020B0604020202020204" pitchFamily="34" charset="0"/>
                </a:rPr>
                <a:t> °</a:t>
              </a:r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F)</a:t>
              </a:r>
            </a:p>
            <a:p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Carbon dioxide (CO</a:t>
              </a:r>
              <a:r>
                <a:rPr lang="en-GB" baseline="-25000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2</a:t>
              </a:r>
              <a:r>
                <a:rPr lang="en-GB" dirty="0" smtClean="0">
                  <a:solidFill>
                    <a:srgbClr val="222222"/>
                  </a:solidFill>
                  <a:latin typeface="Arial" panose="020B0604020202020204" pitchFamily="34" charset="0"/>
                </a:rPr>
                <a:t>) = 0.0407%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73943" y="241969"/>
            <a:ext cx="6990345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300" noProof="0" dirty="0" smtClean="0">
                <a:latin typeface="+mn-lt"/>
                <a:ea typeface="+mj-ea"/>
                <a:cs typeface="+mj-cs"/>
              </a:rPr>
              <a:t>What are we doing about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(National/Governmental)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16832"/>
            <a:ext cx="7820025" cy="4210050"/>
          </a:xfrm>
          <a:prstGeom prst="rect">
            <a:avLst/>
          </a:prstGeom>
        </p:spPr>
      </p:pic>
      <p:pic>
        <p:nvPicPr>
          <p:cNvPr id="6146" name="Picture 2" descr="http://www.euanmearns.com/wp-content/uploads/2017/06/7thJunepow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36004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402277.ssl.cf1.rackcdn.com/photos/983/images/story_full_width/deforestation-causes-HI_104236.jpg?14066049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aris climate summ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" y="1"/>
            <a:ext cx="9167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4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8D163-8FEE-4B6A-977D-600E3843CE6C}" type="slidenum">
              <a:rPr lang="en-GB" smtClean="0"/>
              <a:t>11</a:t>
            </a:fld>
            <a:endParaRPr lang="en-GB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3943" y="241969"/>
            <a:ext cx="6990345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300" noProof="0" dirty="0" smtClean="0">
                <a:latin typeface="+mn-lt"/>
                <a:ea typeface="+mj-ea"/>
                <a:cs typeface="+mj-cs"/>
              </a:rPr>
              <a:t>What are we doing about it?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(household</a:t>
            </a:r>
            <a:r>
              <a:rPr kumimoji="0" lang="en-US" sz="2800" b="1" i="0" u="none" strike="noStrike" kern="1200" cap="none" spc="30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or the individual</a:t>
            </a:r>
            <a:r>
              <a:rPr kumimoji="0" lang="en-US" sz="2800" b="1" i="0" u="none" strike="noStrike" kern="1200" cap="none" spc="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)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 descr="https://www.nrdc.org/sites/default/files/styles/full_content--retina/public/media-uploads/clis6_797583_2400.jpg?itok=ZugQZ4_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2" y="1517967"/>
            <a:ext cx="2700299" cy="169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ouse insul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17" y="1484784"/>
            <a:ext cx="2304254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673" y="1452753"/>
            <a:ext cx="1786425" cy="1832231"/>
          </a:xfrm>
          <a:prstGeom prst="rect">
            <a:avLst/>
          </a:prstGeom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6" y="3356993"/>
            <a:ext cx="272657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ledbazaar.in/wp-content/uploads/2015/05/9W-Osram-LED-Bulb-Warm-White-B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15" y="4062004"/>
            <a:ext cx="2321246" cy="20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199" y="3429000"/>
            <a:ext cx="2323357" cy="1533333"/>
          </a:xfrm>
          <a:prstGeom prst="rect">
            <a:avLst/>
          </a:prstGeom>
        </p:spPr>
      </p:pic>
      <p:pic>
        <p:nvPicPr>
          <p:cNvPr id="2062" name="Picture 14" descr="Image result for fuel efficient ca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5" y="5202789"/>
            <a:ext cx="2705100" cy="15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bookshow.blurb.com/bookshow/cache/P848813/md/cover_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36" y="5106349"/>
            <a:ext cx="1854845" cy="15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6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3943" y="241969"/>
            <a:ext cx="6990345" cy="88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300" dirty="0" smtClean="0">
                <a:latin typeface="+mn-lt"/>
                <a:ea typeface="+mj-ea"/>
                <a:cs typeface="+mj-cs"/>
              </a:rPr>
              <a:t>Dyslexia and Science</a:t>
            </a:r>
            <a:endParaRPr lang="en-US" sz="2800" b="1" spc="300" noProof="0" dirty="0" smtClean="0">
              <a:latin typeface="+mn-lt"/>
              <a:ea typeface="+mj-ea"/>
              <a:cs typeface="+mj-cs"/>
            </a:endParaRPr>
          </a:p>
        </p:txBody>
      </p:sp>
      <p:pic>
        <p:nvPicPr>
          <p:cNvPr id="4098" name="Picture 2" descr="https://www.scientificamerican.com/sciam/cache/file/4420BC96-1260-4581-8009BCB32A68101A.jpg?w=590&amp;h=393&amp;8F4DCA93-6FA9-4F75-9BA09CD6D776F3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19" y="1556792"/>
            <a:ext cx="3985336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13" y="1560741"/>
            <a:ext cx="486862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term to describe information processing </a:t>
            </a:r>
          </a:p>
          <a:p>
            <a:r>
              <a:rPr lang="en-GB" dirty="0" smtClean="0"/>
              <a:t>challenges that some people experience.</a:t>
            </a:r>
          </a:p>
          <a:p>
            <a:endParaRPr lang="en-GB" dirty="0"/>
          </a:p>
          <a:p>
            <a:r>
              <a:rPr lang="en-GB" dirty="0" smtClean="0"/>
              <a:t>Often shown by hand writing/ spelling, weaker reading speed.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Out of box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Ability to analyses patterns/trends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Creative thinking/writing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Auditory memory </a:t>
            </a:r>
          </a:p>
          <a:p>
            <a:endParaRPr lang="en-GB" dirty="0"/>
          </a:p>
          <a:p>
            <a:r>
              <a:rPr lang="en-GB" dirty="0" smtClean="0"/>
              <a:t>“Tell me and I forget, teach me and I may remember, involve me and I learn (B. Franklin)”.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9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76" y="0"/>
            <a:ext cx="915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6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64707" y="548680"/>
            <a:ext cx="6121375" cy="485769"/>
          </a:xfrm>
        </p:spPr>
        <p:txBody>
          <a:bodyPr/>
          <a:lstStyle/>
          <a:p>
            <a:r>
              <a:rPr lang="en-GB" altLang="en-US" b="1" dirty="0" smtClean="0">
                <a:latin typeface="+mn-lt"/>
              </a:rPr>
              <a:t>CO</a:t>
            </a:r>
            <a:r>
              <a:rPr lang="en-GB" altLang="en-US" b="1" baseline="-25000" dirty="0" smtClean="0">
                <a:latin typeface="+mn-lt"/>
              </a:rPr>
              <a:t>2</a:t>
            </a:r>
            <a:r>
              <a:rPr lang="en-GB" altLang="en-US" b="1" dirty="0" smtClean="0">
                <a:latin typeface="+mn-lt"/>
              </a:rPr>
              <a:t> and the Greenhouse Effect</a:t>
            </a:r>
          </a:p>
        </p:txBody>
      </p:sp>
      <p:pic>
        <p:nvPicPr>
          <p:cNvPr id="1028" name="Picture 4" descr="https://upload.wikimedia.org/wikipedia/commons/thumb/8/8e/Earth%27s_greenhouse_effect_%28US_EPA%2C_2012%29.png/1024px-Earth%27s_greenhouse_effect_%28US_EPA%2C_2012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0532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arrhenius and global war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02404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4707" y="548680"/>
            <a:ext cx="6121375" cy="4857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b="1" kern="0" dirty="0" err="1" smtClean="0">
                <a:latin typeface="+mn-lt"/>
              </a:rPr>
              <a:t>Svante</a:t>
            </a:r>
            <a:r>
              <a:rPr lang="en-GB" altLang="en-US" b="1" kern="0" dirty="0" smtClean="0">
                <a:latin typeface="+mn-lt"/>
              </a:rPr>
              <a:t> Arrhenius (1852-1927)</a:t>
            </a:r>
          </a:p>
        </p:txBody>
      </p:sp>
      <p:sp>
        <p:nvSpPr>
          <p:cNvPr id="2" name="Rectangle 1"/>
          <p:cNvSpPr/>
          <p:nvPr/>
        </p:nvSpPr>
        <p:spPr>
          <a:xfrm>
            <a:off x="4427984" y="1601894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emperature </a:t>
            </a:r>
            <a:r>
              <a:rPr lang="en-GB" dirty="0"/>
              <a:t>of the </a:t>
            </a:r>
            <a:r>
              <a:rPr lang="en-GB" dirty="0" smtClean="0"/>
              <a:t>ground influenced by heat-absorbing </a:t>
            </a:r>
            <a:r>
              <a:rPr lang="en-GB" dirty="0"/>
              <a:t>gases in the </a:t>
            </a:r>
            <a:r>
              <a:rPr lang="en-GB" dirty="0" smtClean="0"/>
              <a:t>atmosphere.</a:t>
            </a:r>
          </a:p>
          <a:p>
            <a:endParaRPr lang="en-GB" dirty="0" smtClean="0"/>
          </a:p>
          <a:p>
            <a:r>
              <a:rPr lang="en-GB" dirty="0" smtClean="0"/>
              <a:t>Earths’ temperature would be ~20°C lower than it is without the CO</a:t>
            </a:r>
            <a:r>
              <a:rPr lang="en-GB" baseline="-25000" dirty="0" smtClean="0"/>
              <a:t>2</a:t>
            </a:r>
            <a:r>
              <a:rPr lang="en-GB" dirty="0" smtClean="0"/>
              <a:t> in the atmosphere.</a:t>
            </a:r>
          </a:p>
          <a:p>
            <a:endParaRPr lang="en-GB" dirty="0"/>
          </a:p>
          <a:p>
            <a:r>
              <a:rPr lang="en-GB" dirty="0" smtClean="0"/>
              <a:t>Became concerned about future temperature due to CO</a:t>
            </a:r>
            <a:r>
              <a:rPr lang="en-GB" baseline="-25000" dirty="0" smtClean="0"/>
              <a:t>2</a:t>
            </a:r>
            <a:r>
              <a:rPr lang="en-GB" dirty="0" smtClean="0"/>
              <a:t> emissions from industry in 1895.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5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2"/>
          <p:cNvSpPr>
            <a:spLocks noChangeArrowheads="1"/>
          </p:cNvSpPr>
          <p:nvPr/>
        </p:nvSpPr>
        <p:spPr bwMode="auto">
          <a:xfrm>
            <a:off x="1039813" y="2490788"/>
            <a:ext cx="4318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200"/>
          </a:p>
        </p:txBody>
      </p:sp>
      <p:pic>
        <p:nvPicPr>
          <p:cNvPr id="3074" name="Picture 2" descr="https://www.esrl.noaa.gov/gmd/webdata/ccgg/trends/co2_data_ml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6675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64707" y="548680"/>
            <a:ext cx="6121375" cy="4857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en-US" b="1" kern="0" dirty="0" smtClean="0">
                <a:latin typeface="+mn-lt"/>
              </a:rPr>
              <a:t>CO</a:t>
            </a:r>
            <a:r>
              <a:rPr lang="en-GB" altLang="en-US" b="1" kern="0" baseline="-25000" dirty="0" smtClean="0">
                <a:latin typeface="+mn-lt"/>
              </a:rPr>
              <a:t>2</a:t>
            </a:r>
            <a:r>
              <a:rPr lang="en-GB" altLang="en-US" b="1" kern="0" dirty="0" smtClean="0">
                <a:latin typeface="+mn-lt"/>
              </a:rPr>
              <a:t> </a:t>
            </a:r>
            <a:r>
              <a:rPr lang="en-GB" altLang="en-US" b="1" kern="0" dirty="0">
                <a:latin typeface="+mn-lt"/>
              </a:rPr>
              <a:t>c</a:t>
            </a:r>
            <a:r>
              <a:rPr lang="en-GB" altLang="en-US" b="1" kern="0" dirty="0" smtClean="0">
                <a:latin typeface="+mn-lt"/>
              </a:rPr>
              <a:t>oncentration over time</a:t>
            </a:r>
          </a:p>
        </p:txBody>
      </p:sp>
    </p:spTree>
    <p:extLst>
      <p:ext uri="{BB962C8B-B14F-4D97-AF65-F5344CB8AC3E}">
        <p14:creationId xmlns:p14="http://schemas.microsoft.com/office/powerpoint/2010/main" val="338835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70532"/>
            <a:ext cx="5944592" cy="738188"/>
          </a:xfrm>
        </p:spPr>
        <p:txBody>
          <a:bodyPr/>
          <a:lstStyle/>
          <a:p>
            <a:r>
              <a:rPr lang="en-GB" b="1" dirty="0" smtClean="0">
                <a:latin typeface="+mn-lt"/>
              </a:rPr>
              <a:t>Global temperature change </a:t>
            </a:r>
            <a:endParaRPr lang="en-GB" b="1" dirty="0">
              <a:latin typeface="+mn-lt"/>
            </a:endParaRPr>
          </a:p>
        </p:txBody>
      </p:sp>
      <p:pic>
        <p:nvPicPr>
          <p:cNvPr id="4098" name="Picture 2" descr="https://ourchangingclimate.files.wordpress.com/2010/03/global_temp_yearly_smthbin11_co2.png?w=450&amp;h=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28800"/>
            <a:ext cx="785033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11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year_6y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412776"/>
            <a:ext cx="7250141" cy="525658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23528" y="170532"/>
            <a:ext cx="5944592" cy="7381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b="1" kern="0" dirty="0" smtClean="0">
                <a:latin typeface="+mn-lt"/>
              </a:rPr>
              <a:t>Patterns of temperature change </a:t>
            </a:r>
            <a:endParaRPr lang="en-GB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5490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aIceWgraph_HD_1080p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525860"/>
            <a:ext cx="8856984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170532"/>
            <a:ext cx="6192688" cy="7381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b="1" kern="0" dirty="0" smtClean="0">
                <a:latin typeface="+mn-lt"/>
              </a:rPr>
              <a:t>Regional responses: Arctic sea-ice </a:t>
            </a:r>
            <a:endParaRPr lang="en-GB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260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08" y="297656"/>
            <a:ext cx="5076056" cy="82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buFont typeface="Times" panose="02020603050405020304" pitchFamily="18" charset="0"/>
              <a:buNone/>
            </a:pPr>
            <a:r>
              <a:rPr lang="en-GB" altLang="en-US" b="1" dirty="0">
                <a:latin typeface="+mn-lt"/>
              </a:rPr>
              <a:t> </a:t>
            </a:r>
            <a:r>
              <a:rPr lang="en-GB" altLang="en-US" b="1" dirty="0" smtClean="0">
                <a:latin typeface="+mn-lt"/>
              </a:rPr>
              <a:t>Extreme weather </a:t>
            </a:r>
            <a:r>
              <a:rPr lang="en-GB" altLang="en-US" b="1" dirty="0">
                <a:latin typeface="+mn-lt"/>
              </a:rPr>
              <a:t>e</a:t>
            </a:r>
            <a:r>
              <a:rPr lang="en-GB" altLang="en-US" b="1" dirty="0" smtClean="0">
                <a:latin typeface="+mn-lt"/>
              </a:rPr>
              <a:t>vents</a:t>
            </a:r>
            <a:endParaRPr lang="en-GB" altLang="en-US" dirty="0">
              <a:latin typeface="+mn-lt"/>
            </a:endParaRPr>
          </a:p>
        </p:txBody>
      </p:sp>
      <p:pic>
        <p:nvPicPr>
          <p:cNvPr id="5124" name="Picture 4" descr="Image result for extreme weather eve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5016" y="1556792"/>
            <a:ext cx="260415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extreme weather ev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7" y="3356992"/>
            <a:ext cx="257824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ages.csmonitor.com/csm/2012/07/0710-TEXAS-DROUGHT-EXTREME-WEATHER-CLIMATE-CHANGE.JPG?alias=standard_600x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7" y="5085184"/>
            <a:ext cx="257824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276872"/>
            <a:ext cx="4773269" cy="35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owing power plant smokestacks and cooling t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83851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2008" y="297656"/>
            <a:ext cx="5076056" cy="827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buFont typeface="Times" panose="02020603050405020304" pitchFamily="18" charset="0"/>
              <a:buNone/>
            </a:pPr>
            <a:r>
              <a:rPr lang="en-GB" altLang="en-US" b="1" dirty="0">
                <a:latin typeface="+mn-lt"/>
              </a:rPr>
              <a:t> </a:t>
            </a:r>
            <a:r>
              <a:rPr lang="en-GB" altLang="en-US" b="1" dirty="0" smtClean="0">
                <a:latin typeface="+mn-lt"/>
              </a:rPr>
              <a:t>What do we need to do?</a:t>
            </a:r>
            <a:endParaRPr lang="en-GB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0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_of_leeds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Green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iversity Red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iversity White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emeJulia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Julia" id="{F9C80D9D-7C86-49C4-8D79-5394A7CC31D4}" vid="{50FD1530-BD23-4FE9-91E5-9D18DB75AD87}"/>
    </a:ext>
  </a:extLst>
</a:theme>
</file>

<file path=ppt/theme/theme7.xml><?xml version="1.0" encoding="utf-8"?>
<a:theme xmlns:a="http://schemas.openxmlformats.org/drawingml/2006/main" name="1_University Green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University Red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University White">
  <a:themeElements>
    <a:clrScheme name="Default Design 1">
      <a:dk1>
        <a:srgbClr val="000005"/>
      </a:dk1>
      <a:lt1>
        <a:srgbClr val="FFFFFF"/>
      </a:lt1>
      <a:dk2>
        <a:srgbClr val="FFFFFF"/>
      </a:dk2>
      <a:lt2>
        <a:srgbClr val="808080"/>
      </a:lt2>
      <a:accent1>
        <a:srgbClr val="00502F"/>
      </a:accent1>
      <a:accent2>
        <a:srgbClr val="C41230"/>
      </a:accent2>
      <a:accent3>
        <a:srgbClr val="FFFFFF"/>
      </a:accent3>
      <a:accent4>
        <a:srgbClr val="000003"/>
      </a:accent4>
      <a:accent5>
        <a:srgbClr val="AAB3AD"/>
      </a:accent5>
      <a:accent6>
        <a:srgbClr val="B10F2A"/>
      </a:accent6>
      <a:hlink>
        <a:srgbClr val="E9E2D3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5"/>
        </a:dk1>
        <a:lt1>
          <a:srgbClr val="FFFFFF"/>
        </a:lt1>
        <a:dk2>
          <a:srgbClr val="FFFFFF"/>
        </a:dk2>
        <a:lt2>
          <a:srgbClr val="808080"/>
        </a:lt2>
        <a:accent1>
          <a:srgbClr val="00502F"/>
        </a:accent1>
        <a:accent2>
          <a:srgbClr val="C41230"/>
        </a:accent2>
        <a:accent3>
          <a:srgbClr val="FFFFFF"/>
        </a:accent3>
        <a:accent4>
          <a:srgbClr val="000003"/>
        </a:accent4>
        <a:accent5>
          <a:srgbClr val="AAB3AD"/>
        </a:accent5>
        <a:accent6>
          <a:srgbClr val="B10F2A"/>
        </a:accent6>
        <a:hlink>
          <a:srgbClr val="E9E2D3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university_of_leeds</Template>
  <TotalTime>16274</TotalTime>
  <Words>242</Words>
  <Application>Microsoft Office PowerPoint</Application>
  <PresentationFormat>On-screen Show (4:3)</PresentationFormat>
  <Paragraphs>49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Century Gothic</vt:lpstr>
      <vt:lpstr>Times</vt:lpstr>
      <vt:lpstr>university_of_leeds</vt:lpstr>
      <vt:lpstr>University Green</vt:lpstr>
      <vt:lpstr>University Red</vt:lpstr>
      <vt:lpstr>University White</vt:lpstr>
      <vt:lpstr>Custom Design</vt:lpstr>
      <vt:lpstr>ThemeJulia</vt:lpstr>
      <vt:lpstr>1_University Green</vt:lpstr>
      <vt:lpstr>1_University Red</vt:lpstr>
      <vt:lpstr>1_University White</vt:lpstr>
      <vt:lpstr>1_Custom Design</vt:lpstr>
      <vt:lpstr>PowerPoint Presentation</vt:lpstr>
      <vt:lpstr>CO2 and the Greenhouse Effect</vt:lpstr>
      <vt:lpstr>PowerPoint Presentation</vt:lpstr>
      <vt:lpstr>PowerPoint Presentation</vt:lpstr>
      <vt:lpstr>Global temperature change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Tindall</dc:creator>
  <cp:lastModifiedBy>Alan Haywood</cp:lastModifiedBy>
  <cp:revision>409</cp:revision>
  <dcterms:created xsi:type="dcterms:W3CDTF">2012-12-04T09:44:21Z</dcterms:created>
  <dcterms:modified xsi:type="dcterms:W3CDTF">2018-02-01T11:51:17Z</dcterms:modified>
</cp:coreProperties>
</file>