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5" r:id="rId2"/>
    <p:sldMasterId id="2147483680" r:id="rId3"/>
    <p:sldMasterId id="2147483695" r:id="rId4"/>
    <p:sldMasterId id="2147484070" r:id="rId5"/>
    <p:sldMasterId id="2147484082" r:id="rId6"/>
    <p:sldMasterId id="2147484097" r:id="rId7"/>
    <p:sldMasterId id="2147484112" r:id="rId8"/>
    <p:sldMasterId id="2147484127" r:id="rId9"/>
    <p:sldMasterId id="2147484142" r:id="rId10"/>
    <p:sldMasterId id="2147484154" r:id="rId11"/>
  </p:sldMasterIdLst>
  <p:notesMasterIdLst>
    <p:notesMasterId r:id="rId37"/>
  </p:notesMasterIdLst>
  <p:handoutMasterIdLst>
    <p:handoutMasterId r:id="rId38"/>
  </p:handoutMasterIdLst>
  <p:sldIdLst>
    <p:sldId id="256" r:id="rId12"/>
    <p:sldId id="343" r:id="rId13"/>
    <p:sldId id="341" r:id="rId14"/>
    <p:sldId id="335" r:id="rId15"/>
    <p:sldId id="327" r:id="rId16"/>
    <p:sldId id="314" r:id="rId17"/>
    <p:sldId id="315" r:id="rId18"/>
    <p:sldId id="337" r:id="rId19"/>
    <p:sldId id="318" r:id="rId20"/>
    <p:sldId id="319" r:id="rId21"/>
    <p:sldId id="320" r:id="rId22"/>
    <p:sldId id="321" r:id="rId23"/>
    <p:sldId id="322" r:id="rId24"/>
    <p:sldId id="338" r:id="rId25"/>
    <p:sldId id="339" r:id="rId26"/>
    <p:sldId id="340" r:id="rId27"/>
    <p:sldId id="342" r:id="rId28"/>
    <p:sldId id="344" r:id="rId29"/>
    <p:sldId id="291" r:id="rId30"/>
    <p:sldId id="281" r:id="rId31"/>
    <p:sldId id="276" r:id="rId32"/>
    <p:sldId id="330" r:id="rId33"/>
    <p:sldId id="331" r:id="rId34"/>
    <p:sldId id="332" r:id="rId35"/>
    <p:sldId id="333" r:id="rId36"/>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1"/>
    <a:srgbClr val="00502F"/>
    <a:srgbClr val="004832"/>
    <a:srgbClr val="43D21C"/>
    <a:srgbClr val="C41230"/>
    <a:srgbClr val="F2E9D5"/>
    <a:srgbClr val="B0001A"/>
    <a:srgbClr val="003626"/>
    <a:srgbClr val="0A3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223" autoAdjust="0"/>
    <p:restoredTop sz="84547" autoAdjust="0"/>
  </p:normalViewPr>
  <p:slideViewPr>
    <p:cSldViewPr snapToObjects="1">
      <p:cViewPr varScale="1">
        <p:scale>
          <a:sx n="99" d="100"/>
          <a:sy n="99" d="100"/>
        </p:scale>
        <p:origin x="219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5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35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6E6D3BBD-4A8F-4A6F-9FC9-61B1991ED400}" type="slidenum">
              <a:rPr lang="en-GB"/>
              <a:pPr>
                <a:defRPr/>
              </a:pPr>
              <a:t>‹#›</a:t>
            </a:fld>
            <a:endParaRPr lang="en-GB"/>
          </a:p>
        </p:txBody>
      </p:sp>
    </p:spTree>
    <p:extLst>
      <p:ext uri="{BB962C8B-B14F-4D97-AF65-F5344CB8AC3E}">
        <p14:creationId xmlns:p14="http://schemas.microsoft.com/office/powerpoint/2010/main" val="335836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FB61BDA5-D8DF-4DA4-A22C-D7CFF6CAE5AF}" type="slidenum">
              <a:rPr lang="en-GB"/>
              <a:pPr>
                <a:defRPr/>
              </a:pPr>
              <a:t>‹#›</a:t>
            </a:fld>
            <a:endParaRPr lang="en-GB"/>
          </a:p>
        </p:txBody>
      </p:sp>
    </p:spTree>
    <p:extLst>
      <p:ext uri="{BB962C8B-B14F-4D97-AF65-F5344CB8AC3E}">
        <p14:creationId xmlns:p14="http://schemas.microsoft.com/office/powerpoint/2010/main" val="238940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a:t>
            </a:fld>
            <a:endParaRPr lang="en-GB"/>
          </a:p>
        </p:txBody>
      </p:sp>
    </p:spTree>
    <p:extLst>
      <p:ext uri="{BB962C8B-B14F-4D97-AF65-F5344CB8AC3E}">
        <p14:creationId xmlns:p14="http://schemas.microsoft.com/office/powerpoint/2010/main" val="369003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Modelling individual</a:t>
            </a:r>
            <a:r>
              <a:rPr lang="en-GB" baseline="0" dirty="0" smtClean="0"/>
              <a:t> foraminifera from HadCM3 can be used to investigate the method.</a:t>
            </a:r>
          </a:p>
          <a:p>
            <a:r>
              <a:rPr lang="en-GB" baseline="0" dirty="0" smtClean="0"/>
              <a:t>This figure shows the same site in the eastern Pacific, each cross represents a foraminifera modelled using temperature and d18osw from a single month.  We have separated data into El Nino conditions (red), La Nina conditions (blue) and ‘normal’ conditions (black).  This has been done from the surface of the ocean down to 120m.</a:t>
            </a:r>
          </a:p>
          <a:p>
            <a:endParaRPr lang="en-GB" baseline="0" dirty="0" smtClean="0"/>
          </a:p>
          <a:p>
            <a:r>
              <a:rPr lang="en-GB" baseline="0" dirty="0" smtClean="0"/>
              <a:t>These results are from the preindustrial, and it can be seen that the most extreme warm values do indeed represent El Nino conditions while the most extreme cold values do represent La Nina conditions.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10</a:t>
            </a:fld>
            <a:endParaRPr lang="en-GB"/>
          </a:p>
        </p:txBody>
      </p:sp>
    </p:spTree>
    <p:extLst>
      <p:ext uri="{BB962C8B-B14F-4D97-AF65-F5344CB8AC3E}">
        <p14:creationId xmlns:p14="http://schemas.microsoft.com/office/powerpoint/2010/main" val="50842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site in</a:t>
            </a:r>
            <a:r>
              <a:rPr lang="en-GB" baseline="0" dirty="0" smtClean="0"/>
              <a:t> the Pliocene, this is not the case.  While the extreme cold values do represent La Nina conditions, the most extreme warm values do not represent El Nino conditions.</a:t>
            </a:r>
          </a:p>
          <a:p>
            <a:r>
              <a:rPr lang="en-GB" baseline="0" dirty="0" smtClean="0"/>
              <a:t>So at this site a method which seems appropriate for preindustrial data does not appear appropriate for the Pliocene – at least not in the top ocean layers.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11</a:t>
            </a:fld>
            <a:endParaRPr lang="en-GB"/>
          </a:p>
        </p:txBody>
      </p:sp>
    </p:spTree>
    <p:extLst>
      <p:ext uri="{BB962C8B-B14F-4D97-AF65-F5344CB8AC3E}">
        <p14:creationId xmlns:p14="http://schemas.microsoft.com/office/powerpoint/2010/main" val="280084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found two reasons for this </a:t>
            </a:r>
            <a:r>
              <a:rPr lang="en-GB" baseline="0" dirty="0" err="1" smtClean="0"/>
              <a:t>descrepency</a:t>
            </a:r>
            <a:r>
              <a:rPr lang="en-GB" baseline="0" dirty="0" smtClean="0"/>
              <a:t>.</a:t>
            </a:r>
          </a:p>
          <a:p>
            <a:r>
              <a:rPr lang="en-GB" baseline="0" dirty="0" smtClean="0"/>
              <a:t>(The first is described on this slide)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12</a:t>
            </a:fld>
            <a:endParaRPr lang="en-GB"/>
          </a:p>
        </p:txBody>
      </p:sp>
    </p:spTree>
    <p:extLst>
      <p:ext uri="{BB962C8B-B14F-4D97-AF65-F5344CB8AC3E}">
        <p14:creationId xmlns:p14="http://schemas.microsoft.com/office/powerpoint/2010/main" val="365255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is described here:</a:t>
            </a:r>
          </a:p>
          <a:p>
            <a:endParaRPr lang="en-GB" dirty="0" smtClean="0"/>
          </a:p>
          <a:p>
            <a:r>
              <a:rPr lang="en-GB" dirty="0" smtClean="0"/>
              <a:t>This also shows that the exact location of data may be very important</a:t>
            </a:r>
            <a:r>
              <a:rPr lang="en-GB" baseline="0" dirty="0" smtClean="0"/>
              <a:t> for understanding El Nino, especially for planktonic foraminifera where we do not have a </a:t>
            </a:r>
            <a:r>
              <a:rPr lang="en-GB" baseline="0" dirty="0" err="1" smtClean="0"/>
              <a:t>timeseries</a:t>
            </a:r>
            <a:r>
              <a:rPr lang="en-GB" baseline="0" dirty="0" smtClean="0"/>
              <a:t> of data, and anomalies in a single month may be incorrectly attributed to ENSO.</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13</a:t>
            </a:fld>
            <a:endParaRPr lang="en-GB"/>
          </a:p>
        </p:txBody>
      </p:sp>
    </p:spTree>
    <p:extLst>
      <p:ext uri="{BB962C8B-B14F-4D97-AF65-F5344CB8AC3E}">
        <p14:creationId xmlns:p14="http://schemas.microsoft.com/office/powerpoint/2010/main" val="241078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previous</a:t>
            </a:r>
            <a:r>
              <a:rPr lang="en-GB" baseline="0" dirty="0" smtClean="0"/>
              <a:t> slide showed that extreme events may not always be due to ENSO variability.</a:t>
            </a:r>
          </a:p>
          <a:p>
            <a:endParaRPr lang="en-GB" baseline="0" dirty="0" smtClean="0"/>
          </a:p>
          <a:p>
            <a:r>
              <a:rPr lang="en-GB" baseline="0" dirty="0" smtClean="0"/>
              <a:t>Here we have considered the fraction of extreme events that are due to ENSO at every location.  </a:t>
            </a:r>
          </a:p>
          <a:p>
            <a:r>
              <a:rPr lang="en-GB" baseline="0" dirty="0" smtClean="0"/>
              <a:t>The </a:t>
            </a:r>
            <a:r>
              <a:rPr lang="en-GB" baseline="0" dirty="0" err="1" smtClean="0"/>
              <a:t>scroxton</a:t>
            </a:r>
            <a:r>
              <a:rPr lang="en-GB" baseline="0" dirty="0" smtClean="0"/>
              <a:t> site is marked with a cross and is right on the edge of a region of where ENSO can be detected using this method, which explains the results of the previous slide.</a:t>
            </a:r>
          </a:p>
          <a:p>
            <a:endParaRPr lang="en-GB" baseline="0" dirty="0" smtClean="0"/>
          </a:p>
          <a:p>
            <a:r>
              <a:rPr lang="en-GB" baseline="0" dirty="0" smtClean="0"/>
              <a:t>However this method is generally better for the Pliocene than the preindustrial (provided the site is chosen with care).  In the Pliocene a greater fraction of the extreme events are due to ENSO than in the preindustrial</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14</a:t>
            </a:fld>
            <a:endParaRPr lang="en-GB"/>
          </a:p>
        </p:txBody>
      </p:sp>
    </p:spTree>
    <p:extLst>
      <p:ext uri="{BB962C8B-B14F-4D97-AF65-F5344CB8AC3E}">
        <p14:creationId xmlns:p14="http://schemas.microsoft.com/office/powerpoint/2010/main" val="183145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Alan</a:t>
            </a:r>
            <a:r>
              <a:rPr lang="en-GB" baseline="0" dirty="0" smtClean="0"/>
              <a:t> – FYI:  I think that these are the conclusions from the presentation that are robust.</a:t>
            </a:r>
          </a:p>
          <a:p>
            <a:r>
              <a:rPr lang="en-GB" baseline="0" dirty="0" smtClean="0"/>
              <a:t>However one thing to be aware of is that ENSO is not predicted perfectly in HadCM3 for the modern (extra slides 18 &amp; 19), hence all of the maps are indicative of the processes only and are not intended to be definitive.  Perhaps we could discuss on Thursday where/if this should be mentioned.</a:t>
            </a:r>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15</a:t>
            </a:fld>
            <a:endParaRPr lang="en-GB"/>
          </a:p>
        </p:txBody>
      </p:sp>
    </p:spTree>
    <p:extLst>
      <p:ext uri="{BB962C8B-B14F-4D97-AF65-F5344CB8AC3E}">
        <p14:creationId xmlns:p14="http://schemas.microsoft.com/office/powerpoint/2010/main" val="248614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18</a:t>
            </a:fld>
            <a:endParaRPr lang="en-GB"/>
          </a:p>
        </p:txBody>
      </p:sp>
    </p:spTree>
    <p:extLst>
      <p:ext uri="{BB962C8B-B14F-4D97-AF65-F5344CB8AC3E}">
        <p14:creationId xmlns:p14="http://schemas.microsoft.com/office/powerpoint/2010/main" val="200152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Shows</a:t>
            </a:r>
            <a:r>
              <a:rPr lang="en-GB" baseline="0" dirty="0" smtClean="0"/>
              <a:t> that HadCM3 does not quite get the precipitation pattern correct</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19</a:t>
            </a:fld>
            <a:endParaRPr lang="en-GB"/>
          </a:p>
        </p:txBody>
      </p:sp>
    </p:spTree>
    <p:extLst>
      <p:ext uri="{BB962C8B-B14F-4D97-AF65-F5344CB8AC3E}">
        <p14:creationId xmlns:p14="http://schemas.microsoft.com/office/powerpoint/2010/main" val="210642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reasonable </a:t>
            </a:r>
            <a:r>
              <a:rPr lang="en-GB" dirty="0" err="1" smtClean="0"/>
              <a:t>vs</a:t>
            </a:r>
            <a:r>
              <a:rPr lang="en-GB" dirty="0" smtClean="0"/>
              <a:t> observations.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22</a:t>
            </a:fld>
            <a:endParaRPr lang="en-GB"/>
          </a:p>
        </p:txBody>
      </p:sp>
    </p:spTree>
    <p:extLst>
      <p:ext uri="{BB962C8B-B14F-4D97-AF65-F5344CB8AC3E}">
        <p14:creationId xmlns:p14="http://schemas.microsoft.com/office/powerpoint/2010/main" val="974932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El </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23</a:t>
            </a:fld>
            <a:endParaRPr lang="en-GB"/>
          </a:p>
        </p:txBody>
      </p:sp>
    </p:spTree>
    <p:extLst>
      <p:ext uri="{BB962C8B-B14F-4D97-AF65-F5344CB8AC3E}">
        <p14:creationId xmlns:p14="http://schemas.microsoft.com/office/powerpoint/2010/main" val="169498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is self explanatory, however make sure you highlight (Box point 3) that d18Oc which is measured in archives such as foraminifera and coral include a signal from both temperature and the d18osw.  We will be modelling the El Nino signal in both temperature and d18osw in order to determine what the El Nino signal in these archives might be.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a:t>
            </a:fld>
            <a:endParaRPr lang="en-GB"/>
          </a:p>
        </p:txBody>
      </p:sp>
    </p:spTree>
    <p:extLst>
      <p:ext uri="{BB962C8B-B14F-4D97-AF65-F5344CB8AC3E}">
        <p14:creationId xmlns:p14="http://schemas.microsoft.com/office/powerpoint/2010/main" val="297635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reasonable </a:t>
            </a:r>
            <a:r>
              <a:rPr lang="en-GB" dirty="0" err="1" smtClean="0"/>
              <a:t>vs</a:t>
            </a:r>
            <a:r>
              <a:rPr lang="en-GB" dirty="0" smtClean="0"/>
              <a:t> observations.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24</a:t>
            </a:fld>
            <a:endParaRPr lang="en-GB"/>
          </a:p>
        </p:txBody>
      </p:sp>
    </p:spTree>
    <p:extLst>
      <p:ext uri="{BB962C8B-B14F-4D97-AF65-F5344CB8AC3E}">
        <p14:creationId xmlns:p14="http://schemas.microsoft.com/office/powerpoint/2010/main" val="374033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shows the modelled</a:t>
            </a:r>
            <a:r>
              <a:rPr lang="en-GB" baseline="0" dirty="0" smtClean="0"/>
              <a:t> El Nino climate anomaly for the temperature and the d18sw which will combine to give the signal in paleoclimate archives.</a:t>
            </a:r>
          </a:p>
          <a:p>
            <a:endParaRPr lang="en-GB" baseline="0" dirty="0" smtClean="0"/>
          </a:p>
          <a:p>
            <a:r>
              <a:rPr lang="en-GB" baseline="0" dirty="0" smtClean="0"/>
              <a:t>The top row is the El Nino temperature for the preindustrial (left) the Pliocene (centre) and the difference between them (right).  It is seen that the temperature signal is stronger in the Pliocene, broader and shifted towards the West.  </a:t>
            </a:r>
          </a:p>
          <a:p>
            <a:endParaRPr lang="en-GB" baseline="0" dirty="0" smtClean="0"/>
          </a:p>
          <a:p>
            <a:r>
              <a:rPr lang="en-GB" baseline="0" dirty="0" smtClean="0"/>
              <a:t>The bottom row is the El Nino d18osw anomaly for the Preindustrial (left) the Pliocene (centre) and the difference between them (right).   The reason for the difference in d18osw is that the hydrological cycle is stronger in the Pliocene, and hence the hydrological signal of El Nino is stronger in the Pliocene.  Unlike temperature there are no shifts in the regions of the hydrological cycle, precipitation, d18o of precipitation or d18o of seawater.   [Alan Note: precipitation is shown as an extra slide (no 17)]</a:t>
            </a:r>
          </a:p>
          <a:p>
            <a:endParaRPr lang="en-GB" baseline="0" dirty="0" smtClean="0"/>
          </a:p>
          <a:p>
            <a:r>
              <a:rPr lang="en-GB" baseline="0" dirty="0" smtClean="0"/>
              <a:t>On the next slide we combine the El Nino signals of temperature and d18osw to show a modelled El Nino signal in proxy data.</a:t>
            </a:r>
          </a:p>
          <a:p>
            <a:endParaRPr lang="en-GB" baseline="0" dirty="0" smtClean="0"/>
          </a:p>
          <a:p>
            <a:r>
              <a:rPr lang="en-GB" baseline="0" dirty="0" smtClean="0"/>
              <a:t>[FYI, but not necessarily to mention:  This plot is from a 200 year subset of the whole simulation.  Also note that the scale on the ‘temperature difference’ plot is reduced relative to the other temperature plots in order to highlight differences.  This is not the case for d18osw, where all scales are the same.  The change in d18osw between the </a:t>
            </a:r>
            <a:r>
              <a:rPr lang="en-GB" baseline="0" dirty="0" err="1" smtClean="0"/>
              <a:t>Preind</a:t>
            </a:r>
            <a:r>
              <a:rPr lang="en-GB" baseline="0" dirty="0" smtClean="0"/>
              <a:t> and Pliocene is relatively larger than that of temperature.]</a:t>
            </a:r>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3</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plot on the left shows</a:t>
            </a:r>
            <a:r>
              <a:rPr lang="en-GB" baseline="0" dirty="0" smtClean="0"/>
              <a:t> again how the El Nino temperature signal differs between the Pliocene and the preindustrial.  However this time the focus includes the North Pacific (it is not limited to the tropics), and the differences in El Nino teleconnections between the two climates can be clearly seen. </a:t>
            </a:r>
          </a:p>
          <a:p>
            <a:r>
              <a:rPr lang="en-GB" baseline="0" dirty="0" smtClean="0"/>
              <a:t>The plot on the right shows the first EOF of Pacific temperature North of 20N; which represents the ‘Pacific Decadal Oscillation’ mode of </a:t>
            </a:r>
            <a:r>
              <a:rPr lang="en-GB" baseline="0" dirty="0" err="1" smtClean="0"/>
              <a:t>variabity</a:t>
            </a:r>
            <a:r>
              <a:rPr lang="en-GB" baseline="0" dirty="0" smtClean="0"/>
              <a:t>.</a:t>
            </a:r>
          </a:p>
          <a:p>
            <a:r>
              <a:rPr lang="en-GB" baseline="0" dirty="0" smtClean="0"/>
              <a:t>It can be seen that there these two patterns look very similar, implying that the PDO could explain some of the differences in the El Nino temperature signal between the Pliocene and the Preindustrial.</a:t>
            </a:r>
          </a:p>
          <a:p>
            <a:r>
              <a:rPr lang="en-GB" baseline="0" dirty="0" smtClean="0"/>
              <a:t>This is indeed the case for two reasons:</a:t>
            </a:r>
          </a:p>
          <a:p>
            <a:r>
              <a:rPr lang="en-GB" baseline="0" dirty="0" smtClean="0"/>
              <a:t>	1. Even though there is a relationship between the PDO and ENSO for both the Pliocene and the Preindustrial, this relationship is stronger in the Pliocene, meaning that a PDO signal and an ENSO signal are more likely to occur at the same time.</a:t>
            </a:r>
          </a:p>
          <a:p>
            <a:r>
              <a:rPr lang="en-GB" baseline="0" dirty="0" smtClean="0"/>
              <a:t>	2.  In addition the PDO is stronger in the Pliocene simulation enhancing the signal further.</a:t>
            </a:r>
          </a:p>
          <a:p>
            <a:endParaRPr lang="en-GB" baseline="0" dirty="0" smtClean="0"/>
          </a:p>
          <a:p>
            <a:r>
              <a:rPr lang="en-GB" baseline="0" dirty="0" smtClean="0"/>
              <a:t>However please note that that there is large centennial scale variability in ENSO, the PDO and the relationship between them so even though the patterns seen here are typical they are not ubiquitous.  [FYI:  I would estimate 80-90% of our 200 year subsets see an Pliocene –preindustrial El Nino temperature pattern that looks like the PDO, so it may be reasonable to remove the caution]. </a:t>
            </a:r>
          </a:p>
          <a:p>
            <a:endParaRPr lang="en-GB" dirty="0" smtClean="0"/>
          </a:p>
          <a:p>
            <a:endParaRPr lang="en-GB" dirty="0" smtClean="0"/>
          </a:p>
          <a:p>
            <a:r>
              <a:rPr lang="en-GB" dirty="0" smtClean="0"/>
              <a:t>PDO is about 15% stronger in the Pliocene</a:t>
            </a:r>
            <a:r>
              <a:rPr lang="en-GB" baseline="0" dirty="0" smtClean="0"/>
              <a:t> simulation</a:t>
            </a:r>
          </a:p>
          <a:p>
            <a:r>
              <a:rPr lang="en-GB" baseline="0" dirty="0" smtClean="0"/>
              <a:t>The centennial scale variability means that although this is true in general it is possible to find centuries where this is not the case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4</a:t>
            </a:fld>
            <a:endParaRPr lang="en-GB"/>
          </a:p>
        </p:txBody>
      </p:sp>
    </p:spTree>
    <p:extLst>
      <p:ext uri="{BB962C8B-B14F-4D97-AF65-F5344CB8AC3E}">
        <p14:creationId xmlns:p14="http://schemas.microsoft.com/office/powerpoint/2010/main" val="334328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shows the modelled signature of El Nino (relative to ‘normal’ conditions) in coral data. For the Preindustrial (left), the Pliocene (centre) and the difference between them (right).  [FYI: Note the scale is reduced on the difference plot].  We see very little change between the two climates in the eastern half of the Pacific, but in the western half of the Pacific the change can be significant.</a:t>
            </a:r>
          </a:p>
          <a:p>
            <a:r>
              <a:rPr lang="en-GB" baseline="0" dirty="0" smtClean="0"/>
              <a:t>The extra plots (that appear as an animation) show how the difference in the coral signal between the Pliocene and the preindustrial can be attributed to the temperature difference and the d18osw difference.  The largest difference in modelled coral between the two climates is due to the d18osw difference, and is due to the hydrological cycle being stronger in the Pliocene, however temperature also has an important effect.</a:t>
            </a:r>
          </a:p>
          <a:p>
            <a:r>
              <a:rPr lang="en-GB" baseline="0" dirty="0" smtClean="0"/>
              <a:t>The next slide will look at the temperature difference in more detail.</a:t>
            </a:r>
          </a:p>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5</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now include</a:t>
            </a:r>
            <a:r>
              <a:rPr lang="en-GB" baseline="0" dirty="0" smtClean="0"/>
              <a:t> a model-data comparison in order to validate our Pliocene simulation.</a:t>
            </a:r>
          </a:p>
          <a:p>
            <a:r>
              <a:rPr lang="en-GB" baseline="0" dirty="0" smtClean="0"/>
              <a:t>This plot shows some Pliocene aged coral data  (from Watanabe et al 2011) from the marked site in the West Pacific.</a:t>
            </a:r>
          </a:p>
          <a:p>
            <a:r>
              <a:rPr lang="en-GB" baseline="0" dirty="0" smtClean="0"/>
              <a:t>Watanabe analysed two separate corals from this region (shown by figures a and b) where the black line is the raw data and the blue line is the data after removal of an annual cycle.</a:t>
            </a:r>
          </a:p>
          <a:p>
            <a:r>
              <a:rPr lang="en-GB" baseline="0" dirty="0" smtClean="0"/>
              <a:t>For this location we have also produced  ‘pseudo-coral’ d18o from HadCM3 which is shown by figure c.  It can be seen that the HadCM3 pseudo coral agrees very well with the data in terms of absolute values/amplitude of annual cycle/ and anomalies.</a:t>
            </a:r>
          </a:p>
          <a:p>
            <a:r>
              <a:rPr lang="en-GB" baseline="0" dirty="0" smtClean="0"/>
              <a:t>Therefore the HadCM3 pseudo coral can be used to assess what information about El Nino could likely be detected in ‘real’ corals.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6</a:t>
            </a:fld>
            <a:endParaRPr lang="en-GB"/>
          </a:p>
        </p:txBody>
      </p:sp>
    </p:spTree>
    <p:extLst>
      <p:ext uri="{BB962C8B-B14F-4D97-AF65-F5344CB8AC3E}">
        <p14:creationId xmlns:p14="http://schemas.microsoft.com/office/powerpoint/2010/main" val="403080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a:t>
            </a:r>
            <a:r>
              <a:rPr lang="en-GB" baseline="0" dirty="0" smtClean="0"/>
              <a:t> marked site in the Western Pacific we have plotted the ‘</a:t>
            </a:r>
            <a:r>
              <a:rPr lang="en-GB" baseline="0" dirty="0" err="1" smtClean="0"/>
              <a:t>pseduo</a:t>
            </a:r>
            <a:r>
              <a:rPr lang="en-GB" baseline="0" dirty="0" smtClean="0"/>
              <a:t> coral’ d18oc derived from HadCM3.</a:t>
            </a:r>
          </a:p>
          <a:p>
            <a:endParaRPr lang="en-GB" baseline="0" dirty="0" smtClean="0"/>
          </a:p>
          <a:p>
            <a:r>
              <a:rPr lang="en-GB" baseline="0" dirty="0" smtClean="0"/>
              <a:t>First ‘appear’ animation:  The times when the model was in a state of El Nino or La Nina are shown by these red and blue bars.  So we now want to assess whether these events could be detected in the ‘pseudo coral’ data from this single location.</a:t>
            </a:r>
          </a:p>
          <a:p>
            <a:endParaRPr lang="en-GB" baseline="0" dirty="0" smtClean="0"/>
          </a:p>
          <a:p>
            <a:r>
              <a:rPr lang="en-GB" baseline="0" dirty="0" smtClean="0"/>
              <a:t>Second ‘appear’ animation:  We used a threshold value such that extreme low values in the pseudo coral indicate El Nino while extreme high values indicate La Nina – these are the times (point them out) where the pseudo coral indicated El Nino/La Nina events.  These appear to match quite well with the target El Nino events (top) derived from the model.</a:t>
            </a:r>
          </a:p>
          <a:p>
            <a:endParaRPr lang="en-GB" baseline="0" dirty="0" smtClean="0"/>
          </a:p>
          <a:p>
            <a:r>
              <a:rPr lang="en-GB" baseline="0" dirty="0" smtClean="0"/>
              <a:t>Third ‘appear’ animation:  We have calculated a ‘skill score’ for our pseudo coral using the equation shown, and this coral has a skill of 0.71.  </a:t>
            </a:r>
          </a:p>
          <a:p>
            <a:endParaRPr lang="en-GB" baseline="0" dirty="0" smtClean="0"/>
          </a:p>
          <a:p>
            <a:r>
              <a:rPr lang="en-GB" baseline="0" dirty="0" smtClean="0"/>
              <a:t>[FYI - threshold:  The threshold for detecting El Nino/La Nina was an anomaly 0.5standard deviations above/below the mean which persisted for 5 months</a:t>
            </a:r>
          </a:p>
          <a:p>
            <a:r>
              <a:rPr lang="en-GB" baseline="0" dirty="0" smtClean="0"/>
              <a:t>FYI – skill:  I calculated the fraction of EN events that were correctly predicted, the fraction of LN events that were correctly predicted and the fraction of ‘normal events’ that were correctly predicted.</a:t>
            </a:r>
          </a:p>
          <a:p>
            <a:r>
              <a:rPr lang="en-GB" baseline="0" dirty="0" smtClean="0"/>
              <a:t>These fractions were added together and divided by 3 – this gives a number, s1, where s1 is between 0 and 1: where 1 is everything accurately perfectly and 0 is nothing predicted accurately, and each event type (EN/LN/normal) contributes equally to s1.</a:t>
            </a:r>
          </a:p>
          <a:p>
            <a:r>
              <a:rPr lang="en-GB" baseline="0" dirty="0" smtClean="0"/>
              <a:t>However it is unlikely that nothing would be predicted accurately as random chance would give s1=1/3.  We therefore normalised s1 to produce the skill by skill=(s1-1/3)/2/3].  This normalised number is therefore a measure of the skill above random chance, a skill of 1.0 is still perfect accuracy but now a skill of 0.0 is random chance or 1/3 predicted accurately,  a skill of 0.5 is half of the events that are not due to random chance predicted accurately).</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7</a:t>
            </a:fld>
            <a:endParaRPr lang="en-GB"/>
          </a:p>
        </p:txBody>
      </p:sp>
    </p:spTree>
    <p:extLst>
      <p:ext uri="{BB962C8B-B14F-4D97-AF65-F5344CB8AC3E}">
        <p14:creationId xmlns:p14="http://schemas.microsoft.com/office/powerpoint/2010/main" val="73935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now make a pseudo</a:t>
            </a:r>
            <a:r>
              <a:rPr lang="en-GB" baseline="0" dirty="0" smtClean="0"/>
              <a:t> coral at every point in the tropical pacific and calculate the ‘skill’ of that pseudo coral.</a:t>
            </a:r>
          </a:p>
          <a:p>
            <a:r>
              <a:rPr lang="en-GB" baseline="0" dirty="0" smtClean="0"/>
              <a:t>This has been done for the preindustrial (left) and the Pliocene (centre).  The difference between the two is shown on the right.</a:t>
            </a:r>
          </a:p>
          <a:p>
            <a:r>
              <a:rPr lang="en-GB" baseline="0" dirty="0" smtClean="0"/>
              <a:t>It can be seen that over the central pacific, there is very good skill for the Pliocene and the preindustrial and little difference between them.  </a:t>
            </a:r>
          </a:p>
          <a:p>
            <a:r>
              <a:rPr lang="en-GB" baseline="0" dirty="0" smtClean="0"/>
              <a:t>However away from this region the skill is usually greater in the Pliocene simulation because the El Nino temperature signal is more widespread in the Pliocene simulation.</a:t>
            </a:r>
          </a:p>
          <a:p>
            <a:r>
              <a:rPr lang="en-GB" baseline="0" dirty="0" smtClean="0"/>
              <a:t>Perhaps the most important difference is the region just to the east of Australia where there is no skill in the preindustrial but has a skill score of 0.7 in the Pliocene. This is the region where the </a:t>
            </a:r>
            <a:r>
              <a:rPr lang="en-GB" baseline="0" dirty="0" err="1" smtClean="0"/>
              <a:t>hydrologial</a:t>
            </a:r>
            <a:r>
              <a:rPr lang="en-GB" baseline="0" dirty="0" smtClean="0"/>
              <a:t> cycle and its effect on d18osw is important.</a:t>
            </a:r>
          </a:p>
          <a:p>
            <a:endParaRPr lang="en-GB" baseline="0" dirty="0" smtClean="0"/>
          </a:p>
          <a:p>
            <a:r>
              <a:rPr lang="en-GB" baseline="0" dirty="0" smtClean="0"/>
              <a:t>Although the Pliocene simulation generally have greater skill, in some regions the skill is too low for differences to be relevant, so we have also plotted (animation appear) t</a:t>
            </a:r>
            <a:r>
              <a:rPr lang="en-GB" dirty="0" smtClean="0"/>
              <a:t>he difference in</a:t>
            </a:r>
            <a:r>
              <a:rPr lang="en-GB" baseline="0" dirty="0" smtClean="0"/>
              <a:t> high skill regions. Generally Pliocene has better skill but care needs to be taken in the blue regions where the effects of d18osw on coral are acting in the opposite direction to the effects of temperature and thus damping the signal.</a:t>
            </a:r>
          </a:p>
          <a:p>
            <a:endParaRPr lang="en-GB" baseline="0" dirty="0" smtClean="0"/>
          </a:p>
          <a:p>
            <a:r>
              <a:rPr lang="en-GB" baseline="0" dirty="0" smtClean="0"/>
              <a:t>SKILL was calculated as follows:</a:t>
            </a:r>
          </a:p>
          <a:p>
            <a:r>
              <a:rPr lang="en-GB" baseline="0" dirty="0" smtClean="0"/>
              <a:t>X=(correctly detected </a:t>
            </a:r>
            <a:r>
              <a:rPr lang="en-GB" baseline="0" dirty="0" err="1" smtClean="0"/>
              <a:t>elnino</a:t>
            </a:r>
            <a:r>
              <a:rPr lang="en-GB" baseline="0" dirty="0" smtClean="0"/>
              <a:t>/total el </a:t>
            </a:r>
            <a:r>
              <a:rPr lang="en-GB" baseline="0" dirty="0" err="1" smtClean="0"/>
              <a:t>nino</a:t>
            </a:r>
            <a:r>
              <a:rPr lang="en-GB" baseline="0" dirty="0" smtClean="0"/>
              <a:t>) + (correctly detected </a:t>
            </a:r>
            <a:r>
              <a:rPr lang="en-GB" baseline="0" dirty="0" err="1" smtClean="0"/>
              <a:t>lanina</a:t>
            </a:r>
            <a:r>
              <a:rPr lang="en-GB" baseline="0" dirty="0" smtClean="0"/>
              <a:t>/total la </a:t>
            </a:r>
            <a:r>
              <a:rPr lang="en-GB" baseline="0" dirty="0" err="1" smtClean="0"/>
              <a:t>nina</a:t>
            </a:r>
            <a:r>
              <a:rPr lang="en-GB" baseline="0" dirty="0" smtClean="0"/>
              <a:t>) + ( correctly detected normal/total normal)   ; allowing for 2 months margin or error</a:t>
            </a:r>
          </a:p>
          <a:p>
            <a:endParaRPr lang="en-GB" baseline="0" dirty="0" smtClean="0"/>
          </a:p>
          <a:p>
            <a:r>
              <a:rPr lang="en-GB" baseline="0" dirty="0" smtClean="0"/>
              <a:t>SKILL=((X/3)-0.33) / 0.66  ; to give a normalised skill between 0 and 1 and random chance producing a skill of zero.</a:t>
            </a:r>
          </a:p>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8</a:t>
            </a:fld>
            <a:endParaRPr lang="en-GB"/>
          </a:p>
        </p:txBody>
      </p:sp>
    </p:spTree>
    <p:extLst>
      <p:ext uri="{BB962C8B-B14F-4D97-AF65-F5344CB8AC3E}">
        <p14:creationId xmlns:p14="http://schemas.microsoft.com/office/powerpoint/2010/main" val="26667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now going to use</a:t>
            </a:r>
            <a:r>
              <a:rPr lang="en-GB" baseline="0" dirty="0" smtClean="0"/>
              <a:t> the HadCM3 simulations to investigate whether El Nino can be detected in planktonic foraminifera data.  </a:t>
            </a:r>
          </a:p>
          <a:p>
            <a:r>
              <a:rPr lang="en-GB" baseline="0" dirty="0" smtClean="0"/>
              <a:t>To investigate El Nino in this data it is perhaps better to look at individual foraminifera measurements rather than bulk foraminifera data, as was done by </a:t>
            </a:r>
            <a:r>
              <a:rPr lang="en-GB" baseline="0" dirty="0" err="1" smtClean="0"/>
              <a:t>Scroxton</a:t>
            </a:r>
            <a:r>
              <a:rPr lang="en-GB" baseline="0" dirty="0" smtClean="0"/>
              <a:t> et al 2011 from the site (marked) in the Eastern Pacific. </a:t>
            </a:r>
          </a:p>
          <a:p>
            <a:r>
              <a:rPr lang="en-GB" baseline="0" dirty="0" smtClean="0"/>
              <a:t>Individual foraminifera represent data from a 2-4 week period, and extreme values, which do not fit with the standard seasonal cycle (like those on this plot) can be attributed to ENSO variability.</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9</a:t>
            </a:fld>
            <a:endParaRPr lang="en-GB"/>
          </a:p>
        </p:txBody>
      </p:sp>
    </p:spTree>
    <p:extLst>
      <p:ext uri="{BB962C8B-B14F-4D97-AF65-F5344CB8AC3E}">
        <p14:creationId xmlns:p14="http://schemas.microsoft.com/office/powerpoint/2010/main" val="1888789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43499C1B-52CE-4B77-878C-745B7076B75D}" type="slidenum">
              <a:rPr lang="en-GB"/>
              <a:pPr>
                <a:defRPr/>
              </a:pPr>
              <a:t>‹#›</a:t>
            </a:fld>
            <a:endParaRPr lang="en-GB"/>
          </a:p>
        </p:txBody>
      </p:sp>
    </p:spTree>
    <p:extLst>
      <p:ext uri="{BB962C8B-B14F-4D97-AF65-F5344CB8AC3E}">
        <p14:creationId xmlns:p14="http://schemas.microsoft.com/office/powerpoint/2010/main" val="20596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31C58DC-097F-4C61-817C-B6EADB9AFF2A}" type="slidenum">
              <a:rPr lang="en-GB"/>
              <a:pPr>
                <a:defRPr/>
              </a:pPr>
              <a:t>‹#›</a:t>
            </a:fld>
            <a:endParaRPr lang="en-GB"/>
          </a:p>
        </p:txBody>
      </p:sp>
    </p:spTree>
    <p:extLst>
      <p:ext uri="{BB962C8B-B14F-4D97-AF65-F5344CB8AC3E}">
        <p14:creationId xmlns:p14="http://schemas.microsoft.com/office/powerpoint/2010/main" val="2670229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27401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8098669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41724526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6541796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180477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1825347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2021115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39998736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390903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148833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9B68F06-ED7A-4BF1-938F-94BED5C1EB75}" type="slidenum">
              <a:rPr lang="en-GB"/>
              <a:pPr>
                <a:defRPr/>
              </a:pPr>
              <a:t>‹#›</a:t>
            </a:fld>
            <a:endParaRPr lang="en-GB"/>
          </a:p>
        </p:txBody>
      </p:sp>
    </p:spTree>
    <p:extLst>
      <p:ext uri="{BB962C8B-B14F-4D97-AF65-F5344CB8AC3E}">
        <p14:creationId xmlns:p14="http://schemas.microsoft.com/office/powerpoint/2010/main" val="19222580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US" smtClean="0"/>
              <a:t>Click to edit Master title style</a:t>
            </a:r>
            <a:endParaRPr lang="en-GB" dirty="0"/>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dirty="0"/>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959244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870954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3165467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2174858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765441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425075293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21585118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4095414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3011688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240216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5A31BD11-59F7-4BB1-8EF2-6173DA4EE6FF}" type="slidenum">
              <a:rPr lang="en-GB"/>
              <a:pPr>
                <a:defRPr/>
              </a:pPr>
              <a:t>‹#›</a:t>
            </a:fld>
            <a:endParaRPr lang="en-GB"/>
          </a:p>
        </p:txBody>
      </p:sp>
    </p:spTree>
    <p:extLst>
      <p:ext uri="{BB962C8B-B14F-4D97-AF65-F5344CB8AC3E}">
        <p14:creationId xmlns:p14="http://schemas.microsoft.com/office/powerpoint/2010/main" val="15410017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2842260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545513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3340490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26966194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6268436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655705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515791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156366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26/08/2016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854136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26/08/2016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38322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9AD727-BC89-4B97-B995-40E9EAF946D4}" type="slidenum">
              <a:rPr lang="en-GB"/>
              <a:pPr>
                <a:defRPr/>
              </a:pPr>
              <a:t>‹#›</a:t>
            </a:fld>
            <a:endParaRPr lang="en-GB"/>
          </a:p>
        </p:txBody>
      </p:sp>
    </p:spTree>
    <p:extLst>
      <p:ext uri="{BB962C8B-B14F-4D97-AF65-F5344CB8AC3E}">
        <p14:creationId xmlns:p14="http://schemas.microsoft.com/office/powerpoint/2010/main" val="596729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26/08/2016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485642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90626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10332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0073013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3883728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837877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146004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386652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603273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26/08/2016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07797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A927E7-4F60-42F5-901F-27AB74EFDE73}" type="slidenum">
              <a:rPr lang="en-GB"/>
              <a:pPr>
                <a:defRPr/>
              </a:pPr>
              <a:t>‹#›</a:t>
            </a:fld>
            <a:endParaRPr lang="en-GB"/>
          </a:p>
        </p:txBody>
      </p:sp>
    </p:spTree>
    <p:extLst>
      <p:ext uri="{BB962C8B-B14F-4D97-AF65-F5344CB8AC3E}">
        <p14:creationId xmlns:p14="http://schemas.microsoft.com/office/powerpoint/2010/main" val="276216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26/08/2016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8326964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26/08/2016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296715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598823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081719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676133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5589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116950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203833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63011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16099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163777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2DD6EF-F6FF-4E70-A6C8-44A3E843AE81}" type="slidenum">
              <a:rPr lang="en-GB"/>
              <a:pPr>
                <a:defRPr/>
              </a:pPr>
              <a:t>‹#›</a:t>
            </a:fld>
            <a:endParaRPr lang="en-GB"/>
          </a:p>
        </p:txBody>
      </p:sp>
    </p:spTree>
    <p:extLst>
      <p:ext uri="{BB962C8B-B14F-4D97-AF65-F5344CB8AC3E}">
        <p14:creationId xmlns:p14="http://schemas.microsoft.com/office/powerpoint/2010/main" val="2105392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383464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330457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1864547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4226237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120183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50442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8528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06160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8343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90856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48B4F6B-529D-4CAB-B323-1156035092FA}" type="slidenum">
              <a:rPr lang="en-GB"/>
              <a:pPr>
                <a:defRPr/>
              </a:pPr>
              <a:t>‹#›</a:t>
            </a:fld>
            <a:endParaRPr lang="en-GB"/>
          </a:p>
        </p:txBody>
      </p:sp>
    </p:spTree>
    <p:extLst>
      <p:ext uri="{BB962C8B-B14F-4D97-AF65-F5344CB8AC3E}">
        <p14:creationId xmlns:p14="http://schemas.microsoft.com/office/powerpoint/2010/main" val="200842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252241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467615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149504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16477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3128791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19337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4290288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97132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2479232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88037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3CBE1F-E4C9-431C-B978-33FF27C8A715}" type="slidenum">
              <a:rPr lang="en-GB"/>
              <a:pPr>
                <a:defRPr/>
              </a:pPr>
              <a:t>‹#›</a:t>
            </a:fld>
            <a:endParaRPr lang="en-GB"/>
          </a:p>
        </p:txBody>
      </p:sp>
    </p:spTree>
    <p:extLst>
      <p:ext uri="{BB962C8B-B14F-4D97-AF65-F5344CB8AC3E}">
        <p14:creationId xmlns:p14="http://schemas.microsoft.com/office/powerpoint/2010/main" val="3372475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9909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1310295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2916737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GB" dirty="0"/>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dirty="0"/>
              <a:t>Click to edit Master subtitle style</a:t>
            </a:r>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566263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23752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2939299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197848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901914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27840788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382672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0D9D412-A1B6-4517-8130-195300E5B2A2}" type="slidenum">
              <a:rPr lang="en-GB"/>
              <a:pPr>
                <a:defRPr/>
              </a:pPr>
              <a:t>‹#›</a:t>
            </a:fld>
            <a:endParaRPr lang="en-GB"/>
          </a:p>
        </p:txBody>
      </p:sp>
    </p:spTree>
    <p:extLst>
      <p:ext uri="{BB962C8B-B14F-4D97-AF65-F5344CB8AC3E}">
        <p14:creationId xmlns:p14="http://schemas.microsoft.com/office/powerpoint/2010/main" val="1265574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2952420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2539966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352016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3939860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4145279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254633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340230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367162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54037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60274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871B276-74E0-488B-99A2-45868BA80FBD}" type="slidenum">
              <a:rPr lang="en-GB"/>
              <a:pPr>
                <a:defRPr/>
              </a:pPr>
              <a:t>‹#›</a:t>
            </a:fld>
            <a:endParaRPr lang="en-GB"/>
          </a:p>
        </p:txBody>
      </p:sp>
    </p:spTree>
    <p:extLst>
      <p:ext uri="{BB962C8B-B14F-4D97-AF65-F5344CB8AC3E}">
        <p14:creationId xmlns:p14="http://schemas.microsoft.com/office/powerpoint/2010/main" val="274642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10223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26/08/2016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16857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26/08/2016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79732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26/08/2016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677495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6551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26/08/2016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213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4385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26/08/2016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563675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fld id="{313BEF5B-CF35-472E-A99C-768A0EE640DB}" type="datetimeFigureOut">
              <a:rPr lang="en-GB" smtClean="0"/>
              <a:t>26/08/2016</a:t>
            </a:fld>
            <a:endParaRPr lang="en-GB"/>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endParaRPr lang="en-GB"/>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622077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56067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10FE147-6786-461F-ACEE-64BEAB5D551D}" type="slidenum">
              <a:rPr lang="en-GB"/>
              <a:pPr>
                <a:defRPr/>
              </a:pPr>
              <a:t>‹#›</a:t>
            </a:fld>
            <a:endParaRPr lang="en-GB"/>
          </a:p>
        </p:txBody>
      </p:sp>
    </p:spTree>
    <p:extLst>
      <p:ext uri="{BB962C8B-B14F-4D97-AF65-F5344CB8AC3E}">
        <p14:creationId xmlns:p14="http://schemas.microsoft.com/office/powerpoint/2010/main" val="2838606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133173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7439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8" name="Rectangle 6"/>
          <p:cNvSpPr>
            <a:spLocks noGrp="1" noChangeArrowheads="1"/>
          </p:cNvSpPr>
          <p:nvPr>
            <p:ph type="ftr" sz="quarter" idx="11"/>
          </p:nvPr>
        </p:nvSpPr>
        <p:spPr>
          <a:ln/>
        </p:spPr>
        <p:txBody>
          <a:bodyPr/>
          <a:lstStyle>
            <a:lvl1pPr>
              <a:defRPr/>
            </a:lvl1pPr>
          </a:lstStyle>
          <a:p>
            <a:endParaRPr lang="en-GB"/>
          </a:p>
        </p:txBody>
      </p:sp>
      <p:sp>
        <p:nvSpPr>
          <p:cNvPr id="9"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810760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4" name="Rectangle 6"/>
          <p:cNvSpPr>
            <a:spLocks noGrp="1" noChangeArrowheads="1"/>
          </p:cNvSpPr>
          <p:nvPr>
            <p:ph type="ftr" sz="quarter" idx="11"/>
          </p:nvPr>
        </p:nvSpPr>
        <p:spPr>
          <a:ln/>
        </p:spPr>
        <p:txBody>
          <a:bodyPr/>
          <a:lstStyle>
            <a:lvl1pPr>
              <a:defRPr/>
            </a:lvl1pPr>
          </a:lstStyle>
          <a:p>
            <a:endParaRPr lang="en-GB"/>
          </a:p>
        </p:txBody>
      </p:sp>
      <p:sp>
        <p:nvSpPr>
          <p:cNvPr id="5"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79417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3" name="Rectangle 6"/>
          <p:cNvSpPr>
            <a:spLocks noGrp="1" noChangeArrowheads="1"/>
          </p:cNvSpPr>
          <p:nvPr>
            <p:ph type="ftr" sz="quarter" idx="11"/>
          </p:nvPr>
        </p:nvSpPr>
        <p:spPr>
          <a:ln/>
        </p:spPr>
        <p:txBody>
          <a:bodyPr/>
          <a:lstStyle>
            <a:lvl1pPr>
              <a:defRPr/>
            </a:lvl1pPr>
          </a:lstStyle>
          <a:p>
            <a:endParaRPr lang="en-GB"/>
          </a:p>
        </p:txBody>
      </p:sp>
      <p:sp>
        <p:nvSpPr>
          <p:cNvPr id="4"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958550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4335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483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118320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01646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7" name="Rectangle 6"/>
          <p:cNvSpPr>
            <a:spLocks noGrp="1" noChangeArrowheads="1"/>
          </p:cNvSpPr>
          <p:nvPr>
            <p:ph type="ftr" sz="quarter" idx="11"/>
          </p:nvPr>
        </p:nvSpPr>
        <p:spPr>
          <a:ln/>
        </p:spPr>
        <p:txBody>
          <a:bodyPr/>
          <a:lstStyle>
            <a:lvl1pPr>
              <a:defRPr/>
            </a:lvl1pPr>
          </a:lstStyle>
          <a:p>
            <a:endParaRPr lang="en-GB"/>
          </a:p>
        </p:txBody>
      </p:sp>
      <p:sp>
        <p:nvSpPr>
          <p:cNvPr id="8"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55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3F5AD9-5011-4964-A853-E88DD15A2606}" type="slidenum">
              <a:rPr lang="en-GB"/>
              <a:pPr>
                <a:defRPr/>
              </a:pPr>
              <a:t>‹#›</a:t>
            </a:fld>
            <a:endParaRPr lang="en-GB"/>
          </a:p>
        </p:txBody>
      </p:sp>
    </p:spTree>
    <p:extLst>
      <p:ext uri="{BB962C8B-B14F-4D97-AF65-F5344CB8AC3E}">
        <p14:creationId xmlns:p14="http://schemas.microsoft.com/office/powerpoint/2010/main" val="1280399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82500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26/08/2016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032385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2650188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3713579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2535891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4351934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2012431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1147450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410440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88680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2A7DA05-06E3-4E07-B7B9-8F57196A78ED}" type="slidenum">
              <a:rPr lang="en-GB"/>
              <a:pPr>
                <a:defRPr/>
              </a:pPr>
              <a:t>‹#›</a:t>
            </a:fld>
            <a:endParaRPr lang="en-GB"/>
          </a:p>
        </p:txBody>
      </p:sp>
    </p:spTree>
    <p:extLst>
      <p:ext uri="{BB962C8B-B14F-4D97-AF65-F5344CB8AC3E}">
        <p14:creationId xmlns:p14="http://schemas.microsoft.com/office/powerpoint/2010/main" val="1964697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2465628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2955946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1189447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125884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374451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572912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679680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3143560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271364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64767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6"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26/08/2016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34011145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73A3A8B-CBBA-481B-9473-E0B3BB2ACAB0}" type="slidenum">
              <a:rPr lang="en-GB" smtClean="0"/>
              <a:pPr>
                <a:defRPr/>
              </a:pPr>
              <a:t>‹#›</a:t>
            </a:fld>
            <a:endParaRPr lang="en-GB"/>
          </a:p>
        </p:txBody>
      </p:sp>
    </p:spTree>
    <p:extLst>
      <p:ext uri="{BB962C8B-B14F-4D97-AF65-F5344CB8AC3E}">
        <p14:creationId xmlns:p14="http://schemas.microsoft.com/office/powerpoint/2010/main" val="1235869646"/>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8"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069"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26/08/2016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350951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smtClean="0"/>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173236722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398784833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76042171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Tree>
    <p:extLst>
      <p:ext uri="{BB962C8B-B14F-4D97-AF65-F5344CB8AC3E}">
        <p14:creationId xmlns:p14="http://schemas.microsoft.com/office/powerpoint/2010/main" val="191932039"/>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40.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40.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40.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0.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40.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50.png"/><Relationship Id="rId1" Type="http://schemas.openxmlformats.org/officeDocument/2006/relationships/slideLayout" Target="../slideLayouts/slideLayout14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4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0.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1.xml"/><Relationship Id="rId5" Type="http://schemas.openxmlformats.org/officeDocument/2006/relationships/image" Target="../media/image53.png"/><Relationship Id="rId4" Type="http://schemas.openxmlformats.org/officeDocument/2006/relationships/image" Target="../media/image5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2.gif"/><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41.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9.xml"/><Relationship Id="rId1" Type="http://schemas.openxmlformats.org/officeDocument/2006/relationships/slideLayout" Target="../slideLayouts/slideLayout141.xml"/><Relationship Id="rId4" Type="http://schemas.openxmlformats.org/officeDocument/2006/relationships/image" Target="../media/image59.gif"/></Relationships>
</file>

<file path=ppt/slides/_rels/slide2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0.xml"/><Relationship Id="rId1" Type="http://schemas.openxmlformats.org/officeDocument/2006/relationships/slideLayout" Target="../slideLayouts/slideLayout141.xml"/><Relationship Id="rId5" Type="http://schemas.openxmlformats.org/officeDocument/2006/relationships/image" Target="../media/image61.png"/><Relationship Id="rId4" Type="http://schemas.openxmlformats.org/officeDocument/2006/relationships/image" Target="../media/image54.jp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4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0.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14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41.xml"/><Relationship Id="rId5" Type="http://schemas.openxmlformats.org/officeDocument/2006/relationships/image" Target="../media/image30.pn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40.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40.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idx="1"/>
          </p:nvPr>
        </p:nvSpPr>
        <p:spPr/>
        <p:txBody>
          <a:bodyPr>
            <a:normAutofit/>
          </a:bodyPr>
          <a:lstStyle/>
          <a:p>
            <a:pPr algn="ctr"/>
            <a:r>
              <a:rPr lang="en-US" sz="3600" dirty="0"/>
              <a:t>Modelling Climate and Water Isotope Signatures of El Ni</a:t>
            </a:r>
            <a:r>
              <a:rPr lang="en-US" sz="3600" dirty="0">
                <a:cs typeface="Arial"/>
              </a:rPr>
              <a:t>ño in the Pliocene</a:t>
            </a:r>
            <a:r>
              <a:rPr lang="en-US" sz="3600" dirty="0">
                <a:latin typeface="Symbol" panose="05050102010706020507" pitchFamily="18" charset="2"/>
              </a:rPr>
              <a:t> </a:t>
            </a:r>
            <a:endParaRPr lang="en-US" sz="3600" dirty="0" smtClean="0">
              <a:latin typeface="Symbol" panose="05050102010706020507" pitchFamily="18" charset="2"/>
            </a:endParaRPr>
          </a:p>
          <a:p>
            <a:pPr algn="ctr"/>
            <a:endParaRPr lang="en-US" sz="3600" dirty="0" smtClean="0"/>
          </a:p>
          <a:p>
            <a:pPr algn="ctr" eaLnBrk="1" hangingPunct="1"/>
            <a:r>
              <a:rPr lang="en-US" sz="3600" dirty="0" smtClean="0"/>
              <a:t>Julia Tindall</a:t>
            </a:r>
            <a:r>
              <a:rPr lang="en-US" sz="3600" dirty="0"/>
              <a:t> </a:t>
            </a:r>
            <a:r>
              <a:rPr lang="en-US" sz="3600" dirty="0" smtClean="0"/>
              <a:t>and Alan Haywood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941168"/>
            <a:ext cx="1881139" cy="1800000"/>
          </a:xfrm>
          <a:prstGeom prst="rect">
            <a:avLst/>
          </a:prstGeom>
        </p:spPr>
      </p:pic>
      <p:pic>
        <p:nvPicPr>
          <p:cNvPr id="1026" name="Picture 2" descr="http://homepages.see.leeds.ac.uk/~eejop/Pictures/Palaeo_at_Leed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977392"/>
            <a:ext cx="1538556" cy="1547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12" y="5053011"/>
            <a:ext cx="9143999" cy="1040285"/>
          </a:xfrm>
          <a:prstGeom prst="rect">
            <a:avLst/>
          </a:prstGeom>
          <a:noFill/>
        </p:spPr>
        <p:txBody>
          <a:bodyPr wrap="square" rtlCol="0">
            <a:spAutoFit/>
          </a:bodyPr>
          <a:lstStyle/>
          <a:p>
            <a:pPr algn="ctr"/>
            <a:r>
              <a:rPr lang="en-GB" sz="2800" dirty="0" smtClean="0"/>
              <a:t>AGU Fall Meeting</a:t>
            </a:r>
          </a:p>
          <a:p>
            <a:pPr algn="ctr"/>
            <a:r>
              <a:rPr lang="en-GB" sz="2800" dirty="0" smtClean="0"/>
              <a:t>15</a:t>
            </a:r>
            <a:r>
              <a:rPr lang="en-GB" sz="2800" baseline="30000" dirty="0" smtClean="0"/>
              <a:t>th</a:t>
            </a:r>
            <a:r>
              <a:rPr lang="en-GB" sz="2800" dirty="0" smtClean="0"/>
              <a:t> December 2015</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for the pre-industrial</a:t>
            </a:r>
            <a:endParaRPr lang="en-GB" dirty="0"/>
          </a:p>
        </p:txBody>
      </p:sp>
      <p:grpSp>
        <p:nvGrpSpPr>
          <p:cNvPr id="11" name="Group 10"/>
          <p:cNvGrpSpPr/>
          <p:nvPr/>
        </p:nvGrpSpPr>
        <p:grpSpPr>
          <a:xfrm>
            <a:off x="355600" y="1484785"/>
            <a:ext cx="8464872" cy="5216748"/>
            <a:chOff x="355600" y="1484785"/>
            <a:chExt cx="8464872" cy="5216748"/>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167" t="16158" r="11658" b="8779"/>
            <a:stretch/>
          </p:blipFill>
          <p:spPr>
            <a:xfrm rot="16200000">
              <a:off x="1377949" y="862413"/>
              <a:ext cx="4875256"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7" name="Group 6"/>
            <p:cNvGrpSpPr/>
            <p:nvPr/>
          </p:nvGrpSpPr>
          <p:grpSpPr>
            <a:xfrm>
              <a:off x="355600" y="1772816"/>
              <a:ext cx="1345368" cy="3724096"/>
              <a:chOff x="355600" y="1772816"/>
              <a:chExt cx="1345368" cy="3724096"/>
            </a:xfrm>
          </p:grpSpPr>
          <p:sp>
            <p:nvSpPr>
              <p:cNvPr id="5" name="TextBox 4"/>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6" name="Up-Down Arrow 5"/>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grpSp>
    </p:spTree>
    <p:extLst>
      <p:ext uri="{BB962C8B-B14F-4D97-AF65-F5344CB8AC3E}">
        <p14:creationId xmlns:p14="http://schemas.microsoft.com/office/powerpoint/2010/main" val="2943546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for the Pliocene</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135" t="16181" r="11690" b="8764"/>
          <a:stretch/>
        </p:blipFill>
        <p:spPr>
          <a:xfrm rot="16200000">
            <a:off x="1378800" y="864000"/>
            <a:ext cx="4874400"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5" name="Group 4"/>
          <p:cNvGrpSpPr/>
          <p:nvPr/>
        </p:nvGrpSpPr>
        <p:grpSpPr>
          <a:xfrm>
            <a:off x="355600" y="1772816"/>
            <a:ext cx="1345368" cy="3724096"/>
            <a:chOff x="355600" y="1772816"/>
            <a:chExt cx="1345368" cy="3724096"/>
          </a:xfrm>
        </p:grpSpPr>
        <p:sp>
          <p:nvSpPr>
            <p:cNvPr id="6" name="TextBox 5"/>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7" name="Up-Down Arrow 6"/>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spTree>
    <p:extLst>
      <p:ext uri="{BB962C8B-B14F-4D97-AF65-F5344CB8AC3E}">
        <p14:creationId xmlns:p14="http://schemas.microsoft.com/office/powerpoint/2010/main" val="149994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886700" cy="1325563"/>
          </a:xfrm>
        </p:spPr>
        <p:txBody>
          <a:bodyPr/>
          <a:lstStyle/>
          <a:p>
            <a:r>
              <a:rPr lang="en-GB" dirty="0" smtClean="0"/>
              <a:t>Why are results different for the modern and the Pliocene at this location?</a:t>
            </a:r>
            <a:endParaRPr lang="en-GB" dirty="0"/>
          </a:p>
        </p:txBody>
      </p:sp>
      <p:sp>
        <p:nvSpPr>
          <p:cNvPr id="3" name="TextBox 2"/>
          <p:cNvSpPr txBox="1"/>
          <p:nvPr/>
        </p:nvSpPr>
        <p:spPr>
          <a:xfrm>
            <a:off x="899592" y="1916832"/>
            <a:ext cx="7488832" cy="1015663"/>
          </a:xfrm>
          <a:prstGeom prst="rect">
            <a:avLst/>
          </a:prstGeom>
          <a:noFill/>
        </p:spPr>
        <p:txBody>
          <a:bodyPr wrap="square" rtlCol="0">
            <a:spAutoFit/>
          </a:bodyPr>
          <a:lstStyle/>
          <a:p>
            <a:r>
              <a:rPr lang="en-GB" dirty="0" smtClean="0"/>
              <a:t>1.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is more variable in the Pliocene.  In this region,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variability is not related to ENSO</a:t>
            </a:r>
            <a:r>
              <a:rPr lang="en-GB" dirty="0"/>
              <a:t> </a:t>
            </a:r>
            <a:r>
              <a:rPr lang="en-GB" dirty="0" smtClean="0"/>
              <a:t>and so large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variability can contaminate the results </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727" r="4750"/>
          <a:stretch/>
        </p:blipFill>
        <p:spPr>
          <a:xfrm rot="16200000">
            <a:off x="3611880" y="2858596"/>
            <a:ext cx="1920240" cy="598932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0000" r="6477"/>
          <a:stretch/>
        </p:blipFill>
        <p:spPr>
          <a:xfrm rot="16200000">
            <a:off x="3611880" y="1106429"/>
            <a:ext cx="1920240" cy="5989320"/>
          </a:xfrm>
          <a:prstGeom prst="rect">
            <a:avLst/>
          </a:prstGeom>
        </p:spPr>
      </p:pic>
      <p:sp>
        <p:nvSpPr>
          <p:cNvPr id="6" name="TextBox 5"/>
          <p:cNvSpPr txBox="1"/>
          <p:nvPr/>
        </p:nvSpPr>
        <p:spPr>
          <a:xfrm>
            <a:off x="774646" y="3789040"/>
            <a:ext cx="1709122"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1169239" y="5549170"/>
            <a:ext cx="1170513" cy="400110"/>
          </a:xfrm>
          <a:prstGeom prst="rect">
            <a:avLst/>
          </a:prstGeom>
          <a:noFill/>
        </p:spPr>
        <p:txBody>
          <a:bodyPr wrap="none" rtlCol="0">
            <a:spAutoFit/>
          </a:bodyPr>
          <a:lstStyle/>
          <a:p>
            <a:r>
              <a:rPr lang="en-GB" dirty="0" smtClean="0"/>
              <a:t>Pliocene</a:t>
            </a:r>
            <a:endParaRPr lang="en-GB" dirty="0"/>
          </a:p>
        </p:txBody>
      </p:sp>
    </p:spTree>
    <p:extLst>
      <p:ext uri="{BB962C8B-B14F-4D97-AF65-F5344CB8AC3E}">
        <p14:creationId xmlns:p14="http://schemas.microsoft.com/office/powerpoint/2010/main" val="1032438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6" y="44624"/>
            <a:ext cx="7886700" cy="1325563"/>
          </a:xfrm>
        </p:spPr>
        <p:txBody>
          <a:bodyPr/>
          <a:lstStyle/>
          <a:p>
            <a:r>
              <a:rPr lang="en-GB" dirty="0" smtClean="0"/>
              <a:t>Why are results different for the modern and the Pliocene?</a:t>
            </a:r>
            <a:endParaRPr lang="en-GB" dirty="0"/>
          </a:p>
        </p:txBody>
      </p:sp>
      <p:sp>
        <p:nvSpPr>
          <p:cNvPr id="3" name="TextBox 2"/>
          <p:cNvSpPr txBox="1"/>
          <p:nvPr/>
        </p:nvSpPr>
        <p:spPr>
          <a:xfrm>
            <a:off x="899592" y="1772816"/>
            <a:ext cx="7488832" cy="1015663"/>
          </a:xfrm>
          <a:prstGeom prst="rect">
            <a:avLst/>
          </a:prstGeom>
          <a:noFill/>
        </p:spPr>
        <p:txBody>
          <a:bodyPr wrap="square" rtlCol="0">
            <a:spAutoFit/>
          </a:bodyPr>
          <a:lstStyle/>
          <a:p>
            <a:r>
              <a:rPr lang="en-GB" dirty="0"/>
              <a:t>2</a:t>
            </a:r>
            <a:r>
              <a:rPr lang="en-GB" dirty="0" smtClean="0"/>
              <a:t>. The site is on the edge of an upwelling zone in the modern.  In the Pliocene it lies between upwelling and </a:t>
            </a:r>
            <a:r>
              <a:rPr lang="en-GB" dirty="0" err="1" smtClean="0"/>
              <a:t>downwelling</a:t>
            </a:r>
            <a:r>
              <a:rPr lang="en-GB" dirty="0" smtClean="0"/>
              <a:t> zones meaning that </a:t>
            </a:r>
            <a:r>
              <a:rPr lang="en-GB" dirty="0" err="1" smtClean="0"/>
              <a:t>interannual</a:t>
            </a:r>
            <a:r>
              <a:rPr lang="en-GB" dirty="0" smtClean="0"/>
              <a:t> variability at this location can be large.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95" t="17633" r="7523" b="7219"/>
          <a:stretch/>
        </p:blipFill>
        <p:spPr>
          <a:xfrm rot="16200000">
            <a:off x="719789" y="3033173"/>
            <a:ext cx="3420406" cy="4140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85" t="15179" r="6532" b="7976"/>
          <a:stretch/>
        </p:blipFill>
        <p:spPr>
          <a:xfrm rot="16200000">
            <a:off x="5041557" y="3031452"/>
            <a:ext cx="3344902" cy="4140000"/>
          </a:xfrm>
          <a:prstGeom prst="rect">
            <a:avLst/>
          </a:prstGeom>
        </p:spPr>
      </p:pic>
      <p:sp>
        <p:nvSpPr>
          <p:cNvPr id="6" name="TextBox 5"/>
          <p:cNvSpPr txBox="1"/>
          <p:nvPr/>
        </p:nvSpPr>
        <p:spPr>
          <a:xfrm>
            <a:off x="499438" y="3676962"/>
            <a:ext cx="1696298"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4891926" y="3717032"/>
            <a:ext cx="1170513" cy="769441"/>
          </a:xfrm>
          <a:prstGeom prst="rect">
            <a:avLst/>
          </a:prstGeom>
          <a:noFill/>
        </p:spPr>
        <p:txBody>
          <a:bodyPr wrap="none" rtlCol="0">
            <a:spAutoFit/>
          </a:bodyPr>
          <a:lstStyle/>
          <a:p>
            <a:r>
              <a:rPr lang="en-GB" dirty="0" smtClean="0"/>
              <a:t>Pliocene</a:t>
            </a:r>
          </a:p>
          <a:p>
            <a:endParaRPr lang="en-GB" dirty="0"/>
          </a:p>
        </p:txBody>
      </p:sp>
    </p:spTree>
    <p:extLst>
      <p:ext uri="{BB962C8B-B14F-4D97-AF65-F5344CB8AC3E}">
        <p14:creationId xmlns:p14="http://schemas.microsoft.com/office/powerpoint/2010/main" val="28017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496" y="116632"/>
            <a:ext cx="8784976" cy="2420888"/>
          </a:xfrm>
        </p:spPr>
        <p:txBody>
          <a:bodyPr>
            <a:normAutofit/>
          </a:bodyPr>
          <a:lstStyle/>
          <a:p>
            <a:r>
              <a:rPr lang="en-GB" sz="2800" dirty="0" smtClean="0"/>
              <a:t>Where can El Niño be detected in individual planktonic foraminifera data?  </a:t>
            </a:r>
            <a:br>
              <a:rPr lang="en-GB" sz="2800" dirty="0" smtClean="0"/>
            </a:br>
            <a:r>
              <a:rPr lang="en-GB" sz="2800" dirty="0"/>
              <a:t/>
            </a:r>
            <a:br>
              <a:rPr lang="en-GB" sz="2800" dirty="0"/>
            </a:br>
            <a:r>
              <a:rPr lang="en-GB" sz="2800" dirty="0" smtClean="0"/>
              <a:t>Fraction of modelled extreme events that are due to ENSO.</a:t>
            </a:r>
            <a:endParaRPr lang="en-GB" sz="2800" dirty="0"/>
          </a:p>
        </p:txBody>
      </p:sp>
      <p:sp>
        <p:nvSpPr>
          <p:cNvPr id="5" name="TextBox 4"/>
          <p:cNvSpPr txBox="1"/>
          <p:nvPr/>
        </p:nvSpPr>
        <p:spPr>
          <a:xfrm>
            <a:off x="611560" y="2276872"/>
            <a:ext cx="7856638" cy="461665"/>
          </a:xfrm>
          <a:prstGeom prst="rect">
            <a:avLst/>
          </a:prstGeom>
          <a:solidFill>
            <a:schemeClr val="bg1"/>
          </a:solidFill>
        </p:spPr>
        <p:txBody>
          <a:bodyPr wrap="none" rtlCol="0">
            <a:spAutoFit/>
          </a:bodyPr>
          <a:lstStyle/>
          <a:p>
            <a:r>
              <a:rPr lang="en-GB" sz="2400" dirty="0" smtClean="0"/>
              <a:t>Pre-industrial                                       Pliocene                </a:t>
            </a:r>
            <a:endParaRPr lang="en-GB" sz="2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125" r="8602" b="11032"/>
          <a:stretch/>
        </p:blipFill>
        <p:spPr>
          <a:xfrm rot="16200000">
            <a:off x="4694870" y="2543758"/>
            <a:ext cx="4032448" cy="436277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7239" r="7254" b="6573"/>
          <a:stretch/>
        </p:blipFill>
        <p:spPr>
          <a:xfrm rot="16200000">
            <a:off x="415104" y="2413836"/>
            <a:ext cx="4091940" cy="4563122"/>
          </a:xfrm>
          <a:prstGeom prst="rect">
            <a:avLst/>
          </a:prstGeom>
        </p:spPr>
      </p:pic>
    </p:spTree>
    <p:extLst>
      <p:ext uri="{BB962C8B-B14F-4D97-AF65-F5344CB8AC3E}">
        <p14:creationId xmlns:p14="http://schemas.microsoft.com/office/powerpoint/2010/main" val="17356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05"/>
            <a:ext cx="7886700" cy="1325563"/>
          </a:xfrm>
        </p:spPr>
        <p:txBody>
          <a:bodyPr/>
          <a:lstStyle/>
          <a:p>
            <a:r>
              <a:rPr lang="en-GB" dirty="0" smtClean="0"/>
              <a:t>Conclusions</a:t>
            </a:r>
            <a:endParaRPr lang="en-GB" dirty="0"/>
          </a:p>
        </p:txBody>
      </p:sp>
      <p:sp>
        <p:nvSpPr>
          <p:cNvPr id="3" name="TextBox 2"/>
          <p:cNvSpPr txBox="1"/>
          <p:nvPr/>
        </p:nvSpPr>
        <p:spPr>
          <a:xfrm>
            <a:off x="467544" y="6074712"/>
            <a:ext cx="6552728" cy="738664"/>
          </a:xfrm>
          <a:prstGeom prst="rect">
            <a:avLst/>
          </a:prstGeom>
          <a:noFill/>
        </p:spPr>
        <p:txBody>
          <a:bodyPr wrap="square" rtlCol="0">
            <a:spAutoFit/>
          </a:bodyPr>
          <a:lstStyle/>
          <a:p>
            <a:r>
              <a:rPr lang="en-GB" sz="1400" dirty="0"/>
              <a:t>Research leading to these results has received funding from the European Research Council under the European Union’s Seventh Framework Programme (FP7/2007-2013) / ERC grant agreement no. 278636.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220082"/>
            <a:ext cx="1665115" cy="1593294"/>
          </a:xfrm>
          <a:prstGeom prst="rect">
            <a:avLst/>
          </a:prstGeom>
        </p:spPr>
      </p:pic>
      <p:sp>
        <p:nvSpPr>
          <p:cNvPr id="5" name="TextBox 4"/>
          <p:cNvSpPr txBox="1"/>
          <p:nvPr/>
        </p:nvSpPr>
        <p:spPr>
          <a:xfrm>
            <a:off x="107504" y="952267"/>
            <a:ext cx="7759774" cy="4708981"/>
          </a:xfrm>
          <a:prstGeom prst="rect">
            <a:avLst/>
          </a:prstGeom>
          <a:noFill/>
        </p:spPr>
        <p:txBody>
          <a:bodyPr wrap="square" rtlCol="0">
            <a:spAutoFit/>
          </a:bodyPr>
          <a:lstStyle/>
          <a:p>
            <a:pPr marL="342900" indent="-342900">
              <a:buFont typeface="Arial" panose="020B0604020202020204" pitchFamily="34" charset="0"/>
              <a:buChar char="•"/>
            </a:pPr>
            <a:r>
              <a:rPr lang="en-GB" dirty="0" smtClean="0"/>
              <a:t>In the Pliocene HadCM3 suggests El Niño events were:</a:t>
            </a:r>
          </a:p>
          <a:p>
            <a:pPr marL="971550" lvl="1" indent="-514350">
              <a:spcBef>
                <a:spcPts val="0"/>
              </a:spcBef>
              <a:buAutoNum type="romanLcPeriod"/>
            </a:pPr>
            <a:r>
              <a:rPr lang="en-GB" dirty="0" smtClean="0"/>
              <a:t>Stronger</a:t>
            </a:r>
            <a:endParaRPr lang="en-GB" dirty="0"/>
          </a:p>
          <a:p>
            <a:pPr marL="971550" lvl="1" indent="-514350">
              <a:spcBef>
                <a:spcPts val="0"/>
              </a:spcBef>
              <a:buAutoNum type="romanLcPeriod"/>
            </a:pPr>
            <a:r>
              <a:rPr lang="en-GB" dirty="0" smtClean="0"/>
              <a:t>Temperature anomaly shifted to the West</a:t>
            </a:r>
          </a:p>
          <a:p>
            <a:pPr marL="971550" lvl="1" indent="-514350">
              <a:spcBef>
                <a:spcPts val="0"/>
              </a:spcBef>
              <a:buAutoNum type="romanLcPeriod"/>
            </a:pPr>
            <a:r>
              <a:rPr lang="en-GB" dirty="0" smtClean="0"/>
              <a:t>More strongly related to the PDO</a:t>
            </a:r>
          </a:p>
          <a:p>
            <a:pPr marL="971550" lvl="1" indent="-514350">
              <a:spcBef>
                <a:spcPts val="0"/>
              </a:spcBef>
              <a:buAutoNum type="romanLcPeriod"/>
            </a:pPr>
            <a:endParaRPr lang="en-GB" dirty="0" smtClean="0"/>
          </a:p>
          <a:p>
            <a:pPr marL="514350" indent="-514350">
              <a:spcBef>
                <a:spcPts val="0"/>
              </a:spcBef>
              <a:buFont typeface="Arial" panose="020B0604020202020204" pitchFamily="34" charset="0"/>
              <a:buChar char="•"/>
            </a:pPr>
            <a:r>
              <a:rPr lang="en-GB" dirty="0" smtClean="0"/>
              <a:t>El Niño events have a stronger signal in proxy data in the western half of the Pacific due to </a:t>
            </a:r>
          </a:p>
          <a:p>
            <a:pPr marL="971550" lvl="1" indent="-514350">
              <a:spcBef>
                <a:spcPts val="0"/>
              </a:spcBef>
              <a:buFont typeface="+mj-lt"/>
              <a:buAutoNum type="romanLcPeriod"/>
            </a:pPr>
            <a:r>
              <a:rPr lang="en-GB" dirty="0" smtClean="0"/>
              <a:t>Shift in temperature </a:t>
            </a:r>
          </a:p>
          <a:p>
            <a:pPr marL="971550" lvl="1" indent="-514350">
              <a:spcBef>
                <a:spcPts val="0"/>
              </a:spcBef>
              <a:buFont typeface="+mj-lt"/>
              <a:buAutoNum type="romanLcPeriod"/>
            </a:pPr>
            <a:r>
              <a:rPr lang="en-GB" dirty="0" smtClean="0"/>
              <a:t>Intensification of hydrological cycle throughout tropics</a:t>
            </a:r>
          </a:p>
          <a:p>
            <a:pPr marL="971550" lvl="1" indent="-514350">
              <a:spcBef>
                <a:spcPts val="0"/>
              </a:spcBef>
              <a:buFont typeface="+mj-lt"/>
              <a:buAutoNum type="romanLcPeriod"/>
            </a:pPr>
            <a:endParaRPr lang="en-GB" dirty="0" smtClean="0"/>
          </a:p>
          <a:p>
            <a:pPr marL="342900" indent="-342900">
              <a:spcBef>
                <a:spcPts val="0"/>
              </a:spcBef>
              <a:buFont typeface="Arial" panose="020B0604020202020204" pitchFamily="34" charset="0"/>
              <a:buChar char="•"/>
            </a:pPr>
            <a:r>
              <a:rPr lang="en-GB" dirty="0" smtClean="0"/>
              <a:t>Skill in predicting El Niño from proxy data can change between the Pliocene and preindustrial but is usually:</a:t>
            </a:r>
          </a:p>
          <a:p>
            <a:pPr marL="971550" lvl="1" indent="-514350">
              <a:spcBef>
                <a:spcPts val="0"/>
              </a:spcBef>
              <a:buFont typeface="+mj-lt"/>
              <a:buAutoNum type="romanLcPeriod"/>
            </a:pPr>
            <a:r>
              <a:rPr lang="en-GB" dirty="0" smtClean="0"/>
              <a:t>Similar for coral data</a:t>
            </a:r>
          </a:p>
          <a:p>
            <a:pPr marL="971550" lvl="1" indent="-514350">
              <a:spcBef>
                <a:spcPts val="0"/>
              </a:spcBef>
              <a:buFont typeface="+mj-lt"/>
              <a:buAutoNum type="romanLcPeriod"/>
            </a:pPr>
            <a:r>
              <a:rPr lang="en-GB" dirty="0" smtClean="0"/>
              <a:t>Better in the Pliocene for individual planktonic foraminifera data.</a:t>
            </a:r>
          </a:p>
        </p:txBody>
      </p:sp>
    </p:spTree>
    <p:extLst>
      <p:ext uri="{BB962C8B-B14F-4D97-AF65-F5344CB8AC3E}">
        <p14:creationId xmlns:p14="http://schemas.microsoft.com/office/powerpoint/2010/main" val="350364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SLIDES</a:t>
            </a:r>
            <a:endParaRPr lang="en-GB" dirty="0"/>
          </a:p>
        </p:txBody>
      </p:sp>
    </p:spTree>
    <p:extLst>
      <p:ext uri="{BB962C8B-B14F-4D97-AF65-F5344CB8AC3E}">
        <p14:creationId xmlns:p14="http://schemas.microsoft.com/office/powerpoint/2010/main" val="144843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El Niño in the Pliocene:</a:t>
            </a:r>
            <a:br>
              <a:rPr lang="en-GB" dirty="0" smtClean="0"/>
            </a:br>
            <a:r>
              <a:rPr lang="en-GB" dirty="0" smtClean="0"/>
              <a:t>2. Precipitation</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28" name="Group 27"/>
          <p:cNvGrpSpPr/>
          <p:nvPr/>
        </p:nvGrpSpPr>
        <p:grpSpPr>
          <a:xfrm>
            <a:off x="107505" y="1772816"/>
            <a:ext cx="8815520" cy="2394983"/>
            <a:chOff x="107505" y="3068960"/>
            <a:chExt cx="8815520" cy="2394983"/>
          </a:xfrm>
        </p:grpSpPr>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545" t="17612" r="20498" b="9947"/>
            <a:stretch/>
          </p:blipFill>
          <p:spPr>
            <a:xfrm rot="16200000">
              <a:off x="401465" y="2775000"/>
              <a:ext cx="2394952" cy="2982872"/>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545" t="17612" r="20498" b="9947"/>
            <a:stretch/>
          </p:blipFill>
          <p:spPr>
            <a:xfrm rot="16200000">
              <a:off x="3323248" y="2775001"/>
              <a:ext cx="2394952" cy="2982872"/>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545" t="17612" r="20497" b="9947"/>
            <a:stretch/>
          </p:blipFill>
          <p:spPr>
            <a:xfrm rot="16200000">
              <a:off x="6234097" y="2775016"/>
              <a:ext cx="2394983" cy="2982872"/>
            </a:xfrm>
            <a:prstGeom prst="rect">
              <a:avLst/>
            </a:prstGeom>
          </p:spPr>
        </p:pic>
      </p:grpSp>
      <p:grpSp>
        <p:nvGrpSpPr>
          <p:cNvPr id="29" name="Group 28"/>
          <p:cNvGrpSpPr>
            <a:grpSpLocks noChangeAspect="1"/>
          </p:cNvGrpSpPr>
          <p:nvPr/>
        </p:nvGrpSpPr>
        <p:grpSpPr>
          <a:xfrm>
            <a:off x="199494" y="4552642"/>
            <a:ext cx="4435056" cy="1193149"/>
            <a:chOff x="76629" y="2330191"/>
            <a:chExt cx="8990411" cy="2418660"/>
          </a:xfrm>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l="545" t="17612" r="20498" b="9947"/>
            <a:stretch/>
          </p:blipFill>
          <p:spPr>
            <a:xfrm rot="16200000">
              <a:off x="3353792" y="2036231"/>
              <a:ext cx="2394952" cy="2982872"/>
            </a:xfrm>
            <a:prstGeom prst="rect">
              <a:avLst/>
            </a:prstGeom>
          </p:spPr>
        </p:pic>
        <p:pic>
          <p:nvPicPr>
            <p:cNvPr id="31" name="Picture 30"/>
            <p:cNvPicPr>
              <a:picLocks noChangeAspect="1"/>
            </p:cNvPicPr>
            <p:nvPr/>
          </p:nvPicPr>
          <p:blipFill rotWithShape="1">
            <a:blip r:embed="rId15" cstate="print">
              <a:extLst>
                <a:ext uri="{28A0092B-C50C-407E-A947-70E740481C1C}">
                  <a14:useLocalDpi xmlns:a14="http://schemas.microsoft.com/office/drawing/2010/main" val="0"/>
                </a:ext>
              </a:extLst>
            </a:blip>
            <a:srcRect t="17579" r="21045" b="9972"/>
            <a:stretch/>
          </p:blipFill>
          <p:spPr>
            <a:xfrm rot="16200000">
              <a:off x="370784" y="2059804"/>
              <a:ext cx="2394892" cy="2983202"/>
            </a:xfrm>
            <a:prstGeom prst="rect">
              <a:avLst/>
            </a:prstGeom>
          </p:spPr>
        </p:pic>
        <p:pic>
          <p:nvPicPr>
            <p:cNvPr id="32" name="Picture 31"/>
            <p:cNvPicPr>
              <a:picLocks noChangeAspect="1"/>
            </p:cNvPicPr>
            <p:nvPr/>
          </p:nvPicPr>
          <p:blipFill rotWithShape="1">
            <a:blip r:embed="rId16" cstate="print">
              <a:extLst>
                <a:ext uri="{28A0092B-C50C-407E-A947-70E740481C1C}">
                  <a14:useLocalDpi xmlns:a14="http://schemas.microsoft.com/office/drawing/2010/main" val="0"/>
                </a:ext>
              </a:extLst>
            </a:blip>
            <a:srcRect l="545" t="17612" r="20498" b="9947"/>
            <a:stretch/>
          </p:blipFill>
          <p:spPr>
            <a:xfrm rot="16200000">
              <a:off x="6378128" y="2036232"/>
              <a:ext cx="2394954" cy="2982871"/>
            </a:xfrm>
            <a:prstGeom prst="rect">
              <a:avLst/>
            </a:prstGeom>
          </p:spPr>
        </p:pic>
      </p:grpSp>
    </p:spTree>
    <p:extLst>
      <p:ext uri="{BB962C8B-B14F-4D97-AF65-F5344CB8AC3E}">
        <p14:creationId xmlns:p14="http://schemas.microsoft.com/office/powerpoint/2010/main" val="499479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extLst>
              <a:ext uri="{28A0092B-C50C-407E-A947-70E740481C1C}">
                <a14:useLocalDpi xmlns:a14="http://schemas.microsoft.com/office/drawing/2010/main" val="0"/>
              </a:ext>
            </a:extLst>
          </a:blip>
          <a:srcRect t="15332" r="20263" b="7873"/>
          <a:stretch/>
        </p:blipFill>
        <p:spPr>
          <a:xfrm rot="16200000">
            <a:off x="373485" y="1866876"/>
            <a:ext cx="2744024" cy="3420000"/>
          </a:xfrm>
          <a:prstGeom prst="rect">
            <a:avLst/>
          </a:prstGeom>
        </p:spPr>
      </p:pic>
      <p:sp>
        <p:nvSpPr>
          <p:cNvPr id="2" name="Title 1"/>
          <p:cNvSpPr>
            <a:spLocks noGrp="1"/>
          </p:cNvSpPr>
          <p:nvPr>
            <p:ph type="title"/>
          </p:nvPr>
        </p:nvSpPr>
        <p:spPr/>
        <p:txBody>
          <a:bodyPr/>
          <a:lstStyle/>
          <a:p>
            <a:r>
              <a:rPr lang="en-GB" dirty="0" smtClean="0"/>
              <a:t>HadCM3 modern El Nino</a:t>
            </a:r>
            <a:endParaRPr lang="en-GB" dirty="0"/>
          </a:p>
        </p:txBody>
      </p:sp>
      <p:sp>
        <p:nvSpPr>
          <p:cNvPr id="7" name="TextBox 6"/>
          <p:cNvSpPr txBox="1"/>
          <p:nvPr/>
        </p:nvSpPr>
        <p:spPr>
          <a:xfrm>
            <a:off x="0" y="1723455"/>
            <a:ext cx="3618298" cy="769441"/>
          </a:xfrm>
          <a:prstGeom prst="rect">
            <a:avLst/>
          </a:prstGeom>
          <a:solidFill>
            <a:schemeClr val="bg1"/>
          </a:solidFill>
        </p:spPr>
        <p:txBody>
          <a:bodyPr wrap="none" rtlCol="0">
            <a:spAutoFit/>
          </a:bodyPr>
          <a:lstStyle/>
          <a:p>
            <a:r>
              <a:rPr lang="en-GB" u="sng" dirty="0" smtClean="0"/>
              <a:t>HadCM3 El Nino temperature </a:t>
            </a:r>
          </a:p>
          <a:p>
            <a:r>
              <a:rPr lang="en-GB" u="sng" dirty="0" smtClean="0"/>
              <a:t>anomaly preindustrial</a:t>
            </a:r>
            <a:r>
              <a:rPr lang="en-GB" dirty="0" smtClean="0"/>
              <a:t> </a:t>
            </a:r>
            <a:endParaRPr lang="en-GB" u="sng"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2420888"/>
            <a:ext cx="5544000" cy="2772000"/>
          </a:xfrm>
          <a:prstGeom prst="rect">
            <a:avLst/>
          </a:prstGeom>
        </p:spPr>
      </p:pic>
      <p:sp>
        <p:nvSpPr>
          <p:cNvPr id="9" name="TextBox 8"/>
          <p:cNvSpPr txBox="1"/>
          <p:nvPr/>
        </p:nvSpPr>
        <p:spPr>
          <a:xfrm>
            <a:off x="3713759" y="1916832"/>
            <a:ext cx="5466753" cy="400110"/>
          </a:xfrm>
          <a:prstGeom prst="rect">
            <a:avLst/>
          </a:prstGeom>
          <a:noFill/>
        </p:spPr>
        <p:txBody>
          <a:bodyPr wrap="none" rtlCol="0">
            <a:spAutoFit/>
          </a:bodyPr>
          <a:lstStyle/>
          <a:p>
            <a:r>
              <a:rPr lang="en-GB" u="sng" dirty="0" smtClean="0"/>
              <a:t>November 1997 SST anomaly (strong El Nino)</a:t>
            </a:r>
            <a:endParaRPr lang="en-GB" u="sng" dirty="0"/>
          </a:p>
        </p:txBody>
      </p:sp>
    </p:spTree>
    <p:extLst>
      <p:ext uri="{BB962C8B-B14F-4D97-AF65-F5344CB8AC3E}">
        <p14:creationId xmlns:p14="http://schemas.microsoft.com/office/powerpoint/2010/main" val="143281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4876800" cy="738188"/>
          </a:xfrm>
        </p:spPr>
        <p:txBody>
          <a:bodyPr>
            <a:normAutofit fontScale="90000"/>
          </a:bodyPr>
          <a:lstStyle/>
          <a:p>
            <a:r>
              <a:rPr lang="en-GB" dirty="0" smtClean="0"/>
              <a:t>Data-model comparison to interpret Pliocene El Nino</a:t>
            </a:r>
            <a:endParaRPr lang="en-GB" dirty="0"/>
          </a:p>
        </p:txBody>
      </p:sp>
      <p:grpSp>
        <p:nvGrpSpPr>
          <p:cNvPr id="16" name="Group 15"/>
          <p:cNvGrpSpPr/>
          <p:nvPr/>
        </p:nvGrpSpPr>
        <p:grpSpPr>
          <a:xfrm>
            <a:off x="395537" y="1484784"/>
            <a:ext cx="1728191" cy="2376024"/>
            <a:chOff x="395537" y="1484784"/>
            <a:chExt cx="1728191" cy="2376024"/>
          </a:xfrm>
        </p:grpSpPr>
        <p:sp>
          <p:nvSpPr>
            <p:cNvPr id="5" name="Rectangle 4"/>
            <p:cNvSpPr/>
            <p:nvPr/>
          </p:nvSpPr>
          <p:spPr bwMode="auto">
            <a:xfrm>
              <a:off x="395537" y="1484784"/>
              <a:ext cx="1728191" cy="2376024"/>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574" t="15831" r="25005" b="57760"/>
            <a:stretch/>
          </p:blipFill>
          <p:spPr>
            <a:xfrm rot="16200000">
              <a:off x="254988" y="1985374"/>
              <a:ext cx="2072712" cy="1503581"/>
            </a:xfrm>
            <a:prstGeom prst="rect">
              <a:avLst/>
            </a:prstGeom>
          </p:spPr>
        </p:pic>
      </p:grpSp>
      <p:grpSp>
        <p:nvGrpSpPr>
          <p:cNvPr id="15" name="Group 14"/>
          <p:cNvGrpSpPr/>
          <p:nvPr/>
        </p:nvGrpSpPr>
        <p:grpSpPr>
          <a:xfrm>
            <a:off x="2123728" y="2463513"/>
            <a:ext cx="4104456" cy="4394487"/>
            <a:chOff x="1907704" y="2463513"/>
            <a:chExt cx="4104456" cy="4394487"/>
          </a:xfrm>
        </p:grpSpPr>
        <p:sp>
          <p:nvSpPr>
            <p:cNvPr id="14" name="Rectangle 13"/>
            <p:cNvSpPr/>
            <p:nvPr/>
          </p:nvSpPr>
          <p:spPr bwMode="auto">
            <a:xfrm>
              <a:off x="1907704" y="2463513"/>
              <a:ext cx="4104456" cy="4394487"/>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634188"/>
              <a:ext cx="3703320" cy="4107180"/>
            </a:xfrm>
            <a:prstGeom prst="rect">
              <a:avLst/>
            </a:prstGeom>
          </p:spPr>
        </p:pic>
      </p:grpSp>
      <p:sp>
        <p:nvSpPr>
          <p:cNvPr id="7" name="TextBox 6"/>
          <p:cNvSpPr txBox="1"/>
          <p:nvPr/>
        </p:nvSpPr>
        <p:spPr>
          <a:xfrm>
            <a:off x="2267745" y="1484784"/>
            <a:ext cx="6624736" cy="978729"/>
          </a:xfrm>
          <a:prstGeom prst="rect">
            <a:avLst/>
          </a:prstGeom>
          <a:noFill/>
        </p:spPr>
        <p:txBody>
          <a:bodyPr wrap="square" rtlCol="0">
            <a:spAutoFit/>
          </a:bodyPr>
          <a:lstStyle/>
          <a:p>
            <a:r>
              <a:rPr lang="en-GB" sz="1800" dirty="0" smtClean="0"/>
              <a:t>For the modern this region is drier in El Nino years. These precipitation patterns are not correctly reproduced by HadCM3.</a:t>
            </a:r>
          </a:p>
          <a:p>
            <a:r>
              <a:rPr lang="en-GB" sz="1800" dirty="0" smtClean="0"/>
              <a:t>Perhaps compare data with another HadCM3 region.</a:t>
            </a:r>
            <a:endParaRPr lang="en-GB" sz="1800" dirty="0"/>
          </a:p>
        </p:txBody>
      </p:sp>
      <p:grpSp>
        <p:nvGrpSpPr>
          <p:cNvPr id="13" name="Group 12"/>
          <p:cNvGrpSpPr/>
          <p:nvPr/>
        </p:nvGrpSpPr>
        <p:grpSpPr>
          <a:xfrm>
            <a:off x="4788024" y="3284984"/>
            <a:ext cx="4536504" cy="3573016"/>
            <a:chOff x="4788024" y="3284984"/>
            <a:chExt cx="4536504" cy="3573016"/>
          </a:xfrm>
        </p:grpSpPr>
        <p:sp>
          <p:nvSpPr>
            <p:cNvPr id="12" name="Rectangle 11"/>
            <p:cNvSpPr/>
            <p:nvPr/>
          </p:nvSpPr>
          <p:spPr bwMode="auto">
            <a:xfrm>
              <a:off x="4788024" y="3284984"/>
              <a:ext cx="4536504" cy="3573016"/>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1" name="Group 10"/>
            <p:cNvGrpSpPr/>
            <p:nvPr/>
          </p:nvGrpSpPr>
          <p:grpSpPr>
            <a:xfrm>
              <a:off x="5076496" y="3356992"/>
              <a:ext cx="3960000" cy="3096343"/>
              <a:chOff x="5076496" y="3356992"/>
              <a:chExt cx="3960000" cy="3096343"/>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067" t="16963" r="23243" b="8203"/>
              <a:stretch/>
            </p:blipFill>
            <p:spPr>
              <a:xfrm rot="16200000">
                <a:off x="5659241" y="3076081"/>
                <a:ext cx="2794509" cy="3960000"/>
              </a:xfrm>
              <a:prstGeom prst="rect">
                <a:avLst/>
              </a:prstGeom>
            </p:spPr>
          </p:pic>
          <p:sp>
            <p:nvSpPr>
              <p:cNvPr id="10" name="TextBox 9"/>
              <p:cNvSpPr txBox="1"/>
              <p:nvPr/>
            </p:nvSpPr>
            <p:spPr>
              <a:xfrm>
                <a:off x="5232400" y="3356992"/>
                <a:ext cx="3804096" cy="566309"/>
              </a:xfrm>
              <a:prstGeom prst="rect">
                <a:avLst/>
              </a:prstGeom>
              <a:solidFill>
                <a:schemeClr val="bg1"/>
              </a:solidFill>
            </p:spPr>
            <p:txBody>
              <a:bodyPr wrap="square" rtlCol="0">
                <a:spAutoFit/>
              </a:bodyPr>
              <a:lstStyle/>
              <a:p>
                <a:r>
                  <a:rPr lang="en-GB" sz="1400" dirty="0" smtClean="0"/>
                  <a:t>HadCM3 modern precipitation</a:t>
                </a:r>
              </a:p>
              <a:p>
                <a:r>
                  <a:rPr lang="en-GB" sz="1400" dirty="0" smtClean="0"/>
                  <a:t> El Nino - long term mean</a:t>
                </a:r>
                <a:endParaRPr lang="en-GB" sz="1400" dirty="0"/>
              </a:p>
            </p:txBody>
          </p:sp>
        </p:grpSp>
      </p:grpSp>
    </p:spTree>
    <p:extLst>
      <p:ext uri="{BB962C8B-B14F-4D97-AF65-F5344CB8AC3E}">
        <p14:creationId xmlns:p14="http://schemas.microsoft.com/office/powerpoint/2010/main" val="4941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Questions</a:t>
            </a:r>
            <a:endParaRPr lang="en-GB" sz="4000" dirty="0"/>
          </a:p>
        </p:txBody>
      </p:sp>
      <p:sp>
        <p:nvSpPr>
          <p:cNvPr id="3" name="TextBox 2"/>
          <p:cNvSpPr txBox="1"/>
          <p:nvPr/>
        </p:nvSpPr>
        <p:spPr>
          <a:xfrm>
            <a:off x="179512" y="1479784"/>
            <a:ext cx="8712967" cy="4739759"/>
          </a:xfrm>
          <a:prstGeom prst="rect">
            <a:avLst/>
          </a:prstGeom>
          <a:noFill/>
        </p:spPr>
        <p:txBody>
          <a:bodyPr wrap="square" rtlCol="0">
            <a:spAutoFit/>
          </a:bodyPr>
          <a:lstStyle/>
          <a:p>
            <a:pPr indent="-514350">
              <a:spcBef>
                <a:spcPts val="0"/>
              </a:spcBef>
              <a:spcAft>
                <a:spcPts val="1200"/>
              </a:spcAft>
              <a:buFont typeface="+mj-lt"/>
              <a:buAutoNum type="arabicPeriod"/>
            </a:pPr>
            <a:r>
              <a:rPr lang="en-GB" sz="2800" dirty="0" smtClean="0"/>
              <a:t>How was the structure of El Ni</a:t>
            </a:r>
            <a:r>
              <a:rPr lang="en-GB" sz="2800" dirty="0" smtClean="0">
                <a:latin typeface="Arial"/>
                <a:cs typeface="Arial"/>
              </a:rPr>
              <a:t>ñ</a:t>
            </a:r>
            <a:r>
              <a:rPr lang="en-GB" sz="2800" dirty="0" smtClean="0"/>
              <a:t>o different in the Pliocene? </a:t>
            </a:r>
            <a:r>
              <a:rPr lang="en-GB" sz="2400" dirty="0" smtClean="0"/>
              <a:t>(</a:t>
            </a:r>
            <a:r>
              <a:rPr lang="en-GB" sz="2400" i="1" dirty="0" smtClean="0"/>
              <a:t>2500 year HadCM3 simulation)</a:t>
            </a:r>
            <a:endParaRPr lang="en-GB" sz="2800" i="1" dirty="0" smtClean="0"/>
          </a:p>
          <a:p>
            <a:pPr indent="-514350">
              <a:spcBef>
                <a:spcPts val="0"/>
              </a:spcBef>
              <a:spcAft>
                <a:spcPts val="1200"/>
              </a:spcAft>
              <a:buFont typeface="+mj-lt"/>
              <a:buAutoNum type="arabicPeriod" startAt="2"/>
            </a:pPr>
            <a:r>
              <a:rPr lang="en-GB" sz="2800" dirty="0" smtClean="0"/>
              <a:t>What are the reasons for these differences? </a:t>
            </a:r>
            <a:endParaRPr lang="en-GB" sz="2800" i="1" dirty="0" smtClean="0"/>
          </a:p>
          <a:p>
            <a:pPr indent="-457200">
              <a:spcBef>
                <a:spcPts val="0"/>
              </a:spcBef>
              <a:spcAft>
                <a:spcPts val="1200"/>
              </a:spcAft>
              <a:buAutoNum type="arabicPeriod" startAt="2"/>
            </a:pPr>
            <a:r>
              <a:rPr lang="en-GB" sz="2800" dirty="0" smtClean="0"/>
              <a:t>What would Pliocene El Niño look like in proxy data?</a:t>
            </a:r>
          </a:p>
          <a:p>
            <a:pPr indent="-457200">
              <a:spcBef>
                <a:spcPts val="0"/>
              </a:spcBef>
              <a:spcAft>
                <a:spcPts val="1200"/>
              </a:spcAft>
              <a:buAutoNum type="arabicPeriod" startAt="2"/>
            </a:pPr>
            <a:endParaRPr lang="en-GB" sz="2800" dirty="0"/>
          </a:p>
          <a:p>
            <a:pPr>
              <a:spcBef>
                <a:spcPts val="0"/>
              </a:spcBef>
              <a:spcAft>
                <a:spcPts val="1200"/>
              </a:spcAft>
            </a:pPr>
            <a:endParaRPr lang="en-GB" sz="2800" dirty="0"/>
          </a:p>
          <a:p>
            <a:pPr>
              <a:spcBef>
                <a:spcPts val="0"/>
              </a:spcBef>
              <a:spcAft>
                <a:spcPts val="1200"/>
              </a:spcAft>
            </a:pPr>
            <a:r>
              <a:rPr lang="en-GB" sz="2800" dirty="0" smtClean="0"/>
              <a:t>4.  Which regions provide a good representation of Pliocene El Niño?</a:t>
            </a:r>
            <a:endParaRPr lang="en-GB" sz="2800" dirty="0"/>
          </a:p>
        </p:txBody>
      </p:sp>
      <p:grpSp>
        <p:nvGrpSpPr>
          <p:cNvPr id="17" name="Group 16"/>
          <p:cNvGrpSpPr/>
          <p:nvPr/>
        </p:nvGrpSpPr>
        <p:grpSpPr>
          <a:xfrm>
            <a:off x="467544" y="4077072"/>
            <a:ext cx="8136904" cy="1061864"/>
            <a:chOff x="1547664" y="4437112"/>
            <a:chExt cx="8136904" cy="1061864"/>
          </a:xfrm>
        </p:grpSpPr>
        <p:sp>
          <p:nvSpPr>
            <p:cNvPr id="4" name="Rectangle 3"/>
            <p:cNvSpPr/>
            <p:nvPr/>
          </p:nvSpPr>
          <p:spPr bwMode="auto">
            <a:xfrm>
              <a:off x="1547664" y="4437112"/>
              <a:ext cx="259228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HadCM3</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temperature</a:t>
              </a:r>
            </a:p>
          </p:txBody>
        </p:sp>
        <p:sp>
          <p:nvSpPr>
            <p:cNvPr id="5" name="Rectangle 4"/>
            <p:cNvSpPr/>
            <p:nvPr/>
          </p:nvSpPr>
          <p:spPr bwMode="auto">
            <a:xfrm>
              <a:off x="1547665" y="5110336"/>
              <a:ext cx="2592288" cy="38864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kumimoji="0" lang="en-GB" sz="2000" b="0" i="0" u="none" strike="noStrike" cap="none" normalizeH="0" baseline="0" dirty="0" smtClean="0">
                  <a:ln>
                    <a:noFill/>
                  </a:ln>
                  <a:solidFill>
                    <a:schemeClr val="tx1"/>
                  </a:solidFill>
                  <a:effectLst/>
                  <a:latin typeface="Arial" charset="0"/>
                </a:rPr>
                <a:t>HadCM3 </a:t>
              </a:r>
              <a:r>
                <a:rPr lang="el-GR" dirty="0"/>
                <a:t>δ</a:t>
              </a:r>
              <a:r>
                <a:rPr lang="en-GB" baseline="30000" dirty="0" smtClean="0"/>
                <a:t>18</a:t>
              </a:r>
              <a:r>
                <a:rPr lang="en-GB" dirty="0" smtClean="0"/>
                <a:t>O</a:t>
              </a:r>
              <a:r>
                <a:rPr lang="en-GB" baseline="-25000" dirty="0" smtClean="0"/>
                <a:t>sw</a:t>
              </a:r>
              <a:endParaRPr lang="en-GB" dirty="0"/>
            </a:p>
          </p:txBody>
        </p:sp>
        <p:sp>
          <p:nvSpPr>
            <p:cNvPr id="6" name="Rectangle 5"/>
            <p:cNvSpPr/>
            <p:nvPr/>
          </p:nvSpPr>
          <p:spPr bwMode="auto">
            <a:xfrm>
              <a:off x="4847810" y="4772000"/>
              <a:ext cx="195643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Transfer</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function</a:t>
              </a:r>
            </a:p>
          </p:txBody>
        </p:sp>
        <p:cxnSp>
          <p:nvCxnSpPr>
            <p:cNvPr id="8" name="Straight Arrow Connector 7"/>
            <p:cNvCxnSpPr/>
            <p:nvPr/>
          </p:nvCxnSpPr>
          <p:spPr bwMode="auto">
            <a:xfrm>
              <a:off x="4175958" y="4557700"/>
              <a:ext cx="599846" cy="264604"/>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0" name="Straight Arrow Connector 9"/>
            <p:cNvCxnSpPr>
              <a:stCxn id="5" idx="3"/>
            </p:cNvCxnSpPr>
            <p:nvPr/>
          </p:nvCxnSpPr>
          <p:spPr bwMode="auto">
            <a:xfrm flipV="1">
              <a:off x="4139953" y="5063480"/>
              <a:ext cx="612068" cy="241176"/>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6948264" y="4991472"/>
              <a:ext cx="563843" cy="0"/>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sp>
          <p:nvSpPr>
            <p:cNvPr id="13" name="Rectangle 12"/>
            <p:cNvSpPr/>
            <p:nvPr/>
          </p:nvSpPr>
          <p:spPr bwMode="auto">
            <a:xfrm>
              <a:off x="7584114" y="4725144"/>
              <a:ext cx="2100454" cy="432048"/>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en-GB" dirty="0" smtClean="0"/>
                <a:t>Modelled </a:t>
              </a:r>
              <a:r>
                <a:rPr lang="el-GR" dirty="0" smtClean="0"/>
                <a:t>δ</a:t>
              </a:r>
              <a:r>
                <a:rPr lang="en-GB" baseline="30000" dirty="0" smtClean="0"/>
                <a:t>18</a:t>
              </a:r>
              <a:r>
                <a:rPr lang="en-GB" dirty="0" smtClean="0"/>
                <a:t>O</a:t>
              </a:r>
              <a:r>
                <a:rPr lang="en-GB" baseline="-25000" dirty="0" smtClean="0"/>
                <a:t>c</a:t>
              </a:r>
            </a:p>
          </p:txBody>
        </p:sp>
      </p:grpSp>
    </p:spTree>
    <p:extLst>
      <p:ext uri="{BB962C8B-B14F-4D97-AF65-F5344CB8AC3E}">
        <p14:creationId xmlns:p14="http://schemas.microsoft.com/office/powerpoint/2010/main" val="2801223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4876800" cy="738188"/>
          </a:xfrm>
        </p:spPr>
        <p:txBody>
          <a:bodyPr/>
          <a:lstStyle/>
          <a:p>
            <a:r>
              <a:rPr lang="en-GB" dirty="0"/>
              <a:t>W</a:t>
            </a:r>
            <a:r>
              <a:rPr lang="en-GB" dirty="0" smtClean="0"/>
              <a:t>hat is </a:t>
            </a:r>
            <a:r>
              <a:rPr lang="en-GB" dirty="0" smtClean="0">
                <a:latin typeface="Symbol" pitchFamily="18" charset="2"/>
              </a:rPr>
              <a:t>d</a:t>
            </a:r>
            <a:r>
              <a:rPr lang="en-GB" baseline="30000" dirty="0" smtClean="0"/>
              <a:t>18</a:t>
            </a:r>
            <a:r>
              <a:rPr lang="en-GB" dirty="0" smtClean="0"/>
              <a:t>O?</a:t>
            </a:r>
            <a:endParaRPr lang="en-GB" baseline="300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484313"/>
            <a:ext cx="3422650" cy="313213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855" t="5426" r="3209" b="13511"/>
          <a:stretch/>
        </p:blipFill>
        <p:spPr>
          <a:xfrm>
            <a:off x="3891064" y="3980729"/>
            <a:ext cx="4922196" cy="2976663"/>
          </a:xfrm>
          <a:prstGeom prst="rect">
            <a:avLst/>
          </a:prstGeom>
        </p:spPr>
      </p:pic>
      <p:sp>
        <p:nvSpPr>
          <p:cNvPr id="6" name="TextBox 5"/>
          <p:cNvSpPr txBox="1"/>
          <p:nvPr/>
        </p:nvSpPr>
        <p:spPr>
          <a:xfrm>
            <a:off x="3851920" y="1556792"/>
            <a:ext cx="4601300" cy="2062103"/>
          </a:xfrm>
          <a:prstGeom prst="rect">
            <a:avLst/>
          </a:prstGeom>
          <a:noFill/>
        </p:spPr>
        <p:txBody>
          <a:bodyPr wrap="square" rtlCol="0">
            <a:spAutoFit/>
          </a:bodyPr>
          <a:lstStyle/>
          <a:p>
            <a:r>
              <a:rPr lang="en-GB" dirty="0" smtClean="0"/>
              <a:t>All natural waters contains some oxygen-16 and some oxygen-18.</a:t>
            </a:r>
          </a:p>
          <a:p>
            <a:endParaRPr lang="en-GB" dirty="0"/>
          </a:p>
          <a:p>
            <a:r>
              <a:rPr lang="en-GB" dirty="0" smtClean="0"/>
              <a:t>Anything which incorporates water will incorporate some oxygen-16 and some oxygen-18. </a:t>
            </a:r>
          </a:p>
        </p:txBody>
      </p:sp>
      <p:sp>
        <p:nvSpPr>
          <p:cNvPr id="8" name="Rectangle 7"/>
          <p:cNvSpPr/>
          <p:nvPr/>
        </p:nvSpPr>
        <p:spPr>
          <a:xfrm>
            <a:off x="251521" y="4581128"/>
            <a:ext cx="4176464" cy="2185214"/>
          </a:xfrm>
          <a:prstGeom prst="rect">
            <a:avLst/>
          </a:prstGeom>
        </p:spPr>
        <p:txBody>
          <a:bodyPr wrap="square">
            <a:spAutoFit/>
          </a:bodyPr>
          <a:lstStyle/>
          <a:p>
            <a:r>
              <a:rPr lang="en-GB" dirty="0" smtClean="0">
                <a:latin typeface="Symbol" pitchFamily="18" charset="2"/>
              </a:rPr>
              <a:t>d</a:t>
            </a:r>
            <a:r>
              <a:rPr lang="en-GB" baseline="30000" dirty="0" smtClean="0"/>
              <a:t>18</a:t>
            </a:r>
            <a:r>
              <a:rPr lang="en-GB" dirty="0" smtClean="0"/>
              <a:t>O is a measurement</a:t>
            </a:r>
          </a:p>
          <a:p>
            <a:r>
              <a:rPr lang="en-GB" dirty="0" smtClean="0"/>
              <a:t>of the relative amounts of</a:t>
            </a:r>
          </a:p>
          <a:p>
            <a:r>
              <a:rPr lang="en-GB" dirty="0" smtClean="0"/>
              <a:t>oxygen-16 and oxygen-18.</a:t>
            </a:r>
          </a:p>
          <a:p>
            <a:endParaRPr lang="en-GB" dirty="0" smtClean="0"/>
          </a:p>
          <a:p>
            <a:r>
              <a:rPr lang="en-GB" dirty="0" smtClean="0"/>
              <a:t>Different values of </a:t>
            </a:r>
            <a:r>
              <a:rPr lang="en-GB" dirty="0" smtClean="0">
                <a:latin typeface="Symbol" pitchFamily="18" charset="2"/>
              </a:rPr>
              <a:t>d</a:t>
            </a:r>
            <a:r>
              <a:rPr lang="en-GB" baseline="30000" dirty="0" smtClean="0"/>
              <a:t>18</a:t>
            </a:r>
            <a:r>
              <a:rPr lang="en-GB" dirty="0" smtClean="0"/>
              <a:t>O are expected for different climates.</a:t>
            </a:r>
            <a:endParaRPr lang="en-GB" dirty="0"/>
          </a:p>
        </p:txBody>
      </p:sp>
    </p:spTree>
    <p:extLst>
      <p:ext uri="{BB962C8B-B14F-4D97-AF65-F5344CB8AC3E}">
        <p14:creationId xmlns:p14="http://schemas.microsoft.com/office/powerpoint/2010/main" val="23887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4876800" cy="738188"/>
          </a:xfrm>
        </p:spPr>
        <p:txBody>
          <a:bodyPr>
            <a:normAutofit fontScale="90000"/>
          </a:bodyPr>
          <a:lstStyle/>
          <a:p>
            <a:r>
              <a:rPr lang="en-GB" dirty="0" smtClean="0"/>
              <a:t>El Nino Characteristics</a:t>
            </a:r>
            <a:br>
              <a:rPr lang="en-GB" dirty="0" smtClean="0"/>
            </a:br>
            <a:r>
              <a:rPr lang="en-GB" dirty="0" smtClean="0"/>
              <a:t>Present-day</a:t>
            </a:r>
            <a:endParaRPr lang="en-GB" dirty="0"/>
          </a:p>
        </p:txBody>
      </p:sp>
      <p:sp>
        <p:nvSpPr>
          <p:cNvPr id="8" name="TextBox 7"/>
          <p:cNvSpPr txBox="1"/>
          <p:nvPr/>
        </p:nvSpPr>
        <p:spPr>
          <a:xfrm>
            <a:off x="323528" y="3892986"/>
            <a:ext cx="184731" cy="400110"/>
          </a:xfrm>
          <a:prstGeom prst="rect">
            <a:avLst/>
          </a:prstGeom>
          <a:solidFill>
            <a:schemeClr val="bg1"/>
          </a:solidFill>
        </p:spPr>
        <p:txBody>
          <a:bodyPr wrap="none" rtlCol="0">
            <a:spAutoFit/>
          </a:bodyPr>
          <a:lstStyle/>
          <a:p>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08" y="1626076"/>
            <a:ext cx="3703320" cy="410718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736" t="-8253" r="-2192" b="-1183"/>
          <a:stretch/>
        </p:blipFill>
        <p:spPr>
          <a:xfrm>
            <a:off x="3923928" y="1447800"/>
            <a:ext cx="6278880" cy="2363820"/>
          </a:xfrm>
          <a:prstGeom prst="rect">
            <a:avLst/>
          </a:prstGeom>
        </p:spPr>
      </p:pic>
      <p:sp>
        <p:nvSpPr>
          <p:cNvPr id="3" name="TextBox 2"/>
          <p:cNvSpPr txBox="1"/>
          <p:nvPr/>
        </p:nvSpPr>
        <p:spPr>
          <a:xfrm>
            <a:off x="4024601" y="3933056"/>
            <a:ext cx="4937570" cy="2492990"/>
          </a:xfrm>
          <a:prstGeom prst="rect">
            <a:avLst/>
          </a:prstGeom>
          <a:noFill/>
        </p:spPr>
        <p:txBody>
          <a:bodyPr wrap="none" rtlCol="0">
            <a:spAutoFit/>
          </a:bodyPr>
          <a:lstStyle/>
          <a:p>
            <a:r>
              <a:rPr lang="en-GB" dirty="0" smtClean="0"/>
              <a:t>THE THEORY</a:t>
            </a:r>
          </a:p>
          <a:p>
            <a:r>
              <a:rPr lang="en-GB" dirty="0" smtClean="0"/>
              <a:t>Warmer </a:t>
            </a:r>
            <a:r>
              <a:rPr lang="en-GB" dirty="0" err="1" smtClean="0"/>
              <a:t>temperatures</a:t>
            </a:r>
            <a:r>
              <a:rPr lang="en-GB" dirty="0" err="1" smtClean="0">
                <a:sym typeface="Wingdings" pitchFamily="2" charset="2"/>
              </a:rPr>
              <a:t>reduced</a:t>
            </a:r>
            <a:r>
              <a:rPr lang="en-GB" dirty="0" smtClean="0">
                <a:sym typeface="Wingdings" pitchFamily="2" charset="2"/>
              </a:rPr>
              <a:t> </a:t>
            </a:r>
            <a:r>
              <a:rPr lang="en-GB" dirty="0" smtClean="0">
                <a:latin typeface="Symbol" pitchFamily="18" charset="2"/>
                <a:sym typeface="Wingdings" pitchFamily="2" charset="2"/>
              </a:rPr>
              <a:t>d</a:t>
            </a:r>
            <a:r>
              <a:rPr lang="en-GB" baseline="30000" dirty="0" smtClean="0">
                <a:latin typeface="+mn-lt"/>
                <a:sym typeface="Wingdings" pitchFamily="2" charset="2"/>
              </a:rPr>
              <a:t>18</a:t>
            </a:r>
            <a:r>
              <a:rPr lang="en-GB" dirty="0" smtClean="0">
                <a:latin typeface="+mn-lt"/>
                <a:sym typeface="Wingdings" pitchFamily="2" charset="2"/>
              </a:rPr>
              <a:t>O</a:t>
            </a:r>
            <a:r>
              <a:rPr lang="en-GB" baseline="-25000" dirty="0" smtClean="0">
                <a:latin typeface="+mn-lt"/>
                <a:sym typeface="Wingdings" pitchFamily="2" charset="2"/>
              </a:rPr>
              <a:t>coral</a:t>
            </a:r>
          </a:p>
          <a:p>
            <a:r>
              <a:rPr lang="en-GB" dirty="0" smtClean="0">
                <a:latin typeface="+mn-lt"/>
                <a:sym typeface="Wingdings" pitchFamily="2" charset="2"/>
              </a:rPr>
              <a:t>Less precipitation      increased </a:t>
            </a:r>
            <a:r>
              <a:rPr lang="en-GB" dirty="0" smtClean="0">
                <a:sym typeface="Wingdings" pitchFamily="2" charset="2"/>
              </a:rPr>
              <a:t> </a:t>
            </a:r>
            <a:r>
              <a:rPr lang="en-GB" dirty="0" smtClean="0">
                <a:latin typeface="Symbol" pitchFamily="18" charset="2"/>
                <a:sym typeface="Wingdings" pitchFamily="2" charset="2"/>
              </a:rPr>
              <a:t>d</a:t>
            </a:r>
            <a:r>
              <a:rPr lang="en-GB" baseline="30000" dirty="0" smtClean="0">
                <a:sym typeface="Wingdings" pitchFamily="2" charset="2"/>
              </a:rPr>
              <a:t>18</a:t>
            </a:r>
            <a:r>
              <a:rPr lang="en-GB" dirty="0" smtClean="0">
                <a:sym typeface="Wingdings" pitchFamily="2" charset="2"/>
              </a:rPr>
              <a:t>O</a:t>
            </a:r>
            <a:r>
              <a:rPr lang="en-GB" baseline="-25000" dirty="0" smtClean="0">
                <a:sym typeface="Wingdings" pitchFamily="2" charset="2"/>
              </a:rPr>
              <a:t>p</a:t>
            </a:r>
          </a:p>
          <a:p>
            <a:r>
              <a:rPr lang="en-GB" baseline="-25000" dirty="0" smtClean="0">
                <a:sym typeface="Wingdings" pitchFamily="2" charset="2"/>
              </a:rPr>
              <a:t>		</a:t>
            </a:r>
            <a:r>
              <a:rPr lang="en-GB" dirty="0" smtClean="0">
                <a:sym typeface="Wingdings" pitchFamily="2" charset="2"/>
              </a:rPr>
              <a:t>        increased </a:t>
            </a:r>
            <a:r>
              <a:rPr lang="en-GB" dirty="0" smtClean="0">
                <a:latin typeface="Symbol" pitchFamily="18" charset="2"/>
                <a:sym typeface="Wingdings" pitchFamily="2" charset="2"/>
              </a:rPr>
              <a:t>d</a:t>
            </a:r>
            <a:r>
              <a:rPr lang="en-GB" baseline="30000" dirty="0" smtClean="0">
                <a:sym typeface="Wingdings" pitchFamily="2" charset="2"/>
              </a:rPr>
              <a:t>18</a:t>
            </a:r>
            <a:r>
              <a:rPr lang="en-GB" dirty="0" smtClean="0">
                <a:sym typeface="Wingdings" pitchFamily="2" charset="2"/>
              </a:rPr>
              <a:t>O</a:t>
            </a:r>
            <a:r>
              <a:rPr lang="en-GB" baseline="-25000" dirty="0" smtClean="0">
                <a:sym typeface="Wingdings" pitchFamily="2" charset="2"/>
              </a:rPr>
              <a:t>sw</a:t>
            </a:r>
          </a:p>
          <a:p>
            <a:r>
              <a:rPr lang="en-GB" baseline="-25000" dirty="0" smtClean="0">
                <a:sym typeface="Wingdings" pitchFamily="2" charset="2"/>
              </a:rPr>
              <a:t>		</a:t>
            </a:r>
            <a:r>
              <a:rPr lang="en-GB" dirty="0" smtClean="0">
                <a:sym typeface="Wingdings" pitchFamily="2" charset="2"/>
              </a:rPr>
              <a:t>        increased </a:t>
            </a:r>
            <a:r>
              <a:rPr lang="en-GB" dirty="0">
                <a:latin typeface="Symbol" pitchFamily="18" charset="2"/>
                <a:sym typeface="Wingdings" pitchFamily="2" charset="2"/>
              </a:rPr>
              <a:t>d</a:t>
            </a:r>
            <a:r>
              <a:rPr lang="en-GB" baseline="30000" dirty="0">
                <a:sym typeface="Wingdings" pitchFamily="2" charset="2"/>
              </a:rPr>
              <a:t>18</a:t>
            </a:r>
            <a:r>
              <a:rPr lang="en-GB" dirty="0">
                <a:sym typeface="Wingdings" pitchFamily="2" charset="2"/>
              </a:rPr>
              <a:t>O</a:t>
            </a:r>
            <a:r>
              <a:rPr lang="en-GB" baseline="-25000" dirty="0">
                <a:sym typeface="Wingdings" pitchFamily="2" charset="2"/>
              </a:rPr>
              <a:t>coral</a:t>
            </a:r>
          </a:p>
          <a:p>
            <a:endParaRPr lang="en-GB" baseline="-25000" dirty="0">
              <a:sym typeface="Wingdings" pitchFamily="2" charset="2"/>
            </a:endParaRPr>
          </a:p>
          <a:p>
            <a:r>
              <a:rPr lang="en-GB" dirty="0" smtClean="0">
                <a:sym typeface="Wingdings" pitchFamily="2" charset="2"/>
              </a:rPr>
              <a:t>BUT what is happening here?</a:t>
            </a:r>
          </a:p>
        </p:txBody>
      </p:sp>
    </p:spTree>
    <p:extLst>
      <p:ext uri="{BB962C8B-B14F-4D97-AF65-F5344CB8AC3E}">
        <p14:creationId xmlns:p14="http://schemas.microsoft.com/office/powerpoint/2010/main" val="431299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6159500" cy="738188"/>
          </a:xfrm>
        </p:spPr>
        <p:txBody>
          <a:bodyPr/>
          <a:lstStyle/>
          <a:p>
            <a:r>
              <a:rPr lang="en-GB" sz="3200" dirty="0" smtClean="0"/>
              <a:t>1. The climate </a:t>
            </a:r>
            <a:r>
              <a:rPr lang="en-GB" sz="3200" dirty="0" smtClean="0">
                <a:sym typeface="Wingdings" panose="05000000000000000000" pitchFamily="2" charset="2"/>
              </a:rPr>
              <a:t> the Pliocene</a:t>
            </a:r>
            <a:endParaRPr lang="en-GB" sz="3200" dirty="0"/>
          </a:p>
        </p:txBody>
      </p:sp>
      <p:sp>
        <p:nvSpPr>
          <p:cNvPr id="3" name="Content Placeholder 2"/>
          <p:cNvSpPr>
            <a:spLocks noGrp="1"/>
          </p:cNvSpPr>
          <p:nvPr>
            <p:ph idx="4294967295"/>
          </p:nvPr>
        </p:nvSpPr>
        <p:spPr>
          <a:xfrm>
            <a:off x="0" y="1484313"/>
            <a:ext cx="4202113" cy="4349750"/>
          </a:xfrm>
        </p:spPr>
        <p:txBody>
          <a:bodyPr/>
          <a:lstStyle/>
          <a:p>
            <a:endParaRPr lang="en-GB" u="sng" dirty="0" smtClean="0"/>
          </a:p>
          <a:p>
            <a:pPr marL="342900" indent="-342900">
              <a:buFont typeface="Arial" pitchFamily="34" charset="0"/>
              <a:buChar char="•"/>
            </a:pPr>
            <a:r>
              <a:rPr lang="en-GB" dirty="0" smtClean="0"/>
              <a:t>Mid Pliocene (~3.205Ma)</a:t>
            </a:r>
          </a:p>
          <a:p>
            <a:pPr marL="342900" indent="-342900">
              <a:buFont typeface="Arial" pitchFamily="34" charset="0"/>
              <a:buChar char="•"/>
            </a:pPr>
            <a:r>
              <a:rPr lang="en-GB" dirty="0" smtClean="0"/>
              <a:t>CO</a:t>
            </a:r>
            <a:r>
              <a:rPr lang="en-GB" baseline="-25000" dirty="0" smtClean="0"/>
              <a:t>2</a:t>
            </a:r>
            <a:r>
              <a:rPr lang="en-GB" dirty="0" smtClean="0"/>
              <a:t> ~405ppm</a:t>
            </a:r>
          </a:p>
          <a:p>
            <a:pPr marL="342900" indent="-342900">
              <a:buFont typeface="Arial" pitchFamily="34" charset="0"/>
              <a:buChar char="•"/>
            </a:pPr>
            <a:r>
              <a:rPr lang="en-GB" dirty="0" smtClean="0"/>
              <a:t>Continents similar to today</a:t>
            </a:r>
          </a:p>
          <a:p>
            <a:pPr marL="342900" indent="-342900">
              <a:buFont typeface="Arial" pitchFamily="34" charset="0"/>
              <a:buChar char="•"/>
            </a:pPr>
            <a:r>
              <a:rPr lang="en-GB" dirty="0" smtClean="0"/>
              <a:t>Ice volume reduced by 1/3</a:t>
            </a:r>
          </a:p>
          <a:p>
            <a:pPr marL="342900" indent="-342900">
              <a:buFont typeface="Arial" pitchFamily="34" charset="0"/>
              <a:buChar char="•"/>
            </a:pPr>
            <a:r>
              <a:rPr lang="en-GB" dirty="0" smtClean="0"/>
              <a:t>Orbit close to modern</a:t>
            </a:r>
          </a:p>
          <a:p>
            <a:pPr marL="342900" indent="-342900">
              <a:buFont typeface="Arial" pitchFamily="34" charset="0"/>
              <a:buChar char="•"/>
            </a:pPr>
            <a:endParaRPr lang="en-GB" dirty="0"/>
          </a:p>
          <a:p>
            <a:pPr marL="342900" indent="-342900">
              <a:buFont typeface="Arial" pitchFamily="34" charset="0"/>
              <a:buChar char="•"/>
            </a:pPr>
            <a:endParaRPr lang="en-GB" dirty="0" smtClean="0"/>
          </a:p>
          <a:p>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289" t="15104" r="6329" b="7834"/>
          <a:stretch/>
        </p:blipFill>
        <p:spPr>
          <a:xfrm rot="16200000">
            <a:off x="4974771" y="1708043"/>
            <a:ext cx="3722915" cy="4615543"/>
          </a:xfrm>
          <a:prstGeom prst="rect">
            <a:avLst/>
          </a:prstGeom>
        </p:spPr>
      </p:pic>
      <p:sp>
        <p:nvSpPr>
          <p:cNvPr id="5" name="TextBox 4"/>
          <p:cNvSpPr txBox="1"/>
          <p:nvPr/>
        </p:nvSpPr>
        <p:spPr>
          <a:xfrm>
            <a:off x="4716016" y="1786868"/>
            <a:ext cx="4246409" cy="634020"/>
          </a:xfrm>
          <a:prstGeom prst="rect">
            <a:avLst/>
          </a:prstGeom>
          <a:solidFill>
            <a:schemeClr val="bg1"/>
          </a:solidFill>
        </p:spPr>
        <p:txBody>
          <a:bodyPr wrap="square" rtlCol="0">
            <a:spAutoFit/>
          </a:bodyPr>
          <a:lstStyle/>
          <a:p>
            <a:pPr algn="ctr"/>
            <a:r>
              <a:rPr lang="en-GB" sz="1600" dirty="0" smtClean="0"/>
              <a:t>HadCM3 – annual temperature difference</a:t>
            </a:r>
          </a:p>
          <a:p>
            <a:pPr algn="ctr"/>
            <a:r>
              <a:rPr lang="en-GB" sz="1600" dirty="0" smtClean="0"/>
              <a:t>Mid Pliocene – Pre-industrial.</a:t>
            </a:r>
            <a:endParaRPr lang="en-GB" sz="1600" dirty="0"/>
          </a:p>
        </p:txBody>
      </p:sp>
    </p:spTree>
    <p:extLst>
      <p:ext uri="{BB962C8B-B14F-4D97-AF65-F5344CB8AC3E}">
        <p14:creationId xmlns:p14="http://schemas.microsoft.com/office/powerpoint/2010/main" val="2036655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6159500" cy="738188"/>
          </a:xfrm>
        </p:spPr>
        <p:txBody>
          <a:bodyPr/>
          <a:lstStyle/>
          <a:p>
            <a:r>
              <a:rPr lang="en-GB" sz="3200" dirty="0"/>
              <a:t>2</a:t>
            </a:r>
            <a:r>
              <a:rPr lang="en-GB" sz="3200" dirty="0" smtClean="0"/>
              <a:t>. The variability </a:t>
            </a:r>
            <a:r>
              <a:rPr lang="en-GB" sz="3200" dirty="0" smtClean="0">
                <a:sym typeface="Wingdings" panose="05000000000000000000" pitchFamily="2" charset="2"/>
              </a:rPr>
              <a:t> ENSO</a:t>
            </a:r>
            <a:endParaRPr lang="en-GB" sz="3200" dirty="0"/>
          </a:p>
        </p:txBody>
      </p:sp>
      <p:sp>
        <p:nvSpPr>
          <p:cNvPr id="3" name="Content Placeholder 2"/>
          <p:cNvSpPr>
            <a:spLocks noGrp="1"/>
          </p:cNvSpPr>
          <p:nvPr>
            <p:ph idx="4294967295"/>
          </p:nvPr>
        </p:nvSpPr>
        <p:spPr>
          <a:xfrm>
            <a:off x="0" y="1484313"/>
            <a:ext cx="4357688" cy="4349750"/>
          </a:xfrm>
        </p:spPr>
        <p:txBody>
          <a:bodyPr>
            <a:normAutofit fontScale="92500" lnSpcReduction="10000"/>
          </a:bodyPr>
          <a:lstStyle/>
          <a:p>
            <a:pPr marL="342900" indent="-342900">
              <a:spcAft>
                <a:spcPts val="1800"/>
              </a:spcAft>
              <a:buFont typeface="Arial" panose="020B0604020202020204" pitchFamily="34" charset="0"/>
              <a:buChar char="•"/>
            </a:pPr>
            <a:r>
              <a:rPr lang="en-GB" dirty="0" smtClean="0"/>
              <a:t>The El Ni</a:t>
            </a:r>
            <a:r>
              <a:rPr lang="en-GB" dirty="0" smtClean="0">
                <a:latin typeface="Arial"/>
                <a:cs typeface="Arial"/>
              </a:rPr>
              <a:t>ñ</a:t>
            </a:r>
            <a:r>
              <a:rPr lang="en-GB" dirty="0" smtClean="0"/>
              <a:t>o Southern Oscillation (ENSO)</a:t>
            </a:r>
          </a:p>
          <a:p>
            <a:pPr marL="342900" indent="-342900">
              <a:spcAft>
                <a:spcPts val="1800"/>
              </a:spcAft>
              <a:buFont typeface="Arial" panose="020B0604020202020204" pitchFamily="34" charset="0"/>
              <a:buChar char="•"/>
            </a:pPr>
            <a:r>
              <a:rPr lang="en-GB" dirty="0" smtClean="0"/>
              <a:t>Tropical Pacific phenomena that dominates </a:t>
            </a:r>
            <a:r>
              <a:rPr lang="en-GB" dirty="0"/>
              <a:t>E</a:t>
            </a:r>
            <a:r>
              <a:rPr lang="en-GB" dirty="0" smtClean="0"/>
              <a:t>arth’s </a:t>
            </a:r>
            <a:r>
              <a:rPr lang="en-GB" dirty="0" err="1" smtClean="0"/>
              <a:t>interannual</a:t>
            </a:r>
            <a:r>
              <a:rPr lang="en-GB" dirty="0" smtClean="0"/>
              <a:t> climate variability</a:t>
            </a:r>
          </a:p>
          <a:p>
            <a:pPr marL="342900" indent="-342900">
              <a:spcAft>
                <a:spcPts val="1800"/>
              </a:spcAft>
              <a:buFont typeface="Arial" panose="020B0604020202020204" pitchFamily="34" charset="0"/>
              <a:buChar char="•"/>
            </a:pPr>
            <a:r>
              <a:rPr lang="en-GB" dirty="0" smtClean="0"/>
              <a:t>El Ni</a:t>
            </a:r>
            <a:r>
              <a:rPr lang="en-GB" dirty="0" smtClean="0">
                <a:latin typeface="Arial"/>
                <a:cs typeface="Arial"/>
              </a:rPr>
              <a:t>ñ</a:t>
            </a:r>
            <a:r>
              <a:rPr lang="en-GB" dirty="0" smtClean="0"/>
              <a:t>o – warm episode</a:t>
            </a:r>
          </a:p>
          <a:p>
            <a:pPr marL="342900" indent="-342900">
              <a:spcAft>
                <a:spcPts val="1800"/>
              </a:spcAft>
              <a:buFont typeface="Arial" panose="020B0604020202020204" pitchFamily="34" charset="0"/>
              <a:buChar char="•"/>
            </a:pPr>
            <a:r>
              <a:rPr lang="en-GB" dirty="0" smtClean="0"/>
              <a:t>La Nina – cold episode</a:t>
            </a:r>
          </a:p>
          <a:p>
            <a:pPr marL="342900" indent="-342900">
              <a:spcAft>
                <a:spcPts val="1800"/>
              </a:spcAft>
              <a:buFont typeface="Arial" panose="020B0604020202020204" pitchFamily="34" charset="0"/>
              <a:buChar char="•"/>
            </a:pPr>
            <a:r>
              <a:rPr lang="en-GB" dirty="0"/>
              <a:t>T</a:t>
            </a:r>
            <a:r>
              <a:rPr lang="en-GB" dirty="0" smtClean="0"/>
              <a:t>here is an ENSO signal in temperature, precipitation, atmospheric pressure, depth of thermocline etc.</a:t>
            </a:r>
          </a:p>
          <a:p>
            <a:pPr marL="342900" indent="-342900">
              <a:spcAft>
                <a:spcPts val="1800"/>
              </a:spcAft>
              <a:buFont typeface="Arial" panose="020B0604020202020204" pitchFamily="34" charset="0"/>
              <a:buChar char="•"/>
            </a:pPr>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12776"/>
            <a:ext cx="3787396" cy="2304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159"/>
          <a:stretch/>
        </p:blipFill>
        <p:spPr>
          <a:xfrm>
            <a:off x="4716016" y="3771611"/>
            <a:ext cx="3848162" cy="3041765"/>
          </a:xfrm>
          <a:prstGeom prst="rect">
            <a:avLst/>
          </a:prstGeom>
        </p:spPr>
      </p:pic>
    </p:spTree>
    <p:extLst>
      <p:ext uri="{BB962C8B-B14F-4D97-AF65-F5344CB8AC3E}">
        <p14:creationId xmlns:p14="http://schemas.microsoft.com/office/powerpoint/2010/main" val="39313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6159500" cy="738188"/>
          </a:xfrm>
        </p:spPr>
        <p:txBody>
          <a:bodyPr>
            <a:normAutofit/>
          </a:bodyPr>
          <a:lstStyle/>
          <a:p>
            <a:r>
              <a:rPr lang="en-GB" dirty="0"/>
              <a:t>3</a:t>
            </a:r>
            <a:r>
              <a:rPr lang="en-GB" dirty="0" smtClean="0"/>
              <a:t>. The modelling </a:t>
            </a:r>
            <a:r>
              <a:rPr lang="en-GB" dirty="0" smtClean="0">
                <a:sym typeface="Wingdings" panose="05000000000000000000" pitchFamily="2" charset="2"/>
              </a:rPr>
              <a:t> water isotopes</a:t>
            </a:r>
            <a:endParaRPr lang="en-GB" dirty="0"/>
          </a:p>
        </p:txBody>
      </p:sp>
      <p:sp>
        <p:nvSpPr>
          <p:cNvPr id="3" name="Content Placeholder 2"/>
          <p:cNvSpPr>
            <a:spLocks noGrp="1"/>
          </p:cNvSpPr>
          <p:nvPr>
            <p:ph idx="4294967295"/>
          </p:nvPr>
        </p:nvSpPr>
        <p:spPr>
          <a:xfrm>
            <a:off x="-1004888" y="1484313"/>
            <a:ext cx="10148888" cy="4349750"/>
          </a:xfrm>
        </p:spPr>
        <p:txBody>
          <a:bodyPr/>
          <a:lstStyle/>
          <a:p>
            <a:r>
              <a:rPr lang="en-GB" dirty="0" smtClean="0"/>
              <a:t>HadCM3 coupled atmosphere-ocean – </a:t>
            </a:r>
            <a:r>
              <a:rPr lang="en-GB" b="1" dirty="0" smtClean="0"/>
              <a:t>water</a:t>
            </a:r>
            <a:r>
              <a:rPr lang="en-GB" dirty="0" smtClean="0"/>
              <a:t> </a:t>
            </a:r>
            <a:r>
              <a:rPr lang="en-GB" b="1" dirty="0" smtClean="0"/>
              <a:t>isotope</a:t>
            </a:r>
            <a:r>
              <a:rPr lang="en-GB" dirty="0" smtClean="0"/>
              <a:t> GCM</a:t>
            </a:r>
          </a:p>
          <a:p>
            <a:pPr marL="342900" indent="-342900">
              <a:buFont typeface="Arial" pitchFamily="34" charset="0"/>
              <a:buChar char="•"/>
            </a:pPr>
            <a:endParaRPr lang="en-GB" dirty="0" smtClean="0"/>
          </a:p>
          <a:p>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319" y="2132856"/>
            <a:ext cx="5410200" cy="3419475"/>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45064"/>
            <a:ext cx="2360486" cy="2160000"/>
          </a:xfrm>
          <a:prstGeom prst="rect">
            <a:avLst/>
          </a:prstGeom>
        </p:spPr>
      </p:pic>
      <p:sp>
        <p:nvSpPr>
          <p:cNvPr id="4" name="TextBox 3"/>
          <p:cNvSpPr txBox="1"/>
          <p:nvPr/>
        </p:nvSpPr>
        <p:spPr>
          <a:xfrm>
            <a:off x="1763688" y="3537240"/>
            <a:ext cx="184731" cy="400110"/>
          </a:xfrm>
          <a:prstGeom prst="rect">
            <a:avLst/>
          </a:prstGeom>
          <a:noFill/>
        </p:spPr>
        <p:txBody>
          <a:bodyPr wrap="none" rtlCol="0">
            <a:spAutoFit/>
          </a:bodyPr>
          <a:lstStyle/>
          <a:p>
            <a:endParaRPr lang="en-GB" dirty="0"/>
          </a:p>
        </p:txBody>
      </p:sp>
      <p:grpSp>
        <p:nvGrpSpPr>
          <p:cNvPr id="9" name="Group 8"/>
          <p:cNvGrpSpPr/>
          <p:nvPr/>
        </p:nvGrpSpPr>
        <p:grpSpPr>
          <a:xfrm>
            <a:off x="200615" y="4601216"/>
            <a:ext cx="3988477" cy="2412000"/>
            <a:chOff x="200615" y="4601216"/>
            <a:chExt cx="3988477" cy="241200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855" t="5426" r="3209" b="13511"/>
            <a:stretch/>
          </p:blipFill>
          <p:spPr>
            <a:xfrm>
              <a:off x="200615" y="4601216"/>
              <a:ext cx="3988477" cy="2412000"/>
            </a:xfrm>
            <a:prstGeom prst="rect">
              <a:avLst/>
            </a:prstGeom>
          </p:spPr>
        </p:pic>
        <p:sp>
          <p:nvSpPr>
            <p:cNvPr id="5" name="TextBox 4"/>
            <p:cNvSpPr txBox="1"/>
            <p:nvPr/>
          </p:nvSpPr>
          <p:spPr>
            <a:xfrm>
              <a:off x="1691680" y="4705980"/>
              <a:ext cx="907621" cy="523220"/>
            </a:xfrm>
            <a:prstGeom prst="rect">
              <a:avLst/>
            </a:prstGeom>
            <a:noFill/>
          </p:spPr>
          <p:txBody>
            <a:bodyPr wrap="none" rtlCol="0">
              <a:spAutoFit/>
            </a:bodyPr>
            <a:lstStyle/>
            <a:p>
              <a:r>
                <a:rPr lang="en-GB" sz="2800" dirty="0" smtClean="0">
                  <a:latin typeface="Symbol" panose="05050102010706020507" pitchFamily="18" charset="2"/>
                </a:rPr>
                <a:t>d</a:t>
              </a:r>
              <a:r>
                <a:rPr lang="en-GB" sz="2800" baseline="30000" dirty="0" smtClean="0">
                  <a:latin typeface="+mj-lt"/>
                </a:rPr>
                <a:t>18</a:t>
              </a:r>
              <a:r>
                <a:rPr lang="en-GB" sz="2800" dirty="0" smtClean="0">
                  <a:latin typeface="+mj-lt"/>
                </a:rPr>
                <a:t>O</a:t>
              </a:r>
              <a:endParaRPr lang="en-GB" sz="2800" dirty="0">
                <a:latin typeface="Symbol" panose="05050102010706020507" pitchFamily="18" charset="2"/>
              </a:endParaRPr>
            </a:p>
          </p:txBody>
        </p:sp>
      </p:grpSp>
    </p:spTree>
    <p:extLst>
      <p:ext uri="{BB962C8B-B14F-4D97-AF65-F5344CB8AC3E}">
        <p14:creationId xmlns:p14="http://schemas.microsoft.com/office/powerpoint/2010/main" val="6591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5872584" cy="738188"/>
          </a:xfrm>
        </p:spPr>
        <p:txBody>
          <a:bodyPr>
            <a:normAutofit/>
          </a:bodyPr>
          <a:lstStyle/>
          <a:p>
            <a:r>
              <a:rPr lang="en-GB" dirty="0" smtClean="0"/>
              <a:t>Typical changes in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575" b="8250"/>
          <a:stretch/>
        </p:blipFill>
        <p:spPr>
          <a:xfrm rot="16200000">
            <a:off x="340938" y="1512000"/>
            <a:ext cx="4411980" cy="438265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072" b="8675"/>
          <a:stretch/>
        </p:blipFill>
        <p:spPr>
          <a:xfrm rot="16200000">
            <a:off x="4735530" y="1447625"/>
            <a:ext cx="4411980" cy="4447313"/>
          </a:xfrm>
          <a:prstGeom prst="rect">
            <a:avLst/>
          </a:prstGeom>
        </p:spPr>
      </p:pic>
      <p:sp>
        <p:nvSpPr>
          <p:cNvPr id="5" name="TextBox 4"/>
          <p:cNvSpPr txBox="1"/>
          <p:nvPr/>
        </p:nvSpPr>
        <p:spPr>
          <a:xfrm>
            <a:off x="355601" y="5949280"/>
            <a:ext cx="8788400" cy="707886"/>
          </a:xfrm>
          <a:prstGeom prst="rect">
            <a:avLst/>
          </a:prstGeom>
          <a:noFill/>
        </p:spPr>
        <p:txBody>
          <a:bodyPr wrap="square" rtlCol="0">
            <a:spAutoFit/>
          </a:bodyPr>
          <a:lstStyle/>
          <a:p>
            <a:r>
              <a:rPr lang="en-GB" dirty="0" smtClean="0"/>
              <a:t>This can be combined with temperature to estimate Pliocene coral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 or foraminifera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 </a:t>
            </a:r>
            <a:endParaRPr lang="en-GB" dirty="0"/>
          </a:p>
        </p:txBody>
      </p:sp>
    </p:spTree>
    <p:extLst>
      <p:ext uri="{BB962C8B-B14F-4D97-AF65-F5344CB8AC3E}">
        <p14:creationId xmlns:p14="http://schemas.microsoft.com/office/powerpoint/2010/main" val="3886236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886700" cy="1325563"/>
          </a:xfrm>
        </p:spPr>
        <p:txBody>
          <a:bodyPr/>
          <a:lstStyle/>
          <a:p>
            <a:r>
              <a:rPr lang="en-GB" dirty="0" smtClean="0"/>
              <a:t>Structure of El Niño in HadCM3:</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24" name="Group 23"/>
          <p:cNvGrpSpPr/>
          <p:nvPr/>
        </p:nvGrpSpPr>
        <p:grpSpPr>
          <a:xfrm>
            <a:off x="35497" y="1084674"/>
            <a:ext cx="9073006" cy="2848382"/>
            <a:chOff x="35497" y="1084674"/>
            <a:chExt cx="9073006" cy="2848382"/>
          </a:xfrm>
        </p:grpSpPr>
        <p:pic>
          <p:nvPicPr>
            <p:cNvPr id="19" name="Picture 18"/>
            <p:cNvPicPr>
              <a:picLocks/>
            </p:cNvPicPr>
            <p:nvPr/>
          </p:nvPicPr>
          <p:blipFill rotWithShape="1">
            <a:blip r:embed="rId15">
              <a:extLst>
                <a:ext uri="{28A0092B-C50C-407E-A947-70E740481C1C}">
                  <a14:useLocalDpi xmlns:a14="http://schemas.microsoft.com/office/drawing/2010/main" val="0"/>
                </a:ext>
              </a:extLst>
            </a:blip>
            <a:srcRect t="15332" r="20263" b="7873"/>
            <a:stretch/>
          </p:blipFill>
          <p:spPr>
            <a:xfrm rot="16200000">
              <a:off x="204317" y="1020212"/>
              <a:ext cx="2744024" cy="3081664"/>
            </a:xfrm>
            <a:prstGeom prst="rect">
              <a:avLst/>
            </a:prstGeom>
          </p:spPr>
        </p:pic>
        <p:pic>
          <p:nvPicPr>
            <p:cNvPr id="20" name="Picture 19"/>
            <p:cNvPicPr>
              <a:picLocks/>
            </p:cNvPicPr>
            <p:nvPr/>
          </p:nvPicPr>
          <p:blipFill rotWithShape="1">
            <a:blip r:embed="rId16">
              <a:extLst>
                <a:ext uri="{28A0092B-C50C-407E-A947-70E740481C1C}">
                  <a14:useLocalDpi xmlns:a14="http://schemas.microsoft.com/office/drawing/2010/main" val="0"/>
                </a:ext>
              </a:extLst>
            </a:blip>
            <a:srcRect t="15332" r="20263" b="7873"/>
            <a:stretch/>
          </p:blipFill>
          <p:spPr>
            <a:xfrm rot="16200000">
              <a:off x="3228652" y="1019909"/>
              <a:ext cx="2744024" cy="3081664"/>
            </a:xfrm>
            <a:prstGeom prst="rect">
              <a:avLst/>
            </a:prstGeom>
          </p:spPr>
        </p:pic>
        <p:pic>
          <p:nvPicPr>
            <p:cNvPr id="21" name="Picture 20"/>
            <p:cNvPicPr>
              <a:picLocks/>
            </p:cNvPicPr>
            <p:nvPr/>
          </p:nvPicPr>
          <p:blipFill rotWithShape="1">
            <a:blip r:embed="rId17">
              <a:extLst>
                <a:ext uri="{28A0092B-C50C-407E-A947-70E740481C1C}">
                  <a14:useLocalDpi xmlns:a14="http://schemas.microsoft.com/office/drawing/2010/main" val="0"/>
                </a:ext>
              </a:extLst>
            </a:blip>
            <a:srcRect t="15339" r="20294" b="7826"/>
            <a:stretch/>
          </p:blipFill>
          <p:spPr>
            <a:xfrm rot="16200000">
              <a:off x="6195390" y="1019942"/>
              <a:ext cx="2742958" cy="3083269"/>
            </a:xfrm>
            <a:prstGeom prst="rect">
              <a:avLst/>
            </a:prstGeom>
          </p:spPr>
        </p:pic>
        <p:sp>
          <p:nvSpPr>
            <p:cNvPr id="22" name="TextBox 21"/>
            <p:cNvSpPr txBox="1"/>
            <p:nvPr/>
          </p:nvSpPr>
          <p:spPr>
            <a:xfrm>
              <a:off x="251520" y="1084674"/>
              <a:ext cx="8820363" cy="400110"/>
            </a:xfrm>
            <a:prstGeom prst="rect">
              <a:avLst/>
            </a:prstGeom>
            <a:solidFill>
              <a:schemeClr val="bg1"/>
            </a:solidFill>
          </p:spPr>
          <p:txBody>
            <a:bodyPr wrap="none" rtlCol="0">
              <a:spAutoFit/>
            </a:bodyPr>
            <a:lstStyle/>
            <a:p>
              <a:r>
                <a:rPr lang="en-GB" u="sng" dirty="0" smtClean="0"/>
                <a:t>Temperature:   </a:t>
              </a:r>
              <a:r>
                <a:rPr lang="en-GB" u="sng" dirty="0" err="1" smtClean="0"/>
                <a:t>Preind</a:t>
              </a:r>
              <a:r>
                <a:rPr lang="en-GB" dirty="0" smtClean="0"/>
                <a:t>       </a:t>
              </a:r>
              <a:r>
                <a:rPr lang="en-GB" u="sng" dirty="0" smtClean="0"/>
                <a:t>Temperature:   Pliocene</a:t>
              </a:r>
              <a:r>
                <a:rPr lang="en-GB" dirty="0" smtClean="0"/>
                <a:t>     </a:t>
              </a:r>
              <a:r>
                <a:rPr lang="en-GB" u="sng" dirty="0" smtClean="0"/>
                <a:t>Temperature difference</a:t>
              </a:r>
              <a:endParaRPr lang="en-GB" u="sng" dirty="0"/>
            </a:p>
          </p:txBody>
        </p:sp>
      </p:grpSp>
      <p:grpSp>
        <p:nvGrpSpPr>
          <p:cNvPr id="33" name="Group 32"/>
          <p:cNvGrpSpPr/>
          <p:nvPr/>
        </p:nvGrpSpPr>
        <p:grpSpPr>
          <a:xfrm>
            <a:off x="50240" y="3789040"/>
            <a:ext cx="9043520" cy="2808312"/>
            <a:chOff x="50240" y="3789040"/>
            <a:chExt cx="9043520" cy="2808312"/>
          </a:xfrm>
        </p:grpSpPr>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t="15381" r="20293" b="7847"/>
            <a:stretch/>
          </p:blipFill>
          <p:spPr>
            <a:xfrm rot="16200000">
              <a:off x="6181360" y="3684952"/>
              <a:ext cx="2743200" cy="3081600"/>
            </a:xfrm>
            <a:prstGeom prst="rect">
              <a:avLst/>
            </a:prstGeom>
          </p:spPr>
        </p:pic>
        <p:pic>
          <p:nvPicPr>
            <p:cNvPr id="25" name="Picture 24"/>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219440" y="3684952"/>
              <a:ext cx="2743200" cy="3081600"/>
            </a:xfrm>
            <a:prstGeom prst="rect">
              <a:avLst/>
            </a:prstGeom>
          </p:spPr>
        </p:pic>
        <p:pic>
          <p:nvPicPr>
            <p:cNvPr id="29" name="Picture 28"/>
            <p:cNvPicPr>
              <a:picLocks noChangeAspect="1"/>
            </p:cNvPicPr>
            <p:nvPr/>
          </p:nvPicPr>
          <p:blipFill rotWithShape="1">
            <a:blip r:embed="rId20">
              <a:extLst>
                <a:ext uri="{28A0092B-C50C-407E-A947-70E740481C1C}">
                  <a14:useLocalDpi xmlns:a14="http://schemas.microsoft.com/office/drawing/2010/main" val="0"/>
                </a:ext>
              </a:extLst>
            </a:blip>
            <a:srcRect t="15381" r="20293" b="7847"/>
            <a:stretch/>
          </p:blipFill>
          <p:spPr>
            <a:xfrm rot="16200000">
              <a:off x="3229200" y="3684952"/>
              <a:ext cx="2743200" cy="3081600"/>
            </a:xfrm>
            <a:prstGeom prst="rect">
              <a:avLst/>
            </a:prstGeom>
          </p:spPr>
        </p:pic>
        <p:sp>
          <p:nvSpPr>
            <p:cNvPr id="30" name="TextBox 29"/>
            <p:cNvSpPr txBox="1"/>
            <p:nvPr/>
          </p:nvSpPr>
          <p:spPr>
            <a:xfrm>
              <a:off x="288141" y="3789040"/>
              <a:ext cx="8406468" cy="400110"/>
            </a:xfrm>
            <a:prstGeom prst="rect">
              <a:avLst/>
            </a:prstGeom>
            <a:solidFill>
              <a:schemeClr val="bg1"/>
            </a:solidFill>
          </p:spPr>
          <p:txBody>
            <a:bodyPr wrap="non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a:latin typeface="Arial" panose="020B0604020202020204" pitchFamily="34" charset="0"/>
                  <a:cs typeface="Arial" panose="020B0604020202020204" pitchFamily="34" charset="0"/>
                </a:rPr>
                <a:t>18</a:t>
              </a:r>
              <a:r>
                <a:rPr lang="en-GB" u="sng" dirty="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a:t>
              </a:r>
              <a:endParaRPr lang="en-GB" u="sng"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115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108504" cy="1325563"/>
          </a:xfrm>
        </p:spPr>
        <p:txBody>
          <a:bodyPr/>
          <a:lstStyle/>
          <a:p>
            <a:r>
              <a:rPr lang="en-GB" dirty="0" smtClean="0"/>
              <a:t>The Pacific Decadal Oscillation and its relationship with El Niño</a:t>
            </a:r>
            <a:endParaRPr lang="en-GB" dirty="0"/>
          </a:p>
        </p:txBody>
      </p:sp>
      <p:sp>
        <p:nvSpPr>
          <p:cNvPr id="4" name="TextBox 3"/>
          <p:cNvSpPr txBox="1"/>
          <p:nvPr/>
        </p:nvSpPr>
        <p:spPr>
          <a:xfrm>
            <a:off x="35496" y="5157192"/>
            <a:ext cx="9108504" cy="150810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400" dirty="0" smtClean="0"/>
              <a:t>Pliocene </a:t>
            </a:r>
            <a:r>
              <a:rPr lang="en-GB" sz="2400" dirty="0"/>
              <a:t>simulation has a stronger PDO-ENSO relationship</a:t>
            </a:r>
          </a:p>
          <a:p>
            <a:pPr marL="342900" indent="-342900">
              <a:spcBef>
                <a:spcPts val="1200"/>
              </a:spcBef>
              <a:buFont typeface="Arial" panose="020B0604020202020204" pitchFamily="34" charset="0"/>
              <a:buChar char="•"/>
            </a:pPr>
            <a:r>
              <a:rPr lang="en-GB" sz="2400" dirty="0" smtClean="0"/>
              <a:t>The PDO is typically 15% stronger in the Pliocene simulation</a:t>
            </a:r>
          </a:p>
          <a:p>
            <a:pPr marL="342900" indent="-342900">
              <a:spcBef>
                <a:spcPts val="1200"/>
              </a:spcBef>
              <a:buFont typeface="Arial" panose="020B0604020202020204" pitchFamily="34" charset="0"/>
              <a:buChar char="•"/>
            </a:pPr>
            <a:r>
              <a:rPr lang="en-GB" sz="2400" dirty="0" smtClean="0"/>
              <a:t>Caution: Centennial scale variability</a:t>
            </a:r>
            <a:r>
              <a:rPr lang="en-GB" sz="2400" dirty="0" smtClean="0">
                <a:sym typeface="Wingdings" panose="05000000000000000000" pitchFamily="2" charset="2"/>
              </a:rPr>
              <a:t> relationship not constant</a:t>
            </a:r>
            <a:endParaRPr lang="en-GB" sz="24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188" r="28342" b="7975"/>
          <a:stretch/>
        </p:blipFill>
        <p:spPr>
          <a:xfrm rot="16200000">
            <a:off x="600458" y="1395200"/>
            <a:ext cx="3161533" cy="43624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375" r="27548" b="9287"/>
          <a:stretch/>
        </p:blipFill>
        <p:spPr>
          <a:xfrm rot="16200000">
            <a:off x="5055920" y="1392640"/>
            <a:ext cx="3196590" cy="4332514"/>
          </a:xfrm>
          <a:prstGeom prst="rect">
            <a:avLst/>
          </a:prstGeom>
        </p:spPr>
      </p:pic>
      <p:sp>
        <p:nvSpPr>
          <p:cNvPr id="8" name="TextBox 7"/>
          <p:cNvSpPr txBox="1"/>
          <p:nvPr/>
        </p:nvSpPr>
        <p:spPr>
          <a:xfrm>
            <a:off x="35496" y="1619508"/>
            <a:ext cx="4752528" cy="369332"/>
          </a:xfrm>
          <a:prstGeom prst="rect">
            <a:avLst/>
          </a:prstGeom>
          <a:solidFill>
            <a:schemeClr val="bg1"/>
          </a:solidFill>
          <a:ln>
            <a:solidFill>
              <a:schemeClr val="bg1"/>
            </a:solidFill>
          </a:ln>
        </p:spPr>
        <p:txBody>
          <a:bodyPr wrap="square" rtlCol="0">
            <a:spAutoFit/>
          </a:bodyPr>
          <a:lstStyle/>
          <a:p>
            <a:r>
              <a:rPr lang="en-GB" sz="1800" dirty="0" smtClean="0"/>
              <a:t>El Ni</a:t>
            </a:r>
            <a:r>
              <a:rPr lang="en-GB" sz="1800" dirty="0" smtClean="0">
                <a:latin typeface="Arial"/>
                <a:cs typeface="Arial"/>
              </a:rPr>
              <a:t>ño temperature: Pliocene-</a:t>
            </a:r>
            <a:r>
              <a:rPr lang="en-GB" sz="1800" dirty="0" err="1" smtClean="0">
                <a:latin typeface="Arial"/>
                <a:cs typeface="Arial"/>
              </a:rPr>
              <a:t>preind</a:t>
            </a:r>
            <a:endParaRPr lang="en-GB" sz="1800" dirty="0"/>
          </a:p>
        </p:txBody>
      </p:sp>
      <p:sp>
        <p:nvSpPr>
          <p:cNvPr id="9" name="TextBox 8"/>
          <p:cNvSpPr txBox="1"/>
          <p:nvPr/>
        </p:nvSpPr>
        <p:spPr>
          <a:xfrm>
            <a:off x="4487958" y="1619508"/>
            <a:ext cx="4656042" cy="369332"/>
          </a:xfrm>
          <a:prstGeom prst="rect">
            <a:avLst/>
          </a:prstGeom>
          <a:solidFill>
            <a:schemeClr val="bg1"/>
          </a:solidFill>
          <a:ln>
            <a:solidFill>
              <a:schemeClr val="bg1"/>
            </a:solidFill>
          </a:ln>
        </p:spPr>
        <p:txBody>
          <a:bodyPr wrap="square" rtlCol="0">
            <a:spAutoFit/>
          </a:bodyPr>
          <a:lstStyle/>
          <a:p>
            <a:r>
              <a:rPr lang="en-GB" sz="1800" dirty="0" smtClean="0"/>
              <a:t>PDO : EOF1 of Pacific temp  North of 20°N</a:t>
            </a:r>
          </a:p>
        </p:txBody>
      </p:sp>
    </p:spTree>
    <p:extLst>
      <p:ext uri="{BB962C8B-B14F-4D97-AF65-F5344CB8AC3E}">
        <p14:creationId xmlns:p14="http://schemas.microsoft.com/office/powerpoint/2010/main" val="4251852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886700" cy="1325563"/>
          </a:xfrm>
        </p:spPr>
        <p:txBody>
          <a:bodyPr/>
          <a:lstStyle/>
          <a:p>
            <a:r>
              <a:rPr lang="en-GB" dirty="0" smtClean="0"/>
              <a:t>Structure of El Niño in HadCM3 (coral):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37" name="Group 36"/>
          <p:cNvGrpSpPr/>
          <p:nvPr/>
        </p:nvGrpSpPr>
        <p:grpSpPr>
          <a:xfrm>
            <a:off x="35497" y="1083600"/>
            <a:ext cx="9000999" cy="2750097"/>
            <a:chOff x="35497" y="3782144"/>
            <a:chExt cx="9000999" cy="2750097"/>
          </a:xfrm>
        </p:grpSpPr>
        <p:pic>
          <p:nvPicPr>
            <p:cNvPr id="35" name="Picture 34"/>
            <p:cNvPicPr>
              <a:picLocks noChangeAspect="1"/>
            </p:cNvPicPr>
            <p:nvPr/>
          </p:nvPicPr>
          <p:blipFill rotWithShape="1">
            <a:blip r:embed="rId15">
              <a:extLst>
                <a:ext uri="{28A0092B-C50C-407E-A947-70E740481C1C}">
                  <a14:useLocalDpi xmlns:a14="http://schemas.microsoft.com/office/drawing/2010/main" val="0"/>
                </a:ext>
              </a:extLst>
            </a:blip>
            <a:srcRect l="-1" t="15381" r="20293" b="7847"/>
            <a:stretch/>
          </p:blipFill>
          <p:spPr>
            <a:xfrm rot="16200000">
              <a:off x="6124096" y="3619841"/>
              <a:ext cx="2743200" cy="3081600"/>
            </a:xfrm>
            <a:prstGeom prst="rect">
              <a:avLst/>
            </a:prstGeom>
          </p:spPr>
        </p:pic>
        <p:pic>
          <p:nvPicPr>
            <p:cNvPr id="36" name="Picture 35"/>
            <p:cNvPicPr>
              <a:picLocks noChangeAspect="1"/>
            </p:cNvPicPr>
            <p:nvPr/>
          </p:nvPicPr>
          <p:blipFill rotWithShape="1">
            <a:blip r:embed="rId16">
              <a:extLst>
                <a:ext uri="{28A0092B-C50C-407E-A947-70E740481C1C}">
                  <a14:useLocalDpi xmlns:a14="http://schemas.microsoft.com/office/drawing/2010/main" val="0"/>
                </a:ext>
              </a:extLst>
            </a:blip>
            <a:srcRect t="15381" r="20293" b="7847"/>
            <a:stretch/>
          </p:blipFill>
          <p:spPr>
            <a:xfrm rot="16200000">
              <a:off x="3157024" y="3612944"/>
              <a:ext cx="2743200" cy="3081600"/>
            </a:xfrm>
            <a:prstGeom prst="rect">
              <a:avLst/>
            </a:prstGeom>
          </p:spPr>
        </p:pic>
        <p:pic>
          <p:nvPicPr>
            <p:cNvPr id="34" name="Picture 33"/>
            <p:cNvPicPr>
              <a:picLocks noChangeAspect="1"/>
            </p:cNvPicPr>
            <p:nvPr/>
          </p:nvPicPr>
          <p:blipFill rotWithShape="1">
            <a:blip r:embed="rId17">
              <a:extLst>
                <a:ext uri="{28A0092B-C50C-407E-A947-70E740481C1C}">
                  <a14:useLocalDpi xmlns:a14="http://schemas.microsoft.com/office/drawing/2010/main" val="0"/>
                </a:ext>
              </a:extLst>
            </a:blip>
            <a:srcRect t="15381" r="20293" b="7847"/>
            <a:stretch/>
          </p:blipFill>
          <p:spPr>
            <a:xfrm rot="16200000">
              <a:off x="204697" y="3619841"/>
              <a:ext cx="2743200" cy="3081600"/>
            </a:xfrm>
            <a:prstGeom prst="rect">
              <a:avLst/>
            </a:prstGeom>
          </p:spPr>
        </p:pic>
        <p:sp>
          <p:nvSpPr>
            <p:cNvPr id="30" name="TextBox 29"/>
            <p:cNvSpPr txBox="1"/>
            <p:nvPr/>
          </p:nvSpPr>
          <p:spPr>
            <a:xfrm>
              <a:off x="179512" y="3789040"/>
              <a:ext cx="8309801" cy="400110"/>
            </a:xfrm>
            <a:prstGeom prst="rect">
              <a:avLst/>
            </a:prstGeom>
            <a:solidFill>
              <a:schemeClr val="bg1"/>
            </a:solidFill>
          </p:spPr>
          <p:txBody>
            <a:bodyPr wrap="squar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difference</a:t>
              </a:r>
              <a:endParaRPr lang="en-GB" u="sng" dirty="0">
                <a:latin typeface="Arial" panose="020B0604020202020204" pitchFamily="34" charset="0"/>
                <a:cs typeface="Arial" panose="020B0604020202020204" pitchFamily="34" charset="0"/>
              </a:endParaRPr>
            </a:p>
          </p:txBody>
        </p:sp>
      </p:grpSp>
      <p:grpSp>
        <p:nvGrpSpPr>
          <p:cNvPr id="29" name="Group 28"/>
          <p:cNvGrpSpPr/>
          <p:nvPr/>
        </p:nvGrpSpPr>
        <p:grpSpPr>
          <a:xfrm>
            <a:off x="2928890" y="1844824"/>
            <a:ext cx="6164870" cy="5040560"/>
            <a:chOff x="2928890" y="1844824"/>
            <a:chExt cx="6164870" cy="5040560"/>
          </a:xfrm>
        </p:grpSpPr>
        <p:pic>
          <p:nvPicPr>
            <p:cNvPr id="21" name="Picture 20"/>
            <p:cNvPicPr>
              <a:picLocks/>
            </p:cNvPicPr>
            <p:nvPr/>
          </p:nvPicPr>
          <p:blipFill rotWithShape="1">
            <a:blip r:embed="rId18">
              <a:extLst>
                <a:ext uri="{28A0092B-C50C-407E-A947-70E740481C1C}">
                  <a14:useLocalDpi xmlns:a14="http://schemas.microsoft.com/office/drawing/2010/main" val="0"/>
                </a:ext>
              </a:extLst>
            </a:blip>
            <a:srcRect t="15339" r="20294" b="7826"/>
            <a:stretch/>
          </p:blipFill>
          <p:spPr>
            <a:xfrm rot="16200000">
              <a:off x="3099046" y="3900262"/>
              <a:ext cx="2742958" cy="3083269"/>
            </a:xfrm>
            <a:prstGeom prst="rect">
              <a:avLst/>
            </a:prstGeom>
          </p:spPr>
        </p:pic>
        <p:pic>
          <p:nvPicPr>
            <p:cNvPr id="22" name="Picture 21"/>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6181360" y="3972984"/>
              <a:ext cx="2743200" cy="3081600"/>
            </a:xfrm>
            <a:prstGeom prst="rect">
              <a:avLst/>
            </a:prstGeom>
          </p:spPr>
        </p:pic>
        <p:sp>
          <p:nvSpPr>
            <p:cNvPr id="25" name="TextBox 24"/>
            <p:cNvSpPr txBox="1"/>
            <p:nvPr/>
          </p:nvSpPr>
          <p:spPr>
            <a:xfrm>
              <a:off x="3117098" y="4037002"/>
              <a:ext cx="5524615" cy="400110"/>
            </a:xfrm>
            <a:prstGeom prst="rect">
              <a:avLst/>
            </a:prstGeom>
            <a:solidFill>
              <a:schemeClr val="bg1"/>
            </a:solidFill>
          </p:spPr>
          <p:txBody>
            <a:bodyPr wrap="square" rtlCol="0">
              <a:spAutoFit/>
            </a:bodyPr>
            <a:lstStyle/>
            <a:p>
              <a:r>
                <a:rPr lang="en-GB" u="sng" dirty="0" smtClean="0">
                  <a:latin typeface="Arial" panose="020B0604020202020204" pitchFamily="34" charset="0"/>
                  <a:cs typeface="Arial" panose="020B0604020202020204" pitchFamily="34" charset="0"/>
                </a:rPr>
                <a:t>Temperature difference</a:t>
              </a: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               </a:t>
              </a:r>
              <a:endParaRPr lang="en-GB" u="sng"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7397942" y="2276872"/>
              <a:ext cx="0" cy="29797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28624" y="1844824"/>
              <a:ext cx="3019318" cy="2934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3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7380312" cy="738188"/>
          </a:xfrm>
        </p:spPr>
        <p:txBody>
          <a:bodyPr>
            <a:normAutofit/>
          </a:bodyPr>
          <a:lstStyle/>
          <a:p>
            <a:r>
              <a:rPr lang="en-GB" dirty="0" smtClean="0"/>
              <a:t>Model-data comparison for Pliocene coral</a:t>
            </a:r>
            <a:endParaRPr lang="en-GB" dirty="0"/>
          </a:p>
        </p:txBody>
      </p:sp>
      <p:grpSp>
        <p:nvGrpSpPr>
          <p:cNvPr id="8" name="Group 7"/>
          <p:cNvGrpSpPr/>
          <p:nvPr/>
        </p:nvGrpSpPr>
        <p:grpSpPr>
          <a:xfrm>
            <a:off x="251521" y="1484784"/>
            <a:ext cx="1728191" cy="2160000"/>
            <a:chOff x="-36512" y="1484784"/>
            <a:chExt cx="1728191" cy="2160000"/>
          </a:xfrm>
        </p:grpSpPr>
        <p:sp>
          <p:nvSpPr>
            <p:cNvPr id="5" name="Rectangle 4"/>
            <p:cNvSpPr/>
            <p:nvPr/>
          </p:nvSpPr>
          <p:spPr bwMode="auto">
            <a:xfrm>
              <a:off x="-36512" y="1484784"/>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74" t="15831" r="25005" b="57760"/>
            <a:stretch/>
          </p:blipFill>
          <p:spPr>
            <a:xfrm rot="16200000">
              <a:off x="-249070" y="1841358"/>
              <a:ext cx="2072712" cy="1503581"/>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3" y="3789216"/>
            <a:ext cx="2560954" cy="15840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641" r="3210" b="2409"/>
          <a:stretch/>
        </p:blipFill>
        <p:spPr>
          <a:xfrm>
            <a:off x="3520214" y="1412776"/>
            <a:ext cx="5516282" cy="5400000"/>
          </a:xfrm>
          <a:prstGeom prst="rect">
            <a:avLst/>
          </a:prstGeom>
        </p:spPr>
      </p:pic>
    </p:spTree>
    <p:extLst>
      <p:ext uri="{BB962C8B-B14F-4D97-AF65-F5344CB8AC3E}">
        <p14:creationId xmlns:p14="http://schemas.microsoft.com/office/powerpoint/2010/main" val="11305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886700" cy="1325563"/>
          </a:xfrm>
        </p:spPr>
        <p:txBody>
          <a:bodyPr/>
          <a:lstStyle/>
          <a:p>
            <a:r>
              <a:rPr lang="en-GB" dirty="0" smtClean="0"/>
              <a:t>Can El Ni</a:t>
            </a:r>
            <a:r>
              <a:rPr lang="en-GB" dirty="0" smtClean="0">
                <a:cs typeface="Arial"/>
              </a:rPr>
              <a:t>ñ</a:t>
            </a:r>
            <a:r>
              <a:rPr lang="en-GB" dirty="0" smtClean="0"/>
              <a:t>o be detected in Coral data?</a:t>
            </a:r>
            <a:endParaRPr lang="en-GB" dirty="0"/>
          </a:p>
        </p:txBody>
      </p:sp>
      <p:sp>
        <p:nvSpPr>
          <p:cNvPr id="5" name="TextBox 4"/>
          <p:cNvSpPr txBox="1"/>
          <p:nvPr/>
        </p:nvSpPr>
        <p:spPr>
          <a:xfrm>
            <a:off x="4365074" y="2060848"/>
            <a:ext cx="3735318" cy="707886"/>
          </a:xfrm>
          <a:prstGeom prst="rect">
            <a:avLst/>
          </a:prstGeom>
          <a:noFill/>
        </p:spPr>
        <p:txBody>
          <a:bodyPr wrap="square" rtlCol="0">
            <a:spAutoFit/>
          </a:bodyPr>
          <a:lstStyle/>
          <a:p>
            <a:pPr marL="342900" indent="-342900">
              <a:spcBef>
                <a:spcPts val="0"/>
              </a:spcBef>
              <a:buFont typeface="Wingdings"/>
              <a:buChar char="ç"/>
            </a:pPr>
            <a:r>
              <a:rPr lang="en-GB" dirty="0" smtClean="0">
                <a:sym typeface="Wingdings" panose="05000000000000000000" pitchFamily="2" charset="2"/>
              </a:rPr>
              <a:t>True/Target</a:t>
            </a:r>
          </a:p>
          <a:p>
            <a:pPr>
              <a:spcBef>
                <a:spcPts val="0"/>
              </a:spcBef>
            </a:pPr>
            <a:r>
              <a:rPr lang="en-GB" dirty="0">
                <a:sym typeface="Wingdings" panose="05000000000000000000" pitchFamily="2" charset="2"/>
              </a:rPr>
              <a:t>  </a:t>
            </a: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events</a:t>
            </a:r>
          </a:p>
        </p:txBody>
      </p:sp>
      <p:sp>
        <p:nvSpPr>
          <p:cNvPr id="6" name="TextBox 5"/>
          <p:cNvSpPr txBox="1"/>
          <p:nvPr/>
        </p:nvSpPr>
        <p:spPr>
          <a:xfrm>
            <a:off x="4320480" y="3873242"/>
            <a:ext cx="4346878" cy="707886"/>
          </a:xfrm>
          <a:prstGeom prst="rect">
            <a:avLst/>
          </a:prstGeom>
          <a:noFill/>
        </p:spPr>
        <p:txBody>
          <a:bodyPr wrap="square" rtlCol="0">
            <a:spAutoFit/>
          </a:bodyPr>
          <a:lstStyle/>
          <a:p>
            <a:pPr>
              <a:spcBef>
                <a:spcPts val="0"/>
              </a:spcBef>
            </a:pP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estimated</a:t>
            </a:r>
            <a:r>
              <a:rPr lang="en-GB" dirty="0" smtClean="0">
                <a:solidFill>
                  <a:schemeClr val="tx1">
                    <a:lumMod val="50000"/>
                    <a:lumOff val="50000"/>
                  </a:schemeClr>
                </a:solidFill>
                <a:sym typeface="Wingdings" panose="05000000000000000000" pitchFamily="2" charset="2"/>
              </a:rPr>
              <a:t> </a:t>
            </a:r>
            <a:r>
              <a:rPr lang="en-GB" dirty="0" smtClean="0">
                <a:sym typeface="Wingdings" panose="05000000000000000000" pitchFamily="2" charset="2"/>
              </a:rPr>
              <a:t>from the ‘pseudo coral’</a:t>
            </a:r>
          </a:p>
        </p:txBody>
      </p:sp>
      <p:grpSp>
        <p:nvGrpSpPr>
          <p:cNvPr id="21" name="Group 20"/>
          <p:cNvGrpSpPr/>
          <p:nvPr/>
        </p:nvGrpSpPr>
        <p:grpSpPr>
          <a:xfrm>
            <a:off x="7236297" y="116632"/>
            <a:ext cx="1728191" cy="2160000"/>
            <a:chOff x="1547664" y="3861048"/>
            <a:chExt cx="1728191" cy="2160000"/>
          </a:xfrm>
        </p:grpSpPr>
        <p:sp>
          <p:nvSpPr>
            <p:cNvPr id="22" name="Rectangle 21"/>
            <p:cNvSpPr/>
            <p:nvPr/>
          </p:nvSpPr>
          <p:spPr bwMode="auto">
            <a:xfrm>
              <a:off x="1547664" y="3861048"/>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7760" t="19097" r="27369" b="55113"/>
            <a:stretch/>
          </p:blipFill>
          <p:spPr>
            <a:xfrm rot="16200000">
              <a:off x="1441636" y="4194705"/>
              <a:ext cx="1979718" cy="1544706"/>
            </a:xfrm>
            <a:prstGeom prst="rect">
              <a:avLst/>
            </a:prstGeom>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586" t="18873" r="9586" b="11323"/>
          <a:stretch/>
        </p:blipFill>
        <p:spPr>
          <a:xfrm rot="16200000">
            <a:off x="490188" y="1338611"/>
            <a:ext cx="3566160" cy="4180777"/>
          </a:xfrm>
          <a:prstGeom prst="rect">
            <a:avLst/>
          </a:prstGeom>
        </p:spPr>
      </p:pic>
      <p:sp>
        <p:nvSpPr>
          <p:cNvPr id="26" name="TextBox 25"/>
          <p:cNvSpPr txBox="1"/>
          <p:nvPr/>
        </p:nvSpPr>
        <p:spPr>
          <a:xfrm>
            <a:off x="4283968" y="2937138"/>
            <a:ext cx="4383390" cy="400110"/>
          </a:xfrm>
          <a:prstGeom prst="rect">
            <a:avLst/>
          </a:prstGeom>
          <a:noFill/>
        </p:spPr>
        <p:txBody>
          <a:bodyPr wrap="square" rtlCol="0">
            <a:spAutoFit/>
          </a:bodyPr>
          <a:lstStyle/>
          <a:p>
            <a:r>
              <a:rPr lang="en-GB" dirty="0" smtClean="0">
                <a:sym typeface="Wingdings" panose="05000000000000000000" pitchFamily="2" charset="2"/>
              </a:rPr>
              <a:t> HadCM3 ‘pseudo-coral’ at site</a:t>
            </a:r>
          </a:p>
        </p:txBody>
      </p:sp>
      <p:grpSp>
        <p:nvGrpSpPr>
          <p:cNvPr id="13" name="Group 12"/>
          <p:cNvGrpSpPr/>
          <p:nvPr/>
        </p:nvGrpSpPr>
        <p:grpSpPr>
          <a:xfrm>
            <a:off x="395536" y="5157192"/>
            <a:ext cx="8660976" cy="1719973"/>
            <a:chOff x="395536" y="5157192"/>
            <a:chExt cx="8660976" cy="1719973"/>
          </a:xfrm>
        </p:grpSpPr>
        <p:sp>
          <p:nvSpPr>
            <p:cNvPr id="9" name="TextBox 8"/>
            <p:cNvSpPr txBox="1"/>
            <p:nvPr/>
          </p:nvSpPr>
          <p:spPr>
            <a:xfrm>
              <a:off x="395536" y="5157192"/>
              <a:ext cx="7457491" cy="904863"/>
            </a:xfrm>
            <a:prstGeom prst="rect">
              <a:avLst/>
            </a:prstGeom>
            <a:noFill/>
          </p:spPr>
          <p:txBody>
            <a:bodyPr wrap="none" rtlCol="0">
              <a:spAutoFit/>
            </a:bodyPr>
            <a:lstStyle/>
            <a:p>
              <a:r>
                <a:rPr lang="en-GB" sz="2400" dirty="0" smtClean="0"/>
                <a:t>This ‘pseudo coral’ has a skill</a:t>
              </a:r>
              <a:r>
                <a:rPr lang="en-GB" sz="2400" baseline="30000" dirty="0" smtClean="0"/>
                <a:t>*</a:t>
              </a:r>
              <a:r>
                <a:rPr lang="en-GB" sz="2400" dirty="0" smtClean="0"/>
                <a:t> of 0.71.</a:t>
              </a:r>
            </a:p>
            <a:p>
              <a:r>
                <a:rPr lang="en-GB" sz="2400" dirty="0" smtClean="0"/>
                <a:t>(Where 1.0 is perfect skill and 0.0 is random chance).</a:t>
              </a:r>
              <a:endParaRPr lang="en-GB" sz="2400" dirty="0"/>
            </a:p>
          </p:txBody>
        </p:sp>
        <mc:AlternateContent xmlns:mc="http://schemas.openxmlformats.org/markup-compatibility/2006" xmlns:a14="http://schemas.microsoft.com/office/drawing/2010/main">
          <mc:Choice Requires="a14">
            <p:sp>
              <p:nvSpPr>
                <p:cNvPr id="10" name="TextBox 9"/>
                <p:cNvSpPr txBox="1"/>
                <p:nvPr/>
              </p:nvSpPr>
              <p:spPr>
                <a:xfrm>
                  <a:off x="1331640" y="6093296"/>
                  <a:ext cx="7724872"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𝑠𝑘𝑖𝑙𝑙</m:t>
                        </m:r>
                        <m:r>
                          <a:rPr lang="en-GB" b="0" i="1" smtClean="0">
                            <a:latin typeface="Cambria Math"/>
                          </a:rPr>
                          <m:t>=</m:t>
                        </m:r>
                        <m:d>
                          <m:dPr>
                            <m:ctrlPr>
                              <a:rPr lang="en-GB" b="0" i="1" smtClean="0">
                                <a:latin typeface="Cambria Math" panose="02040503050406030204" pitchFamily="18" charset="0"/>
                              </a:rPr>
                            </m:ctrlPr>
                          </m:d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1</m:t>
                                    </m:r>
                                  </m:num>
                                  <m:den>
                                    <m:r>
                                      <a:rPr lang="en-GB" i="1">
                                        <a:latin typeface="Cambria Math"/>
                                      </a:rPr>
                                      <m:t>3</m:t>
                                    </m:r>
                                  </m:den>
                                </m:f>
                                <m:d>
                                  <m:dPr>
                                    <m:ctrlPr>
                                      <a:rPr lang="en-GB" i="1">
                                        <a:latin typeface="Cambria Math" panose="02040503050406030204" pitchFamily="18" charset="0"/>
                                      </a:rPr>
                                    </m:ctrlPr>
                                  </m:dPr>
                                  <m:e>
                                    <m:r>
                                      <a:rPr lang="en-GB" i="1">
                                        <a:latin typeface="Cambria Math"/>
                                      </a:rPr>
                                      <m:t>𝑐𝑜𝑟𝑟</m:t>
                                    </m:r>
                                    <m:r>
                                      <a:rPr lang="en-GB" b="0" i="1" smtClean="0">
                                        <a:latin typeface="Cambria Math"/>
                                      </a:rPr>
                                      <m:t>𝑒𝑐𝑡</m:t>
                                    </m:r>
                                    <m:r>
                                      <a:rPr lang="en-GB" i="1">
                                        <a:latin typeface="Cambria Math"/>
                                      </a:rPr>
                                      <m:t> </m:t>
                                    </m:r>
                                    <m:r>
                                      <a:rPr lang="en-GB" i="1">
                                        <a:latin typeface="Cambria Math"/>
                                      </a:rPr>
                                      <m:t>𝐸𝑁</m:t>
                                    </m:r>
                                    <m:r>
                                      <a:rPr lang="en-GB" i="1">
                                        <a:latin typeface="Cambria Math"/>
                                      </a:rPr>
                                      <m:t>+</m:t>
                                    </m:r>
                                    <m:r>
                                      <a:rPr lang="en-GB" i="1">
                                        <a:latin typeface="Cambria Math"/>
                                      </a:rPr>
                                      <m:t>𝑐𝑜𝑟𝑟𝑒𝑐𝑡</m:t>
                                    </m:r>
                                    <m:r>
                                      <a:rPr lang="en-GB" i="1">
                                        <a:latin typeface="Cambria Math"/>
                                      </a:rPr>
                                      <m:t> </m:t>
                                    </m:r>
                                    <m:r>
                                      <a:rPr lang="en-GB" i="1">
                                        <a:latin typeface="Cambria Math"/>
                                      </a:rPr>
                                      <m:t>𝐿𝑁</m:t>
                                    </m:r>
                                    <m:r>
                                      <a:rPr lang="en-GB" i="1">
                                        <a:latin typeface="Cambria Math"/>
                                      </a:rPr>
                                      <m:t>+</m:t>
                                    </m:r>
                                    <m:r>
                                      <a:rPr lang="en-GB" i="1">
                                        <a:latin typeface="Cambria Math"/>
                                      </a:rPr>
                                      <m:t>𝑐𝑜𝑟𝑟𝑒𝑐𝑡</m:t>
                                    </m:r>
                                    <m:r>
                                      <a:rPr lang="en-GB" i="1">
                                        <a:latin typeface="Cambria Math"/>
                                      </a:rPr>
                                      <m:t> </m:t>
                                    </m:r>
                                    <m:r>
                                      <a:rPr lang="en-GB" i="1">
                                        <a:latin typeface="Cambria Math"/>
                                      </a:rPr>
                                      <m:t>𝑛𝑜𝑟𝑚𝑎𝑙</m:t>
                                    </m:r>
                                  </m:e>
                                </m:d>
                              </m:e>
                            </m:d>
                            <m:r>
                              <a:rPr lang="en-GB" i="1">
                                <a:latin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331640" y="6093296"/>
                  <a:ext cx="7724872" cy="783869"/>
                </a:xfrm>
                <a:prstGeom prst="rect">
                  <a:avLst/>
                </a:prstGeom>
                <a:blipFill rotWithShape="1">
                  <a:blip r:embed="rId5"/>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111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047806" cy="1325563"/>
          </a:xfrm>
        </p:spPr>
        <p:txBody>
          <a:bodyPr>
            <a:normAutofit/>
          </a:bodyPr>
          <a:lstStyle/>
          <a:p>
            <a:r>
              <a:rPr lang="en-GB" dirty="0" smtClean="0"/>
              <a:t>Where can El Niño be detected in coral data?   HadCM3 results.</a:t>
            </a:r>
            <a:endParaRPr lang="en-GB" dirty="0"/>
          </a:p>
        </p:txBody>
      </p:sp>
      <p:grpSp>
        <p:nvGrpSpPr>
          <p:cNvPr id="13" name="Group 12"/>
          <p:cNvGrpSpPr/>
          <p:nvPr/>
        </p:nvGrpSpPr>
        <p:grpSpPr>
          <a:xfrm>
            <a:off x="35496" y="1828705"/>
            <a:ext cx="8963263" cy="2752423"/>
            <a:chOff x="35496" y="2273761"/>
            <a:chExt cx="8963263" cy="2752423"/>
          </a:xfrm>
        </p:grpSpPr>
        <p:pic>
          <p:nvPicPr>
            <p:cNvPr id="7" name="Picture 6"/>
            <p:cNvPicPr>
              <a:picLocks/>
            </p:cNvPicPr>
            <p:nvPr/>
          </p:nvPicPr>
          <p:blipFill rotWithShape="1">
            <a:blip r:embed="rId3">
              <a:extLst>
                <a:ext uri="{28A0092B-C50C-407E-A947-70E740481C1C}">
                  <a14:useLocalDpi xmlns:a14="http://schemas.microsoft.com/office/drawing/2010/main" val="0"/>
                </a:ext>
              </a:extLst>
            </a:blip>
            <a:srcRect l="4637" t="16644" r="10514" b="8930"/>
            <a:stretch/>
          </p:blipFill>
          <p:spPr>
            <a:xfrm rot="16200000">
              <a:off x="3114739" y="2165916"/>
              <a:ext cx="2732770" cy="2986599"/>
            </a:xfrm>
            <a:prstGeom prst="rect">
              <a:avLst/>
            </a:prstGeom>
          </p:spPr>
        </p:pic>
        <p:pic>
          <p:nvPicPr>
            <p:cNvPr id="9" name="Picture 8"/>
            <p:cNvPicPr>
              <a:picLocks/>
            </p:cNvPicPr>
            <p:nvPr/>
          </p:nvPicPr>
          <p:blipFill rotWithShape="1">
            <a:blip r:embed="rId4">
              <a:extLst>
                <a:ext uri="{28A0092B-C50C-407E-A947-70E740481C1C}">
                  <a14:useLocalDpi xmlns:a14="http://schemas.microsoft.com/office/drawing/2010/main" val="0"/>
                </a:ext>
              </a:extLst>
            </a:blip>
            <a:srcRect l="4610" t="16643" r="10547" b="8929"/>
            <a:stretch/>
          </p:blipFill>
          <p:spPr>
            <a:xfrm rot="16200000">
              <a:off x="153338" y="2157346"/>
              <a:ext cx="2750996" cy="2986680"/>
            </a:xfrm>
            <a:prstGeom prst="rect">
              <a:avLst/>
            </a:prstGeom>
          </p:spPr>
        </p:pic>
        <p:pic>
          <p:nvPicPr>
            <p:cNvPr id="10" name="Picture 9"/>
            <p:cNvPicPr>
              <a:picLocks/>
            </p:cNvPicPr>
            <p:nvPr/>
          </p:nvPicPr>
          <p:blipFill rotWithShape="1">
            <a:blip r:embed="rId5">
              <a:extLst>
                <a:ext uri="{28A0092B-C50C-407E-A947-70E740481C1C}">
                  <a14:useLocalDpi xmlns:a14="http://schemas.microsoft.com/office/drawing/2010/main" val="0"/>
                </a:ext>
              </a:extLst>
            </a:blip>
            <a:srcRect l="4637" t="16644" r="10514" b="8930"/>
            <a:stretch/>
          </p:blipFill>
          <p:spPr>
            <a:xfrm rot="16200000">
              <a:off x="6129540" y="2156381"/>
              <a:ext cx="2751840" cy="2986599"/>
            </a:xfrm>
            <a:prstGeom prst="rect">
              <a:avLst/>
            </a:prstGeom>
          </p:spPr>
        </p:pic>
      </p:grpSp>
      <p:sp>
        <p:nvSpPr>
          <p:cNvPr id="14" name="TextBox 13"/>
          <p:cNvSpPr txBox="1"/>
          <p:nvPr/>
        </p:nvSpPr>
        <p:spPr>
          <a:xfrm>
            <a:off x="251520" y="1516722"/>
            <a:ext cx="8640699" cy="400110"/>
          </a:xfrm>
          <a:prstGeom prst="rect">
            <a:avLst/>
          </a:prstGeom>
          <a:solidFill>
            <a:schemeClr val="bg1"/>
          </a:solidFill>
        </p:spPr>
        <p:txBody>
          <a:bodyPr wrap="none" rtlCol="0">
            <a:spAutoFit/>
          </a:bodyPr>
          <a:lstStyle/>
          <a:p>
            <a:r>
              <a:rPr lang="en-GB" u="sng" dirty="0" smtClean="0"/>
              <a:t>Preindustrial skill       </a:t>
            </a:r>
            <a:r>
              <a:rPr lang="en-GB" u="sng" dirty="0"/>
              <a:t> </a:t>
            </a:r>
            <a:r>
              <a:rPr lang="en-GB" u="sng" dirty="0" smtClean="0"/>
              <a:t>     Pliocene skill                      Difference                    </a:t>
            </a:r>
            <a:endParaRPr lang="en-GB" u="sng" dirty="0"/>
          </a:p>
        </p:txBody>
      </p:sp>
      <p:grpSp>
        <p:nvGrpSpPr>
          <p:cNvPr id="16" name="Group 15"/>
          <p:cNvGrpSpPr/>
          <p:nvPr/>
        </p:nvGrpSpPr>
        <p:grpSpPr>
          <a:xfrm>
            <a:off x="4290130" y="4005065"/>
            <a:ext cx="4709870" cy="2750400"/>
            <a:chOff x="4290130" y="4005065"/>
            <a:chExt cx="4709870" cy="2750400"/>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606" t="16637" r="10600" b="8923"/>
            <a:stretch/>
          </p:blipFill>
          <p:spPr>
            <a:xfrm rot="16200000">
              <a:off x="6130800" y="3886265"/>
              <a:ext cx="2750400" cy="2988000"/>
            </a:xfrm>
            <a:prstGeom prst="rect">
              <a:avLst/>
            </a:prstGeom>
          </p:spPr>
        </p:pic>
        <p:sp>
          <p:nvSpPr>
            <p:cNvPr id="15" name="TextBox 14"/>
            <p:cNvSpPr txBox="1"/>
            <p:nvPr/>
          </p:nvSpPr>
          <p:spPr>
            <a:xfrm>
              <a:off x="4290130" y="4891806"/>
              <a:ext cx="2082621" cy="769441"/>
            </a:xfrm>
            <a:prstGeom prst="rect">
              <a:avLst/>
            </a:prstGeom>
            <a:solidFill>
              <a:schemeClr val="bg1"/>
            </a:solidFill>
          </p:spPr>
          <p:txBody>
            <a:bodyPr wrap="none" rtlCol="0">
              <a:spAutoFit/>
            </a:bodyPr>
            <a:lstStyle/>
            <a:p>
              <a:r>
                <a:rPr lang="en-GB" u="sng" dirty="0" smtClean="0"/>
                <a:t>Difference in </a:t>
              </a:r>
            </a:p>
            <a:p>
              <a:r>
                <a:rPr lang="en-GB" u="sng" dirty="0" smtClean="0"/>
                <a:t>high skill regions</a:t>
              </a:r>
              <a:endParaRPr lang="en-GB" u="sng" dirty="0"/>
            </a:p>
          </p:txBody>
        </p:sp>
      </p:grpSp>
    </p:spTree>
    <p:extLst>
      <p:ext uri="{BB962C8B-B14F-4D97-AF65-F5344CB8AC3E}">
        <p14:creationId xmlns:p14="http://schemas.microsoft.com/office/powerpoint/2010/main" val="23256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136904" cy="1325563"/>
          </a:xfrm>
        </p:spPr>
        <p:txBody>
          <a:bodyPr/>
          <a:lstStyle/>
          <a:p>
            <a:r>
              <a:rPr lang="en-GB" dirty="0" smtClean="0"/>
              <a:t>Can El Ni</a:t>
            </a:r>
            <a:r>
              <a:rPr lang="en-GB" dirty="0" smtClean="0">
                <a:cs typeface="Arial"/>
              </a:rPr>
              <a:t>ñ</a:t>
            </a:r>
            <a:r>
              <a:rPr lang="en-GB" dirty="0" smtClean="0"/>
              <a:t>o be detected in planktonic foraminifera data?</a:t>
            </a:r>
            <a:endParaRPr lang="en-GB" dirty="0"/>
          </a:p>
        </p:txBody>
      </p:sp>
      <p:grpSp>
        <p:nvGrpSpPr>
          <p:cNvPr id="12" name="Group 11"/>
          <p:cNvGrpSpPr/>
          <p:nvPr/>
        </p:nvGrpSpPr>
        <p:grpSpPr>
          <a:xfrm>
            <a:off x="1547664" y="2564904"/>
            <a:ext cx="1800200" cy="3240000"/>
            <a:chOff x="329527" y="2723055"/>
            <a:chExt cx="1800200" cy="3240000"/>
          </a:xfrm>
        </p:grpSpPr>
        <p:sp>
          <p:nvSpPr>
            <p:cNvPr id="10" name="Rectangle 9"/>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sp>
        <p:nvSpPr>
          <p:cNvPr id="14" name="Rectangle 13"/>
          <p:cNvSpPr/>
          <p:nvPr/>
        </p:nvSpPr>
        <p:spPr bwMode="auto">
          <a:xfrm>
            <a:off x="6567811" y="2580746"/>
            <a:ext cx="1028525" cy="313666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164288" y="2420887"/>
            <a:ext cx="216024" cy="242287"/>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4815921" y="1476010"/>
            <a:ext cx="3644511" cy="4475707"/>
            <a:chOff x="4815921" y="1476010"/>
            <a:chExt cx="3644511" cy="4475707"/>
          </a:xfrm>
        </p:grpSpPr>
        <p:grpSp>
          <p:nvGrpSpPr>
            <p:cNvPr id="18" name="Group 17"/>
            <p:cNvGrpSpPr/>
            <p:nvPr/>
          </p:nvGrpSpPr>
          <p:grpSpPr>
            <a:xfrm>
              <a:off x="4815921" y="1476010"/>
              <a:ext cx="3644511" cy="4475707"/>
              <a:chOff x="4815921" y="1476010"/>
              <a:chExt cx="3644511" cy="4475707"/>
            </a:xfrm>
          </p:grpSpPr>
          <p:grpSp>
            <p:nvGrpSpPr>
              <p:cNvPr id="13" name="Group 12"/>
              <p:cNvGrpSpPr/>
              <p:nvPr/>
            </p:nvGrpSpPr>
            <p:grpSpPr>
              <a:xfrm>
                <a:off x="4815921" y="1476010"/>
                <a:ext cx="3644511" cy="4475707"/>
                <a:chOff x="4815921" y="1476010"/>
                <a:chExt cx="3644511" cy="4475707"/>
              </a:xfrm>
            </p:grpSpPr>
            <p:grpSp>
              <p:nvGrpSpPr>
                <p:cNvPr id="3" name="Group 2"/>
                <p:cNvGrpSpPr/>
                <p:nvPr/>
              </p:nvGrpSpPr>
              <p:grpSpPr>
                <a:xfrm>
                  <a:off x="4815921" y="1476010"/>
                  <a:ext cx="3644511" cy="4475707"/>
                  <a:chOff x="4806429" y="1339200"/>
                  <a:chExt cx="3644511" cy="4475707"/>
                </a:xfrm>
              </p:grpSpPr>
              <p:grpSp>
                <p:nvGrpSpPr>
                  <p:cNvPr id="4" name="Group 3"/>
                  <p:cNvGrpSpPr/>
                  <p:nvPr/>
                </p:nvGrpSpPr>
                <p:grpSpPr>
                  <a:xfrm>
                    <a:off x="5415365" y="1339200"/>
                    <a:ext cx="3035575" cy="4474140"/>
                    <a:chOff x="4947694" y="1349451"/>
                    <a:chExt cx="2037298" cy="3010136"/>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316" t="1" r="5457" b="-7199"/>
                    <a:stretch/>
                  </p:blipFill>
                  <p:spPr bwMode="auto">
                    <a:xfrm>
                      <a:off x="5032790" y="1349451"/>
                      <a:ext cx="1879101" cy="301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47694" y="4019880"/>
                      <a:ext cx="2037298" cy="227774"/>
                    </a:xfrm>
                    <a:prstGeom prst="rect">
                      <a:avLst/>
                    </a:prstGeom>
                    <a:solidFill>
                      <a:schemeClr val="bg1"/>
                    </a:solidFill>
                  </p:spPr>
                  <p:txBody>
                    <a:bodyPr wrap="none" rtlCol="0">
                      <a:spAutoFit/>
                    </a:bodyPr>
                    <a:lstStyle/>
                    <a:p>
                      <a:r>
                        <a:rPr lang="en-GB" sz="1600" dirty="0" smtClean="0"/>
                        <a:t>Data from </a:t>
                      </a:r>
                      <a:r>
                        <a:rPr lang="en-GB" sz="1600" dirty="0" err="1" smtClean="0"/>
                        <a:t>Scroxton</a:t>
                      </a:r>
                      <a:r>
                        <a:rPr lang="en-GB" sz="1600" dirty="0" smtClean="0"/>
                        <a:t> et al (2011)</a:t>
                      </a:r>
                      <a:endParaRPr lang="en-GB" sz="1600" dirty="0"/>
                    </a:p>
                  </p:txBody>
                </p:sp>
              </p:gr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r="90385" b="-7199"/>
                  <a:stretch/>
                </p:blipFill>
                <p:spPr bwMode="auto">
                  <a:xfrm>
                    <a:off x="4806429" y="1340768"/>
                    <a:ext cx="764191" cy="447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24359" y="1340768"/>
                    <a:ext cx="1067921" cy="400110"/>
                  </a:xfrm>
                  <a:prstGeom prst="rect">
                    <a:avLst/>
                  </a:prstGeom>
                  <a:noFill/>
                </p:spPr>
                <p:txBody>
                  <a:bodyPr wrap="none" rtlCol="0">
                    <a:spAutoFit/>
                  </a:bodyPr>
                  <a:lstStyle/>
                  <a:p>
                    <a:r>
                      <a:rPr lang="en-GB" dirty="0" smtClean="0"/>
                      <a:t>Age ma</a:t>
                    </a:r>
                    <a:endParaRPr lang="en-GB" dirty="0"/>
                  </a:p>
                </p:txBody>
              </p:sp>
            </p:grpSp>
            <p:sp>
              <p:nvSpPr>
                <p:cNvPr id="9" name="Rectangle 8"/>
                <p:cNvSpPr/>
                <p:nvPr/>
              </p:nvSpPr>
              <p:spPr bwMode="auto">
                <a:xfrm>
                  <a:off x="5579129" y="2663175"/>
                  <a:ext cx="549569" cy="278204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7" name="Freeform 16"/>
              <p:cNvSpPr/>
              <p:nvPr/>
            </p:nvSpPr>
            <p:spPr bwMode="auto">
              <a:xfrm>
                <a:off x="6047509" y="2548511"/>
                <a:ext cx="249682" cy="128685"/>
              </a:xfrm>
              <a:custGeom>
                <a:avLst/>
                <a:gdLst>
                  <a:gd name="connsiteX0" fmla="*/ 242455 w 249682"/>
                  <a:gd name="connsiteY0" fmla="*/ 725 h 128685"/>
                  <a:gd name="connsiteX1" fmla="*/ 242455 w 249682"/>
                  <a:gd name="connsiteY1" fmla="*/ 725 h 128685"/>
                  <a:gd name="connsiteX2" fmla="*/ 180109 w 249682"/>
                  <a:gd name="connsiteY2" fmla="*/ 14580 h 128685"/>
                  <a:gd name="connsiteX3" fmla="*/ 159327 w 249682"/>
                  <a:gd name="connsiteY3" fmla="*/ 35362 h 128685"/>
                  <a:gd name="connsiteX4" fmla="*/ 138546 w 249682"/>
                  <a:gd name="connsiteY4" fmla="*/ 42289 h 128685"/>
                  <a:gd name="connsiteX5" fmla="*/ 83127 w 249682"/>
                  <a:gd name="connsiteY5" fmla="*/ 56144 h 128685"/>
                  <a:gd name="connsiteX6" fmla="*/ 62346 w 249682"/>
                  <a:gd name="connsiteY6" fmla="*/ 69998 h 128685"/>
                  <a:gd name="connsiteX7" fmla="*/ 0 w 249682"/>
                  <a:gd name="connsiteY7" fmla="*/ 97707 h 128685"/>
                  <a:gd name="connsiteX8" fmla="*/ 6927 w 249682"/>
                  <a:gd name="connsiteY8" fmla="*/ 125416 h 128685"/>
                  <a:gd name="connsiteX9" fmla="*/ 138546 w 249682"/>
                  <a:gd name="connsiteY9" fmla="*/ 104634 h 128685"/>
                  <a:gd name="connsiteX10" fmla="*/ 159327 w 249682"/>
                  <a:gd name="connsiteY10" fmla="*/ 97707 h 128685"/>
                  <a:gd name="connsiteX11" fmla="*/ 214746 w 249682"/>
                  <a:gd name="connsiteY11" fmla="*/ 90780 h 128685"/>
                  <a:gd name="connsiteX12" fmla="*/ 249382 w 249682"/>
                  <a:gd name="connsiteY12" fmla="*/ 56144 h 128685"/>
                  <a:gd name="connsiteX13" fmla="*/ 228600 w 249682"/>
                  <a:gd name="connsiteY13" fmla="*/ 725 h 128685"/>
                  <a:gd name="connsiteX14" fmla="*/ 242455 w 249682"/>
                  <a:gd name="connsiteY14" fmla="*/ 725 h 1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82" h="128685">
                    <a:moveTo>
                      <a:pt x="242455" y="725"/>
                    </a:moveTo>
                    <a:lnTo>
                      <a:pt x="242455" y="725"/>
                    </a:lnTo>
                    <a:cubicBezTo>
                      <a:pt x="221673" y="5343"/>
                      <a:pt x="199760" y="6392"/>
                      <a:pt x="180109" y="14580"/>
                    </a:cubicBezTo>
                    <a:cubicBezTo>
                      <a:pt x="171066" y="18348"/>
                      <a:pt x="167478" y="29928"/>
                      <a:pt x="159327" y="35362"/>
                    </a:cubicBezTo>
                    <a:cubicBezTo>
                      <a:pt x="153252" y="39412"/>
                      <a:pt x="145590" y="40368"/>
                      <a:pt x="138546" y="42289"/>
                    </a:cubicBezTo>
                    <a:cubicBezTo>
                      <a:pt x="120175" y="47299"/>
                      <a:pt x="83127" y="56144"/>
                      <a:pt x="83127" y="56144"/>
                    </a:cubicBezTo>
                    <a:cubicBezTo>
                      <a:pt x="76200" y="60762"/>
                      <a:pt x="70378" y="67808"/>
                      <a:pt x="62346" y="69998"/>
                    </a:cubicBezTo>
                    <a:cubicBezTo>
                      <a:pt x="-3713" y="88013"/>
                      <a:pt x="14145" y="55270"/>
                      <a:pt x="0" y="97707"/>
                    </a:cubicBezTo>
                    <a:cubicBezTo>
                      <a:pt x="2309" y="106943"/>
                      <a:pt x="-2382" y="123421"/>
                      <a:pt x="6927" y="125416"/>
                    </a:cubicBezTo>
                    <a:cubicBezTo>
                      <a:pt x="55913" y="135913"/>
                      <a:pt x="95405" y="119015"/>
                      <a:pt x="138546" y="104634"/>
                    </a:cubicBezTo>
                    <a:cubicBezTo>
                      <a:pt x="145473" y="102325"/>
                      <a:pt x="152082" y="98613"/>
                      <a:pt x="159327" y="97707"/>
                    </a:cubicBezTo>
                    <a:lnTo>
                      <a:pt x="214746" y="90780"/>
                    </a:lnTo>
                    <a:cubicBezTo>
                      <a:pt x="226080" y="83224"/>
                      <a:pt x="247283" y="72935"/>
                      <a:pt x="249382" y="56144"/>
                    </a:cubicBezTo>
                    <a:cubicBezTo>
                      <a:pt x="251585" y="38520"/>
                      <a:pt x="241376" y="13501"/>
                      <a:pt x="228600" y="725"/>
                    </a:cubicBezTo>
                    <a:cubicBezTo>
                      <a:pt x="226967" y="-908"/>
                      <a:pt x="240146" y="725"/>
                      <a:pt x="242455" y="725"/>
                    </a:cubicBezTo>
                    <a:close/>
                  </a:path>
                </a:pathLst>
              </a:cu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9" name="Rectangle 18"/>
            <p:cNvSpPr/>
            <p:nvPr/>
          </p:nvSpPr>
          <p:spPr bwMode="auto">
            <a:xfrm>
              <a:off x="6567811" y="2663174"/>
              <a:ext cx="1028525" cy="2782050"/>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579411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_of_leeds">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Julia">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Julia" id="{F9C80D9D-7C86-49C4-8D79-5394A7CC31D4}" vid="{50FD1530-BD23-4FE9-91E5-9D18DB75AD87}"/>
    </a:ext>
  </a:extLst>
</a:theme>
</file>

<file path=ppt/theme/theme7.xml><?xml version="1.0" encoding="utf-8"?>
<a:theme xmlns:a="http://schemas.openxmlformats.org/drawingml/2006/main" name="1_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university_of_leeds</Template>
  <TotalTime>9779</TotalTime>
  <Words>2859</Words>
  <Application>Microsoft Office PowerPoint</Application>
  <PresentationFormat>On-screen Show (4:3)</PresentationFormat>
  <Paragraphs>281</Paragraphs>
  <Slides>25</Slides>
  <Notes>20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25</vt:i4>
      </vt:variant>
    </vt:vector>
  </HeadingPairs>
  <TitlesOfParts>
    <vt:vector size="44" baseType="lpstr">
      <vt:lpstr>Aegean</vt:lpstr>
      <vt:lpstr>Arial</vt:lpstr>
      <vt:lpstr>Calibri</vt:lpstr>
      <vt:lpstr>Calibri Light</vt:lpstr>
      <vt:lpstr>Cambria Math</vt:lpstr>
      <vt:lpstr>Symbol</vt:lpstr>
      <vt:lpstr>Times</vt:lpstr>
      <vt:lpstr>Wingdings</vt:lpstr>
      <vt:lpstr>university_of_leeds</vt:lpstr>
      <vt:lpstr>University Green</vt:lpstr>
      <vt:lpstr>University Red</vt:lpstr>
      <vt:lpstr>University White</vt:lpstr>
      <vt:lpstr>Custom Design</vt:lpstr>
      <vt:lpstr>ThemeJulia</vt:lpstr>
      <vt:lpstr>1_University Green</vt:lpstr>
      <vt:lpstr>1_University Red</vt:lpstr>
      <vt:lpstr>1_University White</vt:lpstr>
      <vt:lpstr>1_Custom Design</vt:lpstr>
      <vt:lpstr>Office Theme</vt:lpstr>
      <vt:lpstr>PowerPoint Presentation</vt:lpstr>
      <vt:lpstr>Questions</vt:lpstr>
      <vt:lpstr>Structure of El Niño in HadCM3:</vt:lpstr>
      <vt:lpstr>The Pacific Decadal Oscillation and its relationship with El Niño</vt:lpstr>
      <vt:lpstr>Structure of El Niño in HadCM3 (coral):</vt:lpstr>
      <vt:lpstr>Model-data comparison for Pliocene coral</vt:lpstr>
      <vt:lpstr>Can El Niño be detected in Coral data?</vt:lpstr>
      <vt:lpstr>Where can El Niño be detected in coral data?   HadCM3 results.</vt:lpstr>
      <vt:lpstr>Can El Niño be detected in planktonic foraminifera data?</vt:lpstr>
      <vt:lpstr>Results for the pre-industrial</vt:lpstr>
      <vt:lpstr>Results for the Pliocene</vt:lpstr>
      <vt:lpstr>Why are results different for the modern and the Pliocene at this location?</vt:lpstr>
      <vt:lpstr>Why are results different for the modern and the Pliocene?</vt:lpstr>
      <vt:lpstr>Where can El Niño be detected in individual planktonic foraminifera data?    Fraction of modelled extreme events that are due to ENSO.</vt:lpstr>
      <vt:lpstr>Conclusions</vt:lpstr>
      <vt:lpstr>EXTRA SLIDES</vt:lpstr>
      <vt:lpstr>Structure of El Niño in the Pliocene: 2. Precipitation</vt:lpstr>
      <vt:lpstr>HadCM3 modern El Nino</vt:lpstr>
      <vt:lpstr>Data-model comparison to interpret Pliocene El Nino</vt:lpstr>
      <vt:lpstr>What is d18O?</vt:lpstr>
      <vt:lpstr>El Nino Characteristics Present-day</vt:lpstr>
      <vt:lpstr>1. The climate  the Pliocene</vt:lpstr>
      <vt:lpstr>2. The variability  ENSO</vt:lpstr>
      <vt:lpstr>3. The modelling  water isotopes</vt:lpstr>
      <vt:lpstr>Typical changes in d18O(seawater) </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Tindall</dc:creator>
  <cp:lastModifiedBy>Alan Haywood</cp:lastModifiedBy>
  <cp:revision>277</cp:revision>
  <dcterms:created xsi:type="dcterms:W3CDTF">2012-12-04T09:44:21Z</dcterms:created>
  <dcterms:modified xsi:type="dcterms:W3CDTF">2016-08-26T16:22:59Z</dcterms:modified>
</cp:coreProperties>
</file>