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5" r:id="rId2"/>
    <p:sldMasterId id="2147483680" r:id="rId3"/>
    <p:sldMasterId id="2147483695" r:id="rId4"/>
    <p:sldMasterId id="2147484070" r:id="rId5"/>
    <p:sldMasterId id="2147484082" r:id="rId6"/>
    <p:sldMasterId id="2147484097" r:id="rId7"/>
    <p:sldMasterId id="2147484112" r:id="rId8"/>
    <p:sldMasterId id="2147484127" r:id="rId9"/>
    <p:sldMasterId id="2147484142" r:id="rId10"/>
    <p:sldMasterId id="2147484154" r:id="rId11"/>
  </p:sldMasterIdLst>
  <p:notesMasterIdLst>
    <p:notesMasterId r:id="rId38"/>
  </p:notesMasterIdLst>
  <p:handoutMasterIdLst>
    <p:handoutMasterId r:id="rId39"/>
  </p:handoutMasterIdLst>
  <p:sldIdLst>
    <p:sldId id="256" r:id="rId12"/>
    <p:sldId id="346" r:id="rId13"/>
    <p:sldId id="344" r:id="rId14"/>
    <p:sldId id="345" r:id="rId15"/>
    <p:sldId id="347" r:id="rId16"/>
    <p:sldId id="348" r:id="rId17"/>
    <p:sldId id="350" r:id="rId18"/>
    <p:sldId id="352" r:id="rId19"/>
    <p:sldId id="353" r:id="rId20"/>
    <p:sldId id="349" r:id="rId21"/>
    <p:sldId id="343" r:id="rId22"/>
    <p:sldId id="332" r:id="rId23"/>
    <p:sldId id="351" r:id="rId24"/>
    <p:sldId id="341" r:id="rId25"/>
    <p:sldId id="327" r:id="rId26"/>
    <p:sldId id="335" r:id="rId27"/>
    <p:sldId id="314" r:id="rId28"/>
    <p:sldId id="315" r:id="rId29"/>
    <p:sldId id="337" r:id="rId30"/>
    <p:sldId id="318" r:id="rId31"/>
    <p:sldId id="319" r:id="rId32"/>
    <p:sldId id="320" r:id="rId33"/>
    <p:sldId id="321" r:id="rId34"/>
    <p:sldId id="322" r:id="rId35"/>
    <p:sldId id="338" r:id="rId36"/>
    <p:sldId id="339" r:id="rId37"/>
  </p:sldIdLst>
  <p:sldSz cx="9144000" cy="6858000" type="screen4x3"/>
  <p:notesSz cx="6858000" cy="9144000"/>
  <p:defaultTextStyle>
    <a:defPPr>
      <a:defRPr lang="en-GB"/>
    </a:defPPr>
    <a:lvl1pPr algn="l" rtl="0" fontAlgn="base">
      <a:spcBef>
        <a:spcPct val="20000"/>
      </a:spcBef>
      <a:spcAft>
        <a:spcPct val="0"/>
      </a:spcAft>
      <a:defRPr sz="2000" kern="1200">
        <a:solidFill>
          <a:schemeClr val="tx1"/>
        </a:solidFill>
        <a:latin typeface="Arial" charset="0"/>
        <a:ea typeface="+mn-ea"/>
        <a:cs typeface="+mn-cs"/>
      </a:defRPr>
    </a:lvl1pPr>
    <a:lvl2pPr marL="457200" algn="l" rtl="0" fontAlgn="base">
      <a:spcBef>
        <a:spcPct val="20000"/>
      </a:spcBef>
      <a:spcAft>
        <a:spcPct val="0"/>
      </a:spcAft>
      <a:defRPr sz="2000" kern="1200">
        <a:solidFill>
          <a:schemeClr val="tx1"/>
        </a:solidFill>
        <a:latin typeface="Arial" charset="0"/>
        <a:ea typeface="+mn-ea"/>
        <a:cs typeface="+mn-cs"/>
      </a:defRPr>
    </a:lvl2pPr>
    <a:lvl3pPr marL="914400" algn="l" rtl="0" fontAlgn="base">
      <a:spcBef>
        <a:spcPct val="20000"/>
      </a:spcBef>
      <a:spcAft>
        <a:spcPct val="0"/>
      </a:spcAft>
      <a:defRPr sz="2000" kern="1200">
        <a:solidFill>
          <a:schemeClr val="tx1"/>
        </a:solidFill>
        <a:latin typeface="Arial" charset="0"/>
        <a:ea typeface="+mn-ea"/>
        <a:cs typeface="+mn-cs"/>
      </a:defRPr>
    </a:lvl3pPr>
    <a:lvl4pPr marL="1371600" algn="l" rtl="0" fontAlgn="base">
      <a:spcBef>
        <a:spcPct val="20000"/>
      </a:spcBef>
      <a:spcAft>
        <a:spcPct val="0"/>
      </a:spcAft>
      <a:defRPr sz="2000" kern="1200">
        <a:solidFill>
          <a:schemeClr val="tx1"/>
        </a:solidFill>
        <a:latin typeface="Arial" charset="0"/>
        <a:ea typeface="+mn-ea"/>
        <a:cs typeface="+mn-cs"/>
      </a:defRPr>
    </a:lvl4pPr>
    <a:lvl5pPr marL="1828800" algn="l" rtl="0" fontAlgn="base">
      <a:spcBef>
        <a:spcPct val="2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31"/>
    <a:srgbClr val="00502F"/>
    <a:srgbClr val="004832"/>
    <a:srgbClr val="43D21C"/>
    <a:srgbClr val="C41230"/>
    <a:srgbClr val="F2E9D5"/>
    <a:srgbClr val="B0001A"/>
    <a:srgbClr val="003626"/>
    <a:srgbClr val="0A3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223" autoAdjust="0"/>
    <p:restoredTop sz="87117" autoAdjust="0"/>
  </p:normalViewPr>
  <p:slideViewPr>
    <p:cSldViewPr snapToObjects="1">
      <p:cViewPr>
        <p:scale>
          <a:sx n="66" d="100"/>
          <a:sy n="66" d="100"/>
        </p:scale>
        <p:origin x="3156" y="8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a:p>
        </p:txBody>
      </p:sp>
      <p:sp>
        <p:nvSpPr>
          <p:cNvPr id="135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a:p>
        </p:txBody>
      </p:sp>
      <p:sp>
        <p:nvSpPr>
          <p:cNvPr id="135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a:p>
        </p:txBody>
      </p:sp>
      <p:sp>
        <p:nvSpPr>
          <p:cNvPr id="135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6E6D3BBD-4A8F-4A6F-9FC9-61B1991ED400}" type="slidenum">
              <a:rPr lang="en-GB"/>
              <a:pPr>
                <a:defRPr/>
              </a:pPr>
              <a:t>‹#›</a:t>
            </a:fld>
            <a:endParaRPr lang="en-GB"/>
          </a:p>
        </p:txBody>
      </p:sp>
    </p:spTree>
    <p:extLst>
      <p:ext uri="{BB962C8B-B14F-4D97-AF65-F5344CB8AC3E}">
        <p14:creationId xmlns:p14="http://schemas.microsoft.com/office/powerpoint/2010/main" val="3358369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a:p>
        </p:txBody>
      </p:sp>
      <p:sp>
        <p:nvSpPr>
          <p:cNvPr id="137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7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a:p>
        </p:txBody>
      </p:sp>
      <p:sp>
        <p:nvSpPr>
          <p:cNvPr id="137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FB61BDA5-D8DF-4DA4-A22C-D7CFF6CAE5AF}" type="slidenum">
              <a:rPr lang="en-GB"/>
              <a:pPr>
                <a:defRPr/>
              </a:pPr>
              <a:t>‹#›</a:t>
            </a:fld>
            <a:endParaRPr lang="en-GB"/>
          </a:p>
        </p:txBody>
      </p:sp>
    </p:spTree>
    <p:extLst>
      <p:ext uri="{BB962C8B-B14F-4D97-AF65-F5344CB8AC3E}">
        <p14:creationId xmlns:p14="http://schemas.microsoft.com/office/powerpoint/2010/main" val="2389401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a:t>
            </a:fld>
            <a:endParaRPr lang="en-GB"/>
          </a:p>
        </p:txBody>
      </p:sp>
    </p:spTree>
    <p:extLst>
      <p:ext uri="{BB962C8B-B14F-4D97-AF65-F5344CB8AC3E}">
        <p14:creationId xmlns:p14="http://schemas.microsoft.com/office/powerpoint/2010/main" val="369003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Put picture of site in here</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18</a:t>
            </a:fld>
            <a:endParaRPr lang="en-GB"/>
          </a:p>
        </p:txBody>
      </p:sp>
    </p:spTree>
    <p:extLst>
      <p:ext uri="{BB962C8B-B14F-4D97-AF65-F5344CB8AC3E}">
        <p14:creationId xmlns:p14="http://schemas.microsoft.com/office/powerpoint/2010/main" val="73935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difference in</a:t>
            </a:r>
            <a:r>
              <a:rPr lang="en-GB" baseline="0" dirty="0" smtClean="0"/>
              <a:t> high skill regions </a:t>
            </a:r>
            <a:r>
              <a:rPr lang="en-GB" dirty="0" smtClean="0"/>
              <a:t>shows regions where the skill</a:t>
            </a:r>
            <a:r>
              <a:rPr lang="en-GB" baseline="0" dirty="0" smtClean="0"/>
              <a:t> is reasonable (&gt;0.5) in either the Pliocene or the preindustrial, and there is a difference in skill between the two locations  Note that the changes to the East of Australia are due to the intensification of the hydrological cycle.   Changes north of the Equator are due to the expansion of the temperature signal</a:t>
            </a:r>
          </a:p>
          <a:p>
            <a:r>
              <a:rPr lang="en-GB" baseline="0" dirty="0" smtClean="0"/>
              <a:t>SKILL was calculated as follows:</a:t>
            </a:r>
          </a:p>
          <a:p>
            <a:r>
              <a:rPr lang="en-GB" baseline="0" dirty="0" smtClean="0"/>
              <a:t>X=(correctly detected </a:t>
            </a:r>
            <a:r>
              <a:rPr lang="en-GB" baseline="0" dirty="0" err="1" smtClean="0"/>
              <a:t>elnino</a:t>
            </a:r>
            <a:r>
              <a:rPr lang="en-GB" baseline="0" dirty="0" smtClean="0"/>
              <a:t>/total el </a:t>
            </a:r>
            <a:r>
              <a:rPr lang="en-GB" baseline="0" dirty="0" err="1" smtClean="0"/>
              <a:t>nino</a:t>
            </a:r>
            <a:r>
              <a:rPr lang="en-GB" baseline="0" dirty="0" smtClean="0"/>
              <a:t>) + (correctly detected </a:t>
            </a:r>
            <a:r>
              <a:rPr lang="en-GB" baseline="0" dirty="0" err="1" smtClean="0"/>
              <a:t>lanina</a:t>
            </a:r>
            <a:r>
              <a:rPr lang="en-GB" baseline="0" dirty="0" smtClean="0"/>
              <a:t>/total la </a:t>
            </a:r>
            <a:r>
              <a:rPr lang="en-GB" baseline="0" dirty="0" err="1" smtClean="0"/>
              <a:t>nina</a:t>
            </a:r>
            <a:r>
              <a:rPr lang="en-GB" baseline="0" dirty="0" smtClean="0"/>
              <a:t>) + ( correctly detected normal/total normal)   ; allowing for 2 months margin or error</a:t>
            </a:r>
          </a:p>
          <a:p>
            <a:endParaRPr lang="en-GB" baseline="0" dirty="0" smtClean="0"/>
          </a:p>
          <a:p>
            <a:r>
              <a:rPr lang="en-GB" baseline="0" dirty="0" smtClean="0"/>
              <a:t>SKILL=((X/3)-0.33) / 0.66  ; to give a normalised skill between 0 and 1 and random chance producing a skill of zero.</a:t>
            </a:r>
          </a:p>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19</a:t>
            </a:fld>
            <a:endParaRPr lang="en-GB"/>
          </a:p>
        </p:txBody>
      </p:sp>
    </p:spTree>
    <p:extLst>
      <p:ext uri="{BB962C8B-B14F-4D97-AF65-F5344CB8AC3E}">
        <p14:creationId xmlns:p14="http://schemas.microsoft.com/office/powerpoint/2010/main" val="26667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HadCM3 predictions for a future climate-change experiment and the Maastrichtian experiment: (a) annual mean evaporation rate (mm d−1) for 2×PAL CO2 experiment; (b) annual mean evaporation rate (mm d−1) for 2×PAL CO2 Maastrichtian experiment; (c) difference in annual mean precipitation minus evaporation rate (P – E; mm d−1) between a 2×PAL CO2 experiment and a pre-industrial experiment; (d) difference in annual mean precipitation minus evaporation rate (P – E; mm d−1) between a 2×PAL CO2 Maastrichtian experiment and a pre-industrial CO2 Maastrichtian experiment; (e,f) prescribed bathymetry (m) in HadCM3 for the modern and Maastrichtian simulations. Note the increased area of shallow marine seas (epeiric seas) in the Maastrichtian case. (Online version in colour.)</a:t>
            </a:r>
            <a:r>
              <a:rPr lang="ar-SA" altLang="en-US">
                <a:latin typeface="Arial" panose="020B0604020202020204" pitchFamily="34" charset="0"/>
              </a:rPr>
              <a:t>‏</a:t>
            </a:r>
            <a:endParaRPr lang="en-GB" altLang="en-US">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264678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HadCM3 sensitivity tests for the mPWP: (a) difference in annual mean surface air temperature (SAT; °C) between two experiments, one with the Western Cordillera of North and South America at modern height, the other reduced by 50%; (b) difference in annual mean surface air temperature between an open and closed Central American Seaway experiment; (c) difference in annual mean surface air temperature between a 560 and 280 ppmv CO2 simulation; (d) difference in annual mean surface air temperature between a future climate-change experiment (560 ppmv CO2) and an experiment for the pre-industrial era (280 ppmv CO2); and (e) difference between (c) and (d). (Online version in colour.)</a:t>
            </a:r>
            <a:r>
              <a:rPr lang="ar-SA" altLang="en-US">
                <a:latin typeface="Arial" panose="020B0604020202020204" pitchFamily="34" charset="0"/>
              </a:rPr>
              <a:t>‏</a:t>
            </a:r>
            <a:endParaRPr lang="en-GB" altLang="en-US">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425240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11</a:t>
            </a:fld>
            <a:endParaRPr lang="en-GB"/>
          </a:p>
        </p:txBody>
      </p:sp>
    </p:spTree>
    <p:extLst>
      <p:ext uri="{BB962C8B-B14F-4D97-AF65-F5344CB8AC3E}">
        <p14:creationId xmlns:p14="http://schemas.microsoft.com/office/powerpoint/2010/main" val="178602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reasonable </a:t>
            </a:r>
            <a:r>
              <a:rPr lang="en-GB" dirty="0" err="1" smtClean="0"/>
              <a:t>vs</a:t>
            </a:r>
            <a:r>
              <a:rPr lang="en-GB" dirty="0" smtClean="0"/>
              <a:t> observations.</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12</a:t>
            </a:fld>
            <a:endParaRPr lang="en-GB"/>
          </a:p>
        </p:txBody>
      </p:sp>
    </p:spTree>
    <p:extLst>
      <p:ext uri="{BB962C8B-B14F-4D97-AF65-F5344CB8AC3E}">
        <p14:creationId xmlns:p14="http://schemas.microsoft.com/office/powerpoint/2010/main" val="374033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13</a:t>
            </a:fld>
            <a:endParaRPr lang="en-GB"/>
          </a:p>
        </p:txBody>
      </p:sp>
      <p:sp>
        <p:nvSpPr>
          <p:cNvPr id="409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a:t>(a) Modeled Pliocene‐preindustrial temperature anomaly and (b) modeled Pliocene‐preindustrial precipitation anomaly.</a:t>
            </a:r>
          </a:p>
          <a:p>
            <a:endParaRPr/>
          </a:p>
          <a:p>
            <a:r>
              <a:rPr lang="en-GB"/>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a:p>
        </p:txBody>
      </p:sp>
    </p:spTree>
    <p:extLst>
      <p:ext uri="{BB962C8B-B14F-4D97-AF65-F5344CB8AC3E}">
        <p14:creationId xmlns:p14="http://schemas.microsoft.com/office/powerpoint/2010/main" val="123357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changed this to M2</a:t>
            </a:r>
            <a:r>
              <a:rPr lang="en-GB" baseline="0" dirty="0" smtClean="0"/>
              <a:t> TIMESLICE 11 as it is clearer and fits in better with the rest of </a:t>
            </a:r>
            <a:r>
              <a:rPr lang="en-GB" baseline="0" smtClean="0"/>
              <a:t>the presentation</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14</a:t>
            </a:fld>
            <a:endParaRPr lang="en-GB"/>
          </a:p>
        </p:txBody>
      </p:sp>
    </p:spTree>
    <p:extLst>
      <p:ext uri="{BB962C8B-B14F-4D97-AF65-F5344CB8AC3E}">
        <p14:creationId xmlns:p14="http://schemas.microsoft.com/office/powerpoint/2010/main" val="112087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change in d18osw is mainly due to the hydrological cycle – which is stronger in the Pliocene (see extra slide1)</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15</a:t>
            </a:fld>
            <a:endParaRPr lang="en-GB"/>
          </a:p>
        </p:txBody>
      </p:sp>
    </p:spTree>
    <p:extLst>
      <p:ext uri="{BB962C8B-B14F-4D97-AF65-F5344CB8AC3E}">
        <p14:creationId xmlns:p14="http://schemas.microsoft.com/office/powerpoint/2010/main" val="112087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PDO is about 15% stronger in the Pliocene</a:t>
            </a:r>
            <a:r>
              <a:rPr lang="en-GB" baseline="0" dirty="0" smtClean="0"/>
              <a:t> simulation</a:t>
            </a:r>
          </a:p>
          <a:p>
            <a:r>
              <a:rPr lang="en-GB" baseline="0" dirty="0" smtClean="0"/>
              <a:t>The centennial scale variability means that although this is true in general it is possible to find centuries where this is not the case</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16</a:t>
            </a:fld>
            <a:endParaRPr lang="en-GB"/>
          </a:p>
        </p:txBody>
      </p:sp>
    </p:spTree>
    <p:extLst>
      <p:ext uri="{BB962C8B-B14F-4D97-AF65-F5344CB8AC3E}">
        <p14:creationId xmlns:p14="http://schemas.microsoft.com/office/powerpoint/2010/main" val="3343283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43499C1B-52CE-4B77-878C-745B7076B75D}" type="slidenum">
              <a:rPr lang="en-GB"/>
              <a:pPr>
                <a:defRPr/>
              </a:pPr>
              <a:t>‹#›</a:t>
            </a:fld>
            <a:endParaRPr lang="en-GB"/>
          </a:p>
        </p:txBody>
      </p:sp>
    </p:spTree>
    <p:extLst>
      <p:ext uri="{BB962C8B-B14F-4D97-AF65-F5344CB8AC3E}">
        <p14:creationId xmlns:p14="http://schemas.microsoft.com/office/powerpoint/2010/main" val="205962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31C58DC-097F-4C61-817C-B6EADB9AFF2A}" type="slidenum">
              <a:rPr lang="en-GB"/>
              <a:pPr>
                <a:defRPr/>
              </a:pPr>
              <a:t>‹#›</a:t>
            </a:fld>
            <a:endParaRPr lang="en-GB"/>
          </a:p>
        </p:txBody>
      </p:sp>
    </p:spTree>
    <p:extLst>
      <p:ext uri="{BB962C8B-B14F-4D97-AF65-F5344CB8AC3E}">
        <p14:creationId xmlns:p14="http://schemas.microsoft.com/office/powerpoint/2010/main" val="26702293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2E4658F-FA69-4D4D-A692-5A9222018534}" type="slidenum">
              <a:rPr lang="en-GB"/>
              <a:pPr>
                <a:defRPr/>
              </a:pPr>
              <a:t>‹#›</a:t>
            </a:fld>
            <a:endParaRPr lang="en-GB"/>
          </a:p>
        </p:txBody>
      </p:sp>
    </p:spTree>
    <p:extLst>
      <p:ext uri="{BB962C8B-B14F-4D97-AF65-F5344CB8AC3E}">
        <p14:creationId xmlns:p14="http://schemas.microsoft.com/office/powerpoint/2010/main" val="41274014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785EB6E-3E6D-4671-B54F-31ED1A3CFE1A}" type="slidenum">
              <a:rPr lang="en-GB"/>
              <a:pPr>
                <a:defRPr/>
              </a:pPr>
              <a:t>‹#›</a:t>
            </a:fld>
            <a:endParaRPr lang="en-GB"/>
          </a:p>
        </p:txBody>
      </p:sp>
    </p:spTree>
    <p:extLst>
      <p:ext uri="{BB962C8B-B14F-4D97-AF65-F5344CB8AC3E}">
        <p14:creationId xmlns:p14="http://schemas.microsoft.com/office/powerpoint/2010/main" val="8098669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74F3019-3B5C-4BF3-B23F-0977B0D8DA94}" type="slidenum">
              <a:rPr lang="en-GB"/>
              <a:pPr>
                <a:defRPr/>
              </a:pPr>
              <a:t>‹#›</a:t>
            </a:fld>
            <a:endParaRPr lang="en-GB"/>
          </a:p>
        </p:txBody>
      </p:sp>
    </p:spTree>
    <p:extLst>
      <p:ext uri="{BB962C8B-B14F-4D97-AF65-F5344CB8AC3E}">
        <p14:creationId xmlns:p14="http://schemas.microsoft.com/office/powerpoint/2010/main" val="41724526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2FAF52-A294-4A5A-BA82-003C7A1AEC26}" type="slidenum">
              <a:rPr lang="en-GB"/>
              <a:pPr>
                <a:defRPr/>
              </a:pPr>
              <a:t>‹#›</a:t>
            </a:fld>
            <a:endParaRPr lang="en-GB"/>
          </a:p>
        </p:txBody>
      </p:sp>
    </p:spTree>
    <p:extLst>
      <p:ext uri="{BB962C8B-B14F-4D97-AF65-F5344CB8AC3E}">
        <p14:creationId xmlns:p14="http://schemas.microsoft.com/office/powerpoint/2010/main" val="6541796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0F3CC7B-8574-4C01-8826-BCC3C7F2197B}" type="slidenum">
              <a:rPr lang="en-GB"/>
              <a:pPr>
                <a:defRPr/>
              </a:pPr>
              <a:t>‹#›</a:t>
            </a:fld>
            <a:endParaRPr lang="en-GB"/>
          </a:p>
        </p:txBody>
      </p:sp>
    </p:spTree>
    <p:extLst>
      <p:ext uri="{BB962C8B-B14F-4D97-AF65-F5344CB8AC3E}">
        <p14:creationId xmlns:p14="http://schemas.microsoft.com/office/powerpoint/2010/main" val="21804771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C2D892-F2C1-4688-916C-CD5AE3982CDE}" type="slidenum">
              <a:rPr lang="en-GB"/>
              <a:pPr>
                <a:defRPr/>
              </a:pPr>
              <a:t>‹#›</a:t>
            </a:fld>
            <a:endParaRPr lang="en-GB"/>
          </a:p>
        </p:txBody>
      </p:sp>
    </p:spTree>
    <p:extLst>
      <p:ext uri="{BB962C8B-B14F-4D97-AF65-F5344CB8AC3E}">
        <p14:creationId xmlns:p14="http://schemas.microsoft.com/office/powerpoint/2010/main" val="1825347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821190-F5C5-4504-9FAB-8832B87707C9}" type="slidenum">
              <a:rPr lang="en-GB"/>
              <a:pPr>
                <a:defRPr/>
              </a:pPr>
              <a:t>‹#›</a:t>
            </a:fld>
            <a:endParaRPr lang="en-GB"/>
          </a:p>
        </p:txBody>
      </p:sp>
    </p:spTree>
    <p:extLst>
      <p:ext uri="{BB962C8B-B14F-4D97-AF65-F5344CB8AC3E}">
        <p14:creationId xmlns:p14="http://schemas.microsoft.com/office/powerpoint/2010/main" val="22021115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4FFA612B-F463-4E87-8B62-7119249B6C87}" type="slidenum">
              <a:rPr lang="en-GB"/>
              <a:pPr>
                <a:defRPr/>
              </a:pPr>
              <a:t>‹#›</a:t>
            </a:fld>
            <a:endParaRPr lang="en-GB"/>
          </a:p>
        </p:txBody>
      </p:sp>
    </p:spTree>
    <p:extLst>
      <p:ext uri="{BB962C8B-B14F-4D97-AF65-F5344CB8AC3E}">
        <p14:creationId xmlns:p14="http://schemas.microsoft.com/office/powerpoint/2010/main" val="39998736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11A1CB5-8735-47D0-AB7D-413835D37E4F}" type="slidenum">
              <a:rPr lang="en-GB"/>
              <a:pPr>
                <a:defRPr/>
              </a:pPr>
              <a:t>‹#›</a:t>
            </a:fld>
            <a:endParaRPr lang="en-GB"/>
          </a:p>
        </p:txBody>
      </p:sp>
    </p:spTree>
    <p:extLst>
      <p:ext uri="{BB962C8B-B14F-4D97-AF65-F5344CB8AC3E}">
        <p14:creationId xmlns:p14="http://schemas.microsoft.com/office/powerpoint/2010/main" val="390903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33AFDC-E383-4C40-AF81-CF3C206930A1}" type="slidenum">
              <a:rPr lang="en-GB"/>
              <a:pPr>
                <a:defRPr/>
              </a:pPr>
              <a:t>‹#›</a:t>
            </a:fld>
            <a:endParaRPr lang="en-GB"/>
          </a:p>
        </p:txBody>
      </p:sp>
    </p:spTree>
    <p:extLst>
      <p:ext uri="{BB962C8B-B14F-4D97-AF65-F5344CB8AC3E}">
        <p14:creationId xmlns:p14="http://schemas.microsoft.com/office/powerpoint/2010/main" val="148833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9B68F06-ED7A-4BF1-938F-94BED5C1EB75}" type="slidenum">
              <a:rPr lang="en-GB"/>
              <a:pPr>
                <a:defRPr/>
              </a:pPr>
              <a:t>‹#›</a:t>
            </a:fld>
            <a:endParaRPr lang="en-GB"/>
          </a:p>
        </p:txBody>
      </p:sp>
    </p:spTree>
    <p:extLst>
      <p:ext uri="{BB962C8B-B14F-4D97-AF65-F5344CB8AC3E}">
        <p14:creationId xmlns:p14="http://schemas.microsoft.com/office/powerpoint/2010/main" val="19222580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1438" y="71438"/>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436563"/>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196850" y="1336675"/>
            <a:ext cx="8713788" cy="0"/>
          </a:xfrm>
          <a:prstGeom prst="line">
            <a:avLst/>
          </a:prstGeom>
          <a:noFill/>
          <a:ln w="9525">
            <a:solidFill>
              <a:schemeClr val="bg1"/>
            </a:solidFill>
            <a:round/>
            <a:headEnd/>
            <a:tailEnd/>
          </a:ln>
          <a:effectLst/>
        </p:spPr>
        <p:txBody>
          <a:bodyPr wrap="none" anchor="ctr"/>
          <a:lstStyle/>
          <a:p>
            <a:pPr>
              <a:defRPr/>
            </a:pPr>
            <a:endParaRPr lang="en-GB"/>
          </a:p>
        </p:txBody>
      </p:sp>
      <p:sp>
        <p:nvSpPr>
          <p:cNvPr id="7"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53998"/>
          </a:xfrm>
          <a:prstGeom prst="rect">
            <a:avLst/>
          </a:prstGeom>
        </p:spPr>
        <p:txBody>
          <a:bodyPr anchor="t">
            <a:spAutoFit/>
          </a:bodyPr>
          <a:lstStyle>
            <a:lvl1pPr>
              <a:defRPr sz="3600">
                <a:solidFill>
                  <a:schemeClr val="bg1"/>
                </a:solidFill>
              </a:defRPr>
            </a:lvl1pPr>
          </a:lstStyle>
          <a:p>
            <a:r>
              <a:rPr lang="en-US" smtClean="0"/>
              <a:t>Click to edit Master title style</a:t>
            </a:r>
            <a:endParaRPr lang="en-GB" dirty="0"/>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dirty="0"/>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CCF8CB1-014E-41A9-8E8C-8B47E66A5436}" type="slidenum">
              <a:rPr lang="en-GB"/>
              <a:pPr>
                <a:defRPr/>
              </a:pPr>
              <a:t>‹#›</a:t>
            </a:fld>
            <a:endParaRPr lang="en-GB"/>
          </a:p>
        </p:txBody>
      </p:sp>
    </p:spTree>
    <p:extLst>
      <p:ext uri="{BB962C8B-B14F-4D97-AF65-F5344CB8AC3E}">
        <p14:creationId xmlns:p14="http://schemas.microsoft.com/office/powerpoint/2010/main" val="29592448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2E7BDD3-0F8F-411A-852D-D6D48A8FF282}" type="slidenum">
              <a:rPr lang="en-GB"/>
              <a:pPr>
                <a:defRPr/>
              </a:pPr>
              <a:t>‹#›</a:t>
            </a:fld>
            <a:endParaRPr lang="en-GB"/>
          </a:p>
        </p:txBody>
      </p:sp>
    </p:spTree>
    <p:extLst>
      <p:ext uri="{BB962C8B-B14F-4D97-AF65-F5344CB8AC3E}">
        <p14:creationId xmlns:p14="http://schemas.microsoft.com/office/powerpoint/2010/main" val="28709547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B94CA3-9660-4162-BF51-31821EAA185D}" type="slidenum">
              <a:rPr lang="en-GB"/>
              <a:pPr>
                <a:defRPr/>
              </a:pPr>
              <a:t>‹#›</a:t>
            </a:fld>
            <a:endParaRPr lang="en-GB"/>
          </a:p>
        </p:txBody>
      </p:sp>
    </p:spTree>
    <p:extLst>
      <p:ext uri="{BB962C8B-B14F-4D97-AF65-F5344CB8AC3E}">
        <p14:creationId xmlns:p14="http://schemas.microsoft.com/office/powerpoint/2010/main" val="3165467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8B4EF1-9DB8-43B8-BFF5-FAA5480FAC62}" type="slidenum">
              <a:rPr lang="en-GB"/>
              <a:pPr>
                <a:defRPr/>
              </a:pPr>
              <a:t>‹#›</a:t>
            </a:fld>
            <a:endParaRPr lang="en-GB"/>
          </a:p>
        </p:txBody>
      </p:sp>
    </p:spTree>
    <p:extLst>
      <p:ext uri="{BB962C8B-B14F-4D97-AF65-F5344CB8AC3E}">
        <p14:creationId xmlns:p14="http://schemas.microsoft.com/office/powerpoint/2010/main" val="21748580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364889C-B897-4D25-AD34-22DCD02E0178}" type="slidenum">
              <a:rPr lang="en-GB"/>
              <a:pPr>
                <a:defRPr/>
              </a:pPr>
              <a:t>‹#›</a:t>
            </a:fld>
            <a:endParaRPr lang="en-GB"/>
          </a:p>
        </p:txBody>
      </p:sp>
    </p:spTree>
    <p:extLst>
      <p:ext uri="{BB962C8B-B14F-4D97-AF65-F5344CB8AC3E}">
        <p14:creationId xmlns:p14="http://schemas.microsoft.com/office/powerpoint/2010/main" val="27654416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EB239C3-0EE5-40FE-A3F0-1EE84455FA57}" type="slidenum">
              <a:rPr lang="en-GB"/>
              <a:pPr>
                <a:defRPr/>
              </a:pPr>
              <a:t>‹#›</a:t>
            </a:fld>
            <a:endParaRPr lang="en-GB"/>
          </a:p>
        </p:txBody>
      </p:sp>
    </p:spTree>
    <p:extLst>
      <p:ext uri="{BB962C8B-B14F-4D97-AF65-F5344CB8AC3E}">
        <p14:creationId xmlns:p14="http://schemas.microsoft.com/office/powerpoint/2010/main" val="425075293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EB8B46B-9E09-4D16-A353-834466966BC4}" type="slidenum">
              <a:rPr lang="en-GB"/>
              <a:pPr>
                <a:defRPr/>
              </a:pPr>
              <a:t>‹#›</a:t>
            </a:fld>
            <a:endParaRPr lang="en-GB"/>
          </a:p>
        </p:txBody>
      </p:sp>
    </p:spTree>
    <p:extLst>
      <p:ext uri="{BB962C8B-B14F-4D97-AF65-F5344CB8AC3E}">
        <p14:creationId xmlns:p14="http://schemas.microsoft.com/office/powerpoint/2010/main" val="21585118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7508A4-851A-4ECE-9260-B26CA958BC8A}" type="slidenum">
              <a:rPr lang="en-GB"/>
              <a:pPr>
                <a:defRPr/>
              </a:pPr>
              <a:t>‹#›</a:t>
            </a:fld>
            <a:endParaRPr lang="en-GB"/>
          </a:p>
        </p:txBody>
      </p:sp>
    </p:spTree>
    <p:extLst>
      <p:ext uri="{BB962C8B-B14F-4D97-AF65-F5344CB8AC3E}">
        <p14:creationId xmlns:p14="http://schemas.microsoft.com/office/powerpoint/2010/main" val="40954146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84B652-F846-4473-A4FC-872ECECB15EF}" type="slidenum">
              <a:rPr lang="en-GB"/>
              <a:pPr>
                <a:defRPr/>
              </a:pPr>
              <a:t>‹#›</a:t>
            </a:fld>
            <a:endParaRPr lang="en-GB"/>
          </a:p>
        </p:txBody>
      </p:sp>
    </p:spTree>
    <p:extLst>
      <p:ext uri="{BB962C8B-B14F-4D97-AF65-F5344CB8AC3E}">
        <p14:creationId xmlns:p14="http://schemas.microsoft.com/office/powerpoint/2010/main" val="30116886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05FF37-0514-4014-AC4A-829EA8A52D87}" type="slidenum">
              <a:rPr lang="en-GB"/>
              <a:pPr>
                <a:defRPr/>
              </a:pPr>
              <a:t>‹#›</a:t>
            </a:fld>
            <a:endParaRPr lang="en-GB"/>
          </a:p>
        </p:txBody>
      </p:sp>
    </p:spTree>
    <p:extLst>
      <p:ext uri="{BB962C8B-B14F-4D97-AF65-F5344CB8AC3E}">
        <p14:creationId xmlns:p14="http://schemas.microsoft.com/office/powerpoint/2010/main" val="240216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5A31BD11-59F7-4BB1-8EF2-6173DA4EE6FF}" type="slidenum">
              <a:rPr lang="en-GB"/>
              <a:pPr>
                <a:defRPr/>
              </a:pPr>
              <a:t>‹#›</a:t>
            </a:fld>
            <a:endParaRPr lang="en-GB"/>
          </a:p>
        </p:txBody>
      </p:sp>
    </p:spTree>
    <p:extLst>
      <p:ext uri="{BB962C8B-B14F-4D97-AF65-F5344CB8AC3E}">
        <p14:creationId xmlns:p14="http://schemas.microsoft.com/office/powerpoint/2010/main" val="15410017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4F50D6A-10BA-407A-A6A8-E3922D673487}" type="slidenum">
              <a:rPr lang="en-GB"/>
              <a:pPr>
                <a:defRPr/>
              </a:pPr>
              <a:t>‹#›</a:t>
            </a:fld>
            <a:endParaRPr lang="en-GB"/>
          </a:p>
        </p:txBody>
      </p:sp>
    </p:spTree>
    <p:extLst>
      <p:ext uri="{BB962C8B-B14F-4D97-AF65-F5344CB8AC3E}">
        <p14:creationId xmlns:p14="http://schemas.microsoft.com/office/powerpoint/2010/main" val="28422600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95601EC-6BD1-42D0-A13B-0706AE6488FC}" type="slidenum">
              <a:rPr lang="en-GB"/>
              <a:pPr>
                <a:defRPr/>
              </a:pPr>
              <a:t>‹#›</a:t>
            </a:fld>
            <a:endParaRPr lang="en-GB"/>
          </a:p>
        </p:txBody>
      </p:sp>
    </p:spTree>
    <p:extLst>
      <p:ext uri="{BB962C8B-B14F-4D97-AF65-F5344CB8AC3E}">
        <p14:creationId xmlns:p14="http://schemas.microsoft.com/office/powerpoint/2010/main" val="5455136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0929A3-6D5F-437B-BF6F-07E88C50C4D1}" type="slidenum">
              <a:rPr lang="en-GB"/>
              <a:pPr>
                <a:defRPr/>
              </a:pPr>
              <a:t>‹#›</a:t>
            </a:fld>
            <a:endParaRPr lang="en-GB"/>
          </a:p>
        </p:txBody>
      </p:sp>
    </p:spTree>
    <p:extLst>
      <p:ext uri="{BB962C8B-B14F-4D97-AF65-F5344CB8AC3E}">
        <p14:creationId xmlns:p14="http://schemas.microsoft.com/office/powerpoint/2010/main" val="33404907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8FCBE9-98FD-4B4F-90CA-0F8F0D656B84}" type="slidenum">
              <a:rPr lang="en-GB"/>
              <a:pPr>
                <a:defRPr/>
              </a:pPr>
              <a:t>‹#›</a:t>
            </a:fld>
            <a:endParaRPr lang="en-GB"/>
          </a:p>
        </p:txBody>
      </p:sp>
    </p:spTree>
    <p:extLst>
      <p:ext uri="{BB962C8B-B14F-4D97-AF65-F5344CB8AC3E}">
        <p14:creationId xmlns:p14="http://schemas.microsoft.com/office/powerpoint/2010/main" val="26966194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6268436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655705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5157916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25/08/2016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1563661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25/08/2016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8541365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25/08/2016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38322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49AD727-BC89-4B97-B995-40E9EAF946D4}" type="slidenum">
              <a:rPr lang="en-GB"/>
              <a:pPr>
                <a:defRPr/>
              </a:pPr>
              <a:t>‹#›</a:t>
            </a:fld>
            <a:endParaRPr lang="en-GB"/>
          </a:p>
        </p:txBody>
      </p:sp>
    </p:spTree>
    <p:extLst>
      <p:ext uri="{BB962C8B-B14F-4D97-AF65-F5344CB8AC3E}">
        <p14:creationId xmlns:p14="http://schemas.microsoft.com/office/powerpoint/2010/main" val="5967293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25/08/2016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1485642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25/08/2016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590626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25/08/2016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810332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0073013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93883728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3837877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5146004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386652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25/08/2016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8603273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25/08/2016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077979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BA927E7-4F60-42F5-901F-27AB74EFDE73}" type="slidenum">
              <a:rPr lang="en-GB"/>
              <a:pPr>
                <a:defRPr/>
              </a:pPr>
              <a:t>‹#›</a:t>
            </a:fld>
            <a:endParaRPr lang="en-GB"/>
          </a:p>
        </p:txBody>
      </p:sp>
    </p:spTree>
    <p:extLst>
      <p:ext uri="{BB962C8B-B14F-4D97-AF65-F5344CB8AC3E}">
        <p14:creationId xmlns:p14="http://schemas.microsoft.com/office/powerpoint/2010/main" val="2762168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25/08/2016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8326964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25/08/2016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296715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25/08/2016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2598823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25/08/2016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9081719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1676133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3558943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3775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GB"/>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a:t>Click to edit Master subtitle style</a:t>
            </a:r>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E32D8C6-FBEA-4E44-9D1E-3712AD6FF539}" type="slidenum">
              <a:rPr lang="en-GB"/>
              <a:pPr>
                <a:defRPr/>
              </a:pPr>
              <a:t>‹#›</a:t>
            </a:fld>
            <a:endParaRPr lang="en-GB"/>
          </a:p>
        </p:txBody>
      </p:sp>
    </p:spTree>
    <p:extLst>
      <p:ext uri="{BB962C8B-B14F-4D97-AF65-F5344CB8AC3E}">
        <p14:creationId xmlns:p14="http://schemas.microsoft.com/office/powerpoint/2010/main" val="116950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8577E4-DEA9-4784-8B08-744C7F645E55}" type="slidenum">
              <a:rPr lang="en-GB"/>
              <a:pPr>
                <a:defRPr/>
              </a:pPr>
              <a:t>‹#›</a:t>
            </a:fld>
            <a:endParaRPr lang="en-GB"/>
          </a:p>
        </p:txBody>
      </p:sp>
    </p:spTree>
    <p:extLst>
      <p:ext uri="{BB962C8B-B14F-4D97-AF65-F5344CB8AC3E}">
        <p14:creationId xmlns:p14="http://schemas.microsoft.com/office/powerpoint/2010/main" val="2038335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FC490A-0707-4258-8E5A-CEAB98E13E08}" type="slidenum">
              <a:rPr lang="en-GB"/>
              <a:pPr>
                <a:defRPr/>
              </a:pPr>
              <a:t>‹#›</a:t>
            </a:fld>
            <a:endParaRPr lang="en-GB"/>
          </a:p>
        </p:txBody>
      </p:sp>
    </p:spTree>
    <p:extLst>
      <p:ext uri="{BB962C8B-B14F-4D97-AF65-F5344CB8AC3E}">
        <p14:creationId xmlns:p14="http://schemas.microsoft.com/office/powerpoint/2010/main" val="630115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4882385-CAF7-4F50-8F0E-720AEB942373}" type="slidenum">
              <a:rPr lang="en-GB"/>
              <a:pPr>
                <a:defRPr/>
              </a:pPr>
              <a:t>‹#›</a:t>
            </a:fld>
            <a:endParaRPr lang="en-GB"/>
          </a:p>
        </p:txBody>
      </p:sp>
    </p:spTree>
    <p:extLst>
      <p:ext uri="{BB962C8B-B14F-4D97-AF65-F5344CB8AC3E}">
        <p14:creationId xmlns:p14="http://schemas.microsoft.com/office/powerpoint/2010/main" val="3160995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C09AA3F-AE84-47A2-AB63-33C97B06E6B7}" type="slidenum">
              <a:rPr lang="en-GB"/>
              <a:pPr>
                <a:defRPr/>
              </a:pPr>
              <a:t>‹#›</a:t>
            </a:fld>
            <a:endParaRPr lang="en-GB"/>
          </a:p>
        </p:txBody>
      </p:sp>
    </p:spTree>
    <p:extLst>
      <p:ext uri="{BB962C8B-B14F-4D97-AF65-F5344CB8AC3E}">
        <p14:creationId xmlns:p14="http://schemas.microsoft.com/office/powerpoint/2010/main" val="163777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2DD6EF-F6FF-4E70-A6C8-44A3E843AE81}" type="slidenum">
              <a:rPr lang="en-GB"/>
              <a:pPr>
                <a:defRPr/>
              </a:pPr>
              <a:t>‹#›</a:t>
            </a:fld>
            <a:endParaRPr lang="en-GB"/>
          </a:p>
        </p:txBody>
      </p:sp>
    </p:spTree>
    <p:extLst>
      <p:ext uri="{BB962C8B-B14F-4D97-AF65-F5344CB8AC3E}">
        <p14:creationId xmlns:p14="http://schemas.microsoft.com/office/powerpoint/2010/main" val="2105392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59A0356-6954-4909-AEF9-A31B27FE147E}" type="slidenum">
              <a:rPr lang="en-GB"/>
              <a:pPr>
                <a:defRPr/>
              </a:pPr>
              <a:t>‹#›</a:t>
            </a:fld>
            <a:endParaRPr lang="en-GB"/>
          </a:p>
        </p:txBody>
      </p:sp>
    </p:spTree>
    <p:extLst>
      <p:ext uri="{BB962C8B-B14F-4D97-AF65-F5344CB8AC3E}">
        <p14:creationId xmlns:p14="http://schemas.microsoft.com/office/powerpoint/2010/main" val="383464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BE2A044-AE75-42E0-ABD4-DCD6F6E40474}" type="slidenum">
              <a:rPr lang="en-GB"/>
              <a:pPr>
                <a:defRPr/>
              </a:pPr>
              <a:t>‹#›</a:t>
            </a:fld>
            <a:endParaRPr lang="en-GB"/>
          </a:p>
        </p:txBody>
      </p:sp>
    </p:spTree>
    <p:extLst>
      <p:ext uri="{BB962C8B-B14F-4D97-AF65-F5344CB8AC3E}">
        <p14:creationId xmlns:p14="http://schemas.microsoft.com/office/powerpoint/2010/main" val="330457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5A6B81-5845-4336-B450-A7D21EB4B3F0}" type="slidenum">
              <a:rPr lang="en-GB"/>
              <a:pPr>
                <a:defRPr/>
              </a:pPr>
              <a:t>‹#›</a:t>
            </a:fld>
            <a:endParaRPr lang="en-GB"/>
          </a:p>
        </p:txBody>
      </p:sp>
    </p:spTree>
    <p:extLst>
      <p:ext uri="{BB962C8B-B14F-4D97-AF65-F5344CB8AC3E}">
        <p14:creationId xmlns:p14="http://schemas.microsoft.com/office/powerpoint/2010/main" val="1864547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86AA663-A3EA-40E1-B5F7-36CF0D28C399}" type="slidenum">
              <a:rPr lang="en-GB"/>
              <a:pPr>
                <a:defRPr/>
              </a:pPr>
              <a:t>‹#›</a:t>
            </a:fld>
            <a:endParaRPr lang="en-GB"/>
          </a:p>
        </p:txBody>
      </p:sp>
    </p:spTree>
    <p:extLst>
      <p:ext uri="{BB962C8B-B14F-4D97-AF65-F5344CB8AC3E}">
        <p14:creationId xmlns:p14="http://schemas.microsoft.com/office/powerpoint/2010/main" val="4226237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7146C6-B89C-4715-A63F-36C32FA337E3}" type="slidenum">
              <a:rPr lang="en-GB"/>
              <a:pPr>
                <a:defRPr/>
              </a:pPr>
              <a:t>‹#›</a:t>
            </a:fld>
            <a:endParaRPr lang="en-GB"/>
          </a:p>
        </p:txBody>
      </p:sp>
    </p:spTree>
    <p:extLst>
      <p:ext uri="{BB962C8B-B14F-4D97-AF65-F5344CB8AC3E}">
        <p14:creationId xmlns:p14="http://schemas.microsoft.com/office/powerpoint/2010/main" val="1201837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8C2BD2-4F81-428C-8674-B6C6B62F3850}" type="slidenum">
              <a:rPr lang="en-GB"/>
              <a:pPr>
                <a:defRPr/>
              </a:pPr>
              <a:t>‹#›</a:t>
            </a:fld>
            <a:endParaRPr lang="en-GB"/>
          </a:p>
        </p:txBody>
      </p:sp>
    </p:spTree>
    <p:extLst>
      <p:ext uri="{BB962C8B-B14F-4D97-AF65-F5344CB8AC3E}">
        <p14:creationId xmlns:p14="http://schemas.microsoft.com/office/powerpoint/2010/main" val="50442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DA6A938-E8A5-46E6-AD37-43E36924519E}" type="slidenum">
              <a:rPr lang="en-GB"/>
              <a:pPr>
                <a:defRPr/>
              </a:pPr>
              <a:t>‹#›</a:t>
            </a:fld>
            <a:endParaRPr lang="en-GB"/>
          </a:p>
        </p:txBody>
      </p:sp>
    </p:spTree>
    <p:extLst>
      <p:ext uri="{BB962C8B-B14F-4D97-AF65-F5344CB8AC3E}">
        <p14:creationId xmlns:p14="http://schemas.microsoft.com/office/powerpoint/2010/main" val="258528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2930199-EF86-451C-A676-40A0652DBB15}" type="slidenum">
              <a:rPr lang="en-GB"/>
              <a:pPr>
                <a:defRPr/>
              </a:pPr>
              <a:t>‹#›</a:t>
            </a:fld>
            <a:endParaRPr lang="en-GB"/>
          </a:p>
        </p:txBody>
      </p:sp>
    </p:spTree>
    <p:extLst>
      <p:ext uri="{BB962C8B-B14F-4D97-AF65-F5344CB8AC3E}">
        <p14:creationId xmlns:p14="http://schemas.microsoft.com/office/powerpoint/2010/main" val="3061605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545084-B717-4A6E-AAA9-437DBDDC5891}" type="slidenum">
              <a:rPr lang="en-GB"/>
              <a:pPr>
                <a:defRPr/>
              </a:pPr>
              <a:t>‹#›</a:t>
            </a:fld>
            <a:endParaRPr lang="en-GB"/>
          </a:p>
        </p:txBody>
      </p:sp>
    </p:spTree>
    <p:extLst>
      <p:ext uri="{BB962C8B-B14F-4D97-AF65-F5344CB8AC3E}">
        <p14:creationId xmlns:p14="http://schemas.microsoft.com/office/powerpoint/2010/main" val="83430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GB"/>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a:t>Click to edit Master subtitle style</a:t>
            </a:r>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9C3DD597-4508-4C57-AEFB-8946BC0D7375}" type="slidenum">
              <a:rPr lang="en-GB"/>
              <a:pPr>
                <a:defRPr/>
              </a:pPr>
              <a:t>‹#›</a:t>
            </a:fld>
            <a:endParaRPr lang="en-GB"/>
          </a:p>
        </p:txBody>
      </p:sp>
    </p:spTree>
    <p:extLst>
      <p:ext uri="{BB962C8B-B14F-4D97-AF65-F5344CB8AC3E}">
        <p14:creationId xmlns:p14="http://schemas.microsoft.com/office/powerpoint/2010/main" val="190856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48B4F6B-529D-4CAB-B323-1156035092FA}" type="slidenum">
              <a:rPr lang="en-GB"/>
              <a:pPr>
                <a:defRPr/>
              </a:pPr>
              <a:t>‹#›</a:t>
            </a:fld>
            <a:endParaRPr lang="en-GB"/>
          </a:p>
        </p:txBody>
      </p:sp>
    </p:spTree>
    <p:extLst>
      <p:ext uri="{BB962C8B-B14F-4D97-AF65-F5344CB8AC3E}">
        <p14:creationId xmlns:p14="http://schemas.microsoft.com/office/powerpoint/2010/main" val="200842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385F91-E0ED-42C7-8956-F1357093E02D}" type="slidenum">
              <a:rPr lang="en-GB"/>
              <a:pPr>
                <a:defRPr/>
              </a:pPr>
              <a:t>‹#›</a:t>
            </a:fld>
            <a:endParaRPr lang="en-GB"/>
          </a:p>
        </p:txBody>
      </p:sp>
    </p:spTree>
    <p:extLst>
      <p:ext uri="{BB962C8B-B14F-4D97-AF65-F5344CB8AC3E}">
        <p14:creationId xmlns:p14="http://schemas.microsoft.com/office/powerpoint/2010/main" val="252241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2DAB7B3-C354-4009-BA03-DBACED3F4EF1}" type="slidenum">
              <a:rPr lang="en-GB"/>
              <a:pPr>
                <a:defRPr/>
              </a:pPr>
              <a:t>‹#›</a:t>
            </a:fld>
            <a:endParaRPr lang="en-GB"/>
          </a:p>
        </p:txBody>
      </p:sp>
    </p:spTree>
    <p:extLst>
      <p:ext uri="{BB962C8B-B14F-4D97-AF65-F5344CB8AC3E}">
        <p14:creationId xmlns:p14="http://schemas.microsoft.com/office/powerpoint/2010/main" val="1467615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CEE034-2025-40DB-AA41-72F30A8E4605}" type="slidenum">
              <a:rPr lang="en-GB"/>
              <a:pPr>
                <a:defRPr/>
              </a:pPr>
              <a:t>‹#›</a:t>
            </a:fld>
            <a:endParaRPr lang="en-GB"/>
          </a:p>
        </p:txBody>
      </p:sp>
    </p:spTree>
    <p:extLst>
      <p:ext uri="{BB962C8B-B14F-4D97-AF65-F5344CB8AC3E}">
        <p14:creationId xmlns:p14="http://schemas.microsoft.com/office/powerpoint/2010/main" val="1495049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2E4658F-FA69-4D4D-A692-5A9222018534}" type="slidenum">
              <a:rPr lang="en-GB"/>
              <a:pPr>
                <a:defRPr/>
              </a:pPr>
              <a:t>‹#›</a:t>
            </a:fld>
            <a:endParaRPr lang="en-GB"/>
          </a:p>
        </p:txBody>
      </p:sp>
    </p:spTree>
    <p:extLst>
      <p:ext uri="{BB962C8B-B14F-4D97-AF65-F5344CB8AC3E}">
        <p14:creationId xmlns:p14="http://schemas.microsoft.com/office/powerpoint/2010/main" val="4116477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785EB6E-3E6D-4671-B54F-31ED1A3CFE1A}" type="slidenum">
              <a:rPr lang="en-GB"/>
              <a:pPr>
                <a:defRPr/>
              </a:pPr>
              <a:t>‹#›</a:t>
            </a:fld>
            <a:endParaRPr lang="en-GB"/>
          </a:p>
        </p:txBody>
      </p:sp>
    </p:spTree>
    <p:extLst>
      <p:ext uri="{BB962C8B-B14F-4D97-AF65-F5344CB8AC3E}">
        <p14:creationId xmlns:p14="http://schemas.microsoft.com/office/powerpoint/2010/main" val="3128791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74F3019-3B5C-4BF3-B23F-0977B0D8DA94}" type="slidenum">
              <a:rPr lang="en-GB"/>
              <a:pPr>
                <a:defRPr/>
              </a:pPr>
              <a:t>‹#›</a:t>
            </a:fld>
            <a:endParaRPr lang="en-GB"/>
          </a:p>
        </p:txBody>
      </p:sp>
    </p:spTree>
    <p:extLst>
      <p:ext uri="{BB962C8B-B14F-4D97-AF65-F5344CB8AC3E}">
        <p14:creationId xmlns:p14="http://schemas.microsoft.com/office/powerpoint/2010/main" val="193372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2FAF52-A294-4A5A-BA82-003C7A1AEC26}" type="slidenum">
              <a:rPr lang="en-GB"/>
              <a:pPr>
                <a:defRPr/>
              </a:pPr>
              <a:t>‹#›</a:t>
            </a:fld>
            <a:endParaRPr lang="en-GB"/>
          </a:p>
        </p:txBody>
      </p:sp>
    </p:spTree>
    <p:extLst>
      <p:ext uri="{BB962C8B-B14F-4D97-AF65-F5344CB8AC3E}">
        <p14:creationId xmlns:p14="http://schemas.microsoft.com/office/powerpoint/2010/main" val="4290288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0F3CC7B-8574-4C01-8826-BCC3C7F2197B}" type="slidenum">
              <a:rPr lang="en-GB"/>
              <a:pPr>
                <a:defRPr/>
              </a:pPr>
              <a:t>‹#›</a:t>
            </a:fld>
            <a:endParaRPr lang="en-GB"/>
          </a:p>
        </p:txBody>
      </p:sp>
    </p:spTree>
    <p:extLst>
      <p:ext uri="{BB962C8B-B14F-4D97-AF65-F5344CB8AC3E}">
        <p14:creationId xmlns:p14="http://schemas.microsoft.com/office/powerpoint/2010/main" val="2971327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C2D892-F2C1-4688-916C-CD5AE3982CDE}" type="slidenum">
              <a:rPr lang="en-GB"/>
              <a:pPr>
                <a:defRPr/>
              </a:pPr>
              <a:t>‹#›</a:t>
            </a:fld>
            <a:endParaRPr lang="en-GB"/>
          </a:p>
        </p:txBody>
      </p:sp>
    </p:spTree>
    <p:extLst>
      <p:ext uri="{BB962C8B-B14F-4D97-AF65-F5344CB8AC3E}">
        <p14:creationId xmlns:p14="http://schemas.microsoft.com/office/powerpoint/2010/main" val="2479232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821190-F5C5-4504-9FAB-8832B87707C9}" type="slidenum">
              <a:rPr lang="en-GB"/>
              <a:pPr>
                <a:defRPr/>
              </a:pPr>
              <a:t>‹#›</a:t>
            </a:fld>
            <a:endParaRPr lang="en-GB"/>
          </a:p>
        </p:txBody>
      </p:sp>
    </p:spTree>
    <p:extLst>
      <p:ext uri="{BB962C8B-B14F-4D97-AF65-F5344CB8AC3E}">
        <p14:creationId xmlns:p14="http://schemas.microsoft.com/office/powerpoint/2010/main" val="288037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3CBE1F-E4C9-431C-B978-33FF27C8A715}" type="slidenum">
              <a:rPr lang="en-GB"/>
              <a:pPr>
                <a:defRPr/>
              </a:pPr>
              <a:t>‹#›</a:t>
            </a:fld>
            <a:endParaRPr lang="en-GB"/>
          </a:p>
        </p:txBody>
      </p:sp>
    </p:spTree>
    <p:extLst>
      <p:ext uri="{BB962C8B-B14F-4D97-AF65-F5344CB8AC3E}">
        <p14:creationId xmlns:p14="http://schemas.microsoft.com/office/powerpoint/2010/main" val="3372475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4FFA612B-F463-4E87-8B62-7119249B6C87}" type="slidenum">
              <a:rPr lang="en-GB"/>
              <a:pPr>
                <a:defRPr/>
              </a:pPr>
              <a:t>‹#›</a:t>
            </a:fld>
            <a:endParaRPr lang="en-GB"/>
          </a:p>
        </p:txBody>
      </p:sp>
    </p:spTree>
    <p:extLst>
      <p:ext uri="{BB962C8B-B14F-4D97-AF65-F5344CB8AC3E}">
        <p14:creationId xmlns:p14="http://schemas.microsoft.com/office/powerpoint/2010/main" val="99097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11A1CB5-8735-47D0-AB7D-413835D37E4F}" type="slidenum">
              <a:rPr lang="en-GB"/>
              <a:pPr>
                <a:defRPr/>
              </a:pPr>
              <a:t>‹#›</a:t>
            </a:fld>
            <a:endParaRPr lang="en-GB"/>
          </a:p>
        </p:txBody>
      </p:sp>
    </p:spTree>
    <p:extLst>
      <p:ext uri="{BB962C8B-B14F-4D97-AF65-F5344CB8AC3E}">
        <p14:creationId xmlns:p14="http://schemas.microsoft.com/office/powerpoint/2010/main" val="1310295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33AFDC-E383-4C40-AF81-CF3C206930A1}" type="slidenum">
              <a:rPr lang="en-GB"/>
              <a:pPr>
                <a:defRPr/>
              </a:pPr>
              <a:t>‹#›</a:t>
            </a:fld>
            <a:endParaRPr lang="en-GB"/>
          </a:p>
        </p:txBody>
      </p:sp>
    </p:spTree>
    <p:extLst>
      <p:ext uri="{BB962C8B-B14F-4D97-AF65-F5344CB8AC3E}">
        <p14:creationId xmlns:p14="http://schemas.microsoft.com/office/powerpoint/2010/main" val="2916737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1438" y="71438"/>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436563"/>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196850" y="1336675"/>
            <a:ext cx="8713788" cy="0"/>
          </a:xfrm>
          <a:prstGeom prst="line">
            <a:avLst/>
          </a:prstGeom>
          <a:noFill/>
          <a:ln w="9525">
            <a:solidFill>
              <a:schemeClr val="bg1"/>
            </a:solidFill>
            <a:round/>
            <a:headEnd/>
            <a:tailEnd/>
          </a:ln>
          <a:effectLst/>
        </p:spPr>
        <p:txBody>
          <a:bodyPr wrap="none" anchor="ctr"/>
          <a:lstStyle/>
          <a:p>
            <a:pPr>
              <a:defRPr/>
            </a:pPr>
            <a:endParaRPr lang="en-GB"/>
          </a:p>
        </p:txBody>
      </p:sp>
      <p:sp>
        <p:nvSpPr>
          <p:cNvPr id="7"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53998"/>
          </a:xfrm>
          <a:prstGeom prst="rect">
            <a:avLst/>
          </a:prstGeom>
        </p:spPr>
        <p:txBody>
          <a:bodyPr anchor="t">
            <a:spAutoFit/>
          </a:bodyPr>
          <a:lstStyle>
            <a:lvl1pPr>
              <a:defRPr sz="3600">
                <a:solidFill>
                  <a:schemeClr val="bg1"/>
                </a:solidFill>
              </a:defRPr>
            </a:lvl1pPr>
          </a:lstStyle>
          <a:p>
            <a:r>
              <a:rPr lang="en-GB" dirty="0"/>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dirty="0"/>
              <a:t>Click to edit Master subtitle style</a:t>
            </a:r>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CCF8CB1-014E-41A9-8E8C-8B47E66A5436}" type="slidenum">
              <a:rPr lang="en-GB"/>
              <a:pPr>
                <a:defRPr/>
              </a:pPr>
              <a:t>‹#›</a:t>
            </a:fld>
            <a:endParaRPr lang="en-GB"/>
          </a:p>
        </p:txBody>
      </p:sp>
    </p:spTree>
    <p:extLst>
      <p:ext uri="{BB962C8B-B14F-4D97-AF65-F5344CB8AC3E}">
        <p14:creationId xmlns:p14="http://schemas.microsoft.com/office/powerpoint/2010/main" val="2566263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2E7BDD3-0F8F-411A-852D-D6D48A8FF282}" type="slidenum">
              <a:rPr lang="en-GB"/>
              <a:pPr>
                <a:defRPr/>
              </a:pPr>
              <a:t>‹#›</a:t>
            </a:fld>
            <a:endParaRPr lang="en-GB"/>
          </a:p>
        </p:txBody>
      </p:sp>
    </p:spTree>
    <p:extLst>
      <p:ext uri="{BB962C8B-B14F-4D97-AF65-F5344CB8AC3E}">
        <p14:creationId xmlns:p14="http://schemas.microsoft.com/office/powerpoint/2010/main" val="223752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B94CA3-9660-4162-BF51-31821EAA185D}" type="slidenum">
              <a:rPr lang="en-GB"/>
              <a:pPr>
                <a:defRPr/>
              </a:pPr>
              <a:t>‹#›</a:t>
            </a:fld>
            <a:endParaRPr lang="en-GB"/>
          </a:p>
        </p:txBody>
      </p:sp>
    </p:spTree>
    <p:extLst>
      <p:ext uri="{BB962C8B-B14F-4D97-AF65-F5344CB8AC3E}">
        <p14:creationId xmlns:p14="http://schemas.microsoft.com/office/powerpoint/2010/main" val="2939299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8B4EF1-9DB8-43B8-BFF5-FAA5480FAC62}" type="slidenum">
              <a:rPr lang="en-GB"/>
              <a:pPr>
                <a:defRPr/>
              </a:pPr>
              <a:t>‹#›</a:t>
            </a:fld>
            <a:endParaRPr lang="en-GB"/>
          </a:p>
        </p:txBody>
      </p:sp>
    </p:spTree>
    <p:extLst>
      <p:ext uri="{BB962C8B-B14F-4D97-AF65-F5344CB8AC3E}">
        <p14:creationId xmlns:p14="http://schemas.microsoft.com/office/powerpoint/2010/main" val="1978486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364889C-B897-4D25-AD34-22DCD02E0178}" type="slidenum">
              <a:rPr lang="en-GB"/>
              <a:pPr>
                <a:defRPr/>
              </a:pPr>
              <a:t>‹#›</a:t>
            </a:fld>
            <a:endParaRPr lang="en-GB"/>
          </a:p>
        </p:txBody>
      </p:sp>
    </p:spTree>
    <p:extLst>
      <p:ext uri="{BB962C8B-B14F-4D97-AF65-F5344CB8AC3E}">
        <p14:creationId xmlns:p14="http://schemas.microsoft.com/office/powerpoint/2010/main" val="2901914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EB239C3-0EE5-40FE-A3F0-1EE84455FA57}" type="slidenum">
              <a:rPr lang="en-GB"/>
              <a:pPr>
                <a:defRPr/>
              </a:pPr>
              <a:t>‹#›</a:t>
            </a:fld>
            <a:endParaRPr lang="en-GB"/>
          </a:p>
        </p:txBody>
      </p:sp>
    </p:spTree>
    <p:extLst>
      <p:ext uri="{BB962C8B-B14F-4D97-AF65-F5344CB8AC3E}">
        <p14:creationId xmlns:p14="http://schemas.microsoft.com/office/powerpoint/2010/main" val="278407887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EB8B46B-9E09-4D16-A353-834466966BC4}" type="slidenum">
              <a:rPr lang="en-GB"/>
              <a:pPr>
                <a:defRPr/>
              </a:pPr>
              <a:t>‹#›</a:t>
            </a:fld>
            <a:endParaRPr lang="en-GB"/>
          </a:p>
        </p:txBody>
      </p:sp>
    </p:spTree>
    <p:extLst>
      <p:ext uri="{BB962C8B-B14F-4D97-AF65-F5344CB8AC3E}">
        <p14:creationId xmlns:p14="http://schemas.microsoft.com/office/powerpoint/2010/main" val="382672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0D9D412-A1B6-4517-8130-195300E5B2A2}" type="slidenum">
              <a:rPr lang="en-GB"/>
              <a:pPr>
                <a:defRPr/>
              </a:pPr>
              <a:t>‹#›</a:t>
            </a:fld>
            <a:endParaRPr lang="en-GB"/>
          </a:p>
        </p:txBody>
      </p:sp>
    </p:spTree>
    <p:extLst>
      <p:ext uri="{BB962C8B-B14F-4D97-AF65-F5344CB8AC3E}">
        <p14:creationId xmlns:p14="http://schemas.microsoft.com/office/powerpoint/2010/main" val="1265574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7508A4-851A-4ECE-9260-B26CA958BC8A}" type="slidenum">
              <a:rPr lang="en-GB"/>
              <a:pPr>
                <a:defRPr/>
              </a:pPr>
              <a:t>‹#›</a:t>
            </a:fld>
            <a:endParaRPr lang="en-GB"/>
          </a:p>
        </p:txBody>
      </p:sp>
    </p:spTree>
    <p:extLst>
      <p:ext uri="{BB962C8B-B14F-4D97-AF65-F5344CB8AC3E}">
        <p14:creationId xmlns:p14="http://schemas.microsoft.com/office/powerpoint/2010/main" val="2952420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84B652-F846-4473-A4FC-872ECECB15EF}" type="slidenum">
              <a:rPr lang="en-GB"/>
              <a:pPr>
                <a:defRPr/>
              </a:pPr>
              <a:t>‹#›</a:t>
            </a:fld>
            <a:endParaRPr lang="en-GB"/>
          </a:p>
        </p:txBody>
      </p:sp>
    </p:spTree>
    <p:extLst>
      <p:ext uri="{BB962C8B-B14F-4D97-AF65-F5344CB8AC3E}">
        <p14:creationId xmlns:p14="http://schemas.microsoft.com/office/powerpoint/2010/main" val="2539966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05FF37-0514-4014-AC4A-829EA8A52D87}" type="slidenum">
              <a:rPr lang="en-GB"/>
              <a:pPr>
                <a:defRPr/>
              </a:pPr>
              <a:t>‹#›</a:t>
            </a:fld>
            <a:endParaRPr lang="en-GB"/>
          </a:p>
        </p:txBody>
      </p:sp>
    </p:spTree>
    <p:extLst>
      <p:ext uri="{BB962C8B-B14F-4D97-AF65-F5344CB8AC3E}">
        <p14:creationId xmlns:p14="http://schemas.microsoft.com/office/powerpoint/2010/main" val="3520165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4F50D6A-10BA-407A-A6A8-E3922D673487}" type="slidenum">
              <a:rPr lang="en-GB"/>
              <a:pPr>
                <a:defRPr/>
              </a:pPr>
              <a:t>‹#›</a:t>
            </a:fld>
            <a:endParaRPr lang="en-GB"/>
          </a:p>
        </p:txBody>
      </p:sp>
    </p:spTree>
    <p:extLst>
      <p:ext uri="{BB962C8B-B14F-4D97-AF65-F5344CB8AC3E}">
        <p14:creationId xmlns:p14="http://schemas.microsoft.com/office/powerpoint/2010/main" val="3939860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95601EC-6BD1-42D0-A13B-0706AE6488FC}" type="slidenum">
              <a:rPr lang="en-GB"/>
              <a:pPr>
                <a:defRPr/>
              </a:pPr>
              <a:t>‹#›</a:t>
            </a:fld>
            <a:endParaRPr lang="en-GB"/>
          </a:p>
        </p:txBody>
      </p:sp>
    </p:spTree>
    <p:extLst>
      <p:ext uri="{BB962C8B-B14F-4D97-AF65-F5344CB8AC3E}">
        <p14:creationId xmlns:p14="http://schemas.microsoft.com/office/powerpoint/2010/main" val="4145279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0929A3-6D5F-437B-BF6F-07E88C50C4D1}" type="slidenum">
              <a:rPr lang="en-GB"/>
              <a:pPr>
                <a:defRPr/>
              </a:pPr>
              <a:t>‹#›</a:t>
            </a:fld>
            <a:endParaRPr lang="en-GB"/>
          </a:p>
        </p:txBody>
      </p:sp>
    </p:spTree>
    <p:extLst>
      <p:ext uri="{BB962C8B-B14F-4D97-AF65-F5344CB8AC3E}">
        <p14:creationId xmlns:p14="http://schemas.microsoft.com/office/powerpoint/2010/main" val="2546334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8FCBE9-98FD-4B4F-90CA-0F8F0D656B84}" type="slidenum">
              <a:rPr lang="en-GB"/>
              <a:pPr>
                <a:defRPr/>
              </a:pPr>
              <a:t>‹#›</a:t>
            </a:fld>
            <a:endParaRPr lang="en-GB"/>
          </a:p>
        </p:txBody>
      </p:sp>
    </p:spTree>
    <p:extLst>
      <p:ext uri="{BB962C8B-B14F-4D97-AF65-F5344CB8AC3E}">
        <p14:creationId xmlns:p14="http://schemas.microsoft.com/office/powerpoint/2010/main" val="3402304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3671628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254037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60274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871B276-74E0-488B-99A2-45868BA80FBD}" type="slidenum">
              <a:rPr lang="en-GB"/>
              <a:pPr>
                <a:defRPr/>
              </a:pPr>
              <a:t>‹#›</a:t>
            </a:fld>
            <a:endParaRPr lang="en-GB"/>
          </a:p>
        </p:txBody>
      </p:sp>
    </p:spTree>
    <p:extLst>
      <p:ext uri="{BB962C8B-B14F-4D97-AF65-F5344CB8AC3E}">
        <p14:creationId xmlns:p14="http://schemas.microsoft.com/office/powerpoint/2010/main" val="2746428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25/08/2016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210223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25/08/2016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168575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25/08/2016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979732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25/08/2016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677495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25/08/2016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965513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25/08/2016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2213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43850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5636755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fld id="{313BEF5B-CF35-472E-A99C-768A0EE640DB}" type="datetimeFigureOut">
              <a:rPr lang="en-GB" smtClean="0"/>
              <a:t>25/08/2016</a:t>
            </a:fld>
            <a:endParaRPr lang="en-GB"/>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endParaRPr lang="en-GB"/>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6220772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56067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10FE147-6786-461F-ACEE-64BEAB5D551D}" type="slidenum">
              <a:rPr lang="en-GB"/>
              <a:pPr>
                <a:defRPr/>
              </a:pPr>
              <a:t>‹#›</a:t>
            </a:fld>
            <a:endParaRPr lang="en-GB"/>
          </a:p>
        </p:txBody>
      </p:sp>
    </p:spTree>
    <p:extLst>
      <p:ext uri="{BB962C8B-B14F-4D97-AF65-F5344CB8AC3E}">
        <p14:creationId xmlns:p14="http://schemas.microsoft.com/office/powerpoint/2010/main" val="2838606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4133173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743916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8" name="Rectangle 6"/>
          <p:cNvSpPr>
            <a:spLocks noGrp="1" noChangeArrowheads="1"/>
          </p:cNvSpPr>
          <p:nvPr>
            <p:ph type="ftr" sz="quarter" idx="11"/>
          </p:nvPr>
        </p:nvSpPr>
        <p:spPr>
          <a:ln/>
        </p:spPr>
        <p:txBody>
          <a:bodyPr/>
          <a:lstStyle>
            <a:lvl1pPr>
              <a:defRPr/>
            </a:lvl1pPr>
          </a:lstStyle>
          <a:p>
            <a:endParaRPr lang="en-GB"/>
          </a:p>
        </p:txBody>
      </p:sp>
      <p:sp>
        <p:nvSpPr>
          <p:cNvPr id="9"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8107606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4" name="Rectangle 6"/>
          <p:cNvSpPr>
            <a:spLocks noGrp="1" noChangeArrowheads="1"/>
          </p:cNvSpPr>
          <p:nvPr>
            <p:ph type="ftr" sz="quarter" idx="11"/>
          </p:nvPr>
        </p:nvSpPr>
        <p:spPr>
          <a:ln/>
        </p:spPr>
        <p:txBody>
          <a:bodyPr/>
          <a:lstStyle>
            <a:lvl1pPr>
              <a:defRPr/>
            </a:lvl1pPr>
          </a:lstStyle>
          <a:p>
            <a:endParaRPr lang="en-GB"/>
          </a:p>
        </p:txBody>
      </p:sp>
      <p:sp>
        <p:nvSpPr>
          <p:cNvPr id="5"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794177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3" name="Rectangle 6"/>
          <p:cNvSpPr>
            <a:spLocks noGrp="1" noChangeArrowheads="1"/>
          </p:cNvSpPr>
          <p:nvPr>
            <p:ph type="ftr" sz="quarter" idx="11"/>
          </p:nvPr>
        </p:nvSpPr>
        <p:spPr>
          <a:ln/>
        </p:spPr>
        <p:txBody>
          <a:bodyPr/>
          <a:lstStyle>
            <a:lvl1pPr>
              <a:defRPr/>
            </a:lvl1pPr>
          </a:lstStyle>
          <a:p>
            <a:endParaRPr lang="en-GB"/>
          </a:p>
        </p:txBody>
      </p:sp>
      <p:sp>
        <p:nvSpPr>
          <p:cNvPr id="4"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9585502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4335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934837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2118320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4016468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7" name="Rectangle 6"/>
          <p:cNvSpPr>
            <a:spLocks noGrp="1" noChangeArrowheads="1"/>
          </p:cNvSpPr>
          <p:nvPr>
            <p:ph type="ftr" sz="quarter" idx="11"/>
          </p:nvPr>
        </p:nvSpPr>
        <p:spPr>
          <a:ln/>
        </p:spPr>
        <p:txBody>
          <a:bodyPr/>
          <a:lstStyle>
            <a:lvl1pPr>
              <a:defRPr/>
            </a:lvl1pPr>
          </a:lstStyle>
          <a:p>
            <a:endParaRPr lang="en-GB"/>
          </a:p>
        </p:txBody>
      </p:sp>
      <p:sp>
        <p:nvSpPr>
          <p:cNvPr id="8"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255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03F5AD9-5011-4964-A853-E88DD15A2606}" type="slidenum">
              <a:rPr lang="en-GB"/>
              <a:pPr>
                <a:defRPr/>
              </a:pPr>
              <a:t>‹#›</a:t>
            </a:fld>
            <a:endParaRPr lang="en-GB"/>
          </a:p>
        </p:txBody>
      </p:sp>
    </p:spTree>
    <p:extLst>
      <p:ext uri="{BB962C8B-B14F-4D97-AF65-F5344CB8AC3E}">
        <p14:creationId xmlns:p14="http://schemas.microsoft.com/office/powerpoint/2010/main" val="12803995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825007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25/08/2016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0323853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E32D8C6-FBEA-4E44-9D1E-3712AD6FF539}" type="slidenum">
              <a:rPr lang="en-GB"/>
              <a:pPr>
                <a:defRPr/>
              </a:pPr>
              <a:t>‹#›</a:t>
            </a:fld>
            <a:endParaRPr lang="en-GB"/>
          </a:p>
        </p:txBody>
      </p:sp>
    </p:spTree>
    <p:extLst>
      <p:ext uri="{BB962C8B-B14F-4D97-AF65-F5344CB8AC3E}">
        <p14:creationId xmlns:p14="http://schemas.microsoft.com/office/powerpoint/2010/main" val="26501881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8577E4-DEA9-4784-8B08-744C7F645E55}" type="slidenum">
              <a:rPr lang="en-GB"/>
              <a:pPr>
                <a:defRPr/>
              </a:pPr>
              <a:t>‹#›</a:t>
            </a:fld>
            <a:endParaRPr lang="en-GB"/>
          </a:p>
        </p:txBody>
      </p:sp>
    </p:spTree>
    <p:extLst>
      <p:ext uri="{BB962C8B-B14F-4D97-AF65-F5344CB8AC3E}">
        <p14:creationId xmlns:p14="http://schemas.microsoft.com/office/powerpoint/2010/main" val="37135799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FC490A-0707-4258-8E5A-CEAB98E13E08}" type="slidenum">
              <a:rPr lang="en-GB"/>
              <a:pPr>
                <a:defRPr/>
              </a:pPr>
              <a:t>‹#›</a:t>
            </a:fld>
            <a:endParaRPr lang="en-GB"/>
          </a:p>
        </p:txBody>
      </p:sp>
    </p:spTree>
    <p:extLst>
      <p:ext uri="{BB962C8B-B14F-4D97-AF65-F5344CB8AC3E}">
        <p14:creationId xmlns:p14="http://schemas.microsoft.com/office/powerpoint/2010/main" val="25358916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4882385-CAF7-4F50-8F0E-720AEB942373}" type="slidenum">
              <a:rPr lang="en-GB"/>
              <a:pPr>
                <a:defRPr/>
              </a:pPr>
              <a:t>‹#›</a:t>
            </a:fld>
            <a:endParaRPr lang="en-GB"/>
          </a:p>
        </p:txBody>
      </p:sp>
    </p:spTree>
    <p:extLst>
      <p:ext uri="{BB962C8B-B14F-4D97-AF65-F5344CB8AC3E}">
        <p14:creationId xmlns:p14="http://schemas.microsoft.com/office/powerpoint/2010/main" val="34351934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C09AA3F-AE84-47A2-AB63-33C97B06E6B7}" type="slidenum">
              <a:rPr lang="en-GB"/>
              <a:pPr>
                <a:defRPr/>
              </a:pPr>
              <a:t>‹#›</a:t>
            </a:fld>
            <a:endParaRPr lang="en-GB"/>
          </a:p>
        </p:txBody>
      </p:sp>
    </p:spTree>
    <p:extLst>
      <p:ext uri="{BB962C8B-B14F-4D97-AF65-F5344CB8AC3E}">
        <p14:creationId xmlns:p14="http://schemas.microsoft.com/office/powerpoint/2010/main" val="20124313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59A0356-6954-4909-AEF9-A31B27FE147E}" type="slidenum">
              <a:rPr lang="en-GB"/>
              <a:pPr>
                <a:defRPr/>
              </a:pPr>
              <a:t>‹#›</a:t>
            </a:fld>
            <a:endParaRPr lang="en-GB"/>
          </a:p>
        </p:txBody>
      </p:sp>
    </p:spTree>
    <p:extLst>
      <p:ext uri="{BB962C8B-B14F-4D97-AF65-F5344CB8AC3E}">
        <p14:creationId xmlns:p14="http://schemas.microsoft.com/office/powerpoint/2010/main" val="11474509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BE2A044-AE75-42E0-ABD4-DCD6F6E40474}" type="slidenum">
              <a:rPr lang="en-GB"/>
              <a:pPr>
                <a:defRPr/>
              </a:pPr>
              <a:t>‹#›</a:t>
            </a:fld>
            <a:endParaRPr lang="en-GB"/>
          </a:p>
        </p:txBody>
      </p:sp>
    </p:spTree>
    <p:extLst>
      <p:ext uri="{BB962C8B-B14F-4D97-AF65-F5344CB8AC3E}">
        <p14:creationId xmlns:p14="http://schemas.microsoft.com/office/powerpoint/2010/main" val="410440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5A6B81-5845-4336-B450-A7D21EB4B3F0}" type="slidenum">
              <a:rPr lang="en-GB"/>
              <a:pPr>
                <a:defRPr/>
              </a:pPr>
              <a:t>‹#›</a:t>
            </a:fld>
            <a:endParaRPr lang="en-GB"/>
          </a:p>
        </p:txBody>
      </p:sp>
    </p:spTree>
    <p:extLst>
      <p:ext uri="{BB962C8B-B14F-4D97-AF65-F5344CB8AC3E}">
        <p14:creationId xmlns:p14="http://schemas.microsoft.com/office/powerpoint/2010/main" val="88680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2A7DA05-06E3-4E07-B7B9-8F57196A78ED}" type="slidenum">
              <a:rPr lang="en-GB"/>
              <a:pPr>
                <a:defRPr/>
              </a:pPr>
              <a:t>‹#›</a:t>
            </a:fld>
            <a:endParaRPr lang="en-GB"/>
          </a:p>
        </p:txBody>
      </p:sp>
    </p:spTree>
    <p:extLst>
      <p:ext uri="{BB962C8B-B14F-4D97-AF65-F5344CB8AC3E}">
        <p14:creationId xmlns:p14="http://schemas.microsoft.com/office/powerpoint/2010/main" val="19646974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86AA663-A3EA-40E1-B5F7-36CF0D28C399}" type="slidenum">
              <a:rPr lang="en-GB"/>
              <a:pPr>
                <a:defRPr/>
              </a:pPr>
              <a:t>‹#›</a:t>
            </a:fld>
            <a:endParaRPr lang="en-GB"/>
          </a:p>
        </p:txBody>
      </p:sp>
    </p:spTree>
    <p:extLst>
      <p:ext uri="{BB962C8B-B14F-4D97-AF65-F5344CB8AC3E}">
        <p14:creationId xmlns:p14="http://schemas.microsoft.com/office/powerpoint/2010/main" val="24656286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7146C6-B89C-4715-A63F-36C32FA337E3}" type="slidenum">
              <a:rPr lang="en-GB"/>
              <a:pPr>
                <a:defRPr/>
              </a:pPr>
              <a:t>‹#›</a:t>
            </a:fld>
            <a:endParaRPr lang="en-GB"/>
          </a:p>
        </p:txBody>
      </p:sp>
    </p:spTree>
    <p:extLst>
      <p:ext uri="{BB962C8B-B14F-4D97-AF65-F5344CB8AC3E}">
        <p14:creationId xmlns:p14="http://schemas.microsoft.com/office/powerpoint/2010/main" val="29559464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8C2BD2-4F81-428C-8674-B6C6B62F3850}" type="slidenum">
              <a:rPr lang="en-GB"/>
              <a:pPr>
                <a:defRPr/>
              </a:pPr>
              <a:t>‹#›</a:t>
            </a:fld>
            <a:endParaRPr lang="en-GB"/>
          </a:p>
        </p:txBody>
      </p:sp>
    </p:spTree>
    <p:extLst>
      <p:ext uri="{BB962C8B-B14F-4D97-AF65-F5344CB8AC3E}">
        <p14:creationId xmlns:p14="http://schemas.microsoft.com/office/powerpoint/2010/main" val="11894472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DA6A938-E8A5-46E6-AD37-43E36924519E}" type="slidenum">
              <a:rPr lang="en-GB"/>
              <a:pPr>
                <a:defRPr/>
              </a:pPr>
              <a:t>‹#›</a:t>
            </a:fld>
            <a:endParaRPr lang="en-GB"/>
          </a:p>
        </p:txBody>
      </p:sp>
    </p:spTree>
    <p:extLst>
      <p:ext uri="{BB962C8B-B14F-4D97-AF65-F5344CB8AC3E}">
        <p14:creationId xmlns:p14="http://schemas.microsoft.com/office/powerpoint/2010/main" val="25125884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2930199-EF86-451C-A676-40A0652DBB15}" type="slidenum">
              <a:rPr lang="en-GB"/>
              <a:pPr>
                <a:defRPr/>
              </a:pPr>
              <a:t>‹#›</a:t>
            </a:fld>
            <a:endParaRPr lang="en-GB"/>
          </a:p>
        </p:txBody>
      </p:sp>
    </p:spTree>
    <p:extLst>
      <p:ext uri="{BB962C8B-B14F-4D97-AF65-F5344CB8AC3E}">
        <p14:creationId xmlns:p14="http://schemas.microsoft.com/office/powerpoint/2010/main" val="33744517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545084-B717-4A6E-AAA9-437DBDDC5891}" type="slidenum">
              <a:rPr lang="en-GB"/>
              <a:pPr>
                <a:defRPr/>
              </a:pPr>
              <a:t>‹#›</a:t>
            </a:fld>
            <a:endParaRPr lang="en-GB"/>
          </a:p>
        </p:txBody>
      </p:sp>
    </p:spTree>
    <p:extLst>
      <p:ext uri="{BB962C8B-B14F-4D97-AF65-F5344CB8AC3E}">
        <p14:creationId xmlns:p14="http://schemas.microsoft.com/office/powerpoint/2010/main" val="5729121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9C3DD597-4508-4C57-AEFB-8946BC0D7375}" type="slidenum">
              <a:rPr lang="en-GB"/>
              <a:pPr>
                <a:defRPr/>
              </a:pPr>
              <a:t>‹#›</a:t>
            </a:fld>
            <a:endParaRPr lang="en-GB"/>
          </a:p>
        </p:txBody>
      </p:sp>
    </p:spTree>
    <p:extLst>
      <p:ext uri="{BB962C8B-B14F-4D97-AF65-F5344CB8AC3E}">
        <p14:creationId xmlns:p14="http://schemas.microsoft.com/office/powerpoint/2010/main" val="16796803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385F91-E0ED-42C7-8956-F1357093E02D}" type="slidenum">
              <a:rPr lang="en-GB"/>
              <a:pPr>
                <a:defRPr/>
              </a:pPr>
              <a:t>‹#›</a:t>
            </a:fld>
            <a:endParaRPr lang="en-GB"/>
          </a:p>
        </p:txBody>
      </p:sp>
    </p:spTree>
    <p:extLst>
      <p:ext uri="{BB962C8B-B14F-4D97-AF65-F5344CB8AC3E}">
        <p14:creationId xmlns:p14="http://schemas.microsoft.com/office/powerpoint/2010/main" val="31435609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2DAB7B3-C354-4009-BA03-DBACED3F4EF1}" type="slidenum">
              <a:rPr lang="en-GB"/>
              <a:pPr>
                <a:defRPr/>
              </a:pPr>
              <a:t>‹#›</a:t>
            </a:fld>
            <a:endParaRPr lang="en-GB"/>
          </a:p>
        </p:txBody>
      </p:sp>
    </p:spTree>
    <p:extLst>
      <p:ext uri="{BB962C8B-B14F-4D97-AF65-F5344CB8AC3E}">
        <p14:creationId xmlns:p14="http://schemas.microsoft.com/office/powerpoint/2010/main" val="12713649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CEE034-2025-40DB-AA41-72F30A8E4605}" type="slidenum">
              <a:rPr lang="en-GB"/>
              <a:pPr>
                <a:defRPr/>
              </a:pPr>
              <a:t>‹#›</a:t>
            </a:fld>
            <a:endParaRPr lang="en-GB"/>
          </a:p>
        </p:txBody>
      </p:sp>
    </p:spTree>
    <p:extLst>
      <p:ext uri="{BB962C8B-B14F-4D97-AF65-F5344CB8AC3E}">
        <p14:creationId xmlns:p14="http://schemas.microsoft.com/office/powerpoint/2010/main" val="64767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1.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1.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2.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1027"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D73A3A8B-CBBA-481B-9473-E0B3BB2ACAB0}"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6"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BEF5B-CF35-472E-A99C-768A0EE640DB}" type="datetimeFigureOut">
              <a:rPr lang="en-GB" smtClean="0"/>
              <a:t>25/08/2016</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340111457"/>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73A3A8B-CBBA-481B-9473-E0B3BB2ACAB0}" type="slidenum">
              <a:rPr lang="en-GB" smtClean="0"/>
              <a:pPr>
                <a:defRPr/>
              </a:pPr>
              <a:t>‹#›</a:t>
            </a:fld>
            <a:endParaRPr lang="en-GB"/>
          </a:p>
        </p:txBody>
      </p:sp>
    </p:spTree>
    <p:extLst>
      <p:ext uri="{BB962C8B-B14F-4D97-AF65-F5344CB8AC3E}">
        <p14:creationId xmlns:p14="http://schemas.microsoft.com/office/powerpoint/2010/main" val="1235869646"/>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2051"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3"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3E80C2E2-A416-407D-9590-8128B9726863}"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7"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3075"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7"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F32A196C-6914-46F0-88A5-F87606AE289A}"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8"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E422F83D-2B18-434B-829A-7BDBD8F97E46}"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grpSp>
        <p:nvGrpSpPr>
          <p:cNvPr id="4103" name="Group 9"/>
          <p:cNvGrpSpPr>
            <a:grpSpLocks/>
          </p:cNvGrpSpPr>
          <p:nvPr/>
        </p:nvGrpSpPr>
        <p:grpSpPr bwMode="auto">
          <a:xfrm>
            <a:off x="79375" y="441325"/>
            <a:ext cx="8983663" cy="900113"/>
            <a:chOff x="79375" y="441325"/>
            <a:chExt cx="8983663" cy="900113"/>
          </a:xfrm>
        </p:grpSpPr>
        <p:sp>
          <p:nvSpPr>
            <p:cNvPr id="12" name="Line 8"/>
            <p:cNvSpPr>
              <a:spLocks noChangeShapeType="1"/>
            </p:cNvSpPr>
            <p:nvPr/>
          </p:nvSpPr>
          <p:spPr bwMode="gray">
            <a:xfrm>
              <a:off x="79375" y="1341438"/>
              <a:ext cx="8983663" cy="0"/>
            </a:xfrm>
            <a:prstGeom prst="line">
              <a:avLst/>
            </a:prstGeom>
            <a:noFill/>
            <a:ln w="9525">
              <a:solidFill>
                <a:schemeClr val="tx1"/>
              </a:solidFill>
              <a:round/>
              <a:headEnd/>
              <a:tailEnd/>
            </a:ln>
            <a:effectLst/>
          </p:spPr>
          <p:txBody>
            <a:bodyPr wrap="none" anchor="ctr"/>
            <a:lstStyle/>
            <a:p>
              <a:pPr>
                <a:defRPr/>
              </a:pPr>
              <a:endParaRPr lang="en-GB"/>
            </a:p>
          </p:txBody>
        </p:sp>
        <p:pic>
          <p:nvPicPr>
            <p:cNvPr id="4106" name="Picture 9" descr="LeedsUniBla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0338" y="441325"/>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4069"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BEF5B-CF35-472E-A99C-768A0EE640DB}" type="datetimeFigureOut">
              <a:rPr lang="en-GB" smtClean="0"/>
              <a:t>25/08/2016</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933509515"/>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1027"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D73A3A8B-CBBA-481B-9473-E0B3BB2ACAB0}" type="slidenum">
              <a:rPr lang="en-GB" smtClean="0"/>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1732367229"/>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2051"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053"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3E80C2E2-A416-407D-9590-8128B9726863}"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3987848336"/>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3075"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077"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F32A196C-6914-46F0-88A5-F87606AE289A}"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760421715"/>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E422F83D-2B18-434B-829A-7BDBD8F97E46}"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grpSp>
        <p:nvGrpSpPr>
          <p:cNvPr id="4103" name="Group 9"/>
          <p:cNvGrpSpPr>
            <a:grpSpLocks/>
          </p:cNvGrpSpPr>
          <p:nvPr/>
        </p:nvGrpSpPr>
        <p:grpSpPr bwMode="auto">
          <a:xfrm>
            <a:off x="79375" y="441325"/>
            <a:ext cx="8983663" cy="900113"/>
            <a:chOff x="79375" y="441325"/>
            <a:chExt cx="8983663" cy="900113"/>
          </a:xfrm>
        </p:grpSpPr>
        <p:sp>
          <p:nvSpPr>
            <p:cNvPr id="12" name="Line 8"/>
            <p:cNvSpPr>
              <a:spLocks noChangeShapeType="1"/>
            </p:cNvSpPr>
            <p:nvPr/>
          </p:nvSpPr>
          <p:spPr bwMode="gray">
            <a:xfrm>
              <a:off x="79375" y="1341438"/>
              <a:ext cx="8983663" cy="0"/>
            </a:xfrm>
            <a:prstGeom prst="line">
              <a:avLst/>
            </a:prstGeom>
            <a:noFill/>
            <a:ln w="9525">
              <a:solidFill>
                <a:schemeClr val="tx1"/>
              </a:solidFill>
              <a:round/>
              <a:headEnd/>
              <a:tailEnd/>
            </a:ln>
            <a:effectLst/>
          </p:spPr>
          <p:txBody>
            <a:bodyPr wrap="none" anchor="ctr"/>
            <a:lstStyle/>
            <a:p>
              <a:pPr>
                <a:defRPr/>
              </a:pPr>
              <a:endParaRPr lang="en-GB"/>
            </a:p>
          </p:txBody>
        </p:sp>
        <p:pic>
          <p:nvPicPr>
            <p:cNvPr id="4106" name="Picture 9" descr="LeedsUniBla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0338" y="441325"/>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Tree>
    <p:extLst>
      <p:ext uri="{BB962C8B-B14F-4D97-AF65-F5344CB8AC3E}">
        <p14:creationId xmlns:p14="http://schemas.microsoft.com/office/powerpoint/2010/main" val="191932039"/>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141.xml"/><Relationship Id="rId5" Type="http://schemas.openxmlformats.org/officeDocument/2006/relationships/image" Target="../media/image16.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6.xml"/><Relationship Id="rId6" Type="http://schemas.openxmlformats.org/officeDocument/2006/relationships/hyperlink" Target="http://onlinelibrary.wiley.com/doi/10.1002/2014PA002774/full#palo20236-fig-0004" TargetMode="External"/><Relationship Id="rId5" Type="http://schemas.openxmlformats.org/officeDocument/2006/relationships/hyperlink" Target="http://onlinelibrary.wiley.com/doi/10.1002/palo.v30.9/issuetoc"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7.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4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image" Target="../media/image39.png"/><Relationship Id="rId1" Type="http://schemas.openxmlformats.org/officeDocument/2006/relationships/slideLayout" Target="../slideLayouts/slideLayout14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8.png"/><Relationship Id="rId10" Type="http://schemas.openxmlformats.org/officeDocument/2006/relationships/image" Target="../media/image27.png"/><Relationship Id="rId19" Type="http://schemas.openxmlformats.org/officeDocument/2006/relationships/image" Target="../media/image35.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40.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141.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40.xml"/><Relationship Id="rId5" Type="http://schemas.openxmlformats.org/officeDocument/2006/relationships/image" Target="../media/image330.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4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140.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Layout" Target="../slideLayouts/slideLayout140.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40.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0.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idx="1"/>
          </p:nvPr>
        </p:nvSpPr>
        <p:spPr/>
        <p:txBody>
          <a:bodyPr>
            <a:normAutofit/>
          </a:bodyPr>
          <a:lstStyle/>
          <a:p>
            <a:pPr algn="ctr"/>
            <a:r>
              <a:rPr lang="en-GB" sz="3200" b="1" dirty="0"/>
              <a:t>Insights into climate mechanisms and process of a warmer </a:t>
            </a:r>
            <a:r>
              <a:rPr lang="en-GB" sz="3200" b="1" dirty="0" smtClean="0"/>
              <a:t>world</a:t>
            </a:r>
            <a:endParaRPr lang="en-US" sz="3200" b="1" dirty="0" smtClean="0"/>
          </a:p>
          <a:p>
            <a:pPr algn="ctr" eaLnBrk="1" hangingPunct="1"/>
            <a:r>
              <a:rPr lang="en-US" sz="2800" dirty="0" smtClean="0"/>
              <a:t>Alan Haywood</a:t>
            </a:r>
          </a:p>
          <a:p>
            <a:pPr algn="ctr" eaLnBrk="1" hangingPunct="1"/>
            <a:r>
              <a:rPr lang="en-US" sz="2000" dirty="0" err="1" smtClean="0"/>
              <a:t>earamh@leeds.ac.uk</a:t>
            </a:r>
            <a:endParaRPr lang="en-US" sz="2000" dirty="0" smtClean="0"/>
          </a:p>
          <a:p>
            <a:pPr algn="ctr" eaLnBrk="1" hangingPunct="1"/>
            <a:endParaRPr lang="en-US" sz="2000" i="1" dirty="0" smtClean="0"/>
          </a:p>
          <a:p>
            <a:pPr algn="ctr" eaLnBrk="1" hangingPunct="1"/>
            <a:r>
              <a:rPr lang="en-US" sz="2000" i="1" dirty="0" smtClean="0"/>
              <a:t>With important contributions from Aisling Dolan, Daniel Hill, Fergus Howell, Julia Tindall and </a:t>
            </a:r>
            <a:r>
              <a:rPr lang="en-US" sz="2000" i="1" dirty="0" err="1" smtClean="0"/>
              <a:t>PlioMIP1</a:t>
            </a:r>
            <a:r>
              <a:rPr lang="en-US" sz="2000" i="1" dirty="0" smtClean="0"/>
              <a:t> and 2 participants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333" y="4869160"/>
            <a:ext cx="1881139" cy="1800000"/>
          </a:xfrm>
          <a:prstGeom prst="rect">
            <a:avLst/>
          </a:prstGeom>
        </p:spPr>
      </p:pic>
      <p:pic>
        <p:nvPicPr>
          <p:cNvPr id="1026" name="Picture 2" descr="http://homepages.see.leeds.ac.uk/~eejop/Pictures/Palaeo_at_Leed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925" y="102969"/>
            <a:ext cx="1123877" cy="11307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56" y="5050848"/>
            <a:ext cx="9143999" cy="523220"/>
          </a:xfrm>
          <a:prstGeom prst="rect">
            <a:avLst/>
          </a:prstGeom>
          <a:noFill/>
        </p:spPr>
        <p:txBody>
          <a:bodyPr wrap="square" rtlCol="0">
            <a:spAutoFit/>
          </a:bodyPr>
          <a:lstStyle/>
          <a:p>
            <a:pPr algn="ctr"/>
            <a:r>
              <a:rPr lang="en-GB" sz="2800" dirty="0" err="1" smtClean="0"/>
              <a:t>ICP12</a:t>
            </a:r>
            <a:r>
              <a:rPr lang="en-GB" sz="2800" dirty="0" smtClean="0"/>
              <a:t>, Utrecht, 2016</a:t>
            </a:r>
          </a:p>
        </p:txBody>
      </p:sp>
      <p:sp>
        <p:nvSpPr>
          <p:cNvPr id="6" name="TextBox 5"/>
          <p:cNvSpPr txBox="1"/>
          <p:nvPr/>
        </p:nvSpPr>
        <p:spPr>
          <a:xfrm>
            <a:off x="258820" y="5769160"/>
            <a:ext cx="6552728" cy="738664"/>
          </a:xfrm>
          <a:prstGeom prst="rect">
            <a:avLst/>
          </a:prstGeom>
          <a:noFill/>
        </p:spPr>
        <p:txBody>
          <a:bodyPr wrap="square" rtlCol="0">
            <a:spAutoFit/>
          </a:bodyPr>
          <a:lstStyle/>
          <a:p>
            <a:pPr algn="ctr"/>
            <a:r>
              <a:rPr lang="en-GB" sz="1400" dirty="0"/>
              <a:t>Research leading to these results has received funding from the European Research Council under the European Union’s Seventh Framework Programme (FP7/2007-2013) / ERC grant agreement no. 278636.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ncache-mauganscorp.netdna-ssl.com/cropped-wallpapers/496/496623-1920x1080-%5bDesktopNexus.com%5d.jpg?st=QY73RwA0KzWvhNbe7jVrPA&amp;e=1472035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907"/>
            <a:ext cx="9144000" cy="688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54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64" y="188640"/>
            <a:ext cx="4876800" cy="738188"/>
          </a:xfrm>
        </p:spPr>
        <p:txBody>
          <a:bodyPr/>
          <a:lstStyle/>
          <a:p>
            <a:r>
              <a:rPr lang="en-GB" sz="3200" b="1" dirty="0" smtClean="0">
                <a:solidFill>
                  <a:srgbClr val="FFC000"/>
                </a:solidFill>
                <a:latin typeface="+mn-lt"/>
              </a:rPr>
              <a:t>Specific questions</a:t>
            </a:r>
            <a:endParaRPr lang="en-GB" sz="3200" b="1" dirty="0">
              <a:solidFill>
                <a:srgbClr val="FFC000"/>
              </a:solidFill>
              <a:latin typeface="+mn-lt"/>
            </a:endParaRPr>
          </a:p>
        </p:txBody>
      </p:sp>
      <p:sp>
        <p:nvSpPr>
          <p:cNvPr id="3" name="TextBox 2"/>
          <p:cNvSpPr txBox="1"/>
          <p:nvPr/>
        </p:nvSpPr>
        <p:spPr>
          <a:xfrm>
            <a:off x="179512" y="1479784"/>
            <a:ext cx="8712967" cy="5109091"/>
          </a:xfrm>
          <a:prstGeom prst="rect">
            <a:avLst/>
          </a:prstGeom>
          <a:noFill/>
        </p:spPr>
        <p:txBody>
          <a:bodyPr wrap="square" rtlCol="0">
            <a:spAutoFit/>
          </a:bodyPr>
          <a:lstStyle/>
          <a:p>
            <a:pPr indent="-514350">
              <a:spcBef>
                <a:spcPts val="0"/>
              </a:spcBef>
              <a:spcAft>
                <a:spcPts val="1200"/>
              </a:spcAft>
              <a:buFont typeface="+mj-lt"/>
              <a:buAutoNum type="arabicPeriod"/>
            </a:pPr>
            <a:r>
              <a:rPr lang="en-GB" sz="2800" dirty="0" smtClean="0"/>
              <a:t>How was the structure of El Ni</a:t>
            </a:r>
            <a:r>
              <a:rPr lang="en-GB" sz="2800" dirty="0" smtClean="0">
                <a:latin typeface="Arial"/>
                <a:cs typeface="Arial"/>
              </a:rPr>
              <a:t>ñ</a:t>
            </a:r>
            <a:r>
              <a:rPr lang="en-GB" sz="2800" dirty="0" smtClean="0"/>
              <a:t>o different in the Pliocene? </a:t>
            </a:r>
            <a:r>
              <a:rPr lang="en-GB" sz="2400" dirty="0" smtClean="0"/>
              <a:t>(</a:t>
            </a:r>
            <a:r>
              <a:rPr lang="en-GB" sz="2400" i="1" dirty="0" smtClean="0"/>
              <a:t>2500 year HadCM3 simulation)</a:t>
            </a:r>
            <a:endParaRPr lang="en-GB" sz="2800" i="1" dirty="0" smtClean="0"/>
          </a:p>
          <a:p>
            <a:pPr indent="-514350">
              <a:spcBef>
                <a:spcPts val="0"/>
              </a:spcBef>
              <a:spcAft>
                <a:spcPts val="1200"/>
              </a:spcAft>
              <a:buFont typeface="+mj-lt"/>
              <a:buAutoNum type="arabicPeriod" startAt="2"/>
            </a:pPr>
            <a:r>
              <a:rPr lang="en-GB" sz="2800" dirty="0" smtClean="0"/>
              <a:t>What are the reasons for these differences? </a:t>
            </a:r>
            <a:r>
              <a:rPr lang="en-GB" sz="2400" i="1" dirty="0" smtClean="0"/>
              <a:t>(including relationship with the Pacific Decadal Oscillation)</a:t>
            </a:r>
            <a:endParaRPr lang="en-GB" sz="2800" i="1" dirty="0" smtClean="0"/>
          </a:p>
          <a:p>
            <a:pPr indent="-457200">
              <a:spcBef>
                <a:spcPts val="0"/>
              </a:spcBef>
              <a:spcAft>
                <a:spcPts val="1200"/>
              </a:spcAft>
              <a:buAutoNum type="arabicPeriod" startAt="2"/>
            </a:pPr>
            <a:r>
              <a:rPr lang="en-GB" sz="2800" dirty="0" smtClean="0"/>
              <a:t>What would Pliocene El-Niño look like in marine proxy data?</a:t>
            </a:r>
          </a:p>
          <a:p>
            <a:pPr indent="-457200">
              <a:spcBef>
                <a:spcPts val="0"/>
              </a:spcBef>
              <a:spcAft>
                <a:spcPts val="1200"/>
              </a:spcAft>
              <a:buAutoNum type="arabicPeriod" startAt="2"/>
            </a:pPr>
            <a:endParaRPr lang="en-GB" sz="2800" dirty="0"/>
          </a:p>
          <a:p>
            <a:pPr>
              <a:spcBef>
                <a:spcPts val="0"/>
              </a:spcBef>
              <a:spcAft>
                <a:spcPts val="1200"/>
              </a:spcAft>
            </a:pPr>
            <a:endParaRPr lang="en-GB" sz="2800" dirty="0"/>
          </a:p>
          <a:p>
            <a:pPr>
              <a:spcBef>
                <a:spcPts val="0"/>
              </a:spcBef>
              <a:spcAft>
                <a:spcPts val="1200"/>
              </a:spcAft>
            </a:pPr>
            <a:r>
              <a:rPr lang="en-GB" sz="2800" dirty="0" smtClean="0"/>
              <a:t>4.  Which regions provide a good representation of Pliocene El Niño?</a:t>
            </a:r>
            <a:endParaRPr lang="en-GB" sz="2800" dirty="0"/>
          </a:p>
        </p:txBody>
      </p:sp>
      <p:grpSp>
        <p:nvGrpSpPr>
          <p:cNvPr id="17" name="Group 16"/>
          <p:cNvGrpSpPr/>
          <p:nvPr/>
        </p:nvGrpSpPr>
        <p:grpSpPr>
          <a:xfrm>
            <a:off x="467544" y="4383360"/>
            <a:ext cx="8136904" cy="1061864"/>
            <a:chOff x="1547664" y="4437112"/>
            <a:chExt cx="8136904" cy="1061864"/>
          </a:xfrm>
        </p:grpSpPr>
        <p:sp>
          <p:nvSpPr>
            <p:cNvPr id="4" name="Rectangle 3"/>
            <p:cNvSpPr/>
            <p:nvPr/>
          </p:nvSpPr>
          <p:spPr bwMode="auto">
            <a:xfrm>
              <a:off x="1547664" y="4437112"/>
              <a:ext cx="2592288" cy="385192"/>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HadCM3</a:t>
              </a:r>
              <a:r>
                <a:rPr kumimoji="0" lang="en-GB" sz="2000" b="0" i="0" u="none" strike="noStrike" cap="none" normalizeH="0" dirty="0" smtClean="0">
                  <a:ln>
                    <a:noFill/>
                  </a:ln>
                  <a:solidFill>
                    <a:schemeClr val="tx1"/>
                  </a:solidFill>
                  <a:effectLst/>
                  <a:latin typeface="Arial" charset="0"/>
                </a:rPr>
                <a:t> </a:t>
              </a:r>
              <a:r>
                <a:rPr kumimoji="0" lang="en-GB" sz="2000" b="0" i="0" u="none" strike="noStrike" cap="none" normalizeH="0" baseline="0" dirty="0" smtClean="0">
                  <a:ln>
                    <a:noFill/>
                  </a:ln>
                  <a:solidFill>
                    <a:schemeClr val="tx1"/>
                  </a:solidFill>
                  <a:effectLst/>
                  <a:latin typeface="Arial" charset="0"/>
                </a:rPr>
                <a:t>temperature</a:t>
              </a:r>
            </a:p>
          </p:txBody>
        </p:sp>
        <p:sp>
          <p:nvSpPr>
            <p:cNvPr id="5" name="Rectangle 4"/>
            <p:cNvSpPr/>
            <p:nvPr/>
          </p:nvSpPr>
          <p:spPr bwMode="auto">
            <a:xfrm>
              <a:off x="1547665" y="5110336"/>
              <a:ext cx="2592288" cy="38864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kumimoji="0" lang="en-GB" sz="2000" b="0" i="0" u="none" strike="noStrike" cap="none" normalizeH="0" baseline="0" dirty="0" smtClean="0">
                  <a:ln>
                    <a:noFill/>
                  </a:ln>
                  <a:solidFill>
                    <a:schemeClr val="tx1"/>
                  </a:solidFill>
                  <a:effectLst/>
                  <a:latin typeface="Arial" charset="0"/>
                </a:rPr>
                <a:t>HadCM3 </a:t>
              </a:r>
              <a:r>
                <a:rPr lang="el-GR" dirty="0"/>
                <a:t>δ</a:t>
              </a:r>
              <a:r>
                <a:rPr lang="en-GB" baseline="30000" dirty="0" smtClean="0"/>
                <a:t>18</a:t>
              </a:r>
              <a:r>
                <a:rPr lang="en-GB" dirty="0" smtClean="0"/>
                <a:t>O</a:t>
              </a:r>
              <a:r>
                <a:rPr lang="en-GB" baseline="-25000" dirty="0" smtClean="0"/>
                <a:t>sw</a:t>
              </a:r>
              <a:endParaRPr lang="en-GB" dirty="0"/>
            </a:p>
          </p:txBody>
        </p:sp>
        <p:sp>
          <p:nvSpPr>
            <p:cNvPr id="6" name="Rectangle 5"/>
            <p:cNvSpPr/>
            <p:nvPr/>
          </p:nvSpPr>
          <p:spPr bwMode="auto">
            <a:xfrm>
              <a:off x="4847810" y="4772000"/>
              <a:ext cx="1956438" cy="385192"/>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Transfer</a:t>
              </a:r>
              <a:r>
                <a:rPr kumimoji="0" lang="en-GB" sz="2000" b="0" i="0" u="none" strike="noStrike" cap="none" normalizeH="0" dirty="0" smtClean="0">
                  <a:ln>
                    <a:noFill/>
                  </a:ln>
                  <a:solidFill>
                    <a:schemeClr val="tx1"/>
                  </a:solidFill>
                  <a:effectLst/>
                  <a:latin typeface="Arial" charset="0"/>
                </a:rPr>
                <a:t> </a:t>
              </a:r>
              <a:r>
                <a:rPr kumimoji="0" lang="en-GB" sz="2000" b="0" i="0" u="none" strike="noStrike" cap="none" normalizeH="0" baseline="0" dirty="0" smtClean="0">
                  <a:ln>
                    <a:noFill/>
                  </a:ln>
                  <a:solidFill>
                    <a:schemeClr val="tx1"/>
                  </a:solidFill>
                  <a:effectLst/>
                  <a:latin typeface="Arial" charset="0"/>
                </a:rPr>
                <a:t>function</a:t>
              </a:r>
            </a:p>
          </p:txBody>
        </p:sp>
        <p:cxnSp>
          <p:nvCxnSpPr>
            <p:cNvPr id="8" name="Straight Arrow Connector 7"/>
            <p:cNvCxnSpPr/>
            <p:nvPr/>
          </p:nvCxnSpPr>
          <p:spPr bwMode="auto">
            <a:xfrm>
              <a:off x="4175958" y="4557700"/>
              <a:ext cx="599846" cy="264604"/>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cxnSp>
          <p:nvCxnSpPr>
            <p:cNvPr id="10" name="Straight Arrow Connector 9"/>
            <p:cNvCxnSpPr>
              <a:stCxn id="5" idx="3"/>
            </p:cNvCxnSpPr>
            <p:nvPr/>
          </p:nvCxnSpPr>
          <p:spPr bwMode="auto">
            <a:xfrm flipV="1">
              <a:off x="4139953" y="5063480"/>
              <a:ext cx="612068" cy="241176"/>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6948264" y="4991472"/>
              <a:ext cx="563843" cy="0"/>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sp>
          <p:nvSpPr>
            <p:cNvPr id="13" name="Rectangle 12"/>
            <p:cNvSpPr/>
            <p:nvPr/>
          </p:nvSpPr>
          <p:spPr bwMode="auto">
            <a:xfrm>
              <a:off x="7584114" y="4725144"/>
              <a:ext cx="2100454" cy="432048"/>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en-GB" dirty="0" smtClean="0"/>
                <a:t>Modelled </a:t>
              </a:r>
              <a:r>
                <a:rPr lang="el-GR" dirty="0" smtClean="0"/>
                <a:t>δ</a:t>
              </a:r>
              <a:r>
                <a:rPr lang="en-GB" baseline="30000" dirty="0" smtClean="0"/>
                <a:t>18</a:t>
              </a:r>
              <a:r>
                <a:rPr lang="en-GB" dirty="0" smtClean="0"/>
                <a:t>O</a:t>
              </a:r>
              <a:r>
                <a:rPr lang="en-GB" baseline="-25000" dirty="0" smtClean="0"/>
                <a:t>c</a:t>
              </a:r>
            </a:p>
          </p:txBody>
        </p:sp>
      </p:grpSp>
    </p:spTree>
    <p:extLst>
      <p:ext uri="{BB962C8B-B14F-4D97-AF65-F5344CB8AC3E}">
        <p14:creationId xmlns:p14="http://schemas.microsoft.com/office/powerpoint/2010/main" val="2801223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0615" y="53181"/>
            <a:ext cx="6159500" cy="738188"/>
          </a:xfrm>
        </p:spPr>
        <p:txBody>
          <a:bodyPr>
            <a:normAutofit fontScale="90000"/>
          </a:bodyPr>
          <a:lstStyle/>
          <a:p>
            <a:r>
              <a:rPr lang="en-GB" sz="3200" b="1" dirty="0" smtClean="0">
                <a:solidFill>
                  <a:srgbClr val="FFC000"/>
                </a:solidFill>
                <a:latin typeface="Arial" panose="020B0604020202020204" pitchFamily="34" charset="0"/>
                <a:cs typeface="Arial" panose="020B0604020202020204" pitchFamily="34" charset="0"/>
              </a:rPr>
              <a:t>The modelling </a:t>
            </a:r>
            <a:r>
              <a:rPr lang="en-GB" sz="3200" b="1" dirty="0" smtClean="0">
                <a:solidFill>
                  <a:srgbClr val="FFC000"/>
                </a:solidFill>
                <a:latin typeface="Arial" panose="020B0604020202020204" pitchFamily="34" charset="0"/>
                <a:cs typeface="Arial" panose="020B0604020202020204" pitchFamily="34" charset="0"/>
                <a:sym typeface="Wingdings" panose="05000000000000000000" pitchFamily="2" charset="2"/>
              </a:rPr>
              <a:t> water isotopes</a:t>
            </a:r>
            <a:endParaRPr lang="en-GB" sz="3200" b="1"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200615" y="1167482"/>
            <a:ext cx="10148888" cy="4349750"/>
          </a:xfrm>
        </p:spPr>
        <p:txBody>
          <a:bodyPr/>
          <a:lstStyle/>
          <a:p>
            <a:r>
              <a:rPr lang="en-GB" dirty="0" smtClean="0"/>
              <a:t>HadCM3 coupled atmosphere-ocean – </a:t>
            </a:r>
            <a:r>
              <a:rPr lang="en-GB" b="1" dirty="0" smtClean="0"/>
              <a:t>water</a:t>
            </a:r>
            <a:r>
              <a:rPr lang="en-GB" dirty="0" smtClean="0"/>
              <a:t> </a:t>
            </a:r>
            <a:r>
              <a:rPr lang="en-GB" b="1" dirty="0" smtClean="0"/>
              <a:t>isotope</a:t>
            </a:r>
            <a:r>
              <a:rPr lang="en-GB" dirty="0" smtClean="0"/>
              <a:t> GCM</a:t>
            </a:r>
          </a:p>
          <a:p>
            <a:pPr marL="342900" indent="-342900">
              <a:buFont typeface="Arial" pitchFamily="34" charset="0"/>
              <a:buChar char="•"/>
            </a:pPr>
            <a:endParaRPr lang="en-GB" dirty="0" smtClean="0"/>
          </a:p>
          <a:p>
            <a:endParaRPr lang="en-GB" dirty="0" smtClean="0"/>
          </a:p>
          <a:p>
            <a:endParaRPr lang="en-GB" dirty="0" smtClean="0"/>
          </a:p>
          <a:p>
            <a:pPr marL="342900" indent="-342900">
              <a:buFont typeface="Arial" pitchFamily="34" charset="0"/>
              <a:buChar char="•"/>
            </a:pPr>
            <a:endParaRPr lang="en-GB" dirty="0" smtClean="0"/>
          </a:p>
          <a:p>
            <a:pPr marL="342900" indent="-342900">
              <a:buFont typeface="Arial" pitchFamily="34" charset="0"/>
              <a:buChar char="•"/>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030" y="1548115"/>
            <a:ext cx="5248169" cy="3419475"/>
          </a:xfrm>
          <a:prstGeom prst="rect">
            <a:avLst/>
          </a:prstGeo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845064"/>
            <a:ext cx="2360486" cy="2160000"/>
          </a:xfrm>
          <a:prstGeom prst="rect">
            <a:avLst/>
          </a:prstGeom>
        </p:spPr>
      </p:pic>
      <p:sp>
        <p:nvSpPr>
          <p:cNvPr id="4" name="TextBox 3"/>
          <p:cNvSpPr txBox="1"/>
          <p:nvPr/>
        </p:nvSpPr>
        <p:spPr>
          <a:xfrm>
            <a:off x="1763688" y="3537240"/>
            <a:ext cx="184731" cy="400110"/>
          </a:xfrm>
          <a:prstGeom prst="rect">
            <a:avLst/>
          </a:prstGeom>
          <a:noFill/>
        </p:spPr>
        <p:txBody>
          <a:bodyPr wrap="none" rtlCol="0">
            <a:spAutoFit/>
          </a:bodyPr>
          <a:lstStyle/>
          <a:p>
            <a:endParaRPr lang="en-GB" dirty="0"/>
          </a:p>
        </p:txBody>
      </p:sp>
      <p:grpSp>
        <p:nvGrpSpPr>
          <p:cNvPr id="9" name="Group 8"/>
          <p:cNvGrpSpPr/>
          <p:nvPr/>
        </p:nvGrpSpPr>
        <p:grpSpPr>
          <a:xfrm>
            <a:off x="200615" y="4601216"/>
            <a:ext cx="3988477" cy="2412000"/>
            <a:chOff x="200615" y="4601216"/>
            <a:chExt cx="3988477" cy="241200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855" t="5426" r="3209" b="13511"/>
            <a:stretch/>
          </p:blipFill>
          <p:spPr>
            <a:xfrm>
              <a:off x="200615" y="4601216"/>
              <a:ext cx="3988477" cy="2412000"/>
            </a:xfrm>
            <a:prstGeom prst="rect">
              <a:avLst/>
            </a:prstGeom>
          </p:spPr>
        </p:pic>
        <p:sp>
          <p:nvSpPr>
            <p:cNvPr id="5" name="TextBox 4"/>
            <p:cNvSpPr txBox="1"/>
            <p:nvPr/>
          </p:nvSpPr>
          <p:spPr>
            <a:xfrm>
              <a:off x="1691680" y="4705980"/>
              <a:ext cx="907621" cy="523220"/>
            </a:xfrm>
            <a:prstGeom prst="rect">
              <a:avLst/>
            </a:prstGeom>
            <a:noFill/>
          </p:spPr>
          <p:txBody>
            <a:bodyPr wrap="none" rtlCol="0">
              <a:spAutoFit/>
            </a:bodyPr>
            <a:lstStyle/>
            <a:p>
              <a:r>
                <a:rPr lang="en-GB" sz="2800" dirty="0" smtClean="0">
                  <a:latin typeface="Symbol" panose="05050102010706020507" pitchFamily="18" charset="2"/>
                </a:rPr>
                <a:t>d</a:t>
              </a:r>
              <a:r>
                <a:rPr lang="en-GB" sz="2800" baseline="30000" dirty="0" smtClean="0">
                  <a:latin typeface="+mj-lt"/>
                </a:rPr>
                <a:t>18</a:t>
              </a:r>
              <a:r>
                <a:rPr lang="en-GB" sz="2800" dirty="0" smtClean="0">
                  <a:latin typeface="+mj-lt"/>
                </a:rPr>
                <a:t>O</a:t>
              </a:r>
              <a:endParaRPr lang="en-GB" sz="2800" dirty="0">
                <a:latin typeface="Symbol" panose="05050102010706020507" pitchFamily="18" charset="2"/>
              </a:endParaRPr>
            </a:p>
          </p:txBody>
        </p:sp>
      </p:grpSp>
      <p:cxnSp>
        <p:nvCxnSpPr>
          <p:cNvPr id="11" name="Straight Connector 10"/>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11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5572" y="32490"/>
            <a:ext cx="9033335" cy="724320"/>
          </a:xfrm>
        </p:spPr>
        <p:txBody>
          <a:bodyPr vert="horz" lIns="91440" tIns="12801" rIns="91440" bIns="45720" rtlCol="0" anchor="ct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903" dirty="0">
                <a:solidFill>
                  <a:srgbClr val="FFC000"/>
                </a:solidFill>
                <a:latin typeface="Arial" panose="020B0604020202020204" pitchFamily="34" charset="0"/>
                <a:cs typeface="Arial" panose="020B0604020202020204" pitchFamily="34" charset="0"/>
              </a:rPr>
              <a:t>Modelling oxygen isotopes in the Pliocene: Large‐scale features over the land and ocean</a:t>
            </a:r>
          </a:p>
        </p:txBody>
      </p:sp>
      <p:pic>
        <p:nvPicPr>
          <p:cNvPr id="2051" name="Picture 2"/>
          <p:cNvPicPr>
            <a:picLocks noChangeAspect="1" noChangeArrowheads="1"/>
          </p:cNvPicPr>
          <p:nvPr/>
        </p:nvPicPr>
        <p:blipFill>
          <a:blip r:embed="rId3" cstate="print"/>
          <a:srcRect/>
          <a:stretch>
            <a:fillRect/>
          </a:stretch>
        </p:blipFill>
        <p:spPr bwMode="auto">
          <a:xfrm>
            <a:off x="539552" y="926330"/>
            <a:ext cx="3384376" cy="5356034"/>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360"/>
            <a:ext cx="0" cy="0"/>
          </a:xfrm>
          <a:prstGeom prst="rect">
            <a:avLst/>
          </a:prstGeom>
          <a:noFill/>
          <a:ln w="9525">
            <a:noFill/>
            <a:round/>
            <a:headEnd/>
            <a:tailEnd/>
          </a:ln>
        </p:spPr>
      </p:pic>
      <p:sp>
        <p:nvSpPr>
          <p:cNvPr id="2053" name="Text Box 4"/>
          <p:cNvSpPr txBox="1">
            <a:spLocks noChangeArrowheads="1"/>
          </p:cNvSpPr>
          <p:nvPr/>
        </p:nvSpPr>
        <p:spPr bwMode="auto">
          <a:xfrm>
            <a:off x="177795" y="6498922"/>
            <a:ext cx="8637119" cy="505440"/>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998" b="1" dirty="0"/>
              <a:t>Tindall, J.C. &amp; Haywood, A.M. (2015). </a:t>
            </a:r>
            <a:r>
              <a:rPr lang="en-GB" sz="998" b="1" dirty="0" err="1"/>
              <a:t>Paleoceanography</a:t>
            </a:r>
            <a:r>
              <a:rPr lang="en-GB" sz="998" dirty="0"/>
              <a:t> </a:t>
            </a:r>
            <a:r>
              <a:rPr lang="en-GB" sz="998" dirty="0">
                <a:hlinkClick r:id="rId5"/>
              </a:rPr>
              <a:t>Volume 30, Issue 9, </a:t>
            </a:r>
            <a:r>
              <a:rPr lang="en-GB" sz="998" dirty="0"/>
              <a:t>pages 1183-1201, 20 SEP 2015 </a:t>
            </a:r>
            <a:r>
              <a:rPr lang="en-GB" sz="998" dirty="0" err="1"/>
              <a:t>DOI</a:t>
            </a:r>
            <a:r>
              <a:rPr lang="en-GB" sz="998" dirty="0"/>
              <a:t>: 10.1002/</a:t>
            </a:r>
            <a:r>
              <a:rPr lang="en-GB" sz="998" dirty="0" err="1"/>
              <a:t>2014PA002774</a:t>
            </a:r>
            <a:r>
              <a:rPr lang="en-GB" sz="998" dirty="0"/>
              <a:t>.</a:t>
            </a:r>
            <a:endParaRPr lang="en-GB" sz="998" dirty="0">
              <a:hlinkClick r:id="rId6"/>
            </a:endParaRPr>
          </a:p>
        </p:txBody>
      </p:sp>
      <p:cxnSp>
        <p:nvCxnSpPr>
          <p:cNvPr id="6" name="Straight Connector 5"/>
          <p:cNvCxnSpPr/>
          <p:nvPr/>
        </p:nvCxnSpPr>
        <p:spPr>
          <a:xfrm flipV="1">
            <a:off x="45572" y="816301"/>
            <a:ext cx="9033335" cy="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7" cstate="print"/>
          <a:srcRect/>
          <a:stretch>
            <a:fillRect/>
          </a:stretch>
        </p:blipFill>
        <p:spPr bwMode="auto">
          <a:xfrm>
            <a:off x="5076056" y="909054"/>
            <a:ext cx="3528392" cy="5426738"/>
          </a:xfrm>
          <a:prstGeom prst="rect">
            <a:avLst/>
          </a:prstGeom>
          <a:noFill/>
          <a:ln w="9525">
            <a:noFill/>
            <a:round/>
            <a:headEnd/>
            <a:tailEnd/>
          </a:ln>
        </p:spPr>
      </p:pic>
    </p:spTree>
    <p:extLst>
      <p:ext uri="{BB962C8B-B14F-4D97-AF65-F5344CB8AC3E}">
        <p14:creationId xmlns:p14="http://schemas.microsoft.com/office/powerpoint/2010/main" val="17110463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99" y="-243408"/>
            <a:ext cx="7886700" cy="1325563"/>
          </a:xfrm>
        </p:spPr>
        <p:txBody>
          <a:bodyPr/>
          <a:lstStyle/>
          <a:p>
            <a:r>
              <a:rPr lang="en-GB" b="1" dirty="0" smtClean="0">
                <a:solidFill>
                  <a:srgbClr val="FFC000"/>
                </a:solidFill>
                <a:latin typeface="Arial" panose="020B0604020202020204" pitchFamily="34" charset="0"/>
                <a:cs typeface="Arial" panose="020B0604020202020204" pitchFamily="34" charset="0"/>
              </a:rPr>
              <a:t>Structure of El Niño in HadCM3</a:t>
            </a:r>
            <a:r>
              <a:rPr lang="en-GB" b="1" dirty="0" smtClean="0">
                <a:solidFill>
                  <a:srgbClr val="FFC000"/>
                </a:solidFill>
              </a:rPr>
              <a:t>:</a:t>
            </a:r>
            <a:endParaRPr lang="en-GB" b="1" dirty="0">
              <a:solidFill>
                <a:srgbClr val="FFC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057" y="0"/>
            <a:ext cx="5051885" cy="6858000"/>
          </a:xfrm>
          <a:prstGeom prst="rect">
            <a:avLst/>
          </a:prstGeom>
          <a:scene3d>
            <a:camera prst="orthographicFront">
              <a:rot lat="5400000" lon="0" rev="0"/>
            </a:camera>
            <a:lightRig rig="threePt" dir="t"/>
          </a:scene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57" y="150000"/>
            <a:ext cx="5051885" cy="6858000"/>
          </a:xfrm>
          <a:prstGeom prst="rect">
            <a:avLst/>
          </a:prstGeom>
          <a:scene3d>
            <a:camera prst="orthographicFront">
              <a:rot lat="5400000" lon="0" rev="0"/>
            </a:camera>
            <a:lightRig rig="threePt" dir="t"/>
          </a:scene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057" y="450000"/>
            <a:ext cx="5051885" cy="6858000"/>
          </a:xfrm>
          <a:prstGeom prst="rect">
            <a:avLst/>
          </a:prstGeom>
          <a:scene3d>
            <a:camera prst="orthographicFront">
              <a:rot lat="5400000" lon="0" rev="0"/>
            </a:camera>
            <a:lightRig rig="threePt" dir="t"/>
          </a:scene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6057" y="600000"/>
            <a:ext cx="5051885" cy="6858000"/>
          </a:xfrm>
          <a:prstGeom prst="rect">
            <a:avLst/>
          </a:prstGeom>
          <a:scene3d>
            <a:camera prst="orthographicFront">
              <a:rot lat="5400000" lon="0" rev="0"/>
            </a:camera>
            <a:lightRig rig="threePt" dir="t"/>
          </a:scene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6057" y="750000"/>
            <a:ext cx="5051885" cy="6858000"/>
          </a:xfrm>
          <a:prstGeom prst="rect">
            <a:avLst/>
          </a:prstGeom>
          <a:scene3d>
            <a:camera prst="orthographicFront">
              <a:rot lat="5400000" lon="0" rev="0"/>
            </a:camera>
            <a:lightRig rig="threePt" dir="t"/>
          </a:scene3d>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6057" y="900000"/>
            <a:ext cx="5051885" cy="6858000"/>
          </a:xfrm>
          <a:prstGeom prst="rect">
            <a:avLst/>
          </a:prstGeom>
          <a:scene3d>
            <a:camera prst="orthographicFront">
              <a:rot lat="5400000" lon="0" rev="0"/>
            </a:camera>
            <a:lightRig rig="threePt" dir="t"/>
          </a:scene3d>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6057" y="1050000"/>
            <a:ext cx="5051885" cy="6858000"/>
          </a:xfrm>
          <a:prstGeom prst="rect">
            <a:avLst/>
          </a:prstGeom>
          <a:scene3d>
            <a:camera prst="orthographicFront">
              <a:rot lat="5400000" lon="0" rev="0"/>
            </a:camera>
            <a:lightRig rig="threePt" dir="t"/>
          </a:scene3d>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6057" y="1200000"/>
            <a:ext cx="5051885" cy="6858000"/>
          </a:xfrm>
          <a:prstGeom prst="rect">
            <a:avLst/>
          </a:prstGeom>
          <a:scene3d>
            <a:camera prst="orthographicFront">
              <a:rot lat="5400000" lon="0" rev="0"/>
            </a:camera>
            <a:lightRig rig="threePt" dir="t"/>
          </a:scene3d>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6057" y="1350000"/>
            <a:ext cx="5051885" cy="6858000"/>
          </a:xfrm>
          <a:prstGeom prst="rect">
            <a:avLst/>
          </a:prstGeom>
          <a:scene3d>
            <a:camera prst="orthographicFront">
              <a:rot lat="5400000" lon="0" rev="0"/>
            </a:camera>
            <a:lightRig rig="threePt" dir="t"/>
          </a:scene3d>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6057" y="1500000"/>
            <a:ext cx="5051885" cy="6858000"/>
          </a:xfrm>
          <a:prstGeom prst="rect">
            <a:avLst/>
          </a:prstGeom>
          <a:scene3d>
            <a:camera prst="orthographicFront">
              <a:rot lat="5400000" lon="0" rev="0"/>
            </a:camera>
            <a:lightRig rig="threePt" dir="t"/>
          </a:scene3d>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96057" y="1650000"/>
            <a:ext cx="5051885" cy="6858000"/>
          </a:xfrm>
          <a:prstGeom prst="rect">
            <a:avLst/>
          </a:prstGeom>
          <a:scene3d>
            <a:camera prst="orthographicFront">
              <a:rot lat="5400000" lon="0" rev="0"/>
            </a:camera>
            <a:lightRig rig="threePt" dir="t"/>
          </a:scene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grpSp>
        <p:nvGrpSpPr>
          <p:cNvPr id="24" name="Group 23"/>
          <p:cNvGrpSpPr/>
          <p:nvPr/>
        </p:nvGrpSpPr>
        <p:grpSpPr>
          <a:xfrm>
            <a:off x="35497" y="1084674"/>
            <a:ext cx="9073006" cy="2848382"/>
            <a:chOff x="35497" y="1084674"/>
            <a:chExt cx="9073006" cy="2848382"/>
          </a:xfrm>
        </p:grpSpPr>
        <p:pic>
          <p:nvPicPr>
            <p:cNvPr id="19" name="Picture 18"/>
            <p:cNvPicPr>
              <a:picLocks/>
            </p:cNvPicPr>
            <p:nvPr/>
          </p:nvPicPr>
          <p:blipFill rotWithShape="1">
            <a:blip r:embed="rId15">
              <a:extLst>
                <a:ext uri="{28A0092B-C50C-407E-A947-70E740481C1C}">
                  <a14:useLocalDpi xmlns:a14="http://schemas.microsoft.com/office/drawing/2010/main" val="0"/>
                </a:ext>
              </a:extLst>
            </a:blip>
            <a:srcRect t="15332" r="20263" b="7873"/>
            <a:stretch/>
          </p:blipFill>
          <p:spPr>
            <a:xfrm rot="16200000">
              <a:off x="204317" y="1020212"/>
              <a:ext cx="2744024" cy="3081664"/>
            </a:xfrm>
            <a:prstGeom prst="rect">
              <a:avLst/>
            </a:prstGeom>
          </p:spPr>
        </p:pic>
        <p:pic>
          <p:nvPicPr>
            <p:cNvPr id="20" name="Picture 19"/>
            <p:cNvPicPr>
              <a:picLocks/>
            </p:cNvPicPr>
            <p:nvPr/>
          </p:nvPicPr>
          <p:blipFill rotWithShape="1">
            <a:blip r:embed="rId16">
              <a:extLst>
                <a:ext uri="{28A0092B-C50C-407E-A947-70E740481C1C}">
                  <a14:useLocalDpi xmlns:a14="http://schemas.microsoft.com/office/drawing/2010/main" val="0"/>
                </a:ext>
              </a:extLst>
            </a:blip>
            <a:srcRect t="15332" r="20263" b="7873"/>
            <a:stretch/>
          </p:blipFill>
          <p:spPr>
            <a:xfrm rot="16200000">
              <a:off x="3228652" y="1019909"/>
              <a:ext cx="2744024" cy="3081664"/>
            </a:xfrm>
            <a:prstGeom prst="rect">
              <a:avLst/>
            </a:prstGeom>
          </p:spPr>
        </p:pic>
        <p:pic>
          <p:nvPicPr>
            <p:cNvPr id="21" name="Picture 20"/>
            <p:cNvPicPr>
              <a:picLocks/>
            </p:cNvPicPr>
            <p:nvPr/>
          </p:nvPicPr>
          <p:blipFill rotWithShape="1">
            <a:blip r:embed="rId17">
              <a:extLst>
                <a:ext uri="{28A0092B-C50C-407E-A947-70E740481C1C}">
                  <a14:useLocalDpi xmlns:a14="http://schemas.microsoft.com/office/drawing/2010/main" val="0"/>
                </a:ext>
              </a:extLst>
            </a:blip>
            <a:srcRect t="15339" r="20294" b="7826"/>
            <a:stretch/>
          </p:blipFill>
          <p:spPr>
            <a:xfrm rot="16200000">
              <a:off x="6195390" y="1019942"/>
              <a:ext cx="2742958" cy="3083269"/>
            </a:xfrm>
            <a:prstGeom prst="rect">
              <a:avLst/>
            </a:prstGeom>
          </p:spPr>
        </p:pic>
        <p:sp>
          <p:nvSpPr>
            <p:cNvPr id="22" name="TextBox 21"/>
            <p:cNvSpPr txBox="1"/>
            <p:nvPr/>
          </p:nvSpPr>
          <p:spPr>
            <a:xfrm>
              <a:off x="251520" y="1084674"/>
              <a:ext cx="8820363" cy="400110"/>
            </a:xfrm>
            <a:prstGeom prst="rect">
              <a:avLst/>
            </a:prstGeom>
            <a:solidFill>
              <a:schemeClr val="bg1"/>
            </a:solidFill>
          </p:spPr>
          <p:txBody>
            <a:bodyPr wrap="none" rtlCol="0">
              <a:spAutoFit/>
            </a:bodyPr>
            <a:lstStyle/>
            <a:p>
              <a:r>
                <a:rPr lang="en-GB" u="sng" dirty="0" smtClean="0"/>
                <a:t>Temperature:   </a:t>
              </a:r>
              <a:r>
                <a:rPr lang="en-GB" u="sng" dirty="0" err="1" smtClean="0"/>
                <a:t>Preind</a:t>
              </a:r>
              <a:r>
                <a:rPr lang="en-GB" dirty="0" smtClean="0"/>
                <a:t>       </a:t>
              </a:r>
              <a:r>
                <a:rPr lang="en-GB" u="sng" dirty="0" smtClean="0"/>
                <a:t>Temperature:   Pliocene</a:t>
              </a:r>
              <a:r>
                <a:rPr lang="en-GB" dirty="0" smtClean="0"/>
                <a:t>     </a:t>
              </a:r>
              <a:r>
                <a:rPr lang="en-GB" u="sng" dirty="0" smtClean="0"/>
                <a:t>Temperature difference</a:t>
              </a:r>
              <a:endParaRPr lang="en-GB" u="sng" dirty="0"/>
            </a:p>
          </p:txBody>
        </p:sp>
      </p:grpSp>
      <p:grpSp>
        <p:nvGrpSpPr>
          <p:cNvPr id="33" name="Group 32"/>
          <p:cNvGrpSpPr/>
          <p:nvPr/>
        </p:nvGrpSpPr>
        <p:grpSpPr>
          <a:xfrm>
            <a:off x="50240" y="3789040"/>
            <a:ext cx="9043520" cy="2808312"/>
            <a:chOff x="50240" y="3789040"/>
            <a:chExt cx="9043520" cy="2808312"/>
          </a:xfrm>
        </p:grpSpPr>
        <p:pic>
          <p:nvPicPr>
            <p:cNvPr id="32" name="Picture 31"/>
            <p:cNvPicPr>
              <a:picLocks noChangeAspect="1"/>
            </p:cNvPicPr>
            <p:nvPr/>
          </p:nvPicPr>
          <p:blipFill rotWithShape="1">
            <a:blip r:embed="rId18">
              <a:extLst>
                <a:ext uri="{28A0092B-C50C-407E-A947-70E740481C1C}">
                  <a14:useLocalDpi xmlns:a14="http://schemas.microsoft.com/office/drawing/2010/main" val="0"/>
                </a:ext>
              </a:extLst>
            </a:blip>
            <a:srcRect t="15381" r="20293" b="7847"/>
            <a:stretch/>
          </p:blipFill>
          <p:spPr>
            <a:xfrm rot="16200000">
              <a:off x="6181360" y="3684952"/>
              <a:ext cx="2743200" cy="3081600"/>
            </a:xfrm>
            <a:prstGeom prst="rect">
              <a:avLst/>
            </a:prstGeom>
          </p:spPr>
        </p:pic>
        <p:pic>
          <p:nvPicPr>
            <p:cNvPr id="25" name="Picture 24"/>
            <p:cNvPicPr>
              <a:picLocks noChangeAspect="1"/>
            </p:cNvPicPr>
            <p:nvPr/>
          </p:nvPicPr>
          <p:blipFill rotWithShape="1">
            <a:blip r:embed="rId19">
              <a:extLst>
                <a:ext uri="{28A0092B-C50C-407E-A947-70E740481C1C}">
                  <a14:useLocalDpi xmlns:a14="http://schemas.microsoft.com/office/drawing/2010/main" val="0"/>
                </a:ext>
              </a:extLst>
            </a:blip>
            <a:srcRect t="15381" r="20293" b="7847"/>
            <a:stretch/>
          </p:blipFill>
          <p:spPr>
            <a:xfrm rot="16200000">
              <a:off x="219440" y="3684952"/>
              <a:ext cx="2743200" cy="3081600"/>
            </a:xfrm>
            <a:prstGeom prst="rect">
              <a:avLst/>
            </a:prstGeom>
          </p:spPr>
        </p:pic>
        <p:pic>
          <p:nvPicPr>
            <p:cNvPr id="29" name="Picture 28"/>
            <p:cNvPicPr>
              <a:picLocks noChangeAspect="1"/>
            </p:cNvPicPr>
            <p:nvPr/>
          </p:nvPicPr>
          <p:blipFill rotWithShape="1">
            <a:blip r:embed="rId20">
              <a:extLst>
                <a:ext uri="{28A0092B-C50C-407E-A947-70E740481C1C}">
                  <a14:useLocalDpi xmlns:a14="http://schemas.microsoft.com/office/drawing/2010/main" val="0"/>
                </a:ext>
              </a:extLst>
            </a:blip>
            <a:srcRect t="15381" r="20293" b="7847"/>
            <a:stretch/>
          </p:blipFill>
          <p:spPr>
            <a:xfrm rot="16200000">
              <a:off x="3229200" y="3684952"/>
              <a:ext cx="2743200" cy="3081600"/>
            </a:xfrm>
            <a:prstGeom prst="rect">
              <a:avLst/>
            </a:prstGeom>
          </p:spPr>
        </p:pic>
        <p:sp>
          <p:nvSpPr>
            <p:cNvPr id="30" name="TextBox 29"/>
            <p:cNvSpPr txBox="1"/>
            <p:nvPr/>
          </p:nvSpPr>
          <p:spPr>
            <a:xfrm>
              <a:off x="288141" y="3789040"/>
              <a:ext cx="8406468" cy="400110"/>
            </a:xfrm>
            <a:prstGeom prst="rect">
              <a:avLst/>
            </a:prstGeom>
            <a:solidFill>
              <a:schemeClr val="bg1"/>
            </a:solidFill>
          </p:spPr>
          <p:txBody>
            <a:bodyPr wrap="none" rtlCol="0">
              <a:spAutoFit/>
            </a:bodyPr>
            <a:lstStyle/>
            <a:p>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smtClean="0">
                  <a:latin typeface="Arial" panose="020B0604020202020204" pitchFamily="34" charset="0"/>
                  <a:cs typeface="Arial" panose="020B0604020202020204" pitchFamily="34" charset="0"/>
                </a:rPr>
                <a:t>:   </a:t>
              </a:r>
              <a:r>
                <a:rPr lang="en-GB" u="sng" dirty="0" err="1" smtClean="0">
                  <a:latin typeface="Arial" panose="020B0604020202020204" pitchFamily="34" charset="0"/>
                  <a:cs typeface="Arial" panose="020B0604020202020204" pitchFamily="34" charset="0"/>
                </a:rPr>
                <a:t>Preind</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a:t>
              </a:r>
              <a:r>
                <a:rPr lang="en-GB" u="sng" dirty="0" smtClean="0">
                  <a:latin typeface="Arial" panose="020B0604020202020204" pitchFamily="34" charset="0"/>
                  <a:cs typeface="Arial" panose="020B0604020202020204" pitchFamily="34" charset="0"/>
                </a:rPr>
                <a:t>   Pliocene</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a:latin typeface="Arial" panose="020B0604020202020204" pitchFamily="34" charset="0"/>
                  <a:cs typeface="Arial" panose="020B0604020202020204" pitchFamily="34" charset="0"/>
                </a:rPr>
                <a:t>18</a:t>
              </a:r>
              <a:r>
                <a:rPr lang="en-GB" u="sng" dirty="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difference</a:t>
              </a:r>
              <a:endParaRPr lang="en-GB" u="sng" dirty="0">
                <a:latin typeface="Arial" panose="020B0604020202020204" pitchFamily="34" charset="0"/>
                <a:cs typeface="Arial" panose="020B0604020202020204" pitchFamily="34" charset="0"/>
              </a:endParaRPr>
            </a:p>
          </p:txBody>
        </p:sp>
      </p:grpSp>
      <p:cxnSp>
        <p:nvCxnSpPr>
          <p:cNvPr id="16" name="Straight Connector 15"/>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Box 4"/>
          <p:cNvSpPr txBox="1">
            <a:spLocks noChangeArrowheads="1"/>
          </p:cNvSpPr>
          <p:nvPr/>
        </p:nvSpPr>
        <p:spPr bwMode="auto">
          <a:xfrm>
            <a:off x="347257" y="6517552"/>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smtClean="0">
                <a:latin typeface="Arial" panose="020B0604020202020204" pitchFamily="34" charset="0"/>
              </a:rPr>
              <a:t>Tindall, J.C. &amp; Haywood, A.M. (in review). </a:t>
            </a:r>
            <a:r>
              <a:rPr lang="en-GB" altLang="en-US" sz="1089" b="1" dirty="0" err="1" smtClean="0">
                <a:latin typeface="Arial" panose="020B0604020202020204" pitchFamily="34" charset="0"/>
              </a:rPr>
              <a:t>Paleoceanography</a:t>
            </a:r>
            <a:r>
              <a:rPr lang="en-GB" altLang="en-US" sz="1089" b="1" dirty="0" smtClean="0">
                <a:latin typeface="Arial" panose="020B0604020202020204" pitchFamily="34" charset="0"/>
              </a:rPr>
              <a:t>.</a:t>
            </a:r>
            <a:endParaRPr lang="en-GB" altLang="en-US" sz="1089" b="1" dirty="0">
              <a:latin typeface="Arial" panose="020B0604020202020204" pitchFamily="34" charset="0"/>
            </a:endParaRPr>
          </a:p>
        </p:txBody>
      </p:sp>
    </p:spTree>
    <p:extLst>
      <p:ext uri="{BB962C8B-B14F-4D97-AF65-F5344CB8AC3E}">
        <p14:creationId xmlns:p14="http://schemas.microsoft.com/office/powerpoint/2010/main" val="2051156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15416"/>
            <a:ext cx="8928992" cy="1325563"/>
          </a:xfrm>
        </p:spPr>
        <p:txBody>
          <a:bodyPr/>
          <a:lstStyle/>
          <a:p>
            <a:r>
              <a:rPr lang="en-GB" b="1" dirty="0" smtClean="0">
                <a:solidFill>
                  <a:srgbClr val="FFC000"/>
                </a:solidFill>
                <a:latin typeface="Arial" panose="020B0604020202020204" pitchFamily="34" charset="0"/>
                <a:cs typeface="Arial" panose="020B0604020202020204" pitchFamily="34" charset="0"/>
              </a:rPr>
              <a:t>Structure of El Niño in HadCM3 (coral):</a:t>
            </a:r>
            <a:endParaRPr lang="en-GB" b="1" dirty="0">
              <a:solidFill>
                <a:srgbClr val="FFC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057" y="0"/>
            <a:ext cx="5051885" cy="6858000"/>
          </a:xfrm>
          <a:prstGeom prst="rect">
            <a:avLst/>
          </a:prstGeom>
          <a:scene3d>
            <a:camera prst="orthographicFront">
              <a:rot lat="5400000" lon="0" rev="0"/>
            </a:camera>
            <a:lightRig rig="threePt" dir="t"/>
          </a:scene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57" y="150000"/>
            <a:ext cx="5051885" cy="6858000"/>
          </a:xfrm>
          <a:prstGeom prst="rect">
            <a:avLst/>
          </a:prstGeom>
          <a:scene3d>
            <a:camera prst="orthographicFront">
              <a:rot lat="5400000" lon="0" rev="0"/>
            </a:camera>
            <a:lightRig rig="threePt" dir="t"/>
          </a:scene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057" y="450000"/>
            <a:ext cx="5051885" cy="6858000"/>
          </a:xfrm>
          <a:prstGeom prst="rect">
            <a:avLst/>
          </a:prstGeom>
          <a:scene3d>
            <a:camera prst="orthographicFront">
              <a:rot lat="5400000" lon="0" rev="0"/>
            </a:camera>
            <a:lightRig rig="threePt" dir="t"/>
          </a:scene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6057" y="600000"/>
            <a:ext cx="5051885" cy="6858000"/>
          </a:xfrm>
          <a:prstGeom prst="rect">
            <a:avLst/>
          </a:prstGeom>
          <a:scene3d>
            <a:camera prst="orthographicFront">
              <a:rot lat="5400000" lon="0" rev="0"/>
            </a:camera>
            <a:lightRig rig="threePt" dir="t"/>
          </a:scene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6057" y="750000"/>
            <a:ext cx="5051885" cy="6858000"/>
          </a:xfrm>
          <a:prstGeom prst="rect">
            <a:avLst/>
          </a:prstGeom>
          <a:scene3d>
            <a:camera prst="orthographicFront">
              <a:rot lat="5400000" lon="0" rev="0"/>
            </a:camera>
            <a:lightRig rig="threePt" dir="t"/>
          </a:scene3d>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6057" y="900000"/>
            <a:ext cx="5051885" cy="6858000"/>
          </a:xfrm>
          <a:prstGeom prst="rect">
            <a:avLst/>
          </a:prstGeom>
          <a:scene3d>
            <a:camera prst="orthographicFront">
              <a:rot lat="5400000" lon="0" rev="0"/>
            </a:camera>
            <a:lightRig rig="threePt" dir="t"/>
          </a:scene3d>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6057" y="1050000"/>
            <a:ext cx="5051885" cy="6858000"/>
          </a:xfrm>
          <a:prstGeom prst="rect">
            <a:avLst/>
          </a:prstGeom>
          <a:scene3d>
            <a:camera prst="orthographicFront">
              <a:rot lat="5400000" lon="0" rev="0"/>
            </a:camera>
            <a:lightRig rig="threePt" dir="t"/>
          </a:scene3d>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6057" y="1200000"/>
            <a:ext cx="5051885" cy="6858000"/>
          </a:xfrm>
          <a:prstGeom prst="rect">
            <a:avLst/>
          </a:prstGeom>
          <a:scene3d>
            <a:camera prst="orthographicFront">
              <a:rot lat="5400000" lon="0" rev="0"/>
            </a:camera>
            <a:lightRig rig="threePt" dir="t"/>
          </a:scene3d>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6057" y="1350000"/>
            <a:ext cx="5051885" cy="6858000"/>
          </a:xfrm>
          <a:prstGeom prst="rect">
            <a:avLst/>
          </a:prstGeom>
          <a:scene3d>
            <a:camera prst="orthographicFront">
              <a:rot lat="5400000" lon="0" rev="0"/>
            </a:camera>
            <a:lightRig rig="threePt" dir="t"/>
          </a:scene3d>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6057" y="1500000"/>
            <a:ext cx="5051885" cy="6858000"/>
          </a:xfrm>
          <a:prstGeom prst="rect">
            <a:avLst/>
          </a:prstGeom>
          <a:scene3d>
            <a:camera prst="orthographicFront">
              <a:rot lat="5400000" lon="0" rev="0"/>
            </a:camera>
            <a:lightRig rig="threePt" dir="t"/>
          </a:scene3d>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96057" y="1650000"/>
            <a:ext cx="5051885" cy="6858000"/>
          </a:xfrm>
          <a:prstGeom prst="rect">
            <a:avLst/>
          </a:prstGeom>
          <a:scene3d>
            <a:camera prst="orthographicFront">
              <a:rot lat="5400000" lon="0" rev="0"/>
            </a:camera>
            <a:lightRig rig="threePt" dir="t"/>
          </a:scene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grpSp>
        <p:nvGrpSpPr>
          <p:cNvPr id="37" name="Group 36"/>
          <p:cNvGrpSpPr/>
          <p:nvPr/>
        </p:nvGrpSpPr>
        <p:grpSpPr>
          <a:xfrm>
            <a:off x="35497" y="1083600"/>
            <a:ext cx="9000999" cy="2750097"/>
            <a:chOff x="35497" y="3782144"/>
            <a:chExt cx="9000999" cy="2750097"/>
          </a:xfrm>
        </p:grpSpPr>
        <p:pic>
          <p:nvPicPr>
            <p:cNvPr id="35" name="Picture 34"/>
            <p:cNvPicPr>
              <a:picLocks noChangeAspect="1"/>
            </p:cNvPicPr>
            <p:nvPr/>
          </p:nvPicPr>
          <p:blipFill rotWithShape="1">
            <a:blip r:embed="rId15">
              <a:extLst>
                <a:ext uri="{28A0092B-C50C-407E-A947-70E740481C1C}">
                  <a14:useLocalDpi xmlns:a14="http://schemas.microsoft.com/office/drawing/2010/main" val="0"/>
                </a:ext>
              </a:extLst>
            </a:blip>
            <a:srcRect l="-1" t="15381" r="20293" b="7847"/>
            <a:stretch/>
          </p:blipFill>
          <p:spPr>
            <a:xfrm rot="16200000">
              <a:off x="6124096" y="3619841"/>
              <a:ext cx="2743200" cy="3081600"/>
            </a:xfrm>
            <a:prstGeom prst="rect">
              <a:avLst/>
            </a:prstGeom>
          </p:spPr>
        </p:pic>
        <p:pic>
          <p:nvPicPr>
            <p:cNvPr id="36" name="Picture 35"/>
            <p:cNvPicPr>
              <a:picLocks noChangeAspect="1"/>
            </p:cNvPicPr>
            <p:nvPr/>
          </p:nvPicPr>
          <p:blipFill rotWithShape="1">
            <a:blip r:embed="rId16">
              <a:extLst>
                <a:ext uri="{28A0092B-C50C-407E-A947-70E740481C1C}">
                  <a14:useLocalDpi xmlns:a14="http://schemas.microsoft.com/office/drawing/2010/main" val="0"/>
                </a:ext>
              </a:extLst>
            </a:blip>
            <a:srcRect t="15381" r="20293" b="7847"/>
            <a:stretch/>
          </p:blipFill>
          <p:spPr>
            <a:xfrm rot="16200000">
              <a:off x="3157024" y="3612944"/>
              <a:ext cx="2743200" cy="3081600"/>
            </a:xfrm>
            <a:prstGeom prst="rect">
              <a:avLst/>
            </a:prstGeom>
          </p:spPr>
        </p:pic>
        <p:pic>
          <p:nvPicPr>
            <p:cNvPr id="34" name="Picture 33"/>
            <p:cNvPicPr>
              <a:picLocks noChangeAspect="1"/>
            </p:cNvPicPr>
            <p:nvPr/>
          </p:nvPicPr>
          <p:blipFill rotWithShape="1">
            <a:blip r:embed="rId17">
              <a:extLst>
                <a:ext uri="{28A0092B-C50C-407E-A947-70E740481C1C}">
                  <a14:useLocalDpi xmlns:a14="http://schemas.microsoft.com/office/drawing/2010/main" val="0"/>
                </a:ext>
              </a:extLst>
            </a:blip>
            <a:srcRect t="15381" r="20293" b="7847"/>
            <a:stretch/>
          </p:blipFill>
          <p:spPr>
            <a:xfrm rot="16200000">
              <a:off x="204697" y="3619841"/>
              <a:ext cx="2743200" cy="3081600"/>
            </a:xfrm>
            <a:prstGeom prst="rect">
              <a:avLst/>
            </a:prstGeom>
          </p:spPr>
        </p:pic>
        <p:sp>
          <p:nvSpPr>
            <p:cNvPr id="30" name="TextBox 29"/>
            <p:cNvSpPr txBox="1"/>
            <p:nvPr/>
          </p:nvSpPr>
          <p:spPr>
            <a:xfrm>
              <a:off x="179512" y="3789040"/>
              <a:ext cx="8309801" cy="400110"/>
            </a:xfrm>
            <a:prstGeom prst="rect">
              <a:avLst/>
            </a:prstGeom>
            <a:solidFill>
              <a:schemeClr val="bg1"/>
            </a:solidFill>
          </p:spPr>
          <p:txBody>
            <a:bodyPr wrap="square" rtlCol="0">
              <a:spAutoFit/>
            </a:bodyPr>
            <a:lstStyle/>
            <a:p>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a:t>
              </a:r>
              <a:r>
                <a:rPr lang="en-GB" u="sng" dirty="0" err="1" smtClean="0">
                  <a:latin typeface="Arial" panose="020B0604020202020204" pitchFamily="34" charset="0"/>
                  <a:cs typeface="Arial" panose="020B0604020202020204" pitchFamily="34" charset="0"/>
                </a:rPr>
                <a:t>Preind</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Pliocene</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difference</a:t>
              </a:r>
              <a:endParaRPr lang="en-GB" u="sng" dirty="0">
                <a:latin typeface="Arial" panose="020B0604020202020204" pitchFamily="34" charset="0"/>
                <a:cs typeface="Arial" panose="020B0604020202020204" pitchFamily="34" charset="0"/>
              </a:endParaRPr>
            </a:p>
          </p:txBody>
        </p:sp>
      </p:grpSp>
      <p:grpSp>
        <p:nvGrpSpPr>
          <p:cNvPr id="29" name="Group 28"/>
          <p:cNvGrpSpPr/>
          <p:nvPr/>
        </p:nvGrpSpPr>
        <p:grpSpPr>
          <a:xfrm>
            <a:off x="2928890" y="1844824"/>
            <a:ext cx="6164870" cy="5040560"/>
            <a:chOff x="2928890" y="1844824"/>
            <a:chExt cx="6164870" cy="5040560"/>
          </a:xfrm>
        </p:grpSpPr>
        <p:pic>
          <p:nvPicPr>
            <p:cNvPr id="21" name="Picture 20"/>
            <p:cNvPicPr>
              <a:picLocks/>
            </p:cNvPicPr>
            <p:nvPr/>
          </p:nvPicPr>
          <p:blipFill rotWithShape="1">
            <a:blip r:embed="rId18">
              <a:extLst>
                <a:ext uri="{28A0092B-C50C-407E-A947-70E740481C1C}">
                  <a14:useLocalDpi xmlns:a14="http://schemas.microsoft.com/office/drawing/2010/main" val="0"/>
                </a:ext>
              </a:extLst>
            </a:blip>
            <a:srcRect t="15339" r="20294" b="7826"/>
            <a:stretch/>
          </p:blipFill>
          <p:spPr>
            <a:xfrm rot="16200000">
              <a:off x="3099046" y="3900262"/>
              <a:ext cx="2742958" cy="3083269"/>
            </a:xfrm>
            <a:prstGeom prst="rect">
              <a:avLst/>
            </a:prstGeom>
          </p:spPr>
        </p:pic>
        <p:pic>
          <p:nvPicPr>
            <p:cNvPr id="22" name="Picture 21"/>
            <p:cNvPicPr>
              <a:picLocks noChangeAspect="1"/>
            </p:cNvPicPr>
            <p:nvPr/>
          </p:nvPicPr>
          <p:blipFill rotWithShape="1">
            <a:blip r:embed="rId19">
              <a:extLst>
                <a:ext uri="{28A0092B-C50C-407E-A947-70E740481C1C}">
                  <a14:useLocalDpi xmlns:a14="http://schemas.microsoft.com/office/drawing/2010/main" val="0"/>
                </a:ext>
              </a:extLst>
            </a:blip>
            <a:srcRect t="15381" r="20293" b="7847"/>
            <a:stretch/>
          </p:blipFill>
          <p:spPr>
            <a:xfrm rot="16200000">
              <a:off x="6181360" y="3972984"/>
              <a:ext cx="2743200" cy="3081600"/>
            </a:xfrm>
            <a:prstGeom prst="rect">
              <a:avLst/>
            </a:prstGeom>
          </p:spPr>
        </p:pic>
        <p:sp>
          <p:nvSpPr>
            <p:cNvPr id="25" name="TextBox 24"/>
            <p:cNvSpPr txBox="1"/>
            <p:nvPr/>
          </p:nvSpPr>
          <p:spPr>
            <a:xfrm>
              <a:off x="3117098" y="4037002"/>
              <a:ext cx="5524615" cy="400110"/>
            </a:xfrm>
            <a:prstGeom prst="rect">
              <a:avLst/>
            </a:prstGeom>
            <a:solidFill>
              <a:schemeClr val="bg1"/>
            </a:solidFill>
          </p:spPr>
          <p:txBody>
            <a:bodyPr wrap="square" rtlCol="0">
              <a:spAutoFit/>
            </a:bodyPr>
            <a:lstStyle/>
            <a:p>
              <a:r>
                <a:rPr lang="en-GB" u="sng" dirty="0" smtClean="0">
                  <a:latin typeface="Arial" panose="020B0604020202020204" pitchFamily="34" charset="0"/>
                  <a:cs typeface="Arial" panose="020B0604020202020204" pitchFamily="34" charset="0"/>
                </a:rPr>
                <a:t>Temperature difference</a:t>
              </a:r>
              <a:r>
                <a:rPr lang="en-GB"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difference               </a:t>
              </a:r>
              <a:endParaRPr lang="en-GB" u="sng" dirty="0">
                <a:latin typeface="Arial" panose="020B0604020202020204" pitchFamily="34" charset="0"/>
                <a:cs typeface="Arial" panose="020B0604020202020204" pitchFamily="34" charset="0"/>
              </a:endParaRPr>
            </a:p>
          </p:txBody>
        </p:sp>
        <p:cxnSp>
          <p:nvCxnSpPr>
            <p:cNvPr id="23" name="Straight Arrow Connector 22"/>
            <p:cNvCxnSpPr/>
            <p:nvPr/>
          </p:nvCxnSpPr>
          <p:spPr>
            <a:xfrm flipV="1">
              <a:off x="7397942" y="2276872"/>
              <a:ext cx="0" cy="29797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28624" y="1844824"/>
              <a:ext cx="3019318" cy="2934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3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9108504" cy="1325563"/>
          </a:xfrm>
        </p:spPr>
        <p:txBody>
          <a:bodyPr/>
          <a:lstStyle/>
          <a:p>
            <a:r>
              <a:rPr lang="en-GB" b="1" dirty="0" smtClean="0">
                <a:solidFill>
                  <a:srgbClr val="FFC000"/>
                </a:solidFill>
                <a:latin typeface="Arial" panose="020B0604020202020204" pitchFamily="34" charset="0"/>
                <a:cs typeface="Arial" panose="020B0604020202020204" pitchFamily="34" charset="0"/>
              </a:rPr>
              <a:t>The Pacific Decadal Oscillation and its relationship with El Niño</a:t>
            </a:r>
            <a:endParaRPr lang="en-GB" b="1"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35496" y="5157192"/>
            <a:ext cx="9108504" cy="150810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GB" sz="2400" dirty="0" smtClean="0"/>
              <a:t>The PDO is typically 15% stronger in the Pliocene simulation</a:t>
            </a:r>
          </a:p>
          <a:p>
            <a:pPr marL="342900" indent="-342900">
              <a:spcBef>
                <a:spcPts val="1200"/>
              </a:spcBef>
              <a:buFont typeface="Arial" panose="020B0604020202020204" pitchFamily="34" charset="0"/>
              <a:buChar char="•"/>
            </a:pPr>
            <a:r>
              <a:rPr lang="en-GB" sz="2400" dirty="0" smtClean="0"/>
              <a:t>Pliocene simulation has a stronger PDO-ENSO relationship</a:t>
            </a:r>
          </a:p>
          <a:p>
            <a:pPr marL="342900" indent="-342900">
              <a:spcBef>
                <a:spcPts val="1200"/>
              </a:spcBef>
              <a:buFont typeface="Arial" panose="020B0604020202020204" pitchFamily="34" charset="0"/>
              <a:buChar char="•"/>
            </a:pPr>
            <a:r>
              <a:rPr lang="en-GB" sz="2400" dirty="0" smtClean="0"/>
              <a:t>Caution: Centennial scale variability</a:t>
            </a:r>
            <a:r>
              <a:rPr lang="en-GB" sz="2400" dirty="0" smtClean="0">
                <a:sym typeface="Wingdings" panose="05000000000000000000" pitchFamily="2" charset="2"/>
              </a:rPr>
              <a:t> relationship not constant</a:t>
            </a:r>
            <a:endParaRPr lang="en-GB" sz="24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9188" r="28342" b="7975"/>
          <a:stretch/>
        </p:blipFill>
        <p:spPr>
          <a:xfrm rot="16200000">
            <a:off x="600458" y="1395200"/>
            <a:ext cx="3161533" cy="436245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8375" r="27548" b="9287"/>
          <a:stretch/>
        </p:blipFill>
        <p:spPr>
          <a:xfrm rot="16200000">
            <a:off x="5055920" y="1392640"/>
            <a:ext cx="3196590" cy="4332514"/>
          </a:xfrm>
          <a:prstGeom prst="rect">
            <a:avLst/>
          </a:prstGeom>
        </p:spPr>
      </p:pic>
      <p:sp>
        <p:nvSpPr>
          <p:cNvPr id="8" name="TextBox 7"/>
          <p:cNvSpPr txBox="1"/>
          <p:nvPr/>
        </p:nvSpPr>
        <p:spPr>
          <a:xfrm>
            <a:off x="35496" y="1619508"/>
            <a:ext cx="4752528" cy="369332"/>
          </a:xfrm>
          <a:prstGeom prst="rect">
            <a:avLst/>
          </a:prstGeom>
          <a:solidFill>
            <a:schemeClr val="bg1"/>
          </a:solidFill>
          <a:ln>
            <a:solidFill>
              <a:schemeClr val="bg1"/>
            </a:solidFill>
          </a:ln>
        </p:spPr>
        <p:txBody>
          <a:bodyPr wrap="square" rtlCol="0">
            <a:spAutoFit/>
          </a:bodyPr>
          <a:lstStyle/>
          <a:p>
            <a:r>
              <a:rPr lang="en-GB" sz="1800" dirty="0" smtClean="0"/>
              <a:t>El Ni</a:t>
            </a:r>
            <a:r>
              <a:rPr lang="en-GB" sz="1800" dirty="0" smtClean="0">
                <a:latin typeface="Arial"/>
                <a:cs typeface="Arial"/>
              </a:rPr>
              <a:t>ño temperature: Pliocene-</a:t>
            </a:r>
            <a:r>
              <a:rPr lang="en-GB" sz="1800" dirty="0" err="1" smtClean="0">
                <a:latin typeface="Arial"/>
                <a:cs typeface="Arial"/>
              </a:rPr>
              <a:t>preind</a:t>
            </a:r>
            <a:endParaRPr lang="en-GB" sz="1800" dirty="0"/>
          </a:p>
        </p:txBody>
      </p:sp>
      <p:sp>
        <p:nvSpPr>
          <p:cNvPr id="9" name="TextBox 8"/>
          <p:cNvSpPr txBox="1"/>
          <p:nvPr/>
        </p:nvSpPr>
        <p:spPr>
          <a:xfrm>
            <a:off x="4487958" y="1619508"/>
            <a:ext cx="4656042" cy="369332"/>
          </a:xfrm>
          <a:prstGeom prst="rect">
            <a:avLst/>
          </a:prstGeom>
          <a:solidFill>
            <a:schemeClr val="bg1"/>
          </a:solidFill>
          <a:ln>
            <a:solidFill>
              <a:schemeClr val="bg1"/>
            </a:solidFill>
          </a:ln>
        </p:spPr>
        <p:txBody>
          <a:bodyPr wrap="square" rtlCol="0">
            <a:spAutoFit/>
          </a:bodyPr>
          <a:lstStyle/>
          <a:p>
            <a:r>
              <a:rPr lang="en-GB" sz="1800" dirty="0" smtClean="0"/>
              <a:t>PDO : EOF1 of Pacific temp  North of 20°N</a:t>
            </a:r>
          </a:p>
        </p:txBody>
      </p:sp>
      <p:cxnSp>
        <p:nvCxnSpPr>
          <p:cNvPr id="10" name="Straight Connector 9"/>
          <p:cNvCxnSpPr/>
          <p:nvPr/>
        </p:nvCxnSpPr>
        <p:spPr>
          <a:xfrm>
            <a:off x="50239" y="134076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852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6024" y="116632"/>
            <a:ext cx="8892480" cy="738188"/>
          </a:xfrm>
        </p:spPr>
        <p:txBody>
          <a:bodyPr>
            <a:noAutofit/>
          </a:bodyPr>
          <a:lstStyle/>
          <a:p>
            <a:r>
              <a:rPr lang="en-GB" sz="3200" b="1" dirty="0" smtClean="0">
                <a:solidFill>
                  <a:srgbClr val="FFC000"/>
                </a:solidFill>
                <a:latin typeface="Arial" panose="020B0604020202020204" pitchFamily="34" charset="0"/>
                <a:cs typeface="Arial" panose="020B0604020202020204" pitchFamily="34" charset="0"/>
              </a:rPr>
              <a:t>Model-data comparison for Pliocene coral</a:t>
            </a:r>
            <a:endParaRPr lang="en-GB" sz="3200" b="1" dirty="0">
              <a:solidFill>
                <a:srgbClr val="FFC000"/>
              </a:solidFill>
              <a:latin typeface="Arial" panose="020B0604020202020204" pitchFamily="34" charset="0"/>
              <a:cs typeface="Arial" panose="020B0604020202020204" pitchFamily="34" charset="0"/>
            </a:endParaRPr>
          </a:p>
        </p:txBody>
      </p:sp>
      <p:grpSp>
        <p:nvGrpSpPr>
          <p:cNvPr id="8" name="Group 7"/>
          <p:cNvGrpSpPr/>
          <p:nvPr/>
        </p:nvGrpSpPr>
        <p:grpSpPr>
          <a:xfrm>
            <a:off x="251521" y="1484784"/>
            <a:ext cx="1728191" cy="2160000"/>
            <a:chOff x="-36512" y="1484784"/>
            <a:chExt cx="1728191" cy="2160000"/>
          </a:xfrm>
        </p:grpSpPr>
        <p:sp>
          <p:nvSpPr>
            <p:cNvPr id="5" name="Rectangle 4"/>
            <p:cNvSpPr/>
            <p:nvPr/>
          </p:nvSpPr>
          <p:spPr bwMode="auto">
            <a:xfrm>
              <a:off x="-36512" y="1484784"/>
              <a:ext cx="1728191" cy="216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574" t="15831" r="25005" b="57760"/>
            <a:stretch/>
          </p:blipFill>
          <p:spPr>
            <a:xfrm rot="16200000">
              <a:off x="-249070" y="1841358"/>
              <a:ext cx="2072712" cy="1503581"/>
            </a:xfrm>
            <a:prstGeom prst="rect">
              <a:avLst/>
            </a:prstGeom>
          </p:spPr>
        </p:pic>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3" y="3789216"/>
            <a:ext cx="2560954" cy="1584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641" r="3210" b="2409"/>
          <a:stretch/>
        </p:blipFill>
        <p:spPr>
          <a:xfrm>
            <a:off x="3520214" y="1412776"/>
            <a:ext cx="5516282" cy="5400000"/>
          </a:xfrm>
          <a:prstGeom prst="rect">
            <a:avLst/>
          </a:prstGeom>
        </p:spPr>
      </p:pic>
      <p:cxnSp>
        <p:nvCxnSpPr>
          <p:cNvPr id="10" name="Straight Connector 9"/>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524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7128794" cy="1325563"/>
          </a:xfrm>
        </p:spPr>
        <p:txBody>
          <a:bodyPr/>
          <a:lstStyle/>
          <a:p>
            <a:r>
              <a:rPr lang="en-GB" b="1" dirty="0" smtClean="0">
                <a:solidFill>
                  <a:srgbClr val="FFC000"/>
                </a:solidFill>
                <a:latin typeface="Arial" panose="020B0604020202020204" pitchFamily="34" charset="0"/>
                <a:cs typeface="Arial" panose="020B0604020202020204" pitchFamily="34" charset="0"/>
              </a:rPr>
              <a:t>Can El Niño be detected in Coral data?</a:t>
            </a:r>
            <a:endParaRPr lang="en-GB" b="1" dirty="0">
              <a:solidFill>
                <a:srgbClr val="FFC000"/>
              </a:solidFill>
              <a:latin typeface="Arial" panose="020B0604020202020204" pitchFamily="34" charset="0"/>
              <a:cs typeface="Arial" panose="020B0604020202020204" pitchFamily="34" charset="0"/>
            </a:endParaRPr>
          </a:p>
        </p:txBody>
      </p:sp>
      <p:sp>
        <p:nvSpPr>
          <p:cNvPr id="5" name="TextBox 4"/>
          <p:cNvSpPr txBox="1"/>
          <p:nvPr/>
        </p:nvSpPr>
        <p:spPr>
          <a:xfrm>
            <a:off x="4365074" y="2060848"/>
            <a:ext cx="3735318" cy="707886"/>
          </a:xfrm>
          <a:prstGeom prst="rect">
            <a:avLst/>
          </a:prstGeom>
          <a:noFill/>
        </p:spPr>
        <p:txBody>
          <a:bodyPr wrap="square" rtlCol="0">
            <a:spAutoFit/>
          </a:bodyPr>
          <a:lstStyle/>
          <a:p>
            <a:pPr marL="342900" indent="-342900">
              <a:spcBef>
                <a:spcPts val="0"/>
              </a:spcBef>
              <a:buFont typeface="Wingdings"/>
              <a:buChar char="ç"/>
            </a:pPr>
            <a:r>
              <a:rPr lang="en-GB" dirty="0" smtClean="0">
                <a:sym typeface="Wingdings" panose="05000000000000000000" pitchFamily="2" charset="2"/>
              </a:rPr>
              <a:t>True/Target</a:t>
            </a:r>
          </a:p>
          <a:p>
            <a:pPr>
              <a:spcBef>
                <a:spcPts val="0"/>
              </a:spcBef>
            </a:pPr>
            <a:r>
              <a:rPr lang="en-GB" dirty="0">
                <a:sym typeface="Wingdings" panose="05000000000000000000" pitchFamily="2" charset="2"/>
              </a:rPr>
              <a:t>  </a:t>
            </a:r>
            <a:r>
              <a:rPr lang="en-GB" dirty="0" smtClean="0">
                <a:sym typeface="Wingdings" panose="05000000000000000000" pitchFamily="2" charset="2"/>
              </a:rPr>
              <a:t>  </a:t>
            </a:r>
            <a:r>
              <a:rPr lang="en-GB" dirty="0" smtClean="0">
                <a:solidFill>
                  <a:srgbClr val="FF0000"/>
                </a:solidFill>
                <a:sym typeface="Wingdings" panose="05000000000000000000" pitchFamily="2" charset="2"/>
              </a:rPr>
              <a:t>El Ni</a:t>
            </a:r>
            <a:r>
              <a:rPr lang="en-GB" dirty="0" smtClean="0">
                <a:solidFill>
                  <a:srgbClr val="FF0000"/>
                </a:solidFill>
                <a:latin typeface="Arial"/>
                <a:cs typeface="Arial"/>
                <a:sym typeface="Wingdings" panose="05000000000000000000" pitchFamily="2" charset="2"/>
              </a:rPr>
              <a:t>ñ</a:t>
            </a:r>
            <a:r>
              <a:rPr lang="en-GB" dirty="0" smtClean="0">
                <a:solidFill>
                  <a:srgbClr val="FF0000"/>
                </a:solidFill>
                <a:sym typeface="Wingdings" panose="05000000000000000000" pitchFamily="2" charset="2"/>
              </a:rPr>
              <a:t>o</a:t>
            </a:r>
            <a:r>
              <a:rPr lang="en-GB" dirty="0" smtClean="0">
                <a:sym typeface="Wingdings" panose="05000000000000000000" pitchFamily="2" charset="2"/>
              </a:rPr>
              <a:t>/ </a:t>
            </a:r>
            <a:r>
              <a:rPr lang="en-GB" dirty="0" smtClean="0">
                <a:solidFill>
                  <a:srgbClr val="0070C0"/>
                </a:solidFill>
                <a:sym typeface="Wingdings" panose="05000000000000000000" pitchFamily="2" charset="2"/>
              </a:rPr>
              <a:t>La Nina </a:t>
            </a:r>
            <a:r>
              <a:rPr lang="en-GB" dirty="0" smtClean="0">
                <a:sym typeface="Wingdings" panose="05000000000000000000" pitchFamily="2" charset="2"/>
              </a:rPr>
              <a:t>events</a:t>
            </a:r>
          </a:p>
        </p:txBody>
      </p:sp>
      <p:sp>
        <p:nvSpPr>
          <p:cNvPr id="6" name="TextBox 5"/>
          <p:cNvSpPr txBox="1"/>
          <p:nvPr/>
        </p:nvSpPr>
        <p:spPr>
          <a:xfrm>
            <a:off x="4320480" y="3873242"/>
            <a:ext cx="4346878" cy="707886"/>
          </a:xfrm>
          <a:prstGeom prst="rect">
            <a:avLst/>
          </a:prstGeom>
          <a:noFill/>
        </p:spPr>
        <p:txBody>
          <a:bodyPr wrap="square" rtlCol="0">
            <a:spAutoFit/>
          </a:bodyPr>
          <a:lstStyle/>
          <a:p>
            <a:pPr>
              <a:spcBef>
                <a:spcPts val="0"/>
              </a:spcBef>
            </a:pPr>
            <a:r>
              <a:rPr lang="en-GB" dirty="0" smtClean="0">
                <a:sym typeface="Wingdings" panose="05000000000000000000" pitchFamily="2" charset="2"/>
              </a:rPr>
              <a:t> </a:t>
            </a:r>
            <a:r>
              <a:rPr lang="en-GB" dirty="0" smtClean="0">
                <a:solidFill>
                  <a:srgbClr val="FF0000"/>
                </a:solidFill>
                <a:sym typeface="Wingdings" panose="05000000000000000000" pitchFamily="2" charset="2"/>
              </a:rPr>
              <a:t>El Ni</a:t>
            </a:r>
            <a:r>
              <a:rPr lang="en-GB" dirty="0" smtClean="0">
                <a:solidFill>
                  <a:srgbClr val="FF0000"/>
                </a:solidFill>
                <a:latin typeface="Arial"/>
                <a:cs typeface="Arial"/>
                <a:sym typeface="Wingdings" panose="05000000000000000000" pitchFamily="2" charset="2"/>
              </a:rPr>
              <a:t>ñ</a:t>
            </a:r>
            <a:r>
              <a:rPr lang="en-GB" dirty="0" smtClean="0">
                <a:solidFill>
                  <a:srgbClr val="FF0000"/>
                </a:solidFill>
                <a:sym typeface="Wingdings" panose="05000000000000000000" pitchFamily="2" charset="2"/>
              </a:rPr>
              <a:t>o</a:t>
            </a:r>
            <a:r>
              <a:rPr lang="en-GB" dirty="0" smtClean="0">
                <a:sym typeface="Wingdings" panose="05000000000000000000" pitchFamily="2" charset="2"/>
              </a:rPr>
              <a:t>/ </a:t>
            </a:r>
            <a:r>
              <a:rPr lang="en-GB" dirty="0" smtClean="0">
                <a:solidFill>
                  <a:srgbClr val="0070C0"/>
                </a:solidFill>
                <a:sym typeface="Wingdings" panose="05000000000000000000" pitchFamily="2" charset="2"/>
              </a:rPr>
              <a:t>La Nina  </a:t>
            </a:r>
            <a:r>
              <a:rPr lang="en-GB" dirty="0" smtClean="0">
                <a:sym typeface="Wingdings" panose="05000000000000000000" pitchFamily="2" charset="2"/>
              </a:rPr>
              <a:t>estimated</a:t>
            </a:r>
            <a:r>
              <a:rPr lang="en-GB" dirty="0" smtClean="0">
                <a:solidFill>
                  <a:schemeClr val="tx1">
                    <a:lumMod val="50000"/>
                    <a:lumOff val="50000"/>
                  </a:schemeClr>
                </a:solidFill>
                <a:sym typeface="Wingdings" panose="05000000000000000000" pitchFamily="2" charset="2"/>
              </a:rPr>
              <a:t> </a:t>
            </a:r>
            <a:r>
              <a:rPr lang="en-GB" dirty="0" smtClean="0">
                <a:sym typeface="Wingdings" panose="05000000000000000000" pitchFamily="2" charset="2"/>
              </a:rPr>
              <a:t>from the ‘pseudo coral’</a:t>
            </a:r>
          </a:p>
        </p:txBody>
      </p:sp>
      <p:grpSp>
        <p:nvGrpSpPr>
          <p:cNvPr id="21" name="Group 20"/>
          <p:cNvGrpSpPr/>
          <p:nvPr/>
        </p:nvGrpSpPr>
        <p:grpSpPr>
          <a:xfrm>
            <a:off x="7236297" y="116632"/>
            <a:ext cx="1728191" cy="2160000"/>
            <a:chOff x="1547664" y="3861048"/>
            <a:chExt cx="1728191" cy="2160000"/>
          </a:xfrm>
        </p:grpSpPr>
        <p:sp>
          <p:nvSpPr>
            <p:cNvPr id="22" name="Rectangle 21"/>
            <p:cNvSpPr/>
            <p:nvPr/>
          </p:nvSpPr>
          <p:spPr bwMode="auto">
            <a:xfrm>
              <a:off x="1547664" y="3861048"/>
              <a:ext cx="1728191" cy="216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7760" t="19097" r="27369" b="55113"/>
            <a:stretch/>
          </p:blipFill>
          <p:spPr>
            <a:xfrm rot="16200000">
              <a:off x="1441636" y="4194705"/>
              <a:ext cx="1979718" cy="1544706"/>
            </a:xfrm>
            <a:prstGeom prst="rect">
              <a:avLst/>
            </a:prstGeom>
          </p:spPr>
        </p:pic>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9586" t="18873" r="9586" b="11323"/>
          <a:stretch/>
        </p:blipFill>
        <p:spPr>
          <a:xfrm rot="16200000">
            <a:off x="490188" y="1338611"/>
            <a:ext cx="3566160" cy="4180777"/>
          </a:xfrm>
          <a:prstGeom prst="rect">
            <a:avLst/>
          </a:prstGeom>
        </p:spPr>
      </p:pic>
      <p:sp>
        <p:nvSpPr>
          <p:cNvPr id="26" name="TextBox 25"/>
          <p:cNvSpPr txBox="1"/>
          <p:nvPr/>
        </p:nvSpPr>
        <p:spPr>
          <a:xfrm>
            <a:off x="4283968" y="2937138"/>
            <a:ext cx="4383390" cy="400110"/>
          </a:xfrm>
          <a:prstGeom prst="rect">
            <a:avLst/>
          </a:prstGeom>
          <a:noFill/>
        </p:spPr>
        <p:txBody>
          <a:bodyPr wrap="square" rtlCol="0">
            <a:spAutoFit/>
          </a:bodyPr>
          <a:lstStyle/>
          <a:p>
            <a:r>
              <a:rPr lang="en-GB" dirty="0" smtClean="0">
                <a:sym typeface="Wingdings" panose="05000000000000000000" pitchFamily="2" charset="2"/>
              </a:rPr>
              <a:t> HadCM3 ‘pseudo-coral’ at site</a:t>
            </a:r>
          </a:p>
        </p:txBody>
      </p:sp>
      <p:grpSp>
        <p:nvGrpSpPr>
          <p:cNvPr id="13" name="Group 12"/>
          <p:cNvGrpSpPr/>
          <p:nvPr/>
        </p:nvGrpSpPr>
        <p:grpSpPr>
          <a:xfrm>
            <a:off x="395536" y="5157192"/>
            <a:ext cx="8649384" cy="1719973"/>
            <a:chOff x="395536" y="5157192"/>
            <a:chExt cx="8649384" cy="1719973"/>
          </a:xfrm>
        </p:grpSpPr>
        <p:sp>
          <p:nvSpPr>
            <p:cNvPr id="9" name="TextBox 8"/>
            <p:cNvSpPr txBox="1"/>
            <p:nvPr/>
          </p:nvSpPr>
          <p:spPr>
            <a:xfrm>
              <a:off x="395536" y="5157192"/>
              <a:ext cx="7457491" cy="904863"/>
            </a:xfrm>
            <a:prstGeom prst="rect">
              <a:avLst/>
            </a:prstGeom>
            <a:noFill/>
          </p:spPr>
          <p:txBody>
            <a:bodyPr wrap="none" rtlCol="0">
              <a:spAutoFit/>
            </a:bodyPr>
            <a:lstStyle/>
            <a:p>
              <a:r>
                <a:rPr lang="en-GB" sz="2400" dirty="0" smtClean="0"/>
                <a:t>This ‘pseudo coral’ has a skill</a:t>
              </a:r>
              <a:r>
                <a:rPr lang="en-GB" sz="2400" baseline="30000" dirty="0" smtClean="0"/>
                <a:t>*</a:t>
              </a:r>
              <a:r>
                <a:rPr lang="en-GB" sz="2400" dirty="0" smtClean="0"/>
                <a:t> of 0.71.</a:t>
              </a:r>
            </a:p>
            <a:p>
              <a:r>
                <a:rPr lang="en-GB" sz="2400" dirty="0" smtClean="0"/>
                <a:t>(Where 1.0 is perfect skill and 0.0 is random chance).</a:t>
              </a:r>
              <a:endParaRPr lang="en-GB" sz="2400" dirty="0"/>
            </a:p>
          </p:txBody>
        </p:sp>
        <mc:AlternateContent xmlns:mc="http://schemas.openxmlformats.org/markup-compatibility/2006" xmlns:a14="http://schemas.microsoft.com/office/drawing/2010/main">
          <mc:Choice Requires="a14">
            <p:sp>
              <p:nvSpPr>
                <p:cNvPr id="10" name="TextBox 9"/>
                <p:cNvSpPr txBox="1"/>
                <p:nvPr/>
              </p:nvSpPr>
              <p:spPr>
                <a:xfrm>
                  <a:off x="2267744" y="6093296"/>
                  <a:ext cx="6777176" cy="783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𝑠𝑘𝑖𝑙𝑙</m:t>
                        </m:r>
                        <m:r>
                          <a:rPr lang="en-GB" b="0" i="1" smtClean="0">
                            <a:latin typeface="Cambria Math"/>
                          </a:rPr>
                          <m:t>=</m:t>
                        </m:r>
                        <m:d>
                          <m:dPr>
                            <m:ctrlPr>
                              <a:rPr lang="en-GB" b="0" i="1" smtClean="0">
                                <a:latin typeface="Cambria Math" panose="02040503050406030204" pitchFamily="18" charset="0"/>
                              </a:rPr>
                            </m:ctrlPr>
                          </m:d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a:rPr>
                                      <m:t>1</m:t>
                                    </m:r>
                                  </m:num>
                                  <m:den>
                                    <m:r>
                                      <a:rPr lang="en-GB" i="1">
                                        <a:latin typeface="Cambria Math"/>
                                      </a:rPr>
                                      <m:t>3</m:t>
                                    </m:r>
                                  </m:den>
                                </m:f>
                                <m:d>
                                  <m:dPr>
                                    <m:ctrlPr>
                                      <a:rPr lang="en-GB" i="1">
                                        <a:latin typeface="Cambria Math" panose="02040503050406030204" pitchFamily="18" charset="0"/>
                                      </a:rPr>
                                    </m:ctrlPr>
                                  </m:dPr>
                                  <m:e>
                                    <m:r>
                                      <a:rPr lang="en-GB" i="1">
                                        <a:latin typeface="Cambria Math"/>
                                      </a:rPr>
                                      <m:t>𝑐𝑜𝑟𝑟</m:t>
                                    </m:r>
                                    <m:r>
                                      <a:rPr lang="en-GB" i="1">
                                        <a:latin typeface="Cambria Math"/>
                                      </a:rPr>
                                      <m:t> </m:t>
                                    </m:r>
                                    <m:r>
                                      <a:rPr lang="en-GB" i="1">
                                        <a:latin typeface="Cambria Math"/>
                                      </a:rPr>
                                      <m:t>𝐸𝑁</m:t>
                                    </m:r>
                                    <m:r>
                                      <a:rPr lang="en-GB" i="1">
                                        <a:latin typeface="Cambria Math"/>
                                      </a:rPr>
                                      <m:t>+</m:t>
                                    </m:r>
                                    <m:r>
                                      <a:rPr lang="en-GB" i="1">
                                        <a:latin typeface="Cambria Math"/>
                                      </a:rPr>
                                      <m:t>𝑐𝑜𝑟𝑟</m:t>
                                    </m:r>
                                    <m:r>
                                      <a:rPr lang="en-GB" i="1">
                                        <a:latin typeface="Cambria Math"/>
                                      </a:rPr>
                                      <m:t> </m:t>
                                    </m:r>
                                    <m:r>
                                      <a:rPr lang="en-GB" i="1">
                                        <a:latin typeface="Cambria Math"/>
                                      </a:rPr>
                                      <m:t>𝐿𝑁</m:t>
                                    </m:r>
                                    <m:r>
                                      <a:rPr lang="en-GB" i="1">
                                        <a:latin typeface="Cambria Math"/>
                                      </a:rPr>
                                      <m:t>+</m:t>
                                    </m:r>
                                    <m:r>
                                      <a:rPr lang="en-GB" i="1">
                                        <a:latin typeface="Cambria Math"/>
                                      </a:rPr>
                                      <m:t>𝑐𝑜𝑟𝑟</m:t>
                                    </m:r>
                                    <m:r>
                                      <a:rPr lang="en-GB" i="1">
                                        <a:latin typeface="Cambria Math"/>
                                      </a:rPr>
                                      <m:t> </m:t>
                                    </m:r>
                                    <m:r>
                                      <a:rPr lang="en-GB" i="1">
                                        <a:latin typeface="Cambria Math"/>
                                      </a:rPr>
                                      <m:t>𝑛𝑜𝑟𝑚𝑎𝑙</m:t>
                                    </m:r>
                                  </m:e>
                                </m:d>
                              </m:e>
                            </m:d>
                            <m:r>
                              <a:rPr lang="en-GB" i="1">
                                <a:latin typeface="Cambria Math"/>
                              </a:rPr>
                              <m:t>−</m:t>
                            </m:r>
                            <m:f>
                              <m:fPr>
                                <m:ctrlPr>
                                  <a:rPr lang="en-GB" i="1">
                                    <a:latin typeface="Cambria Math" panose="02040503050406030204" pitchFamily="18" charset="0"/>
                                  </a:rPr>
                                </m:ctrlPr>
                              </m:fPr>
                              <m:num>
                                <m:r>
                                  <a:rPr lang="en-GB" i="1">
                                    <a:latin typeface="Cambria Math"/>
                                  </a:rPr>
                                  <m:t>1</m:t>
                                </m:r>
                              </m:num>
                              <m:den>
                                <m:r>
                                  <a:rPr lang="en-GB" i="1">
                                    <a:latin typeface="Cambria Math"/>
                                  </a:rPr>
                                  <m:t>3</m:t>
                                </m:r>
                              </m:den>
                            </m:f>
                          </m:e>
                        </m:d>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267744" y="6093296"/>
                  <a:ext cx="6777176" cy="783869"/>
                </a:xfrm>
                <a:prstGeom prst="rect">
                  <a:avLst/>
                </a:prstGeom>
                <a:blipFill rotWithShape="1">
                  <a:blip r:embed="rId5"/>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41118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8047806" cy="1325563"/>
          </a:xfrm>
        </p:spPr>
        <p:txBody>
          <a:bodyPr>
            <a:normAutofit/>
          </a:bodyPr>
          <a:lstStyle/>
          <a:p>
            <a:r>
              <a:rPr lang="en-GB" b="1" dirty="0" smtClean="0">
                <a:solidFill>
                  <a:srgbClr val="FFC000"/>
                </a:solidFill>
                <a:latin typeface="Arial" panose="020B0604020202020204" pitchFamily="34" charset="0"/>
                <a:cs typeface="Arial" panose="020B0604020202020204" pitchFamily="34" charset="0"/>
              </a:rPr>
              <a:t>Where can El Niño could be detected in coral data?   HadCM3 results.</a:t>
            </a:r>
            <a:endParaRPr lang="en-GB" b="1" dirty="0">
              <a:solidFill>
                <a:srgbClr val="FFC000"/>
              </a:solidFill>
              <a:latin typeface="Arial" panose="020B0604020202020204" pitchFamily="34" charset="0"/>
              <a:cs typeface="Arial" panose="020B0604020202020204" pitchFamily="34" charset="0"/>
            </a:endParaRPr>
          </a:p>
        </p:txBody>
      </p:sp>
      <p:grpSp>
        <p:nvGrpSpPr>
          <p:cNvPr id="13" name="Group 12"/>
          <p:cNvGrpSpPr/>
          <p:nvPr/>
        </p:nvGrpSpPr>
        <p:grpSpPr>
          <a:xfrm>
            <a:off x="35496" y="1828705"/>
            <a:ext cx="8963263" cy="2752423"/>
            <a:chOff x="35496" y="2273761"/>
            <a:chExt cx="8963263" cy="2752423"/>
          </a:xfrm>
        </p:grpSpPr>
        <p:pic>
          <p:nvPicPr>
            <p:cNvPr id="7" name="Picture 6"/>
            <p:cNvPicPr>
              <a:picLocks/>
            </p:cNvPicPr>
            <p:nvPr/>
          </p:nvPicPr>
          <p:blipFill rotWithShape="1">
            <a:blip r:embed="rId3">
              <a:extLst>
                <a:ext uri="{28A0092B-C50C-407E-A947-70E740481C1C}">
                  <a14:useLocalDpi xmlns:a14="http://schemas.microsoft.com/office/drawing/2010/main" val="0"/>
                </a:ext>
              </a:extLst>
            </a:blip>
            <a:srcRect l="4637" t="16644" r="10514" b="8930"/>
            <a:stretch/>
          </p:blipFill>
          <p:spPr>
            <a:xfrm rot="16200000">
              <a:off x="3114739" y="2165916"/>
              <a:ext cx="2732770" cy="2986599"/>
            </a:xfrm>
            <a:prstGeom prst="rect">
              <a:avLst/>
            </a:prstGeom>
          </p:spPr>
        </p:pic>
        <p:pic>
          <p:nvPicPr>
            <p:cNvPr id="9" name="Picture 8"/>
            <p:cNvPicPr>
              <a:picLocks/>
            </p:cNvPicPr>
            <p:nvPr/>
          </p:nvPicPr>
          <p:blipFill rotWithShape="1">
            <a:blip r:embed="rId4">
              <a:extLst>
                <a:ext uri="{28A0092B-C50C-407E-A947-70E740481C1C}">
                  <a14:useLocalDpi xmlns:a14="http://schemas.microsoft.com/office/drawing/2010/main" val="0"/>
                </a:ext>
              </a:extLst>
            </a:blip>
            <a:srcRect l="4610" t="16643" r="10547" b="8929"/>
            <a:stretch/>
          </p:blipFill>
          <p:spPr>
            <a:xfrm rot="16200000">
              <a:off x="153338" y="2157346"/>
              <a:ext cx="2750996" cy="2986680"/>
            </a:xfrm>
            <a:prstGeom prst="rect">
              <a:avLst/>
            </a:prstGeom>
          </p:spPr>
        </p:pic>
        <p:pic>
          <p:nvPicPr>
            <p:cNvPr id="10" name="Picture 9"/>
            <p:cNvPicPr>
              <a:picLocks/>
            </p:cNvPicPr>
            <p:nvPr/>
          </p:nvPicPr>
          <p:blipFill rotWithShape="1">
            <a:blip r:embed="rId5">
              <a:extLst>
                <a:ext uri="{28A0092B-C50C-407E-A947-70E740481C1C}">
                  <a14:useLocalDpi xmlns:a14="http://schemas.microsoft.com/office/drawing/2010/main" val="0"/>
                </a:ext>
              </a:extLst>
            </a:blip>
            <a:srcRect l="4637" t="16644" r="10514" b="8930"/>
            <a:stretch/>
          </p:blipFill>
          <p:spPr>
            <a:xfrm rot="16200000">
              <a:off x="6129540" y="2156381"/>
              <a:ext cx="2751840" cy="2986599"/>
            </a:xfrm>
            <a:prstGeom prst="rect">
              <a:avLst/>
            </a:prstGeom>
          </p:spPr>
        </p:pic>
      </p:grpSp>
      <p:sp>
        <p:nvSpPr>
          <p:cNvPr id="14" name="TextBox 13"/>
          <p:cNvSpPr txBox="1"/>
          <p:nvPr/>
        </p:nvSpPr>
        <p:spPr>
          <a:xfrm>
            <a:off x="251520" y="1516722"/>
            <a:ext cx="8640699" cy="400110"/>
          </a:xfrm>
          <a:prstGeom prst="rect">
            <a:avLst/>
          </a:prstGeom>
          <a:solidFill>
            <a:schemeClr val="bg1"/>
          </a:solidFill>
        </p:spPr>
        <p:txBody>
          <a:bodyPr wrap="none" rtlCol="0">
            <a:spAutoFit/>
          </a:bodyPr>
          <a:lstStyle/>
          <a:p>
            <a:r>
              <a:rPr lang="en-GB" u="sng" dirty="0" smtClean="0"/>
              <a:t>Preindustrial skill       </a:t>
            </a:r>
            <a:r>
              <a:rPr lang="en-GB" u="sng" dirty="0"/>
              <a:t> </a:t>
            </a:r>
            <a:r>
              <a:rPr lang="en-GB" u="sng" dirty="0" smtClean="0"/>
              <a:t>     Pliocene skill                      Difference                    </a:t>
            </a:r>
            <a:endParaRPr lang="en-GB" u="sng" dirty="0"/>
          </a:p>
        </p:txBody>
      </p:sp>
      <p:grpSp>
        <p:nvGrpSpPr>
          <p:cNvPr id="16" name="Group 15"/>
          <p:cNvGrpSpPr/>
          <p:nvPr/>
        </p:nvGrpSpPr>
        <p:grpSpPr>
          <a:xfrm>
            <a:off x="4290130" y="4005065"/>
            <a:ext cx="4709870" cy="2750400"/>
            <a:chOff x="4290130" y="4005065"/>
            <a:chExt cx="4709870" cy="2750400"/>
          </a:xfrm>
        </p:grpSpPr>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606" t="16637" r="10600" b="8923"/>
            <a:stretch/>
          </p:blipFill>
          <p:spPr>
            <a:xfrm rot="16200000">
              <a:off x="6130800" y="3886265"/>
              <a:ext cx="2750400" cy="2988000"/>
            </a:xfrm>
            <a:prstGeom prst="rect">
              <a:avLst/>
            </a:prstGeom>
          </p:spPr>
        </p:pic>
        <p:sp>
          <p:nvSpPr>
            <p:cNvPr id="15" name="TextBox 14"/>
            <p:cNvSpPr txBox="1"/>
            <p:nvPr/>
          </p:nvSpPr>
          <p:spPr>
            <a:xfrm>
              <a:off x="4290130" y="4891806"/>
              <a:ext cx="2082621" cy="769441"/>
            </a:xfrm>
            <a:prstGeom prst="rect">
              <a:avLst/>
            </a:prstGeom>
            <a:solidFill>
              <a:schemeClr val="bg1"/>
            </a:solidFill>
          </p:spPr>
          <p:txBody>
            <a:bodyPr wrap="none" rtlCol="0">
              <a:spAutoFit/>
            </a:bodyPr>
            <a:lstStyle/>
            <a:p>
              <a:r>
                <a:rPr lang="en-GB" u="sng" dirty="0" smtClean="0"/>
                <a:t>Difference in </a:t>
              </a:r>
            </a:p>
            <a:p>
              <a:r>
                <a:rPr lang="en-GB" u="sng" dirty="0" smtClean="0"/>
                <a:t>high skill regions</a:t>
              </a:r>
              <a:endParaRPr lang="en-GB" u="sng" dirty="0"/>
            </a:p>
          </p:txBody>
        </p:sp>
      </p:grpSp>
      <p:cxnSp>
        <p:nvCxnSpPr>
          <p:cNvPr id="12" name="Straight Connector 11"/>
          <p:cNvCxnSpPr/>
          <p:nvPr/>
        </p:nvCxnSpPr>
        <p:spPr>
          <a:xfrm>
            <a:off x="50239" y="134076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67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5600" y="170532"/>
            <a:ext cx="4876800" cy="738188"/>
          </a:xfrm>
        </p:spPr>
        <p:txBody>
          <a:bodyPr/>
          <a:lstStyle/>
          <a:p>
            <a:r>
              <a:rPr lang="en-GB" b="1" dirty="0" smtClean="0">
                <a:latin typeface="+mn-lt"/>
              </a:rPr>
              <a:t>Search for the…</a:t>
            </a:r>
            <a:endParaRPr lang="en-GB" b="1" dirty="0">
              <a:latin typeface="+mn-lt"/>
            </a:endParaRPr>
          </a:p>
        </p:txBody>
      </p:sp>
      <p:pic>
        <p:nvPicPr>
          <p:cNvPr id="1026" name="Picture 2" descr="http://www.ribbonfarm.com/wp-content/uploads/2016/03/The-Holy-Grail-of-Online-Engagemen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598764"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883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78" y="130053"/>
            <a:ext cx="8836110" cy="1325563"/>
          </a:xfrm>
        </p:spPr>
        <p:txBody>
          <a:bodyPr/>
          <a:lstStyle/>
          <a:p>
            <a:r>
              <a:rPr lang="en-GB" b="1" dirty="0" smtClean="0">
                <a:solidFill>
                  <a:srgbClr val="FFC000"/>
                </a:solidFill>
                <a:latin typeface="Arial" panose="020B0604020202020204" pitchFamily="34" charset="0"/>
                <a:cs typeface="Arial" panose="020B0604020202020204" pitchFamily="34" charset="0"/>
              </a:rPr>
              <a:t>Can El Niño be detected in planktonic foraminifera data?</a:t>
            </a:r>
            <a:endParaRPr lang="en-GB" b="1" dirty="0">
              <a:solidFill>
                <a:srgbClr val="FFC000"/>
              </a:solidFill>
              <a:latin typeface="Arial" panose="020B0604020202020204" pitchFamily="34" charset="0"/>
              <a:cs typeface="Arial" panose="020B0604020202020204" pitchFamily="34" charset="0"/>
            </a:endParaRPr>
          </a:p>
        </p:txBody>
      </p:sp>
      <p:grpSp>
        <p:nvGrpSpPr>
          <p:cNvPr id="12" name="Group 11"/>
          <p:cNvGrpSpPr/>
          <p:nvPr/>
        </p:nvGrpSpPr>
        <p:grpSpPr>
          <a:xfrm>
            <a:off x="1547664" y="2564904"/>
            <a:ext cx="1800200" cy="3240000"/>
            <a:chOff x="329527" y="2723055"/>
            <a:chExt cx="1800200" cy="3240000"/>
          </a:xfrm>
        </p:grpSpPr>
        <p:sp>
          <p:nvSpPr>
            <p:cNvPr id="10" name="Rectangle 9"/>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sp>
        <p:nvSpPr>
          <p:cNvPr id="14" name="Rectangle 13"/>
          <p:cNvSpPr/>
          <p:nvPr/>
        </p:nvSpPr>
        <p:spPr bwMode="auto">
          <a:xfrm>
            <a:off x="6567811" y="2580746"/>
            <a:ext cx="1028525" cy="3136669"/>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164288" y="2420887"/>
            <a:ext cx="216024" cy="242287"/>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20" name="Group 19"/>
          <p:cNvGrpSpPr/>
          <p:nvPr/>
        </p:nvGrpSpPr>
        <p:grpSpPr>
          <a:xfrm>
            <a:off x="4815921" y="1476010"/>
            <a:ext cx="3716520" cy="4475707"/>
            <a:chOff x="4815921" y="1476010"/>
            <a:chExt cx="3716520" cy="4475707"/>
          </a:xfrm>
        </p:grpSpPr>
        <p:grpSp>
          <p:nvGrpSpPr>
            <p:cNvPr id="18" name="Group 17"/>
            <p:cNvGrpSpPr/>
            <p:nvPr/>
          </p:nvGrpSpPr>
          <p:grpSpPr>
            <a:xfrm>
              <a:off x="4815921" y="1476010"/>
              <a:ext cx="3716520" cy="4475707"/>
              <a:chOff x="4815921" y="1476010"/>
              <a:chExt cx="3716520" cy="4475707"/>
            </a:xfrm>
          </p:grpSpPr>
          <p:grpSp>
            <p:nvGrpSpPr>
              <p:cNvPr id="13" name="Group 12"/>
              <p:cNvGrpSpPr/>
              <p:nvPr/>
            </p:nvGrpSpPr>
            <p:grpSpPr>
              <a:xfrm>
                <a:off x="4815921" y="1476010"/>
                <a:ext cx="3716520" cy="4475707"/>
                <a:chOff x="4815921" y="1476010"/>
                <a:chExt cx="3716520" cy="4475707"/>
              </a:xfrm>
            </p:grpSpPr>
            <p:grpSp>
              <p:nvGrpSpPr>
                <p:cNvPr id="3" name="Group 2"/>
                <p:cNvGrpSpPr/>
                <p:nvPr/>
              </p:nvGrpSpPr>
              <p:grpSpPr>
                <a:xfrm>
                  <a:off x="4815921" y="1476010"/>
                  <a:ext cx="3716520" cy="4475707"/>
                  <a:chOff x="4806429" y="1339200"/>
                  <a:chExt cx="3716520" cy="4475707"/>
                </a:xfrm>
              </p:grpSpPr>
              <p:grpSp>
                <p:nvGrpSpPr>
                  <p:cNvPr id="4" name="Group 3"/>
                  <p:cNvGrpSpPr/>
                  <p:nvPr/>
                </p:nvGrpSpPr>
                <p:grpSpPr>
                  <a:xfrm>
                    <a:off x="5487374" y="1339200"/>
                    <a:ext cx="3035575" cy="4474140"/>
                    <a:chOff x="4996022" y="1349451"/>
                    <a:chExt cx="2037298" cy="3010136"/>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16" t="1" r="5457" b="-7199"/>
                    <a:stretch/>
                  </p:blipFill>
                  <p:spPr bwMode="auto">
                    <a:xfrm>
                      <a:off x="5032790" y="1349451"/>
                      <a:ext cx="1879101" cy="301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96022" y="3985890"/>
                      <a:ext cx="2037298" cy="227774"/>
                    </a:xfrm>
                    <a:prstGeom prst="rect">
                      <a:avLst/>
                    </a:prstGeom>
                    <a:solidFill>
                      <a:schemeClr val="bg1"/>
                    </a:solidFill>
                  </p:spPr>
                  <p:txBody>
                    <a:bodyPr wrap="none" rtlCol="0">
                      <a:spAutoFit/>
                    </a:bodyPr>
                    <a:lstStyle/>
                    <a:p>
                      <a:r>
                        <a:rPr lang="en-GB" sz="1600" dirty="0" smtClean="0"/>
                        <a:t>Data from </a:t>
                      </a:r>
                      <a:r>
                        <a:rPr lang="en-GB" sz="1600" dirty="0" err="1" smtClean="0"/>
                        <a:t>Scroxton</a:t>
                      </a:r>
                      <a:r>
                        <a:rPr lang="en-GB" sz="1600" dirty="0" smtClean="0"/>
                        <a:t> et al (2011)</a:t>
                      </a:r>
                      <a:endParaRPr lang="en-GB" sz="1600" dirty="0"/>
                    </a:p>
                  </p:txBody>
                </p:sp>
              </p:gr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90385" b="-7199"/>
                  <a:stretch/>
                </p:blipFill>
                <p:spPr bwMode="auto">
                  <a:xfrm>
                    <a:off x="4806429" y="1340768"/>
                    <a:ext cx="764191" cy="447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24359" y="1340768"/>
                    <a:ext cx="1067921" cy="400110"/>
                  </a:xfrm>
                  <a:prstGeom prst="rect">
                    <a:avLst/>
                  </a:prstGeom>
                  <a:noFill/>
                </p:spPr>
                <p:txBody>
                  <a:bodyPr wrap="none" rtlCol="0">
                    <a:spAutoFit/>
                  </a:bodyPr>
                  <a:lstStyle/>
                  <a:p>
                    <a:r>
                      <a:rPr lang="en-GB" dirty="0" smtClean="0"/>
                      <a:t>Age ma</a:t>
                    </a:r>
                    <a:endParaRPr lang="en-GB" dirty="0"/>
                  </a:p>
                </p:txBody>
              </p:sp>
            </p:grpSp>
            <p:sp>
              <p:nvSpPr>
                <p:cNvPr id="9" name="Rectangle 8"/>
                <p:cNvSpPr/>
                <p:nvPr/>
              </p:nvSpPr>
              <p:spPr bwMode="auto">
                <a:xfrm>
                  <a:off x="5579129" y="2663175"/>
                  <a:ext cx="549569" cy="2782049"/>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17" name="Freeform 16"/>
              <p:cNvSpPr/>
              <p:nvPr/>
            </p:nvSpPr>
            <p:spPr bwMode="auto">
              <a:xfrm>
                <a:off x="6047509" y="2548511"/>
                <a:ext cx="249682" cy="128685"/>
              </a:xfrm>
              <a:custGeom>
                <a:avLst/>
                <a:gdLst>
                  <a:gd name="connsiteX0" fmla="*/ 242455 w 249682"/>
                  <a:gd name="connsiteY0" fmla="*/ 725 h 128685"/>
                  <a:gd name="connsiteX1" fmla="*/ 242455 w 249682"/>
                  <a:gd name="connsiteY1" fmla="*/ 725 h 128685"/>
                  <a:gd name="connsiteX2" fmla="*/ 180109 w 249682"/>
                  <a:gd name="connsiteY2" fmla="*/ 14580 h 128685"/>
                  <a:gd name="connsiteX3" fmla="*/ 159327 w 249682"/>
                  <a:gd name="connsiteY3" fmla="*/ 35362 h 128685"/>
                  <a:gd name="connsiteX4" fmla="*/ 138546 w 249682"/>
                  <a:gd name="connsiteY4" fmla="*/ 42289 h 128685"/>
                  <a:gd name="connsiteX5" fmla="*/ 83127 w 249682"/>
                  <a:gd name="connsiteY5" fmla="*/ 56144 h 128685"/>
                  <a:gd name="connsiteX6" fmla="*/ 62346 w 249682"/>
                  <a:gd name="connsiteY6" fmla="*/ 69998 h 128685"/>
                  <a:gd name="connsiteX7" fmla="*/ 0 w 249682"/>
                  <a:gd name="connsiteY7" fmla="*/ 97707 h 128685"/>
                  <a:gd name="connsiteX8" fmla="*/ 6927 w 249682"/>
                  <a:gd name="connsiteY8" fmla="*/ 125416 h 128685"/>
                  <a:gd name="connsiteX9" fmla="*/ 138546 w 249682"/>
                  <a:gd name="connsiteY9" fmla="*/ 104634 h 128685"/>
                  <a:gd name="connsiteX10" fmla="*/ 159327 w 249682"/>
                  <a:gd name="connsiteY10" fmla="*/ 97707 h 128685"/>
                  <a:gd name="connsiteX11" fmla="*/ 214746 w 249682"/>
                  <a:gd name="connsiteY11" fmla="*/ 90780 h 128685"/>
                  <a:gd name="connsiteX12" fmla="*/ 249382 w 249682"/>
                  <a:gd name="connsiteY12" fmla="*/ 56144 h 128685"/>
                  <a:gd name="connsiteX13" fmla="*/ 228600 w 249682"/>
                  <a:gd name="connsiteY13" fmla="*/ 725 h 128685"/>
                  <a:gd name="connsiteX14" fmla="*/ 242455 w 249682"/>
                  <a:gd name="connsiteY14" fmla="*/ 725 h 12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682" h="128685">
                    <a:moveTo>
                      <a:pt x="242455" y="725"/>
                    </a:moveTo>
                    <a:lnTo>
                      <a:pt x="242455" y="725"/>
                    </a:lnTo>
                    <a:cubicBezTo>
                      <a:pt x="221673" y="5343"/>
                      <a:pt x="199760" y="6392"/>
                      <a:pt x="180109" y="14580"/>
                    </a:cubicBezTo>
                    <a:cubicBezTo>
                      <a:pt x="171066" y="18348"/>
                      <a:pt x="167478" y="29928"/>
                      <a:pt x="159327" y="35362"/>
                    </a:cubicBezTo>
                    <a:cubicBezTo>
                      <a:pt x="153252" y="39412"/>
                      <a:pt x="145590" y="40368"/>
                      <a:pt x="138546" y="42289"/>
                    </a:cubicBezTo>
                    <a:cubicBezTo>
                      <a:pt x="120175" y="47299"/>
                      <a:pt x="83127" y="56144"/>
                      <a:pt x="83127" y="56144"/>
                    </a:cubicBezTo>
                    <a:cubicBezTo>
                      <a:pt x="76200" y="60762"/>
                      <a:pt x="70378" y="67808"/>
                      <a:pt x="62346" y="69998"/>
                    </a:cubicBezTo>
                    <a:cubicBezTo>
                      <a:pt x="-3713" y="88013"/>
                      <a:pt x="14145" y="55270"/>
                      <a:pt x="0" y="97707"/>
                    </a:cubicBezTo>
                    <a:cubicBezTo>
                      <a:pt x="2309" y="106943"/>
                      <a:pt x="-2382" y="123421"/>
                      <a:pt x="6927" y="125416"/>
                    </a:cubicBezTo>
                    <a:cubicBezTo>
                      <a:pt x="55913" y="135913"/>
                      <a:pt x="95405" y="119015"/>
                      <a:pt x="138546" y="104634"/>
                    </a:cubicBezTo>
                    <a:cubicBezTo>
                      <a:pt x="145473" y="102325"/>
                      <a:pt x="152082" y="98613"/>
                      <a:pt x="159327" y="97707"/>
                    </a:cubicBezTo>
                    <a:lnTo>
                      <a:pt x="214746" y="90780"/>
                    </a:lnTo>
                    <a:cubicBezTo>
                      <a:pt x="226080" y="83224"/>
                      <a:pt x="247283" y="72935"/>
                      <a:pt x="249382" y="56144"/>
                    </a:cubicBezTo>
                    <a:cubicBezTo>
                      <a:pt x="251585" y="38520"/>
                      <a:pt x="241376" y="13501"/>
                      <a:pt x="228600" y="725"/>
                    </a:cubicBezTo>
                    <a:cubicBezTo>
                      <a:pt x="226967" y="-908"/>
                      <a:pt x="240146" y="725"/>
                      <a:pt x="242455" y="725"/>
                    </a:cubicBezTo>
                    <a:close/>
                  </a:path>
                </a:pathLst>
              </a:cu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19" name="Rectangle 18"/>
            <p:cNvSpPr/>
            <p:nvPr/>
          </p:nvSpPr>
          <p:spPr bwMode="auto">
            <a:xfrm>
              <a:off x="6567811" y="2663174"/>
              <a:ext cx="1028525" cy="2782050"/>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cxnSp>
        <p:nvCxnSpPr>
          <p:cNvPr id="21" name="Straight Connector 20"/>
          <p:cNvCxnSpPr/>
          <p:nvPr/>
        </p:nvCxnSpPr>
        <p:spPr>
          <a:xfrm>
            <a:off x="50239" y="134076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411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84" y="-175754"/>
            <a:ext cx="7886700" cy="1325563"/>
          </a:xfrm>
        </p:spPr>
        <p:txBody>
          <a:bodyPr/>
          <a:lstStyle/>
          <a:p>
            <a:r>
              <a:rPr lang="en-GB" b="1" dirty="0" smtClean="0">
                <a:solidFill>
                  <a:srgbClr val="FFC000"/>
                </a:solidFill>
                <a:latin typeface="Arial" panose="020B0604020202020204" pitchFamily="34" charset="0"/>
                <a:cs typeface="Arial" panose="020B0604020202020204" pitchFamily="34" charset="0"/>
              </a:rPr>
              <a:t>Results for the pre-industrial</a:t>
            </a:r>
            <a:endParaRPr lang="en-GB" b="1" dirty="0">
              <a:solidFill>
                <a:srgbClr val="FFC000"/>
              </a:solidFill>
              <a:latin typeface="Arial" panose="020B0604020202020204" pitchFamily="34" charset="0"/>
              <a:cs typeface="Arial" panose="020B0604020202020204" pitchFamily="34" charset="0"/>
            </a:endParaRPr>
          </a:p>
        </p:txBody>
      </p:sp>
      <p:grpSp>
        <p:nvGrpSpPr>
          <p:cNvPr id="11" name="Group 10"/>
          <p:cNvGrpSpPr/>
          <p:nvPr/>
        </p:nvGrpSpPr>
        <p:grpSpPr>
          <a:xfrm>
            <a:off x="355600" y="1484785"/>
            <a:ext cx="8464872" cy="5216748"/>
            <a:chOff x="355600" y="1484785"/>
            <a:chExt cx="8464872" cy="5216748"/>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167" t="16158" r="11658" b="8779"/>
            <a:stretch/>
          </p:blipFill>
          <p:spPr>
            <a:xfrm rot="16200000">
              <a:off x="1377949" y="862413"/>
              <a:ext cx="4875256" cy="6120000"/>
            </a:xfrm>
            <a:prstGeom prst="rect">
              <a:avLst/>
            </a:prstGeom>
          </p:spPr>
        </p:pic>
        <p:sp>
          <p:nvSpPr>
            <p:cNvPr id="4" name="TextBox 3"/>
            <p:cNvSpPr txBox="1"/>
            <p:nvPr/>
          </p:nvSpPr>
          <p:spPr>
            <a:xfrm>
              <a:off x="7295696" y="5661248"/>
              <a:ext cx="1524776" cy="1040285"/>
            </a:xfrm>
            <a:prstGeom prst="rect">
              <a:avLst/>
            </a:prstGeom>
            <a:noFill/>
          </p:spPr>
          <p:txBody>
            <a:bodyPr wrap="none" rtlCol="0">
              <a:spAutoFit/>
            </a:bodyPr>
            <a:lstStyle/>
            <a:p>
              <a:r>
                <a:rPr lang="en-GB" sz="2800" dirty="0" smtClean="0">
                  <a:solidFill>
                    <a:srgbClr val="FF0000"/>
                  </a:solidFill>
                </a:rPr>
                <a:t>El Ni</a:t>
              </a:r>
              <a:r>
                <a:rPr lang="en-GB" sz="2800" dirty="0" smtClean="0">
                  <a:solidFill>
                    <a:srgbClr val="FF0000"/>
                  </a:solidFill>
                  <a:latin typeface="Arial"/>
                  <a:cs typeface="Arial"/>
                </a:rPr>
                <a:t>ñ</a:t>
              </a:r>
              <a:r>
                <a:rPr lang="en-GB" sz="2800" dirty="0" smtClean="0">
                  <a:solidFill>
                    <a:srgbClr val="FF0000"/>
                  </a:solidFill>
                </a:rPr>
                <a:t>o </a:t>
              </a:r>
            </a:p>
            <a:p>
              <a:r>
                <a:rPr lang="en-GB" sz="2800" dirty="0" smtClean="0">
                  <a:solidFill>
                    <a:srgbClr val="00B0F0"/>
                  </a:solidFill>
                </a:rPr>
                <a:t>La Nina </a:t>
              </a:r>
              <a:endParaRPr lang="en-GB" sz="2800" dirty="0">
                <a:solidFill>
                  <a:srgbClr val="00B0F0"/>
                </a:solidFill>
              </a:endParaRPr>
            </a:p>
          </p:txBody>
        </p:sp>
        <p:grpSp>
          <p:nvGrpSpPr>
            <p:cNvPr id="7" name="Group 6"/>
            <p:cNvGrpSpPr/>
            <p:nvPr/>
          </p:nvGrpSpPr>
          <p:grpSpPr>
            <a:xfrm>
              <a:off x="355600" y="1772816"/>
              <a:ext cx="1345368" cy="3724096"/>
              <a:chOff x="355600" y="1772816"/>
              <a:chExt cx="1345368" cy="3724096"/>
            </a:xfrm>
          </p:grpSpPr>
          <p:sp>
            <p:nvSpPr>
              <p:cNvPr id="5" name="TextBox 4"/>
              <p:cNvSpPr txBox="1"/>
              <p:nvPr/>
            </p:nvSpPr>
            <p:spPr>
              <a:xfrm>
                <a:off x="355600" y="1772816"/>
                <a:ext cx="1345368" cy="3724096"/>
              </a:xfrm>
              <a:prstGeom prst="rect">
                <a:avLst/>
              </a:prstGeom>
              <a:noFill/>
            </p:spPr>
            <p:txBody>
              <a:bodyPr wrap="none" rtlCol="0">
                <a:spAutoFit/>
              </a:bodyPr>
              <a:lstStyle/>
              <a:p>
                <a:r>
                  <a:rPr lang="en-GB" dirty="0" smtClean="0"/>
                  <a:t>WARMER</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COLDER</a:t>
                </a:r>
                <a:endParaRPr lang="en-GB" dirty="0"/>
              </a:p>
            </p:txBody>
          </p:sp>
          <p:sp>
            <p:nvSpPr>
              <p:cNvPr id="6" name="Up-Down Arrow 5"/>
              <p:cNvSpPr/>
              <p:nvPr/>
            </p:nvSpPr>
            <p:spPr bwMode="auto">
              <a:xfrm>
                <a:off x="539552" y="2204864"/>
                <a:ext cx="504056" cy="2808312"/>
              </a:xfrm>
              <a:prstGeom prst="upDownArrow">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grpSp>
          <p:nvGrpSpPr>
            <p:cNvPr id="8" name="Group 7"/>
            <p:cNvGrpSpPr/>
            <p:nvPr/>
          </p:nvGrpSpPr>
          <p:grpSpPr>
            <a:xfrm>
              <a:off x="7020272" y="1497361"/>
              <a:ext cx="1800200" cy="3240000"/>
              <a:chOff x="329527" y="2723055"/>
              <a:chExt cx="1800200" cy="3240000"/>
            </a:xfrm>
          </p:grpSpPr>
          <p:sp>
            <p:nvSpPr>
              <p:cNvPr id="9" name="Rectangle 8"/>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grpSp>
      <p:cxnSp>
        <p:nvCxnSpPr>
          <p:cNvPr id="12" name="Straight Connector 11"/>
          <p:cNvCxnSpPr/>
          <p:nvPr/>
        </p:nvCxnSpPr>
        <p:spPr>
          <a:xfrm>
            <a:off x="50239" y="98072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546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84" y="-144457"/>
            <a:ext cx="7886700" cy="1325563"/>
          </a:xfrm>
        </p:spPr>
        <p:txBody>
          <a:bodyPr/>
          <a:lstStyle/>
          <a:p>
            <a:r>
              <a:rPr lang="en-GB" b="1" dirty="0" smtClean="0">
                <a:solidFill>
                  <a:srgbClr val="FFC000"/>
                </a:solidFill>
                <a:latin typeface="Arial" panose="020B0604020202020204" pitchFamily="34" charset="0"/>
                <a:cs typeface="Arial" panose="020B0604020202020204" pitchFamily="34" charset="0"/>
              </a:rPr>
              <a:t>Results for the Pliocene</a:t>
            </a:r>
            <a:endParaRPr lang="en-GB" b="1" dirty="0">
              <a:solidFill>
                <a:srgbClr val="FFC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135" t="16181" r="11690" b="8764"/>
          <a:stretch/>
        </p:blipFill>
        <p:spPr>
          <a:xfrm rot="16200000">
            <a:off x="1378800" y="864000"/>
            <a:ext cx="4874400" cy="6120000"/>
          </a:xfrm>
          <a:prstGeom prst="rect">
            <a:avLst/>
          </a:prstGeom>
        </p:spPr>
      </p:pic>
      <p:sp>
        <p:nvSpPr>
          <p:cNvPr id="4" name="TextBox 3"/>
          <p:cNvSpPr txBox="1"/>
          <p:nvPr/>
        </p:nvSpPr>
        <p:spPr>
          <a:xfrm>
            <a:off x="7295696" y="5661248"/>
            <a:ext cx="1524776" cy="1040285"/>
          </a:xfrm>
          <a:prstGeom prst="rect">
            <a:avLst/>
          </a:prstGeom>
          <a:noFill/>
        </p:spPr>
        <p:txBody>
          <a:bodyPr wrap="none" rtlCol="0">
            <a:spAutoFit/>
          </a:bodyPr>
          <a:lstStyle/>
          <a:p>
            <a:r>
              <a:rPr lang="en-GB" sz="2800" dirty="0" smtClean="0">
                <a:solidFill>
                  <a:srgbClr val="FF0000"/>
                </a:solidFill>
              </a:rPr>
              <a:t>El Ni</a:t>
            </a:r>
            <a:r>
              <a:rPr lang="en-GB" sz="2800" dirty="0" smtClean="0">
                <a:solidFill>
                  <a:srgbClr val="FF0000"/>
                </a:solidFill>
                <a:latin typeface="Arial"/>
                <a:cs typeface="Arial"/>
              </a:rPr>
              <a:t>ñ</a:t>
            </a:r>
            <a:r>
              <a:rPr lang="en-GB" sz="2800" dirty="0" smtClean="0">
                <a:solidFill>
                  <a:srgbClr val="FF0000"/>
                </a:solidFill>
              </a:rPr>
              <a:t>o </a:t>
            </a:r>
          </a:p>
          <a:p>
            <a:r>
              <a:rPr lang="en-GB" sz="2800" dirty="0" smtClean="0">
                <a:solidFill>
                  <a:srgbClr val="00B0F0"/>
                </a:solidFill>
              </a:rPr>
              <a:t>La Nina </a:t>
            </a:r>
            <a:endParaRPr lang="en-GB" sz="2800" dirty="0">
              <a:solidFill>
                <a:srgbClr val="00B0F0"/>
              </a:solidFill>
            </a:endParaRPr>
          </a:p>
        </p:txBody>
      </p:sp>
      <p:grpSp>
        <p:nvGrpSpPr>
          <p:cNvPr id="5" name="Group 4"/>
          <p:cNvGrpSpPr/>
          <p:nvPr/>
        </p:nvGrpSpPr>
        <p:grpSpPr>
          <a:xfrm>
            <a:off x="355600" y="1772816"/>
            <a:ext cx="1345368" cy="3724096"/>
            <a:chOff x="355600" y="1772816"/>
            <a:chExt cx="1345368" cy="3724096"/>
          </a:xfrm>
        </p:grpSpPr>
        <p:sp>
          <p:nvSpPr>
            <p:cNvPr id="6" name="TextBox 5"/>
            <p:cNvSpPr txBox="1"/>
            <p:nvPr/>
          </p:nvSpPr>
          <p:spPr>
            <a:xfrm>
              <a:off x="355600" y="1772816"/>
              <a:ext cx="1345368" cy="3724096"/>
            </a:xfrm>
            <a:prstGeom prst="rect">
              <a:avLst/>
            </a:prstGeom>
            <a:noFill/>
          </p:spPr>
          <p:txBody>
            <a:bodyPr wrap="none" rtlCol="0">
              <a:spAutoFit/>
            </a:bodyPr>
            <a:lstStyle/>
            <a:p>
              <a:r>
                <a:rPr lang="en-GB" dirty="0" smtClean="0"/>
                <a:t>WARMER</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COLDER</a:t>
              </a:r>
              <a:endParaRPr lang="en-GB" dirty="0"/>
            </a:p>
          </p:txBody>
        </p:sp>
        <p:sp>
          <p:nvSpPr>
            <p:cNvPr id="7" name="Up-Down Arrow 6"/>
            <p:cNvSpPr/>
            <p:nvPr/>
          </p:nvSpPr>
          <p:spPr bwMode="auto">
            <a:xfrm>
              <a:off x="539552" y="2204864"/>
              <a:ext cx="504056" cy="2808312"/>
            </a:xfrm>
            <a:prstGeom prst="upDownArrow">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grpSp>
        <p:nvGrpSpPr>
          <p:cNvPr id="8" name="Group 7"/>
          <p:cNvGrpSpPr/>
          <p:nvPr/>
        </p:nvGrpSpPr>
        <p:grpSpPr>
          <a:xfrm>
            <a:off x="7020272" y="1497361"/>
            <a:ext cx="1800200" cy="3240000"/>
            <a:chOff x="329527" y="2723055"/>
            <a:chExt cx="1800200" cy="3240000"/>
          </a:xfrm>
        </p:grpSpPr>
        <p:sp>
          <p:nvSpPr>
            <p:cNvPr id="9" name="Rectangle 8"/>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cxnSp>
        <p:nvCxnSpPr>
          <p:cNvPr id="11" name="Straight Connector 10"/>
          <p:cNvCxnSpPr/>
          <p:nvPr/>
        </p:nvCxnSpPr>
        <p:spPr>
          <a:xfrm>
            <a:off x="50239" y="98072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940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12968" cy="1325563"/>
          </a:xfrm>
        </p:spPr>
        <p:txBody>
          <a:bodyPr>
            <a:noAutofit/>
          </a:bodyPr>
          <a:lstStyle/>
          <a:p>
            <a:r>
              <a:rPr lang="en-GB" sz="3200" b="1" dirty="0" smtClean="0">
                <a:solidFill>
                  <a:srgbClr val="FFC000"/>
                </a:solidFill>
                <a:latin typeface="Arial" panose="020B0604020202020204" pitchFamily="34" charset="0"/>
                <a:cs typeface="Arial" panose="020B0604020202020204" pitchFamily="34" charset="0"/>
              </a:rPr>
              <a:t>Why are results different for the modern and the Pliocene at this location?</a:t>
            </a:r>
            <a:endParaRPr lang="en-GB" sz="32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899592" y="1916832"/>
            <a:ext cx="7488832" cy="1015663"/>
          </a:xfrm>
          <a:prstGeom prst="rect">
            <a:avLst/>
          </a:prstGeom>
          <a:noFill/>
        </p:spPr>
        <p:txBody>
          <a:bodyPr wrap="square" rtlCol="0">
            <a:spAutoFit/>
          </a:bodyPr>
          <a:lstStyle/>
          <a:p>
            <a:r>
              <a:rPr lang="en-GB" dirty="0" smtClean="0"/>
              <a:t>1.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is more variable in the Pliocene.  In this region,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variability is not related to ENSO</a:t>
            </a:r>
            <a:r>
              <a:rPr lang="en-GB" dirty="0"/>
              <a:t> </a:t>
            </a:r>
            <a:r>
              <a:rPr lang="en-GB" dirty="0" smtClean="0"/>
              <a:t>and so large </a:t>
            </a:r>
            <a:r>
              <a:rPr lang="en-GB" dirty="0" err="1" smtClean="0">
                <a:latin typeface="Symbol" panose="05050102010706020507" pitchFamily="18" charset="2"/>
                <a:ea typeface="Aegean" panose="05070102010707070707" pitchFamily="18" charset="0"/>
              </a:rPr>
              <a:t>d</a:t>
            </a:r>
            <a:r>
              <a:rPr lang="en-GB" baseline="30000" dirty="0" err="1" smtClean="0"/>
              <a:t>18</a:t>
            </a:r>
            <a:r>
              <a:rPr lang="en-GB" dirty="0" err="1" smtClean="0"/>
              <a:t>O</a:t>
            </a:r>
            <a:r>
              <a:rPr lang="en-GB" dirty="0" smtClean="0"/>
              <a:t> (seawater) variability can contaminate the results </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727" r="4750"/>
          <a:stretch/>
        </p:blipFill>
        <p:spPr>
          <a:xfrm rot="16200000">
            <a:off x="3611880" y="2858596"/>
            <a:ext cx="1920240" cy="598932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000" r="6477"/>
          <a:stretch/>
        </p:blipFill>
        <p:spPr>
          <a:xfrm rot="16200000">
            <a:off x="3611880" y="1106429"/>
            <a:ext cx="1920240" cy="5989320"/>
          </a:xfrm>
          <a:prstGeom prst="rect">
            <a:avLst/>
          </a:prstGeom>
        </p:spPr>
      </p:pic>
      <p:sp>
        <p:nvSpPr>
          <p:cNvPr id="6" name="TextBox 5"/>
          <p:cNvSpPr txBox="1"/>
          <p:nvPr/>
        </p:nvSpPr>
        <p:spPr>
          <a:xfrm>
            <a:off x="774646" y="3789040"/>
            <a:ext cx="1709122" cy="400110"/>
          </a:xfrm>
          <a:prstGeom prst="rect">
            <a:avLst/>
          </a:prstGeom>
          <a:noFill/>
        </p:spPr>
        <p:txBody>
          <a:bodyPr wrap="none" rtlCol="0">
            <a:spAutoFit/>
          </a:bodyPr>
          <a:lstStyle/>
          <a:p>
            <a:r>
              <a:rPr lang="en-GB" dirty="0" smtClean="0"/>
              <a:t>Pre-Industrial</a:t>
            </a:r>
            <a:endParaRPr lang="en-GB" dirty="0"/>
          </a:p>
        </p:txBody>
      </p:sp>
      <p:sp>
        <p:nvSpPr>
          <p:cNvPr id="7" name="TextBox 6"/>
          <p:cNvSpPr txBox="1"/>
          <p:nvPr/>
        </p:nvSpPr>
        <p:spPr>
          <a:xfrm>
            <a:off x="1169239" y="5549170"/>
            <a:ext cx="1170513" cy="400110"/>
          </a:xfrm>
          <a:prstGeom prst="rect">
            <a:avLst/>
          </a:prstGeom>
          <a:noFill/>
        </p:spPr>
        <p:txBody>
          <a:bodyPr wrap="none" rtlCol="0">
            <a:spAutoFit/>
          </a:bodyPr>
          <a:lstStyle/>
          <a:p>
            <a:r>
              <a:rPr lang="en-GB" dirty="0" smtClean="0"/>
              <a:t>Pliocene</a:t>
            </a:r>
            <a:endParaRPr lang="en-GB" dirty="0"/>
          </a:p>
        </p:txBody>
      </p:sp>
      <p:cxnSp>
        <p:nvCxnSpPr>
          <p:cNvPr id="8" name="Straight Connector 7"/>
          <p:cNvCxnSpPr/>
          <p:nvPr/>
        </p:nvCxnSpPr>
        <p:spPr>
          <a:xfrm>
            <a:off x="50239" y="134076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438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6" y="104039"/>
            <a:ext cx="8894812" cy="1325563"/>
          </a:xfrm>
        </p:spPr>
        <p:txBody>
          <a:bodyPr/>
          <a:lstStyle/>
          <a:p>
            <a:r>
              <a:rPr lang="en-GB" b="1" dirty="0" smtClean="0">
                <a:solidFill>
                  <a:srgbClr val="FFC000"/>
                </a:solidFill>
                <a:latin typeface="Arial" panose="020B0604020202020204" pitchFamily="34" charset="0"/>
                <a:cs typeface="Arial" panose="020B0604020202020204" pitchFamily="34" charset="0"/>
              </a:rPr>
              <a:t>Why are results different for the modern and the Pliocene?</a:t>
            </a:r>
            <a:endParaRPr lang="en-GB"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899592" y="1772816"/>
            <a:ext cx="7488832" cy="1015663"/>
          </a:xfrm>
          <a:prstGeom prst="rect">
            <a:avLst/>
          </a:prstGeom>
          <a:noFill/>
        </p:spPr>
        <p:txBody>
          <a:bodyPr wrap="square" rtlCol="0">
            <a:spAutoFit/>
          </a:bodyPr>
          <a:lstStyle/>
          <a:p>
            <a:r>
              <a:rPr lang="en-GB" dirty="0"/>
              <a:t>2</a:t>
            </a:r>
            <a:r>
              <a:rPr lang="en-GB" dirty="0" smtClean="0"/>
              <a:t>. The site is on the edge of an upwelling zone in the modern.  In the Pliocene it lies between upwelling and </a:t>
            </a:r>
            <a:r>
              <a:rPr lang="en-GB" dirty="0" err="1" smtClean="0"/>
              <a:t>downwelling</a:t>
            </a:r>
            <a:r>
              <a:rPr lang="en-GB" dirty="0" smtClean="0"/>
              <a:t> zones meaning that </a:t>
            </a:r>
            <a:r>
              <a:rPr lang="en-GB" dirty="0" err="1" smtClean="0"/>
              <a:t>interannual</a:t>
            </a:r>
            <a:r>
              <a:rPr lang="en-GB" dirty="0" smtClean="0"/>
              <a:t> variability at this location can be large.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195" t="17633" r="7523" b="7219"/>
          <a:stretch/>
        </p:blipFill>
        <p:spPr>
          <a:xfrm rot="16200000">
            <a:off x="719789" y="3033173"/>
            <a:ext cx="3420406" cy="4140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185" t="15179" r="6532" b="7976"/>
          <a:stretch/>
        </p:blipFill>
        <p:spPr>
          <a:xfrm rot="16200000">
            <a:off x="5041557" y="3031452"/>
            <a:ext cx="3344902" cy="4140000"/>
          </a:xfrm>
          <a:prstGeom prst="rect">
            <a:avLst/>
          </a:prstGeom>
        </p:spPr>
      </p:pic>
      <p:sp>
        <p:nvSpPr>
          <p:cNvPr id="6" name="TextBox 5"/>
          <p:cNvSpPr txBox="1"/>
          <p:nvPr/>
        </p:nvSpPr>
        <p:spPr>
          <a:xfrm>
            <a:off x="499438" y="3676962"/>
            <a:ext cx="1696298" cy="400110"/>
          </a:xfrm>
          <a:prstGeom prst="rect">
            <a:avLst/>
          </a:prstGeom>
          <a:noFill/>
        </p:spPr>
        <p:txBody>
          <a:bodyPr wrap="none" rtlCol="0">
            <a:spAutoFit/>
          </a:bodyPr>
          <a:lstStyle/>
          <a:p>
            <a:r>
              <a:rPr lang="en-GB" dirty="0" smtClean="0"/>
              <a:t>Pre-industrial</a:t>
            </a:r>
            <a:endParaRPr lang="en-GB" dirty="0"/>
          </a:p>
        </p:txBody>
      </p:sp>
      <p:sp>
        <p:nvSpPr>
          <p:cNvPr id="7" name="TextBox 6"/>
          <p:cNvSpPr txBox="1"/>
          <p:nvPr/>
        </p:nvSpPr>
        <p:spPr>
          <a:xfrm>
            <a:off x="4891926" y="3717032"/>
            <a:ext cx="1170513" cy="769441"/>
          </a:xfrm>
          <a:prstGeom prst="rect">
            <a:avLst/>
          </a:prstGeom>
          <a:noFill/>
        </p:spPr>
        <p:txBody>
          <a:bodyPr wrap="none" rtlCol="0">
            <a:spAutoFit/>
          </a:bodyPr>
          <a:lstStyle/>
          <a:p>
            <a:r>
              <a:rPr lang="en-GB" dirty="0" smtClean="0"/>
              <a:t>Pliocene</a:t>
            </a:r>
          </a:p>
          <a:p>
            <a:endParaRPr lang="en-GB" dirty="0"/>
          </a:p>
        </p:txBody>
      </p:sp>
    </p:spTree>
    <p:extLst>
      <p:ext uri="{BB962C8B-B14F-4D97-AF65-F5344CB8AC3E}">
        <p14:creationId xmlns:p14="http://schemas.microsoft.com/office/powerpoint/2010/main" val="280174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8327" y="245757"/>
            <a:ext cx="8928992" cy="1325563"/>
          </a:xfrm>
        </p:spPr>
        <p:txBody>
          <a:bodyPr>
            <a:noAutofit/>
          </a:bodyPr>
          <a:lstStyle/>
          <a:p>
            <a:r>
              <a:rPr lang="en-GB" sz="3200" b="1" dirty="0" smtClean="0">
                <a:solidFill>
                  <a:srgbClr val="FFC000"/>
                </a:solidFill>
                <a:latin typeface="Arial" panose="020B0604020202020204" pitchFamily="34" charset="0"/>
                <a:cs typeface="Arial" panose="020B0604020202020204" pitchFamily="34" charset="0"/>
              </a:rPr>
              <a:t>Where can El Niño be detected in individual planktonic foraminifera data? </a:t>
            </a:r>
            <a:r>
              <a:rPr lang="en-GB" sz="3200" b="1" dirty="0" err="1" smtClean="0">
                <a:solidFill>
                  <a:srgbClr val="FFC000"/>
                </a:solidFill>
                <a:latin typeface="Arial" panose="020B0604020202020204" pitchFamily="34" charset="0"/>
                <a:cs typeface="Arial" panose="020B0604020202020204" pitchFamily="34" charset="0"/>
              </a:rPr>
              <a:t>HadCM3</a:t>
            </a:r>
            <a:r>
              <a:rPr lang="en-GB" sz="3200" b="1" dirty="0" smtClean="0">
                <a:solidFill>
                  <a:srgbClr val="FFC000"/>
                </a:solidFill>
                <a:latin typeface="Arial" panose="020B0604020202020204" pitchFamily="34" charset="0"/>
                <a:cs typeface="Arial" panose="020B0604020202020204" pitchFamily="34" charset="0"/>
              </a:rPr>
              <a:t> results</a:t>
            </a:r>
            <a:endParaRPr lang="en-GB" sz="3200" b="1" dirty="0">
              <a:solidFill>
                <a:srgbClr val="FFC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900" b="11801"/>
          <a:stretch/>
        </p:blipFill>
        <p:spPr>
          <a:xfrm rot="16200000">
            <a:off x="271257" y="2360365"/>
            <a:ext cx="4209437" cy="3960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8500" b="10101"/>
          <a:stretch/>
        </p:blipFill>
        <p:spPr>
          <a:xfrm rot="16200000">
            <a:off x="4653201" y="2386404"/>
            <a:ext cx="4085630" cy="3960000"/>
          </a:xfrm>
          <a:prstGeom prst="rect">
            <a:avLst/>
          </a:prstGeom>
        </p:spPr>
      </p:pic>
      <p:sp>
        <p:nvSpPr>
          <p:cNvPr id="5" name="TextBox 4"/>
          <p:cNvSpPr txBox="1"/>
          <p:nvPr/>
        </p:nvSpPr>
        <p:spPr>
          <a:xfrm>
            <a:off x="611560" y="2308810"/>
            <a:ext cx="6561412" cy="400110"/>
          </a:xfrm>
          <a:prstGeom prst="rect">
            <a:avLst/>
          </a:prstGeom>
          <a:solidFill>
            <a:schemeClr val="bg1"/>
          </a:solidFill>
        </p:spPr>
        <p:txBody>
          <a:bodyPr wrap="none" rtlCol="0">
            <a:spAutoFit/>
          </a:bodyPr>
          <a:lstStyle/>
          <a:p>
            <a:r>
              <a:rPr lang="en-GB" dirty="0" smtClean="0"/>
              <a:t>Pre-industrial                                       Pliocene                </a:t>
            </a:r>
            <a:endParaRPr lang="en-GB" dirty="0"/>
          </a:p>
        </p:txBody>
      </p:sp>
      <p:cxnSp>
        <p:nvCxnSpPr>
          <p:cNvPr id="6" name="Straight Connector 5"/>
          <p:cNvCxnSpPr/>
          <p:nvPr/>
        </p:nvCxnSpPr>
        <p:spPr>
          <a:xfrm>
            <a:off x="50239" y="170080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60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5205"/>
            <a:ext cx="7886700" cy="893515"/>
          </a:xfrm>
        </p:spPr>
        <p:txBody>
          <a:bodyPr/>
          <a:lstStyle/>
          <a:p>
            <a:r>
              <a:rPr lang="en-GB" b="1" dirty="0" smtClean="0">
                <a:solidFill>
                  <a:srgbClr val="FFC000"/>
                </a:solidFill>
                <a:latin typeface="Arial" panose="020B0604020202020204" pitchFamily="34" charset="0"/>
                <a:cs typeface="Arial" panose="020B0604020202020204" pitchFamily="34" charset="0"/>
              </a:rPr>
              <a:t>Conclusions - Tropics</a:t>
            </a:r>
            <a:endParaRPr lang="en-GB" b="1" dirty="0">
              <a:solidFill>
                <a:srgbClr val="FFC000"/>
              </a:solidFill>
              <a:latin typeface="Arial" panose="020B0604020202020204" pitchFamily="34" charset="0"/>
              <a:cs typeface="Arial" panose="020B0604020202020204" pitchFamily="34" charset="0"/>
            </a:endParaRPr>
          </a:p>
        </p:txBody>
      </p:sp>
      <p:sp>
        <p:nvSpPr>
          <p:cNvPr id="5" name="TextBox 4"/>
          <p:cNvSpPr txBox="1"/>
          <p:nvPr/>
        </p:nvSpPr>
        <p:spPr>
          <a:xfrm>
            <a:off x="323528" y="1528331"/>
            <a:ext cx="7759774" cy="4708981"/>
          </a:xfrm>
          <a:prstGeom prst="rect">
            <a:avLst/>
          </a:prstGeom>
          <a:noFill/>
        </p:spPr>
        <p:txBody>
          <a:bodyPr wrap="square" rtlCol="0">
            <a:spAutoFit/>
          </a:bodyPr>
          <a:lstStyle/>
          <a:p>
            <a:pPr marL="342900" indent="-342900">
              <a:buFont typeface="Arial" panose="020B0604020202020204" pitchFamily="34" charset="0"/>
              <a:buChar char="•"/>
            </a:pPr>
            <a:r>
              <a:rPr lang="en-GB" dirty="0" smtClean="0"/>
              <a:t>In the Pliocene HadCM3 suggests El Niño events were:</a:t>
            </a:r>
          </a:p>
          <a:p>
            <a:pPr marL="971550" lvl="1" indent="-514350">
              <a:spcBef>
                <a:spcPts val="0"/>
              </a:spcBef>
              <a:buAutoNum type="romanLcPeriod"/>
            </a:pPr>
            <a:r>
              <a:rPr lang="en-GB" dirty="0" smtClean="0"/>
              <a:t>Stronger</a:t>
            </a:r>
            <a:endParaRPr lang="en-GB" dirty="0"/>
          </a:p>
          <a:p>
            <a:pPr marL="971550" lvl="1" indent="-514350">
              <a:spcBef>
                <a:spcPts val="0"/>
              </a:spcBef>
              <a:buAutoNum type="romanLcPeriod"/>
            </a:pPr>
            <a:r>
              <a:rPr lang="en-GB" dirty="0" smtClean="0"/>
              <a:t>Temperature anomaly shifted to the West</a:t>
            </a:r>
          </a:p>
          <a:p>
            <a:pPr marL="971550" lvl="1" indent="-514350">
              <a:spcBef>
                <a:spcPts val="0"/>
              </a:spcBef>
              <a:buAutoNum type="romanLcPeriod"/>
            </a:pPr>
            <a:r>
              <a:rPr lang="en-GB" dirty="0" smtClean="0"/>
              <a:t>More strongly related to the PDO</a:t>
            </a:r>
          </a:p>
          <a:p>
            <a:pPr marL="971550" lvl="1" indent="-514350">
              <a:spcBef>
                <a:spcPts val="0"/>
              </a:spcBef>
              <a:buAutoNum type="romanLcPeriod"/>
            </a:pPr>
            <a:endParaRPr lang="en-GB" dirty="0" smtClean="0"/>
          </a:p>
          <a:p>
            <a:pPr marL="514350" indent="-514350">
              <a:spcBef>
                <a:spcPts val="0"/>
              </a:spcBef>
              <a:buFont typeface="Arial" panose="020B0604020202020204" pitchFamily="34" charset="0"/>
              <a:buChar char="•"/>
            </a:pPr>
            <a:r>
              <a:rPr lang="en-GB" dirty="0" smtClean="0"/>
              <a:t>El Niño events have a stronger signal in proxy data in the western half of the Pacific due to:</a:t>
            </a:r>
          </a:p>
          <a:p>
            <a:pPr marL="971550" lvl="1" indent="-514350">
              <a:spcBef>
                <a:spcPts val="0"/>
              </a:spcBef>
              <a:buFont typeface="+mj-lt"/>
              <a:buAutoNum type="romanLcPeriod"/>
            </a:pPr>
            <a:r>
              <a:rPr lang="en-GB" dirty="0" smtClean="0"/>
              <a:t>Shift in temperature </a:t>
            </a:r>
          </a:p>
          <a:p>
            <a:pPr marL="971550" lvl="1" indent="-514350">
              <a:spcBef>
                <a:spcPts val="0"/>
              </a:spcBef>
              <a:buFont typeface="+mj-lt"/>
              <a:buAutoNum type="romanLcPeriod"/>
            </a:pPr>
            <a:r>
              <a:rPr lang="en-GB" dirty="0" smtClean="0"/>
              <a:t>Intensification of hydrological cycle throughout tropics</a:t>
            </a:r>
          </a:p>
          <a:p>
            <a:pPr marL="971550" lvl="1" indent="-514350">
              <a:spcBef>
                <a:spcPts val="0"/>
              </a:spcBef>
              <a:buFont typeface="+mj-lt"/>
              <a:buAutoNum type="romanLcPeriod"/>
            </a:pPr>
            <a:endParaRPr lang="en-GB" dirty="0" smtClean="0"/>
          </a:p>
          <a:p>
            <a:pPr marL="342900" indent="-342900">
              <a:spcBef>
                <a:spcPts val="0"/>
              </a:spcBef>
              <a:buFont typeface="Arial" panose="020B0604020202020204" pitchFamily="34" charset="0"/>
              <a:buChar char="•"/>
            </a:pPr>
            <a:r>
              <a:rPr lang="en-GB" dirty="0" smtClean="0"/>
              <a:t>Skill in predicting El Niño from proxy data can change between the Pliocene and preindustrial but is usually:</a:t>
            </a:r>
          </a:p>
          <a:p>
            <a:pPr marL="971550" lvl="1" indent="-514350">
              <a:spcBef>
                <a:spcPts val="0"/>
              </a:spcBef>
              <a:buFont typeface="+mj-lt"/>
              <a:buAutoNum type="romanLcPeriod"/>
            </a:pPr>
            <a:r>
              <a:rPr lang="en-GB" dirty="0" smtClean="0"/>
              <a:t>Similar for coral data</a:t>
            </a:r>
          </a:p>
          <a:p>
            <a:pPr marL="971550" lvl="1" indent="-514350">
              <a:spcBef>
                <a:spcPts val="0"/>
              </a:spcBef>
              <a:buFont typeface="+mj-lt"/>
              <a:buAutoNum type="romanLcPeriod"/>
            </a:pPr>
            <a:r>
              <a:rPr lang="en-GB" b="1" i="1" dirty="0" smtClean="0"/>
              <a:t>Better in the Pliocene for individual planktonic foraminifera data – to verify!</a:t>
            </a:r>
          </a:p>
        </p:txBody>
      </p:sp>
      <p:cxnSp>
        <p:nvCxnSpPr>
          <p:cNvPr id="6" name="Straight Connector 5"/>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646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5135292" y="1502564"/>
            <a:ext cx="3710629" cy="163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r>
              <a:rPr lang="en-GB" altLang="en-US" sz="1800" b="1" dirty="0" err="1">
                <a:latin typeface="Arial" panose="020B0604020202020204" pitchFamily="34" charset="0"/>
              </a:rPr>
              <a:t>HadCM3</a:t>
            </a:r>
            <a:r>
              <a:rPr lang="en-GB" altLang="en-US" sz="1800" b="1" dirty="0">
                <a:latin typeface="Arial" panose="020B0604020202020204" pitchFamily="34" charset="0"/>
              </a:rPr>
              <a:t> predictions </a:t>
            </a:r>
            <a:r>
              <a:rPr lang="en-GB" altLang="en-US" sz="1800" dirty="0">
                <a:latin typeface="Arial" panose="020B0604020202020204" pitchFamily="34" charset="0"/>
              </a:rPr>
              <a:t>for a future climate-change experiment and a</a:t>
            </a:r>
            <a:r>
              <a:rPr lang="en-GB" altLang="en-US" sz="1800" dirty="0" smtClean="0">
                <a:latin typeface="Arial" panose="020B0604020202020204" pitchFamily="34" charset="0"/>
              </a:rPr>
              <a:t> </a:t>
            </a:r>
            <a:r>
              <a:rPr lang="en-GB" altLang="en-US" sz="1800" dirty="0">
                <a:latin typeface="Arial" panose="020B0604020202020204" pitchFamily="34" charset="0"/>
              </a:rPr>
              <a:t>Maastrichtian </a:t>
            </a:r>
            <a:r>
              <a:rPr lang="en-GB" altLang="en-US" sz="1800" dirty="0" smtClean="0">
                <a:latin typeface="Arial" panose="020B0604020202020204" pitchFamily="34" charset="0"/>
              </a:rPr>
              <a:t>experiment:</a:t>
            </a:r>
          </a:p>
          <a:p>
            <a:endParaRPr lang="en-GB" altLang="en-US" sz="1800" dirty="0">
              <a:latin typeface="Arial" panose="020B0604020202020204" pitchFamily="34" charset="0"/>
            </a:endParaRPr>
          </a:p>
          <a:p>
            <a:r>
              <a:rPr lang="en-GB" altLang="en-US" sz="1800" dirty="0" smtClean="0">
                <a:latin typeface="Arial" panose="020B0604020202020204" pitchFamily="34" charset="0"/>
              </a:rPr>
              <a:t>(c</a:t>
            </a:r>
            <a:r>
              <a:rPr lang="en-GB" altLang="en-US" sz="1800" dirty="0">
                <a:latin typeface="Arial" panose="020B0604020202020204" pitchFamily="34" charset="0"/>
              </a:rPr>
              <a:t>) difference in annual mean precipitation minus evaporation rate (P – E; </a:t>
            </a:r>
            <a:r>
              <a:rPr lang="en-GB" altLang="en-US" sz="1800" dirty="0" smtClean="0">
                <a:latin typeface="Arial" panose="020B0604020202020204" pitchFamily="34" charset="0"/>
              </a:rPr>
              <a:t>mm/day</a:t>
            </a:r>
            <a:r>
              <a:rPr lang="en-GB" altLang="en-US" sz="1800" baseline="30000" dirty="0" smtClean="0">
                <a:latin typeface="Arial" panose="020B0604020202020204" pitchFamily="34" charset="0"/>
              </a:rPr>
              <a:t>−</a:t>
            </a:r>
            <a:r>
              <a:rPr lang="en-GB" altLang="en-US" sz="1800" baseline="30000" dirty="0">
                <a:latin typeface="Arial" panose="020B0604020202020204" pitchFamily="34" charset="0"/>
              </a:rPr>
              <a:t>1</a:t>
            </a:r>
            <a:r>
              <a:rPr lang="en-GB" altLang="en-US" sz="1800" dirty="0">
                <a:latin typeface="Arial" panose="020B0604020202020204" pitchFamily="34" charset="0"/>
              </a:rPr>
              <a:t>) between a </a:t>
            </a:r>
            <a:r>
              <a:rPr lang="en-GB" altLang="en-US" sz="1800" dirty="0" err="1">
                <a:latin typeface="Arial" panose="020B0604020202020204" pitchFamily="34" charset="0"/>
              </a:rPr>
              <a:t>2×PAL</a:t>
            </a:r>
            <a:r>
              <a:rPr lang="en-GB" altLang="en-US" sz="1800" dirty="0">
                <a:latin typeface="Arial" panose="020B0604020202020204" pitchFamily="34" charset="0"/>
              </a:rPr>
              <a:t> CO</a:t>
            </a:r>
            <a:r>
              <a:rPr lang="en-GB" altLang="en-US" sz="1800" baseline="-25000" dirty="0">
                <a:latin typeface="Arial" panose="020B0604020202020204" pitchFamily="34" charset="0"/>
              </a:rPr>
              <a:t>2</a:t>
            </a:r>
            <a:r>
              <a:rPr lang="en-GB" altLang="en-US" sz="1800" dirty="0">
                <a:latin typeface="Arial" panose="020B0604020202020204" pitchFamily="34" charset="0"/>
              </a:rPr>
              <a:t> experiment and a pre-industrial experiment; (d) difference in annual mean precipitation minus evaporation rate (P – E; </a:t>
            </a:r>
            <a:r>
              <a:rPr lang="en-GB" altLang="en-US" sz="1800" dirty="0" smtClean="0">
                <a:latin typeface="Arial" panose="020B0604020202020204" pitchFamily="34" charset="0"/>
              </a:rPr>
              <a:t>mm/day</a:t>
            </a:r>
            <a:r>
              <a:rPr lang="en-GB" altLang="en-US" sz="1800" baseline="30000" dirty="0" smtClean="0">
                <a:latin typeface="Arial" panose="020B0604020202020204" pitchFamily="34" charset="0"/>
              </a:rPr>
              <a:t>−</a:t>
            </a:r>
            <a:r>
              <a:rPr lang="en-GB" altLang="en-US" sz="1800" baseline="30000" dirty="0">
                <a:latin typeface="Arial" panose="020B0604020202020204" pitchFamily="34" charset="0"/>
              </a:rPr>
              <a:t>1</a:t>
            </a:r>
            <a:r>
              <a:rPr lang="en-GB" altLang="en-US" sz="1800" dirty="0">
                <a:latin typeface="Arial" panose="020B0604020202020204" pitchFamily="34" charset="0"/>
              </a:rPr>
              <a:t>) between a </a:t>
            </a:r>
            <a:r>
              <a:rPr lang="en-GB" altLang="en-US" sz="1800" dirty="0" err="1">
                <a:latin typeface="Arial" panose="020B0604020202020204" pitchFamily="34" charset="0"/>
              </a:rPr>
              <a:t>2×PAL</a:t>
            </a:r>
            <a:r>
              <a:rPr lang="en-GB" altLang="en-US" sz="1800" dirty="0">
                <a:latin typeface="Arial" panose="020B0604020202020204" pitchFamily="34" charset="0"/>
              </a:rPr>
              <a:t> CO</a:t>
            </a:r>
            <a:r>
              <a:rPr lang="en-GB" altLang="en-US" sz="1800" baseline="-25000" dirty="0">
                <a:latin typeface="Arial" panose="020B0604020202020204" pitchFamily="34" charset="0"/>
              </a:rPr>
              <a:t>2</a:t>
            </a:r>
            <a:r>
              <a:rPr lang="en-GB" altLang="en-US" sz="1800" dirty="0">
                <a:latin typeface="Arial" panose="020B0604020202020204" pitchFamily="34" charset="0"/>
              </a:rPr>
              <a:t> Maastrichtian experiment and a pre-industrial CO</a:t>
            </a:r>
            <a:r>
              <a:rPr lang="en-GB" altLang="en-US" sz="1800" baseline="-25000" dirty="0">
                <a:latin typeface="Arial" panose="020B0604020202020204" pitchFamily="34" charset="0"/>
              </a:rPr>
              <a:t>2</a:t>
            </a:r>
            <a:r>
              <a:rPr lang="en-GB" altLang="en-US" sz="1800" dirty="0">
                <a:latin typeface="Arial" panose="020B0604020202020204" pitchFamily="34" charset="0"/>
              </a:rPr>
              <a:t> Maastrichtian </a:t>
            </a:r>
            <a:r>
              <a:rPr lang="en-GB" altLang="en-US" sz="1800" dirty="0" smtClean="0">
                <a:latin typeface="Arial" panose="020B0604020202020204" pitchFamily="34" charset="0"/>
              </a:rPr>
              <a:t>experiment</a:t>
            </a:r>
            <a:r>
              <a:rPr lang="en-GB" altLang="en-US" sz="1800" dirty="0">
                <a:latin typeface="Arial" panose="020B0604020202020204" pitchFamily="34"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6334921"/>
            <a:ext cx="682560" cy="371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3" y="1412776"/>
            <a:ext cx="4750197" cy="49221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843808" y="6396841"/>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a:latin typeface="Arial" panose="020B0604020202020204" pitchFamily="34" charset="0"/>
              </a:rPr>
              <a:t>Alan M. Haywood et al. Phil. Trans. R. Soc. A </a:t>
            </a:r>
            <a:r>
              <a:rPr lang="en-GB" altLang="en-US" sz="1089" b="1" dirty="0" smtClean="0">
                <a:latin typeface="Arial" panose="020B0604020202020204" pitchFamily="34" charset="0"/>
              </a:rPr>
              <a:t>2011;369:933-956.</a:t>
            </a:r>
            <a:endParaRPr lang="en-GB" altLang="en-US" sz="1089" b="1" dirty="0">
              <a:latin typeface="Arial" panose="020B0604020202020204" pitchFamily="34" charset="0"/>
            </a:endParaRPr>
          </a:p>
        </p:txBody>
      </p:sp>
      <p:sp>
        <p:nvSpPr>
          <p:cNvPr id="3077" name="Text Box 5"/>
          <p:cNvSpPr txBox="1">
            <a:spLocks noChangeArrowheads="1"/>
          </p:cNvSpPr>
          <p:nvPr/>
        </p:nvSpPr>
        <p:spPr bwMode="auto">
          <a:xfrm>
            <a:off x="97920" y="645012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dirty="0">
                <a:latin typeface="Arial" panose="020B0604020202020204" pitchFamily="34" charset="0"/>
              </a:rPr>
              <a:t>This journal is © 2011 The Royal Society</a:t>
            </a:r>
          </a:p>
        </p:txBody>
      </p:sp>
      <p:sp>
        <p:nvSpPr>
          <p:cNvPr id="2" name="Rectangle 1"/>
          <p:cNvSpPr/>
          <p:nvPr/>
        </p:nvSpPr>
        <p:spPr bwMode="auto">
          <a:xfrm>
            <a:off x="278283" y="3068960"/>
            <a:ext cx="4750197" cy="1584176"/>
          </a:xfrm>
          <a:prstGeom prst="rect">
            <a:avLst/>
          </a:prstGeom>
          <a:noFill/>
          <a:ln w="254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8" name="Title 2"/>
          <p:cNvSpPr txBox="1">
            <a:spLocks/>
          </p:cNvSpPr>
          <p:nvPr/>
        </p:nvSpPr>
        <p:spPr>
          <a:xfrm>
            <a:off x="355600" y="170532"/>
            <a:ext cx="4876800"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latin typeface="+mn-lt"/>
              </a:rPr>
              <a:t>Analogue issues</a:t>
            </a:r>
            <a:endParaRPr lang="en-GB" b="1" kern="0" dirty="0">
              <a:latin typeface="+mn-lt"/>
            </a:endParaRPr>
          </a:p>
        </p:txBody>
      </p:sp>
    </p:spTree>
    <p:extLst>
      <p:ext uri="{BB962C8B-B14F-4D97-AF65-F5344CB8AC3E}">
        <p14:creationId xmlns:p14="http://schemas.microsoft.com/office/powerpoint/2010/main" val="19369988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5652120" y="1544349"/>
            <a:ext cx="3384376" cy="163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r>
              <a:rPr lang="en-GB" altLang="en-US" sz="1500" b="1" dirty="0" err="1">
                <a:latin typeface="Arial" panose="020B0604020202020204" pitchFamily="34" charset="0"/>
              </a:rPr>
              <a:t>HadCM3</a:t>
            </a:r>
            <a:r>
              <a:rPr lang="en-GB" altLang="en-US" sz="1500" b="1" dirty="0">
                <a:latin typeface="Arial" panose="020B0604020202020204" pitchFamily="34" charset="0"/>
              </a:rPr>
              <a:t> sensitivity tests for the </a:t>
            </a:r>
            <a:r>
              <a:rPr lang="en-GB" altLang="en-US" sz="1500" b="1" dirty="0" smtClean="0">
                <a:latin typeface="Arial" panose="020B0604020202020204" pitchFamily="34" charset="0"/>
              </a:rPr>
              <a:t>Pliocene</a:t>
            </a:r>
            <a:r>
              <a:rPr lang="en-GB" altLang="en-US" sz="1500" dirty="0" smtClean="0">
                <a:latin typeface="Arial" panose="020B0604020202020204" pitchFamily="34" charset="0"/>
              </a:rPr>
              <a:t>: </a:t>
            </a:r>
          </a:p>
          <a:p>
            <a:endParaRPr lang="en-GB" altLang="en-US" sz="1500" dirty="0">
              <a:latin typeface="Arial" panose="020B0604020202020204" pitchFamily="34" charset="0"/>
            </a:endParaRPr>
          </a:p>
          <a:p>
            <a:r>
              <a:rPr lang="en-GB" altLang="en-US" sz="1500" dirty="0" smtClean="0">
                <a:latin typeface="Arial" panose="020B0604020202020204" pitchFamily="34" charset="0"/>
              </a:rPr>
              <a:t>(</a:t>
            </a:r>
            <a:r>
              <a:rPr lang="en-GB" altLang="en-US" sz="1500" dirty="0">
                <a:latin typeface="Arial" panose="020B0604020202020204" pitchFamily="34" charset="0"/>
              </a:rPr>
              <a:t>a) difference in annual mean surface air temperature (SAT; °C) between two experiments, one with the Western Cordillera of North and South America at modern height, the other reduced by 50%; (b) difference in annual mean surface air temperature between an open and closed Central American Seaway experiment; (c) difference in annual mean surface air temperature between a 560 and 280 </a:t>
            </a:r>
            <a:r>
              <a:rPr lang="en-GB" altLang="en-US" sz="1500" dirty="0" err="1">
                <a:latin typeface="Arial" panose="020B0604020202020204" pitchFamily="34" charset="0"/>
              </a:rPr>
              <a:t>ppmv</a:t>
            </a:r>
            <a:r>
              <a:rPr lang="en-GB" altLang="en-US" sz="1500" dirty="0">
                <a:latin typeface="Arial" panose="020B0604020202020204" pitchFamily="34" charset="0"/>
              </a:rPr>
              <a:t> CO</a:t>
            </a:r>
            <a:r>
              <a:rPr lang="en-GB" altLang="en-US" sz="1500" baseline="-25000" dirty="0">
                <a:latin typeface="Arial" panose="020B0604020202020204" pitchFamily="34" charset="0"/>
              </a:rPr>
              <a:t>2</a:t>
            </a:r>
            <a:r>
              <a:rPr lang="en-GB" altLang="en-US" sz="1500" dirty="0">
                <a:latin typeface="Arial" panose="020B0604020202020204" pitchFamily="34" charset="0"/>
              </a:rPr>
              <a:t> simulation; (d) difference in annual mean surface air temperature between a future climate-change experiment (560 </a:t>
            </a:r>
            <a:r>
              <a:rPr lang="en-GB" altLang="en-US" sz="1500" dirty="0" err="1">
                <a:latin typeface="Arial" panose="020B0604020202020204" pitchFamily="34" charset="0"/>
              </a:rPr>
              <a:t>ppmv</a:t>
            </a:r>
            <a:r>
              <a:rPr lang="en-GB" altLang="en-US" sz="1500" dirty="0">
                <a:latin typeface="Arial" panose="020B0604020202020204" pitchFamily="34" charset="0"/>
              </a:rPr>
              <a:t> CO</a:t>
            </a:r>
            <a:r>
              <a:rPr lang="en-GB" altLang="en-US" sz="1500" baseline="-25000" dirty="0">
                <a:latin typeface="Arial" panose="020B0604020202020204" pitchFamily="34" charset="0"/>
              </a:rPr>
              <a:t>2</a:t>
            </a:r>
            <a:r>
              <a:rPr lang="en-GB" altLang="en-US" sz="1500" dirty="0">
                <a:latin typeface="Arial" panose="020B0604020202020204" pitchFamily="34" charset="0"/>
              </a:rPr>
              <a:t>) and an experiment for the pre-industrial era (280 </a:t>
            </a:r>
            <a:r>
              <a:rPr lang="en-GB" altLang="en-US" sz="1500" dirty="0" err="1">
                <a:latin typeface="Arial" panose="020B0604020202020204" pitchFamily="34" charset="0"/>
              </a:rPr>
              <a:t>ppmv</a:t>
            </a:r>
            <a:r>
              <a:rPr lang="en-GB" altLang="en-US" sz="1500" dirty="0">
                <a:latin typeface="Arial" panose="020B0604020202020204" pitchFamily="34" charset="0"/>
              </a:rPr>
              <a:t> CO</a:t>
            </a:r>
            <a:r>
              <a:rPr lang="en-GB" altLang="en-US" sz="1500" baseline="-25000" dirty="0">
                <a:latin typeface="Arial" panose="020B0604020202020204" pitchFamily="34" charset="0"/>
              </a:rPr>
              <a:t>2</a:t>
            </a:r>
            <a:r>
              <a:rPr lang="en-GB" altLang="en-US" sz="1500" dirty="0">
                <a:latin typeface="Arial" panose="020B0604020202020204" pitchFamily="34" charset="0"/>
              </a:rPr>
              <a:t>); and (e) difference between (c) and (d).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6334921"/>
            <a:ext cx="682560" cy="371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439519"/>
            <a:ext cx="52200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004380" y="6525344"/>
            <a:ext cx="4376272"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a:latin typeface="Arial" panose="020B0604020202020204" pitchFamily="34" charset="0"/>
              </a:rPr>
              <a:t>Alan M. Haywood et al. Phil. Trans. R. Soc. A 2011;369:933-956.</a:t>
            </a:r>
          </a:p>
        </p:txBody>
      </p:sp>
      <p:sp>
        <p:nvSpPr>
          <p:cNvPr id="3077" name="Text Box 5"/>
          <p:cNvSpPr txBox="1">
            <a:spLocks noChangeArrowheads="1"/>
          </p:cNvSpPr>
          <p:nvPr/>
        </p:nvSpPr>
        <p:spPr bwMode="auto">
          <a:xfrm>
            <a:off x="97920" y="6525344"/>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dirty="0">
                <a:latin typeface="Arial" panose="020B0604020202020204" pitchFamily="34" charset="0"/>
              </a:rPr>
              <a:t>This journal is © 2011 The Royal Society</a:t>
            </a:r>
          </a:p>
        </p:txBody>
      </p:sp>
      <p:sp>
        <p:nvSpPr>
          <p:cNvPr id="7" name="Title 2"/>
          <p:cNvSpPr txBox="1">
            <a:spLocks/>
          </p:cNvSpPr>
          <p:nvPr/>
        </p:nvSpPr>
        <p:spPr>
          <a:xfrm>
            <a:off x="355600" y="170532"/>
            <a:ext cx="4876800"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latin typeface="+mn-lt"/>
              </a:rPr>
              <a:t>Analogue issues</a:t>
            </a:r>
            <a:endParaRPr lang="en-GB" b="1" kern="0" dirty="0">
              <a:latin typeface="+mn-lt"/>
            </a:endParaRPr>
          </a:p>
        </p:txBody>
      </p:sp>
    </p:spTree>
    <p:extLst>
      <p:ext uri="{BB962C8B-B14F-4D97-AF65-F5344CB8AC3E}">
        <p14:creationId xmlns:p14="http://schemas.microsoft.com/office/powerpoint/2010/main" val="11879617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ocess-Ma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499028" cy="49978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a:spLocks/>
          </p:cNvSpPr>
          <p:nvPr/>
        </p:nvSpPr>
        <p:spPr>
          <a:xfrm>
            <a:off x="355600" y="170532"/>
            <a:ext cx="4876800"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latin typeface="+mn-lt"/>
              </a:rPr>
              <a:t>Understanding processes and mechanisms</a:t>
            </a:r>
            <a:endParaRPr lang="en-GB" b="1" kern="0" dirty="0">
              <a:latin typeface="+mn-lt"/>
            </a:endParaRPr>
          </a:p>
        </p:txBody>
      </p:sp>
    </p:spTree>
    <p:extLst>
      <p:ext uri="{BB962C8B-B14F-4D97-AF65-F5344CB8AC3E}">
        <p14:creationId xmlns:p14="http://schemas.microsoft.com/office/powerpoint/2010/main" val="414757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55600" y="170532"/>
            <a:ext cx="4876800"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latin typeface="+mn-lt"/>
              </a:rPr>
              <a:t>Talk content</a:t>
            </a:r>
            <a:endParaRPr lang="en-GB" b="1" kern="0" dirty="0">
              <a:latin typeface="+mn-lt"/>
            </a:endParaRPr>
          </a:p>
        </p:txBody>
      </p:sp>
      <p:sp>
        <p:nvSpPr>
          <p:cNvPr id="3" name="Title 2"/>
          <p:cNvSpPr txBox="1">
            <a:spLocks/>
          </p:cNvSpPr>
          <p:nvPr/>
        </p:nvSpPr>
        <p:spPr>
          <a:xfrm>
            <a:off x="355600" y="1844824"/>
            <a:ext cx="8464872" cy="1080120"/>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latin typeface="+mn-lt"/>
              </a:rPr>
              <a:t>This talk will focus on processes and mechanisms relevant to the oceans by reference to:</a:t>
            </a:r>
          </a:p>
          <a:p>
            <a:endParaRPr lang="en-GB" b="1" kern="0" dirty="0">
              <a:latin typeface="+mn-lt"/>
            </a:endParaRPr>
          </a:p>
          <a:p>
            <a:pPr marL="457200" indent="-457200">
              <a:buFont typeface="Arial" panose="020B0604020202020204" pitchFamily="34" charset="0"/>
              <a:buChar char="•"/>
            </a:pPr>
            <a:r>
              <a:rPr lang="en-GB" b="1" kern="0" dirty="0" smtClean="0">
                <a:solidFill>
                  <a:schemeClr val="tx1">
                    <a:lumMod val="50000"/>
                    <a:lumOff val="50000"/>
                  </a:schemeClr>
                </a:solidFill>
                <a:latin typeface="+mn-lt"/>
              </a:rPr>
              <a:t>The high latitude and polar amplification</a:t>
            </a:r>
          </a:p>
          <a:p>
            <a:pPr marL="457200" indent="-457200">
              <a:buFont typeface="Arial" panose="020B0604020202020204" pitchFamily="34" charset="0"/>
              <a:buChar char="•"/>
            </a:pPr>
            <a:endParaRPr lang="en-GB" b="1" kern="0" dirty="0">
              <a:latin typeface="+mn-lt"/>
            </a:endParaRPr>
          </a:p>
          <a:p>
            <a:pPr marL="457200" indent="-457200">
              <a:buFont typeface="Arial" panose="020B0604020202020204" pitchFamily="34" charset="0"/>
              <a:buChar char="•"/>
            </a:pPr>
            <a:r>
              <a:rPr lang="en-GB" b="1" kern="0" dirty="0" smtClean="0">
                <a:solidFill>
                  <a:srgbClr val="FFC000"/>
                </a:solidFill>
                <a:latin typeface="+mn-lt"/>
              </a:rPr>
              <a:t>Equatorial region and the El-Nino Southern Oscillation (stable water isotopes)</a:t>
            </a:r>
          </a:p>
          <a:p>
            <a:pPr marL="457200" indent="-457200">
              <a:buFont typeface="Arial" panose="020B0604020202020204" pitchFamily="34" charset="0"/>
              <a:buChar char="•"/>
            </a:pPr>
            <a:endParaRPr lang="en-GB" b="1" kern="0" dirty="0">
              <a:latin typeface="+mn-lt"/>
            </a:endParaRPr>
          </a:p>
          <a:p>
            <a:pPr marL="457200" indent="-457200">
              <a:buFont typeface="Arial" panose="020B0604020202020204" pitchFamily="34" charset="0"/>
              <a:buChar char="•"/>
            </a:pPr>
            <a:r>
              <a:rPr lang="en-GB" b="1" kern="0" dirty="0" smtClean="0">
                <a:latin typeface="+mn-lt"/>
              </a:rPr>
              <a:t>Current and future challenges (</a:t>
            </a:r>
            <a:r>
              <a:rPr lang="en-GB" b="1" kern="0" dirty="0" smtClean="0">
                <a:solidFill>
                  <a:srgbClr val="FF0000"/>
                </a:solidFill>
                <a:latin typeface="+mn-lt"/>
              </a:rPr>
              <a:t>opportunities</a:t>
            </a:r>
            <a:r>
              <a:rPr lang="en-GB" b="1" kern="0" dirty="0" smtClean="0">
                <a:latin typeface="+mn-lt"/>
              </a:rPr>
              <a:t>)</a:t>
            </a:r>
            <a:endParaRPr lang="en-GB" b="1" kern="0" dirty="0">
              <a:latin typeface="+mn-lt"/>
            </a:endParaRPr>
          </a:p>
        </p:txBody>
      </p:sp>
    </p:spTree>
    <p:extLst>
      <p:ext uri="{BB962C8B-B14F-4D97-AF65-F5344CB8AC3E}">
        <p14:creationId xmlns:p14="http://schemas.microsoft.com/office/powerpoint/2010/main" val="2801240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nsidc.org/sites/nsidc.org/files/images/seaice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28"/>
            <a:ext cx="9131828" cy="684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840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1264" y="188640"/>
            <a:ext cx="4876800"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sz="3200" b="1" kern="0" dirty="0" smtClean="0">
                <a:solidFill>
                  <a:schemeClr val="tx1">
                    <a:lumMod val="50000"/>
                    <a:lumOff val="50000"/>
                  </a:schemeClr>
                </a:solidFill>
                <a:latin typeface="+mn-lt"/>
              </a:rPr>
              <a:t>Data/model comparison</a:t>
            </a:r>
            <a:endParaRPr lang="en-GB" sz="3200" b="1" kern="0" dirty="0">
              <a:solidFill>
                <a:schemeClr val="tx1">
                  <a:lumMod val="50000"/>
                  <a:lumOff val="50000"/>
                </a:schemeClr>
              </a:solidFill>
              <a:latin typeface="+mn-lt"/>
            </a:endParaRPr>
          </a:p>
        </p:txBody>
      </p:sp>
      <p:pic>
        <p:nvPicPr>
          <p:cNvPr id="1026" name="Picture 2" descr="Fig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64" y="1556792"/>
            <a:ext cx="8549208"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347257" y="6517552"/>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err="1" smtClean="0">
                <a:latin typeface="Arial" panose="020B0604020202020204" pitchFamily="34" charset="0"/>
              </a:rPr>
              <a:t>Dowsett</a:t>
            </a:r>
            <a:r>
              <a:rPr lang="en-GB" altLang="en-US" sz="1089" b="1" dirty="0" smtClean="0">
                <a:latin typeface="Arial" panose="020B0604020202020204" pitchFamily="34" charset="0"/>
              </a:rPr>
              <a:t> et al.</a:t>
            </a:r>
            <a:r>
              <a:rPr lang="en-GB" altLang="en-US" sz="1089" b="1" dirty="0" smtClean="0">
                <a:latin typeface="Arial" panose="020B0604020202020204" pitchFamily="34" charset="0"/>
              </a:rPr>
              <a:t> (</a:t>
            </a:r>
            <a:r>
              <a:rPr lang="en-GB" altLang="en-US" sz="1089" b="1" dirty="0" smtClean="0">
                <a:latin typeface="Arial" panose="020B0604020202020204" pitchFamily="34" charset="0"/>
              </a:rPr>
              <a:t>2013)</a:t>
            </a:r>
            <a:r>
              <a:rPr lang="en-GB" altLang="en-US" sz="1089" b="1" dirty="0" smtClean="0">
                <a:latin typeface="Arial" panose="020B0604020202020204" pitchFamily="34" charset="0"/>
              </a:rPr>
              <a:t>. Scientific Reports.</a:t>
            </a:r>
            <a:endParaRPr lang="en-GB" altLang="en-US" sz="1089" b="1" dirty="0">
              <a:latin typeface="Arial" panose="020B0604020202020204" pitchFamily="34" charset="0"/>
            </a:endParaRPr>
          </a:p>
        </p:txBody>
      </p:sp>
    </p:spTree>
    <p:extLst>
      <p:ext uri="{BB962C8B-B14F-4D97-AF65-F5344CB8AC3E}">
        <p14:creationId xmlns:p14="http://schemas.microsoft.com/office/powerpoint/2010/main" val="53506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628800"/>
            <a:ext cx="8496944" cy="4896544"/>
          </a:xfrm>
          <a:prstGeom prst="rect">
            <a:avLst/>
          </a:prstGeom>
        </p:spPr>
      </p:pic>
    </p:spTree>
    <p:extLst>
      <p:ext uri="{BB962C8B-B14F-4D97-AF65-F5344CB8AC3E}">
        <p14:creationId xmlns:p14="http://schemas.microsoft.com/office/powerpoint/2010/main" val="1118629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y_of_leeds">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Green">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iversity Red">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iversity White">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eJulia">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Julia" id="{F9C80D9D-7C86-49C4-8D79-5394A7CC31D4}" vid="{50FD1530-BD23-4FE9-91E5-9D18DB75AD87}"/>
    </a:ext>
  </a:extLst>
</a:theme>
</file>

<file path=ppt/theme/theme7.xml><?xml version="1.0" encoding="utf-8"?>
<a:theme xmlns:a="http://schemas.openxmlformats.org/drawingml/2006/main" name="1_University Green">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University Red">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University White">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university_of_leeds</Template>
  <TotalTime>9987</TotalTime>
  <Words>1372</Words>
  <Application>Microsoft Office PowerPoint</Application>
  <PresentationFormat>On-screen Show (4:3)</PresentationFormat>
  <Paragraphs>183</Paragraphs>
  <Slides>26</Slides>
  <Notes>11</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26</vt:i4>
      </vt:variant>
    </vt:vector>
  </HeadingPairs>
  <TitlesOfParts>
    <vt:vector size="46" baseType="lpstr">
      <vt:lpstr>Aegean</vt:lpstr>
      <vt:lpstr>Arial</vt:lpstr>
      <vt:lpstr>Calibri</vt:lpstr>
      <vt:lpstr>Calibri Light</vt:lpstr>
      <vt:lpstr>Cambria Math</vt:lpstr>
      <vt:lpstr>msgothic</vt:lpstr>
      <vt:lpstr>Symbol</vt:lpstr>
      <vt:lpstr>Times</vt:lpstr>
      <vt:lpstr>Wingdings</vt:lpstr>
      <vt:lpstr>university_of_leeds</vt:lpstr>
      <vt:lpstr>University Green</vt:lpstr>
      <vt:lpstr>University Red</vt:lpstr>
      <vt:lpstr>University White</vt:lpstr>
      <vt:lpstr>Custom Design</vt:lpstr>
      <vt:lpstr>ThemeJulia</vt:lpstr>
      <vt:lpstr>1_University Green</vt:lpstr>
      <vt:lpstr>1_University Red</vt:lpstr>
      <vt:lpstr>1_University White</vt:lpstr>
      <vt:lpstr>1_Custom Design</vt:lpstr>
      <vt:lpstr>Office Theme</vt:lpstr>
      <vt:lpstr>PowerPoint Presentation</vt:lpstr>
      <vt:lpstr>Search for the…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Specific questions</vt:lpstr>
      <vt:lpstr>The modelling  water isotopes</vt:lpstr>
      <vt:lpstr>Modelling oxygen isotopes in the Pliocene: Large‐scale features over the land and ocean</vt:lpstr>
      <vt:lpstr>Structure of El Niño in HadCM3:</vt:lpstr>
      <vt:lpstr>Structure of El Niño in HadCM3 (coral):</vt:lpstr>
      <vt:lpstr>The Pacific Decadal Oscillation and its relationship with El Niño</vt:lpstr>
      <vt:lpstr>Model-data comparison for Pliocene coral</vt:lpstr>
      <vt:lpstr>Can El Niño be detected in Coral data?</vt:lpstr>
      <vt:lpstr>Where can El Niño could be detected in coral data?   HadCM3 results.</vt:lpstr>
      <vt:lpstr>Can El Niño be detected in planktonic foraminifera data?</vt:lpstr>
      <vt:lpstr>Results for the pre-industrial</vt:lpstr>
      <vt:lpstr>Results for the Pliocene</vt:lpstr>
      <vt:lpstr>Why are results different for the modern and the Pliocene at this location?</vt:lpstr>
      <vt:lpstr>Why are results different for the modern and the Pliocene?</vt:lpstr>
      <vt:lpstr>Where can El Niño be detected in individual planktonic foraminifera data? HadCM3 results</vt:lpstr>
      <vt:lpstr>Conclusions - Tropics</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Tindall</dc:creator>
  <cp:lastModifiedBy>Alan Haywood</cp:lastModifiedBy>
  <cp:revision>276</cp:revision>
  <dcterms:created xsi:type="dcterms:W3CDTF">2012-12-04T09:44:21Z</dcterms:created>
  <dcterms:modified xsi:type="dcterms:W3CDTF">2016-08-25T09:15:34Z</dcterms:modified>
</cp:coreProperties>
</file>