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620"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Rot="1" noChangeAspect="1" noChangeArrowheads="1"/>
          </p:cNvSpPr>
          <p:nvPr>
            <p:ph type="sldImg"/>
          </p:nvPr>
        </p:nvSpPr>
        <p:spPr bwMode="auto">
          <a:xfrm>
            <a:off x="1106488" y="812800"/>
            <a:ext cx="5343525" cy="4006850"/>
          </a:xfrm>
          <a:prstGeom prst="rect">
            <a:avLst/>
          </a:prstGeom>
          <a:noFill/>
          <a:ln w="9525">
            <a:noFill/>
            <a:round/>
            <a:headEnd/>
            <a:tailEnd/>
          </a:ln>
        </p:spPr>
      </p:sp>
      <p:sp>
        <p:nvSpPr>
          <p:cNvPr id="2050"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2051" name="Rectangle 3"/>
          <p:cNvSpPr>
            <a:spLocks noGrp="1" noChangeArrowheads="1"/>
          </p:cNvSpPr>
          <p:nvPr>
            <p:ph type="hdr"/>
          </p:nvPr>
        </p:nvSpPr>
        <p:spPr bwMode="auto">
          <a:xfrm>
            <a:off x="0"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endParaRPr lang="en-US"/>
          </a:p>
        </p:txBody>
      </p:sp>
      <p:sp>
        <p:nvSpPr>
          <p:cNvPr id="2052" name="Rectangle 4"/>
          <p:cNvSpPr>
            <a:spLocks noGrp="1" noChangeArrowheads="1"/>
          </p:cNvSpPr>
          <p:nvPr>
            <p:ph type="dt"/>
          </p:nvPr>
        </p:nvSpPr>
        <p:spPr bwMode="auto">
          <a:xfrm>
            <a:off x="4278313"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endParaRPr lang="en-US"/>
          </a:p>
        </p:txBody>
      </p:sp>
      <p:sp>
        <p:nvSpPr>
          <p:cNvPr id="2053" name="Rectangle 5"/>
          <p:cNvSpPr>
            <a:spLocks noGrp="1" noChangeArrowheads="1"/>
          </p:cNvSpPr>
          <p:nvPr>
            <p:ph type="ftr"/>
          </p:nvPr>
        </p:nvSpPr>
        <p:spPr bwMode="auto">
          <a:xfrm>
            <a:off x="0"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endParaRPr 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fld id="{3DB8634D-6861-4123-B33E-4A69BC3594D0}" type="slidenum">
              <a:rPr lang="en-GB"/>
              <a:pPr/>
              <a:t>‹#›</a:t>
            </a:fld>
            <a:endParaRPr lang="en-GB"/>
          </a:p>
        </p:txBody>
      </p:sp>
    </p:spTree>
    <p:extLst>
      <p:ext uri="{BB962C8B-B14F-4D97-AF65-F5344CB8AC3E}">
        <p14:creationId xmlns:p14="http://schemas.microsoft.com/office/powerpoint/2010/main" val="305197597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p:spPr>
        <p:txBody>
          <a:bodyPr/>
          <a:lstStyle/>
          <a:p>
            <a:fld id="{0E78A471-D789-41F3-8A64-F8CE717DD838}" type="slidenum">
              <a:rPr lang="en-GB"/>
              <a:t>1</a:t>
            </a:fld>
            <a:endParaRPr lang="en-GB"/>
          </a:p>
        </p:txBody>
      </p:sp>
      <p:sp>
        <p:nvSpPr>
          <p:cNvPr id="4099"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4100" name="Text Box 2"/>
          <p:cNvSpPr txBox="1">
            <a:spLocks noGrp="1" noChangeArrowheads="1"/>
          </p:cNvSpPr>
          <p:nvPr>
            <p:ph type="body" idx="1"/>
          </p:nvPr>
        </p:nvSpPr>
        <p:spPr>
          <a:xfrm>
            <a:off x="755650" y="5078413"/>
            <a:ext cx="6048375" cy="4811712"/>
          </a:xfrm>
          <a:noFill/>
          <a:ln/>
        </p:spPr>
        <p:txBody>
          <a:bodyPr tIns="10584"/>
          <a:lstStyle/>
          <a:p>
            <a:pPr algn="just" eaLnBrk="1">
              <a:lnSpc>
                <a:spcPct val="93000"/>
              </a:lnSpc>
              <a:spcBef>
                <a:spcPct val="0"/>
              </a:spcBef>
              <a:tabLst>
                <a:tab pos="723900" algn="l"/>
                <a:tab pos="1447800" algn="l"/>
                <a:tab pos="2171700" algn="l"/>
                <a:tab pos="2895600" algn="l"/>
                <a:tab pos="3619500" algn="l"/>
                <a:tab pos="4343400" algn="l"/>
                <a:tab pos="5067300" algn="l"/>
                <a:tab pos="5791200" algn="l"/>
              </a:tabLst>
            </a:pPr>
            <a:r>
              <a:rPr/>
              <a:t>Mean seasonal temperature (°C) anomalies (alternative minus standard) for Pliocene simulation with </a:t>
            </a:r>
            <a:r>
              <a:rPr i="1"/>
              <a:t>α</a:t>
            </a:r>
            <a:r>
              <a:rPr baseline="-25000"/>
              <a:t>min</a:t>
            </a:r>
            <a:r>
              <a:rPr/>
              <a:t>=0.2, showing (a and e) summer (JJA), (b and f) autumn (SON), (c and g) winter (DJF), and (d and h) spring (MAM). Figures a–d show the SAT anomalies, with Figures d–f displaying SST anomalies. Locations of data sites from Tables  and are also shown.</a:t>
            </a:r>
          </a:p>
          <a:p>
            <a:endParaRPr/>
          </a:p>
          <a:p>
            <a:r>
              <a:rPr lang="en-GB"/>
              <a:t>IF THIS IMAGE HAS BEEN PROVIDED BY OR IS OWNED BY A THIRD PARTY, AS INDICATED IN THE CAPTION LINE, THEN FURTHER PERMISSION MAY BE NEEDED BEFORE ANY FURTHER USE. PLEASE CONTACT WILEY'S PERMISSIONS DEPARTMENT ON PERMISSIONS@WILEY.COM OR USE THE RIGHTSLINK SERVICE BY CLICKING ON THE 'REQUEST PERMISSIONS' LINK ACCOMPANYING THIS ARTICLE. WILEY OR AUTHOR OWNED IMAGES MAY BE USED FOR NON-COMMERCIAL PURPOSES, SUBJECT TO PROPER CITATION OF THE ARTICLE, AUTHOR, AND PUBLISHER.</a:t>
            </a:r>
            <a:endParaRPr/>
          </a:p>
        </p:txBody>
      </p:sp>
    </p:spTree>
    <p:extLst>
      <p:ext uri="{BB962C8B-B14F-4D97-AF65-F5344CB8AC3E}">
        <p14:creationId xmlns:p14="http://schemas.microsoft.com/office/powerpoint/2010/main" val="1961875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endParaRPr lang="en-US"/>
          </a:p>
        </p:txBody>
      </p:sp>
      <p:sp>
        <p:nvSpPr>
          <p:cNvPr id="5" name="Rectangle 4"/>
          <p:cNvSpPr>
            <a:spLocks noGrp="1" noChangeArrowheads="1"/>
          </p:cNvSpPr>
          <p:nvPr>
            <p:ph type="ftr" idx="11"/>
          </p:nvPr>
        </p:nvSpPr>
        <p:spPr>
          <a:ln/>
        </p:spPr>
        <p:txBody>
          <a:bodyPr/>
          <a:lstStyle>
            <a:lvl1pPr>
              <a:defRPr/>
            </a:lvl1pPr>
          </a:lstStyle>
          <a:p>
            <a:endParaRPr lang="en-US"/>
          </a:p>
        </p:txBody>
      </p:sp>
      <p:sp>
        <p:nvSpPr>
          <p:cNvPr id="6" name="Rectangle 5"/>
          <p:cNvSpPr>
            <a:spLocks noGrp="1" noChangeArrowheads="1"/>
          </p:cNvSpPr>
          <p:nvPr>
            <p:ph type="sldNum" idx="12"/>
          </p:nvPr>
        </p:nvSpPr>
        <p:spPr>
          <a:ln/>
        </p:spPr>
        <p:txBody>
          <a:bodyPr/>
          <a:lstStyle>
            <a:lvl1pPr>
              <a:defRPr/>
            </a:lvl1pPr>
          </a:lstStyle>
          <a:p>
            <a:fld id="{1B66835F-EAB0-4ED2-A968-0980A81755BE}"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endParaRPr lang="en-US"/>
          </a:p>
        </p:txBody>
      </p:sp>
      <p:sp>
        <p:nvSpPr>
          <p:cNvPr id="5" name="Rectangle 4"/>
          <p:cNvSpPr>
            <a:spLocks noGrp="1" noChangeArrowheads="1"/>
          </p:cNvSpPr>
          <p:nvPr>
            <p:ph type="ftr" idx="11"/>
          </p:nvPr>
        </p:nvSpPr>
        <p:spPr>
          <a:ln/>
        </p:spPr>
        <p:txBody>
          <a:bodyPr/>
          <a:lstStyle>
            <a:lvl1pPr>
              <a:defRPr/>
            </a:lvl1pPr>
          </a:lstStyle>
          <a:p>
            <a:endParaRPr lang="en-US"/>
          </a:p>
        </p:txBody>
      </p:sp>
      <p:sp>
        <p:nvSpPr>
          <p:cNvPr id="6" name="Rectangle 5"/>
          <p:cNvSpPr>
            <a:spLocks noGrp="1" noChangeArrowheads="1"/>
          </p:cNvSpPr>
          <p:nvPr>
            <p:ph type="sldNum" idx="12"/>
          </p:nvPr>
        </p:nvSpPr>
        <p:spPr>
          <a:ln/>
        </p:spPr>
        <p:txBody>
          <a:bodyPr/>
          <a:lstStyle>
            <a:lvl1pPr>
              <a:defRPr/>
            </a:lvl1pPr>
          </a:lstStyle>
          <a:p>
            <a:fld id="{A519A307-86D9-4069-899A-C1B09C8DFED4}"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endParaRPr lang="en-US"/>
          </a:p>
        </p:txBody>
      </p:sp>
      <p:sp>
        <p:nvSpPr>
          <p:cNvPr id="5" name="Rectangle 4"/>
          <p:cNvSpPr>
            <a:spLocks noGrp="1" noChangeArrowheads="1"/>
          </p:cNvSpPr>
          <p:nvPr>
            <p:ph type="ftr" idx="11"/>
          </p:nvPr>
        </p:nvSpPr>
        <p:spPr>
          <a:ln/>
        </p:spPr>
        <p:txBody>
          <a:bodyPr/>
          <a:lstStyle>
            <a:lvl1pPr>
              <a:defRPr/>
            </a:lvl1pPr>
          </a:lstStyle>
          <a:p>
            <a:endParaRPr lang="en-US"/>
          </a:p>
        </p:txBody>
      </p:sp>
      <p:sp>
        <p:nvSpPr>
          <p:cNvPr id="6" name="Rectangle 5"/>
          <p:cNvSpPr>
            <a:spLocks noGrp="1" noChangeArrowheads="1"/>
          </p:cNvSpPr>
          <p:nvPr>
            <p:ph type="sldNum" idx="12"/>
          </p:nvPr>
        </p:nvSpPr>
        <p:spPr>
          <a:ln/>
        </p:spPr>
        <p:txBody>
          <a:bodyPr/>
          <a:lstStyle>
            <a:lvl1pPr>
              <a:defRPr/>
            </a:lvl1pPr>
          </a:lstStyle>
          <a:p>
            <a:fld id="{BF4B7843-4E17-42A9-8FE3-5E47CE8316BD}"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9387" cy="1260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9069387" cy="2417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4338638"/>
            <a:ext cx="9069387" cy="2417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endParaRPr lang="en-US"/>
          </a:p>
        </p:txBody>
      </p:sp>
      <p:sp>
        <p:nvSpPr>
          <p:cNvPr id="6" name="Rectangle 4"/>
          <p:cNvSpPr>
            <a:spLocks noGrp="1" noChangeArrowheads="1"/>
          </p:cNvSpPr>
          <p:nvPr>
            <p:ph type="ftr" idx="11"/>
          </p:nvPr>
        </p:nvSpPr>
        <p:spPr>
          <a:ln/>
        </p:spPr>
        <p:txBody>
          <a:bodyPr/>
          <a:lstStyle>
            <a:lvl1pPr>
              <a:defRPr/>
            </a:lvl1pPr>
          </a:lstStyle>
          <a:p>
            <a:endParaRPr lang="en-US"/>
          </a:p>
        </p:txBody>
      </p:sp>
      <p:sp>
        <p:nvSpPr>
          <p:cNvPr id="7" name="Rectangle 5"/>
          <p:cNvSpPr>
            <a:spLocks noGrp="1" noChangeArrowheads="1"/>
          </p:cNvSpPr>
          <p:nvPr>
            <p:ph type="sldNum" idx="12"/>
          </p:nvPr>
        </p:nvSpPr>
        <p:spPr>
          <a:ln/>
        </p:spPr>
        <p:txBody>
          <a:bodyPr/>
          <a:lstStyle>
            <a:lvl1pPr>
              <a:defRPr/>
            </a:lvl1pPr>
          </a:lstStyle>
          <a:p>
            <a:fld id="{D165E9B0-7DA8-466E-963D-86F25D5E43BA}"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endParaRPr lang="en-US"/>
          </a:p>
        </p:txBody>
      </p:sp>
      <p:sp>
        <p:nvSpPr>
          <p:cNvPr id="5" name="Rectangle 4"/>
          <p:cNvSpPr>
            <a:spLocks noGrp="1" noChangeArrowheads="1"/>
          </p:cNvSpPr>
          <p:nvPr>
            <p:ph type="ftr" idx="11"/>
          </p:nvPr>
        </p:nvSpPr>
        <p:spPr>
          <a:ln/>
        </p:spPr>
        <p:txBody>
          <a:bodyPr/>
          <a:lstStyle>
            <a:lvl1pPr>
              <a:defRPr/>
            </a:lvl1pPr>
          </a:lstStyle>
          <a:p>
            <a:endParaRPr lang="en-US"/>
          </a:p>
        </p:txBody>
      </p:sp>
      <p:sp>
        <p:nvSpPr>
          <p:cNvPr id="6" name="Rectangle 5"/>
          <p:cNvSpPr>
            <a:spLocks noGrp="1" noChangeArrowheads="1"/>
          </p:cNvSpPr>
          <p:nvPr>
            <p:ph type="sldNum" idx="12"/>
          </p:nvPr>
        </p:nvSpPr>
        <p:spPr>
          <a:ln/>
        </p:spPr>
        <p:txBody>
          <a:bodyPr/>
          <a:lstStyle>
            <a:lvl1pPr>
              <a:defRPr/>
            </a:lvl1pPr>
          </a:lstStyle>
          <a:p>
            <a:fld id="{F0102DDB-C13F-473E-AACA-21864AE54F49}"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endParaRPr lang="en-US"/>
          </a:p>
        </p:txBody>
      </p:sp>
      <p:sp>
        <p:nvSpPr>
          <p:cNvPr id="5" name="Rectangle 4"/>
          <p:cNvSpPr>
            <a:spLocks noGrp="1" noChangeArrowheads="1"/>
          </p:cNvSpPr>
          <p:nvPr>
            <p:ph type="ftr" idx="11"/>
          </p:nvPr>
        </p:nvSpPr>
        <p:spPr>
          <a:ln/>
        </p:spPr>
        <p:txBody>
          <a:bodyPr/>
          <a:lstStyle>
            <a:lvl1pPr>
              <a:defRPr/>
            </a:lvl1pPr>
          </a:lstStyle>
          <a:p>
            <a:endParaRPr lang="en-US"/>
          </a:p>
        </p:txBody>
      </p:sp>
      <p:sp>
        <p:nvSpPr>
          <p:cNvPr id="6" name="Rectangle 5"/>
          <p:cNvSpPr>
            <a:spLocks noGrp="1" noChangeArrowheads="1"/>
          </p:cNvSpPr>
          <p:nvPr>
            <p:ph type="sldNum" idx="12"/>
          </p:nvPr>
        </p:nvSpPr>
        <p:spPr>
          <a:ln/>
        </p:spPr>
        <p:txBody>
          <a:bodyPr/>
          <a:lstStyle>
            <a:lvl1pPr>
              <a:defRPr/>
            </a:lvl1pPr>
          </a:lstStyle>
          <a:p>
            <a:fld id="{07D227DA-043B-4C48-91A2-32B39C53C327}"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endParaRPr lang="en-US"/>
          </a:p>
        </p:txBody>
      </p:sp>
      <p:sp>
        <p:nvSpPr>
          <p:cNvPr id="6" name="Rectangle 4"/>
          <p:cNvSpPr>
            <a:spLocks noGrp="1" noChangeArrowheads="1"/>
          </p:cNvSpPr>
          <p:nvPr>
            <p:ph type="ftr" idx="11"/>
          </p:nvPr>
        </p:nvSpPr>
        <p:spPr>
          <a:ln/>
        </p:spPr>
        <p:txBody>
          <a:bodyPr/>
          <a:lstStyle>
            <a:lvl1pPr>
              <a:defRPr/>
            </a:lvl1pPr>
          </a:lstStyle>
          <a:p>
            <a:endParaRPr lang="en-US"/>
          </a:p>
        </p:txBody>
      </p:sp>
      <p:sp>
        <p:nvSpPr>
          <p:cNvPr id="7" name="Rectangle 5"/>
          <p:cNvSpPr>
            <a:spLocks noGrp="1" noChangeArrowheads="1"/>
          </p:cNvSpPr>
          <p:nvPr>
            <p:ph type="sldNum" idx="12"/>
          </p:nvPr>
        </p:nvSpPr>
        <p:spPr>
          <a:ln/>
        </p:spPr>
        <p:txBody>
          <a:bodyPr/>
          <a:lstStyle>
            <a:lvl1pPr>
              <a:defRPr/>
            </a:lvl1pPr>
          </a:lstStyle>
          <a:p>
            <a:fld id="{47F22E44-FC5C-4E3E-8CAB-290F97FD3C17}"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endParaRPr lang="en-US"/>
          </a:p>
        </p:txBody>
      </p:sp>
      <p:sp>
        <p:nvSpPr>
          <p:cNvPr id="8" name="Rectangle 4"/>
          <p:cNvSpPr>
            <a:spLocks noGrp="1" noChangeArrowheads="1"/>
          </p:cNvSpPr>
          <p:nvPr>
            <p:ph type="ftr" idx="11"/>
          </p:nvPr>
        </p:nvSpPr>
        <p:spPr>
          <a:ln/>
        </p:spPr>
        <p:txBody>
          <a:bodyPr/>
          <a:lstStyle>
            <a:lvl1pPr>
              <a:defRPr/>
            </a:lvl1pPr>
          </a:lstStyle>
          <a:p>
            <a:endParaRPr lang="en-US"/>
          </a:p>
        </p:txBody>
      </p:sp>
      <p:sp>
        <p:nvSpPr>
          <p:cNvPr id="9" name="Rectangle 5"/>
          <p:cNvSpPr>
            <a:spLocks noGrp="1" noChangeArrowheads="1"/>
          </p:cNvSpPr>
          <p:nvPr>
            <p:ph type="sldNum" idx="12"/>
          </p:nvPr>
        </p:nvSpPr>
        <p:spPr>
          <a:ln/>
        </p:spPr>
        <p:txBody>
          <a:bodyPr/>
          <a:lstStyle>
            <a:lvl1pPr>
              <a:defRPr/>
            </a:lvl1pPr>
          </a:lstStyle>
          <a:p>
            <a:fld id="{BB4FD631-3533-49BF-8675-298A6C14A225}"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endParaRPr lang="en-US"/>
          </a:p>
        </p:txBody>
      </p:sp>
      <p:sp>
        <p:nvSpPr>
          <p:cNvPr id="4" name="Rectangle 4"/>
          <p:cNvSpPr>
            <a:spLocks noGrp="1" noChangeArrowheads="1"/>
          </p:cNvSpPr>
          <p:nvPr>
            <p:ph type="ftr" idx="11"/>
          </p:nvPr>
        </p:nvSpPr>
        <p:spPr>
          <a:ln/>
        </p:spPr>
        <p:txBody>
          <a:bodyPr/>
          <a:lstStyle>
            <a:lvl1pPr>
              <a:defRPr/>
            </a:lvl1pPr>
          </a:lstStyle>
          <a:p>
            <a:endParaRPr lang="en-US"/>
          </a:p>
        </p:txBody>
      </p:sp>
      <p:sp>
        <p:nvSpPr>
          <p:cNvPr id="5" name="Rectangle 5"/>
          <p:cNvSpPr>
            <a:spLocks noGrp="1" noChangeArrowheads="1"/>
          </p:cNvSpPr>
          <p:nvPr>
            <p:ph type="sldNum" idx="12"/>
          </p:nvPr>
        </p:nvSpPr>
        <p:spPr>
          <a:ln/>
        </p:spPr>
        <p:txBody>
          <a:bodyPr/>
          <a:lstStyle>
            <a:lvl1pPr>
              <a:defRPr/>
            </a:lvl1pPr>
          </a:lstStyle>
          <a:p>
            <a:fld id="{D63DBE94-DEC4-4881-8D14-AF6CCDF9C64D}"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endParaRPr lang="en-US"/>
          </a:p>
        </p:txBody>
      </p:sp>
      <p:sp>
        <p:nvSpPr>
          <p:cNvPr id="3" name="Rectangle 4"/>
          <p:cNvSpPr>
            <a:spLocks noGrp="1" noChangeArrowheads="1"/>
          </p:cNvSpPr>
          <p:nvPr>
            <p:ph type="ftr" idx="11"/>
          </p:nvPr>
        </p:nvSpPr>
        <p:spPr>
          <a:ln/>
        </p:spPr>
        <p:txBody>
          <a:bodyPr/>
          <a:lstStyle>
            <a:lvl1pPr>
              <a:defRPr/>
            </a:lvl1pPr>
          </a:lstStyle>
          <a:p>
            <a:endParaRPr lang="en-US"/>
          </a:p>
        </p:txBody>
      </p:sp>
      <p:sp>
        <p:nvSpPr>
          <p:cNvPr id="4" name="Rectangle 5"/>
          <p:cNvSpPr>
            <a:spLocks noGrp="1" noChangeArrowheads="1"/>
          </p:cNvSpPr>
          <p:nvPr>
            <p:ph type="sldNum" idx="12"/>
          </p:nvPr>
        </p:nvSpPr>
        <p:spPr>
          <a:ln/>
        </p:spPr>
        <p:txBody>
          <a:bodyPr/>
          <a:lstStyle>
            <a:lvl1pPr>
              <a:defRPr/>
            </a:lvl1pPr>
          </a:lstStyle>
          <a:p>
            <a:fld id="{0A11BC93-EF5F-4F33-8BFB-4A24491F25A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endParaRPr lang="en-US"/>
          </a:p>
        </p:txBody>
      </p:sp>
      <p:sp>
        <p:nvSpPr>
          <p:cNvPr id="6" name="Rectangle 4"/>
          <p:cNvSpPr>
            <a:spLocks noGrp="1" noChangeArrowheads="1"/>
          </p:cNvSpPr>
          <p:nvPr>
            <p:ph type="ftr" idx="11"/>
          </p:nvPr>
        </p:nvSpPr>
        <p:spPr>
          <a:ln/>
        </p:spPr>
        <p:txBody>
          <a:bodyPr/>
          <a:lstStyle>
            <a:lvl1pPr>
              <a:defRPr/>
            </a:lvl1pPr>
          </a:lstStyle>
          <a:p>
            <a:endParaRPr lang="en-US"/>
          </a:p>
        </p:txBody>
      </p:sp>
      <p:sp>
        <p:nvSpPr>
          <p:cNvPr id="7" name="Rectangle 5"/>
          <p:cNvSpPr>
            <a:spLocks noGrp="1" noChangeArrowheads="1"/>
          </p:cNvSpPr>
          <p:nvPr>
            <p:ph type="sldNum" idx="12"/>
          </p:nvPr>
        </p:nvSpPr>
        <p:spPr>
          <a:ln/>
        </p:spPr>
        <p:txBody>
          <a:bodyPr/>
          <a:lstStyle>
            <a:lvl1pPr>
              <a:defRPr/>
            </a:lvl1pPr>
          </a:lstStyle>
          <a:p>
            <a:fld id="{C849EE62-BC28-4A7F-B1F5-B6ACB6EE66B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endParaRPr lang="en-US"/>
          </a:p>
        </p:txBody>
      </p:sp>
      <p:sp>
        <p:nvSpPr>
          <p:cNvPr id="6" name="Rectangle 4"/>
          <p:cNvSpPr>
            <a:spLocks noGrp="1" noChangeArrowheads="1"/>
          </p:cNvSpPr>
          <p:nvPr>
            <p:ph type="ftr" idx="11"/>
          </p:nvPr>
        </p:nvSpPr>
        <p:spPr>
          <a:ln/>
        </p:spPr>
        <p:txBody>
          <a:bodyPr/>
          <a:lstStyle>
            <a:lvl1pPr>
              <a:defRPr/>
            </a:lvl1pPr>
          </a:lstStyle>
          <a:p>
            <a:endParaRPr lang="en-US"/>
          </a:p>
        </p:txBody>
      </p:sp>
      <p:sp>
        <p:nvSpPr>
          <p:cNvPr id="7" name="Rectangle 5"/>
          <p:cNvSpPr>
            <a:spLocks noGrp="1" noChangeArrowheads="1"/>
          </p:cNvSpPr>
          <p:nvPr>
            <p:ph type="sldNum" idx="12"/>
          </p:nvPr>
        </p:nvSpPr>
        <p:spPr>
          <a:ln/>
        </p:spPr>
        <p:txBody>
          <a:bodyPr/>
          <a:lstStyle>
            <a:lvl1pPr>
              <a:defRPr/>
            </a:lvl1pPr>
          </a:lstStyle>
          <a:p>
            <a:fld id="{A85FF142-1807-4DC6-9742-35132D50543A}"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9387" cy="1260475"/>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503238" y="1768475"/>
            <a:ext cx="9069387" cy="4987925"/>
          </a:xfrm>
          <a:prstGeom prst="rect">
            <a:avLst/>
          </a:prstGeom>
          <a:noFill/>
          <a:ln w="9525">
            <a:noFill/>
            <a:round/>
            <a:headEnd/>
            <a:tailEnd/>
          </a:ln>
        </p:spPr>
        <p:txBody>
          <a:bodyPr vert="horz" wrap="square" lIns="0" tIns="28224"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50323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sz="1400">
                <a:solidFill>
                  <a:srgbClr val="000000"/>
                </a:solidFill>
                <a:latin typeface="Times New Roman" pitchFamily="16" charset="0"/>
              </a:defRPr>
            </a:lvl1pPr>
          </a:lstStyle>
          <a:p>
            <a:endParaRPr lang="en-US"/>
          </a:p>
        </p:txBody>
      </p:sp>
      <p:sp>
        <p:nvSpPr>
          <p:cNvPr id="1028" name="Rectangle 4"/>
          <p:cNvSpPr>
            <a:spLocks noGrp="1" noChangeArrowheads="1"/>
          </p:cNvSpPr>
          <p:nvPr>
            <p:ph type="ftr"/>
          </p:nvPr>
        </p:nvSpPr>
        <p:spPr bwMode="auto">
          <a:xfrm>
            <a:off x="3448050" y="6886575"/>
            <a:ext cx="3194050"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defRPr sz="1400">
                <a:solidFill>
                  <a:srgbClr val="000000"/>
                </a:solidFill>
                <a:latin typeface="Times New Roman" pitchFamily="16" charset="0"/>
              </a:defRPr>
            </a:lvl1pPr>
          </a:lstStyle>
          <a:p>
            <a:endParaRPr lang="en-US"/>
          </a:p>
        </p:txBody>
      </p:sp>
      <p:sp>
        <p:nvSpPr>
          <p:cNvPr id="1029" name="Rectangle 5"/>
          <p:cNvSpPr>
            <a:spLocks noGrp="1" noChangeArrowheads="1"/>
          </p:cNvSpPr>
          <p:nvPr>
            <p:ph type="sldNum"/>
          </p:nvPr>
        </p:nvSpPr>
        <p:spPr bwMode="auto">
          <a:xfrm>
            <a:off x="722788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defRPr sz="1400">
                <a:solidFill>
                  <a:srgbClr val="000000"/>
                </a:solidFill>
                <a:latin typeface="Times New Roman" pitchFamily="16" charset="0"/>
              </a:defRPr>
            </a:lvl1pPr>
          </a:lstStyle>
          <a:p>
            <a:fld id="{AB055419-CB8B-4279-962F-1AC4AB6A6D26}"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2pPr>
      <a:lvl3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3pPr>
      <a:lvl4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4pPr>
      <a:lvl5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onlinelibrary.wiley.com/doi/10.1002/2013GL058872/full#grl51487-fig-0002" TargetMode="External"/><Relationship Id="rId5" Type="http://schemas.openxmlformats.org/officeDocument/2006/relationships/hyperlink" Target="http://onlinelibrary.wiley.com/doi/10.1002/grl.v41.6/issuetoc"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468313" y="461963"/>
            <a:ext cx="9070975" cy="798512"/>
          </a:xfrm>
        </p:spPr>
        <p:txBody>
          <a:bodyPr tIns="1411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600" b="1" smtClean="0"/>
              <a:t>Can uncertainties in sea ice albedo reconcile patterns of data‐model discord for the Pliocene and 20th/21st centuries?</a:t>
            </a:r>
          </a:p>
        </p:txBody>
      </p:sp>
      <p:pic>
        <p:nvPicPr>
          <p:cNvPr id="2051" name="Picture 2"/>
          <p:cNvPicPr>
            <a:picLocks noChangeAspect="1" noChangeArrowheads="1"/>
          </p:cNvPicPr>
          <p:nvPr/>
        </p:nvPicPr>
        <p:blipFill>
          <a:blip r:embed="rId3" cstate="print"/>
          <a:srcRect/>
          <a:stretch>
            <a:fillRect/>
          </a:stretch>
        </p:blipFill>
        <p:spPr bwMode="auto">
          <a:xfrm>
            <a:off x="1941940" y="2163824"/>
            <a:ext cx="6000120" cy="3314352"/>
          </a:xfrm>
          <a:prstGeom prst="rect">
            <a:avLst/>
          </a:prstGeom>
          <a:noFill/>
          <a:ln w="9525">
            <a:noFill/>
            <a:round/>
            <a:headEnd/>
            <a:tailEnd/>
          </a:ln>
        </p:spPr>
      </p:pic>
      <p:pic>
        <p:nvPicPr>
          <p:cNvPr id="2052" name="Picture 3"/>
          <p:cNvPicPr>
            <a:picLocks noChangeAspect="1" noChangeArrowheads="1"/>
          </p:cNvPicPr>
          <p:nvPr/>
        </p:nvPicPr>
        <p:blipFill>
          <a:blip r:embed="rId4" cstate="print"/>
          <a:srcRect/>
          <a:stretch>
            <a:fillRect/>
          </a:stretch>
        </p:blipFill>
        <p:spPr bwMode="auto">
          <a:xfrm>
            <a:off x="0" y="0"/>
            <a:ext cx="0" cy="0"/>
          </a:xfrm>
          <a:prstGeom prst="rect">
            <a:avLst/>
          </a:prstGeom>
          <a:noFill/>
          <a:ln w="9525">
            <a:noFill/>
            <a:round/>
            <a:headEnd/>
            <a:tailEnd/>
          </a:ln>
        </p:spPr>
      </p:pic>
      <p:sp>
        <p:nvSpPr>
          <p:cNvPr id="2053" name="Text Box 4"/>
          <p:cNvSpPr txBox="1">
            <a:spLocks noChangeArrowheads="1"/>
          </p:cNvSpPr>
          <p:nvPr/>
        </p:nvSpPr>
        <p:spPr bwMode="auto">
          <a:xfrm>
            <a:off x="127000" y="6840538"/>
            <a:ext cx="6892925" cy="557212"/>
          </a:xfrm>
          <a:prstGeom prst="rect">
            <a:avLst/>
          </a:prstGeom>
          <a:noFill/>
          <a:ln w="9525">
            <a:noFill/>
            <a:round/>
            <a:headEnd/>
            <a:tailEnd/>
          </a:ln>
        </p:spPr>
        <p:txBody>
          <a:bodyPr lIns="90000" tIns="54702" rIns="90000" bIns="45000"/>
          <a:lstStyle/>
          <a:p>
            <a:pPr>
              <a:tabLst>
                <a:tab pos="723900" algn="l"/>
                <a:tab pos="1447800" algn="l"/>
                <a:tab pos="2171700" algn="l"/>
                <a:tab pos="2895600" algn="l"/>
                <a:tab pos="3619500" algn="l"/>
                <a:tab pos="4343400" algn="l"/>
                <a:tab pos="5067300" algn="l"/>
                <a:tab pos="5791200" algn="l"/>
                <a:tab pos="6515100" algn="l"/>
              </a:tabLst>
            </a:pPr>
            <a:r>
              <a:rPr lang="en-GB" sz="1100" b="1">
                <a:solidFill>
                  <a:srgbClr val="000000"/>
                </a:solidFill>
              </a:rPr>
              <a:t>Geophysical Research Letters</a:t>
            </a:r>
            <a:r>
              <a:rPr lang="en-GB" sz="1100">
                <a:solidFill>
                  <a:srgbClr val="000000"/>
                </a:solidFill>
              </a:rPr>
              <a:t/>
            </a:r>
            <a:br>
              <a:rPr lang="en-GB" sz="1100">
                <a:solidFill>
                  <a:srgbClr val="000000"/>
                </a:solidFill>
              </a:rPr>
            </a:br>
            <a:r>
              <a:rPr lang="en-GB" sz="1100">
                <a:solidFill>
                  <a:srgbClr val="000000"/>
                </a:solidFill>
                <a:hlinkClick r:id="rId5"/>
              </a:rPr>
              <a:t>Volume 41, Issue 6, </a:t>
            </a:r>
            <a:r>
              <a:rPr lang="en-GB" sz="1100">
                <a:solidFill>
                  <a:srgbClr val="000000"/>
                </a:solidFill>
              </a:rPr>
              <a:t>pages 2011-2018, 20 MAR 2014 DOI: 10.1002/2013GL058872</a:t>
            </a:r>
            <a:br>
              <a:rPr lang="en-GB" sz="1100">
                <a:solidFill>
                  <a:srgbClr val="000000"/>
                </a:solidFill>
              </a:rPr>
            </a:br>
            <a:r>
              <a:rPr lang="en-GB" sz="1100">
                <a:solidFill>
                  <a:srgbClr val="000000"/>
                </a:solidFill>
                <a:hlinkClick r:id="rId6"/>
              </a:rPr>
              <a:t>http://onlinelibrary.wiley.com/doi/10.1002/2013GL058872/full#grl51487-fig-0002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Words>
  <Application>Microsoft Office PowerPoint</Application>
  <PresentationFormat>Custom</PresentationFormat>
  <Paragraphs>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DejaVu Sans</vt:lpstr>
      <vt:lpstr>Times New Roman</vt:lpstr>
      <vt:lpstr>Office Theme</vt:lpstr>
      <vt:lpstr>Can uncertainties in sea ice albedo reconcile patterns of data‐model discord for the Pliocene and 20th/21st centuries?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RNA interference as a resistance mechanism against crop parasites in Africa: a ‘Trojan horse’ approach</dc:title>
  <dc:creator>Agile User</dc:creator>
  <cp:lastModifiedBy>Alan Haywood</cp:lastModifiedBy>
  <cp:revision>1</cp:revision>
  <cp:lastPrinted>1601-01-01T00:00:00Z</cp:lastPrinted>
  <dcterms:created xsi:type="dcterms:W3CDTF">2011-01-20T16:54:28Z</dcterms:created>
  <dcterms:modified xsi:type="dcterms:W3CDTF">2016-08-26T16:13:47Z</dcterms:modified>
</cp:coreProperties>
</file>