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59" r:id="rId6"/>
    <p:sldId id="258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42A22428-9080-48E2-8DAE-1808D9106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10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11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2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3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4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5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7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8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77953D-3D32-4BE2-A6D7-A7C8577448C0}" type="slidenum">
              <a:rPr lang="en-GB"/>
              <a:pPr/>
              <a:t>9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158750"/>
            <a:ext cx="2138363" cy="597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175" y="158750"/>
            <a:ext cx="6264275" cy="5970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158750"/>
            <a:ext cx="8228013" cy="312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52463"/>
            <a:ext cx="4037013" cy="547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52463"/>
            <a:ext cx="4038600" cy="547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3063" y="590550"/>
            <a:ext cx="5857875" cy="56959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52463"/>
            <a:ext cx="8228013" cy="547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158750"/>
            <a:ext cx="8228013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formating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484688" y="6370638"/>
            <a:ext cx="2897187" cy="26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FFFFFF"/>
                </a:solidFill>
                <a:latin typeface="+mj-lt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2pPr>
      <a:lvl3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3pPr>
      <a:lvl4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4pPr>
      <a:lvl5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5pPr>
      <a:lvl6pPr marL="2514600" indent="-228600" algn="l" defTabSz="449263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6pPr>
      <a:lvl7pPr marL="2971800" indent="-228600" algn="l" defTabSz="449263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7pPr>
      <a:lvl8pPr marL="3429000" indent="-228600" algn="l" defTabSz="449263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8pPr>
      <a:lvl9pPr marL="3886200" indent="-228600" algn="l" defTabSz="449263" rtl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pcc.ch/publications_and_data/ar4/wg1/en/figure-10-34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88640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A Draft </a:t>
            </a:r>
            <a:r>
              <a:rPr lang="en-GB" sz="3600" b="1" dirty="0" err="1" smtClean="0">
                <a:solidFill>
                  <a:srgbClr val="000000"/>
                </a:solidFill>
              </a:rPr>
              <a:t>Palaeoclimate</a:t>
            </a:r>
            <a:r>
              <a:rPr lang="en-GB" sz="3600" b="1" dirty="0" smtClean="0">
                <a:solidFill>
                  <a:srgbClr val="000000"/>
                </a:solidFill>
              </a:rPr>
              <a:t> Strategy for NCAS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51520" y="2708920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latin typeface="+mj-lt"/>
              </a:rPr>
              <a:t>1. </a:t>
            </a:r>
            <a:r>
              <a:rPr lang="en-GB" sz="3200" b="1" dirty="0" smtClean="0">
                <a:latin typeface="+mj-lt"/>
              </a:rPr>
              <a:t>Why </a:t>
            </a:r>
            <a:r>
              <a:rPr lang="en-GB" sz="3200" b="1" dirty="0" err="1" smtClean="0">
                <a:latin typeface="+mj-lt"/>
              </a:rPr>
              <a:t>palaeoclimate</a:t>
            </a:r>
            <a:r>
              <a:rPr lang="en-GB" sz="3200" b="1" dirty="0" smtClean="0">
                <a:latin typeface="+mj-lt"/>
              </a:rPr>
              <a:t>?</a:t>
            </a:r>
          </a:p>
          <a:p>
            <a:pPr>
              <a:defRPr/>
            </a:pPr>
            <a:r>
              <a:rPr lang="en-GB" sz="3200" b="1" dirty="0" smtClean="0">
                <a:latin typeface="+mj-lt"/>
              </a:rPr>
              <a:t>2. Grand challenges</a:t>
            </a:r>
          </a:p>
          <a:p>
            <a:pPr>
              <a:defRPr/>
            </a:pPr>
            <a:r>
              <a:rPr lang="en-GB" sz="3200" b="1" dirty="0" smtClean="0">
                <a:latin typeface="+mj-lt"/>
              </a:rPr>
              <a:t>3. Strategy aim</a:t>
            </a:r>
          </a:p>
          <a:p>
            <a:pPr>
              <a:defRPr/>
            </a:pPr>
            <a:r>
              <a:rPr lang="en-GB" sz="3200" b="1" dirty="0" smtClean="0">
                <a:latin typeface="+mj-lt"/>
              </a:rPr>
              <a:t>4. Strategy components</a:t>
            </a:r>
          </a:p>
          <a:p>
            <a:pPr>
              <a:defRPr/>
            </a:pPr>
            <a:r>
              <a:rPr lang="en-GB" sz="3200" b="1" dirty="0" smtClean="0">
                <a:latin typeface="+mj-lt"/>
              </a:rPr>
              <a:t>5. Wider implications</a:t>
            </a:r>
          </a:p>
          <a:p>
            <a:pPr>
              <a:defRPr/>
            </a:pPr>
            <a:endParaRPr lang="en-GB" sz="3200" b="1" dirty="0" smtClean="0">
              <a:latin typeface="+mj-lt"/>
            </a:endParaRPr>
          </a:p>
          <a:p>
            <a:pPr>
              <a:defRPr/>
            </a:pPr>
            <a:r>
              <a:rPr lang="en-GB" sz="3200" b="1" dirty="0" smtClean="0">
                <a:latin typeface="+mj-lt"/>
              </a:rPr>
              <a:t>Resources</a:t>
            </a:r>
          </a:p>
          <a:p>
            <a:pPr>
              <a:defRPr/>
            </a:pPr>
            <a:endParaRPr lang="en-GB" sz="2800" b="1" dirty="0" smtClean="0">
              <a:latin typeface="+mj-lt"/>
            </a:endParaRPr>
          </a:p>
          <a:p>
            <a:pPr>
              <a:defRPr/>
            </a:pPr>
            <a:r>
              <a:rPr lang="en-GB" sz="2800" b="1" dirty="0" smtClean="0">
                <a:latin typeface="+mj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556792"/>
            <a:ext cx="8439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+mn-lt"/>
              </a:rPr>
              <a:t>Jonathan Gregory, Alan Haywood</a:t>
            </a:r>
            <a:r>
              <a:rPr lang="en-GB" sz="2800" i="1" dirty="0" smtClean="0">
                <a:solidFill>
                  <a:srgbClr val="000000"/>
                </a:solidFill>
              </a:rPr>
              <a:t>, </a:t>
            </a:r>
            <a:r>
              <a:rPr lang="en-GB" sz="2800" i="1" dirty="0" err="1" smtClean="0">
                <a:solidFill>
                  <a:srgbClr val="000000"/>
                </a:solidFill>
              </a:rPr>
              <a:t>Manoj</a:t>
            </a:r>
            <a:r>
              <a:rPr lang="en-GB" sz="2800" i="1" dirty="0" smtClean="0">
                <a:solidFill>
                  <a:srgbClr val="000000"/>
                </a:solidFill>
              </a:rPr>
              <a:t> Joshi, Robin </a:t>
            </a:r>
            <a:r>
              <a:rPr lang="en-GB" sz="2800" i="1" dirty="0" smtClean="0">
                <a:solidFill>
                  <a:srgbClr val="000000"/>
                </a:solidFill>
                <a:latin typeface="+mn-lt"/>
              </a:rPr>
              <a:t>Smith </a:t>
            </a: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7800"/>
            <a:ext cx="91440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 5. Wider Implications and Connections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 descr="Figure 10.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11" y="620688"/>
            <a:ext cx="3824617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9" y="620688"/>
            <a:ext cx="5220072" cy="341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Increasing interest in longer term predictions in </a:t>
            </a:r>
            <a:r>
              <a:rPr lang="en-GB" b="1" dirty="0" smtClean="0"/>
              <a:t>IPCC</a:t>
            </a:r>
            <a:r>
              <a:rPr lang="en-GB" b="1" dirty="0" smtClean="0"/>
              <a:t>, highlighted by the National Academy </a:t>
            </a:r>
          </a:p>
          <a:p>
            <a:r>
              <a:rPr lang="en-GB" b="1" dirty="0" smtClean="0"/>
              <a:t>and DECC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Longer term sensitivity or Earth System Sensitivity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How will processes in the climate system </a:t>
            </a:r>
            <a:r>
              <a:rPr lang="en-GB" i="1" dirty="0" smtClean="0"/>
              <a:t>operating on </a:t>
            </a:r>
            <a:r>
              <a:rPr lang="en-GB" i="1" dirty="0" smtClean="0"/>
              <a:t>long timescales influence the eventual response </a:t>
            </a:r>
            <a:r>
              <a:rPr lang="en-GB" i="1" dirty="0" smtClean="0"/>
              <a:t> of </a:t>
            </a:r>
            <a:r>
              <a:rPr lang="en-GB" i="1" dirty="0" smtClean="0"/>
              <a:t>global mean temperature to a given CO</a:t>
            </a:r>
            <a:r>
              <a:rPr lang="en-GB" i="1" baseline="-25000" dirty="0" smtClean="0"/>
              <a:t>2</a:t>
            </a:r>
            <a:r>
              <a:rPr lang="en-GB" i="1" dirty="0" smtClean="0"/>
              <a:t> stabilisation scenario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i="1" dirty="0" smtClean="0"/>
              <a:t> </a:t>
            </a:r>
            <a:r>
              <a:rPr lang="en-GB" dirty="0" smtClean="0"/>
              <a:t>Long term impacts of possible geo-engineering solutions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Both require computationally efficient ESMs 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4077072"/>
            <a:ext cx="522007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General interest in assessment of AR5-class </a:t>
            </a:r>
            <a:r>
              <a:rPr lang="en-GB" b="1" dirty="0" smtClean="0"/>
              <a:t>model performance </a:t>
            </a:r>
            <a:r>
              <a:rPr lang="en-GB" b="1" dirty="0" smtClean="0"/>
              <a:t>for </a:t>
            </a:r>
            <a:r>
              <a:rPr lang="en-GB" b="1" dirty="0" err="1" smtClean="0"/>
              <a:t>palaeoclimate</a:t>
            </a:r>
            <a:r>
              <a:rPr lang="en-GB" b="1" dirty="0" smtClean="0"/>
              <a:t> scenarios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5013176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Unified tools means greater collaboration and </a:t>
            </a:r>
          </a:p>
          <a:p>
            <a:r>
              <a:rPr lang="en-GB" b="1" dirty="0" smtClean="0"/>
              <a:t>scientific output and relevance for UK </a:t>
            </a:r>
            <a:r>
              <a:rPr lang="en-GB" b="1" dirty="0" err="1" smtClean="0"/>
              <a:t>palaeoclimate</a:t>
            </a:r>
            <a:endParaRPr lang="en-GB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5589240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Doney</a:t>
            </a:r>
            <a:r>
              <a:rPr lang="en-GB" dirty="0" smtClean="0"/>
              <a:t> et al., 2004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Resources</a:t>
            </a:r>
            <a:endParaRPr lang="en-GB" sz="3600" b="1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12968" cy="421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Maintenance/development of </a:t>
            </a:r>
            <a:r>
              <a:rPr lang="en-GB" b="1" dirty="0" smtClean="0"/>
              <a:t>HadCM3-family  </a:t>
            </a:r>
            <a:r>
              <a:rPr lang="en-GB" i="1" dirty="0" smtClean="0"/>
              <a:t>(</a:t>
            </a:r>
            <a:r>
              <a:rPr lang="en-GB" i="1" dirty="0" smtClean="0"/>
              <a:t>development/maintenance work only) </a:t>
            </a:r>
          </a:p>
          <a:p>
            <a:endParaRPr lang="en-GB" dirty="0" smtClean="0"/>
          </a:p>
          <a:p>
            <a:r>
              <a:rPr lang="en-GB" dirty="0" smtClean="0"/>
              <a:t>Maintenance: 20% of a manger plus 7 months of dedicated CMS</a:t>
            </a:r>
          </a:p>
          <a:p>
            <a:endParaRPr lang="en-GB" dirty="0" smtClean="0"/>
          </a:p>
          <a:p>
            <a:r>
              <a:rPr lang="en-GB" dirty="0" smtClean="0"/>
              <a:t>Development: Maximum 48 months of PDRA time, minimum 38 months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CMIP5/PMIP3 Research with HadGEM2 (AO and ES) </a:t>
            </a:r>
          </a:p>
          <a:p>
            <a:endParaRPr lang="en-GB" dirty="0" smtClean="0"/>
          </a:p>
          <a:p>
            <a:r>
              <a:rPr lang="en-GB" dirty="0" smtClean="0"/>
              <a:t>36 months of PDRA time plus ~6000 node hours and ~4 TB of disk space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365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1. Why </a:t>
            </a:r>
            <a:r>
              <a:rPr lang="en-GB" sz="3600" b="1" dirty="0" err="1" smtClean="0">
                <a:solidFill>
                  <a:srgbClr val="000000"/>
                </a:solidFill>
              </a:rPr>
              <a:t>Palaeoclimate</a:t>
            </a:r>
            <a:r>
              <a:rPr lang="en-GB" sz="3600" b="1" dirty="0" smtClean="0">
                <a:solidFill>
                  <a:srgbClr val="000000"/>
                </a:solidFill>
              </a:rPr>
              <a:t>?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512" y="1268760"/>
            <a:ext cx="8640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Uncertainties highlighted in climate prediction involve aspects of the climate that have changed in the past (e.g. ENSO).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</a:t>
            </a:r>
            <a:r>
              <a:rPr lang="en-GB" sz="2400" dirty="0" err="1" smtClean="0"/>
              <a:t>Palaeoclimatology</a:t>
            </a:r>
            <a:r>
              <a:rPr lang="en-GB" sz="2400" dirty="0" smtClean="0"/>
              <a:t> can assess whether these changes are consistent with current theories of the climate system and if not, why not.</a:t>
            </a:r>
          </a:p>
          <a:p>
            <a:pPr algn="just">
              <a:defRPr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</a:t>
            </a:r>
            <a:r>
              <a:rPr lang="en-GB" sz="2400" dirty="0" err="1" smtClean="0"/>
              <a:t>Palaeoclimate</a:t>
            </a:r>
            <a:r>
              <a:rPr lang="en-GB" sz="2400" dirty="0" smtClean="0"/>
              <a:t> provides a unique test-bed for models that project large changes in the future to be evaluated using true out-of-sample tests of comparable magnitude. </a:t>
            </a:r>
          </a:p>
          <a:p>
            <a:pPr>
              <a:defRPr/>
            </a:pPr>
            <a:endParaRPr lang="en-GB" sz="3200" b="1" dirty="0" smtClean="0">
              <a:latin typeface="+mj-lt"/>
            </a:endParaRPr>
          </a:p>
          <a:p>
            <a:pPr>
              <a:defRPr/>
            </a:pPr>
            <a:endParaRPr lang="en-GB" sz="2800" b="1" dirty="0" smtClean="0">
              <a:latin typeface="+mj-lt"/>
            </a:endParaRPr>
          </a:p>
          <a:p>
            <a:pPr>
              <a:defRPr/>
            </a:pPr>
            <a:r>
              <a:rPr lang="en-GB" sz="2800" b="1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06" y="108243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2. Grand Challenges in </a:t>
            </a:r>
            <a:r>
              <a:rPr lang="en-GB" sz="3600" b="1" dirty="0" err="1" smtClean="0">
                <a:solidFill>
                  <a:srgbClr val="000000"/>
                </a:solidFill>
              </a:rPr>
              <a:t>Palaeoclimate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512" y="764704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Reproducing the observed record of variability and change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Reconciling </a:t>
            </a:r>
            <a:r>
              <a:rPr lang="en-GB" sz="2400" dirty="0" err="1" smtClean="0"/>
              <a:t>palaeoclimate</a:t>
            </a:r>
            <a:r>
              <a:rPr lang="en-GB" sz="2400" dirty="0" smtClean="0"/>
              <a:t> simulations with climate archives</a:t>
            </a:r>
            <a:endParaRPr lang="en-GB" sz="2800" b="1" dirty="0" smtClean="0">
              <a:latin typeface="+mj-lt"/>
            </a:endParaRPr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02505"/>
            <a:ext cx="3744416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5807807"/>
            <a:ext cx="289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Singarayer</a:t>
            </a:r>
            <a:r>
              <a:rPr lang="en-GB" dirty="0" smtClean="0"/>
              <a:t> and Valdes (2010)</a:t>
            </a:r>
            <a:endParaRPr lang="en-GB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459" y="1985916"/>
            <a:ext cx="3945260" cy="380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97546" y="5766242"/>
            <a:ext cx="26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Joussaume</a:t>
            </a:r>
            <a:r>
              <a:rPr lang="en-GB" dirty="0" smtClean="0"/>
              <a:t>, S. et al. (1999)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06" y="108243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3. What does the strategy aim to do?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512" y="980728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To ensure that the UK continues to improving the sophistication of modelling to face the grand challenges of </a:t>
            </a:r>
            <a:r>
              <a:rPr lang="en-GB" sz="2400" dirty="0" err="1" smtClean="0"/>
              <a:t>palaeoclimate</a:t>
            </a:r>
            <a:r>
              <a:rPr lang="en-GB" sz="2400" dirty="0" smtClean="0"/>
              <a:t> (overcome previous limitations)</a:t>
            </a:r>
          </a:p>
          <a:p>
            <a:pPr algn="just">
              <a:defRPr/>
            </a:pPr>
            <a:endParaRPr lang="en-GB" sz="2400" dirty="0" smtClean="0"/>
          </a:p>
          <a:p>
            <a:pPr algn="just">
              <a:defRPr/>
            </a:pPr>
            <a:r>
              <a:rPr lang="en-GB" sz="2400" i="1" dirty="0" smtClean="0"/>
              <a:t>HadCM3 family of climate models become the pre-eminent international choice for intermediate resolution Earth system modelling</a:t>
            </a:r>
          </a:p>
          <a:p>
            <a:pPr algn="just">
              <a:defRPr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400" dirty="0" smtClean="0"/>
              <a:t> Ensure that the UK continues to take a leading role in international research programmes (e.g. PMIP) comparing structurally different models, and structurally different models to observations (the geological record).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algn="just">
              <a:defRPr/>
            </a:pPr>
            <a:r>
              <a:rPr lang="en-GB" sz="2400" i="1" dirty="0" smtClean="0"/>
              <a:t>Application of the latest/practical version of the UM to CMIP5/PMIP3 identified time intervals</a:t>
            </a:r>
          </a:p>
          <a:p>
            <a:pPr algn="just">
              <a:defRPr/>
            </a:pPr>
            <a:endParaRPr lang="en-GB" sz="2400" dirty="0" smtClean="0"/>
          </a:p>
          <a:p>
            <a:pPr algn="just">
              <a:defRPr/>
            </a:pPr>
            <a:endParaRPr lang="en-GB" sz="2400" dirty="0" smtClean="0"/>
          </a:p>
          <a:p>
            <a:pPr algn="just">
              <a:defRPr/>
            </a:pP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06" y="108243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4. Components of the Strategy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512" y="980728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dirty="0" smtClean="0"/>
              <a:t>1. Development of the HadCM3-family of climate models so that they become the pre-eminent international choice for intermediate resolution Earth system modelling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340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9512" y="515719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/>
              <a:t>HadCM3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2348880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Still widely used for </a:t>
            </a:r>
            <a:r>
              <a:rPr lang="en-GB" dirty="0" err="1" smtClean="0"/>
              <a:t>palaeoclimate</a:t>
            </a:r>
            <a:r>
              <a:rPr lang="en-GB" dirty="0" smtClean="0"/>
              <a:t> applications</a:t>
            </a:r>
          </a:p>
          <a:p>
            <a:endParaRPr lang="en-GB" dirty="0" smtClean="0"/>
          </a:p>
          <a:p>
            <a:r>
              <a:rPr lang="en-GB" dirty="0" smtClean="0"/>
              <a:t>NERC ESM strategy envisages replacement for immediate level modelling in long term but a lifetime of ~10 years is still planned</a:t>
            </a:r>
          </a:p>
          <a:p>
            <a:endParaRPr lang="en-GB" dirty="0" smtClean="0"/>
          </a:p>
          <a:p>
            <a:r>
              <a:rPr lang="en-GB" b="1" dirty="0" smtClean="0"/>
              <a:t>ACTIONS:</a:t>
            </a:r>
          </a:p>
          <a:p>
            <a:endParaRPr lang="en-GB" dirty="0" smtClean="0"/>
          </a:p>
          <a:p>
            <a:r>
              <a:rPr lang="en-GB" dirty="0" err="1" smtClean="0"/>
              <a:t>i</a:t>
            </a:r>
            <a:r>
              <a:rPr lang="en-GB" dirty="0" smtClean="0"/>
              <a:t>) Maintenance of this family</a:t>
            </a:r>
          </a:p>
          <a:p>
            <a:endParaRPr lang="en-GB" dirty="0" smtClean="0"/>
          </a:p>
          <a:p>
            <a:r>
              <a:rPr lang="en-GB" dirty="0" smtClean="0"/>
              <a:t>ii) Development of this family to address new scientific questions of sufficient importance to attract external funding</a:t>
            </a:r>
            <a:endParaRPr lang="en-GB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6490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5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00"/>
                </a:solidFill>
              </a:rPr>
              <a:t>Development of the HadCM3-family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25" y="764704"/>
            <a:ext cx="9123010" cy="375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Maintenance: </a:t>
            </a:r>
          </a:p>
          <a:p>
            <a:endParaRPr lang="en-GB" sz="1200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CMS effort to improve the portability of the models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CMS effort to improve the flexibility for the creation of ancillary files for model </a:t>
            </a:r>
            <a:endParaRPr lang="en-GB" dirty="0" smtClean="0"/>
          </a:p>
          <a:p>
            <a:r>
              <a:rPr lang="en-GB" dirty="0" smtClean="0"/>
              <a:t>configuration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CMS effort to improve the performance of the model on parallel computers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 percentage of a manager to co-ordinate development effort, facilitate </a:t>
            </a:r>
            <a:endParaRPr lang="en-GB" dirty="0" smtClean="0"/>
          </a:p>
          <a:p>
            <a:r>
              <a:rPr lang="en-GB" dirty="0" smtClean="0"/>
              <a:t>communication across </a:t>
            </a:r>
            <a:r>
              <a:rPr lang="en-GB" dirty="0" smtClean="0"/>
              <a:t>the community of users (many of whom also do some </a:t>
            </a:r>
            <a:endParaRPr lang="en-GB" dirty="0" smtClean="0"/>
          </a:p>
          <a:p>
            <a:r>
              <a:rPr lang="en-GB" dirty="0" smtClean="0"/>
              <a:t>development</a:t>
            </a:r>
            <a:r>
              <a:rPr lang="en-GB" dirty="0" smtClean="0"/>
              <a:t>) and promote </a:t>
            </a:r>
            <a:r>
              <a:rPr lang="en-GB" dirty="0" smtClean="0"/>
              <a:t>uptake </a:t>
            </a:r>
            <a:r>
              <a:rPr lang="en-GB" dirty="0" smtClean="0"/>
              <a:t>by new users and provide them with help and advice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7268" y="3966992"/>
            <a:ext cx="8792792" cy="2210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Development: </a:t>
            </a:r>
          </a:p>
          <a:p>
            <a:endParaRPr lang="en-GB" sz="1200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MOSES2.2 land surface scheme and accompanying interactive vegetation models </a:t>
            </a:r>
            <a:endParaRPr lang="en-GB" dirty="0" smtClean="0"/>
          </a:p>
          <a:p>
            <a:r>
              <a:rPr lang="en-GB" dirty="0" smtClean="0"/>
              <a:t>not well tuned </a:t>
            </a:r>
            <a:r>
              <a:rPr lang="en-GB" dirty="0" smtClean="0"/>
              <a:t>in FAMOUS – correct this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Enhanced coupling to the GLIMMER ice sheet model (implementation of a more </a:t>
            </a:r>
            <a:endParaRPr lang="en-GB" dirty="0" smtClean="0"/>
          </a:p>
          <a:p>
            <a:r>
              <a:rPr lang="en-GB" dirty="0" smtClean="0"/>
              <a:t>Physical</a:t>
            </a:r>
            <a:r>
              <a:rPr lang="en-GB" dirty="0" smtClean="0"/>
              <a:t> </a:t>
            </a:r>
            <a:r>
              <a:rPr lang="en-GB" dirty="0" smtClean="0"/>
              <a:t>scheme </a:t>
            </a:r>
            <a:r>
              <a:rPr lang="en-GB" dirty="0" smtClean="0"/>
              <a:t>for the calculation of ice sheet mass balance. This would </a:t>
            </a:r>
            <a:r>
              <a:rPr lang="en-GB" dirty="0" smtClean="0"/>
              <a:t>create a </a:t>
            </a:r>
          </a:p>
          <a:p>
            <a:r>
              <a:rPr lang="en-GB" dirty="0" smtClean="0"/>
              <a:t>state-of –the-art </a:t>
            </a:r>
            <a:r>
              <a:rPr lang="en-GB" dirty="0" smtClean="0"/>
              <a:t>atmosphere-ice-sheet coupling*.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35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00"/>
                </a:solidFill>
              </a:rPr>
              <a:t>Development of the HadCM3-family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68" y="980728"/>
            <a:ext cx="834895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Development: </a:t>
            </a:r>
          </a:p>
          <a:p>
            <a:endParaRPr lang="en-GB" sz="1200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Inclusion of proxy formation models (oxygen-isotopes, C-13, Pa/</a:t>
            </a:r>
            <a:r>
              <a:rPr lang="en-GB" dirty="0" err="1" smtClean="0"/>
              <a:t>Th</a:t>
            </a:r>
            <a:r>
              <a:rPr lang="en-GB" dirty="0" smtClean="0"/>
              <a:t> and </a:t>
            </a:r>
            <a:r>
              <a:rPr lang="en-GB" dirty="0" err="1" smtClean="0"/>
              <a:t>Nd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 general ocean biogeochemistry model suitable for longer-term Earth system studies</a:t>
            </a:r>
          </a:p>
          <a:p>
            <a:r>
              <a:rPr lang="en-GB" dirty="0" smtClean="0"/>
              <a:t>(BIOGEM and SEDGEM or perhaps the MIT Darwin model (for ocean acidification)*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Dust, aerosols and atmospheric chemistry exist within the UM framework, they have</a:t>
            </a:r>
          </a:p>
          <a:p>
            <a:r>
              <a:rPr lang="en-GB" dirty="0" smtClean="0"/>
              <a:t>not been used for intermediate level modelling efforts – examine the best options for</a:t>
            </a:r>
          </a:p>
          <a:p>
            <a:r>
              <a:rPr lang="en-GB" dirty="0" smtClean="0"/>
              <a:t>implementation and execute.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Integrated modelling - coupling climate model to economic models. Computational </a:t>
            </a:r>
          </a:p>
          <a:p>
            <a:r>
              <a:rPr lang="en-GB" dirty="0" smtClean="0"/>
              <a:t>efficiency of this family of models might enable a big step fwd.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52405"/>
            <a:ext cx="843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4. Components of the Strategy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512" y="98072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dirty="0" smtClean="0"/>
              <a:t>2. To ensure that the UK continuous to have a leading role in international research programmes (e.g. PMIP) comparing structurally different models, and structurally different models to observations (the geological record)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80648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661248"/>
            <a:ext cx="26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Otto-</a:t>
            </a:r>
            <a:r>
              <a:rPr lang="en-GB" dirty="0" err="1" smtClean="0"/>
              <a:t>Bliesner</a:t>
            </a:r>
            <a:r>
              <a:rPr lang="en-GB" dirty="0" smtClean="0"/>
              <a:t> et al. (2007)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8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000000"/>
                </a:solidFill>
              </a:rPr>
              <a:t>A leading role in PMIP3 and beyond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661612"/>
            <a:ext cx="8791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PMIP3/CMIP5 Identified Experiments </a:t>
            </a:r>
          </a:p>
          <a:p>
            <a:endParaRPr lang="en-GB" sz="1200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Last Millennium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Mid-Holocene Climate Optimum*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Last Glacial Maximum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Glacial Inception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</a:t>
            </a:r>
            <a:r>
              <a:rPr lang="en-GB" dirty="0" err="1" smtClean="0"/>
              <a:t>Deglacial</a:t>
            </a:r>
            <a:r>
              <a:rPr lang="en-GB" dirty="0" smtClean="0"/>
              <a:t> Period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Last Interglacial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Pliocene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017" y="764704"/>
            <a:ext cx="8612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UM Version </a:t>
            </a:r>
          </a:p>
          <a:p>
            <a:endParaRPr lang="en-GB" sz="1200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UM Version 6.6.3 – HadGEM2 AO and ES set up with agreed PMIP3/CMIP5 boundary conditions</a:t>
            </a:r>
          </a:p>
          <a:p>
            <a:endParaRPr lang="en-GB" dirty="0" smtClean="0"/>
          </a:p>
          <a:p>
            <a:r>
              <a:rPr lang="en-GB" dirty="0" smtClean="0"/>
              <a:t>This will enable </a:t>
            </a:r>
            <a:r>
              <a:rPr lang="en-GB" dirty="0" err="1" smtClean="0"/>
              <a:t>palaeoclimates</a:t>
            </a:r>
            <a:r>
              <a:rPr lang="en-GB" dirty="0" smtClean="0"/>
              <a:t> to be examined in: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Unprecedented resolution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2) With the inclusion of additional Earth System feedbacks leading to an improved</a:t>
            </a:r>
          </a:p>
          <a:p>
            <a:pPr marL="342900" indent="-342900"/>
            <a:r>
              <a:rPr lang="en-GB" dirty="0" smtClean="0"/>
              <a:t>u</a:t>
            </a:r>
            <a:r>
              <a:rPr lang="en-GB" smtClean="0"/>
              <a:t>nderstanding </a:t>
            </a:r>
            <a:r>
              <a:rPr lang="en-GB" dirty="0" smtClean="0"/>
              <a:t>of climate evolution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7904" y="5013176"/>
            <a:ext cx="19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Taylor et al. (2009)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898</Words>
  <Application>Microsoft Office PowerPoint</Application>
  <PresentationFormat>On-screen Show (4:3)</PresentationFormat>
  <Paragraphs>143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 Groves</dc:creator>
  <cp:lastModifiedBy>earamh</cp:lastModifiedBy>
  <cp:revision>23</cp:revision>
  <cp:lastPrinted>1601-01-01T00:00:00Z</cp:lastPrinted>
  <dcterms:created xsi:type="dcterms:W3CDTF">2009-12-04T09:27:52Z</dcterms:created>
  <dcterms:modified xsi:type="dcterms:W3CDTF">2011-01-18T15:17:43Z</dcterms:modified>
</cp:coreProperties>
</file>