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7010400" cy="9296400"/>
  <p:defaultTextStyle>
    <a:defPPr>
      <a:defRPr lang="en-US"/>
    </a:defPPr>
    <a:lvl1pPr algn="l" defTabSz="4175125" rtl="0" fontAlgn="base">
      <a:spcBef>
        <a:spcPct val="0"/>
      </a:spcBef>
      <a:spcAft>
        <a:spcPct val="0"/>
      </a:spcAft>
      <a:defRPr sz="8200" kern="1200">
        <a:solidFill>
          <a:schemeClr val="tx1"/>
        </a:solidFill>
        <a:latin typeface="Arial" charset="0"/>
        <a:ea typeface="+mn-ea"/>
        <a:cs typeface="+mn-cs"/>
      </a:defRPr>
    </a:lvl1pPr>
    <a:lvl2pPr marL="2087563" indent="-1630363" algn="l" defTabSz="4175125" rtl="0" fontAlgn="base">
      <a:spcBef>
        <a:spcPct val="0"/>
      </a:spcBef>
      <a:spcAft>
        <a:spcPct val="0"/>
      </a:spcAft>
      <a:defRPr sz="8200" kern="1200">
        <a:solidFill>
          <a:schemeClr val="tx1"/>
        </a:solidFill>
        <a:latin typeface="Arial" charset="0"/>
        <a:ea typeface="+mn-ea"/>
        <a:cs typeface="+mn-cs"/>
      </a:defRPr>
    </a:lvl2pPr>
    <a:lvl3pPr marL="4175125" indent="-3260725" algn="l" defTabSz="4175125" rtl="0" fontAlgn="base">
      <a:spcBef>
        <a:spcPct val="0"/>
      </a:spcBef>
      <a:spcAft>
        <a:spcPct val="0"/>
      </a:spcAft>
      <a:defRPr sz="8200" kern="1200">
        <a:solidFill>
          <a:schemeClr val="tx1"/>
        </a:solidFill>
        <a:latin typeface="Arial" charset="0"/>
        <a:ea typeface="+mn-ea"/>
        <a:cs typeface="+mn-cs"/>
      </a:defRPr>
    </a:lvl3pPr>
    <a:lvl4pPr marL="6264275" indent="-4892675" algn="l" defTabSz="4175125" rtl="0" fontAlgn="base">
      <a:spcBef>
        <a:spcPct val="0"/>
      </a:spcBef>
      <a:spcAft>
        <a:spcPct val="0"/>
      </a:spcAft>
      <a:defRPr sz="8200" kern="1200">
        <a:solidFill>
          <a:schemeClr val="tx1"/>
        </a:solidFill>
        <a:latin typeface="Arial" charset="0"/>
        <a:ea typeface="+mn-ea"/>
        <a:cs typeface="+mn-cs"/>
      </a:defRPr>
    </a:lvl4pPr>
    <a:lvl5pPr marL="8351838" indent="-6523038" algn="l" defTabSz="4175125" rtl="0" fontAlgn="base">
      <a:spcBef>
        <a:spcPct val="0"/>
      </a:spcBef>
      <a:spcAft>
        <a:spcPct val="0"/>
      </a:spcAft>
      <a:defRPr sz="8200" kern="1200">
        <a:solidFill>
          <a:schemeClr val="tx1"/>
        </a:solidFill>
        <a:latin typeface="Arial" charset="0"/>
        <a:ea typeface="+mn-ea"/>
        <a:cs typeface="+mn-cs"/>
      </a:defRPr>
    </a:lvl5pPr>
    <a:lvl6pPr marL="2286000" algn="l" defTabSz="914400" rtl="0" eaLnBrk="1" latinLnBrk="0" hangingPunct="1">
      <a:defRPr sz="8200" kern="1200">
        <a:solidFill>
          <a:schemeClr val="tx1"/>
        </a:solidFill>
        <a:latin typeface="Arial" charset="0"/>
        <a:ea typeface="+mn-ea"/>
        <a:cs typeface="+mn-cs"/>
      </a:defRPr>
    </a:lvl6pPr>
    <a:lvl7pPr marL="2743200" algn="l" defTabSz="914400" rtl="0" eaLnBrk="1" latinLnBrk="0" hangingPunct="1">
      <a:defRPr sz="8200" kern="1200">
        <a:solidFill>
          <a:schemeClr val="tx1"/>
        </a:solidFill>
        <a:latin typeface="Arial" charset="0"/>
        <a:ea typeface="+mn-ea"/>
        <a:cs typeface="+mn-cs"/>
      </a:defRPr>
    </a:lvl7pPr>
    <a:lvl8pPr marL="3200400" algn="l" defTabSz="914400" rtl="0" eaLnBrk="1" latinLnBrk="0" hangingPunct="1">
      <a:defRPr sz="8200" kern="1200">
        <a:solidFill>
          <a:schemeClr val="tx1"/>
        </a:solidFill>
        <a:latin typeface="Arial" charset="0"/>
        <a:ea typeface="+mn-ea"/>
        <a:cs typeface="+mn-cs"/>
      </a:defRPr>
    </a:lvl8pPr>
    <a:lvl9pPr marL="3657600" algn="l" defTabSz="914400" rtl="0" eaLnBrk="1" latinLnBrk="0" hangingPunct="1">
      <a:defRPr sz="8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FF33"/>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946" autoAdjust="0"/>
  </p:normalViewPr>
  <p:slideViewPr>
    <p:cSldViewPr snapToGrid="0">
      <p:cViewPr>
        <p:scale>
          <a:sx n="33" d="100"/>
          <a:sy n="33" d="100"/>
        </p:scale>
        <p:origin x="-72" y="-72"/>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0"/>
            <a:ext cx="36387246" cy="6490569"/>
          </a:xfrm>
        </p:spPr>
        <p:txBody>
          <a:bodyPr/>
          <a:lstStyle/>
          <a:p>
            <a:r>
              <a:rPr lang="en-US" smtClean="0"/>
              <a:t>Click to edit Master title style</a:t>
            </a:r>
            <a:endParaRPr lang="en-GB"/>
          </a:p>
        </p:txBody>
      </p:sp>
      <p:sp>
        <p:nvSpPr>
          <p:cNvPr id="3" name="Subtitl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8C6C45E-AE64-48F8-BB9F-195B8FCB6D43}" type="datetimeFigureOut">
              <a:rPr lang="en-US"/>
              <a:pPr>
                <a:defRPr/>
              </a:pPr>
              <a:t>4/3/2013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AF15436-A932-46B2-A09F-91D8B76FD28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D11195-68FE-46E9-82D6-86288B0F95DA}" type="datetimeFigureOut">
              <a:rPr lang="en-US"/>
              <a:pPr>
                <a:defRPr/>
              </a:pPr>
              <a:t>4/3/2013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946534-7C1C-4CAB-9C50-218E902E79B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1" y="1212605"/>
            <a:ext cx="9631918" cy="2583610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40426" y="1212605"/>
            <a:ext cx="28182279" cy="25836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BD9E89D-7466-4469-A5C5-A1DE71D32B1B}" type="datetimeFigureOut">
              <a:rPr lang="en-US"/>
              <a:pPr>
                <a:defRPr/>
              </a:pPr>
              <a:t>4/3/2013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39B483-D630-4F57-BBCD-7B75F447188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C95012-D48D-40C9-ACA9-39AED664DC14}" type="datetimeFigureOut">
              <a:rPr lang="en-US"/>
              <a:pPr>
                <a:defRPr/>
              </a:pPr>
              <a:t>4/3/2013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A4D33B-3289-4E92-918F-2EFDB0155AD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9" y="19457690"/>
            <a:ext cx="36387246" cy="6013939"/>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3381579" y="12833948"/>
            <a:ext cx="36387246" cy="662374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8EA0AB-2084-4564-BAD4-112F0AF34DDF}" type="datetimeFigureOut">
              <a:rPr lang="en-US"/>
              <a:pPr>
                <a:defRPr/>
              </a:pPr>
              <a:t>4/3/2013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CD7E0C-C860-4EDD-A8E3-348F664FAF1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40426"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761000"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C7F034-5C10-497F-8056-1B8B51F1E27C}" type="datetimeFigureOut">
              <a:rPr lang="en-US"/>
              <a:pPr>
                <a:defRPr/>
              </a:pPr>
              <a:t>4/3/2013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35FE55F-0239-4BB9-84EF-913001366A7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0426" y="6777950"/>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40426"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6138" y="6777950"/>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746138"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B2D270D-170D-4CFE-A96F-D5A4D62B5456}" type="datetimeFigureOut">
              <a:rPr lang="en-US"/>
              <a:pPr>
                <a:defRPr/>
              </a:pPr>
              <a:t>4/3/2013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CC24FEA-410D-46E9-96AD-815E05602B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D113C84-79D9-4281-961D-74FD3AE7C4A2}" type="datetimeFigureOut">
              <a:rPr lang="en-US"/>
              <a:pPr>
                <a:defRPr/>
              </a:pPr>
              <a:t>4/3/2013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976C19D-B813-41BD-A92A-862E3537A30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D9B01F-0108-4720-AB63-5FD7D2E803EB}" type="datetimeFigureOut">
              <a:rPr lang="en-US"/>
              <a:pPr>
                <a:defRPr/>
              </a:pPr>
              <a:t>4/3/2013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0669524-D054-492A-8FE3-10857CF910B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8" y="1205591"/>
            <a:ext cx="14083710" cy="5130774"/>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6736944" y="1205594"/>
            <a:ext cx="23931155"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0428" y="6336367"/>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E7A9FA-9A03-40F9-814D-31AC53A21D1A}" type="datetimeFigureOut">
              <a:rPr lang="en-US"/>
              <a:pPr>
                <a:defRPr/>
              </a:pPr>
              <a:t>4/3/2013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B902F7C-1C3A-43D1-8E4A-DCB9FC38216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2"/>
            <a:ext cx="25685115" cy="2502306"/>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8390771" y="2705572"/>
            <a:ext cx="25685115" cy="18167985"/>
          </a:xfrm>
        </p:spPr>
        <p:txBody>
          <a:bodyPr rtlCol="0">
            <a:normAutofit/>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8390771" y="23698288"/>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E98EA3-0032-4CAC-ACDA-2C07A7409AA7}" type="datetimeFigureOut">
              <a:rPr lang="en-US"/>
              <a:pPr>
                <a:defRPr/>
              </a:pPr>
              <a:t>4/3/2013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23AAC4-5F97-4575-BB17-2DC61C3F7FE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39950" y="1212850"/>
            <a:ext cx="38528625" cy="5046663"/>
          </a:xfrm>
          <a:prstGeom prst="rect">
            <a:avLst/>
          </a:prstGeom>
          <a:noFill/>
          <a:ln w="9525">
            <a:noFill/>
            <a:miter lim="800000"/>
            <a:headEnd/>
            <a:tailEnd/>
          </a:ln>
        </p:spPr>
        <p:txBody>
          <a:bodyPr vert="horz" wrap="square" lIns="417643" tIns="208822" rIns="417643" bIns="208822"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139950" y="7065963"/>
            <a:ext cx="38528625" cy="19983450"/>
          </a:xfrm>
          <a:prstGeom prst="rect">
            <a:avLst/>
          </a:prstGeom>
          <a:noFill/>
          <a:ln w="9525">
            <a:noFill/>
            <a:miter lim="800000"/>
            <a:headEnd/>
            <a:tailEnd/>
          </a:ln>
        </p:spPr>
        <p:txBody>
          <a:bodyPr vert="horz" wrap="square" lIns="417643" tIns="208822" rIns="417643" bIns="2088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2139950" y="28065413"/>
            <a:ext cx="9988550" cy="1611312"/>
          </a:xfrm>
          <a:prstGeom prst="rect">
            <a:avLst/>
          </a:prstGeom>
        </p:spPr>
        <p:txBody>
          <a:bodyPr vert="horz" lIns="417643" tIns="208822" rIns="417643" bIns="208822" rtlCol="0" anchor="ctr"/>
          <a:lstStyle>
            <a:lvl1pPr algn="l" defTabSz="4176431" fontAlgn="auto">
              <a:spcBef>
                <a:spcPts val="0"/>
              </a:spcBef>
              <a:spcAft>
                <a:spcPts val="0"/>
              </a:spcAft>
              <a:defRPr sz="5500">
                <a:solidFill>
                  <a:schemeClr val="tx1">
                    <a:tint val="75000"/>
                  </a:schemeClr>
                </a:solidFill>
                <a:latin typeface="+mn-lt"/>
              </a:defRPr>
            </a:lvl1pPr>
          </a:lstStyle>
          <a:p>
            <a:pPr>
              <a:defRPr/>
            </a:pPr>
            <a:fld id="{64B17437-AF97-4DFC-9FEA-3D002009F75F}" type="datetimeFigureOut">
              <a:rPr lang="en-US"/>
              <a:pPr>
                <a:defRPr/>
              </a:pPr>
              <a:t>4/3/2013</a:t>
            </a:fld>
            <a:endParaRPr lang="en-GB"/>
          </a:p>
        </p:txBody>
      </p:sp>
      <p:sp>
        <p:nvSpPr>
          <p:cNvPr id="5" name="Footer Placeholder 4"/>
          <p:cNvSpPr>
            <a:spLocks noGrp="1"/>
          </p:cNvSpPr>
          <p:nvPr>
            <p:ph type="ftr" sz="quarter" idx="3"/>
          </p:nvPr>
        </p:nvSpPr>
        <p:spPr>
          <a:xfrm>
            <a:off x="14625638" y="28065413"/>
            <a:ext cx="13557250" cy="1611312"/>
          </a:xfrm>
          <a:prstGeom prst="rect">
            <a:avLst/>
          </a:prstGeom>
        </p:spPr>
        <p:txBody>
          <a:bodyPr vert="horz" lIns="417643" tIns="208822" rIns="417643" bIns="208822" rtlCol="0" anchor="ctr"/>
          <a:lstStyle>
            <a:lvl1pPr algn="ctr" defTabSz="4176431" fontAlgn="auto">
              <a:spcBef>
                <a:spcPts val="0"/>
              </a:spcBef>
              <a:spcAft>
                <a:spcPts val="0"/>
              </a:spcAft>
              <a:defRPr sz="55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30680025" y="28065413"/>
            <a:ext cx="9988550" cy="1611312"/>
          </a:xfrm>
          <a:prstGeom prst="rect">
            <a:avLst/>
          </a:prstGeom>
        </p:spPr>
        <p:txBody>
          <a:bodyPr vert="horz" lIns="417643" tIns="208822" rIns="417643" bIns="208822" rtlCol="0" anchor="ctr"/>
          <a:lstStyle>
            <a:lvl1pPr algn="r" defTabSz="4176431" fontAlgn="auto">
              <a:spcBef>
                <a:spcPts val="0"/>
              </a:spcBef>
              <a:spcAft>
                <a:spcPts val="0"/>
              </a:spcAft>
              <a:defRPr sz="5500">
                <a:solidFill>
                  <a:schemeClr val="tx1">
                    <a:tint val="75000"/>
                  </a:schemeClr>
                </a:solidFill>
                <a:latin typeface="+mn-lt"/>
              </a:defRPr>
            </a:lvl1pPr>
          </a:lstStyle>
          <a:p>
            <a:pPr>
              <a:defRPr/>
            </a:pPr>
            <a:fld id="{8D44E458-CA1A-4AA9-BDC0-89998206F48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kern="1200">
          <a:solidFill>
            <a:schemeClr val="tx1"/>
          </a:solidFill>
          <a:latin typeface="+mj-lt"/>
          <a:ea typeface="+mj-ea"/>
          <a:cs typeface="+mj-cs"/>
        </a:defRPr>
      </a:lvl1pPr>
      <a:lvl2pPr algn="ctr" defTabSz="4175125" rtl="0" eaLnBrk="0" fontAlgn="base" hangingPunct="0">
        <a:spcBef>
          <a:spcPct val="0"/>
        </a:spcBef>
        <a:spcAft>
          <a:spcPct val="0"/>
        </a:spcAft>
        <a:defRPr sz="20100">
          <a:solidFill>
            <a:schemeClr val="tx1"/>
          </a:solidFill>
          <a:latin typeface="Calibri" pitchFamily="34" charset="0"/>
        </a:defRPr>
      </a:lvl2pPr>
      <a:lvl3pPr algn="ctr" defTabSz="4175125" rtl="0" eaLnBrk="0" fontAlgn="base" hangingPunct="0">
        <a:spcBef>
          <a:spcPct val="0"/>
        </a:spcBef>
        <a:spcAft>
          <a:spcPct val="0"/>
        </a:spcAft>
        <a:defRPr sz="20100">
          <a:solidFill>
            <a:schemeClr val="tx1"/>
          </a:solidFill>
          <a:latin typeface="Calibri" pitchFamily="34" charset="0"/>
        </a:defRPr>
      </a:lvl3pPr>
      <a:lvl4pPr algn="ctr" defTabSz="4175125" rtl="0" eaLnBrk="0" fontAlgn="base" hangingPunct="0">
        <a:spcBef>
          <a:spcPct val="0"/>
        </a:spcBef>
        <a:spcAft>
          <a:spcPct val="0"/>
        </a:spcAft>
        <a:defRPr sz="20100">
          <a:solidFill>
            <a:schemeClr val="tx1"/>
          </a:solidFill>
          <a:latin typeface="Calibri" pitchFamily="34" charset="0"/>
        </a:defRPr>
      </a:lvl4pPr>
      <a:lvl5pPr algn="ctr" defTabSz="4175125" rtl="0" eaLnBrk="0" fontAlgn="base" hangingPunct="0">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eaLnBrk="0" fontAlgn="base" hangingPunct="0">
        <a:spcBef>
          <a:spcPct val="20000"/>
        </a:spcBef>
        <a:spcAft>
          <a:spcPct val="0"/>
        </a:spcAft>
        <a:buFont typeface="Arial" charset="0"/>
        <a:buChar char="•"/>
        <a:defRPr sz="146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6"/>
          <p:cNvSpPr>
            <a:spLocks noChangeArrowheads="1"/>
          </p:cNvSpPr>
          <p:nvPr/>
        </p:nvSpPr>
        <p:spPr bwMode="auto">
          <a:xfrm>
            <a:off x="495300" y="11988800"/>
            <a:ext cx="17640300" cy="6756400"/>
          </a:xfrm>
          <a:prstGeom prst="roundRect">
            <a:avLst>
              <a:gd name="adj" fmla="val 5646"/>
            </a:avLst>
          </a:prstGeom>
          <a:solidFill>
            <a:schemeClr val="bg1"/>
          </a:solidFill>
          <a:ln w="44450" algn="ctr">
            <a:solidFill>
              <a:schemeClr val="accent6">
                <a:lumMod val="75000"/>
              </a:schemeClr>
            </a:solidFill>
            <a:round/>
            <a:headEnd/>
            <a:tailEnd/>
          </a:ln>
        </p:spPr>
        <p:txBody>
          <a:bodyPr lIns="109175" tIns="54587" rIns="109175" bIns="54587" anchor="ctr"/>
          <a:lstStyle/>
          <a:p>
            <a:pPr algn="ctr">
              <a:defRPr/>
            </a:pPr>
            <a:endParaRPr lang="en-GB" dirty="0">
              <a:solidFill>
                <a:srgbClr val="FFFFFF"/>
              </a:solidFill>
              <a:latin typeface="Calibri" pitchFamily="34" charset="0"/>
            </a:endParaRPr>
          </a:p>
        </p:txBody>
      </p:sp>
      <p:sp>
        <p:nvSpPr>
          <p:cNvPr id="2068" name="Rounded Rectangle 6"/>
          <p:cNvSpPr>
            <a:spLocks noChangeArrowheads="1"/>
          </p:cNvSpPr>
          <p:nvPr/>
        </p:nvSpPr>
        <p:spPr bwMode="auto">
          <a:xfrm>
            <a:off x="533401" y="19421476"/>
            <a:ext cx="17602200" cy="10366827"/>
          </a:xfrm>
          <a:prstGeom prst="roundRect">
            <a:avLst>
              <a:gd name="adj" fmla="val 4602"/>
            </a:avLst>
          </a:prstGeom>
          <a:solidFill>
            <a:schemeClr val="bg1"/>
          </a:solidFill>
          <a:ln w="44450" algn="ctr">
            <a:solidFill>
              <a:schemeClr val="accent6">
                <a:lumMod val="75000"/>
              </a:schemeClr>
            </a:solidFill>
            <a:round/>
            <a:headEnd/>
            <a:tailEnd/>
          </a:ln>
        </p:spPr>
        <p:txBody>
          <a:bodyPr lIns="109175" tIns="54587" rIns="109175" bIns="54587" anchor="ctr"/>
          <a:lstStyle/>
          <a:p>
            <a:pPr algn="ctr">
              <a:defRPr/>
            </a:pPr>
            <a:endParaRPr lang="en-GB" dirty="0">
              <a:solidFill>
                <a:srgbClr val="FFFFFF"/>
              </a:solidFill>
              <a:latin typeface="Calibri" pitchFamily="34" charset="0"/>
            </a:endParaRPr>
          </a:p>
        </p:txBody>
      </p:sp>
      <p:sp>
        <p:nvSpPr>
          <p:cNvPr id="2050" name="Rounded Rectangle 6"/>
          <p:cNvSpPr>
            <a:spLocks noChangeArrowheads="1"/>
          </p:cNvSpPr>
          <p:nvPr/>
        </p:nvSpPr>
        <p:spPr bwMode="auto">
          <a:xfrm>
            <a:off x="28841700" y="16328570"/>
            <a:ext cx="13438414" cy="13446579"/>
          </a:xfrm>
          <a:prstGeom prst="roundRect">
            <a:avLst>
              <a:gd name="adj" fmla="val 4479"/>
            </a:avLst>
          </a:prstGeom>
          <a:solidFill>
            <a:schemeClr val="bg1"/>
          </a:solidFill>
          <a:ln w="44450" algn="ctr">
            <a:solidFill>
              <a:schemeClr val="accent6"/>
            </a:solidFill>
            <a:round/>
            <a:headEnd/>
            <a:tailEnd/>
          </a:ln>
        </p:spPr>
        <p:txBody>
          <a:bodyPr lIns="109175" tIns="54587" rIns="109175" bIns="54587" anchor="ctr"/>
          <a:lstStyle/>
          <a:p>
            <a:pPr algn="ctr">
              <a:defRPr/>
            </a:pPr>
            <a:endParaRPr lang="en-GB" dirty="0">
              <a:solidFill>
                <a:srgbClr val="FFFFFF"/>
              </a:solidFill>
              <a:latin typeface="Calibri" pitchFamily="34" charset="0"/>
            </a:endParaRPr>
          </a:p>
        </p:txBody>
      </p:sp>
      <p:sp>
        <p:nvSpPr>
          <p:cNvPr id="2" name="Rounded Rectangle 6"/>
          <p:cNvSpPr>
            <a:spLocks noChangeArrowheads="1"/>
          </p:cNvSpPr>
          <p:nvPr/>
        </p:nvSpPr>
        <p:spPr bwMode="auto">
          <a:xfrm>
            <a:off x="18636342" y="16372114"/>
            <a:ext cx="9900557" cy="13379116"/>
          </a:xfrm>
          <a:prstGeom prst="roundRect">
            <a:avLst>
              <a:gd name="adj" fmla="val 6480"/>
            </a:avLst>
          </a:prstGeom>
          <a:ln w="28575">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lIns="109175" tIns="54587" rIns="109175" bIns="54587" anchor="ctr"/>
          <a:lstStyle/>
          <a:p>
            <a:pPr algn="ctr">
              <a:defRPr/>
            </a:pPr>
            <a:endParaRPr lang="en-GB">
              <a:solidFill>
                <a:srgbClr val="FFFFFF"/>
              </a:solidFill>
            </a:endParaRPr>
          </a:p>
        </p:txBody>
      </p:sp>
      <p:sp>
        <p:nvSpPr>
          <p:cNvPr id="4" name="Rounded Rectangle 3"/>
          <p:cNvSpPr>
            <a:spLocks noChangeArrowheads="1"/>
          </p:cNvSpPr>
          <p:nvPr/>
        </p:nvSpPr>
        <p:spPr bwMode="auto">
          <a:xfrm>
            <a:off x="342900" y="285750"/>
            <a:ext cx="41992550" cy="325755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lIns="109175" tIns="54587" rIns="109175" bIns="54587" anchor="ctr"/>
          <a:lstStyle/>
          <a:p>
            <a:pPr algn="ctr" defTabSz="4175916" fontAlgn="auto">
              <a:spcBef>
                <a:spcPts val="0"/>
              </a:spcBef>
              <a:spcAft>
                <a:spcPts val="0"/>
              </a:spcAft>
              <a:defRPr/>
            </a:pPr>
            <a:endParaRPr lang="en-GB" dirty="0">
              <a:solidFill>
                <a:schemeClr val="lt1"/>
              </a:solidFill>
            </a:endParaRPr>
          </a:p>
        </p:txBody>
      </p:sp>
      <p:sp>
        <p:nvSpPr>
          <p:cNvPr id="2056" name="Text Box 18"/>
          <p:cNvSpPr txBox="1">
            <a:spLocks noChangeArrowheads="1"/>
          </p:cNvSpPr>
          <p:nvPr/>
        </p:nvSpPr>
        <p:spPr bwMode="auto">
          <a:xfrm>
            <a:off x="4572000" y="1718132"/>
            <a:ext cx="33299400" cy="941237"/>
          </a:xfrm>
          <a:prstGeom prst="rect">
            <a:avLst/>
          </a:prstGeom>
          <a:noFill/>
          <a:ln w="9525">
            <a:noFill/>
            <a:miter lim="800000"/>
            <a:headEnd/>
            <a:tailEnd/>
          </a:ln>
        </p:spPr>
        <p:txBody>
          <a:bodyPr wrap="square" lIns="109175" tIns="54587" rIns="109175" bIns="54587">
            <a:spAutoFit/>
          </a:bodyPr>
          <a:lstStyle/>
          <a:p>
            <a:pPr algn="ctr">
              <a:spcBef>
                <a:spcPct val="50000"/>
              </a:spcBef>
            </a:pPr>
            <a:r>
              <a:rPr lang="en-US" sz="5400" dirty="0" smtClean="0">
                <a:latin typeface="Times New Roman" pitchFamily="18" charset="0"/>
                <a:cs typeface="Times New Roman" pitchFamily="18" charset="0"/>
              </a:rPr>
              <a:t>Alan M. Haywood</a:t>
            </a:r>
            <a:r>
              <a:rPr lang="en-US" sz="5400" baseline="30000" dirty="0" smtClean="0">
                <a:latin typeface="Times New Roman" pitchFamily="18" charset="0"/>
                <a:cs typeface="Times New Roman" pitchFamily="18" charset="0"/>
              </a:rPr>
              <a:t>1</a:t>
            </a:r>
            <a:r>
              <a:rPr lang="en-US" sz="5400" dirty="0" smtClean="0">
                <a:latin typeface="Times New Roman" pitchFamily="18" charset="0"/>
                <a:cs typeface="Times New Roman" pitchFamily="18" charset="0"/>
              </a:rPr>
              <a:t>, Daniel J. Hill</a:t>
            </a:r>
            <a:r>
              <a:rPr lang="en-US" sz="5400" baseline="30000" dirty="0" smtClean="0">
                <a:latin typeface="Times New Roman" pitchFamily="18" charset="0"/>
                <a:cs typeface="Times New Roman" pitchFamily="18" charset="0"/>
              </a:rPr>
              <a:t>1/2</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Aisling</a:t>
            </a:r>
            <a:r>
              <a:rPr lang="en-US" sz="5400" dirty="0" smtClean="0">
                <a:latin typeface="Times New Roman" pitchFamily="18" charset="0"/>
                <a:cs typeface="Times New Roman" pitchFamily="18" charset="0"/>
              </a:rPr>
              <a:t> M. Dolan</a:t>
            </a:r>
            <a:r>
              <a:rPr lang="en-US" sz="5400" baseline="30000" dirty="0" smtClean="0">
                <a:latin typeface="Times New Roman" pitchFamily="18" charset="0"/>
                <a:cs typeface="Times New Roman" pitchFamily="18" charset="0"/>
              </a:rPr>
              <a:t>1</a:t>
            </a:r>
            <a:r>
              <a:rPr lang="en-US" sz="5400" dirty="0" smtClean="0">
                <a:latin typeface="Times New Roman" pitchFamily="18" charset="0"/>
                <a:cs typeface="Times New Roman" pitchFamily="18" charset="0"/>
              </a:rPr>
              <a:t>, Daniel J. Lunt</a:t>
            </a:r>
            <a:r>
              <a:rPr lang="en-US" sz="5400" baseline="30000" dirty="0" smtClean="0">
                <a:latin typeface="Times New Roman" pitchFamily="18" charset="0"/>
                <a:cs typeface="Times New Roman" pitchFamily="18" charset="0"/>
              </a:rPr>
              <a:t>3</a:t>
            </a:r>
            <a:r>
              <a:rPr lang="en-US" sz="5400" dirty="0" smtClean="0">
                <a:latin typeface="Times New Roman" pitchFamily="18" charset="0"/>
                <a:cs typeface="Times New Roman" pitchFamily="18" charset="0"/>
              </a:rPr>
              <a:t> and PlioMIP Participants </a:t>
            </a:r>
            <a:endParaRPr lang="en-US" sz="5400" baseline="30000" dirty="0">
              <a:latin typeface="Times New Roman" pitchFamily="18" charset="0"/>
              <a:cs typeface="Times New Roman" pitchFamily="18" charset="0"/>
            </a:endParaRPr>
          </a:p>
        </p:txBody>
      </p:sp>
      <p:sp>
        <p:nvSpPr>
          <p:cNvPr id="2057" name="Text Box 19"/>
          <p:cNvSpPr txBox="1">
            <a:spLocks noChangeArrowheads="1"/>
          </p:cNvSpPr>
          <p:nvPr/>
        </p:nvSpPr>
        <p:spPr bwMode="auto">
          <a:xfrm>
            <a:off x="4702629" y="2807158"/>
            <a:ext cx="32657142" cy="479572"/>
          </a:xfrm>
          <a:prstGeom prst="rect">
            <a:avLst/>
          </a:prstGeom>
          <a:noFill/>
          <a:ln w="9525">
            <a:noFill/>
            <a:miter lim="800000"/>
            <a:headEnd/>
            <a:tailEnd/>
          </a:ln>
        </p:spPr>
        <p:txBody>
          <a:bodyPr wrap="square" lIns="109175" tIns="54587" rIns="109175" bIns="54587">
            <a:spAutoFit/>
          </a:bodyPr>
          <a:lstStyle/>
          <a:p>
            <a:pPr algn="ctr" eaLnBrk="0" hangingPunct="0">
              <a:spcBef>
                <a:spcPct val="50000"/>
              </a:spcBef>
            </a:pPr>
            <a:r>
              <a:rPr lang="en-US" sz="2400" i="1" baseline="30000" dirty="0">
                <a:latin typeface="Times New Roman" pitchFamily="18" charset="0"/>
                <a:cs typeface="Times New Roman" pitchFamily="18" charset="0"/>
              </a:rPr>
              <a:t>1 </a:t>
            </a:r>
            <a:r>
              <a:rPr lang="en-US" sz="2400" i="1" dirty="0">
                <a:latin typeface="Times New Roman" pitchFamily="18" charset="0"/>
                <a:cs typeface="Times New Roman" pitchFamily="18" charset="0"/>
              </a:rPr>
              <a:t>School of Earth and Environment, University of Leeds, Leeds, UK Contact email:</a:t>
            </a:r>
            <a:r>
              <a:rPr lang="en-US" sz="2400" i="1" dirty="0">
                <a:solidFill>
                  <a:srgbClr val="0000FF"/>
                </a:solidFill>
                <a:latin typeface="Times New Roman" pitchFamily="18" charset="0"/>
                <a:cs typeface="Times New Roman" pitchFamily="18" charset="0"/>
              </a:rPr>
              <a:t> </a:t>
            </a:r>
            <a:r>
              <a:rPr lang="en-US" sz="2400" i="1" dirty="0" smtClean="0">
                <a:solidFill>
                  <a:srgbClr val="0000FF"/>
                </a:solidFill>
                <a:latin typeface="Times New Roman" pitchFamily="18" charset="0"/>
                <a:cs typeface="Times New Roman" pitchFamily="18" charset="0"/>
              </a:rPr>
              <a:t>earamh@leeds.ac.uk</a:t>
            </a:r>
            <a:r>
              <a:rPr lang="en-US" sz="2400" i="1" dirty="0">
                <a:latin typeface="Times New Roman" pitchFamily="18" charset="0"/>
                <a:cs typeface="Times New Roman" pitchFamily="18" charset="0"/>
              </a:rPr>
              <a:t>;  </a:t>
            </a:r>
            <a:r>
              <a:rPr lang="en-GB" sz="2400" i="1" baseline="30000" dirty="0" smtClean="0">
                <a:latin typeface="Times New Roman" pitchFamily="18" charset="0"/>
                <a:cs typeface="Times New Roman" pitchFamily="18" charset="0"/>
              </a:rPr>
              <a:t>2</a:t>
            </a:r>
            <a:r>
              <a:rPr lang="en-GB" sz="2400" i="1" dirty="0" smtClean="0">
                <a:latin typeface="Times New Roman" pitchFamily="18" charset="0"/>
                <a:cs typeface="Times New Roman" pitchFamily="18" charset="0"/>
              </a:rPr>
              <a:t>British </a:t>
            </a:r>
            <a:r>
              <a:rPr lang="en-GB" sz="2400" i="1" dirty="0">
                <a:latin typeface="Times New Roman" pitchFamily="18" charset="0"/>
                <a:cs typeface="Times New Roman" pitchFamily="18" charset="0"/>
              </a:rPr>
              <a:t>Geological Survey, </a:t>
            </a:r>
            <a:r>
              <a:rPr lang="en-GB" sz="2400" i="1" dirty="0" err="1">
                <a:latin typeface="Times New Roman" pitchFamily="18" charset="0"/>
                <a:cs typeface="Times New Roman" pitchFamily="18" charset="0"/>
              </a:rPr>
              <a:t>Keyworth</a:t>
            </a:r>
            <a:r>
              <a:rPr lang="en-GB" sz="2400" i="1" dirty="0">
                <a:latin typeface="Times New Roman" pitchFamily="18" charset="0"/>
                <a:cs typeface="Times New Roman" pitchFamily="18" charset="0"/>
              </a:rPr>
              <a:t>, </a:t>
            </a:r>
            <a:r>
              <a:rPr lang="en-GB" sz="2400" i="1" dirty="0" smtClean="0">
                <a:latin typeface="Times New Roman" pitchFamily="18" charset="0"/>
                <a:cs typeface="Times New Roman" pitchFamily="18" charset="0"/>
              </a:rPr>
              <a:t>UK; </a:t>
            </a:r>
            <a:r>
              <a:rPr lang="en-GB" sz="2400" i="1" baseline="30000" dirty="0" smtClean="0">
                <a:latin typeface="Times New Roman" pitchFamily="18" charset="0"/>
                <a:cs typeface="Times New Roman" pitchFamily="18" charset="0"/>
              </a:rPr>
              <a:t>3</a:t>
            </a:r>
            <a:r>
              <a:rPr lang="en-GB" sz="2400" i="1" dirty="0" smtClean="0">
                <a:latin typeface="Times New Roman" pitchFamily="18" charset="0"/>
                <a:cs typeface="Times New Roman" pitchFamily="18" charset="0"/>
              </a:rPr>
              <a:t>University of Bristol, Bristol, UK.</a:t>
            </a:r>
            <a:endParaRPr lang="en-US" sz="2400" dirty="0">
              <a:latin typeface="Times New Roman" pitchFamily="18" charset="0"/>
              <a:cs typeface="Times New Roman" pitchFamily="18" charset="0"/>
            </a:endParaRPr>
          </a:p>
        </p:txBody>
      </p:sp>
      <p:sp>
        <p:nvSpPr>
          <p:cNvPr id="2060" name="Rectangle 103"/>
          <p:cNvSpPr>
            <a:spLocks noChangeArrowheads="1"/>
          </p:cNvSpPr>
          <p:nvPr/>
        </p:nvSpPr>
        <p:spPr bwMode="auto">
          <a:xfrm>
            <a:off x="0" y="0"/>
            <a:ext cx="30279975"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062" name="Rectangle 105"/>
          <p:cNvSpPr>
            <a:spLocks noChangeArrowheads="1"/>
          </p:cNvSpPr>
          <p:nvPr/>
        </p:nvSpPr>
        <p:spPr bwMode="auto">
          <a:xfrm>
            <a:off x="0" y="0"/>
            <a:ext cx="30279975"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066" name="Line 11"/>
          <p:cNvSpPr>
            <a:spLocks noChangeShapeType="1"/>
          </p:cNvSpPr>
          <p:nvPr/>
        </p:nvSpPr>
        <p:spPr bwMode="auto">
          <a:xfrm>
            <a:off x="0" y="3852863"/>
            <a:ext cx="42808525" cy="0"/>
          </a:xfrm>
          <a:prstGeom prst="line">
            <a:avLst/>
          </a:prstGeom>
          <a:noFill/>
          <a:ln w="63500">
            <a:solidFill>
              <a:schemeClr val="bg1"/>
            </a:solidFill>
            <a:round/>
            <a:headEnd/>
            <a:tailEnd/>
          </a:ln>
        </p:spPr>
        <p:txBody>
          <a:bodyPr wrap="none" lIns="109175" tIns="54587" rIns="109175" bIns="54587" anchor="ctr"/>
          <a:lstStyle/>
          <a:p>
            <a:endParaRPr lang="en-GB"/>
          </a:p>
        </p:txBody>
      </p:sp>
      <p:pic>
        <p:nvPicPr>
          <p:cNvPr id="2067" name="Picture 22" descr="logo_black.gif"/>
          <p:cNvPicPr>
            <a:picLocks noChangeAspect="1"/>
          </p:cNvPicPr>
          <p:nvPr/>
        </p:nvPicPr>
        <p:blipFill>
          <a:blip r:embed="rId2" cstate="print"/>
          <a:srcRect/>
          <a:stretch>
            <a:fillRect/>
          </a:stretch>
        </p:blipFill>
        <p:spPr bwMode="auto">
          <a:xfrm>
            <a:off x="37054974" y="566057"/>
            <a:ext cx="4885506" cy="2394857"/>
          </a:xfrm>
          <a:prstGeom prst="rect">
            <a:avLst/>
          </a:prstGeom>
          <a:noFill/>
          <a:ln w="9525">
            <a:noFill/>
            <a:miter lim="800000"/>
            <a:headEnd/>
            <a:tailEnd/>
          </a:ln>
        </p:spPr>
      </p:pic>
      <p:sp>
        <p:nvSpPr>
          <p:cNvPr id="2069" name="TextBox 4"/>
          <p:cNvSpPr txBox="1">
            <a:spLocks noChangeArrowheads="1"/>
          </p:cNvSpPr>
          <p:nvPr/>
        </p:nvSpPr>
        <p:spPr bwMode="auto">
          <a:xfrm>
            <a:off x="773113" y="285750"/>
            <a:ext cx="40989250" cy="1341346"/>
          </a:xfrm>
          <a:prstGeom prst="rect">
            <a:avLst/>
          </a:prstGeom>
          <a:noFill/>
          <a:ln w="9525">
            <a:noFill/>
            <a:miter lim="800000"/>
            <a:headEnd/>
            <a:tailEnd/>
          </a:ln>
        </p:spPr>
        <p:txBody>
          <a:bodyPr wrap="square" lIns="109175" tIns="54587" rIns="109175" bIns="54587">
            <a:spAutoFit/>
          </a:bodyPr>
          <a:lstStyle/>
          <a:p>
            <a:pPr algn="ctr"/>
            <a:r>
              <a:rPr lang="en-GB" sz="8000" b="1" dirty="0" err="1" smtClean="0">
                <a:latin typeface="Times New Roman" pitchFamily="18" charset="0"/>
                <a:cs typeface="Times New Roman" pitchFamily="18" charset="0"/>
              </a:rPr>
              <a:t>EGU2013</a:t>
            </a:r>
            <a:r>
              <a:rPr lang="en-GB" sz="8000" b="1" dirty="0" smtClean="0">
                <a:latin typeface="Times New Roman" pitchFamily="18" charset="0"/>
                <a:cs typeface="Times New Roman" pitchFamily="18" charset="0"/>
              </a:rPr>
              <a:t>-4265: Pliocene constraints on longer term climate sensitivity</a:t>
            </a:r>
          </a:p>
        </p:txBody>
      </p:sp>
      <p:sp>
        <p:nvSpPr>
          <p:cNvPr id="2072" name="TextBox 29"/>
          <p:cNvSpPr txBox="1">
            <a:spLocks noChangeArrowheads="1"/>
          </p:cNvSpPr>
          <p:nvPr/>
        </p:nvSpPr>
        <p:spPr bwMode="auto">
          <a:xfrm>
            <a:off x="10243134" y="8905955"/>
            <a:ext cx="9666287" cy="522287"/>
          </a:xfrm>
          <a:prstGeom prst="rect">
            <a:avLst/>
          </a:prstGeom>
          <a:noFill/>
          <a:ln w="9525">
            <a:noFill/>
            <a:miter lim="800000"/>
            <a:headEnd/>
            <a:tailEnd/>
          </a:ln>
        </p:spPr>
        <p:txBody>
          <a:bodyPr>
            <a:spAutoFit/>
          </a:bodyPr>
          <a:lstStyle/>
          <a:p>
            <a:endParaRPr lang="en-GB" sz="2800">
              <a:latin typeface="Calibri" pitchFamily="34" charset="0"/>
            </a:endParaRPr>
          </a:p>
        </p:txBody>
      </p:sp>
      <p:sp>
        <p:nvSpPr>
          <p:cNvPr id="2073" name="TextBox 36"/>
          <p:cNvSpPr txBox="1">
            <a:spLocks noChangeArrowheads="1"/>
          </p:cNvSpPr>
          <p:nvPr/>
        </p:nvSpPr>
        <p:spPr bwMode="auto">
          <a:xfrm>
            <a:off x="10647946" y="8642430"/>
            <a:ext cx="9448800" cy="1354137"/>
          </a:xfrm>
          <a:prstGeom prst="rect">
            <a:avLst/>
          </a:prstGeom>
          <a:noFill/>
          <a:ln w="9525">
            <a:noFill/>
            <a:miter lim="800000"/>
            <a:headEnd/>
            <a:tailEnd/>
          </a:ln>
        </p:spPr>
        <p:txBody>
          <a:bodyPr>
            <a:spAutoFit/>
          </a:bodyPr>
          <a:lstStyle/>
          <a:p>
            <a:endParaRPr lang="en-GB">
              <a:latin typeface="Calibri" pitchFamily="34" charset="0"/>
            </a:endParaRPr>
          </a:p>
        </p:txBody>
      </p:sp>
      <p:grpSp>
        <p:nvGrpSpPr>
          <p:cNvPr id="2164" name="Group 56"/>
          <p:cNvGrpSpPr>
            <a:grpSpLocks/>
          </p:cNvGrpSpPr>
          <p:nvPr/>
        </p:nvGrpSpPr>
        <p:grpSpPr bwMode="auto">
          <a:xfrm>
            <a:off x="19057854" y="15708886"/>
            <a:ext cx="8834438" cy="1096962"/>
            <a:chOff x="1898760" y="5026025"/>
            <a:chExt cx="8769352" cy="1096963"/>
          </a:xfrm>
        </p:grpSpPr>
        <p:sp>
          <p:nvSpPr>
            <p:cNvPr id="55" name="Rounded Rectangle 6"/>
            <p:cNvSpPr>
              <a:spLocks noChangeArrowheads="1"/>
            </p:cNvSpPr>
            <p:nvPr/>
          </p:nvSpPr>
          <p:spPr bwMode="auto">
            <a:xfrm>
              <a:off x="2212428" y="5026025"/>
              <a:ext cx="8167311" cy="1096963"/>
            </a:xfrm>
            <a:prstGeom prst="roundRect">
              <a:avLst>
                <a:gd name="adj" fmla="val 16667"/>
              </a:avLst>
            </a:prstGeom>
            <a:solidFill>
              <a:schemeClr val="bg1"/>
            </a:solidFill>
            <a:ln w="44450" algn="ctr">
              <a:solidFill>
                <a:schemeClr val="accent6">
                  <a:lumMod val="75000"/>
                </a:schemeClr>
              </a:solidFill>
              <a:round/>
              <a:headEnd/>
              <a:tailEnd/>
            </a:ln>
          </p:spPr>
          <p:txBody>
            <a:bodyPr lIns="109175" tIns="54587" rIns="109175" bIns="54587" anchor="ctr"/>
            <a:lstStyle/>
            <a:p>
              <a:pPr algn="ctr" defTabSz="4175916" fontAlgn="auto">
                <a:spcBef>
                  <a:spcPts val="0"/>
                </a:spcBef>
                <a:spcAft>
                  <a:spcPts val="0"/>
                </a:spcAft>
                <a:defRPr/>
              </a:pPr>
              <a:endParaRPr lang="en-GB" dirty="0">
                <a:solidFill>
                  <a:schemeClr val="lt1"/>
                </a:solidFill>
                <a:latin typeface="+mn-lt"/>
              </a:endParaRPr>
            </a:p>
          </p:txBody>
        </p:sp>
        <p:sp>
          <p:nvSpPr>
            <p:cNvPr id="2256" name="Text Box 22"/>
            <p:cNvSpPr txBox="1">
              <a:spLocks noChangeArrowheads="1"/>
            </p:cNvSpPr>
            <p:nvPr/>
          </p:nvSpPr>
          <p:spPr bwMode="auto">
            <a:xfrm>
              <a:off x="1898760" y="5113338"/>
              <a:ext cx="8769352" cy="787350"/>
            </a:xfrm>
            <a:prstGeom prst="rect">
              <a:avLst/>
            </a:prstGeom>
            <a:noFill/>
            <a:ln w="9525">
              <a:noFill/>
              <a:miter lim="800000"/>
              <a:headEnd/>
              <a:tailEnd/>
            </a:ln>
          </p:spPr>
          <p:txBody>
            <a:bodyPr lIns="109175" tIns="54587" rIns="109175" bIns="54587">
              <a:spAutoFit/>
            </a:bodyPr>
            <a:lstStyle/>
            <a:p>
              <a:pPr algn="ctr">
                <a:spcBef>
                  <a:spcPct val="50000"/>
                </a:spcBef>
              </a:pPr>
              <a:r>
                <a:rPr lang="en-US" sz="4400" b="1" dirty="0" smtClean="0">
                  <a:latin typeface="Times New Roman" pitchFamily="18" charset="0"/>
                  <a:cs typeface="Times New Roman" pitchFamily="18" charset="0"/>
                </a:rPr>
                <a:t>5. Earth System Sensitivity</a:t>
              </a:r>
              <a:endParaRPr lang="en-US" sz="4400" b="1" dirty="0">
                <a:latin typeface="Times New Roman" pitchFamily="18" charset="0"/>
                <a:cs typeface="Times New Roman" pitchFamily="18" charset="0"/>
              </a:endParaRPr>
            </a:p>
          </p:txBody>
        </p:sp>
      </p:grpSp>
      <p:grpSp>
        <p:nvGrpSpPr>
          <p:cNvPr id="2193" name="Group 56"/>
          <p:cNvGrpSpPr>
            <a:grpSpLocks/>
          </p:cNvGrpSpPr>
          <p:nvPr/>
        </p:nvGrpSpPr>
        <p:grpSpPr bwMode="auto">
          <a:xfrm>
            <a:off x="29759469" y="15680431"/>
            <a:ext cx="11756573" cy="1096962"/>
            <a:chOff x="4092742" y="5026026"/>
            <a:chExt cx="6409206" cy="1096963"/>
          </a:xfrm>
        </p:grpSpPr>
        <p:sp>
          <p:nvSpPr>
            <p:cNvPr id="208" name="Rounded Rectangle 6"/>
            <p:cNvSpPr>
              <a:spLocks noChangeArrowheads="1"/>
            </p:cNvSpPr>
            <p:nvPr/>
          </p:nvSpPr>
          <p:spPr bwMode="auto">
            <a:xfrm>
              <a:off x="4157088" y="5026026"/>
              <a:ext cx="6222651" cy="1096963"/>
            </a:xfrm>
            <a:prstGeom prst="roundRect">
              <a:avLst>
                <a:gd name="adj" fmla="val 16667"/>
              </a:avLst>
            </a:prstGeom>
            <a:solidFill>
              <a:schemeClr val="bg1"/>
            </a:solidFill>
            <a:ln w="44450" algn="ctr">
              <a:solidFill>
                <a:schemeClr val="accent6">
                  <a:lumMod val="75000"/>
                </a:schemeClr>
              </a:solidFill>
              <a:round/>
              <a:headEnd/>
              <a:tailEnd/>
            </a:ln>
          </p:spPr>
          <p:txBody>
            <a:bodyPr lIns="109175" tIns="54587" rIns="109175" bIns="54587" anchor="ctr"/>
            <a:lstStyle/>
            <a:p>
              <a:pPr algn="ctr" defTabSz="4175916" fontAlgn="auto">
                <a:spcBef>
                  <a:spcPts val="0"/>
                </a:spcBef>
                <a:spcAft>
                  <a:spcPts val="0"/>
                </a:spcAft>
                <a:defRPr/>
              </a:pPr>
              <a:endParaRPr lang="en-GB" dirty="0">
                <a:solidFill>
                  <a:schemeClr val="lt1"/>
                </a:solidFill>
                <a:latin typeface="+mn-lt"/>
              </a:endParaRPr>
            </a:p>
          </p:txBody>
        </p:sp>
        <p:sp>
          <p:nvSpPr>
            <p:cNvPr id="2212" name="Text Box 22"/>
            <p:cNvSpPr txBox="1">
              <a:spLocks noChangeArrowheads="1"/>
            </p:cNvSpPr>
            <p:nvPr/>
          </p:nvSpPr>
          <p:spPr bwMode="auto">
            <a:xfrm>
              <a:off x="4092742" y="5113338"/>
              <a:ext cx="6409206" cy="787350"/>
            </a:xfrm>
            <a:prstGeom prst="rect">
              <a:avLst/>
            </a:prstGeom>
            <a:noFill/>
            <a:ln w="9525">
              <a:noFill/>
              <a:miter lim="800000"/>
              <a:headEnd/>
              <a:tailEnd/>
            </a:ln>
          </p:spPr>
          <p:txBody>
            <a:bodyPr wrap="square" lIns="109175" tIns="54587" rIns="109175" bIns="54587">
              <a:spAutoFit/>
            </a:bodyPr>
            <a:lstStyle/>
            <a:p>
              <a:pPr algn="ctr">
                <a:spcBef>
                  <a:spcPct val="50000"/>
                </a:spcBef>
              </a:pPr>
              <a:r>
                <a:rPr lang="en-US" sz="4400" b="1" dirty="0" smtClean="0">
                  <a:latin typeface="Times New Roman" pitchFamily="18" charset="0"/>
                  <a:cs typeface="Times New Roman" pitchFamily="18" charset="0"/>
                </a:rPr>
                <a:t>6. Reducing Uncertainty in </a:t>
              </a:r>
              <a:r>
                <a:rPr lang="en-US" sz="4400" b="1" dirty="0" err="1" smtClean="0">
                  <a:latin typeface="Times New Roman" pitchFamily="18" charset="0"/>
                  <a:cs typeface="Times New Roman" pitchFamily="18" charset="0"/>
                </a:rPr>
                <a:t>ESS</a:t>
              </a:r>
              <a:r>
                <a:rPr lang="en-US" sz="4400" b="1" dirty="0" smtClean="0">
                  <a:latin typeface="Times New Roman" pitchFamily="18" charset="0"/>
                  <a:cs typeface="Times New Roman" pitchFamily="18" charset="0"/>
                </a:rPr>
                <a:t>: Time Slice</a:t>
              </a:r>
              <a:endParaRPr lang="en-US" sz="4400" b="1" dirty="0">
                <a:latin typeface="Times New Roman" pitchFamily="18" charset="0"/>
                <a:cs typeface="Times New Roman" pitchFamily="18" charset="0"/>
              </a:endParaRPr>
            </a:p>
          </p:txBody>
        </p:sp>
      </p:grpSp>
      <p:grpSp>
        <p:nvGrpSpPr>
          <p:cNvPr id="143" name="Group 56"/>
          <p:cNvGrpSpPr>
            <a:grpSpLocks/>
          </p:cNvGrpSpPr>
          <p:nvPr/>
        </p:nvGrpSpPr>
        <p:grpSpPr bwMode="auto">
          <a:xfrm>
            <a:off x="5254849" y="18885676"/>
            <a:ext cx="7306582" cy="1096962"/>
            <a:chOff x="-604607" y="5026025"/>
            <a:chExt cx="8769351" cy="1096963"/>
          </a:xfrm>
        </p:grpSpPr>
        <p:sp>
          <p:nvSpPr>
            <p:cNvPr id="144" name="Rounded Rectangle 6"/>
            <p:cNvSpPr>
              <a:spLocks noChangeArrowheads="1"/>
            </p:cNvSpPr>
            <p:nvPr/>
          </p:nvSpPr>
          <p:spPr bwMode="auto">
            <a:xfrm>
              <a:off x="-216296" y="5026025"/>
              <a:ext cx="8045892" cy="1096963"/>
            </a:xfrm>
            <a:prstGeom prst="roundRect">
              <a:avLst>
                <a:gd name="adj" fmla="val 16667"/>
              </a:avLst>
            </a:prstGeom>
            <a:solidFill>
              <a:schemeClr val="bg1"/>
            </a:solidFill>
            <a:ln w="44450" algn="ctr">
              <a:solidFill>
                <a:schemeClr val="accent6">
                  <a:lumMod val="75000"/>
                </a:schemeClr>
              </a:solidFill>
              <a:round/>
              <a:headEnd/>
              <a:tailEnd/>
            </a:ln>
          </p:spPr>
          <p:txBody>
            <a:bodyPr lIns="109175" tIns="54587" rIns="109175" bIns="54587" anchor="ctr"/>
            <a:lstStyle/>
            <a:p>
              <a:pPr algn="ctr" defTabSz="4175916" fontAlgn="auto">
                <a:spcBef>
                  <a:spcPts val="0"/>
                </a:spcBef>
                <a:spcAft>
                  <a:spcPts val="0"/>
                </a:spcAft>
                <a:defRPr/>
              </a:pPr>
              <a:endParaRPr lang="en-GB" dirty="0">
                <a:solidFill>
                  <a:schemeClr val="lt1"/>
                </a:solidFill>
                <a:latin typeface="+mn-lt"/>
              </a:endParaRPr>
            </a:p>
          </p:txBody>
        </p:sp>
        <p:sp>
          <p:nvSpPr>
            <p:cNvPr id="145" name="Text Box 22"/>
            <p:cNvSpPr txBox="1">
              <a:spLocks noChangeArrowheads="1"/>
            </p:cNvSpPr>
            <p:nvPr/>
          </p:nvSpPr>
          <p:spPr bwMode="auto">
            <a:xfrm>
              <a:off x="-604607" y="5174298"/>
              <a:ext cx="8769351" cy="787350"/>
            </a:xfrm>
            <a:prstGeom prst="rect">
              <a:avLst/>
            </a:prstGeom>
            <a:noFill/>
            <a:ln w="9525">
              <a:noFill/>
              <a:miter lim="800000"/>
              <a:headEnd/>
              <a:tailEnd/>
            </a:ln>
          </p:spPr>
          <p:txBody>
            <a:bodyPr lIns="109175" tIns="54587" rIns="109175" bIns="54587">
              <a:spAutoFit/>
            </a:bodyPr>
            <a:lstStyle/>
            <a:p>
              <a:pPr algn="ctr">
                <a:spcBef>
                  <a:spcPct val="50000"/>
                </a:spcBef>
              </a:pPr>
              <a:r>
                <a:rPr lang="en-US" sz="4400" b="1" dirty="0" smtClean="0">
                  <a:latin typeface="Times New Roman" pitchFamily="18" charset="0"/>
                  <a:cs typeface="Times New Roman" pitchFamily="18" charset="0"/>
                </a:rPr>
                <a:t>3.  Multi-Model Means</a:t>
              </a:r>
              <a:endParaRPr lang="en-US" sz="4400" b="1" dirty="0">
                <a:latin typeface="Times New Roman" pitchFamily="18" charset="0"/>
                <a:cs typeface="Times New Roman" pitchFamily="18" charset="0"/>
              </a:endParaRPr>
            </a:p>
          </p:txBody>
        </p:sp>
      </p:grpSp>
      <p:sp>
        <p:nvSpPr>
          <p:cNvPr id="3" name="Rounded Rectangle 6"/>
          <p:cNvSpPr>
            <a:spLocks noChangeArrowheads="1"/>
          </p:cNvSpPr>
          <p:nvPr/>
        </p:nvSpPr>
        <p:spPr bwMode="auto">
          <a:xfrm>
            <a:off x="457200" y="4494439"/>
            <a:ext cx="17716500" cy="6745061"/>
          </a:xfrm>
          <a:prstGeom prst="roundRect">
            <a:avLst>
              <a:gd name="adj" fmla="val 6604"/>
            </a:avLst>
          </a:prstGeom>
          <a:solidFill>
            <a:schemeClr val="bg1"/>
          </a:solidFill>
          <a:ln w="44450" algn="ctr">
            <a:solidFill>
              <a:schemeClr val="accent6">
                <a:lumMod val="75000"/>
              </a:schemeClr>
            </a:solidFill>
            <a:round/>
            <a:headEnd/>
            <a:tailEnd/>
          </a:ln>
        </p:spPr>
        <p:txBody>
          <a:bodyPr lIns="109175" tIns="54587" rIns="109175" bIns="54587" anchor="ctr"/>
          <a:lstStyle/>
          <a:p>
            <a:pPr algn="ctr">
              <a:defRPr/>
            </a:pPr>
            <a:endParaRPr lang="en-GB" dirty="0">
              <a:solidFill>
                <a:srgbClr val="FFFFFF"/>
              </a:solidFill>
              <a:latin typeface="Calibri" pitchFamily="34" charset="0"/>
            </a:endParaRPr>
          </a:p>
        </p:txBody>
      </p:sp>
      <p:sp>
        <p:nvSpPr>
          <p:cNvPr id="2065" name="TextBox 36"/>
          <p:cNvSpPr txBox="1">
            <a:spLocks noChangeArrowheads="1"/>
          </p:cNvSpPr>
          <p:nvPr/>
        </p:nvSpPr>
        <p:spPr bwMode="auto">
          <a:xfrm>
            <a:off x="1943100" y="9237663"/>
            <a:ext cx="9448800" cy="1354137"/>
          </a:xfrm>
          <a:prstGeom prst="rect">
            <a:avLst/>
          </a:prstGeom>
          <a:noFill/>
          <a:ln w="9525">
            <a:noFill/>
            <a:miter lim="800000"/>
            <a:headEnd/>
            <a:tailEnd/>
          </a:ln>
        </p:spPr>
        <p:txBody>
          <a:bodyPr>
            <a:spAutoFit/>
          </a:bodyPr>
          <a:lstStyle/>
          <a:p>
            <a:endParaRPr lang="en-GB">
              <a:latin typeface="Calibri" pitchFamily="34" charset="0"/>
            </a:endParaRPr>
          </a:p>
        </p:txBody>
      </p:sp>
      <p:grpSp>
        <p:nvGrpSpPr>
          <p:cNvPr id="5" name="Group 56"/>
          <p:cNvGrpSpPr>
            <a:grpSpLocks/>
          </p:cNvGrpSpPr>
          <p:nvPr/>
        </p:nvGrpSpPr>
        <p:grpSpPr bwMode="auto">
          <a:xfrm>
            <a:off x="6226457" y="4040641"/>
            <a:ext cx="6022609" cy="1096962"/>
            <a:chOff x="2486808" y="5330825"/>
            <a:chExt cx="8769352" cy="1096963"/>
          </a:xfrm>
        </p:grpSpPr>
        <p:sp>
          <p:nvSpPr>
            <p:cNvPr id="25" name="Rounded Rectangle 6"/>
            <p:cNvSpPr>
              <a:spLocks noChangeArrowheads="1"/>
            </p:cNvSpPr>
            <p:nvPr/>
          </p:nvSpPr>
          <p:spPr bwMode="auto">
            <a:xfrm>
              <a:off x="2696233" y="5330825"/>
              <a:ext cx="8046380" cy="1096963"/>
            </a:xfrm>
            <a:prstGeom prst="roundRect">
              <a:avLst>
                <a:gd name="adj" fmla="val 16667"/>
              </a:avLst>
            </a:prstGeom>
            <a:solidFill>
              <a:schemeClr val="bg1"/>
            </a:solidFill>
            <a:ln w="44450" algn="ctr">
              <a:solidFill>
                <a:schemeClr val="accent6">
                  <a:lumMod val="75000"/>
                </a:schemeClr>
              </a:solidFill>
              <a:round/>
              <a:headEnd/>
              <a:tailEnd/>
            </a:ln>
          </p:spPr>
          <p:txBody>
            <a:bodyPr lIns="109175" tIns="54587" rIns="109175" bIns="54587" anchor="ctr"/>
            <a:lstStyle/>
            <a:p>
              <a:pPr algn="ctr" defTabSz="4175916" fontAlgn="auto">
                <a:spcBef>
                  <a:spcPts val="0"/>
                </a:spcBef>
                <a:spcAft>
                  <a:spcPts val="0"/>
                </a:spcAft>
                <a:defRPr/>
              </a:pPr>
              <a:endParaRPr lang="en-GB" dirty="0">
                <a:solidFill>
                  <a:schemeClr val="lt1"/>
                </a:solidFill>
                <a:latin typeface="+mn-lt"/>
              </a:endParaRPr>
            </a:p>
          </p:txBody>
        </p:sp>
        <p:sp>
          <p:nvSpPr>
            <p:cNvPr id="2264" name="Text Box 22"/>
            <p:cNvSpPr txBox="1">
              <a:spLocks noChangeArrowheads="1"/>
            </p:cNvSpPr>
            <p:nvPr/>
          </p:nvSpPr>
          <p:spPr bwMode="auto">
            <a:xfrm>
              <a:off x="2486808" y="5456238"/>
              <a:ext cx="8769352" cy="787350"/>
            </a:xfrm>
            <a:prstGeom prst="rect">
              <a:avLst/>
            </a:prstGeom>
            <a:noFill/>
            <a:ln w="9525">
              <a:noFill/>
              <a:miter lim="800000"/>
              <a:headEnd/>
              <a:tailEnd/>
            </a:ln>
          </p:spPr>
          <p:txBody>
            <a:bodyPr lIns="109175" tIns="54587" rIns="109175" bIns="54587">
              <a:spAutoFit/>
            </a:bodyPr>
            <a:lstStyle/>
            <a:p>
              <a:pPr algn="ctr">
                <a:spcBef>
                  <a:spcPct val="50000"/>
                </a:spcBef>
              </a:pPr>
              <a:r>
                <a:rPr lang="en-US" sz="4400" b="1" dirty="0">
                  <a:latin typeface="Times New Roman" pitchFamily="18" charset="0"/>
                  <a:cs typeface="Times New Roman" pitchFamily="18" charset="0"/>
                </a:rPr>
                <a:t>1.  </a:t>
              </a:r>
              <a:r>
                <a:rPr lang="en-US" sz="4400" b="1" dirty="0" smtClean="0">
                  <a:latin typeface="Times New Roman" pitchFamily="18" charset="0"/>
                  <a:cs typeface="Times New Roman" pitchFamily="18" charset="0"/>
                </a:rPr>
                <a:t>Background</a:t>
              </a:r>
              <a:endParaRPr lang="en-US" sz="4400" b="1" dirty="0">
                <a:latin typeface="Times New Roman" pitchFamily="18" charset="0"/>
                <a:cs typeface="Times New Roman" pitchFamily="18" charset="0"/>
              </a:endParaRPr>
            </a:p>
          </p:txBody>
        </p:sp>
      </p:grpSp>
      <p:sp>
        <p:nvSpPr>
          <p:cNvPr id="43" name="TextBox 42"/>
          <p:cNvSpPr txBox="1"/>
          <p:nvPr/>
        </p:nvSpPr>
        <p:spPr>
          <a:xfrm>
            <a:off x="740228" y="5237114"/>
            <a:ext cx="17112343" cy="6001643"/>
          </a:xfrm>
          <a:prstGeom prst="rect">
            <a:avLst/>
          </a:prstGeom>
          <a:noFill/>
        </p:spPr>
        <p:txBody>
          <a:bodyPr wrap="square" rtlCol="0">
            <a:spAutoFit/>
          </a:bodyPr>
          <a:lstStyle/>
          <a:p>
            <a:pPr algn="just"/>
            <a:r>
              <a:rPr lang="en-GB" sz="3200" dirty="0" smtClean="0">
                <a:latin typeface="Times New Roman" pitchFamily="18" charset="0"/>
                <a:cs typeface="Times New Roman" pitchFamily="18" charset="0"/>
              </a:rPr>
              <a:t>PlioMIP (Pliocene Model Intercomparison Project) represents the first time that a period with higher than pre-industrial levels of atmospheric CO</a:t>
            </a:r>
            <a:r>
              <a:rPr lang="en-GB" sz="3200" baseline="-25000" dirty="0" smtClean="0">
                <a:latin typeface="Times New Roman" pitchFamily="18" charset="0"/>
                <a:cs typeface="Times New Roman" pitchFamily="18" charset="0"/>
              </a:rPr>
              <a:t>2</a:t>
            </a:r>
            <a:r>
              <a:rPr lang="en-GB" sz="3200" dirty="0" smtClean="0">
                <a:latin typeface="Times New Roman" pitchFamily="18" charset="0"/>
                <a:cs typeface="Times New Roman" pitchFamily="18" charset="0"/>
              </a:rPr>
              <a:t> and global temperatures within the range predicted for 2100AD has been subjected to a rigorous PMIP-style model </a:t>
            </a:r>
            <a:r>
              <a:rPr lang="en-GB" sz="3200" dirty="0" err="1" smtClean="0">
                <a:latin typeface="Times New Roman" pitchFamily="18" charset="0"/>
                <a:cs typeface="Times New Roman" pitchFamily="18" charset="0"/>
              </a:rPr>
              <a:t>intercomparison</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Palaeoclimate</a:t>
            </a:r>
            <a:r>
              <a:rPr lang="en-GB" sz="3200" dirty="0" smtClean="0">
                <a:latin typeface="Times New Roman" pitchFamily="18" charset="0"/>
                <a:cs typeface="Times New Roman" pitchFamily="18" charset="0"/>
              </a:rPr>
              <a:t> Modelling </a:t>
            </a:r>
            <a:r>
              <a:rPr lang="en-GB" sz="3200" dirty="0" err="1" smtClean="0">
                <a:latin typeface="Times New Roman" pitchFamily="18" charset="0"/>
                <a:cs typeface="Times New Roman" pitchFamily="18" charset="0"/>
              </a:rPr>
              <a:t>Intercomparison</a:t>
            </a:r>
            <a:r>
              <a:rPr lang="en-GB" sz="3200" dirty="0" smtClean="0">
                <a:latin typeface="Times New Roman" pitchFamily="18" charset="0"/>
                <a:cs typeface="Times New Roman" pitchFamily="18" charset="0"/>
              </a:rPr>
              <a:t> Project). The first experiment is for atmospheric-only General Circulation Models (GCMs), while the second is for atmosphere-ocean </a:t>
            </a:r>
            <a:r>
              <a:rPr lang="en-GB" sz="3200" dirty="0" err="1" smtClean="0">
                <a:latin typeface="Times New Roman" pitchFamily="18" charset="0"/>
                <a:cs typeface="Times New Roman" pitchFamily="18" charset="0"/>
              </a:rPr>
              <a:t>GCMs</a:t>
            </a:r>
            <a:r>
              <a:rPr lang="en-GB" sz="3200" dirty="0" smtClean="0">
                <a:latin typeface="Times New Roman" pitchFamily="18" charset="0"/>
                <a:cs typeface="Times New Roman" pitchFamily="18" charset="0"/>
              </a:rPr>
              <a:t>, which we focus on here.</a:t>
            </a:r>
          </a:p>
          <a:p>
            <a:pPr algn="just"/>
            <a:endParaRPr lang="en-GB" sz="3200" dirty="0" smtClean="0">
              <a:latin typeface="Times New Roman" pitchFamily="18" charset="0"/>
              <a:cs typeface="Times New Roman" pitchFamily="18" charset="0"/>
            </a:endParaRPr>
          </a:p>
          <a:p>
            <a:pPr algn="just"/>
            <a:r>
              <a:rPr lang="en-GB" sz="3200" dirty="0" smtClean="0">
                <a:latin typeface="Times New Roman" pitchFamily="18" charset="0"/>
                <a:cs typeface="Times New Roman" pitchFamily="18" charset="0"/>
              </a:rPr>
              <a:t>The mid-Pliocene warm period has provided a focus for data synthesis and palaeoclimate modelling for the last two decades and is now being used to address Climate Sensitivity. Earth System Sensitivity (or longer term Climate Sensitivity). Is the equilibrium global mean near-surface (~2 m) air temperature response to a sustained doubling of atmospheric CO</a:t>
            </a:r>
            <a:r>
              <a:rPr lang="en-GB" sz="3200" baseline="-25000" dirty="0" smtClean="0">
                <a:latin typeface="Times New Roman" pitchFamily="18" charset="0"/>
                <a:cs typeface="Times New Roman" pitchFamily="18" charset="0"/>
              </a:rPr>
              <a:t>2</a:t>
            </a:r>
            <a:r>
              <a:rPr lang="en-GB" sz="3200" dirty="0" smtClean="0">
                <a:latin typeface="Times New Roman" pitchFamily="18" charset="0"/>
                <a:cs typeface="Times New Roman" pitchFamily="18" charset="0"/>
              </a:rPr>
              <a:t> concentrations, including all feedbacks and processes apart from those associated with the carbon cycle itself.  By taking account of long timescale feedbacks, models can be used to estimate </a:t>
            </a:r>
            <a:r>
              <a:rPr lang="en-GB" sz="3200" dirty="0" err="1" smtClean="0">
                <a:latin typeface="Times New Roman" pitchFamily="18" charset="0"/>
                <a:cs typeface="Times New Roman" pitchFamily="18" charset="0"/>
              </a:rPr>
              <a:t>ESS</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29108400" y="17034666"/>
            <a:ext cx="4717932" cy="758461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3792400" y="16966081"/>
            <a:ext cx="8366802" cy="77438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9279850" y="25432218"/>
            <a:ext cx="12821297" cy="3526288"/>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175655" y="566058"/>
            <a:ext cx="2699659" cy="2624364"/>
          </a:xfrm>
          <a:prstGeom prst="rect">
            <a:avLst/>
          </a:prstGeom>
          <a:noFill/>
          <a:ln w="9525">
            <a:noFill/>
            <a:miter lim="800000"/>
            <a:headEnd/>
            <a:tailEnd/>
          </a:ln>
        </p:spPr>
      </p:pic>
      <p:graphicFrame>
        <p:nvGraphicFramePr>
          <p:cNvPr id="59" name="Table 58"/>
          <p:cNvGraphicFramePr>
            <a:graphicFrameLocks noGrp="1"/>
          </p:cNvGraphicFramePr>
          <p:nvPr/>
        </p:nvGraphicFramePr>
        <p:xfrm>
          <a:off x="685800" y="12701002"/>
          <a:ext cx="9782176" cy="5834647"/>
        </p:xfrm>
        <a:graphic>
          <a:graphicData uri="http://schemas.openxmlformats.org/drawingml/2006/table">
            <a:tbl>
              <a:tblPr firstRow="1" bandRow="1">
                <a:tableStyleId>{5C22544A-7EE6-4342-B048-85BDC9FD1C3A}</a:tableStyleId>
              </a:tblPr>
              <a:tblGrid>
                <a:gridCol w="3993610"/>
                <a:gridCol w="3993684"/>
                <a:gridCol w="1794882"/>
              </a:tblGrid>
              <a:tr h="596222">
                <a:tc gridSpan="3">
                  <a:txBody>
                    <a:bodyPr/>
                    <a:lstStyle/>
                    <a:p>
                      <a:pPr algn="ctr"/>
                      <a:r>
                        <a:rPr lang="en-GB" sz="3200" b="0" dirty="0">
                          <a:latin typeface="Times New Roman" pitchFamily="18" charset="0"/>
                          <a:cs typeface="Times New Roman" pitchFamily="18" charset="0"/>
                        </a:rPr>
                        <a:t>PlioMIP </a:t>
                      </a:r>
                      <a:r>
                        <a:rPr lang="en-GB" sz="3200" b="0" dirty="0" smtClean="0">
                          <a:latin typeface="Times New Roman" pitchFamily="18" charset="0"/>
                          <a:cs typeface="Times New Roman" pitchFamily="18" charset="0"/>
                        </a:rPr>
                        <a:t>Modelling Groups - Experiment</a:t>
                      </a:r>
                      <a:r>
                        <a:rPr lang="en-GB" sz="3200" b="0" baseline="0" dirty="0" smtClean="0">
                          <a:latin typeface="Times New Roman" pitchFamily="18" charset="0"/>
                          <a:cs typeface="Times New Roman" pitchFamily="18" charset="0"/>
                        </a:rPr>
                        <a:t> </a:t>
                      </a:r>
                      <a:r>
                        <a:rPr lang="en-GB" sz="3200" b="0" dirty="0" smtClean="0">
                          <a:latin typeface="Times New Roman" pitchFamily="18" charset="0"/>
                          <a:cs typeface="Times New Roman" pitchFamily="18" charset="0"/>
                        </a:rPr>
                        <a:t>2</a:t>
                      </a:r>
                      <a:endParaRPr lang="en-GB" sz="3200" b="0" dirty="0">
                        <a:latin typeface="Times New Roman" pitchFamily="18" charset="0"/>
                        <a:cs typeface="Times New Roman" pitchFamily="18" charset="0"/>
                      </a:endParaRPr>
                    </a:p>
                  </a:txBody>
                  <a:tcPr anchor="ctr"/>
                </a:tc>
                <a:tc hMerge="1">
                  <a:txBody>
                    <a:bodyPr/>
                    <a:lstStyle/>
                    <a:p>
                      <a:endParaRPr lang="en-GB"/>
                    </a:p>
                  </a:txBody>
                  <a:tcPr/>
                </a:tc>
                <a:tc hMerge="1">
                  <a:txBody>
                    <a:bodyPr/>
                    <a:lstStyle/>
                    <a:p>
                      <a:endParaRPr lang="en-GB"/>
                    </a:p>
                  </a:txBody>
                  <a:tcPr/>
                </a:tc>
              </a:tr>
              <a:tr h="376561">
                <a:tc>
                  <a:txBody>
                    <a:bodyPr/>
                    <a:lstStyle/>
                    <a:p>
                      <a:pPr algn="ctr"/>
                      <a:r>
                        <a:rPr lang="en-GB" sz="1800" b="1" dirty="0" smtClean="0">
                          <a:latin typeface="Times New Roman" pitchFamily="18" charset="0"/>
                          <a:cs typeface="Times New Roman" pitchFamily="18" charset="0"/>
                        </a:rPr>
                        <a:t>Group</a:t>
                      </a:r>
                      <a:endParaRPr lang="en-GB" sz="1800" b="1" dirty="0">
                        <a:latin typeface="Times New Roman" pitchFamily="18" charset="0"/>
                        <a:cs typeface="Times New Roman" pitchFamily="18" charset="0"/>
                      </a:endParaRPr>
                    </a:p>
                  </a:txBody>
                  <a:tcPr anchor="ctr"/>
                </a:tc>
                <a:tc>
                  <a:txBody>
                    <a:bodyPr/>
                    <a:lstStyle/>
                    <a:p>
                      <a:pPr algn="ctr"/>
                      <a:r>
                        <a:rPr lang="en-GB" sz="1800" b="1" dirty="0" smtClean="0">
                          <a:latin typeface="Times New Roman" pitchFamily="18" charset="0"/>
                          <a:cs typeface="Times New Roman" pitchFamily="18" charset="0"/>
                        </a:rPr>
                        <a:t>Contacts</a:t>
                      </a:r>
                      <a:endParaRPr lang="en-GB" sz="1800" b="1" dirty="0">
                        <a:latin typeface="Times New Roman" pitchFamily="18" charset="0"/>
                        <a:cs typeface="Times New Roman" pitchFamily="18" charset="0"/>
                      </a:endParaRPr>
                    </a:p>
                  </a:txBody>
                  <a:tcPr anchor="ctr"/>
                </a:tc>
                <a:tc>
                  <a:txBody>
                    <a:bodyPr/>
                    <a:lstStyle/>
                    <a:p>
                      <a:pPr algn="ctr"/>
                      <a:r>
                        <a:rPr lang="en-GB" sz="1800" b="1" dirty="0" smtClean="0">
                          <a:latin typeface="Times New Roman" pitchFamily="18" charset="0"/>
                          <a:cs typeface="Times New Roman" pitchFamily="18" charset="0"/>
                        </a:rPr>
                        <a:t>Model</a:t>
                      </a:r>
                      <a:endParaRPr lang="en-GB" sz="1800" b="1" dirty="0">
                        <a:latin typeface="Times New Roman" pitchFamily="18" charset="0"/>
                        <a:cs typeface="Times New Roman" pitchFamily="18" charset="0"/>
                      </a:endParaRPr>
                    </a:p>
                  </a:txBody>
                  <a:tcPr anchor="ctr"/>
                </a:tc>
              </a:tr>
              <a:tr h="433344">
                <a:tc>
                  <a:txBody>
                    <a:bodyPr/>
                    <a:lstStyle/>
                    <a:p>
                      <a:pPr algn="ctr"/>
                      <a:r>
                        <a:rPr lang="en-GB" sz="1800" dirty="0" smtClean="0">
                          <a:latin typeface="Times New Roman" pitchFamily="18" charset="0"/>
                          <a:cs typeface="Times New Roman" pitchFamily="18" charset="0"/>
                        </a:rPr>
                        <a:t>Hadley - UK</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Alan Haywood, Dan</a:t>
                      </a:r>
                      <a:r>
                        <a:rPr lang="en-GB" sz="1800" baseline="0" dirty="0" smtClean="0">
                          <a:latin typeface="Times New Roman" pitchFamily="18" charset="0"/>
                          <a:cs typeface="Times New Roman" pitchFamily="18" charset="0"/>
                        </a:rPr>
                        <a:t> Lunt, Fran Bragg</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HadCM3</a:t>
                      </a:r>
                      <a:endParaRPr lang="en-GB" sz="1800" dirty="0">
                        <a:latin typeface="Times New Roman" pitchFamily="18" charset="0"/>
                        <a:cs typeface="Times New Roman" pitchFamily="18" charset="0"/>
                      </a:endParaRPr>
                    </a:p>
                  </a:txBody>
                  <a:tcPr anchor="ctr">
                    <a:solidFill>
                      <a:srgbClr val="99FF33"/>
                    </a:solidFill>
                  </a:tcPr>
                </a:tc>
              </a:tr>
              <a:tr h="658983">
                <a:tc>
                  <a:txBody>
                    <a:bodyPr/>
                    <a:lstStyle/>
                    <a:p>
                      <a:pPr algn="ctr"/>
                      <a:r>
                        <a:rPr lang="en-GB" sz="1800" dirty="0" smtClean="0">
                          <a:latin typeface="Times New Roman" pitchFamily="18" charset="0"/>
                          <a:cs typeface="Times New Roman" pitchFamily="18" charset="0"/>
                        </a:rPr>
                        <a:t>NCAR</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Bette Otto-Bliesner</a:t>
                      </a:r>
                      <a:r>
                        <a:rPr lang="en-GB" sz="1800" baseline="0" dirty="0" smtClean="0">
                          <a:latin typeface="Times New Roman" pitchFamily="18" charset="0"/>
                          <a:cs typeface="Times New Roman" pitchFamily="18" charset="0"/>
                        </a:rPr>
                        <a:t> and Nan Rosenbloom</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CCSM4</a:t>
                      </a:r>
                      <a:endParaRPr lang="en-GB" sz="1800" dirty="0">
                        <a:latin typeface="Times New Roman" pitchFamily="18" charset="0"/>
                        <a:cs typeface="Times New Roman" pitchFamily="18" charset="0"/>
                      </a:endParaRPr>
                    </a:p>
                  </a:txBody>
                  <a:tcPr anchor="ctr">
                    <a:solidFill>
                      <a:srgbClr val="99FF33"/>
                    </a:solidFill>
                  </a:tcPr>
                </a:tc>
              </a:tr>
              <a:tr h="376561">
                <a:tc>
                  <a:txBody>
                    <a:bodyPr/>
                    <a:lstStyle/>
                    <a:p>
                      <a:pPr algn="ctr"/>
                      <a:r>
                        <a:rPr lang="en-GB" sz="1800" i="0" dirty="0" smtClean="0">
                          <a:latin typeface="Times New Roman" pitchFamily="18" charset="0"/>
                          <a:cs typeface="Times New Roman" pitchFamily="18" charset="0"/>
                        </a:rPr>
                        <a:t>GISS</a:t>
                      </a:r>
                      <a:endParaRPr lang="en-GB" sz="1800" i="0" dirty="0">
                        <a:latin typeface="Times New Roman" pitchFamily="18" charset="0"/>
                        <a:cs typeface="Times New Roman" pitchFamily="18" charset="0"/>
                      </a:endParaRPr>
                    </a:p>
                  </a:txBody>
                  <a:tcPr anchor="ctr">
                    <a:solidFill>
                      <a:srgbClr val="99FF33"/>
                    </a:solidFill>
                  </a:tcPr>
                </a:tc>
                <a:tc>
                  <a:txBody>
                    <a:bodyPr/>
                    <a:lstStyle/>
                    <a:p>
                      <a:pPr algn="ctr"/>
                      <a:r>
                        <a:rPr lang="en-GB" sz="1800" i="0" dirty="0" smtClean="0">
                          <a:latin typeface="Times New Roman" pitchFamily="18" charset="0"/>
                          <a:cs typeface="Times New Roman" pitchFamily="18" charset="0"/>
                        </a:rPr>
                        <a:t>Mark Chandler</a:t>
                      </a:r>
                      <a:endParaRPr lang="en-GB" sz="1800" i="0" dirty="0">
                        <a:latin typeface="Times New Roman" pitchFamily="18" charset="0"/>
                        <a:cs typeface="Times New Roman" pitchFamily="18" charset="0"/>
                      </a:endParaRPr>
                    </a:p>
                  </a:txBody>
                  <a:tcPr anchor="ctr">
                    <a:solidFill>
                      <a:srgbClr val="99FF33"/>
                    </a:solidFill>
                  </a:tcPr>
                </a:tc>
                <a:tc>
                  <a:txBody>
                    <a:bodyPr/>
                    <a:lstStyle/>
                    <a:p>
                      <a:pPr algn="ctr"/>
                      <a:r>
                        <a:rPr lang="en-GB" sz="1800" i="0" dirty="0" smtClean="0">
                          <a:latin typeface="Times New Roman" pitchFamily="18" charset="0"/>
                          <a:cs typeface="Times New Roman" pitchFamily="18" charset="0"/>
                        </a:rPr>
                        <a:t>GISS Model ER</a:t>
                      </a:r>
                      <a:endParaRPr lang="en-GB" sz="1800" i="0" dirty="0">
                        <a:latin typeface="Times New Roman" pitchFamily="18" charset="0"/>
                        <a:cs typeface="Times New Roman" pitchFamily="18" charset="0"/>
                      </a:endParaRPr>
                    </a:p>
                  </a:txBody>
                  <a:tcPr anchor="ctr">
                    <a:solidFill>
                      <a:srgbClr val="99FF33"/>
                    </a:solidFill>
                  </a:tcPr>
                </a:tc>
              </a:tr>
              <a:tr h="376561">
                <a:tc>
                  <a:txBody>
                    <a:bodyPr/>
                    <a:lstStyle/>
                    <a:p>
                      <a:pPr algn="ctr"/>
                      <a:r>
                        <a:rPr lang="en-GB" sz="1800" dirty="0" err="1" smtClean="0">
                          <a:latin typeface="Times New Roman" pitchFamily="18" charset="0"/>
                          <a:cs typeface="Times New Roman" pitchFamily="18" charset="0"/>
                        </a:rPr>
                        <a:t>Bjerknes</a:t>
                      </a:r>
                      <a:r>
                        <a:rPr lang="en-GB" sz="1800" dirty="0" smtClean="0">
                          <a:latin typeface="Times New Roman" pitchFamily="18" charset="0"/>
                          <a:cs typeface="Times New Roman" pitchFamily="18" charset="0"/>
                        </a:rPr>
                        <a:t>/Bergen</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err="1" smtClean="0">
                          <a:latin typeface="Times New Roman" pitchFamily="18" charset="0"/>
                          <a:cs typeface="Times New Roman" pitchFamily="18" charset="0"/>
                        </a:rPr>
                        <a:t>Kerim</a:t>
                      </a:r>
                      <a:r>
                        <a:rPr lang="en-GB" sz="1800" dirty="0" smtClean="0">
                          <a:latin typeface="Times New Roman" pitchFamily="18" charset="0"/>
                          <a:cs typeface="Times New Roman" pitchFamily="18" charset="0"/>
                        </a:rPr>
                        <a:t> H. </a:t>
                      </a:r>
                      <a:r>
                        <a:rPr lang="en-GB" sz="1800" dirty="0" err="1" smtClean="0">
                          <a:latin typeface="Times New Roman" pitchFamily="18" charset="0"/>
                          <a:cs typeface="Times New Roman" pitchFamily="18" charset="0"/>
                        </a:rPr>
                        <a:t>Nisancioglu</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err="1" smtClean="0">
                          <a:latin typeface="Times New Roman" pitchFamily="18" charset="0"/>
                          <a:cs typeface="Times New Roman" pitchFamily="18" charset="0"/>
                        </a:rPr>
                        <a:t>NorESM</a:t>
                      </a:r>
                      <a:endParaRPr lang="en-GB" sz="1800" dirty="0">
                        <a:latin typeface="Times New Roman" pitchFamily="18" charset="0"/>
                        <a:cs typeface="Times New Roman" pitchFamily="18" charset="0"/>
                      </a:endParaRPr>
                    </a:p>
                  </a:txBody>
                  <a:tcPr anchor="ctr">
                    <a:solidFill>
                      <a:srgbClr val="99FF33"/>
                    </a:solidFill>
                  </a:tcPr>
                </a:tc>
              </a:tr>
              <a:tr h="658983">
                <a:tc>
                  <a:txBody>
                    <a:bodyPr/>
                    <a:lstStyle/>
                    <a:p>
                      <a:pPr algn="ctr"/>
                      <a:r>
                        <a:rPr lang="en-GB" sz="1800" i="0" dirty="0" smtClean="0">
                          <a:latin typeface="Times New Roman" pitchFamily="18" charset="0"/>
                          <a:cs typeface="Times New Roman" pitchFamily="18" charset="0"/>
                        </a:rPr>
                        <a:t>IAP/CAS</a:t>
                      </a:r>
                      <a:endParaRPr lang="en-GB" sz="1800" i="0" dirty="0">
                        <a:latin typeface="Times New Roman" pitchFamily="18" charset="0"/>
                        <a:cs typeface="Times New Roman" pitchFamily="18" charset="0"/>
                      </a:endParaRPr>
                    </a:p>
                  </a:txBody>
                  <a:tcPr anchor="ctr">
                    <a:solidFill>
                      <a:srgbClr val="FFFF00"/>
                    </a:solidFill>
                  </a:tcPr>
                </a:tc>
                <a:tc>
                  <a:txBody>
                    <a:bodyPr/>
                    <a:lstStyle/>
                    <a:p>
                      <a:pPr algn="ctr"/>
                      <a:r>
                        <a:rPr lang="en-GB" sz="1800" i="0" dirty="0" err="1" smtClean="0">
                          <a:latin typeface="Times New Roman" pitchFamily="18" charset="0"/>
                          <a:cs typeface="Times New Roman" pitchFamily="18" charset="0"/>
                        </a:rPr>
                        <a:t>Zheng</a:t>
                      </a:r>
                      <a:r>
                        <a:rPr lang="en-GB" sz="1800" i="0" dirty="0" smtClean="0">
                          <a:latin typeface="Times New Roman" pitchFamily="18" charset="0"/>
                          <a:cs typeface="Times New Roman" pitchFamily="18" charset="0"/>
                        </a:rPr>
                        <a:t> </a:t>
                      </a:r>
                      <a:r>
                        <a:rPr lang="en-GB" sz="1800" i="0" dirty="0" err="1" smtClean="0">
                          <a:latin typeface="Times New Roman" pitchFamily="18" charset="0"/>
                          <a:cs typeface="Times New Roman" pitchFamily="18" charset="0"/>
                        </a:rPr>
                        <a:t>Weipeng</a:t>
                      </a:r>
                      <a:r>
                        <a:rPr lang="en-GB" sz="1800" i="0" dirty="0" smtClean="0">
                          <a:latin typeface="Times New Roman" pitchFamily="18" charset="0"/>
                          <a:cs typeface="Times New Roman" pitchFamily="18" charset="0"/>
                        </a:rPr>
                        <a:t>, Zhang Zhongshi, Qing Yang</a:t>
                      </a:r>
                      <a:endParaRPr lang="en-GB" sz="1800" i="0" dirty="0">
                        <a:latin typeface="Times New Roman" pitchFamily="18" charset="0"/>
                        <a:cs typeface="Times New Roman" pitchFamily="18" charset="0"/>
                      </a:endParaRPr>
                    </a:p>
                  </a:txBody>
                  <a:tcPr anchor="ctr">
                    <a:solidFill>
                      <a:srgbClr val="FFFF00"/>
                    </a:solidFill>
                  </a:tcPr>
                </a:tc>
                <a:tc>
                  <a:txBody>
                    <a:bodyPr/>
                    <a:lstStyle/>
                    <a:p>
                      <a:pPr algn="ctr"/>
                      <a:r>
                        <a:rPr lang="en-GB" sz="1800" i="0" dirty="0" smtClean="0">
                          <a:latin typeface="Times New Roman" pitchFamily="18" charset="0"/>
                          <a:cs typeface="Times New Roman" pitchFamily="18" charset="0"/>
                        </a:rPr>
                        <a:t>FGOALS-g2.0, FOAM1.5</a:t>
                      </a:r>
                      <a:endParaRPr lang="en-GB" sz="1800" i="0" dirty="0">
                        <a:latin typeface="Times New Roman" pitchFamily="18" charset="0"/>
                        <a:cs typeface="Times New Roman" pitchFamily="18" charset="0"/>
                      </a:endParaRPr>
                    </a:p>
                  </a:txBody>
                  <a:tcPr anchor="ctr">
                    <a:solidFill>
                      <a:srgbClr val="FFFF00"/>
                    </a:solidFill>
                  </a:tcPr>
                </a:tc>
              </a:tr>
              <a:tr h="662905">
                <a:tc>
                  <a:txBody>
                    <a:bodyPr/>
                    <a:lstStyle/>
                    <a:p>
                      <a:pPr algn="ctr"/>
                      <a:r>
                        <a:rPr lang="en-GB" sz="1800" dirty="0" err="1" smtClean="0">
                          <a:latin typeface="Times New Roman" pitchFamily="18" charset="0"/>
                          <a:cs typeface="Times New Roman" pitchFamily="18" charset="0"/>
                        </a:rPr>
                        <a:t>Center</a:t>
                      </a:r>
                      <a:r>
                        <a:rPr lang="en-GB" sz="1800" dirty="0" smtClean="0">
                          <a:latin typeface="Times New Roman" pitchFamily="18" charset="0"/>
                          <a:cs typeface="Times New Roman" pitchFamily="18" charset="0"/>
                        </a:rPr>
                        <a:t> for Climate System Research, University of Tokyo</a:t>
                      </a:r>
                      <a:endParaRPr lang="fr-FR"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Ayako Abe-Ouchi, Wing Le Chan, Ryota O'ishi</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MIROC 3.2 GCM</a:t>
                      </a:r>
                      <a:endParaRPr lang="en-GB" sz="1800" dirty="0">
                        <a:latin typeface="Times New Roman" pitchFamily="18" charset="0"/>
                        <a:cs typeface="Times New Roman" pitchFamily="18" charset="0"/>
                      </a:endParaRPr>
                    </a:p>
                  </a:txBody>
                  <a:tcPr anchor="ctr">
                    <a:solidFill>
                      <a:srgbClr val="99FF33"/>
                    </a:solidFill>
                  </a:tcPr>
                </a:tc>
              </a:tr>
              <a:tr h="658983">
                <a:tc>
                  <a:txBody>
                    <a:bodyPr/>
                    <a:lstStyle/>
                    <a:p>
                      <a:pPr algn="ctr"/>
                      <a:r>
                        <a:rPr lang="en-GB" sz="1800" dirty="0" smtClean="0">
                          <a:latin typeface="Times New Roman" pitchFamily="18" charset="0"/>
                          <a:cs typeface="Times New Roman" pitchFamily="18" charset="0"/>
                        </a:rPr>
                        <a:t>Alfred Wegener Institute for Polar and Marine Research</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Christian Stepanek</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COSMOS 1.2.0</a:t>
                      </a:r>
                      <a:endParaRPr lang="en-GB" sz="1800" dirty="0">
                        <a:latin typeface="Times New Roman" pitchFamily="18" charset="0"/>
                        <a:cs typeface="Times New Roman" pitchFamily="18" charset="0"/>
                      </a:endParaRPr>
                    </a:p>
                  </a:txBody>
                  <a:tcPr anchor="ctr">
                    <a:solidFill>
                      <a:srgbClr val="99FF33"/>
                    </a:solidFill>
                  </a:tcPr>
                </a:tc>
              </a:tr>
              <a:tr h="658983">
                <a:tc>
                  <a:txBody>
                    <a:bodyPr/>
                    <a:lstStyle/>
                    <a:p>
                      <a:pPr algn="ctr"/>
                      <a:r>
                        <a:rPr lang="fr-FR" sz="1800" dirty="0" smtClean="0">
                          <a:latin typeface="Times New Roman" pitchFamily="18" charset="0"/>
                          <a:cs typeface="Times New Roman" pitchFamily="18" charset="0"/>
                        </a:rPr>
                        <a:t>Laboratoire des Sciences du Climat et de l'</a:t>
                      </a:r>
                      <a:r>
                        <a:rPr lang="fr-FR" sz="1800" dirty="0" err="1" smtClean="0">
                          <a:latin typeface="Times New Roman" pitchFamily="18" charset="0"/>
                          <a:cs typeface="Times New Roman" pitchFamily="18" charset="0"/>
                        </a:rPr>
                        <a:t>Environment</a:t>
                      </a:r>
                      <a:r>
                        <a:rPr lang="fr-FR" sz="1800" dirty="0" smtClean="0">
                          <a:latin typeface="Times New Roman" pitchFamily="18" charset="0"/>
                          <a:cs typeface="Times New Roman" pitchFamily="18" charset="0"/>
                        </a:rPr>
                        <a:t> (LSCE)</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fr-FR" sz="1800" dirty="0" smtClean="0">
                          <a:latin typeface="Times New Roman" pitchFamily="18" charset="0"/>
                          <a:cs typeface="Times New Roman" pitchFamily="18" charset="0"/>
                        </a:rPr>
                        <a:t>Camille Contoux, Anne Jost, Gilles Ramstein</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IPSLCM5A</a:t>
                      </a:r>
                      <a:endParaRPr lang="en-GB" sz="1800" dirty="0">
                        <a:latin typeface="Times New Roman" pitchFamily="18" charset="0"/>
                        <a:cs typeface="Times New Roman" pitchFamily="18" charset="0"/>
                      </a:endParaRPr>
                    </a:p>
                  </a:txBody>
                  <a:tcPr anchor="ctr">
                    <a:solidFill>
                      <a:srgbClr val="99FF33"/>
                    </a:solidFill>
                  </a:tcPr>
                </a:tc>
              </a:tr>
              <a:tr h="376561">
                <a:tc>
                  <a:txBody>
                    <a:bodyPr/>
                    <a:lstStyle/>
                    <a:p>
                      <a:pPr algn="ctr"/>
                      <a:r>
                        <a:rPr lang="en-GB" sz="1800" dirty="0" smtClean="0">
                          <a:latin typeface="Times New Roman" pitchFamily="18" charset="0"/>
                          <a:cs typeface="Times New Roman" pitchFamily="18" charset="0"/>
                        </a:rPr>
                        <a:t>University of Tsukuba</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Youichi Kamae, Hiroaki Ueda</a:t>
                      </a:r>
                      <a:endParaRPr lang="en-GB" sz="1800" dirty="0">
                        <a:latin typeface="Times New Roman" pitchFamily="18" charset="0"/>
                        <a:cs typeface="Times New Roman" pitchFamily="18" charset="0"/>
                      </a:endParaRPr>
                    </a:p>
                  </a:txBody>
                  <a:tcPr anchor="ctr">
                    <a:solidFill>
                      <a:srgbClr val="99FF33"/>
                    </a:solidFill>
                  </a:tcPr>
                </a:tc>
                <a:tc>
                  <a:txBody>
                    <a:bodyPr/>
                    <a:lstStyle/>
                    <a:p>
                      <a:pPr algn="ctr"/>
                      <a:r>
                        <a:rPr lang="en-GB" sz="1800" dirty="0" smtClean="0">
                          <a:latin typeface="Times New Roman" pitchFamily="18" charset="0"/>
                          <a:cs typeface="Times New Roman" pitchFamily="18" charset="0"/>
                        </a:rPr>
                        <a:t>MRI-CGCM 2.3</a:t>
                      </a:r>
                      <a:endParaRPr lang="en-GB" sz="1800" dirty="0">
                        <a:latin typeface="Times New Roman" pitchFamily="18" charset="0"/>
                        <a:cs typeface="Times New Roman" pitchFamily="18" charset="0"/>
                      </a:endParaRPr>
                    </a:p>
                  </a:txBody>
                  <a:tcPr anchor="ctr">
                    <a:solidFill>
                      <a:srgbClr val="99FF33"/>
                    </a:solidFill>
                  </a:tcPr>
                </a:tc>
              </a:tr>
            </a:tbl>
          </a:graphicData>
        </a:graphic>
      </p:graphicFrame>
      <p:sp>
        <p:nvSpPr>
          <p:cNvPr id="67" name="Rounded Rectangle 6"/>
          <p:cNvSpPr>
            <a:spLocks noChangeArrowheads="1"/>
          </p:cNvSpPr>
          <p:nvPr/>
        </p:nvSpPr>
        <p:spPr bwMode="auto">
          <a:xfrm>
            <a:off x="1001487" y="11535471"/>
            <a:ext cx="16633371" cy="917786"/>
          </a:xfrm>
          <a:prstGeom prst="roundRect">
            <a:avLst>
              <a:gd name="adj" fmla="val 16667"/>
            </a:avLst>
          </a:prstGeom>
          <a:solidFill>
            <a:schemeClr val="bg1"/>
          </a:solidFill>
          <a:ln w="44450" algn="ctr">
            <a:solidFill>
              <a:schemeClr val="accent6">
                <a:lumMod val="75000"/>
              </a:schemeClr>
            </a:solidFill>
            <a:round/>
            <a:headEnd/>
            <a:tailEnd/>
          </a:ln>
        </p:spPr>
        <p:txBody>
          <a:bodyPr lIns="109175" tIns="54587" rIns="109175" bIns="54587" anchor="ctr"/>
          <a:lstStyle/>
          <a:p>
            <a:pPr algn="ctr" defTabSz="4175916" fontAlgn="auto">
              <a:spcBef>
                <a:spcPts val="0"/>
              </a:spcBef>
              <a:spcAft>
                <a:spcPts val="0"/>
              </a:spcAft>
              <a:defRPr/>
            </a:pPr>
            <a:endParaRPr lang="en-GB" dirty="0">
              <a:solidFill>
                <a:schemeClr val="lt1"/>
              </a:solidFill>
              <a:latin typeface="+mn-lt"/>
            </a:endParaRPr>
          </a:p>
        </p:txBody>
      </p:sp>
      <p:sp>
        <p:nvSpPr>
          <p:cNvPr id="2260" name="Text Box 22"/>
          <p:cNvSpPr txBox="1">
            <a:spLocks noChangeArrowheads="1"/>
          </p:cNvSpPr>
          <p:nvPr/>
        </p:nvSpPr>
        <p:spPr bwMode="auto">
          <a:xfrm>
            <a:off x="964107" y="11584685"/>
            <a:ext cx="16785051" cy="787349"/>
          </a:xfrm>
          <a:prstGeom prst="rect">
            <a:avLst/>
          </a:prstGeom>
          <a:noFill/>
          <a:ln w="9525">
            <a:noFill/>
            <a:miter lim="800000"/>
            <a:headEnd/>
            <a:tailEnd/>
          </a:ln>
        </p:spPr>
        <p:txBody>
          <a:bodyPr wrap="square" lIns="109175" tIns="54587" rIns="109175" bIns="54587">
            <a:spAutoFit/>
          </a:bodyPr>
          <a:lstStyle/>
          <a:p>
            <a:pPr algn="ctr">
              <a:spcBef>
                <a:spcPct val="50000"/>
              </a:spcBef>
            </a:pPr>
            <a:r>
              <a:rPr lang="en-US" sz="4400" b="1" dirty="0">
                <a:latin typeface="Times New Roman" pitchFamily="18" charset="0"/>
                <a:cs typeface="Times New Roman" pitchFamily="18" charset="0"/>
              </a:rPr>
              <a:t>2.  </a:t>
            </a:r>
            <a:r>
              <a:rPr lang="en-US" sz="4400" b="1" dirty="0" smtClean="0">
                <a:latin typeface="Times New Roman" pitchFamily="18" charset="0"/>
                <a:cs typeface="Times New Roman" pitchFamily="18" charset="0"/>
              </a:rPr>
              <a:t>Participating Models and Global </a:t>
            </a:r>
            <a:r>
              <a:rPr lang="el-GR" sz="4400" b="1" dirty="0" smtClean="0">
                <a:latin typeface="Times New Roman" pitchFamily="18" charset="0"/>
                <a:cs typeface="Times New Roman" pitchFamily="18" charset="0"/>
              </a:rPr>
              <a:t>Δ</a:t>
            </a:r>
            <a:r>
              <a:rPr lang="en-GB" sz="4400" b="1" dirty="0" err="1" smtClean="0">
                <a:latin typeface="Times New Roman" pitchFamily="18" charset="0"/>
                <a:cs typeface="Times New Roman" pitchFamily="18" charset="0"/>
              </a:rPr>
              <a:t>SAT</a:t>
            </a:r>
            <a:r>
              <a:rPr lang="en-GB" sz="4400" b="1" dirty="0" smtClean="0">
                <a:latin typeface="Times New Roman" pitchFamily="18" charset="0"/>
                <a:cs typeface="Times New Roman" pitchFamily="18" charset="0"/>
              </a:rPr>
              <a:t>/SST &amp; Climate Sensitivity</a:t>
            </a:r>
            <a:endParaRPr lang="en-US" sz="4400" b="1" dirty="0">
              <a:latin typeface="Times New Roman" pitchFamily="18" charset="0"/>
              <a:cs typeface="Times New Roman" pitchFamily="18" charset="0"/>
            </a:endParaRPr>
          </a:p>
        </p:txBody>
      </p:sp>
      <p:sp>
        <p:nvSpPr>
          <p:cNvPr id="87" name="TextBox 86"/>
          <p:cNvSpPr txBox="1"/>
          <p:nvPr/>
        </p:nvSpPr>
        <p:spPr>
          <a:xfrm>
            <a:off x="28860750" y="24695020"/>
            <a:ext cx="13108407" cy="830997"/>
          </a:xfrm>
          <a:prstGeom prst="rect">
            <a:avLst/>
          </a:prstGeom>
          <a:noFill/>
        </p:spPr>
        <p:txBody>
          <a:bodyPr wrap="square" rtlCol="0">
            <a:spAutoFit/>
          </a:bodyPr>
          <a:lstStyle/>
          <a:p>
            <a:pPr algn="ctr"/>
            <a:r>
              <a:rPr lang="en-GB" sz="2400" dirty="0" smtClean="0">
                <a:latin typeface="Times New Roman" pitchFamily="18" charset="0"/>
                <a:cs typeface="Times New Roman" pitchFamily="18" charset="0"/>
              </a:rPr>
              <a:t>Top left : warm peak averaging of Pliocene SSTs. Top right: orbital solutions to identify a time slice for future </a:t>
            </a:r>
            <a:r>
              <a:rPr lang="en-GB" sz="2400" dirty="0" err="1" smtClean="0">
                <a:latin typeface="Times New Roman" pitchFamily="18" charset="0"/>
                <a:cs typeface="Times New Roman" pitchFamily="18" charset="0"/>
              </a:rPr>
              <a:t>palaeoenvironmental</a:t>
            </a:r>
            <a:r>
              <a:rPr lang="en-GB" sz="2400" dirty="0" smtClean="0">
                <a:latin typeface="Times New Roman" pitchFamily="18" charset="0"/>
                <a:cs typeface="Times New Roman" pitchFamily="18" charset="0"/>
              </a:rPr>
              <a:t> reconstruction.</a:t>
            </a:r>
            <a:endParaRPr lang="en-GB" sz="2400" dirty="0">
              <a:latin typeface="Times New Roman" pitchFamily="18" charset="0"/>
              <a:cs typeface="Times New Roman" pitchFamily="18" charset="0"/>
            </a:endParaRPr>
          </a:p>
        </p:txBody>
      </p:sp>
      <p:sp>
        <p:nvSpPr>
          <p:cNvPr id="88" name="TextBox 87"/>
          <p:cNvSpPr txBox="1"/>
          <p:nvPr/>
        </p:nvSpPr>
        <p:spPr>
          <a:xfrm>
            <a:off x="29127450" y="28790770"/>
            <a:ext cx="12965532" cy="830997"/>
          </a:xfrm>
          <a:prstGeom prst="rect">
            <a:avLst/>
          </a:prstGeom>
          <a:noFill/>
        </p:spPr>
        <p:txBody>
          <a:bodyPr wrap="square" rtlCol="0">
            <a:spAutoFit/>
          </a:bodyPr>
          <a:lstStyle/>
          <a:p>
            <a:pPr algn="ctr"/>
            <a:r>
              <a:rPr lang="en-GB" sz="2400" dirty="0" err="1" smtClean="0">
                <a:latin typeface="Times New Roman" pitchFamily="18" charset="0"/>
                <a:cs typeface="Times New Roman" pitchFamily="18" charset="0"/>
              </a:rPr>
              <a:t>Insolation</a:t>
            </a:r>
            <a:r>
              <a:rPr lang="en-GB" sz="2400" dirty="0" smtClean="0">
                <a:latin typeface="Times New Roman" pitchFamily="18" charset="0"/>
                <a:cs typeface="Times New Roman" pitchFamily="18" charset="0"/>
              </a:rPr>
              <a:t> predictions from the La04 solution for modern (left), 3060 </a:t>
            </a:r>
            <a:r>
              <a:rPr lang="en-GB" sz="2400" dirty="0" err="1" smtClean="0">
                <a:latin typeface="Times New Roman" pitchFamily="18" charset="0"/>
                <a:cs typeface="Times New Roman" pitchFamily="18" charset="0"/>
              </a:rPr>
              <a:t>kyr</a:t>
            </a:r>
            <a:r>
              <a:rPr lang="en-GB" sz="2400" dirty="0" smtClean="0">
                <a:latin typeface="Times New Roman" pitchFamily="18" charset="0"/>
                <a:cs typeface="Times New Roman" pitchFamily="18" charset="0"/>
              </a:rPr>
              <a:t> minus modern (middle), 3205 </a:t>
            </a:r>
            <a:r>
              <a:rPr lang="en-GB" sz="2400" dirty="0" err="1" smtClean="0">
                <a:latin typeface="Times New Roman" pitchFamily="18" charset="0"/>
                <a:cs typeface="Times New Roman" pitchFamily="18" charset="0"/>
              </a:rPr>
              <a:t>kyr</a:t>
            </a:r>
            <a:r>
              <a:rPr lang="en-GB" sz="2400" dirty="0" smtClean="0">
                <a:latin typeface="Times New Roman" pitchFamily="18" charset="0"/>
                <a:cs typeface="Times New Roman" pitchFamily="18" charset="0"/>
              </a:rPr>
              <a:t> minus modern (right).</a:t>
            </a:r>
            <a:endParaRPr lang="en-GB" sz="2400" dirty="0">
              <a:latin typeface="Times New Roman" pitchFamily="18" charset="0"/>
              <a:cs typeface="Times New Roman" pitchFamily="18" charset="0"/>
            </a:endParaRPr>
          </a:p>
        </p:txBody>
      </p:sp>
      <p:sp>
        <p:nvSpPr>
          <p:cNvPr id="44" name="Rounded Rectangle 6"/>
          <p:cNvSpPr>
            <a:spLocks noChangeArrowheads="1"/>
          </p:cNvSpPr>
          <p:nvPr/>
        </p:nvSpPr>
        <p:spPr bwMode="auto">
          <a:xfrm>
            <a:off x="18630899" y="4481626"/>
            <a:ext cx="23562577" cy="11019631"/>
          </a:xfrm>
          <a:prstGeom prst="roundRect">
            <a:avLst>
              <a:gd name="adj" fmla="val 4602"/>
            </a:avLst>
          </a:prstGeom>
          <a:solidFill>
            <a:schemeClr val="bg1"/>
          </a:solidFill>
          <a:ln w="44450" algn="ctr">
            <a:solidFill>
              <a:schemeClr val="accent6">
                <a:lumMod val="75000"/>
              </a:schemeClr>
            </a:solidFill>
            <a:round/>
            <a:headEnd/>
            <a:tailEnd/>
          </a:ln>
        </p:spPr>
        <p:txBody>
          <a:bodyPr lIns="109175" tIns="54587" rIns="109175" bIns="54587" anchor="ctr"/>
          <a:lstStyle/>
          <a:p>
            <a:pPr algn="ctr">
              <a:defRPr/>
            </a:pPr>
            <a:endParaRPr lang="en-GB">
              <a:solidFill>
                <a:srgbClr val="FFFFFF"/>
              </a:solidFill>
              <a:latin typeface="Calibri" pitchFamily="34" charset="0"/>
            </a:endParaRPr>
          </a:p>
        </p:txBody>
      </p:sp>
      <p:grpSp>
        <p:nvGrpSpPr>
          <p:cNvPr id="2076" name="Group 56"/>
          <p:cNvGrpSpPr>
            <a:grpSpLocks/>
          </p:cNvGrpSpPr>
          <p:nvPr/>
        </p:nvGrpSpPr>
        <p:grpSpPr bwMode="auto">
          <a:xfrm>
            <a:off x="25792147" y="4103578"/>
            <a:ext cx="9336768" cy="1096962"/>
            <a:chOff x="-604607" y="5026025"/>
            <a:chExt cx="8769351" cy="1096963"/>
          </a:xfrm>
        </p:grpSpPr>
        <p:sp>
          <p:nvSpPr>
            <p:cNvPr id="69" name="Rounded Rectangle 6"/>
            <p:cNvSpPr>
              <a:spLocks noChangeArrowheads="1"/>
            </p:cNvSpPr>
            <p:nvPr/>
          </p:nvSpPr>
          <p:spPr bwMode="auto">
            <a:xfrm>
              <a:off x="-216296" y="5026025"/>
              <a:ext cx="8045892" cy="1096963"/>
            </a:xfrm>
            <a:prstGeom prst="roundRect">
              <a:avLst>
                <a:gd name="adj" fmla="val 16667"/>
              </a:avLst>
            </a:prstGeom>
            <a:solidFill>
              <a:schemeClr val="bg1"/>
            </a:solidFill>
            <a:ln w="44450" algn="ctr">
              <a:solidFill>
                <a:schemeClr val="accent6">
                  <a:lumMod val="75000"/>
                </a:schemeClr>
              </a:solidFill>
              <a:round/>
              <a:headEnd/>
              <a:tailEnd/>
            </a:ln>
          </p:spPr>
          <p:txBody>
            <a:bodyPr lIns="109175" tIns="54587" rIns="109175" bIns="54587" anchor="ctr"/>
            <a:lstStyle/>
            <a:p>
              <a:pPr algn="ctr" defTabSz="4175916" fontAlgn="auto">
                <a:spcBef>
                  <a:spcPts val="0"/>
                </a:spcBef>
                <a:spcAft>
                  <a:spcPts val="0"/>
                </a:spcAft>
                <a:defRPr/>
              </a:pPr>
              <a:endParaRPr lang="en-GB" dirty="0">
                <a:solidFill>
                  <a:schemeClr val="lt1"/>
                </a:solidFill>
                <a:latin typeface="+mn-lt"/>
              </a:endParaRPr>
            </a:p>
          </p:txBody>
        </p:sp>
        <p:sp>
          <p:nvSpPr>
            <p:cNvPr id="2258" name="Text Box 22"/>
            <p:cNvSpPr txBox="1">
              <a:spLocks noChangeArrowheads="1"/>
            </p:cNvSpPr>
            <p:nvPr/>
          </p:nvSpPr>
          <p:spPr bwMode="auto">
            <a:xfrm>
              <a:off x="-604607" y="5174298"/>
              <a:ext cx="8769351" cy="787350"/>
            </a:xfrm>
            <a:prstGeom prst="rect">
              <a:avLst/>
            </a:prstGeom>
            <a:noFill/>
            <a:ln w="9525">
              <a:noFill/>
              <a:miter lim="800000"/>
              <a:headEnd/>
              <a:tailEnd/>
            </a:ln>
          </p:spPr>
          <p:txBody>
            <a:bodyPr lIns="109175" tIns="54587" rIns="109175" bIns="54587">
              <a:spAutoFit/>
            </a:bodyPr>
            <a:lstStyle/>
            <a:p>
              <a:pPr algn="ctr">
                <a:spcBef>
                  <a:spcPct val="50000"/>
                </a:spcBef>
              </a:pPr>
              <a:r>
                <a:rPr lang="en-US" sz="4400" b="1" dirty="0">
                  <a:latin typeface="Times New Roman" pitchFamily="18" charset="0"/>
                  <a:cs typeface="Times New Roman" pitchFamily="18" charset="0"/>
                </a:rPr>
                <a:t>4</a:t>
              </a:r>
              <a:r>
                <a:rPr lang="en-US" sz="4400" b="1" dirty="0" smtClean="0">
                  <a:latin typeface="Times New Roman" pitchFamily="18" charset="0"/>
                  <a:cs typeface="Times New Roman" pitchFamily="18" charset="0"/>
                </a:rPr>
                <a:t>.  Individual Model Anomalies </a:t>
              </a:r>
              <a:endParaRPr lang="en-US" sz="4400" b="1" dirty="0">
                <a:latin typeface="Times New Roman" pitchFamily="18" charset="0"/>
                <a:cs typeface="Times New Roman" pitchFamily="18" charset="0"/>
              </a:endParaRPr>
            </a:p>
          </p:txBody>
        </p:sp>
      </p:grpSp>
      <p:sp>
        <p:nvSpPr>
          <p:cNvPr id="91" name="TextBox 90"/>
          <p:cNvSpPr txBox="1"/>
          <p:nvPr/>
        </p:nvSpPr>
        <p:spPr>
          <a:xfrm>
            <a:off x="783771" y="28781829"/>
            <a:ext cx="17025258" cy="830997"/>
          </a:xfrm>
          <a:prstGeom prst="rect">
            <a:avLst/>
          </a:prstGeom>
          <a:noFill/>
        </p:spPr>
        <p:txBody>
          <a:bodyPr wrap="square" rtlCol="0">
            <a:spAutoFit/>
          </a:bodyPr>
          <a:lstStyle/>
          <a:p>
            <a:pPr algn="ctr"/>
            <a:r>
              <a:rPr lang="en-GB" sz="2400" dirty="0" smtClean="0">
                <a:latin typeface="Times New Roman" pitchFamily="18" charset="0"/>
                <a:cs typeface="Times New Roman" pitchFamily="18" charset="0"/>
              </a:rPr>
              <a:t>Left: </a:t>
            </a:r>
            <a:r>
              <a:rPr lang="en-GB" sz="2400" dirty="0" err="1" smtClean="0">
                <a:latin typeface="Times New Roman" pitchFamily="18" charset="0"/>
                <a:cs typeface="Times New Roman" pitchFamily="18" charset="0"/>
              </a:rPr>
              <a:t>PlioMIP</a:t>
            </a:r>
            <a:r>
              <a:rPr lang="en-GB" sz="2400" dirty="0" smtClean="0">
                <a:latin typeface="Times New Roman" pitchFamily="18" charset="0"/>
                <a:cs typeface="Times New Roman" pitchFamily="18" charset="0"/>
              </a:rPr>
              <a:t> Experiment 2 multi-model mean anomalies for SAT (°C; top), SST (°C; middle) and total precipitation rate (mm/day; bottom). Middle same as left but showing </a:t>
            </a:r>
            <a:r>
              <a:rPr lang="en-GB" sz="2400" dirty="0" err="1" smtClean="0">
                <a:latin typeface="Times New Roman" pitchFamily="18" charset="0"/>
                <a:cs typeface="Times New Roman" pitchFamily="18" charset="0"/>
              </a:rPr>
              <a:t>zonal</a:t>
            </a:r>
            <a:r>
              <a:rPr lang="en-GB" sz="2400" dirty="0" smtClean="0">
                <a:latin typeface="Times New Roman" pitchFamily="18" charset="0"/>
                <a:cs typeface="Times New Roman" pitchFamily="18" charset="0"/>
              </a:rPr>
              <a:t> averages. Right: standard deviation of left panels.</a:t>
            </a:r>
            <a:endParaRPr lang="en-GB" sz="2400" dirty="0">
              <a:latin typeface="Times New Roman" pitchFamily="18" charset="0"/>
              <a:cs typeface="Times New Roman" pitchFamily="18" charset="0"/>
            </a:endParaRPr>
          </a:p>
        </p:txBody>
      </p:sp>
      <p:sp>
        <p:nvSpPr>
          <p:cNvPr id="110" name="TextBox 29"/>
          <p:cNvSpPr txBox="1">
            <a:spLocks noChangeArrowheads="1"/>
          </p:cNvSpPr>
          <p:nvPr/>
        </p:nvSpPr>
        <p:spPr bwMode="auto">
          <a:xfrm>
            <a:off x="12266613" y="16424192"/>
            <a:ext cx="9666287" cy="522287"/>
          </a:xfrm>
          <a:prstGeom prst="rect">
            <a:avLst/>
          </a:prstGeom>
          <a:noFill/>
          <a:ln w="9525">
            <a:noFill/>
            <a:miter lim="800000"/>
            <a:headEnd/>
            <a:tailEnd/>
          </a:ln>
        </p:spPr>
        <p:txBody>
          <a:bodyPr>
            <a:spAutoFit/>
          </a:bodyPr>
          <a:lstStyle/>
          <a:p>
            <a:endParaRPr lang="en-GB" sz="2800">
              <a:latin typeface="Calibri" pitchFamily="34" charset="0"/>
            </a:endParaRPr>
          </a:p>
        </p:txBody>
      </p:sp>
      <p:sp>
        <p:nvSpPr>
          <p:cNvPr id="118" name="TextBox 117"/>
          <p:cNvSpPr txBox="1"/>
          <p:nvPr/>
        </p:nvSpPr>
        <p:spPr>
          <a:xfrm>
            <a:off x="10496550" y="17361640"/>
            <a:ext cx="7372350" cy="1200329"/>
          </a:xfrm>
          <a:prstGeom prst="rect">
            <a:avLst/>
          </a:prstGeom>
          <a:noFill/>
        </p:spPr>
        <p:txBody>
          <a:bodyPr wrap="square" rtlCol="0">
            <a:spAutoFit/>
          </a:bodyPr>
          <a:lstStyle/>
          <a:p>
            <a:pPr algn="ctr"/>
            <a:r>
              <a:rPr lang="en-GB" sz="2400" dirty="0" err="1" smtClean="0">
                <a:latin typeface="Times New Roman" pitchFamily="18" charset="0"/>
                <a:cs typeface="Times New Roman" pitchFamily="18" charset="0"/>
              </a:rPr>
              <a:t>PlioMIP</a:t>
            </a:r>
            <a:r>
              <a:rPr lang="en-GB" sz="2400" dirty="0" smtClean="0">
                <a:latin typeface="Times New Roman" pitchFamily="18" charset="0"/>
                <a:cs typeface="Times New Roman" pitchFamily="18" charset="0"/>
              </a:rPr>
              <a:t> models </a:t>
            </a:r>
            <a:r>
              <a:rPr lang="el-GR" sz="2400" dirty="0" smtClean="0">
                <a:latin typeface="Times New Roman" pitchFamily="18" charset="0"/>
                <a:cs typeface="Times New Roman" pitchFamily="18" charset="0"/>
              </a:rPr>
              <a:t>Δ</a:t>
            </a:r>
            <a:r>
              <a:rPr lang="en-GB" sz="2400" dirty="0" smtClean="0">
                <a:latin typeface="Times New Roman" pitchFamily="18" charset="0"/>
                <a:cs typeface="Times New Roman" pitchFamily="18" charset="0"/>
              </a:rPr>
              <a:t> global annual mean surface air temperature and sea surface temperature (</a:t>
            </a:r>
            <a:r>
              <a:rPr lang="en-GB" sz="2400" dirty="0" smtClean="0">
                <a:latin typeface="Times New Roman" pitchFamily="18" charset="0"/>
                <a:cs typeface="Times New Roman" pitchFamily="18" charset="0"/>
                <a:sym typeface="Symbol"/>
              </a:rPr>
              <a:t>C) </a:t>
            </a:r>
            <a:r>
              <a:rPr lang="en-GB" sz="2400" dirty="0" smtClean="0">
                <a:latin typeface="Times New Roman" pitchFamily="18" charset="0"/>
                <a:cs typeface="Times New Roman" pitchFamily="18" charset="0"/>
              </a:rPr>
              <a:t>compared to estimates of each models Climate Sensitivity.</a:t>
            </a:r>
            <a:endParaRPr lang="en-GB"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7" cstate="print"/>
          <a:srcRect/>
          <a:stretch>
            <a:fillRect/>
          </a:stretch>
        </p:blipFill>
        <p:spPr bwMode="auto">
          <a:xfrm>
            <a:off x="19061568" y="5295900"/>
            <a:ext cx="10411502" cy="9677400"/>
          </a:xfrm>
          <a:prstGeom prst="rect">
            <a:avLst/>
          </a:prstGeom>
          <a:noFill/>
          <a:ln w="9525">
            <a:noFill/>
            <a:miter lim="800000"/>
            <a:headEnd/>
            <a:tailEnd/>
          </a:ln>
        </p:spPr>
      </p:pic>
      <p:pic>
        <p:nvPicPr>
          <p:cNvPr id="10" name="Picture 10"/>
          <p:cNvPicPr>
            <a:picLocks noChangeAspect="1" noChangeArrowheads="1"/>
          </p:cNvPicPr>
          <p:nvPr/>
        </p:nvPicPr>
        <p:blipFill>
          <a:blip r:embed="rId8" cstate="print"/>
          <a:srcRect/>
          <a:stretch>
            <a:fillRect/>
          </a:stretch>
        </p:blipFill>
        <p:spPr bwMode="auto">
          <a:xfrm>
            <a:off x="10912475" y="12850813"/>
            <a:ext cx="6946781" cy="461803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cstate="print"/>
          <a:srcRect/>
          <a:stretch>
            <a:fillRect/>
          </a:stretch>
        </p:blipFill>
        <p:spPr bwMode="auto">
          <a:xfrm>
            <a:off x="1262743" y="20193000"/>
            <a:ext cx="16110858" cy="8496300"/>
          </a:xfrm>
          <a:prstGeom prst="rect">
            <a:avLst/>
          </a:prstGeom>
          <a:noFill/>
          <a:ln w="9525">
            <a:noFill/>
            <a:miter lim="800000"/>
            <a:headEnd/>
            <a:tailEnd/>
          </a:ln>
          <a:effectLst/>
        </p:spPr>
      </p:pic>
      <p:pic>
        <p:nvPicPr>
          <p:cNvPr id="6" name="Picture 2"/>
          <p:cNvPicPr>
            <a:picLocks noChangeAspect="1" noChangeArrowheads="1"/>
          </p:cNvPicPr>
          <p:nvPr/>
        </p:nvPicPr>
        <p:blipFill>
          <a:blip r:embed="rId10" cstate="print"/>
          <a:srcRect/>
          <a:stretch>
            <a:fillRect/>
          </a:stretch>
        </p:blipFill>
        <p:spPr bwMode="auto">
          <a:xfrm>
            <a:off x="29571042" y="5295900"/>
            <a:ext cx="10829925" cy="9963150"/>
          </a:xfrm>
          <a:prstGeom prst="rect">
            <a:avLst/>
          </a:prstGeom>
          <a:noFill/>
          <a:ln w="9525">
            <a:noFill/>
            <a:miter lim="800000"/>
            <a:headEnd/>
            <a:tailEnd/>
          </a:ln>
          <a:effectLst/>
        </p:spPr>
      </p:pic>
      <p:pic>
        <p:nvPicPr>
          <p:cNvPr id="1411" name="Picture 387"/>
          <p:cNvPicPr>
            <a:picLocks noChangeAspect="1" noChangeArrowheads="1"/>
          </p:cNvPicPr>
          <p:nvPr/>
        </p:nvPicPr>
        <p:blipFill>
          <a:blip r:embed="rId11" cstate="print"/>
          <a:srcRect/>
          <a:stretch>
            <a:fillRect/>
          </a:stretch>
        </p:blipFill>
        <p:spPr bwMode="auto">
          <a:xfrm>
            <a:off x="18878550" y="21864638"/>
            <a:ext cx="9277350" cy="7483248"/>
          </a:xfrm>
          <a:prstGeom prst="rect">
            <a:avLst/>
          </a:prstGeom>
          <a:noFill/>
          <a:ln w="9525">
            <a:noFill/>
            <a:miter lim="800000"/>
            <a:headEnd/>
            <a:tailEnd/>
          </a:ln>
        </p:spPr>
      </p:pic>
      <p:sp>
        <p:nvSpPr>
          <p:cNvPr id="438" name="TextBox 437"/>
          <p:cNvSpPr txBox="1"/>
          <p:nvPr/>
        </p:nvSpPr>
        <p:spPr>
          <a:xfrm>
            <a:off x="39166801" y="5334001"/>
            <a:ext cx="2933700" cy="6001643"/>
          </a:xfrm>
          <a:prstGeom prst="rect">
            <a:avLst/>
          </a:prstGeom>
          <a:noFill/>
        </p:spPr>
        <p:txBody>
          <a:bodyPr wrap="square" rtlCol="0">
            <a:spAutoFit/>
          </a:bodyPr>
          <a:lstStyle/>
          <a:p>
            <a:r>
              <a:rPr lang="en-GB" sz="2400" dirty="0" smtClean="0">
                <a:latin typeface="Times New Roman" pitchFamily="18" charset="0"/>
                <a:cs typeface="Times New Roman" pitchFamily="18" charset="0"/>
              </a:rPr>
              <a:t>Left: </a:t>
            </a:r>
            <a:r>
              <a:rPr lang="en-GB" sz="2400" dirty="0" err="1" smtClean="0">
                <a:latin typeface="Times New Roman" pitchFamily="18" charset="0"/>
                <a:cs typeface="Times New Roman" pitchFamily="18" charset="0"/>
              </a:rPr>
              <a:t>PlioMIP</a:t>
            </a:r>
            <a:r>
              <a:rPr lang="en-GB" sz="2400" dirty="0" smtClean="0">
                <a:latin typeface="Times New Roman" pitchFamily="18" charset="0"/>
                <a:cs typeface="Times New Roman" pitchFamily="18" charset="0"/>
              </a:rPr>
              <a:t> Experiment 2 model anomalies for annual mean </a:t>
            </a:r>
            <a:r>
              <a:rPr lang="en-GB" sz="2400" dirty="0" err="1" smtClean="0">
                <a:latin typeface="Times New Roman" pitchFamily="18" charset="0"/>
                <a:cs typeface="Times New Roman" pitchFamily="18" charset="0"/>
              </a:rPr>
              <a:t>SAT</a:t>
            </a:r>
            <a:r>
              <a:rPr lang="en-GB" sz="2400" dirty="0" smtClean="0">
                <a:latin typeface="Times New Roman" pitchFamily="18" charset="0"/>
                <a:cs typeface="Times New Roman" pitchFamily="18" charset="0"/>
              </a:rPr>
              <a:t> (°C) for (A) </a:t>
            </a:r>
            <a:r>
              <a:rPr lang="en-GB" sz="2400" dirty="0" err="1" smtClean="0">
                <a:latin typeface="Times New Roman" pitchFamily="18" charset="0"/>
                <a:cs typeface="Times New Roman" pitchFamily="18" charset="0"/>
              </a:rPr>
              <a:t>CCSM4</a:t>
            </a:r>
            <a:r>
              <a:rPr lang="en-GB" sz="2400" dirty="0" smtClean="0">
                <a:latin typeface="Times New Roman" pitchFamily="18" charset="0"/>
                <a:cs typeface="Times New Roman" pitchFamily="18" charset="0"/>
              </a:rPr>
              <a:t>, (B) COSMOS, (C) </a:t>
            </a:r>
            <a:r>
              <a:rPr lang="en-GB" sz="2400" dirty="0" err="1" smtClean="0">
                <a:latin typeface="Times New Roman" pitchFamily="18" charset="0"/>
                <a:cs typeface="Times New Roman" pitchFamily="18" charset="0"/>
              </a:rPr>
              <a:t>GISS</a:t>
            </a:r>
            <a:r>
              <a:rPr lang="en-GB" sz="2400" dirty="0" smtClean="0">
                <a:latin typeface="Times New Roman" pitchFamily="18" charset="0"/>
                <a:cs typeface="Times New Roman" pitchFamily="18" charset="0"/>
              </a:rPr>
              <a:t>-</a:t>
            </a:r>
            <a:r>
              <a:rPr lang="en-GB" sz="2400" dirty="0" err="1" smtClean="0">
                <a:latin typeface="Times New Roman" pitchFamily="18" charset="0"/>
                <a:cs typeface="Times New Roman" pitchFamily="18" charset="0"/>
              </a:rPr>
              <a:t>E2</a:t>
            </a:r>
            <a:r>
              <a:rPr lang="en-GB" sz="2400" dirty="0" smtClean="0">
                <a:latin typeface="Times New Roman" pitchFamily="18" charset="0"/>
                <a:cs typeface="Times New Roman" pitchFamily="18" charset="0"/>
              </a:rPr>
              <a:t>-R, (D) </a:t>
            </a:r>
            <a:r>
              <a:rPr lang="en-GB" sz="2400" dirty="0" err="1" smtClean="0">
                <a:latin typeface="Times New Roman" pitchFamily="18" charset="0"/>
                <a:cs typeface="Times New Roman" pitchFamily="18" charset="0"/>
              </a:rPr>
              <a:t>HadCM3</a:t>
            </a:r>
            <a:r>
              <a:rPr lang="en-GB" sz="2400" dirty="0" smtClean="0">
                <a:latin typeface="Times New Roman" pitchFamily="18" charset="0"/>
                <a:cs typeface="Times New Roman" pitchFamily="18" charset="0"/>
              </a:rPr>
              <a:t>, (E) </a:t>
            </a:r>
            <a:r>
              <a:rPr lang="en-GB" sz="2400" dirty="0" err="1" smtClean="0">
                <a:latin typeface="Times New Roman" pitchFamily="18" charset="0"/>
                <a:cs typeface="Times New Roman" pitchFamily="18" charset="0"/>
              </a:rPr>
              <a:t>IPSLCM5A</a:t>
            </a:r>
            <a:r>
              <a:rPr lang="en-GB" sz="2400" dirty="0" smtClean="0">
                <a:latin typeface="Times New Roman" pitchFamily="18" charset="0"/>
                <a:cs typeface="Times New Roman" pitchFamily="18" charset="0"/>
              </a:rPr>
              <a:t>. (F) </a:t>
            </a:r>
            <a:r>
              <a:rPr lang="en-GB" sz="2400" dirty="0" err="1" smtClean="0">
                <a:latin typeface="Times New Roman" pitchFamily="18" charset="0"/>
                <a:cs typeface="Times New Roman" pitchFamily="18" charset="0"/>
              </a:rPr>
              <a:t>MIROC4m</a:t>
            </a:r>
            <a:r>
              <a:rPr lang="en-GB" sz="2400" dirty="0" smtClean="0">
                <a:latin typeface="Times New Roman" pitchFamily="18" charset="0"/>
                <a:cs typeface="Times New Roman" pitchFamily="18" charset="0"/>
              </a:rPr>
              <a:t>, (G) MRI-</a:t>
            </a:r>
            <a:r>
              <a:rPr lang="en-GB" sz="2400" dirty="0" err="1" smtClean="0">
                <a:latin typeface="Times New Roman" pitchFamily="18" charset="0"/>
                <a:cs typeface="Times New Roman" pitchFamily="18" charset="0"/>
              </a:rPr>
              <a:t>CGCM2.3</a:t>
            </a:r>
            <a:r>
              <a:rPr lang="en-GB" sz="2400" dirty="0" smtClean="0">
                <a:latin typeface="Times New Roman" pitchFamily="18" charset="0"/>
                <a:cs typeface="Times New Roman" pitchFamily="18" charset="0"/>
              </a:rPr>
              <a:t>, (H) </a:t>
            </a:r>
            <a:r>
              <a:rPr lang="en-GB" sz="2400" dirty="0" err="1" smtClean="0">
                <a:latin typeface="Times New Roman" pitchFamily="18" charset="0"/>
                <a:cs typeface="Times New Roman" pitchFamily="18" charset="0"/>
              </a:rPr>
              <a:t>NorESM</a:t>
            </a:r>
            <a:r>
              <a:rPr lang="en-GB" sz="2400" dirty="0" smtClean="0">
                <a:latin typeface="Times New Roman" pitchFamily="18" charset="0"/>
                <a:cs typeface="Times New Roman" pitchFamily="18" charset="0"/>
              </a:rPr>
              <a:t>-L. </a:t>
            </a:r>
          </a:p>
          <a:p>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Right: same as Left but for Total Precipitation Rate (mm/day).</a:t>
            </a:r>
            <a:endParaRPr lang="en-GB" sz="2400" dirty="0">
              <a:latin typeface="Times New Roman" pitchFamily="18" charset="0"/>
              <a:cs typeface="Times New Roman" pitchFamily="18" charset="0"/>
            </a:endParaRPr>
          </a:p>
        </p:txBody>
      </p:sp>
      <p:sp>
        <p:nvSpPr>
          <p:cNvPr id="54" name="TextBox 53"/>
          <p:cNvSpPr txBox="1"/>
          <p:nvPr/>
        </p:nvSpPr>
        <p:spPr>
          <a:xfrm>
            <a:off x="18919372" y="16928372"/>
            <a:ext cx="9296400" cy="5016758"/>
          </a:xfrm>
          <a:prstGeom prst="rect">
            <a:avLst/>
          </a:prstGeom>
          <a:noFill/>
        </p:spPr>
        <p:txBody>
          <a:bodyPr wrap="square" rtlCol="0">
            <a:spAutoFit/>
          </a:bodyPr>
          <a:lstStyle/>
          <a:p>
            <a:pPr algn="just"/>
            <a:r>
              <a:rPr lang="en-GB" sz="3200" dirty="0" smtClean="0">
                <a:latin typeface="Times New Roman" pitchFamily="18" charset="0"/>
                <a:cs typeface="Times New Roman" pitchFamily="18" charset="0"/>
              </a:rPr>
              <a:t>Here, we use the </a:t>
            </a:r>
            <a:r>
              <a:rPr lang="en-GB" sz="3200" dirty="0" err="1" smtClean="0">
                <a:latin typeface="Times New Roman" pitchFamily="18" charset="0"/>
                <a:cs typeface="Times New Roman" pitchFamily="18" charset="0"/>
              </a:rPr>
              <a:t>PlioMIP</a:t>
            </a:r>
            <a:r>
              <a:rPr lang="en-GB" sz="3200" dirty="0" smtClean="0">
                <a:latin typeface="Times New Roman" pitchFamily="18" charset="0"/>
                <a:cs typeface="Times New Roman" pitchFamily="18" charset="0"/>
              </a:rPr>
              <a:t> simulations from Experiment 2 to estimate </a:t>
            </a:r>
            <a:r>
              <a:rPr lang="en-GB" sz="3200" dirty="0" err="1" smtClean="0">
                <a:latin typeface="Times New Roman" pitchFamily="18" charset="0"/>
                <a:cs typeface="Times New Roman" pitchFamily="18" charset="0"/>
              </a:rPr>
              <a:t>ESS</a:t>
            </a:r>
            <a:r>
              <a:rPr lang="en-GB" sz="3200" dirty="0" smtClean="0">
                <a:latin typeface="Times New Roman" pitchFamily="18" charset="0"/>
                <a:cs typeface="Times New Roman" pitchFamily="18" charset="0"/>
              </a:rPr>
              <a:t> using a similar approach to Lunt et al. (2010). In these experiments the Pliocene </a:t>
            </a:r>
            <a:r>
              <a:rPr lang="en-GB" sz="3200" dirty="0" err="1" smtClean="0">
                <a:latin typeface="Times New Roman" pitchFamily="18" charset="0"/>
                <a:cs typeface="Times New Roman" pitchFamily="18" charset="0"/>
              </a:rPr>
              <a:t>orographic</a:t>
            </a:r>
            <a:r>
              <a:rPr lang="en-GB" sz="3200" dirty="0" smtClean="0">
                <a:latin typeface="Times New Roman" pitchFamily="18" charset="0"/>
                <a:cs typeface="Times New Roman" pitchFamily="18" charset="0"/>
              </a:rPr>
              <a:t> effect is negligible and we consider the elevated CO</a:t>
            </a:r>
            <a:r>
              <a:rPr lang="en-GB" sz="3200" baseline="-25000" dirty="0" smtClean="0">
                <a:latin typeface="Times New Roman" pitchFamily="18" charset="0"/>
                <a:cs typeface="Times New Roman" pitchFamily="18" charset="0"/>
              </a:rPr>
              <a:t>2</a:t>
            </a:r>
            <a:r>
              <a:rPr lang="en-GB" sz="3200" dirty="0" smtClean="0">
                <a:latin typeface="Times New Roman" pitchFamily="18" charset="0"/>
                <a:cs typeface="Times New Roman" pitchFamily="18" charset="0"/>
              </a:rPr>
              <a:t> to be the ultimate forcing of the simulated Pliocene warmth, and thus our simulations represent the equilibrium state of the world at 405 </a:t>
            </a:r>
            <a:r>
              <a:rPr lang="en-GB" sz="3200" dirty="0" err="1" smtClean="0">
                <a:latin typeface="Times New Roman" pitchFamily="18" charset="0"/>
                <a:cs typeface="Times New Roman" pitchFamily="18" charset="0"/>
              </a:rPr>
              <a:t>ppmv</a:t>
            </a:r>
            <a:r>
              <a:rPr lang="en-GB" sz="3200" dirty="0" smtClean="0">
                <a:latin typeface="Times New Roman" pitchFamily="18" charset="0"/>
                <a:cs typeface="Times New Roman" pitchFamily="18" charset="0"/>
              </a:rPr>
              <a:t> CO</a:t>
            </a:r>
            <a:r>
              <a:rPr lang="en-GB" sz="3200" baseline="-25000" dirty="0" smtClean="0">
                <a:latin typeface="Times New Roman" pitchFamily="18" charset="0"/>
                <a:cs typeface="Times New Roman" pitchFamily="18" charset="0"/>
              </a:rPr>
              <a:t>2</a:t>
            </a:r>
            <a:r>
              <a:rPr lang="en-GB" sz="3200" dirty="0" smtClean="0">
                <a:latin typeface="Times New Roman" pitchFamily="18" charset="0"/>
                <a:cs typeface="Times New Roman" pitchFamily="18" charset="0"/>
              </a:rPr>
              <a:t>. To convert this into the usual definition of </a:t>
            </a:r>
            <a:r>
              <a:rPr lang="en-GB" sz="3200" dirty="0" err="1" smtClean="0">
                <a:latin typeface="Times New Roman" pitchFamily="18" charset="0"/>
                <a:cs typeface="Times New Roman" pitchFamily="18" charset="0"/>
              </a:rPr>
              <a:t>ESS</a:t>
            </a:r>
            <a:r>
              <a:rPr lang="en-GB" sz="3200" dirty="0" smtClean="0">
                <a:latin typeface="Times New Roman" pitchFamily="18" charset="0"/>
                <a:cs typeface="Times New Roman" pitchFamily="18" charset="0"/>
              </a:rPr>
              <a:t> (i.e. a CO</a:t>
            </a:r>
            <a:r>
              <a:rPr lang="en-GB" sz="3200" baseline="-25000" dirty="0" smtClean="0">
                <a:latin typeface="Times New Roman" pitchFamily="18" charset="0"/>
                <a:cs typeface="Times New Roman" pitchFamily="18" charset="0"/>
              </a:rPr>
              <a:t>2</a:t>
            </a:r>
            <a:r>
              <a:rPr lang="en-GB" sz="3200" dirty="0" smtClean="0">
                <a:latin typeface="Times New Roman" pitchFamily="18" charset="0"/>
                <a:cs typeface="Times New Roman" pitchFamily="18" charset="0"/>
              </a:rPr>
              <a:t> doubling from 280 to 560 </a:t>
            </a:r>
            <a:r>
              <a:rPr lang="en-GB" sz="3200" dirty="0" err="1" smtClean="0">
                <a:latin typeface="Times New Roman" pitchFamily="18" charset="0"/>
                <a:cs typeface="Times New Roman" pitchFamily="18" charset="0"/>
              </a:rPr>
              <a:t>ppmv</a:t>
            </a:r>
            <a:r>
              <a:rPr lang="en-GB" sz="3200" dirty="0" smtClean="0">
                <a:latin typeface="Times New Roman" pitchFamily="18" charset="0"/>
                <a:cs typeface="Times New Roman" pitchFamily="18" charset="0"/>
              </a:rPr>
              <a:t>), the Pliocene warming is multiplied by </a:t>
            </a:r>
            <a:r>
              <a:rPr lang="en-GB" sz="3200" dirty="0" err="1" smtClean="0">
                <a:latin typeface="Times New Roman" pitchFamily="18" charset="0"/>
                <a:cs typeface="Times New Roman" pitchFamily="18" charset="0"/>
              </a:rPr>
              <a:t>ln</a:t>
            </a:r>
            <a:r>
              <a:rPr lang="en-GB" sz="3200" dirty="0" smtClean="0">
                <a:latin typeface="Times New Roman" pitchFamily="18" charset="0"/>
                <a:cs typeface="Times New Roman" pitchFamily="18" charset="0"/>
              </a:rPr>
              <a:t>(560.0/280.0)/</a:t>
            </a:r>
            <a:r>
              <a:rPr lang="en-GB" sz="3200" dirty="0" err="1" smtClean="0">
                <a:latin typeface="Times New Roman" pitchFamily="18" charset="0"/>
                <a:cs typeface="Times New Roman" pitchFamily="18" charset="0"/>
              </a:rPr>
              <a:t>ln</a:t>
            </a:r>
            <a:r>
              <a:rPr lang="en-GB" sz="3200" dirty="0" smtClean="0">
                <a:latin typeface="Times New Roman" pitchFamily="18" charset="0"/>
                <a:cs typeface="Times New Roman" pitchFamily="18" charset="0"/>
              </a:rPr>
              <a:t>(405.0/280.0) = 1.88. </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3957</TotalTime>
  <Words>674</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Slide 1</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eeamd</dc:creator>
  <cp:lastModifiedBy>earamh</cp:lastModifiedBy>
  <cp:revision>306</cp:revision>
  <dcterms:created xsi:type="dcterms:W3CDTF">2010-04-22T08:14:15Z</dcterms:created>
  <dcterms:modified xsi:type="dcterms:W3CDTF">2013-04-03T15:58:01Z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-1460175509</vt:i4>
  </property>
  <property fmtid="{D5CDD505-2E9C-101B-9397-08002B2CF9AE}" pid="3" name="_NewReviewCycle">
    <vt:lpwstr/>
  </property>
  <property fmtid="{D5CDD505-2E9C-101B-9397-08002B2CF9AE}" pid="4" name="_EmailSubject">
    <vt:lpwstr/>
  </property>
  <property fmtid="{D5CDD505-2E9C-101B-9397-08002B2CF9AE}" pid="5" name="_AuthorEmail">
    <vt:lpwstr>A.M.Haywood@leeds.ac.uk</vt:lpwstr>
  </property>
  <property fmtid="{D5CDD505-2E9C-101B-9397-08002B2CF9AE}" pid="6" name="_AuthorEmailDisplayName">
    <vt:lpwstr>Alan Haywood</vt:lpwstr>
  </property>
</Properties>
</file>