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0" r:id="rId15"/>
    <p:sldId id="272" r:id="rId16"/>
    <p:sldId id="274" r:id="rId17"/>
    <p:sldId id="275" r:id="rId18"/>
    <p:sldId id="269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FB7F9-BFDC-F74E-B1A4-CA7EEF445CB9}" type="doc">
      <dgm:prSet loTypeId="urn:microsoft.com/office/officeart/2005/8/layout/cycle8" loCatId="cycle" qsTypeId="urn:microsoft.com/office/officeart/2005/8/quickstyle/simple2" qsCatId="simple" csTypeId="urn:microsoft.com/office/officeart/2005/8/colors/accent5_3" csCatId="accent5" phldr="1"/>
      <dgm:spPr/>
    </dgm:pt>
    <dgm:pt modelId="{9C2543A3-20CC-7746-9DA0-06E621DF6F5A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Paleoclimate</a:t>
          </a:r>
          <a:r>
            <a:rPr lang="en-US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 Data &amp; Reconstruction</a:t>
          </a:r>
          <a:endParaRPr lang="en-US" dirty="0">
            <a:solidFill>
              <a:srgbClr val="0000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a:endParaRPr>
        </a:p>
      </dgm:t>
    </dgm:pt>
    <dgm:pt modelId="{56A9914F-2290-9043-AF70-757E95DAC5D0}" type="parTrans" cxnId="{ACCC13EB-BFBD-8D40-9C39-530EC632AC6F}">
      <dgm:prSet/>
      <dgm:spPr/>
      <dgm:t>
        <a:bodyPr/>
        <a:lstStyle/>
        <a:p>
          <a:endParaRPr lang="en-US"/>
        </a:p>
      </dgm:t>
    </dgm:pt>
    <dgm:pt modelId="{B7B1508C-5480-8149-9FE0-0F7DA7D61EDE}" type="sibTrans" cxnId="{ACCC13EB-BFBD-8D40-9C39-530EC632AC6F}">
      <dgm:prSet/>
      <dgm:spPr/>
      <dgm:t>
        <a:bodyPr/>
        <a:lstStyle/>
        <a:p>
          <a:endParaRPr lang="en-US"/>
        </a:p>
      </dgm:t>
    </dgm:pt>
    <dgm:pt modelId="{4CE61156-74AE-FD4B-AC39-747EE2ECC7CA}">
      <dgm:prSet phldrT="[Text]"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Paleoclimate</a:t>
          </a:r>
          <a:r>
            <a:rPr lang="en-US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 Modeling</a:t>
          </a:r>
        </a:p>
        <a:p>
          <a:r>
            <a:rPr lang="en-US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(Alan Haywood)</a:t>
          </a:r>
          <a:endParaRPr lang="en-US" dirty="0">
            <a:solidFill>
              <a:srgbClr val="0000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a:endParaRPr>
        </a:p>
      </dgm:t>
    </dgm:pt>
    <dgm:pt modelId="{1B48413E-8E3F-6247-A11C-634766E100FD}" type="parTrans" cxnId="{BD6A9D6B-1A70-744F-ACD2-3AF976CC5F3E}">
      <dgm:prSet/>
      <dgm:spPr/>
      <dgm:t>
        <a:bodyPr/>
        <a:lstStyle/>
        <a:p>
          <a:endParaRPr lang="en-US"/>
        </a:p>
      </dgm:t>
    </dgm:pt>
    <dgm:pt modelId="{B7372662-4245-2942-B42E-61C8D59A0FCA}" type="sibTrans" cxnId="{BD6A9D6B-1A70-744F-ACD2-3AF976CC5F3E}">
      <dgm:prSet/>
      <dgm:spPr/>
      <dgm:t>
        <a:bodyPr/>
        <a:lstStyle/>
        <a:p>
          <a:endParaRPr lang="en-US"/>
        </a:p>
      </dgm:t>
    </dgm:pt>
    <dgm:pt modelId="{762A4CF3-82ED-484B-A5BE-FC7B1933BC4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effectLst/>
            </a:rPr>
            <a:t>Questions for the Experts</a:t>
          </a:r>
        </a:p>
        <a:p>
          <a:r>
            <a:rPr lang="en-US" dirty="0" smtClean="0">
              <a:solidFill>
                <a:schemeClr val="tx1"/>
              </a:solidFill>
              <a:effectLst/>
            </a:rPr>
            <a:t>(Paul Valdes &amp; </a:t>
          </a:r>
        </a:p>
        <a:p>
          <a:r>
            <a:rPr lang="en-US" dirty="0" smtClean="0">
              <a:solidFill>
                <a:schemeClr val="tx1"/>
              </a:solidFill>
              <a:effectLst/>
            </a:rPr>
            <a:t>Bette Otto-</a:t>
          </a:r>
          <a:r>
            <a:rPr lang="en-US" dirty="0" err="1" smtClean="0">
              <a:solidFill>
                <a:schemeClr val="tx1"/>
              </a:solidFill>
              <a:effectLst/>
            </a:rPr>
            <a:t>Bliesner</a:t>
          </a:r>
          <a:r>
            <a:rPr lang="en-US" dirty="0" smtClean="0">
              <a:solidFill>
                <a:schemeClr val="tx1"/>
              </a:solidFill>
              <a:effectLst/>
            </a:rPr>
            <a:t>)</a:t>
          </a:r>
          <a:endParaRPr lang="en-US" dirty="0">
            <a:solidFill>
              <a:schemeClr val="tx1"/>
            </a:solidFill>
            <a:effectLst/>
          </a:endParaRPr>
        </a:p>
      </dgm:t>
    </dgm:pt>
    <dgm:pt modelId="{7BB52765-B0C3-EB4F-8032-ABB7CAA4E7B4}" type="parTrans" cxnId="{106D58DE-E876-A948-AAB3-57BEDDC96ACC}">
      <dgm:prSet/>
      <dgm:spPr/>
      <dgm:t>
        <a:bodyPr/>
        <a:lstStyle/>
        <a:p>
          <a:endParaRPr lang="en-US"/>
        </a:p>
      </dgm:t>
    </dgm:pt>
    <dgm:pt modelId="{EE47A2CD-8FF7-1E4F-AE62-4ADB5A6DD93A}" type="sibTrans" cxnId="{106D58DE-E876-A948-AAB3-57BEDDC96ACC}">
      <dgm:prSet/>
      <dgm:spPr/>
      <dgm:t>
        <a:bodyPr/>
        <a:lstStyle/>
        <a:p>
          <a:endParaRPr lang="en-US"/>
        </a:p>
      </dgm:t>
    </dgm:pt>
    <dgm:pt modelId="{73555E6B-13C7-2F4C-BF71-8B1CF1AF4C87}" type="pres">
      <dgm:prSet presAssocID="{5E5FB7F9-BFDC-F74E-B1A4-CA7EEF445CB9}" presName="compositeShape" presStyleCnt="0">
        <dgm:presLayoutVars>
          <dgm:chMax val="7"/>
          <dgm:dir/>
          <dgm:resizeHandles val="exact"/>
        </dgm:presLayoutVars>
      </dgm:prSet>
      <dgm:spPr/>
    </dgm:pt>
    <dgm:pt modelId="{C21A05F5-8579-664E-A527-D864BC97065C}" type="pres">
      <dgm:prSet presAssocID="{5E5FB7F9-BFDC-F74E-B1A4-CA7EEF445CB9}" presName="wedge1" presStyleLbl="node1" presStyleIdx="0" presStyleCnt="3"/>
      <dgm:spPr/>
      <dgm:t>
        <a:bodyPr/>
        <a:lstStyle/>
        <a:p>
          <a:endParaRPr lang="en-US"/>
        </a:p>
      </dgm:t>
    </dgm:pt>
    <dgm:pt modelId="{C17BBDF2-8D4D-D84B-844C-CB4B9C56D3BD}" type="pres">
      <dgm:prSet presAssocID="{5E5FB7F9-BFDC-F74E-B1A4-CA7EEF445CB9}" presName="dummy1a" presStyleCnt="0"/>
      <dgm:spPr/>
    </dgm:pt>
    <dgm:pt modelId="{58D2CA0B-A08B-5F49-BF2B-ADD44066112D}" type="pres">
      <dgm:prSet presAssocID="{5E5FB7F9-BFDC-F74E-B1A4-CA7EEF445CB9}" presName="dummy1b" presStyleCnt="0"/>
      <dgm:spPr/>
    </dgm:pt>
    <dgm:pt modelId="{D6F5DF36-9B0B-3344-B421-8E42C23D7BFE}" type="pres">
      <dgm:prSet presAssocID="{5E5FB7F9-BFDC-F74E-B1A4-CA7EEF445CB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BECB43-0B11-2A42-8D0A-3C85269C4E5C}" type="pres">
      <dgm:prSet presAssocID="{5E5FB7F9-BFDC-F74E-B1A4-CA7EEF445CB9}" presName="wedge2" presStyleLbl="node1" presStyleIdx="1" presStyleCnt="3"/>
      <dgm:spPr/>
      <dgm:t>
        <a:bodyPr/>
        <a:lstStyle/>
        <a:p>
          <a:endParaRPr lang="en-US"/>
        </a:p>
      </dgm:t>
    </dgm:pt>
    <dgm:pt modelId="{E9EAF9DC-2F3A-FB46-BF9F-0D81D25E1170}" type="pres">
      <dgm:prSet presAssocID="{5E5FB7F9-BFDC-F74E-B1A4-CA7EEF445CB9}" presName="dummy2a" presStyleCnt="0"/>
      <dgm:spPr/>
    </dgm:pt>
    <dgm:pt modelId="{97CCF70F-9C43-6447-A609-7DB296EF9903}" type="pres">
      <dgm:prSet presAssocID="{5E5FB7F9-BFDC-F74E-B1A4-CA7EEF445CB9}" presName="dummy2b" presStyleCnt="0"/>
      <dgm:spPr/>
    </dgm:pt>
    <dgm:pt modelId="{FF40DF55-25C1-8541-BCEC-F0A623590350}" type="pres">
      <dgm:prSet presAssocID="{5E5FB7F9-BFDC-F74E-B1A4-CA7EEF445CB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82DDB-3DB4-D547-9AD4-51EF2483F1E7}" type="pres">
      <dgm:prSet presAssocID="{5E5FB7F9-BFDC-F74E-B1A4-CA7EEF445CB9}" presName="wedge3" presStyleLbl="node1" presStyleIdx="2" presStyleCnt="3"/>
      <dgm:spPr/>
      <dgm:t>
        <a:bodyPr/>
        <a:lstStyle/>
        <a:p>
          <a:endParaRPr lang="en-US"/>
        </a:p>
      </dgm:t>
    </dgm:pt>
    <dgm:pt modelId="{55A55765-27BE-284E-A121-40BF49DB3561}" type="pres">
      <dgm:prSet presAssocID="{5E5FB7F9-BFDC-F74E-B1A4-CA7EEF445CB9}" presName="dummy3a" presStyleCnt="0"/>
      <dgm:spPr/>
    </dgm:pt>
    <dgm:pt modelId="{D73C546E-CF1E-4749-A9FF-6401568C1495}" type="pres">
      <dgm:prSet presAssocID="{5E5FB7F9-BFDC-F74E-B1A4-CA7EEF445CB9}" presName="dummy3b" presStyleCnt="0"/>
      <dgm:spPr/>
    </dgm:pt>
    <dgm:pt modelId="{DC332F9A-CE0A-B24A-A84E-29294F4BFB03}" type="pres">
      <dgm:prSet presAssocID="{5E5FB7F9-BFDC-F74E-B1A4-CA7EEF445CB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C3B19-469E-6447-9DE1-B591F3744FE5}" type="pres">
      <dgm:prSet presAssocID="{B7B1508C-5480-8149-9FE0-0F7DA7D61EDE}" presName="arrowWedge1" presStyleLbl="fgSibTrans2D1" presStyleIdx="0" presStyleCnt="3"/>
      <dgm:spPr/>
    </dgm:pt>
    <dgm:pt modelId="{5EF94B3A-14C5-4E45-ABF5-51E45091BCD2}" type="pres">
      <dgm:prSet presAssocID="{B7372662-4245-2942-B42E-61C8D59A0FCA}" presName="arrowWedge2" presStyleLbl="fgSibTrans2D1" presStyleIdx="1" presStyleCnt="3"/>
      <dgm:spPr/>
    </dgm:pt>
    <dgm:pt modelId="{AA616CDC-4023-764C-A894-1F8A4F04FD27}" type="pres">
      <dgm:prSet presAssocID="{EE47A2CD-8FF7-1E4F-AE62-4ADB5A6DD93A}" presName="arrowWedge3" presStyleLbl="fgSibTrans2D1" presStyleIdx="2" presStyleCnt="3"/>
      <dgm:spPr/>
    </dgm:pt>
  </dgm:ptLst>
  <dgm:cxnLst>
    <dgm:cxn modelId="{98A802C6-AE9D-BB4C-B2BE-66BDE83B4506}" type="presOf" srcId="{9C2543A3-20CC-7746-9DA0-06E621DF6F5A}" destId="{C21A05F5-8579-664E-A527-D864BC97065C}" srcOrd="0" destOrd="0" presId="urn:microsoft.com/office/officeart/2005/8/layout/cycle8"/>
    <dgm:cxn modelId="{7A4E827D-1DCE-FC44-B549-97375F0066B1}" type="presOf" srcId="{4CE61156-74AE-FD4B-AC39-747EE2ECC7CA}" destId="{FF40DF55-25C1-8541-BCEC-F0A623590350}" srcOrd="1" destOrd="0" presId="urn:microsoft.com/office/officeart/2005/8/layout/cycle8"/>
    <dgm:cxn modelId="{3A67B269-7022-B248-91F8-4A12881DCCFF}" type="presOf" srcId="{5E5FB7F9-BFDC-F74E-B1A4-CA7EEF445CB9}" destId="{73555E6B-13C7-2F4C-BF71-8B1CF1AF4C87}" srcOrd="0" destOrd="0" presId="urn:microsoft.com/office/officeart/2005/8/layout/cycle8"/>
    <dgm:cxn modelId="{B1C186DB-36B2-BC41-B64D-B5787003A45B}" type="presOf" srcId="{762A4CF3-82ED-484B-A5BE-FC7B1933BC41}" destId="{AB182DDB-3DB4-D547-9AD4-51EF2483F1E7}" srcOrd="0" destOrd="0" presId="urn:microsoft.com/office/officeart/2005/8/layout/cycle8"/>
    <dgm:cxn modelId="{ACCC13EB-BFBD-8D40-9C39-530EC632AC6F}" srcId="{5E5FB7F9-BFDC-F74E-B1A4-CA7EEF445CB9}" destId="{9C2543A3-20CC-7746-9DA0-06E621DF6F5A}" srcOrd="0" destOrd="0" parTransId="{56A9914F-2290-9043-AF70-757E95DAC5D0}" sibTransId="{B7B1508C-5480-8149-9FE0-0F7DA7D61EDE}"/>
    <dgm:cxn modelId="{BD6A9D6B-1A70-744F-ACD2-3AF976CC5F3E}" srcId="{5E5FB7F9-BFDC-F74E-B1A4-CA7EEF445CB9}" destId="{4CE61156-74AE-FD4B-AC39-747EE2ECC7CA}" srcOrd="1" destOrd="0" parTransId="{1B48413E-8E3F-6247-A11C-634766E100FD}" sibTransId="{B7372662-4245-2942-B42E-61C8D59A0FCA}"/>
    <dgm:cxn modelId="{106D58DE-E876-A948-AAB3-57BEDDC96ACC}" srcId="{5E5FB7F9-BFDC-F74E-B1A4-CA7EEF445CB9}" destId="{762A4CF3-82ED-484B-A5BE-FC7B1933BC41}" srcOrd="2" destOrd="0" parTransId="{7BB52765-B0C3-EB4F-8032-ABB7CAA4E7B4}" sibTransId="{EE47A2CD-8FF7-1E4F-AE62-4ADB5A6DD93A}"/>
    <dgm:cxn modelId="{42F19A6E-F224-D64F-88BA-6DE5435ECFB2}" type="presOf" srcId="{9C2543A3-20CC-7746-9DA0-06E621DF6F5A}" destId="{D6F5DF36-9B0B-3344-B421-8E42C23D7BFE}" srcOrd="1" destOrd="0" presId="urn:microsoft.com/office/officeart/2005/8/layout/cycle8"/>
    <dgm:cxn modelId="{C06308C6-0CFC-824E-B371-B417295436E5}" type="presOf" srcId="{762A4CF3-82ED-484B-A5BE-FC7B1933BC41}" destId="{DC332F9A-CE0A-B24A-A84E-29294F4BFB03}" srcOrd="1" destOrd="0" presId="urn:microsoft.com/office/officeart/2005/8/layout/cycle8"/>
    <dgm:cxn modelId="{6927AE84-CE67-DE48-9294-0ED81F9C4057}" type="presOf" srcId="{4CE61156-74AE-FD4B-AC39-747EE2ECC7CA}" destId="{59BECB43-0B11-2A42-8D0A-3C85269C4E5C}" srcOrd="0" destOrd="0" presId="urn:microsoft.com/office/officeart/2005/8/layout/cycle8"/>
    <dgm:cxn modelId="{015264C9-5E76-3C44-A0E4-F925FA683027}" type="presParOf" srcId="{73555E6B-13C7-2F4C-BF71-8B1CF1AF4C87}" destId="{C21A05F5-8579-664E-A527-D864BC97065C}" srcOrd="0" destOrd="0" presId="urn:microsoft.com/office/officeart/2005/8/layout/cycle8"/>
    <dgm:cxn modelId="{CE6ED062-E146-F240-98FA-1ABF4D153003}" type="presParOf" srcId="{73555E6B-13C7-2F4C-BF71-8B1CF1AF4C87}" destId="{C17BBDF2-8D4D-D84B-844C-CB4B9C56D3BD}" srcOrd="1" destOrd="0" presId="urn:microsoft.com/office/officeart/2005/8/layout/cycle8"/>
    <dgm:cxn modelId="{7F76BC43-F306-634F-B181-30FF247E0536}" type="presParOf" srcId="{73555E6B-13C7-2F4C-BF71-8B1CF1AF4C87}" destId="{58D2CA0B-A08B-5F49-BF2B-ADD44066112D}" srcOrd="2" destOrd="0" presId="urn:microsoft.com/office/officeart/2005/8/layout/cycle8"/>
    <dgm:cxn modelId="{DC679E99-2DE9-0D48-8E8D-49AAAC30D7A5}" type="presParOf" srcId="{73555E6B-13C7-2F4C-BF71-8B1CF1AF4C87}" destId="{D6F5DF36-9B0B-3344-B421-8E42C23D7BFE}" srcOrd="3" destOrd="0" presId="urn:microsoft.com/office/officeart/2005/8/layout/cycle8"/>
    <dgm:cxn modelId="{BB542033-FA8A-8A4C-BCF3-E529AA0082AE}" type="presParOf" srcId="{73555E6B-13C7-2F4C-BF71-8B1CF1AF4C87}" destId="{59BECB43-0B11-2A42-8D0A-3C85269C4E5C}" srcOrd="4" destOrd="0" presId="urn:microsoft.com/office/officeart/2005/8/layout/cycle8"/>
    <dgm:cxn modelId="{53E4B5CF-126C-4A4B-B25F-8BFB138CB51F}" type="presParOf" srcId="{73555E6B-13C7-2F4C-BF71-8B1CF1AF4C87}" destId="{E9EAF9DC-2F3A-FB46-BF9F-0D81D25E1170}" srcOrd="5" destOrd="0" presId="urn:microsoft.com/office/officeart/2005/8/layout/cycle8"/>
    <dgm:cxn modelId="{006C96E3-6139-5846-9363-13443A35695F}" type="presParOf" srcId="{73555E6B-13C7-2F4C-BF71-8B1CF1AF4C87}" destId="{97CCF70F-9C43-6447-A609-7DB296EF9903}" srcOrd="6" destOrd="0" presId="urn:microsoft.com/office/officeart/2005/8/layout/cycle8"/>
    <dgm:cxn modelId="{80B7E4F6-5827-6E44-B51D-860D97E7A7F8}" type="presParOf" srcId="{73555E6B-13C7-2F4C-BF71-8B1CF1AF4C87}" destId="{FF40DF55-25C1-8541-BCEC-F0A623590350}" srcOrd="7" destOrd="0" presId="urn:microsoft.com/office/officeart/2005/8/layout/cycle8"/>
    <dgm:cxn modelId="{D4D10976-D5CE-7141-8837-4FBC02D45D4D}" type="presParOf" srcId="{73555E6B-13C7-2F4C-BF71-8B1CF1AF4C87}" destId="{AB182DDB-3DB4-D547-9AD4-51EF2483F1E7}" srcOrd="8" destOrd="0" presId="urn:microsoft.com/office/officeart/2005/8/layout/cycle8"/>
    <dgm:cxn modelId="{6A96A0E4-1517-364E-BA85-61553EDFD1B7}" type="presParOf" srcId="{73555E6B-13C7-2F4C-BF71-8B1CF1AF4C87}" destId="{55A55765-27BE-284E-A121-40BF49DB3561}" srcOrd="9" destOrd="0" presId="urn:microsoft.com/office/officeart/2005/8/layout/cycle8"/>
    <dgm:cxn modelId="{3BCAEDFD-03D3-DE49-84C1-908C6FB594F5}" type="presParOf" srcId="{73555E6B-13C7-2F4C-BF71-8B1CF1AF4C87}" destId="{D73C546E-CF1E-4749-A9FF-6401568C1495}" srcOrd="10" destOrd="0" presId="urn:microsoft.com/office/officeart/2005/8/layout/cycle8"/>
    <dgm:cxn modelId="{CB649BC7-0920-8F45-82C3-3E6C3D6CB715}" type="presParOf" srcId="{73555E6B-13C7-2F4C-BF71-8B1CF1AF4C87}" destId="{DC332F9A-CE0A-B24A-A84E-29294F4BFB03}" srcOrd="11" destOrd="0" presId="urn:microsoft.com/office/officeart/2005/8/layout/cycle8"/>
    <dgm:cxn modelId="{0B915871-1459-CF41-AC67-31212C5A19FC}" type="presParOf" srcId="{73555E6B-13C7-2F4C-BF71-8B1CF1AF4C87}" destId="{D38C3B19-469E-6447-9DE1-B591F3744FE5}" srcOrd="12" destOrd="0" presId="urn:microsoft.com/office/officeart/2005/8/layout/cycle8"/>
    <dgm:cxn modelId="{AA76609A-F0B3-3A42-8AFA-0DB031C6E060}" type="presParOf" srcId="{73555E6B-13C7-2F4C-BF71-8B1CF1AF4C87}" destId="{5EF94B3A-14C5-4E45-ABF5-51E45091BCD2}" srcOrd="13" destOrd="0" presId="urn:microsoft.com/office/officeart/2005/8/layout/cycle8"/>
    <dgm:cxn modelId="{12DE604D-C025-3546-A762-94E4C95BE2A3}" type="presParOf" srcId="{73555E6B-13C7-2F4C-BF71-8B1CF1AF4C87}" destId="{AA616CDC-4023-764C-A894-1F8A4F04FD2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1A05F5-8579-664E-A527-D864BC97065C}">
      <dsp:nvSpPr>
        <dsp:cNvPr id="0" name=""/>
        <dsp:cNvSpPr/>
      </dsp:nvSpPr>
      <dsp:spPr>
        <a:xfrm>
          <a:off x="2963531" y="380349"/>
          <a:ext cx="4915281" cy="4915281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Paleoclimate</a:t>
          </a:r>
          <a:r>
            <a:rPr lang="en-US" sz="1700" kern="1200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 Data &amp; Reconstruction</a:t>
          </a:r>
          <a:endParaRPr lang="en-US" sz="1700" kern="1200" dirty="0">
            <a:solidFill>
              <a:srgbClr val="0000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a:endParaRPr>
        </a:p>
      </dsp:txBody>
      <dsp:txXfrm>
        <a:off x="5554001" y="1421920"/>
        <a:ext cx="1755457" cy="1462881"/>
      </dsp:txXfrm>
    </dsp:sp>
    <dsp:sp modelId="{59BECB43-0B11-2A42-8D0A-3C85269C4E5C}">
      <dsp:nvSpPr>
        <dsp:cNvPr id="0" name=""/>
        <dsp:cNvSpPr/>
      </dsp:nvSpPr>
      <dsp:spPr>
        <a:xfrm>
          <a:off x="2862300" y="555894"/>
          <a:ext cx="4915281" cy="4915281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Paleoclimate</a:t>
          </a:r>
          <a:r>
            <a:rPr lang="en-US" sz="1700" kern="1200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 Modeling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rPr>
            <a:t>(Alan Haywood)</a:t>
          </a:r>
          <a:endParaRPr lang="en-US" sz="1700" kern="1200" dirty="0">
            <a:solidFill>
              <a:srgbClr val="0000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a:endParaRPr>
        </a:p>
      </dsp:txBody>
      <dsp:txXfrm>
        <a:off x="4032605" y="3744976"/>
        <a:ext cx="2633186" cy="1287335"/>
      </dsp:txXfrm>
    </dsp:sp>
    <dsp:sp modelId="{AB182DDB-3DB4-D547-9AD4-51EF2483F1E7}">
      <dsp:nvSpPr>
        <dsp:cNvPr id="0" name=""/>
        <dsp:cNvSpPr/>
      </dsp:nvSpPr>
      <dsp:spPr>
        <a:xfrm>
          <a:off x="2761069" y="380349"/>
          <a:ext cx="4915281" cy="4915281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effectLst/>
            </a:rPr>
            <a:t>Questions for the Experts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effectLst/>
            </a:rPr>
            <a:t>(Paul Valdes &amp;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  <a:effectLst/>
            </a:rPr>
            <a:t>Bette Otto-</a:t>
          </a:r>
          <a:r>
            <a:rPr lang="en-US" sz="1700" kern="1200" dirty="0" err="1" smtClean="0">
              <a:solidFill>
                <a:schemeClr val="tx1"/>
              </a:solidFill>
              <a:effectLst/>
            </a:rPr>
            <a:t>Bliesner</a:t>
          </a:r>
          <a:r>
            <a:rPr lang="en-US" sz="1700" kern="1200" dirty="0" smtClean="0">
              <a:solidFill>
                <a:schemeClr val="tx1"/>
              </a:solidFill>
              <a:effectLst/>
            </a:rPr>
            <a:t>)</a:t>
          </a:r>
          <a:endParaRPr lang="en-US" sz="1700" kern="1200" dirty="0">
            <a:solidFill>
              <a:schemeClr val="tx1"/>
            </a:solidFill>
            <a:effectLst/>
          </a:endParaRPr>
        </a:p>
      </dsp:txBody>
      <dsp:txXfrm>
        <a:off x="3330422" y="1421920"/>
        <a:ext cx="1755457" cy="1462881"/>
      </dsp:txXfrm>
    </dsp:sp>
    <dsp:sp modelId="{D38C3B19-469E-6447-9DE1-B591F3744FE5}">
      <dsp:nvSpPr>
        <dsp:cNvPr id="0" name=""/>
        <dsp:cNvSpPr/>
      </dsp:nvSpPr>
      <dsp:spPr>
        <a:xfrm>
          <a:off x="2659658" y="76069"/>
          <a:ext cx="5523839" cy="552383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F94B3A-14C5-4E45-ABF5-51E45091BCD2}">
      <dsp:nvSpPr>
        <dsp:cNvPr id="0" name=""/>
        <dsp:cNvSpPr/>
      </dsp:nvSpPr>
      <dsp:spPr>
        <a:xfrm>
          <a:off x="2558021" y="251304"/>
          <a:ext cx="5523839" cy="552383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shade val="90000"/>
            <a:hueOff val="102645"/>
            <a:satOff val="-1914"/>
            <a:lumOff val="1143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616CDC-4023-764C-A894-1F8A4F04FD27}">
      <dsp:nvSpPr>
        <dsp:cNvPr id="0" name=""/>
        <dsp:cNvSpPr/>
      </dsp:nvSpPr>
      <dsp:spPr>
        <a:xfrm>
          <a:off x="2456384" y="76069"/>
          <a:ext cx="5523839" cy="552383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shade val="90000"/>
            <a:hueOff val="205290"/>
            <a:satOff val="-3828"/>
            <a:lumOff val="2287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7EB5F-5EAC-4B08-9A4F-4EEC4037B6BD}" type="datetimeFigureOut">
              <a:rPr lang="en-GB" smtClean="0"/>
              <a:t>28/07/2011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DDCD5-2E49-48B2-8D02-26C7E8589CC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2F773C-C5F9-4348-AD5E-39940F0ECDBF}" type="slidenum">
              <a:rPr lang="en-GB"/>
              <a:pPr/>
              <a:t>13</a:t>
            </a:fld>
            <a:endParaRPr lang="en-GB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5F35E6-6AB7-4E48-85E9-3E48F1CD5192}" type="slidenum">
              <a:rPr lang="en-GB"/>
              <a:pPr/>
              <a:t>14</a:t>
            </a:fld>
            <a:endParaRPr lang="en-GB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38DC6-0448-4F9B-A272-74B934E03900}" type="slidenum">
              <a:rPr lang="en-GB"/>
              <a:pPr/>
              <a:t>15</a:t>
            </a:fld>
            <a:endParaRPr lang="en-GB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BEBA9-04F1-4637-8109-0A3B74232CC4}" type="slidenum">
              <a:rPr lang="en-GB"/>
              <a:pPr/>
              <a:t>16</a:t>
            </a:fld>
            <a:endParaRPr lang="en-GB"/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3861459" y="0"/>
            <a:ext cx="2996541" cy="459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887530" y="8868432"/>
            <a:ext cx="2968937" cy="2741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200" tIns="44309" rIns="90200" bIns="44309" anchor="b">
            <a:spAutoFit/>
          </a:bodyPr>
          <a:lstStyle/>
          <a:p>
            <a:pPr algn="r" defTabSz="911492" eaLnBrk="0" hangingPunct="0"/>
            <a:r>
              <a:rPr lang="en-GB" sz="1200" dirty="0">
                <a:latin typeface="Book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" y="8684460"/>
            <a:ext cx="2996541" cy="459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/>
          </a:p>
        </p:txBody>
      </p:sp>
      <p:sp>
        <p:nvSpPr>
          <p:cNvPr id="68614" name="Rectangle 5"/>
          <p:cNvSpPr>
            <a:spLocks noChangeArrowheads="1"/>
          </p:cNvSpPr>
          <p:nvPr/>
        </p:nvSpPr>
        <p:spPr bwMode="auto">
          <a:xfrm>
            <a:off x="1" y="0"/>
            <a:ext cx="2996541" cy="459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4408" tIns="42204" rIns="84408" bIns="42204" anchor="ctr"/>
          <a:lstStyle/>
          <a:p>
            <a:endParaRPr lang="en-US"/>
          </a:p>
        </p:txBody>
      </p:sp>
      <p:sp>
        <p:nvSpPr>
          <p:cNvPr id="68615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1154113" y="692150"/>
            <a:ext cx="4556125" cy="3416300"/>
          </a:xfrm>
          <a:ln w="12700" cap="flat"/>
        </p:spPr>
      </p:sp>
      <p:sp>
        <p:nvSpPr>
          <p:cNvPr id="6861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5525" y="4347194"/>
            <a:ext cx="5026951" cy="274149"/>
          </a:xfrm>
          <a:noFill/>
          <a:ln/>
        </p:spPr>
        <p:txBody>
          <a:bodyPr lIns="90200" tIns="44309" rIns="90200" bIns="44309">
            <a:spAutoFit/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3F1E8-0C96-4438-8505-741061E9FA7E}" type="slidenum">
              <a:rPr lang="en-GB"/>
              <a:pPr/>
              <a:t>17</a:t>
            </a:fld>
            <a:endParaRPr lang="en-GB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6CA89-BCE6-5B47-A00B-66843547CE45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F2193-D545-0740-9894-CECC0C4A8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arrydowsett/Downloads/composite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arrydowsett/Downloads/composite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file://localhost/Users/harrydowsett/Desktop/modelers.tiff" TargetMode="External"/><Relationship Id="rId7" Type="http://schemas.openxmlformats.org/officeDocument/2006/relationships/diagramLayout" Target="../diagrams/layout1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file://localhost/Users/harrydowsett/Desktop/micro.tiff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5.tiff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arrydowsett/Desktop/Klimakurve_WebPage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14.tiff"/><Relationship Id="rId4" Type="http://schemas.openxmlformats.org/officeDocument/2006/relationships/image" Target="../media/image13.tiff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df"/><Relationship Id="rId5" Type="http://schemas.openxmlformats.org/officeDocument/2006/relationships/image" Target="../media/image20.tiff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Alan- I figure you and I have about 40-45 minutes.  Someone will say a few opening words and we will lose a few minutes there.  I really want the audience to be able to ask questions- even far off the topic, of “climate experts.”  SO we need maybe 10-15 min for that.  </a:t>
            </a:r>
          </a:p>
          <a:p>
            <a:r>
              <a:rPr lang="en-US" dirty="0" smtClean="0"/>
              <a:t>I’ll do my part and you will already be on stage and just seamlessly take over when I hand you the pointer.  This okay with you?  My slides may change a little but basically this is what will come before you.  A few are being created while I go to the beach and meditate…I need a gin and </a:t>
            </a:r>
            <a:r>
              <a:rPr lang="en-US" dirty="0" err="1" smtClean="0"/>
              <a:t>tonic(s</a:t>
            </a:r>
            <a:r>
              <a:rPr lang="en-US" smtClean="0"/>
              <a:t>) </a:t>
            </a:r>
            <a:r>
              <a:rPr lang="en-US" dirty="0" smtClean="0"/>
              <a:t>and some time </a:t>
            </a:r>
            <a:r>
              <a:rPr lang="en-US" smtClean="0"/>
              <a:t>with you.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 MAP WITH LOCALITIES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276" y="274628"/>
            <a:ext cx="5676063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Pliocene sea-level</a:t>
            </a:r>
            <a:b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Atlantic Coastal Plain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10" descr="Orangeburg Scarp Landsa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413" y="274628"/>
            <a:ext cx="4586034" cy="593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603004" y="5778545"/>
            <a:ext cx="1625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Orangeburg Scarp, ACP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0" y="4660900"/>
            <a:ext cx="508000" cy="139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03683" y="6411692"/>
            <a:ext cx="544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Dowsett, H.J. and Cronin, T.M., 1990. High </a:t>
            </a:r>
            <a:r>
              <a:rPr lang="en-US" sz="900" dirty="0" err="1" smtClean="0"/>
              <a:t>eustatic</a:t>
            </a:r>
            <a:r>
              <a:rPr lang="en-US" sz="900" dirty="0" smtClean="0"/>
              <a:t> sea level during the middle Pliocene: Evidence from</a:t>
            </a:r>
          </a:p>
          <a:p>
            <a:r>
              <a:rPr lang="en-US" sz="900" dirty="0" smtClean="0"/>
              <a:t>the southeastern U.S. Atlantic Coastal Plain. </a:t>
            </a:r>
            <a:r>
              <a:rPr lang="en-US" sz="900" i="1" dirty="0" smtClean="0"/>
              <a:t>Geology</a:t>
            </a:r>
            <a:r>
              <a:rPr lang="en-US" sz="900" dirty="0" smtClean="0"/>
              <a:t>, 18(5): 435-438.</a:t>
            </a:r>
            <a:endParaRPr lang="en-US" sz="900" dirty="0"/>
          </a:p>
        </p:txBody>
      </p:sp>
      <p:pic>
        <p:nvPicPr>
          <p:cNvPr id="14" name="Picture 13" descr="Orangeburg_Scarp_US_ma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14865" y="454109"/>
            <a:ext cx="1354963" cy="1343025"/>
          </a:xfrm>
          <a:prstGeom prst="rect">
            <a:avLst/>
          </a:prstGeom>
        </p:spPr>
      </p:pic>
      <p:pic>
        <p:nvPicPr>
          <p:cNvPr id="18" name="Picture 17" descr="schuckstes_mogartsbea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484" y="4202348"/>
            <a:ext cx="2363395" cy="157619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08447" y="1797134"/>
            <a:ext cx="35275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Sea-level was </a:t>
            </a:r>
          </a:p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approximately 25m</a:t>
            </a:r>
          </a:p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above present day…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Picture 18" descr="500px-USGS_logo_green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9058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ENTIRE PRISM RECONSTRUCTION</a:t>
            </a:r>
            <a:endParaRPr lang="en-US" dirty="0"/>
          </a:p>
        </p:txBody>
      </p:sp>
      <p:pic>
        <p:nvPicPr>
          <p:cNvPr id="4" name="composite.jpg" descr="/Users/harrydowsett/Downloads/composite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14853" r="-14853"/>
          <a:stretch>
            <a:fillRect/>
          </a:stretch>
        </p:blipFill>
        <p:spPr>
          <a:xfrm>
            <a:off x="-344253" y="1417638"/>
            <a:ext cx="9488253" cy="52181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181" y="0"/>
            <a:ext cx="7613650" cy="785813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latin typeface="Tahoma" pitchFamily="34" charset="0"/>
              </a:rPr>
              <a:t>What are Global </a:t>
            </a:r>
            <a:r>
              <a:rPr lang="en-GB" sz="3200" dirty="0" smtClean="0">
                <a:latin typeface="Tahoma" pitchFamily="34" charset="0"/>
              </a:rPr>
              <a:t>C</a:t>
            </a:r>
            <a:r>
              <a:rPr lang="en-GB" sz="3200" dirty="0" smtClean="0">
                <a:latin typeface="Tahoma" pitchFamily="34" charset="0"/>
              </a:rPr>
              <a:t>limate </a:t>
            </a:r>
            <a:r>
              <a:rPr lang="en-GB" sz="3200" dirty="0" smtClean="0">
                <a:latin typeface="Tahoma" pitchFamily="34" charset="0"/>
              </a:rPr>
              <a:t>M</a:t>
            </a:r>
            <a:r>
              <a:rPr lang="en-GB" sz="3200" dirty="0" smtClean="0">
                <a:latin typeface="Tahoma" pitchFamily="34" charset="0"/>
              </a:rPr>
              <a:t>odels?</a:t>
            </a:r>
            <a:endParaRPr lang="en-GB" sz="3200" dirty="0" smtClean="0">
              <a:latin typeface="Tahoma" pitchFamily="34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33" y="1014413"/>
            <a:ext cx="8144539" cy="55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75907"/>
            <a:ext cx="8153400" cy="543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36181" y="160485"/>
            <a:ext cx="7613650" cy="785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smtClean="0">
                <a:latin typeface="Tahoma" pitchFamily="34" charset="0"/>
                <a:ea typeface="+mj-ea"/>
                <a:cs typeface="+mj-cs"/>
              </a:rPr>
              <a:t>Definition and a healthy philosophy regarding climate models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442" y="1435395"/>
            <a:ext cx="7452389" cy="499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666074" y="6103088"/>
            <a:ext cx="340242" cy="265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1449388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>
                <a:cs typeface="Times New Roman" pitchFamily="18" charset="0"/>
              </a:rPr>
              <a:t> </a:t>
            </a:r>
          </a:p>
          <a:p>
            <a:pPr eaLnBrk="0" hangingPunct="0"/>
            <a:endParaRPr lang="en-GB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995" y="1324971"/>
            <a:ext cx="8218968" cy="523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36181" y="181750"/>
            <a:ext cx="7613650" cy="7858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What do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they represent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074738" y="1447800"/>
            <a:ext cx="1600200" cy="304800"/>
          </a:xfrm>
          <a:prstGeom prst="rect">
            <a:avLst/>
          </a:prstGeom>
          <a:solidFill>
            <a:srgbClr val="0099CC"/>
          </a:solidFill>
          <a:ln w="12700">
            <a:solidFill>
              <a:srgbClr val="0099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341688" y="1447800"/>
            <a:ext cx="881062" cy="3048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233863" y="1447800"/>
            <a:ext cx="473075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984250" y="14112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686050" y="1447800"/>
            <a:ext cx="677863" cy="304800"/>
          </a:xfrm>
          <a:prstGeom prst="rect">
            <a:avLst/>
          </a:prstGeom>
          <a:solidFill>
            <a:srgbClr val="CC3300"/>
          </a:solidFill>
          <a:ln w="127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2620963" y="14319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57704" name="Rectangle 8"/>
          <p:cNvSpPr>
            <a:spLocks noChangeArrowheads="1"/>
          </p:cNvSpPr>
          <p:nvPr/>
        </p:nvSpPr>
        <p:spPr bwMode="auto">
          <a:xfrm>
            <a:off x="3286125" y="1411288"/>
            <a:ext cx="1012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OCEAN</a:t>
            </a:r>
          </a:p>
        </p:txBody>
      </p:sp>
      <p:sp>
        <p:nvSpPr>
          <p:cNvPr id="157705" name="Rectangle 9"/>
          <p:cNvSpPr>
            <a:spLocks noChangeArrowheads="1"/>
          </p:cNvSpPr>
          <p:nvPr/>
        </p:nvSpPr>
        <p:spPr bwMode="auto">
          <a:xfrm>
            <a:off x="4200525" y="1411288"/>
            <a:ext cx="5286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ICE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4718050" y="1447800"/>
            <a:ext cx="1079500" cy="304800"/>
          </a:xfrm>
          <a:prstGeom prst="rect">
            <a:avLst/>
          </a:prstGeom>
          <a:solidFill>
            <a:srgbClr val="CCCC00"/>
          </a:solidFill>
          <a:ln w="12700">
            <a:solidFill>
              <a:srgbClr val="CC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4686300" y="1411288"/>
            <a:ext cx="1149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SULPHUR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5813425" y="1443038"/>
            <a:ext cx="1219200" cy="3048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CC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5826125" y="1419225"/>
            <a:ext cx="1216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CARBON 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032625" y="1443038"/>
            <a:ext cx="1422400" cy="304800"/>
          </a:xfrm>
          <a:prstGeom prst="rect">
            <a:avLst/>
          </a:prstGeom>
          <a:solidFill>
            <a:srgbClr val="990099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1" name="Rectangle 15"/>
          <p:cNvSpPr>
            <a:spLocks noChangeArrowheads="1"/>
          </p:cNvSpPr>
          <p:nvPr/>
        </p:nvSpPr>
        <p:spPr bwMode="auto">
          <a:xfrm>
            <a:off x="7045325" y="1419225"/>
            <a:ext cx="14192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CHEMISTRY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1074738" y="2159000"/>
            <a:ext cx="1600200" cy="304800"/>
          </a:xfrm>
          <a:prstGeom prst="rect">
            <a:avLst/>
          </a:prstGeom>
          <a:solidFill>
            <a:srgbClr val="00CCFF"/>
          </a:solidFill>
          <a:ln w="1270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3341688" y="2159000"/>
            <a:ext cx="881062" cy="3048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4233863" y="2159000"/>
            <a:ext cx="473075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5" name="Rectangle 19"/>
          <p:cNvSpPr>
            <a:spLocks noChangeArrowheads="1"/>
          </p:cNvSpPr>
          <p:nvPr/>
        </p:nvSpPr>
        <p:spPr bwMode="auto">
          <a:xfrm>
            <a:off x="984250" y="21224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2686050" y="2159000"/>
            <a:ext cx="677863" cy="3048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17" name="Rectangle 21"/>
          <p:cNvSpPr>
            <a:spLocks noChangeArrowheads="1"/>
          </p:cNvSpPr>
          <p:nvPr/>
        </p:nvSpPr>
        <p:spPr bwMode="auto">
          <a:xfrm>
            <a:off x="2620963" y="21431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57718" name="Rectangle 22"/>
          <p:cNvSpPr>
            <a:spLocks noChangeArrowheads="1"/>
          </p:cNvSpPr>
          <p:nvPr/>
        </p:nvSpPr>
        <p:spPr bwMode="auto">
          <a:xfrm>
            <a:off x="3286125" y="2122488"/>
            <a:ext cx="1012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OCEAN</a:t>
            </a:r>
          </a:p>
        </p:txBody>
      </p:sp>
      <p:sp>
        <p:nvSpPr>
          <p:cNvPr id="157719" name="Rectangle 23"/>
          <p:cNvSpPr>
            <a:spLocks noChangeArrowheads="1"/>
          </p:cNvSpPr>
          <p:nvPr/>
        </p:nvSpPr>
        <p:spPr bwMode="auto">
          <a:xfrm>
            <a:off x="4200525" y="2122488"/>
            <a:ext cx="5286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ICE</a:t>
            </a:r>
          </a:p>
        </p:txBody>
      </p:sp>
      <p:sp>
        <p:nvSpPr>
          <p:cNvPr id="18456" name="Rectangle 24"/>
          <p:cNvSpPr>
            <a:spLocks noChangeArrowheads="1"/>
          </p:cNvSpPr>
          <p:nvPr/>
        </p:nvSpPr>
        <p:spPr bwMode="auto">
          <a:xfrm>
            <a:off x="4718050" y="2159000"/>
            <a:ext cx="1079500" cy="304800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1" name="Rectangle 25"/>
          <p:cNvSpPr>
            <a:spLocks noChangeArrowheads="1"/>
          </p:cNvSpPr>
          <p:nvPr/>
        </p:nvSpPr>
        <p:spPr bwMode="auto">
          <a:xfrm>
            <a:off x="4686300" y="2122488"/>
            <a:ext cx="1149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SULPHUR</a:t>
            </a:r>
          </a:p>
        </p:txBody>
      </p:sp>
      <p:sp>
        <p:nvSpPr>
          <p:cNvPr id="18458" name="Rectangle 26"/>
          <p:cNvSpPr>
            <a:spLocks noChangeArrowheads="1"/>
          </p:cNvSpPr>
          <p:nvPr/>
        </p:nvSpPr>
        <p:spPr bwMode="auto">
          <a:xfrm>
            <a:off x="5813425" y="2154238"/>
            <a:ext cx="1219200" cy="304800"/>
          </a:xfrm>
          <a:prstGeom prst="rect">
            <a:avLst/>
          </a:prstGeom>
          <a:solidFill>
            <a:srgbClr val="00FF99"/>
          </a:solidFill>
          <a:ln w="12700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3" name="Rectangle 27"/>
          <p:cNvSpPr>
            <a:spLocks noChangeArrowheads="1"/>
          </p:cNvSpPr>
          <p:nvPr/>
        </p:nvSpPr>
        <p:spPr bwMode="auto">
          <a:xfrm>
            <a:off x="5826125" y="2130425"/>
            <a:ext cx="1216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CARBON </a:t>
            </a: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1074738" y="2844800"/>
            <a:ext cx="1600200" cy="304800"/>
          </a:xfrm>
          <a:prstGeom prst="rect">
            <a:avLst/>
          </a:prstGeom>
          <a:solidFill>
            <a:srgbClr val="66CCFF"/>
          </a:solidFill>
          <a:ln w="1270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3341688" y="2844800"/>
            <a:ext cx="881062" cy="304800"/>
          </a:xfrm>
          <a:prstGeom prst="rect">
            <a:avLst/>
          </a:prstGeom>
          <a:solidFill>
            <a:srgbClr val="00FF99"/>
          </a:solidFill>
          <a:ln w="12700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4233863" y="2844800"/>
            <a:ext cx="473075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7" name="Rectangle 31"/>
          <p:cNvSpPr>
            <a:spLocks noChangeArrowheads="1"/>
          </p:cNvSpPr>
          <p:nvPr/>
        </p:nvSpPr>
        <p:spPr bwMode="auto">
          <a:xfrm>
            <a:off x="984250" y="28082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2686050" y="2844800"/>
            <a:ext cx="677863" cy="3048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29" name="Rectangle 33"/>
          <p:cNvSpPr>
            <a:spLocks noChangeArrowheads="1"/>
          </p:cNvSpPr>
          <p:nvPr/>
        </p:nvSpPr>
        <p:spPr bwMode="auto">
          <a:xfrm>
            <a:off x="2620963" y="28289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57730" name="Rectangle 34"/>
          <p:cNvSpPr>
            <a:spLocks noChangeArrowheads="1"/>
          </p:cNvSpPr>
          <p:nvPr/>
        </p:nvSpPr>
        <p:spPr bwMode="auto">
          <a:xfrm>
            <a:off x="3286125" y="2808288"/>
            <a:ext cx="1012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OCEAN</a:t>
            </a:r>
          </a:p>
        </p:txBody>
      </p:sp>
      <p:sp>
        <p:nvSpPr>
          <p:cNvPr id="157731" name="Rectangle 35"/>
          <p:cNvSpPr>
            <a:spLocks noChangeArrowheads="1"/>
          </p:cNvSpPr>
          <p:nvPr/>
        </p:nvSpPr>
        <p:spPr bwMode="auto">
          <a:xfrm>
            <a:off x="4200525" y="2808288"/>
            <a:ext cx="5286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ICE</a:t>
            </a:r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4718050" y="2844800"/>
            <a:ext cx="1079500" cy="304800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3" name="Rectangle 37"/>
          <p:cNvSpPr>
            <a:spLocks noChangeArrowheads="1"/>
          </p:cNvSpPr>
          <p:nvPr/>
        </p:nvSpPr>
        <p:spPr bwMode="auto">
          <a:xfrm>
            <a:off x="4686300" y="2808288"/>
            <a:ext cx="114935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SULPHUR</a:t>
            </a:r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1074738" y="3517900"/>
            <a:ext cx="1600200" cy="304800"/>
          </a:xfrm>
          <a:prstGeom prst="rect">
            <a:avLst/>
          </a:prstGeom>
          <a:solidFill>
            <a:srgbClr val="66CCFF"/>
          </a:solidFill>
          <a:ln w="12700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Rectangle 39"/>
          <p:cNvSpPr>
            <a:spLocks noChangeArrowheads="1"/>
          </p:cNvSpPr>
          <p:nvPr/>
        </p:nvSpPr>
        <p:spPr bwMode="auto">
          <a:xfrm>
            <a:off x="3341688" y="3517900"/>
            <a:ext cx="881062" cy="304800"/>
          </a:xfrm>
          <a:prstGeom prst="rect">
            <a:avLst/>
          </a:prstGeom>
          <a:solidFill>
            <a:srgbClr val="66FF99"/>
          </a:solidFill>
          <a:ln w="12700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2" name="Rectangle 40"/>
          <p:cNvSpPr>
            <a:spLocks noChangeArrowheads="1"/>
          </p:cNvSpPr>
          <p:nvPr/>
        </p:nvSpPr>
        <p:spPr bwMode="auto">
          <a:xfrm>
            <a:off x="4233863" y="3517900"/>
            <a:ext cx="473075" cy="304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7" name="Rectangle 41"/>
          <p:cNvSpPr>
            <a:spLocks noChangeArrowheads="1"/>
          </p:cNvSpPr>
          <p:nvPr/>
        </p:nvSpPr>
        <p:spPr bwMode="auto">
          <a:xfrm>
            <a:off x="984250" y="34813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74" name="Rectangle 42"/>
          <p:cNvSpPr>
            <a:spLocks noChangeArrowheads="1"/>
          </p:cNvSpPr>
          <p:nvPr/>
        </p:nvSpPr>
        <p:spPr bwMode="auto">
          <a:xfrm>
            <a:off x="2686050" y="3517900"/>
            <a:ext cx="677863" cy="304800"/>
          </a:xfrm>
          <a:prstGeom prst="rect">
            <a:avLst/>
          </a:prstGeom>
          <a:solidFill>
            <a:srgbClr val="FF5050"/>
          </a:solidFill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9" name="Rectangle 43"/>
          <p:cNvSpPr>
            <a:spLocks noChangeArrowheads="1"/>
          </p:cNvSpPr>
          <p:nvPr/>
        </p:nvSpPr>
        <p:spPr bwMode="auto">
          <a:xfrm>
            <a:off x="2620963" y="35020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57740" name="Rectangle 44"/>
          <p:cNvSpPr>
            <a:spLocks noChangeArrowheads="1"/>
          </p:cNvSpPr>
          <p:nvPr/>
        </p:nvSpPr>
        <p:spPr bwMode="auto">
          <a:xfrm>
            <a:off x="3286125" y="3481388"/>
            <a:ext cx="1012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OCEAN</a:t>
            </a:r>
          </a:p>
        </p:txBody>
      </p:sp>
      <p:sp>
        <p:nvSpPr>
          <p:cNvPr id="157741" name="Rectangle 45"/>
          <p:cNvSpPr>
            <a:spLocks noChangeArrowheads="1"/>
          </p:cNvSpPr>
          <p:nvPr/>
        </p:nvSpPr>
        <p:spPr bwMode="auto">
          <a:xfrm>
            <a:off x="4200525" y="3481388"/>
            <a:ext cx="52863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ICE</a:t>
            </a:r>
          </a:p>
        </p:txBody>
      </p:sp>
      <p:sp>
        <p:nvSpPr>
          <p:cNvPr id="18478" name="Rectangle 46"/>
          <p:cNvSpPr>
            <a:spLocks noChangeArrowheads="1"/>
          </p:cNvSpPr>
          <p:nvPr/>
        </p:nvSpPr>
        <p:spPr bwMode="auto">
          <a:xfrm>
            <a:off x="1074738" y="4203700"/>
            <a:ext cx="1600200" cy="304800"/>
          </a:xfrm>
          <a:prstGeom prst="rect">
            <a:avLst/>
          </a:prstGeom>
          <a:solidFill>
            <a:srgbClr val="00FFFF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9" name="Rectangle 47"/>
          <p:cNvSpPr>
            <a:spLocks noChangeArrowheads="1"/>
          </p:cNvSpPr>
          <p:nvPr/>
        </p:nvSpPr>
        <p:spPr bwMode="auto">
          <a:xfrm>
            <a:off x="3341688" y="4203700"/>
            <a:ext cx="881062" cy="304800"/>
          </a:xfrm>
          <a:prstGeom prst="rect">
            <a:avLst/>
          </a:prstGeom>
          <a:solidFill>
            <a:srgbClr val="99FFCC"/>
          </a:solidFill>
          <a:ln w="12700">
            <a:solidFill>
              <a:srgbClr val="99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44" name="Rectangle 48"/>
          <p:cNvSpPr>
            <a:spLocks noChangeArrowheads="1"/>
          </p:cNvSpPr>
          <p:nvPr/>
        </p:nvSpPr>
        <p:spPr bwMode="auto">
          <a:xfrm>
            <a:off x="984250" y="41671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81" name="Rectangle 49"/>
          <p:cNvSpPr>
            <a:spLocks noChangeArrowheads="1"/>
          </p:cNvSpPr>
          <p:nvPr/>
        </p:nvSpPr>
        <p:spPr bwMode="auto">
          <a:xfrm>
            <a:off x="2686050" y="4203700"/>
            <a:ext cx="677863" cy="304800"/>
          </a:xfrm>
          <a:prstGeom prst="rect">
            <a:avLst/>
          </a:prstGeom>
          <a:solidFill>
            <a:srgbClr val="FF7C80"/>
          </a:solidFill>
          <a:ln w="12700">
            <a:solidFill>
              <a:srgbClr val="FF7C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46" name="Rectangle 50"/>
          <p:cNvSpPr>
            <a:spLocks noChangeArrowheads="1"/>
          </p:cNvSpPr>
          <p:nvPr/>
        </p:nvSpPr>
        <p:spPr bwMode="auto">
          <a:xfrm>
            <a:off x="2620963" y="41878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57747" name="Rectangle 51"/>
          <p:cNvSpPr>
            <a:spLocks noChangeArrowheads="1"/>
          </p:cNvSpPr>
          <p:nvPr/>
        </p:nvSpPr>
        <p:spPr bwMode="auto">
          <a:xfrm>
            <a:off x="3286125" y="4167188"/>
            <a:ext cx="1012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OCEAN</a:t>
            </a:r>
          </a:p>
        </p:txBody>
      </p:sp>
      <p:sp>
        <p:nvSpPr>
          <p:cNvPr id="18484" name="Rectangle 52"/>
          <p:cNvSpPr>
            <a:spLocks noChangeArrowheads="1"/>
          </p:cNvSpPr>
          <p:nvPr/>
        </p:nvSpPr>
        <p:spPr bwMode="auto">
          <a:xfrm>
            <a:off x="1074738" y="4902200"/>
            <a:ext cx="1600200" cy="304800"/>
          </a:xfrm>
          <a:prstGeom prst="rect">
            <a:avLst/>
          </a:prstGeom>
          <a:solidFill>
            <a:srgbClr val="66FFFF"/>
          </a:solidFill>
          <a:ln w="12700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49" name="Rectangle 53"/>
          <p:cNvSpPr>
            <a:spLocks noChangeArrowheads="1"/>
          </p:cNvSpPr>
          <p:nvPr/>
        </p:nvSpPr>
        <p:spPr bwMode="auto">
          <a:xfrm>
            <a:off x="984250" y="48656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8486" name="Rectangle 54"/>
          <p:cNvSpPr>
            <a:spLocks noChangeArrowheads="1"/>
          </p:cNvSpPr>
          <p:nvPr/>
        </p:nvSpPr>
        <p:spPr bwMode="auto">
          <a:xfrm>
            <a:off x="2686050" y="4902200"/>
            <a:ext cx="677863" cy="304800"/>
          </a:xfrm>
          <a:prstGeom prst="rect">
            <a:avLst/>
          </a:prstGeom>
          <a:solidFill>
            <a:srgbClr val="FF9999"/>
          </a:solidFill>
          <a:ln w="12700">
            <a:solidFill>
              <a:srgbClr val="FF99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51" name="Rectangle 55"/>
          <p:cNvSpPr>
            <a:spLocks noChangeArrowheads="1"/>
          </p:cNvSpPr>
          <p:nvPr/>
        </p:nvSpPr>
        <p:spPr bwMode="auto">
          <a:xfrm>
            <a:off x="2620963" y="4886325"/>
            <a:ext cx="809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GB" sz="16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Helvetica Bold" charset="0"/>
                <a:cs typeface="Times New Roman" pitchFamily="18" charset="0"/>
              </a:rPr>
              <a:t>LAND</a:t>
            </a:r>
          </a:p>
        </p:txBody>
      </p:sp>
      <p:sp>
        <p:nvSpPr>
          <p:cNvPr id="18488" name="Rectangle 56"/>
          <p:cNvSpPr>
            <a:spLocks noChangeArrowheads="1"/>
          </p:cNvSpPr>
          <p:nvPr/>
        </p:nvSpPr>
        <p:spPr bwMode="auto">
          <a:xfrm>
            <a:off x="1074738" y="5575300"/>
            <a:ext cx="1600200" cy="304800"/>
          </a:xfrm>
          <a:prstGeom prst="rect">
            <a:avLst/>
          </a:prstGeom>
          <a:solidFill>
            <a:srgbClr val="CCFFFF"/>
          </a:solidFill>
          <a:ln w="12700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53" name="Rectangle 57"/>
          <p:cNvSpPr>
            <a:spLocks noChangeArrowheads="1"/>
          </p:cNvSpPr>
          <p:nvPr/>
        </p:nvSpPr>
        <p:spPr bwMode="auto">
          <a:xfrm>
            <a:off x="984250" y="5538788"/>
            <a:ext cx="16557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>
                <a:effectLst>
                  <a:outerShdw blurRad="38100" dist="38100" dir="2700000" algn="tl">
                    <a:srgbClr val="FFFFFF"/>
                  </a:outerShdw>
                </a:effectLst>
                <a:latin typeface="B Helvetica Bold" charset="0"/>
                <a:cs typeface="Times New Roman" pitchFamily="18" charset="0"/>
              </a:rPr>
              <a:t>ATMOSPHERE</a:t>
            </a:r>
            <a:endParaRPr lang="en-GB" sz="16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 Helvetica Bold" charset="0"/>
              <a:cs typeface="Times New Roman" pitchFamily="18" charset="0"/>
            </a:endParaRPr>
          </a:p>
        </p:txBody>
      </p:sp>
      <p:sp>
        <p:nvSpPr>
          <p:cNvPr id="157754" name="Rectangle 58"/>
          <p:cNvSpPr>
            <a:spLocks noChangeArrowheads="1"/>
          </p:cNvSpPr>
          <p:nvPr/>
        </p:nvSpPr>
        <p:spPr bwMode="auto">
          <a:xfrm>
            <a:off x="415925" y="212725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1999</a:t>
            </a:r>
          </a:p>
        </p:txBody>
      </p:sp>
      <p:sp>
        <p:nvSpPr>
          <p:cNvPr id="157755" name="Rectangle 59"/>
          <p:cNvSpPr>
            <a:spLocks noChangeArrowheads="1"/>
          </p:cNvSpPr>
          <p:nvPr/>
        </p:nvSpPr>
        <p:spPr bwMode="auto">
          <a:xfrm>
            <a:off x="415925" y="2801938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1997</a:t>
            </a:r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415925" y="3478213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1992</a:t>
            </a: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415925" y="4878388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1985</a:t>
            </a:r>
          </a:p>
        </p:txBody>
      </p:sp>
      <p:sp>
        <p:nvSpPr>
          <p:cNvPr id="18494" name="Rectangle 62"/>
          <p:cNvSpPr>
            <a:spLocks noGrp="1" noChangeArrowheads="1"/>
          </p:cNvSpPr>
          <p:nvPr>
            <p:ph type="title"/>
          </p:nvPr>
        </p:nvSpPr>
        <p:spPr>
          <a:xfrm>
            <a:off x="914400" y="214313"/>
            <a:ext cx="7391400" cy="928687"/>
          </a:xfrm>
          <a:noFill/>
          <a:ln>
            <a:noFill/>
          </a:ln>
        </p:spPr>
        <p:txBody>
          <a:bodyPr lIns="85725" tIns="42862" rIns="85725" bIns="42862">
            <a:normAutofit/>
          </a:bodyPr>
          <a:lstStyle/>
          <a:p>
            <a:pPr eaLnBrk="1" hangingPunct="1"/>
            <a:r>
              <a:rPr lang="en-GB" sz="2800" dirty="0" smtClean="0">
                <a:latin typeface="Tahoma" pitchFamily="34" charset="0"/>
              </a:rPr>
              <a:t>How have they developed over time?</a:t>
            </a:r>
            <a:endParaRPr lang="en-GB" sz="2800" dirty="0" smtClean="0">
              <a:latin typeface="Tahoma" pitchFamily="34" charset="0"/>
            </a:endParaRPr>
          </a:p>
        </p:txBody>
      </p:sp>
      <p:sp>
        <p:nvSpPr>
          <p:cNvPr id="18495" name="Text Box 63"/>
          <p:cNvSpPr txBox="1">
            <a:spLocks noChangeArrowheads="1"/>
          </p:cNvSpPr>
          <p:nvPr/>
        </p:nvSpPr>
        <p:spPr bwMode="auto">
          <a:xfrm>
            <a:off x="5570537" y="3660775"/>
            <a:ext cx="2884488" cy="1878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GB" sz="1800" b="1" dirty="0">
                <a:latin typeface="Tahoma" pitchFamily="34" charset="0"/>
                <a:cs typeface="Times New Roman" pitchFamily="18" charset="0"/>
              </a:rPr>
              <a:t>Component models </a:t>
            </a:r>
          </a:p>
          <a:p>
            <a:pPr eaLnBrk="0" hangingPunct="0">
              <a:lnSpc>
                <a:spcPct val="130000"/>
              </a:lnSpc>
            </a:pPr>
            <a:r>
              <a:rPr lang="en-GB" sz="1800" b="1" dirty="0">
                <a:latin typeface="Tahoma" pitchFamily="34" charset="0"/>
                <a:cs typeface="Times New Roman" pitchFamily="18" charset="0"/>
              </a:rPr>
              <a:t>are constructed off-line</a:t>
            </a:r>
          </a:p>
          <a:p>
            <a:pPr eaLnBrk="0" hangingPunct="0">
              <a:lnSpc>
                <a:spcPct val="130000"/>
              </a:lnSpc>
            </a:pPr>
            <a:r>
              <a:rPr lang="en-GB" sz="1800" b="1" dirty="0">
                <a:latin typeface="Tahoma" pitchFamily="34" charset="0"/>
                <a:cs typeface="Times New Roman" pitchFamily="18" charset="0"/>
              </a:rPr>
              <a:t>and coupled in to the</a:t>
            </a:r>
          </a:p>
          <a:p>
            <a:pPr eaLnBrk="0" hangingPunct="0">
              <a:lnSpc>
                <a:spcPct val="130000"/>
              </a:lnSpc>
            </a:pPr>
            <a:r>
              <a:rPr lang="en-GB" sz="1800" b="1" dirty="0">
                <a:latin typeface="Tahoma" pitchFamily="34" charset="0"/>
                <a:cs typeface="Times New Roman" pitchFamily="18" charset="0"/>
              </a:rPr>
              <a:t>climate model when </a:t>
            </a:r>
          </a:p>
          <a:p>
            <a:pPr eaLnBrk="0" hangingPunct="0">
              <a:lnSpc>
                <a:spcPct val="130000"/>
              </a:lnSpc>
            </a:pPr>
            <a:r>
              <a:rPr lang="en-GB" sz="1800" b="1" dirty="0">
                <a:latin typeface="Tahoma" pitchFamily="34" charset="0"/>
                <a:cs typeface="Times New Roman" pitchFamily="18" charset="0"/>
              </a:rPr>
              <a:t>sufficiently developed</a:t>
            </a:r>
          </a:p>
        </p:txBody>
      </p:sp>
      <p:sp>
        <p:nvSpPr>
          <p:cNvPr id="157760" name="Rectangle 64"/>
          <p:cNvSpPr>
            <a:spLocks noChangeArrowheads="1"/>
          </p:cNvSpPr>
          <p:nvPr/>
        </p:nvSpPr>
        <p:spPr bwMode="auto">
          <a:xfrm>
            <a:off x="333375" y="5562600"/>
            <a:ext cx="7334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1960s</a:t>
            </a:r>
          </a:p>
        </p:txBody>
      </p:sp>
      <p:sp>
        <p:nvSpPr>
          <p:cNvPr id="157761" name="Rectangle 65"/>
          <p:cNvSpPr>
            <a:spLocks noChangeArrowheads="1"/>
          </p:cNvSpPr>
          <p:nvPr/>
        </p:nvSpPr>
        <p:spPr bwMode="auto">
          <a:xfrm>
            <a:off x="131763" y="1447800"/>
            <a:ext cx="881062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Present</a:t>
            </a:r>
          </a:p>
        </p:txBody>
      </p:sp>
      <p:sp>
        <p:nvSpPr>
          <p:cNvPr id="157762" name="Rectangle 66"/>
          <p:cNvSpPr>
            <a:spLocks noChangeArrowheads="1"/>
          </p:cNvSpPr>
          <p:nvPr/>
        </p:nvSpPr>
        <p:spPr bwMode="auto">
          <a:xfrm>
            <a:off x="381000" y="419100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r" eaLnBrk="0" hangingPunct="0">
              <a:defRPr/>
            </a:pPr>
            <a:r>
              <a:rPr lang="en-GB" sz="1600" dirty="0">
                <a:latin typeface="B Helvetica Bold" charset="0"/>
                <a:cs typeface="Times New Roman" pitchFamily="18" charset="0"/>
              </a:rPr>
              <a:t>1990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728069" y="191386"/>
            <a:ext cx="6277714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GB" dirty="0" smtClean="0"/>
              <a:t>How do they see our planet?</a:t>
            </a:r>
            <a:endParaRPr lang="en-GB" dirty="0" smtClean="0"/>
          </a:p>
        </p:txBody>
      </p:sp>
      <p:pic>
        <p:nvPicPr>
          <p:cNvPr id="1028" name="Picture 3" descr="hadcm3_land_se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8575" y="1524000"/>
            <a:ext cx="65754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224088" y="5715000"/>
            <a:ext cx="2347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solidFill>
                  <a:schemeClr val="bg1"/>
                </a:solidFill>
                <a:cs typeface="Times New Roman" pitchFamily="18" charset="0"/>
              </a:rPr>
              <a:t>20 Ocean Levels</a:t>
            </a: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76200" y="3276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solidFill>
                  <a:schemeClr val="bg1"/>
                </a:solidFill>
                <a:cs typeface="Times New Roman" pitchFamily="18" charset="0"/>
              </a:rPr>
              <a:t>19  Atmospheric Levels</a:t>
            </a:r>
            <a:endParaRPr lang="en-GB">
              <a:solidFill>
                <a:schemeClr val="bg1"/>
              </a:solidFill>
              <a:latin typeface="Stone Sans ITC TT" pitchFamily="2" charset="0"/>
              <a:cs typeface="Times New Roman" pitchFamily="18" charset="0"/>
            </a:endParaRPr>
          </a:p>
        </p:txBody>
      </p:sp>
      <p:pic>
        <p:nvPicPr>
          <p:cNvPr id="1033" name="Picture 8" descr="ocean_dep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643313"/>
            <a:ext cx="2035174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9" descr="atmos_lev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399" y="180753"/>
            <a:ext cx="2416175" cy="346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540375" y="1981200"/>
            <a:ext cx="2895600" cy="4495800"/>
            <a:chOff x="3504" y="1104"/>
            <a:chExt cx="1824" cy="2832"/>
          </a:xfrm>
        </p:grpSpPr>
        <p:sp>
          <p:nvSpPr>
            <p:cNvPr id="1036" name="Oval 11"/>
            <p:cNvSpPr>
              <a:spLocks noChangeArrowheads="1"/>
            </p:cNvSpPr>
            <p:nvPr/>
          </p:nvSpPr>
          <p:spPr bwMode="auto">
            <a:xfrm>
              <a:off x="3504" y="1104"/>
              <a:ext cx="720" cy="48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504" y="1296"/>
              <a:ext cx="1824" cy="2640"/>
              <a:chOff x="3504" y="1296"/>
              <a:chExt cx="1824" cy="2640"/>
            </a:xfrm>
          </p:grpSpPr>
          <p:graphicFrame>
            <p:nvGraphicFramePr>
              <p:cNvPr id="1026" name="Object 13"/>
              <p:cNvGraphicFramePr>
                <a:graphicFrameLocks noChangeAspect="1"/>
              </p:cNvGraphicFramePr>
              <p:nvPr/>
            </p:nvGraphicFramePr>
            <p:xfrm>
              <a:off x="3984" y="2822"/>
              <a:ext cx="1145" cy="992"/>
            </p:xfrm>
            <a:graphic>
              <a:graphicData uri="http://schemas.openxmlformats.org/presentationml/2006/ole">
                <p:oleObj spid="_x0000_s1026" name="Photo Editor Photo" r:id="rId7" imgW="1209524" imgH="1047619" progId="MSPhotoEd.3">
                  <p:embed/>
                </p:oleObj>
              </a:graphicData>
            </a:graphic>
          </p:graphicFrame>
          <p:sp>
            <p:nvSpPr>
              <p:cNvPr id="1038" name="Line 14"/>
              <p:cNvSpPr>
                <a:spLocks noChangeShapeType="1"/>
              </p:cNvSpPr>
              <p:nvPr/>
            </p:nvSpPr>
            <p:spPr bwMode="auto">
              <a:xfrm>
                <a:off x="4224" y="1296"/>
                <a:ext cx="1104" cy="1920"/>
              </a:xfrm>
              <a:prstGeom prst="line">
                <a:avLst/>
              </a:prstGeom>
              <a:noFill/>
              <a:ln w="762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039" name="Oval 15"/>
              <p:cNvSpPr>
                <a:spLocks noChangeArrowheads="1"/>
              </p:cNvSpPr>
              <p:nvPr/>
            </p:nvSpPr>
            <p:spPr bwMode="auto">
              <a:xfrm>
                <a:off x="3792" y="2822"/>
                <a:ext cx="1536" cy="111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auto">
              <a:xfrm>
                <a:off x="3504" y="1392"/>
                <a:ext cx="288" cy="2000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ildwildweather.com/forecastblog/wp-content/uploads/2009/08/TAR-MODEL-IP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74" y="785813"/>
            <a:ext cx="8378456" cy="5785108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181" y="0"/>
            <a:ext cx="7613650" cy="785813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latin typeface="Tahoma" pitchFamily="34" charset="0"/>
              </a:rPr>
              <a:t>How are they tested?</a:t>
            </a:r>
            <a:endParaRPr lang="en-GB" sz="3200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ENTIRE PRISM RECONSTRUCTION</a:t>
            </a:r>
            <a:endParaRPr lang="en-US" dirty="0"/>
          </a:p>
        </p:txBody>
      </p:sp>
      <p:pic>
        <p:nvPicPr>
          <p:cNvPr id="4" name="composite.jpg" descr="/Users/harrydowsett/Downloads/composite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14853" r="-14853"/>
          <a:stretch>
            <a:fillRect/>
          </a:stretch>
        </p:blipFill>
        <p:spPr>
          <a:xfrm>
            <a:off x="-344253" y="1417638"/>
            <a:ext cx="9488253" cy="52181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43511"/>
            <a:ext cx="7620000" cy="488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5619"/>
            <a:ext cx="7772400" cy="1470025"/>
          </a:xfrm>
        </p:spPr>
        <p:txBody>
          <a:bodyPr/>
          <a:lstStyle/>
          <a:p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Paleoclimate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Climate Change Lessons from the Past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500px-USGS_logo_green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3" y="168066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prism_color_logo_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14" y="168066"/>
            <a:ext cx="835428" cy="795166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455908" y="2816370"/>
            <a:ext cx="64008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Harry Dowsett</a:t>
            </a:r>
          </a:p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U.S. Geological Survey</a:t>
            </a:r>
          </a:p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&amp;</a:t>
            </a:r>
          </a:p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Alan Haywood</a:t>
            </a:r>
          </a:p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Leeds University</a:t>
            </a:r>
            <a:endParaRPr lang="en-US" sz="2400" b="1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delers.tiff" descr="/Users/harrydowsett/Desktop/modelers.tiff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5299041" y="4030176"/>
            <a:ext cx="2563306" cy="2827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icro.tiff" descr="/Users/harrydowsett/Desktop/micro.tiff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5530031" y="374633"/>
            <a:ext cx="2889979" cy="2637399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2067475" y="21411"/>
          <a:ext cx="10639882" cy="585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Picture 4" descr="500px-USGS_logo_green.sv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329058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Public Lecture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93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Your world is changing (it’s getting warmer)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6" descr="figure1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21367" r="-21367"/>
          <a:stretch>
            <a:fillRect/>
          </a:stretch>
        </p:blipFill>
        <p:spPr bwMode="auto">
          <a:xfrm>
            <a:off x="0" y="1282930"/>
            <a:ext cx="9255600" cy="5090229"/>
          </a:xfrm>
          <a:prstGeom prst="rect">
            <a:avLst/>
          </a:prstGeom>
          <a:noFill/>
          <a:effectLst/>
        </p:spPr>
      </p:pic>
      <p:sp>
        <p:nvSpPr>
          <p:cNvPr id="5" name="TextBox 4"/>
          <p:cNvSpPr txBox="1"/>
          <p:nvPr/>
        </p:nvSpPr>
        <p:spPr>
          <a:xfrm>
            <a:off x="6678693" y="6369689"/>
            <a:ext cx="2008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sz="9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www.copenhagendiagnosis.com</a:t>
            </a:r>
            <a:endParaRPr lang="en-US" sz="9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ight Bracket 9"/>
          <p:cNvSpPr/>
          <p:nvPr/>
        </p:nvSpPr>
        <p:spPr>
          <a:xfrm>
            <a:off x="7848600" y="2781300"/>
            <a:ext cx="107950" cy="1123950"/>
          </a:xfrm>
          <a:prstGeom prst="rightBracke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1936750" y="3657600"/>
            <a:ext cx="5295900" cy="520700"/>
            <a:chOff x="1936750" y="3657600"/>
            <a:chExt cx="5295900" cy="520700"/>
          </a:xfrm>
        </p:grpSpPr>
        <p:sp>
          <p:nvSpPr>
            <p:cNvPr id="7" name="Rectangle 6"/>
            <p:cNvSpPr/>
            <p:nvPr/>
          </p:nvSpPr>
          <p:spPr>
            <a:xfrm>
              <a:off x="1936750" y="3657600"/>
              <a:ext cx="5295900" cy="520700"/>
            </a:xfrm>
            <a:prstGeom prst="rect">
              <a:avLst/>
            </a:prstGeom>
            <a:solidFill>
              <a:srgbClr val="66FF66">
                <a:alpha val="5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7" idx="3"/>
              <a:endCxn id="7" idx="1"/>
            </p:cNvCxnSpPr>
            <p:nvPr/>
          </p:nvCxnSpPr>
          <p:spPr>
            <a:xfrm flipH="1">
              <a:off x="1936750" y="3917950"/>
              <a:ext cx="5295900" cy="1588"/>
            </a:xfrm>
            <a:prstGeom prst="line">
              <a:avLst/>
            </a:prstGeom>
            <a:ln>
              <a:solidFill>
                <a:srgbClr val="66FF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500px-USGS_logo_green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058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Public Lecture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Composite CO</a:t>
            </a:r>
            <a:r>
              <a:rPr lang="en-US" sz="2800" baseline="-2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record from Antarctica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composite ice core co2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937" r="-3937"/>
          <a:stretch>
            <a:fillRect/>
          </a:stretch>
        </p:blipFill>
        <p:spPr/>
      </p:pic>
      <p:grpSp>
        <p:nvGrpSpPr>
          <p:cNvPr id="3" name="Group 9"/>
          <p:cNvGrpSpPr/>
          <p:nvPr/>
        </p:nvGrpSpPr>
        <p:grpSpPr>
          <a:xfrm>
            <a:off x="264977" y="315351"/>
            <a:ext cx="7510735" cy="369332"/>
            <a:chOff x="264977" y="315351"/>
            <a:chExt cx="7510735" cy="3693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176867" y="498429"/>
              <a:ext cx="6598845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64977" y="315351"/>
              <a:ext cx="957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385-400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24200" y="6126163"/>
            <a:ext cx="58744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Siegenthaler</a:t>
            </a:r>
            <a:r>
              <a:rPr lang="en-US" sz="9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9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et al., 2005. </a:t>
            </a:r>
            <a:r>
              <a:rPr lang="en-US" sz="9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Stable Carbon Cycle–Climate Relationship During the Late Pleistocene.  </a:t>
            </a:r>
            <a:r>
              <a:rPr lang="en-US" sz="9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Science, </a:t>
            </a:r>
            <a:r>
              <a:rPr lang="en-US" sz="9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310: 1313-1317</a:t>
            </a:r>
            <a:r>
              <a:rPr lang="en-US" sz="9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9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401938"/>
            <a:ext cx="676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Dome C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650640" y="2678937"/>
            <a:ext cx="6062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334598"/>
                </a:solidFill>
              </a:rPr>
              <a:t>Vostok</a:t>
            </a:r>
            <a:endParaRPr lang="en-US" sz="1200" dirty="0">
              <a:solidFill>
                <a:srgbClr val="33459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3133" y="2817437"/>
            <a:ext cx="558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7A65A"/>
                </a:solidFill>
              </a:rPr>
              <a:t>Taylor</a:t>
            </a:r>
            <a:endParaRPr lang="en-US" sz="1200" dirty="0">
              <a:solidFill>
                <a:srgbClr val="27A65A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26" y="4019929"/>
            <a:ext cx="2431547" cy="1598742"/>
          </a:xfrm>
          <a:prstGeom prst="rect">
            <a:avLst/>
          </a:prstGeom>
        </p:spPr>
      </p:pic>
      <p:pic>
        <p:nvPicPr>
          <p:cNvPr id="16" name="Picture 15" descr="500px-USGS_logo_green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058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Public Lecture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274638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Pleistocene   |   Pliocene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Klimakurve_WebPage.jpg" descr="/Users/harrydowsett/Desktop/Klimakurve_WebPage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 l="-720" r="-720"/>
          <a:stretch>
            <a:fillRect/>
          </a:stretch>
        </p:blipFill>
        <p:spPr/>
      </p:pic>
      <p:pic>
        <p:nvPicPr>
          <p:cNvPr id="20" name="Picture 19" descr="_altLisiecki_Warm_amp_Glacial_.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585" y="4122587"/>
            <a:ext cx="6515100" cy="15144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9156" y="4334928"/>
            <a:ext cx="84666" cy="165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8052" y="4339173"/>
            <a:ext cx="84666" cy="165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200" y="4339173"/>
            <a:ext cx="84666" cy="165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3834" y="4258733"/>
            <a:ext cx="84666" cy="165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58167" y="4271431"/>
            <a:ext cx="84666" cy="165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1397005" y="4334928"/>
            <a:ext cx="650868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6218" y="4071787"/>
            <a:ext cx="419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IPCC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78134" y="5941497"/>
            <a:ext cx="6370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Modified from </a:t>
            </a:r>
            <a:endParaRPr lang="en-US" sz="60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USGS GC Conference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86476" y="5082401"/>
            <a:ext cx="85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LR04 Stack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6233239"/>
            <a:ext cx="27043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LR04 Stack: </a:t>
            </a:r>
            <a:r>
              <a:rPr lang="en-US" sz="900" dirty="0" err="1" smtClean="0"/>
              <a:t>Lisiecki</a:t>
            </a:r>
            <a:r>
              <a:rPr lang="en-US" sz="900" dirty="0" smtClean="0"/>
              <a:t>, L.E. and </a:t>
            </a:r>
            <a:r>
              <a:rPr lang="en-US" sz="900" dirty="0" err="1" smtClean="0"/>
              <a:t>Raymo</a:t>
            </a:r>
            <a:r>
              <a:rPr lang="en-US" sz="900" dirty="0" smtClean="0"/>
              <a:t>, M.E., 2005.</a:t>
            </a:r>
          </a:p>
          <a:p>
            <a:r>
              <a:rPr lang="en-US" sz="900" dirty="0" smtClean="0"/>
              <a:t>A Pliocene-Pleistocene stack of 57 globally distributed </a:t>
            </a:r>
          </a:p>
          <a:p>
            <a:r>
              <a:rPr lang="en-US" sz="900" dirty="0" smtClean="0"/>
              <a:t>benthic δ</a:t>
            </a:r>
            <a:r>
              <a:rPr lang="en-US" sz="900" baseline="30000" dirty="0" smtClean="0"/>
              <a:t>18</a:t>
            </a:r>
            <a:r>
              <a:rPr lang="en-US" sz="900" dirty="0" smtClean="0"/>
              <a:t>O records. </a:t>
            </a:r>
            <a:r>
              <a:rPr lang="en-US" sz="900" i="1" dirty="0" err="1" smtClean="0"/>
              <a:t>Paleoceanography</a:t>
            </a:r>
            <a:r>
              <a:rPr lang="en-US" sz="900" dirty="0" smtClean="0"/>
              <a:t>, 20: PA1003.</a:t>
            </a:r>
            <a:endParaRPr lang="en-US" sz="900" dirty="0"/>
          </a:p>
        </p:txBody>
      </p:sp>
      <p:sp>
        <p:nvSpPr>
          <p:cNvPr id="21" name="Right Bracket 20"/>
          <p:cNvSpPr/>
          <p:nvPr/>
        </p:nvSpPr>
        <p:spPr>
          <a:xfrm rot="16200000">
            <a:off x="5445125" y="4090458"/>
            <a:ext cx="76203" cy="336548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3224389" y="2751667"/>
            <a:ext cx="458611" cy="324555"/>
          </a:xfrm>
          <a:prstGeom prst="leftRightArrow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effectLst>
            <a:outerShdw blurRad="40000" dist="23000" dir="5400000" rotWithShape="0">
              <a:schemeClr val="accent6">
                <a:lumMod val="60000"/>
                <a:lumOff val="4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500px-USGS_logo_green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9058"/>
            <a:ext cx="1355725" cy="542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663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Paleoclimate Data Analysis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C jeff Lister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44" y="667601"/>
            <a:ext cx="1549908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41644">
            <a:off x="6100010" y="4276193"/>
            <a:ext cx="2132330" cy="2169414"/>
          </a:xfrm>
          <a:prstGeom prst="rect">
            <a:avLst/>
          </a:prstGeom>
        </p:spPr>
      </p:pic>
      <p:pic>
        <p:nvPicPr>
          <p:cNvPr id="6" name="Picture 5" descr="tosaensi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68829">
            <a:off x="3394001" y="4693276"/>
            <a:ext cx="1281176" cy="1363726"/>
          </a:xfrm>
          <a:prstGeom prst="rect">
            <a:avLst/>
          </a:prstGeom>
        </p:spPr>
      </p:pic>
      <p:pic>
        <p:nvPicPr>
          <p:cNvPr id="7" name="Picture 6" descr="ostraco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33" y="4513527"/>
            <a:ext cx="1462405" cy="1051687"/>
          </a:xfrm>
          <a:prstGeom prst="rect">
            <a:avLst/>
          </a:prstGeom>
        </p:spPr>
      </p:pic>
      <p:pic>
        <p:nvPicPr>
          <p:cNvPr id="8" name="Picture 7" descr="dia_intr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200" y="2519157"/>
            <a:ext cx="1117600" cy="1117600"/>
          </a:xfrm>
          <a:prstGeom prst="rect">
            <a:avLst/>
          </a:prstGeom>
        </p:spPr>
      </p:pic>
      <p:pic>
        <p:nvPicPr>
          <p:cNvPr id="9" name="Picture 8" descr="acostaensi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11" y="1565755"/>
            <a:ext cx="1166368" cy="1248156"/>
          </a:xfrm>
          <a:prstGeom prst="rect">
            <a:avLst/>
          </a:prstGeom>
          <a:effectLst/>
        </p:spPr>
      </p:pic>
      <p:pic>
        <p:nvPicPr>
          <p:cNvPr id="10" name="Picture 9" descr="fistulosus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71973">
            <a:off x="4293399" y="563562"/>
            <a:ext cx="1838452" cy="2098040"/>
          </a:xfrm>
          <a:prstGeom prst="rect">
            <a:avLst/>
          </a:prstGeom>
        </p:spPr>
      </p:pic>
      <p:pic>
        <p:nvPicPr>
          <p:cNvPr id="11" name="Picture 10" descr="altispira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5217">
            <a:off x="2207998" y="640724"/>
            <a:ext cx="1450848" cy="181356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796031" y="0"/>
            <a:ext cx="1044431" cy="43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90593" y="667600"/>
            <a:ext cx="766772" cy="736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35050" y="2476500"/>
            <a:ext cx="419100" cy="412750"/>
          </a:xfrm>
          <a:custGeom>
            <a:avLst/>
            <a:gdLst>
              <a:gd name="connsiteX0" fmla="*/ 419100 w 419100"/>
              <a:gd name="connsiteY0" fmla="*/ 120650 h 412750"/>
              <a:gd name="connsiteX1" fmla="*/ 222250 w 419100"/>
              <a:gd name="connsiteY1" fmla="*/ 0 h 412750"/>
              <a:gd name="connsiteX2" fmla="*/ 152400 w 419100"/>
              <a:gd name="connsiteY2" fmla="*/ 25400 h 412750"/>
              <a:gd name="connsiteX3" fmla="*/ 146050 w 419100"/>
              <a:gd name="connsiteY3" fmla="*/ 139700 h 412750"/>
              <a:gd name="connsiteX4" fmla="*/ 0 w 419100"/>
              <a:gd name="connsiteY4" fmla="*/ 368300 h 412750"/>
              <a:gd name="connsiteX5" fmla="*/ 368300 w 419100"/>
              <a:gd name="connsiteY5" fmla="*/ 412750 h 412750"/>
              <a:gd name="connsiteX6" fmla="*/ 419100 w 419100"/>
              <a:gd name="connsiteY6" fmla="*/ 12065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100" h="412750">
                <a:moveTo>
                  <a:pt x="419100" y="120650"/>
                </a:moveTo>
                <a:lnTo>
                  <a:pt x="222250" y="0"/>
                </a:lnTo>
                <a:lnTo>
                  <a:pt x="152400" y="25400"/>
                </a:lnTo>
                <a:lnTo>
                  <a:pt x="146050" y="139700"/>
                </a:lnTo>
                <a:lnTo>
                  <a:pt x="0" y="368300"/>
                </a:lnTo>
                <a:lnTo>
                  <a:pt x="368300" y="412750"/>
                </a:lnTo>
                <a:lnTo>
                  <a:pt x="419100" y="120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921250" y="2762250"/>
            <a:ext cx="222250" cy="171450"/>
          </a:xfrm>
          <a:custGeom>
            <a:avLst/>
            <a:gdLst>
              <a:gd name="connsiteX0" fmla="*/ 222250 w 222250"/>
              <a:gd name="connsiteY0" fmla="*/ 171450 h 171450"/>
              <a:gd name="connsiteX1" fmla="*/ 165100 w 222250"/>
              <a:gd name="connsiteY1" fmla="*/ 31750 h 171450"/>
              <a:gd name="connsiteX2" fmla="*/ 114300 w 222250"/>
              <a:gd name="connsiteY2" fmla="*/ 0 h 171450"/>
              <a:gd name="connsiteX3" fmla="*/ 0 w 222250"/>
              <a:gd name="connsiteY3" fmla="*/ 38100 h 171450"/>
              <a:gd name="connsiteX4" fmla="*/ 50800 w 222250"/>
              <a:gd name="connsiteY4" fmla="*/ 146050 h 171450"/>
              <a:gd name="connsiteX5" fmla="*/ 146050 w 222250"/>
              <a:gd name="connsiteY5" fmla="*/ 171450 h 171450"/>
              <a:gd name="connsiteX6" fmla="*/ 222250 w 222250"/>
              <a:gd name="connsiteY6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50" h="171450">
                <a:moveTo>
                  <a:pt x="222250" y="171450"/>
                </a:moveTo>
                <a:lnTo>
                  <a:pt x="165100" y="31750"/>
                </a:lnTo>
                <a:lnTo>
                  <a:pt x="114300" y="0"/>
                </a:lnTo>
                <a:lnTo>
                  <a:pt x="0" y="38100"/>
                </a:lnTo>
                <a:lnTo>
                  <a:pt x="50800" y="146050"/>
                </a:lnTo>
                <a:lnTo>
                  <a:pt x="146050" y="171450"/>
                </a:lnTo>
                <a:lnTo>
                  <a:pt x="222250" y="1714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417381" y="5932598"/>
            <a:ext cx="392706" cy="167116"/>
          </a:xfrm>
          <a:custGeom>
            <a:avLst/>
            <a:gdLst>
              <a:gd name="connsiteX0" fmla="*/ 0 w 392706"/>
              <a:gd name="connsiteY0" fmla="*/ 167116 h 167116"/>
              <a:gd name="connsiteX1" fmla="*/ 242308 w 392706"/>
              <a:gd name="connsiteY1" fmla="*/ 0 h 167116"/>
              <a:gd name="connsiteX2" fmla="*/ 392706 w 392706"/>
              <a:gd name="connsiteY2" fmla="*/ 66846 h 167116"/>
              <a:gd name="connsiteX3" fmla="*/ 300796 w 392706"/>
              <a:gd name="connsiteY3" fmla="*/ 158760 h 167116"/>
              <a:gd name="connsiteX4" fmla="*/ 0 w 392706"/>
              <a:gd name="connsiteY4" fmla="*/ 167116 h 1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06" h="167116">
                <a:moveTo>
                  <a:pt x="0" y="167116"/>
                </a:moveTo>
                <a:lnTo>
                  <a:pt x="242308" y="0"/>
                </a:lnTo>
                <a:lnTo>
                  <a:pt x="392706" y="66846"/>
                </a:lnTo>
                <a:lnTo>
                  <a:pt x="300796" y="158760"/>
                </a:lnTo>
                <a:lnTo>
                  <a:pt x="0" y="167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USGS GC Conference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_Cartoon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66164" r="-66164"/>
              <a:stretch>
                <a:fillRect/>
              </a:stretch>
            </p:blipFill>
          </mc:Choice>
          <mc:Fallback>
            <p:blipFill>
              <a:blip r:embed="rId3"/>
              <a:srcRect l="-66164" r="-66164"/>
              <a:stretch>
                <a:fillRect/>
              </a:stretch>
            </p:blipFill>
          </mc:Fallback>
        </mc:AlternateContent>
        <p:spPr>
          <a:xfrm>
            <a:off x="406401" y="-84666"/>
            <a:ext cx="13132672" cy="7222490"/>
          </a:xfrm>
        </p:spPr>
      </p:pic>
      <p:sp>
        <p:nvSpPr>
          <p:cNvPr id="8" name="Freeform 7"/>
          <p:cNvSpPr/>
          <p:nvPr/>
        </p:nvSpPr>
        <p:spPr>
          <a:xfrm>
            <a:off x="1397000" y="2755900"/>
            <a:ext cx="2781300" cy="1447800"/>
          </a:xfrm>
          <a:custGeom>
            <a:avLst/>
            <a:gdLst>
              <a:gd name="connsiteX0" fmla="*/ 0 w 2781300"/>
              <a:gd name="connsiteY0" fmla="*/ 749300 h 1447800"/>
              <a:gd name="connsiteX1" fmla="*/ 76200 w 2781300"/>
              <a:gd name="connsiteY1" fmla="*/ 381000 h 1447800"/>
              <a:gd name="connsiteX2" fmla="*/ 228600 w 2781300"/>
              <a:gd name="connsiteY2" fmla="*/ 139700 h 1447800"/>
              <a:gd name="connsiteX3" fmla="*/ 215900 w 2781300"/>
              <a:gd name="connsiteY3" fmla="*/ 63500 h 1447800"/>
              <a:gd name="connsiteX4" fmla="*/ 292100 w 2781300"/>
              <a:gd name="connsiteY4" fmla="*/ 0 h 1447800"/>
              <a:gd name="connsiteX5" fmla="*/ 419100 w 2781300"/>
              <a:gd name="connsiteY5" fmla="*/ 76200 h 1447800"/>
              <a:gd name="connsiteX6" fmla="*/ 533400 w 2781300"/>
              <a:gd name="connsiteY6" fmla="*/ 355600 h 1447800"/>
              <a:gd name="connsiteX7" fmla="*/ 1701800 w 2781300"/>
              <a:gd name="connsiteY7" fmla="*/ 393700 h 1447800"/>
              <a:gd name="connsiteX8" fmla="*/ 1905000 w 2781300"/>
              <a:gd name="connsiteY8" fmla="*/ 508000 h 1447800"/>
              <a:gd name="connsiteX9" fmla="*/ 2260600 w 2781300"/>
              <a:gd name="connsiteY9" fmla="*/ 546100 h 1447800"/>
              <a:gd name="connsiteX10" fmla="*/ 2565400 w 2781300"/>
              <a:gd name="connsiteY10" fmla="*/ 406400 h 1447800"/>
              <a:gd name="connsiteX11" fmla="*/ 2578100 w 2781300"/>
              <a:gd name="connsiteY11" fmla="*/ 254000 h 1447800"/>
              <a:gd name="connsiteX12" fmla="*/ 2717800 w 2781300"/>
              <a:gd name="connsiteY12" fmla="*/ 190500 h 1447800"/>
              <a:gd name="connsiteX13" fmla="*/ 2781300 w 2781300"/>
              <a:gd name="connsiteY13" fmla="*/ 508000 h 1447800"/>
              <a:gd name="connsiteX14" fmla="*/ 2565400 w 2781300"/>
              <a:gd name="connsiteY14" fmla="*/ 927100 h 1447800"/>
              <a:gd name="connsiteX15" fmla="*/ 2628900 w 2781300"/>
              <a:gd name="connsiteY15" fmla="*/ 1435100 h 1447800"/>
              <a:gd name="connsiteX16" fmla="*/ 2463800 w 2781300"/>
              <a:gd name="connsiteY16" fmla="*/ 1447800 h 1447800"/>
              <a:gd name="connsiteX17" fmla="*/ 2260600 w 2781300"/>
              <a:gd name="connsiteY17" fmla="*/ 927100 h 1447800"/>
              <a:gd name="connsiteX18" fmla="*/ 2095500 w 2781300"/>
              <a:gd name="connsiteY18" fmla="*/ 711200 h 1447800"/>
              <a:gd name="connsiteX19" fmla="*/ 1511300 w 2781300"/>
              <a:gd name="connsiteY19" fmla="*/ 673100 h 1447800"/>
              <a:gd name="connsiteX20" fmla="*/ 406400 w 2781300"/>
              <a:gd name="connsiteY20" fmla="*/ 571500 h 1447800"/>
              <a:gd name="connsiteX21" fmla="*/ 0 w 2781300"/>
              <a:gd name="connsiteY21" fmla="*/ 7493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81300" h="1447800">
                <a:moveTo>
                  <a:pt x="0" y="749300"/>
                </a:moveTo>
                <a:lnTo>
                  <a:pt x="76200" y="381000"/>
                </a:lnTo>
                <a:lnTo>
                  <a:pt x="228600" y="139700"/>
                </a:lnTo>
                <a:lnTo>
                  <a:pt x="215900" y="63500"/>
                </a:lnTo>
                <a:lnTo>
                  <a:pt x="292100" y="0"/>
                </a:lnTo>
                <a:lnTo>
                  <a:pt x="419100" y="76200"/>
                </a:lnTo>
                <a:lnTo>
                  <a:pt x="533400" y="355600"/>
                </a:lnTo>
                <a:lnTo>
                  <a:pt x="1701800" y="393700"/>
                </a:lnTo>
                <a:lnTo>
                  <a:pt x="1905000" y="508000"/>
                </a:lnTo>
                <a:lnTo>
                  <a:pt x="2260600" y="546100"/>
                </a:lnTo>
                <a:cubicBezTo>
                  <a:pt x="2569308" y="417472"/>
                  <a:pt x="2565400" y="529167"/>
                  <a:pt x="2565400" y="406400"/>
                </a:cubicBezTo>
                <a:lnTo>
                  <a:pt x="2578100" y="254000"/>
                </a:lnTo>
                <a:lnTo>
                  <a:pt x="2717800" y="190500"/>
                </a:lnTo>
                <a:lnTo>
                  <a:pt x="2781300" y="508000"/>
                </a:lnTo>
                <a:lnTo>
                  <a:pt x="2565400" y="927100"/>
                </a:lnTo>
                <a:lnTo>
                  <a:pt x="2628900" y="1435100"/>
                </a:lnTo>
                <a:lnTo>
                  <a:pt x="2463800" y="1447800"/>
                </a:lnTo>
                <a:lnTo>
                  <a:pt x="2260600" y="927100"/>
                </a:lnTo>
                <a:lnTo>
                  <a:pt x="2095500" y="711200"/>
                </a:lnTo>
                <a:cubicBezTo>
                  <a:pt x="1900785" y="698219"/>
                  <a:pt x="1706447" y="673100"/>
                  <a:pt x="1511300" y="673100"/>
                </a:cubicBezTo>
                <a:lnTo>
                  <a:pt x="406400" y="571500"/>
                </a:lnTo>
                <a:lnTo>
                  <a:pt x="0" y="7493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463800" y="6477000"/>
            <a:ext cx="330200" cy="203200"/>
          </a:xfrm>
          <a:custGeom>
            <a:avLst/>
            <a:gdLst>
              <a:gd name="connsiteX0" fmla="*/ 0 w 330200"/>
              <a:gd name="connsiteY0" fmla="*/ 190500 h 203200"/>
              <a:gd name="connsiteX1" fmla="*/ 88900 w 330200"/>
              <a:gd name="connsiteY1" fmla="*/ 12700 h 203200"/>
              <a:gd name="connsiteX2" fmla="*/ 88900 w 330200"/>
              <a:gd name="connsiteY2" fmla="*/ 12700 h 203200"/>
              <a:gd name="connsiteX3" fmla="*/ 279400 w 330200"/>
              <a:gd name="connsiteY3" fmla="*/ 0 h 203200"/>
              <a:gd name="connsiteX4" fmla="*/ 330200 w 330200"/>
              <a:gd name="connsiteY4" fmla="*/ 114300 h 203200"/>
              <a:gd name="connsiteX5" fmla="*/ 330200 w 330200"/>
              <a:gd name="connsiteY5" fmla="*/ 203200 h 203200"/>
              <a:gd name="connsiteX6" fmla="*/ 0 w 330200"/>
              <a:gd name="connsiteY6" fmla="*/ 1905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200" h="203200">
                <a:moveTo>
                  <a:pt x="0" y="190500"/>
                </a:moveTo>
                <a:lnTo>
                  <a:pt x="88900" y="12700"/>
                </a:lnTo>
                <a:lnTo>
                  <a:pt x="88900" y="12700"/>
                </a:lnTo>
                <a:lnTo>
                  <a:pt x="279400" y="0"/>
                </a:lnTo>
                <a:lnTo>
                  <a:pt x="330200" y="114300"/>
                </a:lnTo>
                <a:lnTo>
                  <a:pt x="330200" y="203200"/>
                </a:lnTo>
                <a:lnTo>
                  <a:pt x="0" y="1905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ltispir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737" y="151384"/>
            <a:ext cx="2590800" cy="32385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Lecture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27889" y="6651978"/>
            <a:ext cx="2652889" cy="17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03759" y="6488668"/>
            <a:ext cx="329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-------------------------- COLD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4311650" y="3860800"/>
            <a:ext cx="355600" cy="444500"/>
          </a:xfrm>
          <a:custGeom>
            <a:avLst/>
            <a:gdLst>
              <a:gd name="connsiteX0" fmla="*/ 50800 w 355600"/>
              <a:gd name="connsiteY0" fmla="*/ 0 h 444500"/>
              <a:gd name="connsiteX1" fmla="*/ 0 w 355600"/>
              <a:gd name="connsiteY1" fmla="*/ 215900 h 444500"/>
              <a:gd name="connsiteX2" fmla="*/ 222250 w 355600"/>
              <a:gd name="connsiteY2" fmla="*/ 444500 h 444500"/>
              <a:gd name="connsiteX3" fmla="*/ 355600 w 355600"/>
              <a:gd name="connsiteY3" fmla="*/ 412750 h 444500"/>
              <a:gd name="connsiteX4" fmla="*/ 228600 w 355600"/>
              <a:gd name="connsiteY4" fmla="*/ 171450 h 444500"/>
              <a:gd name="connsiteX5" fmla="*/ 50800 w 355600"/>
              <a:gd name="connsiteY5" fmla="*/ 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600" h="444500">
                <a:moveTo>
                  <a:pt x="50800" y="0"/>
                </a:moveTo>
                <a:lnTo>
                  <a:pt x="0" y="215900"/>
                </a:lnTo>
                <a:lnTo>
                  <a:pt x="222250" y="444500"/>
                </a:lnTo>
                <a:lnTo>
                  <a:pt x="355600" y="412750"/>
                </a:lnTo>
                <a:lnTo>
                  <a:pt x="228600" y="171450"/>
                </a:lnTo>
                <a:lnTo>
                  <a:pt x="508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Orbulina univers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8" y="128103"/>
            <a:ext cx="4668317" cy="3149194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349750" y="3733800"/>
            <a:ext cx="742950" cy="1101595"/>
          </a:xfrm>
          <a:custGeom>
            <a:avLst/>
            <a:gdLst>
              <a:gd name="connsiteX0" fmla="*/ 152400 w 742950"/>
              <a:gd name="connsiteY0" fmla="*/ 0 h 1101595"/>
              <a:gd name="connsiteX1" fmla="*/ 361950 w 742950"/>
              <a:gd name="connsiteY1" fmla="*/ 469900 h 1101595"/>
              <a:gd name="connsiteX2" fmla="*/ 742950 w 742950"/>
              <a:gd name="connsiteY2" fmla="*/ 908050 h 1101595"/>
              <a:gd name="connsiteX3" fmla="*/ 717550 w 742950"/>
              <a:gd name="connsiteY3" fmla="*/ 1003300 h 1101595"/>
              <a:gd name="connsiteX4" fmla="*/ 476250 w 742950"/>
              <a:gd name="connsiteY4" fmla="*/ 901700 h 1101595"/>
              <a:gd name="connsiteX5" fmla="*/ 146050 w 742950"/>
              <a:gd name="connsiteY5" fmla="*/ 495300 h 1101595"/>
              <a:gd name="connsiteX6" fmla="*/ 0 w 742950"/>
              <a:gd name="connsiteY6" fmla="*/ 241300 h 1101595"/>
              <a:gd name="connsiteX7" fmla="*/ 152400 w 742950"/>
              <a:gd name="connsiteY7" fmla="*/ 0 h 110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950" h="1101595">
                <a:moveTo>
                  <a:pt x="152400" y="0"/>
                </a:moveTo>
                <a:lnTo>
                  <a:pt x="361950" y="469900"/>
                </a:lnTo>
                <a:cubicBezTo>
                  <a:pt x="487907" y="616850"/>
                  <a:pt x="742950" y="1101595"/>
                  <a:pt x="742950" y="908050"/>
                </a:cubicBezTo>
                <a:lnTo>
                  <a:pt x="717550" y="1003300"/>
                </a:lnTo>
                <a:lnTo>
                  <a:pt x="476250" y="901700"/>
                </a:lnTo>
                <a:lnTo>
                  <a:pt x="146050" y="495300"/>
                </a:lnTo>
                <a:lnTo>
                  <a:pt x="0" y="241300"/>
                </a:lnTo>
                <a:lnTo>
                  <a:pt x="1524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The perfect proxy.ai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1762" y="2373540"/>
            <a:ext cx="4535488" cy="586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619721" y="5594088"/>
            <a:ext cx="1559719" cy="83293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19721" y="476299"/>
            <a:ext cx="1559719" cy="5117789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  <a:gs pos="66000">
                <a:schemeClr val="accent3">
                  <a:lumMod val="60000"/>
                  <a:lumOff val="40000"/>
                </a:schemeClr>
              </a:gs>
              <a:gs pos="38000">
                <a:schemeClr val="tx2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driana_Umediterrane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 rot="5400000">
            <a:off x="1778479" y="3840959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5372740" y="4471715"/>
            <a:ext cx="355600" cy="342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enardii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934" y="2172918"/>
            <a:ext cx="1162812" cy="1432179"/>
          </a:xfrm>
          <a:prstGeom prst="rect">
            <a:avLst/>
          </a:prstGeom>
        </p:spPr>
      </p:pic>
      <p:pic>
        <p:nvPicPr>
          <p:cNvPr id="7" name="Picture 6" descr="glutinata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934" y="471535"/>
            <a:ext cx="1291082" cy="14681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90416" y="474711"/>
            <a:ext cx="15890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90416" y="2878394"/>
            <a:ext cx="15890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90416" y="5587727"/>
            <a:ext cx="15890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43307" y="5218395"/>
            <a:ext cx="72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water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3035" y="5589315"/>
            <a:ext cx="105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sediment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2639" y="2511682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thermocline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5497" y="471526"/>
            <a:ext cx="123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sea surface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281798" y="135731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 layer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744340" y="522015"/>
            <a:ext cx="1409700" cy="5016500"/>
          </a:xfrm>
          <a:custGeom>
            <a:avLst/>
            <a:gdLst>
              <a:gd name="connsiteX0" fmla="*/ 0 w 1409700"/>
              <a:gd name="connsiteY0" fmla="*/ 5016500 h 5016500"/>
              <a:gd name="connsiteX1" fmla="*/ 0 w 1409700"/>
              <a:gd name="connsiteY1" fmla="*/ 4826000 h 5016500"/>
              <a:gd name="connsiteX2" fmla="*/ 25400 w 1409700"/>
              <a:gd name="connsiteY2" fmla="*/ 4521200 h 5016500"/>
              <a:gd name="connsiteX3" fmla="*/ 38100 w 1409700"/>
              <a:gd name="connsiteY3" fmla="*/ 4267200 h 5016500"/>
              <a:gd name="connsiteX4" fmla="*/ 63500 w 1409700"/>
              <a:gd name="connsiteY4" fmla="*/ 3937000 h 5016500"/>
              <a:gd name="connsiteX5" fmla="*/ 76200 w 1409700"/>
              <a:gd name="connsiteY5" fmla="*/ 3657600 h 5016500"/>
              <a:gd name="connsiteX6" fmla="*/ 114300 w 1409700"/>
              <a:gd name="connsiteY6" fmla="*/ 3314700 h 5016500"/>
              <a:gd name="connsiteX7" fmla="*/ 177800 w 1409700"/>
              <a:gd name="connsiteY7" fmla="*/ 2933700 h 5016500"/>
              <a:gd name="connsiteX8" fmla="*/ 228600 w 1409700"/>
              <a:gd name="connsiteY8" fmla="*/ 2743200 h 5016500"/>
              <a:gd name="connsiteX9" fmla="*/ 304800 w 1409700"/>
              <a:gd name="connsiteY9" fmla="*/ 2501900 h 5016500"/>
              <a:gd name="connsiteX10" fmla="*/ 444500 w 1409700"/>
              <a:gd name="connsiteY10" fmla="*/ 2438400 h 5016500"/>
              <a:gd name="connsiteX11" fmla="*/ 596900 w 1409700"/>
              <a:gd name="connsiteY11" fmla="*/ 2425700 h 5016500"/>
              <a:gd name="connsiteX12" fmla="*/ 863600 w 1409700"/>
              <a:gd name="connsiteY12" fmla="*/ 2336800 h 5016500"/>
              <a:gd name="connsiteX13" fmla="*/ 1104900 w 1409700"/>
              <a:gd name="connsiteY13" fmla="*/ 2260600 h 5016500"/>
              <a:gd name="connsiteX14" fmla="*/ 1231900 w 1409700"/>
              <a:gd name="connsiteY14" fmla="*/ 2184400 h 5016500"/>
              <a:gd name="connsiteX15" fmla="*/ 1282700 w 1409700"/>
              <a:gd name="connsiteY15" fmla="*/ 1955800 h 5016500"/>
              <a:gd name="connsiteX16" fmla="*/ 1358900 w 1409700"/>
              <a:gd name="connsiteY16" fmla="*/ 1663700 h 5016500"/>
              <a:gd name="connsiteX17" fmla="*/ 1409700 w 1409700"/>
              <a:gd name="connsiteY17" fmla="*/ 1219200 h 5016500"/>
              <a:gd name="connsiteX18" fmla="*/ 1397000 w 1409700"/>
              <a:gd name="connsiteY18" fmla="*/ 889000 h 5016500"/>
              <a:gd name="connsiteX19" fmla="*/ 1409700 w 1409700"/>
              <a:gd name="connsiteY19" fmla="*/ 431800 h 5016500"/>
              <a:gd name="connsiteX20" fmla="*/ 1397000 w 1409700"/>
              <a:gd name="connsiteY20" fmla="*/ 0 h 501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09700" h="5016500">
                <a:moveTo>
                  <a:pt x="0" y="5016500"/>
                </a:moveTo>
                <a:lnTo>
                  <a:pt x="0" y="4826000"/>
                </a:lnTo>
                <a:lnTo>
                  <a:pt x="25400" y="4521200"/>
                </a:lnTo>
                <a:lnTo>
                  <a:pt x="38100" y="4267200"/>
                </a:lnTo>
                <a:lnTo>
                  <a:pt x="63500" y="3937000"/>
                </a:lnTo>
                <a:lnTo>
                  <a:pt x="76200" y="3657600"/>
                </a:lnTo>
                <a:lnTo>
                  <a:pt x="114300" y="3314700"/>
                </a:lnTo>
                <a:lnTo>
                  <a:pt x="177800" y="2933700"/>
                </a:lnTo>
                <a:lnTo>
                  <a:pt x="228600" y="2743200"/>
                </a:lnTo>
                <a:lnTo>
                  <a:pt x="304800" y="2501900"/>
                </a:lnTo>
                <a:lnTo>
                  <a:pt x="444500" y="2438400"/>
                </a:lnTo>
                <a:lnTo>
                  <a:pt x="596900" y="2425700"/>
                </a:lnTo>
                <a:lnTo>
                  <a:pt x="863600" y="2336800"/>
                </a:lnTo>
                <a:lnTo>
                  <a:pt x="1104900" y="2260600"/>
                </a:lnTo>
                <a:lnTo>
                  <a:pt x="1231900" y="2184400"/>
                </a:lnTo>
                <a:lnTo>
                  <a:pt x="1282700" y="1955800"/>
                </a:lnTo>
                <a:lnTo>
                  <a:pt x="1358900" y="1663700"/>
                </a:lnTo>
                <a:lnTo>
                  <a:pt x="1409700" y="1219200"/>
                </a:lnTo>
                <a:lnTo>
                  <a:pt x="1397000" y="889000"/>
                </a:lnTo>
                <a:lnTo>
                  <a:pt x="1409700" y="431800"/>
                </a:lnTo>
                <a:lnTo>
                  <a:pt x="1397000" y="0"/>
                </a:ln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676713" y="2645548"/>
            <a:ext cx="106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cold    warm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42542" y="106967"/>
            <a:ext cx="13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atmosphere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390" y="299169"/>
            <a:ext cx="641350" cy="464145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δ</a:t>
            </a:r>
            <a:r>
              <a:rPr lang="en-US" sz="1400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18</a:t>
            </a:r>
            <a:r>
              <a:rPr lang="en-US" sz="1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O</a:t>
            </a:r>
            <a:br>
              <a:rPr lang="en-US" sz="1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</a:br>
            <a:r>
              <a:rPr lang="en-US" sz="1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</a:rPr>
              <a:t>Mg/Ca</a:t>
            </a: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63115" y="2063147"/>
            <a:ext cx="641350" cy="464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δ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O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Mg/Ca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883790" y="5074370"/>
            <a:ext cx="641350" cy="464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δ</a:t>
            </a:r>
            <a:r>
              <a:rPr kumimoji="0" lang="en-US" sz="1400" b="0" i="0" u="none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18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O</a:t>
            </a:r>
            <a:b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Mg/Ca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40094" y="1371890"/>
            <a:ext cx="1827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transfer functions</a:t>
            </a:r>
          </a:p>
          <a:p>
            <a:pPr algn="ctr"/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modern analog techniques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4267841" y="623613"/>
            <a:ext cx="340994" cy="235796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943" y="3513663"/>
            <a:ext cx="3753893" cy="2813444"/>
          </a:xfrm>
          <a:prstGeom prst="rect">
            <a:avLst/>
          </a:prstGeom>
        </p:spPr>
      </p:pic>
      <p:pic>
        <p:nvPicPr>
          <p:cNvPr id="31" name="Picture 30" descr="1237c_006h_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18181" cy="1843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449</Words>
  <Application>Microsoft Office PowerPoint</Application>
  <PresentationFormat>On-screen Show (4:3)</PresentationFormat>
  <Paragraphs>115</Paragraphs>
  <Slides>19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Microsoft Photo Editor 3.0 Photo</vt:lpstr>
      <vt:lpstr>PUBLIC LECTURE</vt:lpstr>
      <vt:lpstr>Paleoclimate: Climate Change Lessons from the Past</vt:lpstr>
      <vt:lpstr>Slide 3</vt:lpstr>
      <vt:lpstr>Your world is changing (it’s getting warmer)</vt:lpstr>
      <vt:lpstr>Composite CO2 record from Antarctica</vt:lpstr>
      <vt:lpstr>Pleistocene   |   Pliocene</vt:lpstr>
      <vt:lpstr>Paleoclimate Data Analysis</vt:lpstr>
      <vt:lpstr>Slide 8</vt:lpstr>
      <vt:lpstr>δ18O Mg/Ca</vt:lpstr>
      <vt:lpstr>SST MAP WITH LOCALITIES</vt:lpstr>
      <vt:lpstr>Pliocene sea-level Atlantic Coastal Plain</vt:lpstr>
      <vt:lpstr>ENTIRE PRISM RECONSTRUCTION</vt:lpstr>
      <vt:lpstr>What are Global Climate Models?</vt:lpstr>
      <vt:lpstr>Slide 14</vt:lpstr>
      <vt:lpstr>Slide 15</vt:lpstr>
      <vt:lpstr>How have they developed over time?</vt:lpstr>
      <vt:lpstr>How do they see our planet?</vt:lpstr>
      <vt:lpstr>How are they tested?</vt:lpstr>
      <vt:lpstr>ENTIRE PRISM RECONSTRUCTION</vt:lpstr>
    </vt:vector>
  </TitlesOfParts>
  <Company>PRISM3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LECTURE</dc:title>
  <dc:creator>Harry Dowsett</dc:creator>
  <cp:lastModifiedBy>earamh</cp:lastModifiedBy>
  <cp:revision>5</cp:revision>
  <dcterms:created xsi:type="dcterms:W3CDTF">2011-07-28T06:26:34Z</dcterms:created>
  <dcterms:modified xsi:type="dcterms:W3CDTF">2011-07-28T16:04:49Z</dcterms:modified>
</cp:coreProperties>
</file>