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53" r:id="rId3"/>
    <p:sldId id="306" r:id="rId4"/>
    <p:sldId id="338" r:id="rId5"/>
    <p:sldId id="340" r:id="rId6"/>
    <p:sldId id="319" r:id="rId7"/>
    <p:sldId id="320" r:id="rId8"/>
    <p:sldId id="321" r:id="rId9"/>
    <p:sldId id="324" r:id="rId10"/>
    <p:sldId id="334" r:id="rId11"/>
    <p:sldId id="352" r:id="rId12"/>
    <p:sldId id="258" r:id="rId13"/>
    <p:sldId id="323" r:id="rId14"/>
    <p:sldId id="335" r:id="rId15"/>
    <p:sldId id="309" r:id="rId16"/>
    <p:sldId id="330" r:id="rId17"/>
    <p:sldId id="318" r:id="rId18"/>
    <p:sldId id="313" r:id="rId19"/>
    <p:sldId id="314" r:id="rId20"/>
    <p:sldId id="339" r:id="rId21"/>
    <p:sldId id="315" r:id="rId22"/>
    <p:sldId id="316" r:id="rId23"/>
    <p:sldId id="336" r:id="rId24"/>
    <p:sldId id="342" r:id="rId25"/>
    <p:sldId id="337" r:id="rId26"/>
    <p:sldId id="341" r:id="rId27"/>
    <p:sldId id="343" r:id="rId28"/>
    <p:sldId id="259" r:id="rId29"/>
    <p:sldId id="345" r:id="rId30"/>
    <p:sldId id="344" r:id="rId31"/>
    <p:sldId id="325" r:id="rId32"/>
    <p:sldId id="289" r:id="rId33"/>
    <p:sldId id="347" r:id="rId34"/>
    <p:sldId id="348" r:id="rId35"/>
    <p:sldId id="350" r:id="rId36"/>
    <p:sldId id="331" r:id="rId37"/>
    <p:sldId id="332" r:id="rId38"/>
    <p:sldId id="328" r:id="rId39"/>
    <p:sldId id="351" r:id="rId40"/>
    <p:sldId id="349" r:id="rId41"/>
    <p:sldId id="305" r:id="rId4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55" autoAdjust="0"/>
    <p:restoredTop sz="86490" autoAdjust="0"/>
  </p:normalViewPr>
  <p:slideViewPr>
    <p:cSldViewPr>
      <p:cViewPr varScale="1">
        <p:scale>
          <a:sx n="95" d="100"/>
          <a:sy n="95" d="100"/>
        </p:scale>
        <p:origin x="-65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CD25408-B4C0-405B-A6BB-66092A175DC4}" type="datetimeFigureOut">
              <a:rPr lang="en-GB" smtClean="0"/>
              <a:pPr/>
              <a:t>16/12/2014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09E28D8-76AE-4BE0-9D97-1F2EE269F9C1}" type="slidenum">
              <a:rPr lang="en-GB" smtClean="0"/>
              <a:pPr/>
              <a:t>‹#›</a:t>
            </a:fld>
            <a:endParaRPr lang="en-GB"/>
          </a:p>
        </p:txBody>
      </p:sp>
    </p:spTree>
    <p:extLst>
      <p:ext uri="{BB962C8B-B14F-4D97-AF65-F5344CB8AC3E}">
        <p14:creationId xmlns:p14="http://schemas.microsoft.com/office/powerpoint/2010/main" val="269890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30" eaLnBrk="0" hangingPunct="0">
              <a:defRPr sz="2200" b="1">
                <a:solidFill>
                  <a:schemeClr val="tx1"/>
                </a:solidFill>
                <a:latin typeface="Tahoma" pitchFamily="34" charset="0"/>
                <a:cs typeface="Times New Roman" pitchFamily="18" charset="0"/>
              </a:defRPr>
            </a:lvl1pPr>
            <a:lvl2pPr marL="685817" indent="-263776" defTabSz="905630" eaLnBrk="0" hangingPunct="0">
              <a:defRPr sz="2200" b="1">
                <a:solidFill>
                  <a:schemeClr val="tx1"/>
                </a:solidFill>
                <a:latin typeface="Tahoma" pitchFamily="34" charset="0"/>
                <a:cs typeface="Times New Roman" pitchFamily="18" charset="0"/>
              </a:defRPr>
            </a:lvl2pPr>
            <a:lvl3pPr marL="1055103" indent="-211021" defTabSz="905630" eaLnBrk="0" hangingPunct="0">
              <a:defRPr sz="2200" b="1">
                <a:solidFill>
                  <a:schemeClr val="tx1"/>
                </a:solidFill>
                <a:latin typeface="Tahoma" pitchFamily="34" charset="0"/>
                <a:cs typeface="Times New Roman" pitchFamily="18" charset="0"/>
              </a:defRPr>
            </a:lvl3pPr>
            <a:lvl4pPr marL="1477145" indent="-211021" defTabSz="905630" eaLnBrk="0" hangingPunct="0">
              <a:defRPr sz="2200" b="1">
                <a:solidFill>
                  <a:schemeClr val="tx1"/>
                </a:solidFill>
                <a:latin typeface="Tahoma" pitchFamily="34" charset="0"/>
                <a:cs typeface="Times New Roman" pitchFamily="18" charset="0"/>
              </a:defRPr>
            </a:lvl4pPr>
            <a:lvl5pPr marL="1899186" indent="-211021" defTabSz="905630" eaLnBrk="0" hangingPunct="0">
              <a:defRPr sz="2200" b="1">
                <a:solidFill>
                  <a:schemeClr val="tx1"/>
                </a:solidFill>
                <a:latin typeface="Tahoma" pitchFamily="34" charset="0"/>
                <a:cs typeface="Times New Roman" pitchFamily="18" charset="0"/>
              </a:defRPr>
            </a:lvl5pPr>
            <a:lvl6pPr marL="2321227"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6pPr>
            <a:lvl7pPr marL="2743269"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7pPr>
            <a:lvl8pPr marL="3165310"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8pPr>
            <a:lvl9pPr marL="3587351"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9pPr>
          </a:lstStyle>
          <a:p>
            <a:pPr eaLnBrk="1" hangingPunct="1"/>
            <a:fld id="{33075114-C82C-4D74-A00F-489772039544}" type="slidenum">
              <a:rPr lang="en-GB" altLang="en-US" sz="1200" b="0">
                <a:latin typeface="Times New Roman" pitchFamily="18" charset="0"/>
              </a:rPr>
              <a:pPr eaLnBrk="1" hangingPunct="1"/>
              <a:t>13</a:t>
            </a:fld>
            <a:endParaRPr lang="en-GB" altLang="en-US" sz="1200" b="0">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79DF6122-E47E-4327-AD6C-773201B9E0D1}" type="slidenum">
              <a:rPr lang="en-GB" altLang="en-US" sz="1200"/>
              <a:pPr/>
              <a:t>15</a:t>
            </a:fld>
            <a:endParaRPr lang="en-GB" alt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5F655926-2372-496A-B6CB-594886A4A44B}" type="slidenum">
              <a:rPr lang="en-GB" altLang="en-US" sz="1200"/>
              <a:pPr/>
              <a:t>18</a:t>
            </a:fld>
            <a:endParaRPr lang="en-GB" alt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A6425C64-BBAF-4906-9099-95E8019BD32A}" type="slidenum">
              <a:rPr lang="en-GB" altLang="en-US" sz="1200"/>
              <a:pPr/>
              <a:t>19</a:t>
            </a:fld>
            <a:endParaRPr lang="en-GB" alt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BFED4-7879-4D3B-8FA9-D3C594CC72AD}" type="slidenum">
              <a:rPr lang="en-GB" altLang="en-US"/>
              <a:pPr/>
              <a:t>20</a:t>
            </a:fld>
            <a:endParaRPr lang="en-GB" alt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6F28BE54-AC5F-44FA-AE3A-C16719697097}" type="slidenum">
              <a:rPr lang="en-GB" altLang="en-US" sz="1200"/>
              <a:pPr/>
              <a:t>21</a:t>
            </a:fld>
            <a:endParaRPr lang="en-GB" alt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F015C753-4147-451F-81DD-705FFC6C7869}" type="slidenum">
              <a:rPr lang="en-GB" altLang="en-US" sz="1200"/>
              <a:pPr/>
              <a:t>22</a:t>
            </a:fld>
            <a:endParaRPr lang="en-GB" alt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One of the key findings in PlioMIP Phase 1 was the potential underestimation of model-predicted surface temperature warming in the high latitudes. Understanding model-data discord is non-trivial and can rarely be attributed to a single factor. The complexity of understanding model-data discord is highlighted by the PMIP Triangle (Figure 1) which is an effective means to describe potential uncertainty space and has at is vertices model physics (structural and parameter uncertainty), model boundary conditions and limitations in proxy data. </a:t>
            </a:r>
          </a:p>
          <a:p>
            <a:endParaRPr lang="en-GB" dirty="0"/>
          </a:p>
        </p:txBody>
      </p:sp>
      <p:sp>
        <p:nvSpPr>
          <p:cNvPr id="4" name="Slide Number Placeholder 3"/>
          <p:cNvSpPr>
            <a:spLocks noGrp="1"/>
          </p:cNvSpPr>
          <p:nvPr>
            <p:ph type="sldNum" sz="quarter" idx="10"/>
          </p:nvPr>
        </p:nvSpPr>
        <p:spPr/>
        <p:txBody>
          <a:bodyPr/>
          <a:lstStyle/>
          <a:p>
            <a:fld id="{609E28D8-76AE-4BE0-9D97-1F2EE269F9C1}" type="slidenum">
              <a:rPr lang="en-GB" smtClean="0"/>
              <a:pPr/>
              <a:t>31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B3CE84-4617-43CE-BCF2-E41CD11D219B}" type="slidenum">
              <a:rPr lang="en-GB" smtClean="0"/>
              <a:t>33</a:t>
            </a:fld>
            <a:endParaRPr lang="en-GB"/>
          </a:p>
        </p:txBody>
      </p:sp>
    </p:spTree>
    <p:extLst>
      <p:ext uri="{BB962C8B-B14F-4D97-AF65-F5344CB8AC3E}">
        <p14:creationId xmlns:p14="http://schemas.microsoft.com/office/powerpoint/2010/main" val="137149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B3CE84-4617-43CE-BCF2-E41CD11D219B}" type="slidenum">
              <a:rPr lang="en-GB" smtClean="0"/>
              <a:t>35</a:t>
            </a:fld>
            <a:endParaRPr lang="en-GB"/>
          </a:p>
        </p:txBody>
      </p:sp>
    </p:spTree>
    <p:extLst>
      <p:ext uri="{BB962C8B-B14F-4D97-AF65-F5344CB8AC3E}">
        <p14:creationId xmlns:p14="http://schemas.microsoft.com/office/powerpoint/2010/main" val="804573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9E28D8-76AE-4BE0-9D97-1F2EE269F9C1}" type="slidenum">
              <a:rPr lang="en-GB" smtClean="0"/>
              <a:pPr/>
              <a:t>36</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9E28D8-76AE-4BE0-9D97-1F2EE269F9C1}" type="slidenum">
              <a:rPr lang="en-GB" smtClean="0"/>
              <a:pPr/>
              <a:t>37</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30" eaLnBrk="0" hangingPunct="0">
              <a:defRPr sz="2200" b="1">
                <a:solidFill>
                  <a:schemeClr val="tx1"/>
                </a:solidFill>
                <a:latin typeface="Tahoma" pitchFamily="34" charset="0"/>
                <a:cs typeface="Times New Roman" pitchFamily="18" charset="0"/>
              </a:defRPr>
            </a:lvl1pPr>
            <a:lvl2pPr marL="685817" indent="-263776" defTabSz="905630" eaLnBrk="0" hangingPunct="0">
              <a:defRPr sz="2200" b="1">
                <a:solidFill>
                  <a:schemeClr val="tx1"/>
                </a:solidFill>
                <a:latin typeface="Tahoma" pitchFamily="34" charset="0"/>
                <a:cs typeface="Times New Roman" pitchFamily="18" charset="0"/>
              </a:defRPr>
            </a:lvl2pPr>
            <a:lvl3pPr marL="1055103" indent="-211021" defTabSz="905630" eaLnBrk="0" hangingPunct="0">
              <a:defRPr sz="2200" b="1">
                <a:solidFill>
                  <a:schemeClr val="tx1"/>
                </a:solidFill>
                <a:latin typeface="Tahoma" pitchFamily="34" charset="0"/>
                <a:cs typeface="Times New Roman" pitchFamily="18" charset="0"/>
              </a:defRPr>
            </a:lvl3pPr>
            <a:lvl4pPr marL="1477145" indent="-211021" defTabSz="905630" eaLnBrk="0" hangingPunct="0">
              <a:defRPr sz="2200" b="1">
                <a:solidFill>
                  <a:schemeClr val="tx1"/>
                </a:solidFill>
                <a:latin typeface="Tahoma" pitchFamily="34" charset="0"/>
                <a:cs typeface="Times New Roman" pitchFamily="18" charset="0"/>
              </a:defRPr>
            </a:lvl4pPr>
            <a:lvl5pPr marL="1899186" indent="-211021" defTabSz="905630" eaLnBrk="0" hangingPunct="0">
              <a:defRPr sz="2200" b="1">
                <a:solidFill>
                  <a:schemeClr val="tx1"/>
                </a:solidFill>
                <a:latin typeface="Tahoma" pitchFamily="34" charset="0"/>
                <a:cs typeface="Times New Roman" pitchFamily="18" charset="0"/>
              </a:defRPr>
            </a:lvl5pPr>
            <a:lvl6pPr marL="2321227"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6pPr>
            <a:lvl7pPr marL="2743269"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7pPr>
            <a:lvl8pPr marL="3165310"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8pPr>
            <a:lvl9pPr marL="3587351"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9pPr>
          </a:lstStyle>
          <a:p>
            <a:pPr eaLnBrk="1" hangingPunct="1"/>
            <a:fld id="{02D948F8-4E0F-4E32-8496-F297B8077C1F}" type="slidenum">
              <a:rPr lang="en-GB" altLang="en-US" sz="1200" b="0">
                <a:latin typeface="Times New Roman" pitchFamily="18" charset="0"/>
              </a:rPr>
              <a:pPr eaLnBrk="1" hangingPunct="1"/>
              <a:t>7</a:t>
            </a:fld>
            <a:endParaRPr lang="en-GB" altLang="en-US" sz="1200" b="0">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30" eaLnBrk="0" hangingPunct="0">
              <a:defRPr sz="2200" b="1">
                <a:solidFill>
                  <a:schemeClr val="tx1"/>
                </a:solidFill>
                <a:latin typeface="Tahoma" pitchFamily="34" charset="0"/>
                <a:cs typeface="Times New Roman" pitchFamily="18" charset="0"/>
              </a:defRPr>
            </a:lvl1pPr>
            <a:lvl2pPr marL="685817" indent="-263776" defTabSz="905630" eaLnBrk="0" hangingPunct="0">
              <a:defRPr sz="2200" b="1">
                <a:solidFill>
                  <a:schemeClr val="tx1"/>
                </a:solidFill>
                <a:latin typeface="Tahoma" pitchFamily="34" charset="0"/>
                <a:cs typeface="Times New Roman" pitchFamily="18" charset="0"/>
              </a:defRPr>
            </a:lvl2pPr>
            <a:lvl3pPr marL="1055103" indent="-211021" defTabSz="905630" eaLnBrk="0" hangingPunct="0">
              <a:defRPr sz="2200" b="1">
                <a:solidFill>
                  <a:schemeClr val="tx1"/>
                </a:solidFill>
                <a:latin typeface="Tahoma" pitchFamily="34" charset="0"/>
                <a:cs typeface="Times New Roman" pitchFamily="18" charset="0"/>
              </a:defRPr>
            </a:lvl3pPr>
            <a:lvl4pPr marL="1477145" indent="-211021" defTabSz="905630" eaLnBrk="0" hangingPunct="0">
              <a:defRPr sz="2200" b="1">
                <a:solidFill>
                  <a:schemeClr val="tx1"/>
                </a:solidFill>
                <a:latin typeface="Tahoma" pitchFamily="34" charset="0"/>
                <a:cs typeface="Times New Roman" pitchFamily="18" charset="0"/>
              </a:defRPr>
            </a:lvl4pPr>
            <a:lvl5pPr marL="1899186" indent="-211021" defTabSz="905630" eaLnBrk="0" hangingPunct="0">
              <a:defRPr sz="2200" b="1">
                <a:solidFill>
                  <a:schemeClr val="tx1"/>
                </a:solidFill>
                <a:latin typeface="Tahoma" pitchFamily="34" charset="0"/>
                <a:cs typeface="Times New Roman" pitchFamily="18" charset="0"/>
              </a:defRPr>
            </a:lvl5pPr>
            <a:lvl6pPr marL="2321227"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6pPr>
            <a:lvl7pPr marL="2743269"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7pPr>
            <a:lvl8pPr marL="3165310"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8pPr>
            <a:lvl9pPr marL="3587351"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9pPr>
          </a:lstStyle>
          <a:p>
            <a:pPr eaLnBrk="1" hangingPunct="1"/>
            <a:fld id="{EF8C2D25-F2BC-4CAA-BCDA-5BF3BCCADD4A}" type="slidenum">
              <a:rPr lang="en-GB" altLang="en-US" sz="1200" b="0">
                <a:latin typeface="Times New Roman" pitchFamily="18" charset="0"/>
              </a:rPr>
              <a:pPr eaLnBrk="1" hangingPunct="1"/>
              <a:t>8</a:t>
            </a:fld>
            <a:endParaRPr lang="en-GB" altLang="en-US" sz="1200" b="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30" eaLnBrk="0" hangingPunct="0">
              <a:defRPr sz="2200" b="1">
                <a:solidFill>
                  <a:schemeClr val="tx1"/>
                </a:solidFill>
                <a:latin typeface="Tahoma" pitchFamily="34" charset="0"/>
                <a:cs typeface="Times New Roman" pitchFamily="18" charset="0"/>
              </a:defRPr>
            </a:lvl1pPr>
            <a:lvl2pPr marL="685817" indent="-263776" defTabSz="905630" eaLnBrk="0" hangingPunct="0">
              <a:defRPr sz="2200" b="1">
                <a:solidFill>
                  <a:schemeClr val="tx1"/>
                </a:solidFill>
                <a:latin typeface="Tahoma" pitchFamily="34" charset="0"/>
                <a:cs typeface="Times New Roman" pitchFamily="18" charset="0"/>
              </a:defRPr>
            </a:lvl2pPr>
            <a:lvl3pPr marL="1055103" indent="-211021" defTabSz="905630" eaLnBrk="0" hangingPunct="0">
              <a:defRPr sz="2200" b="1">
                <a:solidFill>
                  <a:schemeClr val="tx1"/>
                </a:solidFill>
                <a:latin typeface="Tahoma" pitchFamily="34" charset="0"/>
                <a:cs typeface="Times New Roman" pitchFamily="18" charset="0"/>
              </a:defRPr>
            </a:lvl3pPr>
            <a:lvl4pPr marL="1477145" indent="-211021" defTabSz="905630" eaLnBrk="0" hangingPunct="0">
              <a:defRPr sz="2200" b="1">
                <a:solidFill>
                  <a:schemeClr val="tx1"/>
                </a:solidFill>
                <a:latin typeface="Tahoma" pitchFamily="34" charset="0"/>
                <a:cs typeface="Times New Roman" pitchFamily="18" charset="0"/>
              </a:defRPr>
            </a:lvl4pPr>
            <a:lvl5pPr marL="1899186" indent="-211021" defTabSz="905630" eaLnBrk="0" hangingPunct="0">
              <a:defRPr sz="2200" b="1">
                <a:solidFill>
                  <a:schemeClr val="tx1"/>
                </a:solidFill>
                <a:latin typeface="Tahoma" pitchFamily="34" charset="0"/>
                <a:cs typeface="Times New Roman" pitchFamily="18" charset="0"/>
              </a:defRPr>
            </a:lvl5pPr>
            <a:lvl6pPr marL="2321227"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6pPr>
            <a:lvl7pPr marL="2743269"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7pPr>
            <a:lvl8pPr marL="3165310"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8pPr>
            <a:lvl9pPr marL="3587351"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9pPr>
          </a:lstStyle>
          <a:p>
            <a:pPr eaLnBrk="1" hangingPunct="1"/>
            <a:fld id="{A96E89A5-7775-45C3-8217-D692697851DA}" type="slidenum">
              <a:rPr lang="en-GB" altLang="en-US" sz="1200" b="0">
                <a:latin typeface="Times New Roman" pitchFamily="18" charset="0"/>
              </a:rPr>
              <a:pPr eaLnBrk="1" hangingPunct="1"/>
              <a:t>9</a:t>
            </a:fld>
            <a:endParaRPr lang="en-GB" altLang="en-US" sz="1200" b="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12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C15635-4820-4990-9E4D-8CE77CC04A79}" type="datetimeFigureOut">
              <a:rPr lang="en-GB" smtClean="0"/>
              <a:pPr/>
              <a:t>16/12/2014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A62DEA-AA3A-4189-AF2D-1EF132E163F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15635-4820-4990-9E4D-8CE77CC04A79}" type="datetimeFigureOut">
              <a:rPr lang="en-GB" smtClean="0"/>
              <a:pPr/>
              <a:t>16/12/2014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62DEA-AA3A-4189-AF2D-1EF132E163F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gif"/><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gif"/><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gif"/><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hyperlink" Target="http://erc.europa.eu/index.cfm" TargetMode="External"/><Relationship Id="rId3" Type="http://schemas.openxmlformats.org/officeDocument/2006/relationships/image" Target="../media/image68.png"/><Relationship Id="rId21" Type="http://schemas.openxmlformats.org/officeDocument/2006/relationships/image" Target="../media/image86.jpeg"/><Relationship Id="rId34" Type="http://schemas.openxmlformats.org/officeDocument/2006/relationships/image" Target="../media/image99.png"/><Relationship Id="rId42" Type="http://schemas.openxmlformats.org/officeDocument/2006/relationships/hyperlink" Target="http://pmip3.lsce.ipsl.fr/logos.shtml" TargetMode="External"/><Relationship Id="rId7" Type="http://schemas.openxmlformats.org/officeDocument/2006/relationships/image" Target="../media/image72.jpeg"/><Relationship Id="rId12" Type="http://schemas.openxmlformats.org/officeDocument/2006/relationships/image" Target="../media/image77.tiff"/><Relationship Id="rId17" Type="http://schemas.openxmlformats.org/officeDocument/2006/relationships/image" Target="../media/image82.gif"/><Relationship Id="rId25" Type="http://schemas.openxmlformats.org/officeDocument/2006/relationships/image" Target="../media/image90.jpeg"/><Relationship Id="rId33" Type="http://schemas.openxmlformats.org/officeDocument/2006/relationships/image" Target="../media/image98.png"/><Relationship Id="rId38" Type="http://schemas.openxmlformats.org/officeDocument/2006/relationships/image" Target="../media/image103.jpeg"/><Relationship Id="rId2" Type="http://schemas.openxmlformats.org/officeDocument/2006/relationships/image" Target="../media/image67.jpe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gif"/><Relationship Id="rId41"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71.gif"/><Relationship Id="rId11" Type="http://schemas.openxmlformats.org/officeDocument/2006/relationships/image" Target="../media/image76.jpeg"/><Relationship Id="rId24" Type="http://schemas.openxmlformats.org/officeDocument/2006/relationships/image" Target="../media/image89.jpeg"/><Relationship Id="rId32" Type="http://schemas.openxmlformats.org/officeDocument/2006/relationships/image" Target="../media/image97.gif"/><Relationship Id="rId37" Type="http://schemas.openxmlformats.org/officeDocument/2006/relationships/image" Target="../media/image102.jpeg"/><Relationship Id="rId40" Type="http://schemas.openxmlformats.org/officeDocument/2006/relationships/image" Target="../media/image104.png"/><Relationship Id="rId5" Type="http://schemas.openxmlformats.org/officeDocument/2006/relationships/image" Target="../media/image70.jpeg"/><Relationship Id="rId15" Type="http://schemas.openxmlformats.org/officeDocument/2006/relationships/image" Target="../media/image80.jpe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gif"/><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jpeg"/><Relationship Id="rId44" Type="http://schemas.openxmlformats.org/officeDocument/2006/relationships/image" Target="../media/image4.gif"/><Relationship Id="rId4" Type="http://schemas.openxmlformats.org/officeDocument/2006/relationships/image" Target="../media/image69.png"/><Relationship Id="rId9" Type="http://schemas.openxmlformats.org/officeDocument/2006/relationships/image" Target="../media/image74.gif"/><Relationship Id="rId14" Type="http://schemas.openxmlformats.org/officeDocument/2006/relationships/image" Target="../media/image79.png"/><Relationship Id="rId22" Type="http://schemas.openxmlformats.org/officeDocument/2006/relationships/image" Target="../media/image87.jpeg"/><Relationship Id="rId27" Type="http://schemas.openxmlformats.org/officeDocument/2006/relationships/image" Target="../media/image92.gif"/><Relationship Id="rId30" Type="http://schemas.openxmlformats.org/officeDocument/2006/relationships/image" Target="../media/image95.jpeg"/><Relationship Id="rId35" Type="http://schemas.openxmlformats.org/officeDocument/2006/relationships/image" Target="../media/image100.png"/><Relationship Id="rId43"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111.pn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11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gi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4.gi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2" descr="pliomiplogo_print.png"/>
          <p:cNvPicPr>
            <a:picLocks noChangeAspect="1" noChangeArrowheads="1"/>
          </p:cNvPicPr>
          <p:nvPr/>
        </p:nvPicPr>
        <p:blipFill>
          <a:blip r:embed="rId3" cstate="print">
            <a:lum bright="48000" contrast="-67000"/>
          </a:blip>
          <a:srcRect l="8101" t="-319" r="9165" b="60948"/>
          <a:stretch>
            <a:fillRect/>
          </a:stretch>
        </p:blipFill>
        <p:spPr bwMode="auto">
          <a:xfrm>
            <a:off x="1691680" y="836712"/>
            <a:ext cx="5484440" cy="1958732"/>
          </a:xfrm>
          <a:prstGeom prst="rect">
            <a:avLst/>
          </a:prstGeom>
          <a:noFill/>
          <a:ln w="9525">
            <a:noFill/>
            <a:miter lim="800000"/>
            <a:headEnd/>
            <a:tailEnd/>
          </a:ln>
          <a:effectLst>
            <a:softEdge rad="127000"/>
          </a:effectLst>
        </p:spPr>
      </p:pic>
      <p:pic>
        <p:nvPicPr>
          <p:cNvPr id="7" name="Picture 32" descr="pliomiplogo_print.png"/>
          <p:cNvPicPr>
            <a:picLocks noChangeAspect="1" noChangeArrowheads="1"/>
          </p:cNvPicPr>
          <p:nvPr/>
        </p:nvPicPr>
        <p:blipFill>
          <a:blip r:embed="rId3" cstate="print">
            <a:lum bright="48000" contrast="-67000"/>
          </a:blip>
          <a:srcRect l="8101" t="55263" r="9165" b="12754"/>
          <a:stretch>
            <a:fillRect/>
          </a:stretch>
        </p:blipFill>
        <p:spPr bwMode="auto">
          <a:xfrm>
            <a:off x="1691680" y="3803556"/>
            <a:ext cx="5484440" cy="1988840"/>
          </a:xfrm>
          <a:prstGeom prst="rect">
            <a:avLst/>
          </a:prstGeom>
          <a:noFill/>
          <a:ln w="9525">
            <a:noFill/>
            <a:miter lim="800000"/>
            <a:headEnd/>
            <a:tailEnd/>
          </a:ln>
          <a:effectLst>
            <a:softEdge rad="127000"/>
          </a:effectLst>
        </p:spPr>
      </p:pic>
      <p:sp>
        <p:nvSpPr>
          <p:cNvPr id="3" name="TextBox 2"/>
          <p:cNvSpPr txBox="1"/>
          <p:nvPr/>
        </p:nvSpPr>
        <p:spPr>
          <a:xfrm>
            <a:off x="395537" y="1560665"/>
            <a:ext cx="8424936" cy="1200329"/>
          </a:xfrm>
          <a:prstGeom prst="rect">
            <a:avLst/>
          </a:prstGeom>
          <a:noFill/>
        </p:spPr>
        <p:txBody>
          <a:bodyPr wrap="square" rtlCol="0">
            <a:spAutoFit/>
          </a:bodyPr>
          <a:lstStyle/>
          <a:p>
            <a:pPr algn="ctr"/>
            <a:r>
              <a:rPr lang="en-GB" sz="3600" b="1" dirty="0"/>
              <a:t>Understanding Ancient Earth Climates and Environments using Models and Data</a:t>
            </a:r>
            <a:endParaRPr lang="en-GB" sz="3600" b="1" dirty="0">
              <a:effectLst/>
            </a:endParaRPr>
          </a:p>
        </p:txBody>
      </p:sp>
      <p:sp>
        <p:nvSpPr>
          <p:cNvPr id="4" name="TextBox 3"/>
          <p:cNvSpPr txBox="1"/>
          <p:nvPr/>
        </p:nvSpPr>
        <p:spPr>
          <a:xfrm>
            <a:off x="971600" y="2852936"/>
            <a:ext cx="7128726" cy="2000548"/>
          </a:xfrm>
          <a:prstGeom prst="rect">
            <a:avLst/>
          </a:prstGeom>
          <a:noFill/>
        </p:spPr>
        <p:txBody>
          <a:bodyPr wrap="square" rtlCol="0">
            <a:spAutoFit/>
          </a:bodyPr>
          <a:lstStyle/>
          <a:p>
            <a:pPr algn="ctr"/>
            <a:r>
              <a:rPr lang="en-GB" sz="2800" b="1" dirty="0" smtClean="0"/>
              <a:t>Alan Haywood</a:t>
            </a:r>
          </a:p>
          <a:p>
            <a:pPr algn="ctr"/>
            <a:endParaRPr lang="en-GB" sz="2400" dirty="0"/>
          </a:p>
          <a:p>
            <a:pPr algn="ctr"/>
            <a:r>
              <a:rPr lang="en-GB" sz="2400" dirty="0" smtClean="0"/>
              <a:t>With </a:t>
            </a:r>
            <a:r>
              <a:rPr lang="en-GB" sz="2400" dirty="0" smtClean="0"/>
              <a:t>contributions </a:t>
            </a:r>
            <a:r>
              <a:rPr lang="en-GB" sz="2400" dirty="0" smtClean="0"/>
              <a:t>from </a:t>
            </a:r>
            <a:r>
              <a:rPr lang="en-GB" sz="2400" dirty="0" err="1" smtClean="0"/>
              <a:t>Aisling</a:t>
            </a:r>
            <a:r>
              <a:rPr lang="en-GB" sz="2400" dirty="0" smtClean="0"/>
              <a:t> Dolan, </a:t>
            </a:r>
            <a:r>
              <a:rPr lang="en-GB" sz="2400" dirty="0"/>
              <a:t>Harry </a:t>
            </a:r>
            <a:r>
              <a:rPr lang="en-GB" sz="2400" dirty="0" err="1" smtClean="0"/>
              <a:t>Dowsett</a:t>
            </a:r>
            <a:r>
              <a:rPr lang="en-GB" sz="2400" dirty="0" smtClean="0"/>
              <a:t>, </a:t>
            </a:r>
            <a:r>
              <a:rPr lang="en-GB" sz="2400" dirty="0" smtClean="0"/>
              <a:t>Daniel Hill, Fergus Howell, Stephen Hunter, Dan Lunt, Caroline Prescott</a:t>
            </a:r>
            <a:endParaRPr lang="en-GB" sz="2400" dirty="0"/>
          </a:p>
        </p:txBody>
      </p:sp>
      <p:pic>
        <p:nvPicPr>
          <p:cNvPr id="9" name="Picture 8" descr="logo_black.gif"/>
          <p:cNvPicPr>
            <a:picLocks noChangeAspect="1"/>
          </p:cNvPicPr>
          <p:nvPr/>
        </p:nvPicPr>
        <p:blipFill>
          <a:blip r:embed="rId4" cstate="print"/>
          <a:srcRect/>
          <a:stretch>
            <a:fillRect/>
          </a:stretch>
        </p:blipFill>
        <p:spPr bwMode="auto">
          <a:xfrm>
            <a:off x="6156176" y="5176263"/>
            <a:ext cx="2791189" cy="1232266"/>
          </a:xfrm>
          <a:prstGeom prst="rect">
            <a:avLst/>
          </a:prstGeom>
          <a:noFill/>
          <a:ln w="9525">
            <a:noFill/>
            <a:miter lim="800000"/>
            <a:headEnd/>
            <a:tailEnd/>
          </a:ln>
        </p:spPr>
      </p:pic>
      <p:sp>
        <p:nvSpPr>
          <p:cNvPr id="69636" name="AutoShape 4"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9638" name="AutoShape 6"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6" name="Picture 6"/>
          <p:cNvPicPr>
            <a:picLocks noChangeAspect="1" noChangeArrowheads="1"/>
          </p:cNvPicPr>
          <p:nvPr/>
        </p:nvPicPr>
        <p:blipFill>
          <a:blip r:embed="rId5" cstate="print"/>
          <a:srcRect/>
          <a:stretch>
            <a:fillRect/>
          </a:stretch>
        </p:blipFill>
        <p:spPr bwMode="auto">
          <a:xfrm>
            <a:off x="384902" y="5229200"/>
            <a:ext cx="1327340" cy="1404765"/>
          </a:xfrm>
          <a:prstGeom prst="rect">
            <a:avLst/>
          </a:prstGeom>
          <a:noFill/>
          <a:ln w="9525">
            <a:noFill/>
            <a:miter lim="800000"/>
            <a:headEnd/>
            <a:tailEnd/>
          </a:ln>
        </p:spPr>
      </p:pic>
      <p:grpSp>
        <p:nvGrpSpPr>
          <p:cNvPr id="11" name="Group 10"/>
          <p:cNvGrpSpPr/>
          <p:nvPr/>
        </p:nvGrpSpPr>
        <p:grpSpPr>
          <a:xfrm>
            <a:off x="107504" y="0"/>
            <a:ext cx="9036496" cy="1340768"/>
            <a:chOff x="323528" y="142724"/>
            <a:chExt cx="8688938" cy="1077218"/>
          </a:xfrm>
        </p:grpSpPr>
        <p:sp>
          <p:nvSpPr>
            <p:cNvPr id="2" name="TextBox 1"/>
            <p:cNvSpPr txBox="1"/>
            <p:nvPr/>
          </p:nvSpPr>
          <p:spPr>
            <a:xfrm>
              <a:off x="1184765" y="142724"/>
              <a:ext cx="7827701" cy="86547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GB" sz="3200" b="1" dirty="0" smtClean="0"/>
                <a:t>The </a:t>
              </a:r>
              <a:r>
                <a:rPr lang="en-GB" sz="3200" b="1" dirty="0" err="1" smtClean="0"/>
                <a:t>Palaeontological</a:t>
              </a:r>
              <a:r>
                <a:rPr lang="en-GB" sz="3200" b="1" dirty="0" smtClean="0"/>
                <a:t> </a:t>
              </a:r>
              <a:r>
                <a:rPr lang="en-GB" sz="3200" b="1" dirty="0" smtClean="0"/>
                <a:t>Association 2014</a:t>
              </a:r>
              <a:r>
                <a:rPr lang="en-GB" sz="3200" dirty="0"/>
                <a:t> </a:t>
              </a:r>
              <a:r>
                <a:rPr lang="en-GB" sz="3200" dirty="0" smtClean="0"/>
                <a:t>– </a:t>
              </a:r>
              <a:r>
                <a:rPr lang="en-GB" sz="3200" b="1" dirty="0" smtClean="0"/>
                <a:t>Annual Address</a:t>
              </a:r>
              <a:endParaRPr lang="en-GB" sz="3200" b="1" dirty="0"/>
            </a:p>
          </p:txBody>
        </p:sp>
        <p:pic>
          <p:nvPicPr>
            <p:cNvPr id="5122" name="Picture 2" descr="PalAss Logo and link to Palaeontology &#10;&#10;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42724"/>
              <a:ext cx="861237" cy="107721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467544" y="1628800"/>
            <a:ext cx="8424936" cy="1200329"/>
          </a:xfrm>
          <a:prstGeom prst="rect">
            <a:avLst/>
          </a:prstGeom>
          <a:solidFill>
            <a:schemeClr val="bg1"/>
          </a:solidFill>
        </p:spPr>
        <p:txBody>
          <a:bodyPr wrap="square" rtlCol="0">
            <a:spAutoFit/>
          </a:bodyPr>
          <a:lstStyle/>
          <a:p>
            <a:pPr algn="ctr"/>
            <a:r>
              <a:rPr lang="en-GB" sz="3600" b="1" dirty="0" smtClean="0">
                <a:effectLst/>
              </a:rPr>
              <a:t>What can global </a:t>
            </a:r>
            <a:r>
              <a:rPr lang="en-GB" sz="3600" b="1" dirty="0"/>
              <a:t>c</a:t>
            </a:r>
            <a:r>
              <a:rPr lang="en-GB" sz="3600" b="1" dirty="0" smtClean="0">
                <a:effectLst/>
              </a:rPr>
              <a:t>limate </a:t>
            </a:r>
            <a:r>
              <a:rPr lang="en-GB" sz="3600" b="1" dirty="0"/>
              <a:t>m</a:t>
            </a:r>
            <a:r>
              <a:rPr lang="en-GB" sz="3600" b="1" dirty="0" smtClean="0">
                <a:effectLst/>
              </a:rPr>
              <a:t>odels do for you, and what can you do for them?</a:t>
            </a:r>
          </a:p>
        </p:txBody>
      </p:sp>
    </p:spTree>
  </p:cSld>
  <p:clrMapOvr>
    <a:masterClrMapping/>
  </p:clrMapOvr>
  <p:transition advTm="58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metoffice.gov.uk/media/image/j/o/CCEEarthSystemTopic-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8064896" cy="554461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3500"/>
            <a:ext cx="9143918" cy="1203504"/>
            <a:chOff x="1" y="-3500"/>
            <a:chExt cx="9143918" cy="1203504"/>
          </a:xfrm>
        </p:grpSpPr>
        <p:sp>
          <p:nvSpPr>
            <p:cNvPr id="12" name="TextBox 11"/>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The </a:t>
              </a:r>
              <a:r>
                <a:rPr lang="en-GB" sz="4000" b="1" dirty="0" smtClean="0"/>
                <a:t>rise </a:t>
              </a:r>
              <a:r>
                <a:rPr lang="en-GB" sz="4000" b="1" dirty="0" smtClean="0"/>
                <a:t>of Earth System Models</a:t>
              </a:r>
            </a:p>
            <a:p>
              <a:pPr algn="ctr"/>
              <a:endParaRPr lang="en-GB" sz="3200" b="1" dirty="0"/>
            </a:p>
          </p:txBody>
        </p:sp>
        <p:pic>
          <p:nvPicPr>
            <p:cNvPr id="13"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0371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644008" y="2276872"/>
            <a:ext cx="4355976" cy="352839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1196752"/>
            <a:ext cx="4391025" cy="2952328"/>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0" y="4104084"/>
            <a:ext cx="4600575" cy="27813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7884368" y="1275369"/>
            <a:ext cx="874018" cy="1289535"/>
          </a:xfrm>
          <a:prstGeom prst="rect">
            <a:avLst/>
          </a:prstGeom>
          <a:noFill/>
          <a:ln w="9525">
            <a:noFill/>
            <a:miter lim="800000"/>
            <a:headEnd/>
            <a:tailEnd/>
          </a:ln>
        </p:spPr>
      </p:pic>
      <p:cxnSp>
        <p:nvCxnSpPr>
          <p:cNvPr id="8" name="Straight Arrow Connector 7"/>
          <p:cNvCxnSpPr/>
          <p:nvPr/>
        </p:nvCxnSpPr>
        <p:spPr>
          <a:xfrm flipV="1">
            <a:off x="4283968" y="5589240"/>
            <a:ext cx="1440160" cy="648072"/>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4047473" y="1628800"/>
            <a:ext cx="1388623" cy="782153"/>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2627784" y="6597352"/>
            <a:ext cx="2839379" cy="261610"/>
          </a:xfrm>
          <a:prstGeom prst="rect">
            <a:avLst/>
          </a:prstGeom>
        </p:spPr>
        <p:txBody>
          <a:bodyPr wrap="square">
            <a:spAutoFit/>
          </a:bodyPr>
          <a:lstStyle/>
          <a:p>
            <a:r>
              <a:rPr lang="en-US" sz="1100" dirty="0" smtClean="0">
                <a:solidFill>
                  <a:schemeClr val="tx1">
                    <a:lumMod val="85000"/>
                    <a:lumOff val="15000"/>
                  </a:schemeClr>
                </a:solidFill>
              </a:rPr>
              <a:t>(</a:t>
            </a:r>
            <a:r>
              <a:rPr lang="en-US" sz="1100" i="1" dirty="0" smtClean="0">
                <a:solidFill>
                  <a:schemeClr val="tx1">
                    <a:lumMod val="85000"/>
                    <a:lumOff val="15000"/>
                  </a:schemeClr>
                </a:solidFill>
              </a:rPr>
              <a:t>Nature </a:t>
            </a:r>
            <a:r>
              <a:rPr lang="en-US" sz="1100" i="1" dirty="0" err="1" smtClean="0">
                <a:solidFill>
                  <a:schemeClr val="tx1">
                    <a:lumMod val="85000"/>
                    <a:lumOff val="15000"/>
                  </a:schemeClr>
                </a:solidFill>
              </a:rPr>
              <a:t>Geoscience</a:t>
            </a:r>
            <a:r>
              <a:rPr lang="en-US" sz="1100" i="1" dirty="0" smtClean="0">
                <a:solidFill>
                  <a:schemeClr val="tx1">
                    <a:lumMod val="85000"/>
                    <a:lumOff val="15000"/>
                  </a:schemeClr>
                </a:solidFill>
              </a:rPr>
              <a:t>, 2011</a:t>
            </a:r>
            <a:r>
              <a:rPr lang="en-US" sz="1100" dirty="0" smtClean="0">
                <a:solidFill>
                  <a:schemeClr val="tx1">
                    <a:lumMod val="85000"/>
                    <a:lumOff val="15000"/>
                  </a:schemeClr>
                </a:solidFill>
              </a:rPr>
              <a:t>)</a:t>
            </a:r>
            <a:endParaRPr lang="en-US" sz="1100" dirty="0">
              <a:solidFill>
                <a:schemeClr val="tx1">
                  <a:lumMod val="85000"/>
                  <a:lumOff val="15000"/>
                </a:schemeClr>
              </a:solidFill>
            </a:endParaRPr>
          </a:p>
        </p:txBody>
      </p:sp>
      <p:sp>
        <p:nvSpPr>
          <p:cNvPr id="12" name="Rectangle 11"/>
          <p:cNvSpPr/>
          <p:nvPr/>
        </p:nvSpPr>
        <p:spPr>
          <a:xfrm>
            <a:off x="5765069" y="5517232"/>
            <a:ext cx="2839379" cy="261610"/>
          </a:xfrm>
          <a:prstGeom prst="rect">
            <a:avLst/>
          </a:prstGeom>
        </p:spPr>
        <p:txBody>
          <a:bodyPr wrap="square">
            <a:spAutoFit/>
          </a:bodyPr>
          <a:lstStyle/>
          <a:p>
            <a:r>
              <a:rPr lang="en-US" sz="1100" dirty="0" smtClean="0">
                <a:solidFill>
                  <a:schemeClr val="tx1">
                    <a:lumMod val="85000"/>
                    <a:lumOff val="15000"/>
                  </a:schemeClr>
                </a:solidFill>
              </a:rPr>
              <a:t>(</a:t>
            </a:r>
            <a:r>
              <a:rPr lang="en-US" sz="1100" i="1" dirty="0" smtClean="0">
                <a:solidFill>
                  <a:schemeClr val="tx1">
                    <a:lumMod val="85000"/>
                    <a:lumOff val="15000"/>
                  </a:schemeClr>
                </a:solidFill>
              </a:rPr>
              <a:t>EPSL, 2013</a:t>
            </a:r>
            <a:r>
              <a:rPr lang="en-US" sz="1100" dirty="0" smtClean="0">
                <a:solidFill>
                  <a:schemeClr val="tx1">
                    <a:lumMod val="85000"/>
                    <a:lumOff val="15000"/>
                  </a:schemeClr>
                </a:solidFill>
              </a:rPr>
              <a:t>)</a:t>
            </a:r>
            <a:endParaRPr lang="en-US" sz="1100" dirty="0">
              <a:solidFill>
                <a:schemeClr val="tx1">
                  <a:lumMod val="85000"/>
                  <a:lumOff val="15000"/>
                </a:schemeClr>
              </a:solidFill>
            </a:endParaRPr>
          </a:p>
        </p:txBody>
      </p:sp>
      <p:pic>
        <p:nvPicPr>
          <p:cNvPr id="13" name="Picture 7" descr="http://energy.usgs.gov/portals/0/EasyGalleryImages/2/16/1med_BurrningHydrate_USG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44" t="3336"/>
          <a:stretch/>
        </p:blipFill>
        <p:spPr bwMode="auto">
          <a:xfrm>
            <a:off x="6372200" y="1306124"/>
            <a:ext cx="936104" cy="117307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 y="-3499"/>
            <a:ext cx="9143918" cy="1193168"/>
            <a:chOff x="1" y="-3500"/>
            <a:chExt cx="9143918" cy="1323439"/>
          </a:xfrm>
        </p:grpSpPr>
        <p:sp>
          <p:nvSpPr>
            <p:cNvPr id="19" name="TextBox 18"/>
            <p:cNvSpPr txBox="1"/>
            <p:nvPr/>
          </p:nvSpPr>
          <p:spPr>
            <a:xfrm>
              <a:off x="1" y="-3500"/>
              <a:ext cx="9143918" cy="13234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        Addressing big questions – the Carbon Cycle</a:t>
              </a:r>
            </a:p>
          </p:txBody>
        </p:sp>
        <p:pic>
          <p:nvPicPr>
            <p:cNvPr id="20" name="Picture 2" descr="PalAss Logo and link to Palaeontology &#10;&#10;Onl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91" y="3175"/>
              <a:ext cx="895605" cy="1316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9254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rcher super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59" y="1844824"/>
            <a:ext cx="5982233" cy="396044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17960" y="1052736"/>
            <a:ext cx="8358496" cy="882775"/>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spc="300" noProof="0" dirty="0" smtClean="0">
                <a:ea typeface="+mj-ea"/>
                <a:cs typeface="+mj-cs"/>
              </a:rPr>
              <a:t>The national supercomputer (ARCHER)</a:t>
            </a:r>
            <a:endParaRPr kumimoji="0" lang="en-US" sz="4400" b="1" i="0" u="none" strike="noStrike" kern="1200" cap="none" spc="300" normalizeH="0" baseline="0" noProof="0" dirty="0">
              <a:ln>
                <a:noFill/>
              </a:ln>
              <a:solidFill>
                <a:schemeClr val="tx1"/>
              </a:solidFill>
              <a:effectLst/>
              <a:uLnTx/>
              <a:uFillTx/>
              <a:ea typeface="+mj-ea"/>
              <a:cs typeface="+mj-cs"/>
            </a:endParaRPr>
          </a:p>
        </p:txBody>
      </p:sp>
      <p:sp>
        <p:nvSpPr>
          <p:cNvPr id="2" name="Rectangle 1"/>
          <p:cNvSpPr/>
          <p:nvPr/>
        </p:nvSpPr>
        <p:spPr>
          <a:xfrm>
            <a:off x="6390456" y="1935511"/>
            <a:ext cx="2430016" cy="646331"/>
          </a:xfrm>
          <a:prstGeom prst="rect">
            <a:avLst/>
          </a:prstGeom>
        </p:spPr>
        <p:txBody>
          <a:bodyPr wrap="square">
            <a:spAutoFit/>
          </a:bodyPr>
          <a:lstStyle/>
          <a:p>
            <a:r>
              <a:rPr lang="en-GB" dirty="0" smtClean="0"/>
              <a:t>2 quadrillion </a:t>
            </a:r>
            <a:r>
              <a:rPr lang="en-GB" dirty="0"/>
              <a:t>operations per second.</a:t>
            </a:r>
          </a:p>
        </p:txBody>
      </p:sp>
      <p:grpSp>
        <p:nvGrpSpPr>
          <p:cNvPr id="11" name="Group 10"/>
          <p:cNvGrpSpPr/>
          <p:nvPr/>
        </p:nvGrpSpPr>
        <p:grpSpPr>
          <a:xfrm>
            <a:off x="1" y="-3500"/>
            <a:ext cx="9143918" cy="1203504"/>
            <a:chOff x="1" y="-3500"/>
            <a:chExt cx="9143918" cy="1203504"/>
          </a:xfrm>
        </p:grpSpPr>
        <p:sp>
          <p:nvSpPr>
            <p:cNvPr id="12" name="TextBox 11"/>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We need powerful computers</a:t>
              </a:r>
            </a:p>
            <a:p>
              <a:pPr algn="ctr"/>
              <a:endParaRPr lang="en-GB" sz="3200" b="1" dirty="0"/>
            </a:p>
          </p:txBody>
        </p:sp>
        <p:pic>
          <p:nvPicPr>
            <p:cNvPr id="13"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advTm="5891"/>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98324" y="1311424"/>
            <a:ext cx="8938172"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400" b="1" dirty="0" smtClean="0">
                <a:latin typeface="+mn-lt"/>
              </a:rPr>
              <a:t>We make an assumption that a model which is good for the modern is good for the past (</a:t>
            </a:r>
            <a:r>
              <a:rPr lang="en-GB" altLang="en-US" sz="2400" b="1" i="1" dirty="0" smtClean="0">
                <a:latin typeface="+mn-lt"/>
              </a:rPr>
              <a:t>or future</a:t>
            </a:r>
            <a:r>
              <a:rPr lang="en-GB" altLang="en-US" sz="2400" b="1" dirty="0" smtClean="0">
                <a:latin typeface="+mn-lt"/>
              </a:rPr>
              <a:t>): how good are our model parameters?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158" y="1884759"/>
            <a:ext cx="3479346" cy="456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24" y="1937132"/>
            <a:ext cx="5530834" cy="439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Fergus How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941168"/>
            <a:ext cx="648072" cy="9361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 y="-3500"/>
            <a:ext cx="9143918" cy="1203504"/>
            <a:chOff x="1" y="-3500"/>
            <a:chExt cx="9143918" cy="1203504"/>
          </a:xfrm>
        </p:grpSpPr>
        <p:sp>
          <p:nvSpPr>
            <p:cNvPr id="13" name="TextBox 12"/>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Models are tuned to the modern</a:t>
              </a:r>
            </a:p>
            <a:p>
              <a:pPr algn="ctr"/>
              <a:endParaRPr lang="en-GB" sz="3200" b="1" dirty="0"/>
            </a:p>
          </p:txBody>
        </p:sp>
        <p:pic>
          <p:nvPicPr>
            <p:cNvPr id="14" name="Picture 2" descr="PalAss Logo and link to Palaeontology &#10;&#10;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487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2913" y="4581128"/>
            <a:ext cx="8938172"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400" b="1" dirty="0" smtClean="0">
                <a:latin typeface="+mn-lt"/>
              </a:rPr>
              <a:t>A good model for  the modern may not be a good model for the past (</a:t>
            </a:r>
            <a:r>
              <a:rPr lang="en-GB" altLang="en-US" sz="2400" b="1" i="1" dirty="0" smtClean="0">
                <a:latin typeface="+mn-lt"/>
              </a:rPr>
              <a:t>or the future</a:t>
            </a:r>
            <a:r>
              <a:rPr lang="en-GB" altLang="en-US" sz="2400" b="1" dirty="0" smtClean="0">
                <a:latin typeface="+mn-lt"/>
              </a:rPr>
              <a:t>) </a:t>
            </a:r>
          </a:p>
        </p:txBody>
      </p:sp>
      <p:sp>
        <p:nvSpPr>
          <p:cNvPr id="7" name="Rectangle 2"/>
          <p:cNvSpPr txBox="1">
            <a:spLocks noChangeArrowheads="1"/>
          </p:cNvSpPr>
          <p:nvPr/>
        </p:nvSpPr>
        <p:spPr>
          <a:xfrm>
            <a:off x="102913" y="5445224"/>
            <a:ext cx="8938172"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400" b="1" dirty="0" smtClean="0">
                <a:latin typeface="+mn-lt"/>
              </a:rPr>
              <a:t>We need to perform out of sample evaluations of model performance and therefore we must work on </a:t>
            </a:r>
            <a:r>
              <a:rPr lang="en-GB" altLang="en-US" sz="2400" b="1" dirty="0" err="1" smtClean="0">
                <a:latin typeface="+mn-lt"/>
              </a:rPr>
              <a:t>palaeo</a:t>
            </a:r>
            <a:r>
              <a:rPr lang="en-GB" altLang="en-US" sz="2400" b="1" dirty="0" smtClean="0">
                <a:latin typeface="+mn-lt"/>
              </a:rPr>
              <a:t> and we must have a strong connection to the data community</a:t>
            </a:r>
          </a:p>
        </p:txBody>
      </p:sp>
      <p:pic>
        <p:nvPicPr>
          <p:cNvPr id="8" name="Picture 2" descr="Y:\LaTeX Documents\PlioMIP_seaice\Figures\all_plio_aso_conc.png"/>
          <p:cNvPicPr>
            <a:picLocks noChangeAspect="1" noChangeArrowheads="1"/>
          </p:cNvPicPr>
          <p:nvPr/>
        </p:nvPicPr>
        <p:blipFill>
          <a:blip r:embed="rId3" cstate="print"/>
          <a:srcRect l="15960" t="29400" r="13481" b="22301"/>
          <a:stretch>
            <a:fillRect/>
          </a:stretch>
        </p:blipFill>
        <p:spPr bwMode="auto">
          <a:xfrm>
            <a:off x="4648597" y="1869135"/>
            <a:ext cx="4392488" cy="2537833"/>
          </a:xfrm>
          <a:prstGeom prst="rect">
            <a:avLst/>
          </a:prstGeom>
          <a:noFill/>
        </p:spPr>
      </p:pic>
      <p:pic>
        <p:nvPicPr>
          <p:cNvPr id="9" name="Picture 2" descr="Y:\LaTeX Documents\PlioMIP_seaice\Figures\all_pi_aso.png"/>
          <p:cNvPicPr>
            <a:picLocks noChangeAspect="1" noChangeArrowheads="1"/>
          </p:cNvPicPr>
          <p:nvPr/>
        </p:nvPicPr>
        <p:blipFill>
          <a:blip r:embed="rId4" cstate="print"/>
          <a:srcRect l="16400" t="29000" r="13881" b="22700"/>
          <a:stretch>
            <a:fillRect/>
          </a:stretch>
        </p:blipFill>
        <p:spPr bwMode="auto">
          <a:xfrm>
            <a:off x="251520" y="1827270"/>
            <a:ext cx="4176464" cy="2537834"/>
          </a:xfrm>
          <a:prstGeom prst="rect">
            <a:avLst/>
          </a:prstGeom>
          <a:noFill/>
        </p:spPr>
      </p:pic>
      <p:sp>
        <p:nvSpPr>
          <p:cNvPr id="2" name="TextBox 1"/>
          <p:cNvSpPr txBox="1"/>
          <p:nvPr/>
        </p:nvSpPr>
        <p:spPr>
          <a:xfrm>
            <a:off x="107504" y="1475492"/>
            <a:ext cx="4539576" cy="369332"/>
          </a:xfrm>
          <a:prstGeom prst="rect">
            <a:avLst/>
          </a:prstGeom>
          <a:noFill/>
        </p:spPr>
        <p:txBody>
          <a:bodyPr wrap="none" rtlCol="0">
            <a:spAutoFit/>
          </a:bodyPr>
          <a:lstStyle/>
          <a:p>
            <a:r>
              <a:rPr lang="en-GB" dirty="0" smtClean="0"/>
              <a:t>Pre-industrial summer sea ice concentration %</a:t>
            </a:r>
            <a:endParaRPr lang="en-GB" dirty="0"/>
          </a:p>
        </p:txBody>
      </p:sp>
      <p:sp>
        <p:nvSpPr>
          <p:cNvPr id="10" name="TextBox 9"/>
          <p:cNvSpPr txBox="1"/>
          <p:nvPr/>
        </p:nvSpPr>
        <p:spPr>
          <a:xfrm>
            <a:off x="4932040" y="1475492"/>
            <a:ext cx="4075475" cy="369332"/>
          </a:xfrm>
          <a:prstGeom prst="rect">
            <a:avLst/>
          </a:prstGeom>
          <a:noFill/>
        </p:spPr>
        <p:txBody>
          <a:bodyPr wrap="none" rtlCol="0">
            <a:spAutoFit/>
          </a:bodyPr>
          <a:lstStyle/>
          <a:p>
            <a:r>
              <a:rPr lang="en-GB" dirty="0" smtClean="0"/>
              <a:t>Pliocene summer sea ice concentration %</a:t>
            </a:r>
            <a:endParaRPr lang="en-GB" dirty="0"/>
          </a:p>
        </p:txBody>
      </p:sp>
      <p:grpSp>
        <p:nvGrpSpPr>
          <p:cNvPr id="11" name="Group 10"/>
          <p:cNvGrpSpPr/>
          <p:nvPr/>
        </p:nvGrpSpPr>
        <p:grpSpPr>
          <a:xfrm>
            <a:off x="1" y="-3500"/>
            <a:ext cx="9143918" cy="1203504"/>
            <a:chOff x="1" y="-3500"/>
            <a:chExt cx="9143918" cy="1203504"/>
          </a:xfrm>
        </p:grpSpPr>
        <p:sp>
          <p:nvSpPr>
            <p:cNvPr id="12" name="TextBox 11"/>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Models are tuned to the modern</a:t>
              </a:r>
            </a:p>
            <a:p>
              <a:pPr algn="ctr"/>
              <a:endParaRPr lang="en-GB" sz="3200" b="1" dirty="0"/>
            </a:p>
          </p:txBody>
        </p:sp>
        <p:pic>
          <p:nvPicPr>
            <p:cNvPr id="13" name="Picture 2" descr="PalAss Logo and link to Palaeontology &#10;&#10;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0941825"/>
      </p:ext>
    </p:extLst>
  </p:cSld>
  <p:clrMapOvr>
    <a:masterClrMapping/>
  </p:clrMapOvr>
  <p:transition advTm="45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537" y="1340768"/>
            <a:ext cx="3950431" cy="5320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52" y="4547239"/>
            <a:ext cx="4252277"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591" y="1196752"/>
            <a:ext cx="446908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 y="-3500"/>
            <a:ext cx="9143918" cy="1200252"/>
            <a:chOff x="1" y="-3500"/>
            <a:chExt cx="9143918" cy="1815882"/>
          </a:xfrm>
        </p:grpSpPr>
        <p:sp>
          <p:nvSpPr>
            <p:cNvPr id="15" name="TextBox 14"/>
            <p:cNvSpPr txBox="1"/>
            <p:nvPr/>
          </p:nvSpPr>
          <p:spPr>
            <a:xfrm>
              <a:off x="1" y="-3500"/>
              <a:ext cx="9143918" cy="18158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      Palaeo data community always delivers</a:t>
              </a:r>
            </a:p>
            <a:p>
              <a:pPr algn="ctr"/>
              <a:endParaRPr lang="en-GB" sz="3200" b="1" dirty="0"/>
            </a:p>
          </p:txBody>
        </p:sp>
        <p:pic>
          <p:nvPicPr>
            <p:cNvPr id="16" name="Picture 2" descr="PalAss Logo and link to Palaeontology &#10;&#10;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1" y="3175"/>
              <a:ext cx="895605" cy="1809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7313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07704" y="1412776"/>
            <a:ext cx="2016225" cy="1143000"/>
          </a:xfrm>
          <a:prstGeom prst="rect">
            <a:avLst/>
          </a:prstGeom>
        </p:spPr>
        <p:txBody>
          <a:bodyPr vert="horz" lIns="91440" tIns="45720" rIns="91440" bIns="45720" rtlCol="0" anchor="ctr">
            <a:normAutofit/>
          </a:bodyPr>
          <a:lstStyle/>
          <a:p>
            <a:pPr lvl="0" algn="r">
              <a:spcBef>
                <a:spcPct val="0"/>
              </a:spcBef>
              <a:defRPr/>
            </a:pPr>
            <a:r>
              <a:rPr lang="en-US" dirty="0" smtClean="0">
                <a:ea typeface="Calibri (Headings)"/>
                <a:cs typeface="Arial" pitchFamily="34" charset="0"/>
              </a:rPr>
              <a:t>Surface </a:t>
            </a:r>
            <a:r>
              <a:rPr lang="en-US" dirty="0">
                <a:ea typeface="Calibri (Headings)"/>
                <a:cs typeface="Arial" pitchFamily="34" charset="0"/>
              </a:rPr>
              <a:t>Air Temperature (</a:t>
            </a:r>
            <a:r>
              <a:rPr lang="en-US" dirty="0">
                <a:latin typeface="Garamond"/>
                <a:ea typeface="Calibri (Headings)"/>
                <a:cs typeface="Arial" pitchFamily="34" charset="0"/>
              </a:rPr>
              <a:t>°</a:t>
            </a:r>
            <a:r>
              <a:rPr lang="en-US" dirty="0">
                <a:ea typeface="Calibri (Headings)"/>
                <a:cs typeface="Arial" pitchFamily="34" charset="0"/>
              </a:rPr>
              <a:t>C)</a:t>
            </a:r>
            <a:endParaRPr kumimoji="0" lang="en-US" b="0" i="0" u="none" strike="noStrike" kern="1200" cap="none" spc="0" normalizeH="0" baseline="0" noProof="0" dirty="0" smtClean="0">
              <a:ln>
                <a:noFill/>
              </a:ln>
              <a:solidFill>
                <a:srgbClr val="1B587C"/>
              </a:solidFill>
              <a:effectLst/>
              <a:uLnTx/>
              <a:uFillTx/>
              <a:ea typeface="Calibri (Headings)"/>
              <a:cs typeface="Arial" pitchFamily="34" charset="0"/>
            </a:endParaRPr>
          </a:p>
        </p:txBody>
      </p:sp>
      <p:pic>
        <p:nvPicPr>
          <p:cNvPr id="9" name="Picture 8" descr="PlioMIP_Fig3(Exp2_MMM).bmp"/>
          <p:cNvPicPr>
            <a:picLocks noChangeAspect="1"/>
          </p:cNvPicPr>
          <p:nvPr/>
        </p:nvPicPr>
        <p:blipFill>
          <a:blip r:embed="rId3" cstate="print"/>
          <a:stretch>
            <a:fillRect/>
          </a:stretch>
        </p:blipFill>
        <p:spPr>
          <a:xfrm>
            <a:off x="3923928" y="1268760"/>
            <a:ext cx="5040560" cy="4458397"/>
          </a:xfrm>
          <a:prstGeom prst="rect">
            <a:avLst/>
          </a:prstGeom>
        </p:spPr>
      </p:pic>
      <p:sp>
        <p:nvSpPr>
          <p:cNvPr id="10" name="Title 1"/>
          <p:cNvSpPr txBox="1">
            <a:spLocks/>
          </p:cNvSpPr>
          <p:nvPr/>
        </p:nvSpPr>
        <p:spPr>
          <a:xfrm>
            <a:off x="1763688" y="2780928"/>
            <a:ext cx="2160240" cy="11430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dirty="0" smtClean="0">
                <a:ea typeface="Calibri (Headings)"/>
                <a:cs typeface="Arial" pitchFamily="34" charset="0"/>
              </a:rPr>
              <a:t>Total Precipitation (mm/day)</a:t>
            </a:r>
            <a:endParaRPr kumimoji="0" lang="en-US" b="0" i="0" u="none" strike="noStrike" kern="1200" cap="none" spc="0" normalizeH="0" baseline="0" noProof="0" dirty="0" smtClean="0">
              <a:ln>
                <a:noFill/>
              </a:ln>
              <a:solidFill>
                <a:srgbClr val="1B587C"/>
              </a:solidFill>
              <a:effectLst/>
              <a:uLnTx/>
              <a:uFillTx/>
              <a:ea typeface="Calibri (Headings)"/>
              <a:cs typeface="Arial" pitchFamily="34" charset="0"/>
            </a:endParaRPr>
          </a:p>
        </p:txBody>
      </p:sp>
      <p:sp>
        <p:nvSpPr>
          <p:cNvPr id="14" name="Title 1"/>
          <p:cNvSpPr txBox="1">
            <a:spLocks/>
          </p:cNvSpPr>
          <p:nvPr/>
        </p:nvSpPr>
        <p:spPr>
          <a:xfrm>
            <a:off x="1835696" y="4365104"/>
            <a:ext cx="2160240" cy="11430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dirty="0" smtClean="0">
                <a:ea typeface="Calibri (Headings)"/>
                <a:cs typeface="Arial" pitchFamily="34" charset="0"/>
              </a:rPr>
              <a:t>Sea Surface Temperature (</a:t>
            </a:r>
            <a:r>
              <a:rPr lang="en-US" dirty="0" smtClean="0">
                <a:latin typeface="Garamond"/>
                <a:ea typeface="Calibri (Headings)"/>
                <a:cs typeface="Arial" pitchFamily="34" charset="0"/>
              </a:rPr>
              <a:t>°</a:t>
            </a:r>
            <a:r>
              <a:rPr lang="en-US" dirty="0" smtClean="0">
                <a:ea typeface="Calibri (Headings)"/>
                <a:cs typeface="Arial" pitchFamily="34" charset="0"/>
              </a:rPr>
              <a:t>C)</a:t>
            </a:r>
            <a:endParaRPr kumimoji="0" lang="en-US" b="0" i="0" u="none" strike="noStrike" kern="1200" cap="none" spc="0" normalizeH="0" baseline="0" noProof="0" dirty="0" smtClean="0">
              <a:ln>
                <a:noFill/>
              </a:ln>
              <a:solidFill>
                <a:srgbClr val="1B587C"/>
              </a:solidFill>
              <a:effectLst/>
              <a:uLnTx/>
              <a:uFillTx/>
              <a:ea typeface="Calibri (Headings)"/>
              <a:cs typeface="Arial" pitchFamily="34" charset="0"/>
            </a:endParaRPr>
          </a:p>
        </p:txBody>
      </p:sp>
      <p:sp>
        <p:nvSpPr>
          <p:cNvPr id="16" name="Title 1"/>
          <p:cNvSpPr txBox="1">
            <a:spLocks/>
          </p:cNvSpPr>
          <p:nvPr/>
        </p:nvSpPr>
        <p:spPr>
          <a:xfrm>
            <a:off x="3995936" y="5229200"/>
            <a:ext cx="4248472" cy="1143000"/>
          </a:xfrm>
          <a:prstGeom prst="rect">
            <a:avLst/>
          </a:prstGeom>
        </p:spPr>
        <p:txBody>
          <a:bodyPr vert="horz" lIns="91440" tIns="45720" rIns="91440" bIns="45720" rtlCol="0" anchor="ctr">
            <a:normAutofit/>
          </a:bodyPr>
          <a:lstStyle/>
          <a:p>
            <a:pPr lvl="0">
              <a:spcBef>
                <a:spcPct val="0"/>
              </a:spcBef>
              <a:defRPr/>
            </a:pPr>
            <a:r>
              <a:rPr lang="en-US" sz="1600" dirty="0" smtClean="0">
                <a:ea typeface="Calibri (Headings)"/>
                <a:cs typeface="Arial" pitchFamily="34" charset="0"/>
              </a:rPr>
              <a:t>Multi Model Mean Ann.</a:t>
            </a:r>
            <a:endParaRPr kumimoji="0" lang="en-US" sz="1600" b="0" i="0" u="none" strike="noStrike" kern="1200" cap="none" spc="0" normalizeH="0" baseline="0" noProof="0" dirty="0" smtClean="0">
              <a:ln>
                <a:noFill/>
              </a:ln>
              <a:solidFill>
                <a:srgbClr val="1B587C"/>
              </a:solidFill>
              <a:effectLst/>
              <a:uLnTx/>
              <a:uFillTx/>
              <a:latin typeface="+mn-lt"/>
              <a:ea typeface="Calibri (Headings)"/>
              <a:cs typeface="Arial" pitchFamily="34" charset="0"/>
            </a:endParaRPr>
          </a:p>
        </p:txBody>
      </p:sp>
      <p:sp>
        <p:nvSpPr>
          <p:cNvPr id="17" name="Title 1"/>
          <p:cNvSpPr txBox="1">
            <a:spLocks/>
          </p:cNvSpPr>
          <p:nvPr/>
        </p:nvSpPr>
        <p:spPr>
          <a:xfrm>
            <a:off x="6875459" y="5223252"/>
            <a:ext cx="2089029" cy="1143000"/>
          </a:xfrm>
          <a:prstGeom prst="rect">
            <a:avLst/>
          </a:prstGeom>
        </p:spPr>
        <p:txBody>
          <a:bodyPr vert="horz" lIns="91440" tIns="45720" rIns="91440" bIns="45720" rtlCol="0" anchor="ctr">
            <a:normAutofit/>
          </a:bodyPr>
          <a:lstStyle/>
          <a:p>
            <a:pPr lvl="0" algn="ctr">
              <a:spcBef>
                <a:spcPct val="0"/>
              </a:spcBef>
              <a:defRPr/>
            </a:pPr>
            <a:r>
              <a:rPr lang="en-US" sz="1600" dirty="0" smtClean="0">
                <a:ea typeface="Calibri (Headings)"/>
                <a:cs typeface="Arial" pitchFamily="34" charset="0"/>
              </a:rPr>
              <a:t>STD Deviation</a:t>
            </a:r>
            <a:endParaRPr kumimoji="0" lang="en-US" sz="1600" b="0" i="0" u="none" strike="noStrike" kern="1200" cap="none" spc="0" normalizeH="0" baseline="0" noProof="0" dirty="0" smtClean="0">
              <a:ln>
                <a:noFill/>
              </a:ln>
              <a:solidFill>
                <a:srgbClr val="1B587C"/>
              </a:solidFill>
              <a:effectLst/>
              <a:uLnTx/>
              <a:uFillTx/>
              <a:latin typeface="+mn-lt"/>
              <a:ea typeface="Calibri (Headings)"/>
              <a:cs typeface="Arial" pitchFamily="34" charset="0"/>
            </a:endParaRPr>
          </a:p>
        </p:txBody>
      </p:sp>
      <p:sp>
        <p:nvSpPr>
          <p:cNvPr id="19" name="Rectangle 18"/>
          <p:cNvSpPr/>
          <p:nvPr/>
        </p:nvSpPr>
        <p:spPr>
          <a:xfrm>
            <a:off x="0" y="5890046"/>
            <a:ext cx="9144000" cy="923330"/>
          </a:xfrm>
          <a:prstGeom prst="rect">
            <a:avLst/>
          </a:prstGeom>
        </p:spPr>
        <p:txBody>
          <a:bodyPr wrap="square">
            <a:spAutoFit/>
          </a:bodyPr>
          <a:lstStyle/>
          <a:p>
            <a:pPr algn="ctr"/>
            <a:r>
              <a:rPr lang="en-GB" dirty="0" smtClean="0"/>
              <a:t>Identified consistency in surface temperature change across models in the tropics. Lack of consistency identified in model responses at high latitudes. In contrast models diverge most clearly for changes in total precipitation rate in the tropics (Haywood et al., 2013)</a:t>
            </a:r>
            <a:endParaRPr lang="en-GB" dirty="0"/>
          </a:p>
        </p:txBody>
      </p:sp>
      <p:sp>
        <p:nvSpPr>
          <p:cNvPr id="18" name="Rectangle 17"/>
          <p:cNvSpPr/>
          <p:nvPr/>
        </p:nvSpPr>
        <p:spPr>
          <a:xfrm>
            <a:off x="251520" y="1034733"/>
            <a:ext cx="3496360" cy="954107"/>
          </a:xfrm>
          <a:prstGeom prst="rect">
            <a:avLst/>
          </a:prstGeom>
        </p:spPr>
        <p:txBody>
          <a:bodyPr wrap="square">
            <a:spAutoFit/>
          </a:bodyPr>
          <a:lstStyle/>
          <a:p>
            <a:pPr algn="ctr"/>
            <a:r>
              <a:rPr lang="en-GB" sz="2800" i="1" dirty="0"/>
              <a:t>Caveat emptor</a:t>
            </a:r>
            <a:endParaRPr lang="en-GB" sz="2800" dirty="0"/>
          </a:p>
          <a:p>
            <a:endParaRPr lang="en-GB" sz="2800" i="1" dirty="0"/>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959" y="2144557"/>
            <a:ext cx="1828746" cy="2706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1" y="-3500"/>
            <a:ext cx="9143918" cy="1077218"/>
            <a:chOff x="1" y="-3500"/>
            <a:chExt cx="9143918" cy="1077218"/>
          </a:xfrm>
        </p:grpSpPr>
        <p:sp>
          <p:nvSpPr>
            <p:cNvPr id="24" name="TextBox 23"/>
            <p:cNvSpPr txBox="1"/>
            <p:nvPr/>
          </p:nvSpPr>
          <p:spPr>
            <a:xfrm>
              <a:off x="1" y="-3500"/>
              <a:ext cx="9143918" cy="10772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3200" b="1" dirty="0" smtClean="0"/>
                <a:t>Pliocene Model Intercomparison Project</a:t>
              </a:r>
            </a:p>
            <a:p>
              <a:pPr algn="ctr"/>
              <a:endParaRPr lang="en-GB" sz="3200" b="1" dirty="0"/>
            </a:p>
          </p:txBody>
        </p:sp>
        <p:pic>
          <p:nvPicPr>
            <p:cNvPr id="25" name="Picture 2" descr="PalAss Logo and link to Palaeontology &#10;&#10;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1" y="3175"/>
              <a:ext cx="895605" cy="1070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5756267"/>
      </p:ext>
    </p:extLst>
  </p:cSld>
  <p:clrMapOvr>
    <a:masterClrMapping/>
  </p:clrMapOvr>
  <p:transition advTm="31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79511" y="1196752"/>
            <a:ext cx="8784976" cy="1152128"/>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t>When they are combined with data for evaluation</a:t>
            </a:r>
          </a:p>
          <a:p>
            <a:r>
              <a:rPr lang="en-GB" sz="3200" b="1" dirty="0" smtClean="0"/>
              <a:t>When multiple models are used to examine the same question</a:t>
            </a:r>
          </a:p>
          <a:p>
            <a:r>
              <a:rPr lang="en-GB" sz="3200" b="1" dirty="0" smtClean="0"/>
              <a:t>When multiple techniques are used to address the same question</a:t>
            </a:r>
            <a:endParaRPr lang="en-GB" sz="3200" b="1" dirty="0"/>
          </a:p>
        </p:txBody>
      </p:sp>
      <p:pic>
        <p:nvPicPr>
          <p:cNvPr id="14" name="Picture 4" descr="http://www.mun.ca/biology/scarr/Cats_Plate_0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7" y="2420888"/>
            <a:ext cx="4608510" cy="280188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04864"/>
            <a:ext cx="360040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25739" y="5301208"/>
            <a:ext cx="2568908" cy="1200329"/>
          </a:xfrm>
          <a:prstGeom prst="rect">
            <a:avLst/>
          </a:prstGeom>
          <a:noFill/>
        </p:spPr>
        <p:txBody>
          <a:bodyPr wrap="none" rtlCol="0">
            <a:spAutoFit/>
          </a:bodyPr>
          <a:lstStyle/>
          <a:p>
            <a:r>
              <a:rPr lang="en-GB" dirty="0" smtClean="0"/>
              <a:t>Influence of:</a:t>
            </a:r>
          </a:p>
          <a:p>
            <a:pPr marL="285750" indent="-285750">
              <a:buFont typeface="Arial" panose="020B0604020202020204" pitchFamily="34" charset="0"/>
              <a:buChar char="•"/>
            </a:pPr>
            <a:r>
              <a:rPr lang="en-GB" dirty="0" smtClean="0"/>
              <a:t>Climate change</a:t>
            </a:r>
          </a:p>
          <a:p>
            <a:pPr marL="285750" indent="-285750">
              <a:buFont typeface="Arial" panose="020B0604020202020204" pitchFamily="34" charset="0"/>
              <a:buChar char="•"/>
            </a:pPr>
            <a:r>
              <a:rPr lang="en-GB" dirty="0" smtClean="0"/>
              <a:t>Habitat change</a:t>
            </a:r>
          </a:p>
          <a:p>
            <a:pPr marL="285750" indent="-285750">
              <a:buFont typeface="Arial" panose="020B0604020202020204" pitchFamily="34" charset="0"/>
              <a:buChar char="•"/>
            </a:pPr>
            <a:r>
              <a:rPr lang="en-GB" dirty="0" smtClean="0"/>
              <a:t>Human encroachment</a:t>
            </a:r>
            <a:endParaRPr lang="en-GB" dirty="0"/>
          </a:p>
        </p:txBody>
      </p:sp>
      <p:grpSp>
        <p:nvGrpSpPr>
          <p:cNvPr id="12" name="Group 11"/>
          <p:cNvGrpSpPr/>
          <p:nvPr/>
        </p:nvGrpSpPr>
        <p:grpSpPr>
          <a:xfrm>
            <a:off x="1" y="-3500"/>
            <a:ext cx="9143918" cy="1323439"/>
            <a:chOff x="1" y="-3500"/>
            <a:chExt cx="9143918" cy="1996844"/>
          </a:xfrm>
        </p:grpSpPr>
        <p:sp>
          <p:nvSpPr>
            <p:cNvPr id="15" name="TextBox 14"/>
            <p:cNvSpPr txBox="1"/>
            <p:nvPr/>
          </p:nvSpPr>
          <p:spPr>
            <a:xfrm>
              <a:off x="1" y="-3500"/>
              <a:ext cx="9143918" cy="199684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      When </a:t>
              </a:r>
              <a:r>
                <a:rPr lang="en-GB" sz="4000" b="1" dirty="0" smtClean="0"/>
                <a:t>climate </a:t>
              </a:r>
              <a:r>
                <a:rPr lang="en-GB" sz="4000" b="1" dirty="0"/>
                <a:t>m</a:t>
              </a:r>
              <a:r>
                <a:rPr lang="en-GB" sz="4000" b="1" dirty="0" smtClean="0"/>
                <a:t>odels </a:t>
              </a:r>
              <a:r>
                <a:rPr lang="en-GB" sz="4000" b="1" dirty="0" smtClean="0"/>
                <a:t>are often at their </a:t>
              </a:r>
              <a:r>
                <a:rPr lang="en-GB" sz="4000" b="1" dirty="0" smtClean="0"/>
                <a:t>best</a:t>
              </a:r>
              <a:endParaRPr lang="en-GB" sz="4000" b="1" dirty="0" smtClean="0"/>
            </a:p>
          </p:txBody>
        </p:sp>
        <p:pic>
          <p:nvPicPr>
            <p:cNvPr id="16"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804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9141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51520" y="1268760"/>
            <a:ext cx="8640960" cy="1631216"/>
          </a:xfrm>
          <a:prstGeom prst="rect">
            <a:avLst/>
          </a:prstGeom>
          <a:noFill/>
        </p:spPr>
        <p:txBody>
          <a:bodyPr wrap="square" rtlCol="0">
            <a:spAutoFit/>
          </a:bodyPr>
          <a:lstStyle/>
          <a:p>
            <a:pPr marL="182563" indent="-182563">
              <a:buFont typeface="Arial" pitchFamily="34" charset="0"/>
              <a:buChar char="•"/>
            </a:pPr>
            <a:r>
              <a:rPr lang="en-GB" sz="2000" dirty="0" smtClean="0"/>
              <a:t>Species Distribution Modelling – </a:t>
            </a:r>
            <a:r>
              <a:rPr lang="en-GB" sz="2000" i="1" dirty="0" smtClean="0"/>
              <a:t>including climate model outputs</a:t>
            </a:r>
          </a:p>
          <a:p>
            <a:pPr marL="182563" indent="-182563">
              <a:buFont typeface="Arial" pitchFamily="34" charset="0"/>
              <a:buChar char="•"/>
            </a:pPr>
            <a:r>
              <a:rPr lang="en-GB" sz="2000" dirty="0" err="1"/>
              <a:t>Megafauna</a:t>
            </a:r>
            <a:r>
              <a:rPr lang="en-GB" sz="2000" dirty="0"/>
              <a:t> ancient DNA extraction, amplification and </a:t>
            </a:r>
            <a:r>
              <a:rPr lang="en-GB" sz="2000" dirty="0" smtClean="0"/>
              <a:t>sequencing</a:t>
            </a:r>
          </a:p>
          <a:p>
            <a:pPr marL="182563" indent="-182563">
              <a:buFont typeface="Arial" pitchFamily="34" charset="0"/>
              <a:buChar char="•"/>
            </a:pPr>
            <a:r>
              <a:rPr lang="en-GB" sz="2000" dirty="0" err="1"/>
              <a:t>Megafauna</a:t>
            </a:r>
            <a:r>
              <a:rPr lang="en-GB" sz="2000" dirty="0"/>
              <a:t> ancient DNA sequence </a:t>
            </a:r>
            <a:r>
              <a:rPr lang="en-GB" sz="2000" dirty="0" smtClean="0"/>
              <a:t>analysis</a:t>
            </a:r>
          </a:p>
          <a:p>
            <a:pPr marL="182563" indent="-182563">
              <a:buFont typeface="Arial" pitchFamily="34" charset="0"/>
              <a:buChar char="•"/>
            </a:pPr>
            <a:r>
              <a:rPr lang="en-GB" sz="2000" dirty="0"/>
              <a:t>Gene-climate </a:t>
            </a:r>
            <a:r>
              <a:rPr lang="en-GB" sz="2000" dirty="0" smtClean="0"/>
              <a:t>correlation</a:t>
            </a:r>
          </a:p>
          <a:p>
            <a:pPr marL="182563" indent="-182563">
              <a:buFont typeface="Arial" pitchFamily="34" charset="0"/>
              <a:buChar char="•"/>
            </a:pPr>
            <a:r>
              <a:rPr lang="en-GB" sz="2000" dirty="0"/>
              <a:t>Temporal and spatial overlap of humans and </a:t>
            </a:r>
            <a:r>
              <a:rPr lang="en-GB" sz="2000" dirty="0" err="1"/>
              <a:t>megafauna</a:t>
            </a:r>
            <a:endParaRPr lang="en-GB" sz="2000" dirty="0" smtClean="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35" y="3068960"/>
            <a:ext cx="4611241"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666" y="3140968"/>
            <a:ext cx="424633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 y="-3500"/>
            <a:ext cx="9143918" cy="1203504"/>
            <a:chOff x="1" y="-3500"/>
            <a:chExt cx="9143918" cy="1203504"/>
          </a:xfrm>
        </p:grpSpPr>
        <p:sp>
          <p:nvSpPr>
            <p:cNvPr id="11" name="TextBox 10"/>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Quaternary mega fauna</a:t>
              </a:r>
            </a:p>
            <a:p>
              <a:pPr algn="ctr"/>
              <a:endParaRPr lang="en-GB" sz="3200" b="1" dirty="0"/>
            </a:p>
          </p:txBody>
        </p:sp>
        <p:pic>
          <p:nvPicPr>
            <p:cNvPr id="12" name="Picture 2" descr="PalAss Logo and link to Palaeontology &#10;&#10;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4129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20000"/>
              </a:spcBef>
              <a:spcAft>
                <a:spcPct val="0"/>
              </a:spcAft>
              <a:defRPr sz="2000">
                <a:solidFill>
                  <a:schemeClr val="tx1"/>
                </a:solidFill>
                <a:latin typeface="Arial" charset="0"/>
              </a:defRPr>
            </a:lvl6pPr>
            <a:lvl7pPr marL="2971800" indent="-228600" algn="ctr" eaLnBrk="0" fontAlgn="base" hangingPunct="0">
              <a:spcBef>
                <a:spcPct val="20000"/>
              </a:spcBef>
              <a:spcAft>
                <a:spcPct val="0"/>
              </a:spcAft>
              <a:defRPr sz="2000">
                <a:solidFill>
                  <a:schemeClr val="tx1"/>
                </a:solidFill>
                <a:latin typeface="Arial" charset="0"/>
              </a:defRPr>
            </a:lvl7pPr>
            <a:lvl8pPr marL="3429000" indent="-228600" algn="ctr" eaLnBrk="0" fontAlgn="base" hangingPunct="0">
              <a:spcBef>
                <a:spcPct val="20000"/>
              </a:spcBef>
              <a:spcAft>
                <a:spcPct val="0"/>
              </a:spcAft>
              <a:defRPr sz="2000">
                <a:solidFill>
                  <a:schemeClr val="tx1"/>
                </a:solidFill>
                <a:latin typeface="Arial" charset="0"/>
              </a:defRPr>
            </a:lvl8pPr>
            <a:lvl9pPr marL="3886200" indent="-228600" algn="ctr" eaLnBrk="0" fontAlgn="base" hangingPunct="0">
              <a:spcBef>
                <a:spcPct val="20000"/>
              </a:spcBef>
              <a:spcAft>
                <a:spcPct val="0"/>
              </a:spcAft>
              <a:defRPr sz="2000">
                <a:solidFill>
                  <a:schemeClr val="tx1"/>
                </a:solidFill>
                <a:latin typeface="Arial" charset="0"/>
              </a:defRPr>
            </a:lvl9pPr>
          </a:lstStyle>
          <a:p>
            <a:pPr eaLnBrk="1" hangingPunct="1"/>
            <a:r>
              <a:rPr lang="en-US" altLang="en-US" sz="1400"/>
              <a:t>Lunt et al., EGU 2008</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11" y="1052736"/>
            <a:ext cx="4080865"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 y="-3500"/>
            <a:ext cx="9143918" cy="1203504"/>
            <a:chOff x="1" y="-3500"/>
            <a:chExt cx="9143918" cy="1203504"/>
          </a:xfrm>
        </p:grpSpPr>
        <p:sp>
          <p:nvSpPr>
            <p:cNvPr id="15" name="TextBox 14"/>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Quaternary mega fauna</a:t>
              </a:r>
            </a:p>
            <a:p>
              <a:pPr algn="ctr"/>
              <a:endParaRPr lang="en-GB" sz="3200" b="1" dirty="0"/>
            </a:p>
          </p:txBody>
        </p:sp>
        <p:pic>
          <p:nvPicPr>
            <p:cNvPr id="16"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355976" y="1423016"/>
            <a:ext cx="4571959" cy="5816977"/>
          </a:xfrm>
          <a:prstGeom prst="rect">
            <a:avLst/>
          </a:prstGeom>
          <a:solidFill>
            <a:schemeClr val="bg1"/>
          </a:solidFill>
        </p:spPr>
        <p:txBody>
          <a:bodyPr wrap="square" rtlCol="0">
            <a:spAutoFit/>
          </a:bodyPr>
          <a:lstStyle/>
          <a:p>
            <a:pPr marL="342900" indent="-342900" algn="ctr">
              <a:buFont typeface="Arial" panose="020B0604020202020204" pitchFamily="34" charset="0"/>
              <a:buChar char="•"/>
            </a:pPr>
            <a:r>
              <a:rPr lang="en-GB" sz="2000" dirty="0" smtClean="0"/>
              <a:t>Climate as a major driver of population change over the last 50,000 </a:t>
            </a:r>
            <a:r>
              <a:rPr lang="en-GB" sz="2000" dirty="0" err="1" smtClean="0"/>
              <a:t>yrs</a:t>
            </a:r>
            <a:endParaRPr lang="en-GB" sz="2000" dirty="0" smtClean="0"/>
          </a:p>
          <a:p>
            <a:pPr marL="342900" indent="-342900" algn="ctr">
              <a:buFont typeface="Arial" panose="020B0604020202020204" pitchFamily="34" charset="0"/>
              <a:buChar char="•"/>
            </a:pPr>
            <a:endParaRPr lang="en-GB" sz="2000" dirty="0"/>
          </a:p>
          <a:p>
            <a:pPr marL="342900" indent="-342900" algn="ctr">
              <a:buFont typeface="Arial" panose="020B0604020202020204" pitchFamily="34" charset="0"/>
              <a:buChar char="•"/>
            </a:pPr>
            <a:r>
              <a:rPr lang="en-GB" sz="2000" dirty="0" smtClean="0"/>
              <a:t>Each species responds differently to climate, habitat change and human encroachment</a:t>
            </a:r>
          </a:p>
          <a:p>
            <a:pPr marL="342900" indent="-342900" algn="ctr">
              <a:buFont typeface="Arial" panose="020B0604020202020204" pitchFamily="34" charset="0"/>
              <a:buChar char="•"/>
            </a:pPr>
            <a:endParaRPr lang="en-GB" sz="2000" dirty="0"/>
          </a:p>
          <a:p>
            <a:pPr marL="342900" indent="-342900" algn="ctr">
              <a:buFont typeface="Arial" panose="020B0604020202020204" pitchFamily="34" charset="0"/>
              <a:buChar char="•"/>
            </a:pPr>
            <a:r>
              <a:rPr lang="en-GB" sz="2000" dirty="0" smtClean="0"/>
              <a:t>Climate can explain the extinction of Eurasian Musk ox and Woolly Rhino</a:t>
            </a:r>
          </a:p>
          <a:p>
            <a:pPr marL="342900" indent="-342900" algn="ctr">
              <a:buFont typeface="Arial" panose="020B0604020202020204" pitchFamily="34" charset="0"/>
              <a:buChar char="•"/>
            </a:pPr>
            <a:endParaRPr lang="en-GB" sz="2000" dirty="0"/>
          </a:p>
          <a:p>
            <a:pPr marL="342900" indent="-342900" algn="ctr">
              <a:buFont typeface="Arial" panose="020B0604020202020204" pitchFamily="34" charset="0"/>
              <a:buChar char="•"/>
            </a:pPr>
            <a:r>
              <a:rPr lang="en-GB" sz="2000" dirty="0" smtClean="0"/>
              <a:t>Combination of effects involved in the extinction of other species</a:t>
            </a:r>
          </a:p>
          <a:p>
            <a:pPr marL="342900" indent="-342900" algn="ctr">
              <a:buFont typeface="Arial" panose="020B0604020202020204" pitchFamily="34" charset="0"/>
              <a:buChar char="•"/>
            </a:pPr>
            <a:endParaRPr lang="en-GB" sz="2000" dirty="0"/>
          </a:p>
          <a:p>
            <a:pPr marL="342900" indent="-342900" algn="ctr">
              <a:buFont typeface="Arial" panose="020B0604020202020204" pitchFamily="34" charset="0"/>
              <a:buChar char="•"/>
            </a:pPr>
            <a:r>
              <a:rPr lang="en-GB" sz="2000" dirty="0" smtClean="0"/>
              <a:t>No unique genetic signature or range dynamics distinguishing extinct or extant species – future behaviour difficult to predict</a:t>
            </a:r>
          </a:p>
          <a:p>
            <a:pPr algn="ctr"/>
            <a:endParaRPr lang="en-GB" sz="3200" dirty="0"/>
          </a:p>
        </p:txBody>
      </p:sp>
    </p:spTree>
    <p:extLst>
      <p:ext uri="{BB962C8B-B14F-4D97-AF65-F5344CB8AC3E}">
        <p14:creationId xmlns:p14="http://schemas.microsoft.com/office/powerpoint/2010/main" val="2178585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4"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9638" name="AutoShape 6"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3" name="Group 2"/>
          <p:cNvGrpSpPr/>
          <p:nvPr/>
        </p:nvGrpSpPr>
        <p:grpSpPr>
          <a:xfrm>
            <a:off x="1" y="-3500"/>
            <a:ext cx="9143918" cy="1077218"/>
            <a:chOff x="1" y="-3500"/>
            <a:chExt cx="9143918" cy="1077218"/>
          </a:xfrm>
        </p:grpSpPr>
        <p:sp>
          <p:nvSpPr>
            <p:cNvPr id="17" name="TextBox 16"/>
            <p:cNvSpPr txBox="1"/>
            <p:nvPr/>
          </p:nvSpPr>
          <p:spPr>
            <a:xfrm>
              <a:off x="1" y="-3500"/>
              <a:ext cx="9143918" cy="10772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3200" b="1" dirty="0" smtClean="0"/>
                <a:t>     </a:t>
              </a:r>
              <a:r>
                <a:rPr lang="en-GB" sz="3200" b="1" dirty="0" err="1" smtClean="0"/>
                <a:t>Palaeoclimate</a:t>
              </a:r>
              <a:r>
                <a:rPr lang="en-GB" sz="3200" b="1" dirty="0" smtClean="0"/>
                <a:t> Modelling Services (</a:t>
              </a:r>
              <a:r>
                <a:rPr lang="en-GB" sz="3200" b="1" i="1" dirty="0" smtClean="0"/>
                <a:t>for all your </a:t>
              </a:r>
              <a:r>
                <a:rPr lang="en-GB" sz="3200" b="1" i="1" dirty="0" err="1" smtClean="0"/>
                <a:t>palaeoclimate</a:t>
              </a:r>
              <a:r>
                <a:rPr lang="en-GB" sz="3200" b="1" i="1" dirty="0" smtClean="0"/>
                <a:t> modelling needs…)</a:t>
              </a:r>
            </a:p>
          </p:txBody>
        </p:sp>
        <p:pic>
          <p:nvPicPr>
            <p:cNvPr id="18"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070543"/>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http://homepages.see.leeds.ac.uk/~earamh/Pictures/A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10394"/>
            <a:ext cx="1945115" cy="25066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Dr Lauren Grego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9500" y="1599617"/>
            <a:ext cx="2608591" cy="17281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homepages.see.leeds.ac.uk/~eardjh/Images/djh_head_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8248" y="1206800"/>
            <a:ext cx="1945115" cy="25108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bristol.ac.uk/media-library/sites/geography/news/2012/25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2543" y="4047961"/>
            <a:ext cx="1762507" cy="226136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isling Dol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149" y="4061937"/>
            <a:ext cx="1760451" cy="22473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536" y="3645024"/>
            <a:ext cx="1634037" cy="369332"/>
          </a:xfrm>
          <a:prstGeom prst="rect">
            <a:avLst/>
          </a:prstGeom>
          <a:noFill/>
        </p:spPr>
        <p:txBody>
          <a:bodyPr wrap="none" rtlCol="0">
            <a:spAutoFit/>
          </a:bodyPr>
          <a:lstStyle/>
          <a:p>
            <a:r>
              <a:rPr lang="en-GB" b="1" dirty="0" smtClean="0"/>
              <a:t>Me (you know)</a:t>
            </a:r>
            <a:endParaRPr lang="en-GB" b="1" dirty="0"/>
          </a:p>
        </p:txBody>
      </p:sp>
      <p:sp>
        <p:nvSpPr>
          <p:cNvPr id="13" name="TextBox 12"/>
          <p:cNvSpPr txBox="1"/>
          <p:nvPr/>
        </p:nvSpPr>
        <p:spPr>
          <a:xfrm>
            <a:off x="3506461" y="3275692"/>
            <a:ext cx="1713611" cy="369332"/>
          </a:xfrm>
          <a:prstGeom prst="rect">
            <a:avLst/>
          </a:prstGeom>
          <a:noFill/>
        </p:spPr>
        <p:txBody>
          <a:bodyPr wrap="none" rtlCol="0">
            <a:spAutoFit/>
          </a:bodyPr>
          <a:lstStyle/>
          <a:p>
            <a:r>
              <a:rPr lang="en-GB" b="1" dirty="0" smtClean="0"/>
              <a:t>Lauren </a:t>
            </a:r>
            <a:r>
              <a:rPr lang="en-GB" b="1" dirty="0" err="1" smtClean="0"/>
              <a:t>Gregoire</a:t>
            </a:r>
            <a:endParaRPr lang="en-GB" b="1" dirty="0"/>
          </a:p>
        </p:txBody>
      </p:sp>
      <p:sp>
        <p:nvSpPr>
          <p:cNvPr id="14" name="TextBox 13"/>
          <p:cNvSpPr txBox="1"/>
          <p:nvPr/>
        </p:nvSpPr>
        <p:spPr>
          <a:xfrm>
            <a:off x="7081910" y="3645024"/>
            <a:ext cx="1162498" cy="369332"/>
          </a:xfrm>
          <a:prstGeom prst="rect">
            <a:avLst/>
          </a:prstGeom>
          <a:noFill/>
        </p:spPr>
        <p:txBody>
          <a:bodyPr wrap="none" rtlCol="0">
            <a:spAutoFit/>
          </a:bodyPr>
          <a:lstStyle/>
          <a:p>
            <a:r>
              <a:rPr lang="en-GB" b="1" dirty="0" smtClean="0"/>
              <a:t>Daniel Hill</a:t>
            </a:r>
            <a:endParaRPr lang="en-GB" b="1" dirty="0"/>
          </a:p>
        </p:txBody>
      </p:sp>
      <p:sp>
        <p:nvSpPr>
          <p:cNvPr id="15" name="TextBox 14"/>
          <p:cNvSpPr txBox="1"/>
          <p:nvPr/>
        </p:nvSpPr>
        <p:spPr>
          <a:xfrm>
            <a:off x="1014474" y="6237312"/>
            <a:ext cx="1431802" cy="369332"/>
          </a:xfrm>
          <a:prstGeom prst="rect">
            <a:avLst/>
          </a:prstGeom>
          <a:noFill/>
        </p:spPr>
        <p:txBody>
          <a:bodyPr wrap="none" rtlCol="0">
            <a:spAutoFit/>
          </a:bodyPr>
          <a:lstStyle/>
          <a:p>
            <a:r>
              <a:rPr lang="en-GB" b="1" dirty="0" err="1" smtClean="0"/>
              <a:t>Aisling</a:t>
            </a:r>
            <a:r>
              <a:rPr lang="en-GB" b="1" dirty="0" smtClean="0"/>
              <a:t> Dolan</a:t>
            </a:r>
            <a:endParaRPr lang="en-GB" b="1" dirty="0"/>
          </a:p>
        </p:txBody>
      </p:sp>
      <p:sp>
        <p:nvSpPr>
          <p:cNvPr id="16" name="TextBox 15"/>
          <p:cNvSpPr txBox="1"/>
          <p:nvPr/>
        </p:nvSpPr>
        <p:spPr>
          <a:xfrm>
            <a:off x="3713370" y="6237312"/>
            <a:ext cx="1480855" cy="369332"/>
          </a:xfrm>
          <a:prstGeom prst="rect">
            <a:avLst/>
          </a:prstGeom>
          <a:noFill/>
        </p:spPr>
        <p:txBody>
          <a:bodyPr wrap="none" rtlCol="0">
            <a:spAutoFit/>
          </a:bodyPr>
          <a:lstStyle/>
          <a:p>
            <a:r>
              <a:rPr lang="en-GB" b="1" dirty="0" err="1" smtClean="0"/>
              <a:t>Ruza</a:t>
            </a:r>
            <a:r>
              <a:rPr lang="en-GB" b="1" dirty="0" smtClean="0"/>
              <a:t> </a:t>
            </a:r>
            <a:r>
              <a:rPr lang="en-GB" b="1" dirty="0" err="1" smtClean="0"/>
              <a:t>Ivanovic</a:t>
            </a:r>
            <a:endParaRPr lang="en-GB" b="1" dirty="0"/>
          </a:p>
        </p:txBody>
      </p:sp>
      <p:pic>
        <p:nvPicPr>
          <p:cNvPr id="7170" name="Picture 2" descr="Anja Schmid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191" y="4061937"/>
            <a:ext cx="1753083" cy="22473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506940" y="6259082"/>
            <a:ext cx="1449436" cy="369332"/>
          </a:xfrm>
          <a:prstGeom prst="rect">
            <a:avLst/>
          </a:prstGeom>
          <a:noFill/>
        </p:spPr>
        <p:txBody>
          <a:bodyPr wrap="none" rtlCol="0">
            <a:spAutoFit/>
          </a:bodyPr>
          <a:lstStyle/>
          <a:p>
            <a:r>
              <a:rPr lang="en-GB" b="1" dirty="0" err="1" smtClean="0"/>
              <a:t>Anja</a:t>
            </a:r>
            <a:r>
              <a:rPr lang="en-GB" b="1" dirty="0" smtClean="0"/>
              <a:t> Schmidt</a:t>
            </a:r>
            <a:endParaRPr lang="en-GB" b="1" dirty="0"/>
          </a:p>
        </p:txBody>
      </p:sp>
    </p:spTree>
    <p:extLst>
      <p:ext uri="{BB962C8B-B14F-4D97-AF65-F5344CB8AC3E}">
        <p14:creationId xmlns:p14="http://schemas.microsoft.com/office/powerpoint/2010/main" val="126969076"/>
      </p:ext>
    </p:extLst>
  </p:cSld>
  <p:clrMapOvr>
    <a:masterClrMapping/>
  </p:clrMapOvr>
  <p:transition advTm="5891"/>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6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6677" name="Text Box 5"/>
          <p:cNvSpPr txBox="1">
            <a:spLocks noChangeArrowheads="1"/>
          </p:cNvSpPr>
          <p:nvPr/>
        </p:nvSpPr>
        <p:spPr bwMode="auto">
          <a:xfrm>
            <a:off x="304800" y="304800"/>
            <a:ext cx="12601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b="0" dirty="0">
                <a:effectLst/>
              </a:rPr>
              <a:t>Palaeocene</a:t>
            </a:r>
            <a:endParaRPr lang="en-GB" altLang="en-GB" sz="1800" b="0" dirty="0">
              <a:effectLst/>
            </a:endParaRPr>
          </a:p>
        </p:txBody>
      </p:sp>
      <p:sp>
        <p:nvSpPr>
          <p:cNvPr id="156679" name="Text Box 7"/>
          <p:cNvSpPr txBox="1">
            <a:spLocks noChangeArrowheads="1"/>
          </p:cNvSpPr>
          <p:nvPr/>
        </p:nvSpPr>
        <p:spPr bwMode="auto">
          <a:xfrm>
            <a:off x="6705600" y="304800"/>
            <a:ext cx="8976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b="0">
                <a:effectLst/>
              </a:rPr>
              <a:t>Present</a:t>
            </a:r>
            <a:endParaRPr lang="en-GB" altLang="en-GB" sz="1800" b="0">
              <a:effectLst/>
            </a:endParaRPr>
          </a:p>
        </p:txBody>
      </p:sp>
      <p:sp>
        <p:nvSpPr>
          <p:cNvPr id="156680" name="Text Box 8"/>
          <p:cNvSpPr txBox="1">
            <a:spLocks noChangeArrowheads="1"/>
          </p:cNvSpPr>
          <p:nvPr/>
        </p:nvSpPr>
        <p:spPr bwMode="auto">
          <a:xfrm>
            <a:off x="989416" y="980728"/>
            <a:ext cx="71651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3200" dirty="0">
                <a:effectLst>
                  <a:outerShdw blurRad="38100" dist="38100" dir="2700000" algn="tl">
                    <a:srgbClr val="C0C0C0"/>
                  </a:outerShdw>
                </a:effectLst>
              </a:rPr>
              <a:t>Antarctica: from Gre</a:t>
            </a:r>
            <a:r>
              <a:rPr lang="en-GB" altLang="en-GB" sz="3200" dirty="0">
                <a:solidFill>
                  <a:schemeClr val="bg1"/>
                </a:solidFill>
                <a:effectLst>
                  <a:outerShdw blurRad="38100" dist="38100" dir="2700000" algn="tl">
                    <a:srgbClr val="C0C0C0"/>
                  </a:outerShdw>
                </a:effectLst>
              </a:rPr>
              <a:t>enhouse to Ice-house</a:t>
            </a:r>
          </a:p>
        </p:txBody>
      </p:sp>
      <p:sp>
        <p:nvSpPr>
          <p:cNvPr id="7" name="Text Box 2"/>
          <p:cNvSpPr txBox="1">
            <a:spLocks noChangeArrowheads="1"/>
          </p:cNvSpPr>
          <p:nvPr/>
        </p:nvSpPr>
        <p:spPr bwMode="auto">
          <a:xfrm>
            <a:off x="4861941" y="1700808"/>
            <a:ext cx="3992118" cy="954107"/>
          </a:xfrm>
          <a:prstGeom prst="rect">
            <a:avLst/>
          </a:prstGeom>
          <a:noFill/>
          <a:ln w="9525">
            <a:noFill/>
            <a:miter lim="800000"/>
            <a:headEnd/>
            <a:tailEnd/>
          </a:ln>
          <a:effectLst/>
        </p:spPr>
        <p:txBody>
          <a:bodyPr wrap="none">
            <a:spAutoFit/>
          </a:bodyPr>
          <a:lstStyle/>
          <a:p>
            <a:pPr algn="ctr">
              <a:defRPr/>
            </a:pPr>
            <a:r>
              <a:rPr lang="en-GB" sz="2800" u="sng" dirty="0" smtClean="0">
                <a:solidFill>
                  <a:schemeClr val="bg1"/>
                </a:solidFill>
                <a:effectLst>
                  <a:outerShdw blurRad="38100" dist="38100" dir="2700000" algn="tl">
                    <a:srgbClr val="C0C0C0"/>
                  </a:outerShdw>
                </a:effectLst>
              </a:rPr>
              <a:t>Mechanisms </a:t>
            </a:r>
            <a:r>
              <a:rPr lang="en-GB" sz="2800" u="sng" dirty="0">
                <a:solidFill>
                  <a:schemeClr val="bg1"/>
                </a:solidFill>
                <a:effectLst>
                  <a:outerShdw blurRad="38100" dist="38100" dir="2700000" algn="tl">
                    <a:srgbClr val="C0C0C0"/>
                  </a:outerShdw>
                </a:effectLst>
              </a:rPr>
              <a:t>for Antarctic </a:t>
            </a:r>
          </a:p>
          <a:p>
            <a:pPr algn="ctr">
              <a:defRPr/>
            </a:pPr>
            <a:r>
              <a:rPr lang="en-GB" sz="2800" u="sng" dirty="0">
                <a:solidFill>
                  <a:schemeClr val="bg1"/>
                </a:solidFill>
                <a:effectLst>
                  <a:outerShdw blurRad="38100" dist="38100" dir="2700000" algn="tl">
                    <a:srgbClr val="C0C0C0"/>
                  </a:outerShdw>
                </a:effectLst>
              </a:rPr>
              <a:t>Ice-Sheet Initiation</a:t>
            </a:r>
          </a:p>
        </p:txBody>
      </p:sp>
      <p:sp>
        <p:nvSpPr>
          <p:cNvPr id="8" name="Text Box 3"/>
          <p:cNvSpPr txBox="1">
            <a:spLocks noChangeArrowheads="1"/>
          </p:cNvSpPr>
          <p:nvPr/>
        </p:nvSpPr>
        <p:spPr bwMode="auto">
          <a:xfrm>
            <a:off x="5115718" y="2873203"/>
            <a:ext cx="3247427" cy="584775"/>
          </a:xfrm>
          <a:prstGeom prst="rect">
            <a:avLst/>
          </a:prstGeom>
          <a:noFill/>
          <a:ln w="9525">
            <a:noFill/>
            <a:miter lim="800000"/>
            <a:headEnd/>
            <a:tailEnd/>
          </a:ln>
          <a:effectLst/>
        </p:spPr>
        <p:txBody>
          <a:bodyPr wrap="none">
            <a:spAutoFit/>
          </a:bodyPr>
          <a:lstStyle/>
          <a:p>
            <a:pPr>
              <a:defRPr/>
            </a:pPr>
            <a:r>
              <a:rPr lang="en-GB" sz="3200" b="0" dirty="0">
                <a:solidFill>
                  <a:schemeClr val="bg1"/>
                </a:solidFill>
                <a:effectLst>
                  <a:outerShdw blurRad="38100" dist="38100" dir="2700000" algn="tl">
                    <a:srgbClr val="C0C0C0"/>
                  </a:outerShdw>
                </a:effectLst>
              </a:rPr>
              <a:t>• Ocean Gateways</a:t>
            </a:r>
          </a:p>
        </p:txBody>
      </p:sp>
      <p:sp>
        <p:nvSpPr>
          <p:cNvPr id="9" name="Text Box 4"/>
          <p:cNvSpPr txBox="1">
            <a:spLocks noChangeArrowheads="1"/>
          </p:cNvSpPr>
          <p:nvPr/>
        </p:nvSpPr>
        <p:spPr bwMode="auto">
          <a:xfrm>
            <a:off x="5131214" y="3601448"/>
            <a:ext cx="3609321" cy="584775"/>
          </a:xfrm>
          <a:prstGeom prst="rect">
            <a:avLst/>
          </a:prstGeom>
          <a:noFill/>
          <a:ln w="9525">
            <a:noFill/>
            <a:miter lim="800000"/>
            <a:headEnd/>
            <a:tailEnd/>
          </a:ln>
          <a:effectLst/>
        </p:spPr>
        <p:txBody>
          <a:bodyPr wrap="none">
            <a:spAutoFit/>
          </a:bodyPr>
          <a:lstStyle/>
          <a:p>
            <a:pPr>
              <a:defRPr/>
            </a:pPr>
            <a:r>
              <a:rPr lang="en-GB" sz="3200" b="0" dirty="0">
                <a:solidFill>
                  <a:schemeClr val="bg1"/>
                </a:solidFill>
                <a:effectLst>
                  <a:outerShdw blurRad="38100" dist="38100" dir="2700000" algn="tl">
                    <a:srgbClr val="C0C0C0"/>
                  </a:outerShdw>
                </a:effectLst>
              </a:rPr>
              <a:t>• Antarctic elevation</a:t>
            </a:r>
          </a:p>
        </p:txBody>
      </p:sp>
      <p:sp>
        <p:nvSpPr>
          <p:cNvPr id="10" name="Text Box 5"/>
          <p:cNvSpPr txBox="1">
            <a:spLocks noChangeArrowheads="1"/>
          </p:cNvSpPr>
          <p:nvPr/>
        </p:nvSpPr>
        <p:spPr bwMode="auto">
          <a:xfrm>
            <a:off x="5162037" y="4365104"/>
            <a:ext cx="3802452" cy="1569660"/>
          </a:xfrm>
          <a:prstGeom prst="rect">
            <a:avLst/>
          </a:prstGeom>
          <a:noFill/>
          <a:ln w="9525">
            <a:noFill/>
            <a:miter lim="800000"/>
            <a:headEnd/>
            <a:tailEnd/>
          </a:ln>
          <a:effectLst/>
        </p:spPr>
        <p:txBody>
          <a:bodyPr wrap="square">
            <a:spAutoFit/>
          </a:bodyPr>
          <a:lstStyle/>
          <a:p>
            <a:pPr>
              <a:defRPr/>
            </a:pPr>
            <a:r>
              <a:rPr lang="en-GB" sz="3200" b="0" dirty="0">
                <a:solidFill>
                  <a:schemeClr val="bg1"/>
                </a:solidFill>
                <a:effectLst>
                  <a:outerShdw blurRad="38100" dist="38100" dir="2700000" algn="tl">
                    <a:srgbClr val="C0C0C0"/>
                  </a:outerShdw>
                </a:effectLst>
              </a:rPr>
              <a:t>• Declining atmospheric CO</a:t>
            </a:r>
            <a:r>
              <a:rPr lang="en-GB" sz="3200" b="0" baseline="-25000" dirty="0">
                <a:solidFill>
                  <a:schemeClr val="bg1"/>
                </a:solidFill>
                <a:effectLst>
                  <a:outerShdw blurRad="38100" dist="38100" dir="2700000" algn="tl">
                    <a:srgbClr val="C0C0C0"/>
                  </a:outerShdw>
                </a:effectLst>
              </a:rPr>
              <a:t>2</a:t>
            </a:r>
            <a:r>
              <a:rPr lang="en-GB" sz="3200" b="0" dirty="0">
                <a:solidFill>
                  <a:schemeClr val="bg1"/>
                </a:solidFill>
                <a:effectLst>
                  <a:outerShdw blurRad="38100" dist="38100" dir="2700000" algn="tl">
                    <a:srgbClr val="C0C0C0"/>
                  </a:outerShdw>
                </a:effectLst>
              </a:rPr>
              <a:t> </a:t>
            </a:r>
            <a:r>
              <a:rPr lang="en-GB" sz="3200" b="0" dirty="0" smtClean="0">
                <a:solidFill>
                  <a:schemeClr val="bg1"/>
                </a:solidFill>
                <a:effectLst>
                  <a:outerShdw blurRad="38100" dist="38100" dir="2700000" algn="tl">
                    <a:srgbClr val="C0C0C0"/>
                  </a:outerShdw>
                </a:effectLst>
              </a:rPr>
              <a:t>concentration</a:t>
            </a:r>
            <a:endParaRPr lang="en-GB" sz="3200" b="0"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190179446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73" y="1079024"/>
            <a:ext cx="4191000" cy="530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073" y="1169640"/>
            <a:ext cx="4419600" cy="528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72689" y="6381328"/>
            <a:ext cx="2637966" cy="369332"/>
          </a:xfrm>
          <a:prstGeom prst="rect">
            <a:avLst/>
          </a:prstGeom>
          <a:noFill/>
          <a:ln w="9525">
            <a:noFill/>
            <a:miter lim="800000"/>
            <a:headEnd/>
            <a:tailEnd/>
          </a:ln>
          <a:effectLst/>
        </p:spPr>
        <p:txBody>
          <a:bodyPr wrap="none">
            <a:spAutoFit/>
          </a:bodyPr>
          <a:lstStyle/>
          <a:p>
            <a:pPr>
              <a:defRPr/>
            </a:pPr>
            <a:r>
              <a:rPr lang="en-GB" sz="1800" dirty="0" err="1"/>
              <a:t>DeConto</a:t>
            </a:r>
            <a:r>
              <a:rPr lang="en-GB" sz="1800" dirty="0"/>
              <a:t> &amp; </a:t>
            </a:r>
            <a:r>
              <a:rPr lang="en-GB" sz="1800" dirty="0" smtClean="0"/>
              <a:t>Pollard (2003).</a:t>
            </a:r>
            <a:endParaRPr lang="en-GB" sz="1800" dirty="0"/>
          </a:p>
        </p:txBody>
      </p:sp>
      <p:grpSp>
        <p:nvGrpSpPr>
          <p:cNvPr id="13" name="Group 12"/>
          <p:cNvGrpSpPr/>
          <p:nvPr/>
        </p:nvGrpSpPr>
        <p:grpSpPr>
          <a:xfrm>
            <a:off x="1" y="-3500"/>
            <a:ext cx="9143918" cy="1203504"/>
            <a:chOff x="1" y="-3500"/>
            <a:chExt cx="9143918" cy="1203504"/>
          </a:xfrm>
        </p:grpSpPr>
        <p:sp>
          <p:nvSpPr>
            <p:cNvPr id="14" name="TextBox 13"/>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A study ahead of its time</a:t>
              </a:r>
            </a:p>
            <a:p>
              <a:pPr algn="ctr"/>
              <a:endParaRPr lang="en-GB" sz="3200" b="1" dirty="0"/>
            </a:p>
          </p:txBody>
        </p:sp>
        <p:pic>
          <p:nvPicPr>
            <p:cNvPr id="15" name="Picture 2" descr="PalAss Logo and link to Palaeontology &#10;&#10;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034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76" y="1052736"/>
            <a:ext cx="6085919" cy="559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498707"/>
            <a:ext cx="3240360" cy="449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1" y="-3500"/>
            <a:ext cx="9143918" cy="1323439"/>
            <a:chOff x="1" y="-3500"/>
            <a:chExt cx="9143918" cy="1323439"/>
          </a:xfrm>
        </p:grpSpPr>
        <p:sp>
          <p:nvSpPr>
            <p:cNvPr id="14" name="TextBox 13"/>
            <p:cNvSpPr txBox="1"/>
            <p:nvPr/>
          </p:nvSpPr>
          <p:spPr>
            <a:xfrm>
              <a:off x="1" y="-3500"/>
              <a:ext cx="9143918" cy="13234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3200" b="1" dirty="0"/>
                <a:t> </a:t>
              </a:r>
              <a:r>
                <a:rPr lang="en-GB" sz="3200" b="1" dirty="0" smtClean="0"/>
                <a:t>      </a:t>
              </a:r>
              <a:r>
                <a:rPr lang="en-GB" sz="4000" b="1" dirty="0" smtClean="0"/>
                <a:t>Understanding the ocean circulation response</a:t>
              </a:r>
            </a:p>
          </p:txBody>
        </p:sp>
        <p:pic>
          <p:nvPicPr>
            <p:cNvPr id="15" name="Picture 2" descr="PalAss Logo and link to Palaeontology &#10;&#10;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1" y="3175"/>
              <a:ext cx="895605" cy="131676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http://homepages.see.leeds.ac.uk/~eardjh/Images/djh_head_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6336" y="1628800"/>
            <a:ext cx="1174112" cy="151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730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33427"/>
            <a:ext cx="4138896" cy="211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420887"/>
            <a:ext cx="4138896" cy="211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943" y="1834515"/>
            <a:ext cx="4091572" cy="2098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29564"/>
            <a:ext cx="4066888" cy="219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152" y="3936492"/>
            <a:ext cx="4290336" cy="287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338287" y="335558"/>
            <a:ext cx="4715934" cy="14465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3200" b="1" dirty="0"/>
              <a:t> </a:t>
            </a:r>
            <a:r>
              <a:rPr lang="en-GB" sz="3200" b="1" dirty="0" smtClean="0"/>
              <a:t>      </a:t>
            </a:r>
            <a:r>
              <a:rPr lang="en-GB" sz="2800" b="1" dirty="0" smtClean="0"/>
              <a:t>Understanding the </a:t>
            </a:r>
            <a:r>
              <a:rPr lang="en-GB" sz="2800" b="1" dirty="0" smtClean="0"/>
              <a:t>ocean circulation response </a:t>
            </a:r>
            <a:r>
              <a:rPr lang="en-GB" sz="2800" b="1" dirty="0" smtClean="0"/>
              <a:t>(Eocene-Oligocene)</a:t>
            </a:r>
            <a:endParaRPr lang="en-GB" sz="2800" b="1" dirty="0" smtClean="0"/>
          </a:p>
        </p:txBody>
      </p:sp>
    </p:spTree>
    <p:extLst>
      <p:ext uri="{BB962C8B-B14F-4D97-AF65-F5344CB8AC3E}">
        <p14:creationId xmlns:p14="http://schemas.microsoft.com/office/powerpoint/2010/main" val="4070941825"/>
      </p:ext>
    </p:extLst>
  </p:cSld>
  <p:clrMapOvr>
    <a:masterClrMapping/>
  </p:clrMapOvr>
  <p:transition advTm="453"/>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2826060"/>
            <a:ext cx="9123929" cy="1143000"/>
          </a:xfrm>
        </p:spPr>
        <p:txBody>
          <a:bodyPr>
            <a:noAutofit/>
          </a:bodyPr>
          <a:lstStyle/>
          <a:p>
            <a:endParaRPr lang="en-GB" sz="2400" b="1" dirty="0"/>
          </a:p>
        </p:txBody>
      </p:sp>
      <p:sp>
        <p:nvSpPr>
          <p:cNvPr id="3" name="Content Placeholder 2"/>
          <p:cNvSpPr>
            <a:spLocks noGrp="1"/>
          </p:cNvSpPr>
          <p:nvPr>
            <p:ph idx="1"/>
          </p:nvPr>
        </p:nvSpPr>
        <p:spPr/>
        <p:txBody>
          <a:bodyPr/>
          <a:lstStyle/>
          <a:p>
            <a:endParaRPr lang="en-GB"/>
          </a:p>
        </p:txBody>
      </p:sp>
      <p:pic>
        <p:nvPicPr>
          <p:cNvPr id="6146" name="Picture 2" descr="http://4.bp.blogspot.com/-aH9jCXLjROw/T_NHXlyaJ0I/AAAAAAAABB4/8J-SRHecH34/s1600/6_ClimateSensitivity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8784976" cy="5400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 y="-3500"/>
            <a:ext cx="9143918" cy="1203504"/>
            <a:chOff x="1" y="-3500"/>
            <a:chExt cx="9143918" cy="1203504"/>
          </a:xfrm>
        </p:grpSpPr>
        <p:sp>
          <p:nvSpPr>
            <p:cNvPr id="9" name="TextBox 8"/>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0"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1092097" y="118954"/>
            <a:ext cx="7848872" cy="861774"/>
          </a:xfrm>
          <a:prstGeom prst="rect">
            <a:avLst/>
          </a:prstGeom>
        </p:spPr>
        <p:txBody>
          <a:bodyPr wrap="square">
            <a:spAutoFit/>
          </a:bodyPr>
          <a:lstStyle/>
          <a:p>
            <a:r>
              <a:rPr lang="en-GB" sz="3200" b="1" dirty="0"/>
              <a:t>Climate Sensitivity </a:t>
            </a:r>
            <a:r>
              <a:rPr lang="en-GB" dirty="0"/>
              <a:t>– </a:t>
            </a:r>
            <a:r>
              <a:rPr lang="en-GB" b="1" dirty="0"/>
              <a:t>equilibrium global annual mean temperature response to a doubling of CO</a:t>
            </a:r>
            <a:r>
              <a:rPr lang="en-GB" b="1" baseline="-25000" dirty="0"/>
              <a:t>2</a:t>
            </a:r>
            <a:r>
              <a:rPr lang="en-GB" b="1" dirty="0"/>
              <a:t> from fast feedbacks </a:t>
            </a:r>
            <a:endParaRPr lang="en-GB" dirty="0"/>
          </a:p>
        </p:txBody>
      </p:sp>
    </p:spTree>
    <p:extLst>
      <p:ext uri="{BB962C8B-B14F-4D97-AF65-F5344CB8AC3E}">
        <p14:creationId xmlns:p14="http://schemas.microsoft.com/office/powerpoint/2010/main" val="3074371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limakurve_WebPage.jpg" descr="/Users/harrydowsett/Desktop/Klimakurve_WebPage.jpg"/>
          <p:cNvPicPr>
            <a:picLocks noChangeAspect="1"/>
          </p:cNvPicPr>
          <p:nvPr/>
        </p:nvPicPr>
        <p:blipFill>
          <a:blip r:embed="rId2" cstate="print"/>
          <a:srcRect l="-720" r="-720"/>
          <a:stretch>
            <a:fillRect/>
          </a:stretch>
        </p:blipFill>
        <p:spPr bwMode="auto">
          <a:xfrm>
            <a:off x="395536" y="1412007"/>
            <a:ext cx="8429625" cy="4897313"/>
          </a:xfrm>
          <a:prstGeom prst="rect">
            <a:avLst/>
          </a:prstGeom>
          <a:noFill/>
          <a:ln w="9525">
            <a:noFill/>
            <a:miter lim="800000"/>
            <a:headEnd/>
            <a:tailEnd/>
          </a:ln>
        </p:spPr>
      </p:pic>
      <p:grpSp>
        <p:nvGrpSpPr>
          <p:cNvPr id="12" name="Group 11"/>
          <p:cNvGrpSpPr/>
          <p:nvPr/>
        </p:nvGrpSpPr>
        <p:grpSpPr>
          <a:xfrm>
            <a:off x="1" y="-3500"/>
            <a:ext cx="9143918" cy="1203504"/>
            <a:chOff x="1" y="-3500"/>
            <a:chExt cx="9143918" cy="1203504"/>
          </a:xfrm>
        </p:grpSpPr>
        <p:sp>
          <p:nvSpPr>
            <p:cNvPr id="13" name="TextBox 12"/>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4"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1092097" y="118954"/>
            <a:ext cx="7848872" cy="861774"/>
          </a:xfrm>
          <a:prstGeom prst="rect">
            <a:avLst/>
          </a:prstGeom>
        </p:spPr>
        <p:txBody>
          <a:bodyPr wrap="square">
            <a:spAutoFit/>
          </a:bodyPr>
          <a:lstStyle/>
          <a:p>
            <a:r>
              <a:rPr lang="en-GB" sz="3200" b="1" dirty="0" smtClean="0"/>
              <a:t>Earth System Sensitivity </a:t>
            </a:r>
            <a:r>
              <a:rPr lang="en-GB" dirty="0"/>
              <a:t>– </a:t>
            </a:r>
            <a:r>
              <a:rPr lang="en-GB" b="1" dirty="0"/>
              <a:t>equilibrium global annual mean temperature response to a doubling of CO</a:t>
            </a:r>
            <a:r>
              <a:rPr lang="en-GB" b="1" baseline="-25000" dirty="0"/>
              <a:t>2</a:t>
            </a:r>
            <a:r>
              <a:rPr lang="en-GB" b="1" dirty="0"/>
              <a:t> from fast </a:t>
            </a:r>
            <a:r>
              <a:rPr lang="en-GB" b="1" i="1" dirty="0" smtClean="0"/>
              <a:t>and slow </a:t>
            </a:r>
            <a:r>
              <a:rPr lang="en-GB" b="1" dirty="0" smtClean="0"/>
              <a:t>feedbacks </a:t>
            </a:r>
            <a:endParaRPr lang="en-GB" dirty="0"/>
          </a:p>
        </p:txBody>
      </p:sp>
    </p:spTree>
    <p:extLst>
      <p:ext uri="{BB962C8B-B14F-4D97-AF65-F5344CB8AC3E}">
        <p14:creationId xmlns:p14="http://schemas.microsoft.com/office/powerpoint/2010/main" val="3445892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4641379"/>
          </a:xfrm>
        </p:spPr>
        <p:txBody>
          <a:bodyPr/>
          <a:lstStyle/>
          <a:p>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2060848"/>
            <a:ext cx="532859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074"/>
            <a:ext cx="352839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 y="-3500"/>
            <a:ext cx="9143918" cy="1203504"/>
            <a:chOff x="1" y="-3500"/>
            <a:chExt cx="9143918" cy="1203504"/>
          </a:xfrm>
        </p:grpSpPr>
        <p:sp>
          <p:nvSpPr>
            <p:cNvPr id="11" name="TextBox 10"/>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2"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1092097" y="118954"/>
            <a:ext cx="7848872" cy="861774"/>
          </a:xfrm>
          <a:prstGeom prst="rect">
            <a:avLst/>
          </a:prstGeom>
        </p:spPr>
        <p:txBody>
          <a:bodyPr wrap="square">
            <a:spAutoFit/>
          </a:bodyPr>
          <a:lstStyle/>
          <a:p>
            <a:r>
              <a:rPr lang="en-GB" sz="3200" b="1" dirty="0" smtClean="0"/>
              <a:t>Earth System Sensitivity </a:t>
            </a:r>
            <a:r>
              <a:rPr lang="en-GB" dirty="0"/>
              <a:t>– </a:t>
            </a:r>
            <a:r>
              <a:rPr lang="en-GB" b="1" dirty="0"/>
              <a:t>equilibrium global annual mean temperature response to a doubling of CO</a:t>
            </a:r>
            <a:r>
              <a:rPr lang="en-GB" b="1" baseline="-25000" dirty="0"/>
              <a:t>2</a:t>
            </a:r>
            <a:r>
              <a:rPr lang="en-GB" b="1" dirty="0"/>
              <a:t> from fast </a:t>
            </a:r>
            <a:r>
              <a:rPr lang="en-GB" b="1" i="1" dirty="0" smtClean="0"/>
              <a:t>and slow </a:t>
            </a:r>
            <a:r>
              <a:rPr lang="en-GB" b="1" dirty="0" smtClean="0"/>
              <a:t>feedbacks </a:t>
            </a:r>
            <a:endParaRPr lang="en-GB" dirty="0"/>
          </a:p>
        </p:txBody>
      </p:sp>
    </p:spTree>
    <p:extLst>
      <p:ext uri="{BB962C8B-B14F-4D97-AF65-F5344CB8AC3E}">
        <p14:creationId xmlns:p14="http://schemas.microsoft.com/office/powerpoint/2010/main" val="4064641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609600" y="509431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t>ESS 30 to 50% greater than CS </a:t>
            </a:r>
            <a:endParaRPr lang="en-GB" sz="4000" dirty="0"/>
          </a:p>
        </p:txBody>
      </p:sp>
      <p:grpSp>
        <p:nvGrpSpPr>
          <p:cNvPr id="10" name="Group 9"/>
          <p:cNvGrpSpPr/>
          <p:nvPr/>
        </p:nvGrpSpPr>
        <p:grpSpPr>
          <a:xfrm>
            <a:off x="1" y="-3500"/>
            <a:ext cx="9143918" cy="1203504"/>
            <a:chOff x="1" y="-3500"/>
            <a:chExt cx="9143918" cy="1203504"/>
          </a:xfrm>
        </p:grpSpPr>
        <p:sp>
          <p:nvSpPr>
            <p:cNvPr id="11" name="TextBox 10"/>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2"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906796" y="-27384"/>
            <a:ext cx="8237123" cy="1077218"/>
          </a:xfrm>
          <a:prstGeom prst="rect">
            <a:avLst/>
          </a:prstGeom>
        </p:spPr>
        <p:txBody>
          <a:bodyPr wrap="square">
            <a:spAutoFit/>
          </a:bodyPr>
          <a:lstStyle/>
          <a:p>
            <a:r>
              <a:rPr lang="en-GB" sz="3200" b="1" dirty="0" smtClean="0"/>
              <a:t>Use models to account for appropriate slow feedbacks &amp; remove non-relevant factors</a:t>
            </a:r>
            <a:endParaRPr lang="en-GB" sz="3200" b="1" dirty="0"/>
          </a:p>
        </p:txBody>
      </p:sp>
    </p:spTree>
    <p:extLst>
      <p:ext uri="{BB962C8B-B14F-4D97-AF65-F5344CB8AC3E}">
        <p14:creationId xmlns:p14="http://schemas.microsoft.com/office/powerpoint/2010/main" val="1020797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NSF logo.jpg"/>
          <p:cNvPicPr>
            <a:picLocks noChangeAspect="1"/>
          </p:cNvPicPr>
          <p:nvPr/>
        </p:nvPicPr>
        <p:blipFill>
          <a:blip r:embed="rId2" cstate="print"/>
          <a:stretch>
            <a:fillRect/>
          </a:stretch>
        </p:blipFill>
        <p:spPr>
          <a:xfrm>
            <a:off x="2411760" y="1916832"/>
            <a:ext cx="1074340" cy="1080810"/>
          </a:xfrm>
          <a:prstGeom prst="rect">
            <a:avLst/>
          </a:prstGeom>
        </p:spPr>
      </p:pic>
      <p:pic>
        <p:nvPicPr>
          <p:cNvPr id="17" name="Picture 24"/>
          <p:cNvPicPr>
            <a:picLocks noChangeAspect="1"/>
          </p:cNvPicPr>
          <p:nvPr/>
        </p:nvPicPr>
        <p:blipFill>
          <a:blip r:embed="rId3" cstate="print">
            <a:alphaModFix/>
          </a:blip>
          <a:srcRect/>
          <a:stretch>
            <a:fillRect/>
          </a:stretch>
        </p:blipFill>
        <p:spPr bwMode="auto">
          <a:xfrm>
            <a:off x="840915" y="3567398"/>
            <a:ext cx="2035539" cy="759229"/>
          </a:xfrm>
          <a:prstGeom prst="rect">
            <a:avLst/>
          </a:prstGeom>
          <a:noFill/>
          <a:ln w="9525">
            <a:noFill/>
            <a:miter lim="800000"/>
            <a:headEnd/>
            <a:tailEnd/>
          </a:ln>
        </p:spPr>
      </p:pic>
      <p:pic>
        <p:nvPicPr>
          <p:cNvPr id="66" name="Picture 65" descr="pliomiplogo_web.png"/>
          <p:cNvPicPr>
            <a:picLocks noChangeAspect="1"/>
          </p:cNvPicPr>
          <p:nvPr/>
        </p:nvPicPr>
        <p:blipFill>
          <a:blip r:embed="rId4" cstate="print"/>
          <a:stretch>
            <a:fillRect/>
          </a:stretch>
        </p:blipFill>
        <p:spPr>
          <a:xfrm>
            <a:off x="4355976" y="2060848"/>
            <a:ext cx="1709947" cy="1598909"/>
          </a:xfrm>
          <a:prstGeom prst="rect">
            <a:avLst/>
          </a:prstGeom>
        </p:spPr>
      </p:pic>
      <p:pic>
        <p:nvPicPr>
          <p:cNvPr id="59" name="Picture 58" descr="British_Geological_Survey_logo.jpg"/>
          <p:cNvPicPr>
            <a:picLocks noChangeAspect="1"/>
          </p:cNvPicPr>
          <p:nvPr/>
        </p:nvPicPr>
        <p:blipFill>
          <a:blip r:embed="rId5" cstate="print">
            <a:alphaModFix/>
          </a:blip>
          <a:srcRect r="17596"/>
          <a:stretch>
            <a:fillRect/>
          </a:stretch>
        </p:blipFill>
        <p:spPr>
          <a:xfrm>
            <a:off x="84387" y="2327304"/>
            <a:ext cx="2405990" cy="653897"/>
          </a:xfrm>
          <a:prstGeom prst="rect">
            <a:avLst/>
          </a:prstGeom>
        </p:spPr>
      </p:pic>
      <p:pic>
        <p:nvPicPr>
          <p:cNvPr id="38" name="Picture 37" descr="big_logo_new.gif"/>
          <p:cNvPicPr>
            <a:picLocks noChangeAspect="1"/>
          </p:cNvPicPr>
          <p:nvPr/>
        </p:nvPicPr>
        <p:blipFill>
          <a:blip r:embed="rId6" cstate="print">
            <a:alphaModFix/>
          </a:blip>
          <a:srcRect t="22857" b="5714"/>
          <a:stretch>
            <a:fillRect/>
          </a:stretch>
        </p:blipFill>
        <p:spPr>
          <a:xfrm>
            <a:off x="4625472" y="5468029"/>
            <a:ext cx="4508802" cy="1352647"/>
          </a:xfrm>
          <a:prstGeom prst="rect">
            <a:avLst/>
          </a:prstGeom>
        </p:spPr>
      </p:pic>
      <p:pic>
        <p:nvPicPr>
          <p:cNvPr id="61" name="Picture 60" descr="brown_logo.jpg"/>
          <p:cNvPicPr>
            <a:picLocks noChangeAspect="1"/>
          </p:cNvPicPr>
          <p:nvPr/>
        </p:nvPicPr>
        <p:blipFill>
          <a:blip r:embed="rId7" cstate="print">
            <a:alphaModFix/>
          </a:blip>
          <a:stretch>
            <a:fillRect/>
          </a:stretch>
        </p:blipFill>
        <p:spPr>
          <a:xfrm>
            <a:off x="4884935" y="4125502"/>
            <a:ext cx="1458691" cy="1680412"/>
          </a:xfrm>
          <a:prstGeom prst="rect">
            <a:avLst/>
          </a:prstGeom>
        </p:spPr>
      </p:pic>
      <p:pic>
        <p:nvPicPr>
          <p:cNvPr id="10" name="mason_logo.gif" descr="/Users/harrydowsett/Desktop/mason_logo.gif"/>
          <p:cNvPicPr>
            <a:picLocks noChangeAspect="1"/>
          </p:cNvPicPr>
          <p:nvPr/>
        </p:nvPicPr>
        <p:blipFill>
          <a:blip r:embed="rId8" cstate="print">
            <a:alphaModFix/>
          </a:blip>
          <a:stretch>
            <a:fillRect/>
          </a:stretch>
        </p:blipFill>
        <p:spPr>
          <a:xfrm>
            <a:off x="7973042" y="4317150"/>
            <a:ext cx="1094430" cy="684907"/>
          </a:xfrm>
          <a:prstGeom prst="rect">
            <a:avLst/>
          </a:prstGeom>
          <a:effectLst/>
        </p:spPr>
      </p:pic>
      <p:pic>
        <p:nvPicPr>
          <p:cNvPr id="43" name="Picture 42" descr="siu_logo.gif"/>
          <p:cNvPicPr>
            <a:picLocks noChangeAspect="1"/>
          </p:cNvPicPr>
          <p:nvPr/>
        </p:nvPicPr>
        <p:blipFill>
          <a:blip r:embed="rId9" cstate="print">
            <a:alphaModFix/>
          </a:blip>
          <a:srcRect l="2466" r="7397" b="6400"/>
          <a:stretch>
            <a:fillRect/>
          </a:stretch>
        </p:blipFill>
        <p:spPr>
          <a:xfrm>
            <a:off x="7105455" y="4317535"/>
            <a:ext cx="854679" cy="683866"/>
          </a:xfrm>
          <a:prstGeom prst="rect">
            <a:avLst/>
          </a:prstGeom>
        </p:spPr>
      </p:pic>
      <p:pic>
        <p:nvPicPr>
          <p:cNvPr id="30" name="Picture 29" descr="PowellCtrV16.pdf"/>
          <p:cNvPicPr>
            <a:picLocks noChangeAspect="1"/>
          </p:cNvPicPr>
          <p:nvPr/>
        </p:nvPicPr>
        <p:blipFill>
          <a:blip r:embed="rId10" cstate="print">
            <a:alphaModFix/>
          </a:blip>
          <a:srcRect l="21460" t="12842" r="30813" b="26293"/>
          <a:stretch>
            <a:fillRect/>
          </a:stretch>
        </p:blipFill>
        <p:spPr>
          <a:xfrm>
            <a:off x="8243874" y="2204865"/>
            <a:ext cx="720614" cy="1080120"/>
          </a:xfrm>
          <a:prstGeom prst="rect">
            <a:avLst/>
          </a:prstGeom>
        </p:spPr>
      </p:pic>
      <p:pic>
        <p:nvPicPr>
          <p:cNvPr id="50" name="Picture 49" descr="Bjerknes CCR.jpg"/>
          <p:cNvPicPr>
            <a:picLocks noChangeAspect="1"/>
          </p:cNvPicPr>
          <p:nvPr/>
        </p:nvPicPr>
        <p:blipFill>
          <a:blip r:embed="rId11" cstate="print">
            <a:alphaModFix/>
          </a:blip>
          <a:stretch>
            <a:fillRect/>
          </a:stretch>
        </p:blipFill>
        <p:spPr>
          <a:xfrm>
            <a:off x="6588224" y="3356992"/>
            <a:ext cx="1695462" cy="431653"/>
          </a:xfrm>
          <a:prstGeom prst="rect">
            <a:avLst/>
          </a:prstGeom>
          <a:ln w="9525" cap="flat" cmpd="sng" algn="ctr">
            <a:noFill/>
            <a:prstDash val="solid"/>
            <a:round/>
            <a:headEnd type="none" w="med" len="med"/>
            <a:tailEnd type="none" w="med" len="med"/>
          </a:ln>
        </p:spPr>
      </p:pic>
      <p:pic>
        <p:nvPicPr>
          <p:cNvPr id="45" name="Picture 44" descr="Bristol logo-ltr.tiff"/>
          <p:cNvPicPr>
            <a:picLocks noChangeAspect="1"/>
          </p:cNvPicPr>
          <p:nvPr/>
        </p:nvPicPr>
        <p:blipFill>
          <a:blip r:embed="rId12" cstate="print">
            <a:alphaModFix/>
          </a:blip>
          <a:stretch>
            <a:fillRect/>
          </a:stretch>
        </p:blipFill>
        <p:spPr>
          <a:xfrm>
            <a:off x="107504" y="1601467"/>
            <a:ext cx="1944216" cy="562062"/>
          </a:xfrm>
          <a:prstGeom prst="rect">
            <a:avLst/>
          </a:prstGeom>
        </p:spPr>
      </p:pic>
      <p:pic>
        <p:nvPicPr>
          <p:cNvPr id="37" name="Picture 36" descr="cu_logo.gif"/>
          <p:cNvPicPr>
            <a:picLocks noChangeAspect="1"/>
          </p:cNvPicPr>
          <p:nvPr/>
        </p:nvPicPr>
        <p:blipFill>
          <a:blip r:embed="rId13" cstate="print">
            <a:alphaModFix/>
          </a:blip>
          <a:stretch>
            <a:fillRect/>
          </a:stretch>
        </p:blipFill>
        <p:spPr>
          <a:xfrm>
            <a:off x="4508301" y="5814913"/>
            <a:ext cx="3688660" cy="602005"/>
          </a:xfrm>
          <a:prstGeom prst="rect">
            <a:avLst/>
          </a:prstGeom>
        </p:spPr>
      </p:pic>
      <p:pic>
        <p:nvPicPr>
          <p:cNvPr id="29" name="Picture 28"/>
          <p:cNvPicPr>
            <a:picLocks noChangeAspect="1"/>
          </p:cNvPicPr>
          <p:nvPr/>
        </p:nvPicPr>
        <p:blipFill>
          <a:blip r:embed="rId14" cstate="print">
            <a:alphaModFix/>
          </a:blip>
          <a:stretch>
            <a:fillRect/>
          </a:stretch>
        </p:blipFill>
        <p:spPr>
          <a:xfrm>
            <a:off x="8407423" y="5035308"/>
            <a:ext cx="642917" cy="417887"/>
          </a:xfrm>
          <a:prstGeom prst="rect">
            <a:avLst/>
          </a:prstGeom>
        </p:spPr>
      </p:pic>
      <p:pic>
        <p:nvPicPr>
          <p:cNvPr id="36" name="Picture 35" descr="Mendenhall logo.jpg"/>
          <p:cNvPicPr>
            <a:picLocks noChangeAspect="1"/>
          </p:cNvPicPr>
          <p:nvPr/>
        </p:nvPicPr>
        <p:blipFill>
          <a:blip r:embed="rId15" cstate="print"/>
          <a:stretch>
            <a:fillRect/>
          </a:stretch>
        </p:blipFill>
        <p:spPr>
          <a:xfrm>
            <a:off x="19599" y="5834339"/>
            <a:ext cx="2901501" cy="1019706"/>
          </a:xfrm>
          <a:prstGeom prst="rect">
            <a:avLst/>
          </a:prstGeom>
        </p:spPr>
      </p:pic>
      <p:pic>
        <p:nvPicPr>
          <p:cNvPr id="62" name="Picture 61" descr="u derby logo.png"/>
          <p:cNvPicPr>
            <a:picLocks noChangeAspect="1"/>
          </p:cNvPicPr>
          <p:nvPr/>
        </p:nvPicPr>
        <p:blipFill>
          <a:blip r:embed="rId16" cstate="print"/>
          <a:srcRect t="-10723"/>
          <a:stretch>
            <a:fillRect/>
          </a:stretch>
        </p:blipFill>
        <p:spPr>
          <a:xfrm>
            <a:off x="6500201" y="5440867"/>
            <a:ext cx="1704406" cy="392449"/>
          </a:xfrm>
          <a:prstGeom prst="rect">
            <a:avLst/>
          </a:prstGeom>
          <a:solidFill>
            <a:schemeClr val="tx1">
              <a:lumMod val="50000"/>
              <a:lumOff val="50000"/>
            </a:schemeClr>
          </a:solidFill>
        </p:spPr>
      </p:pic>
      <p:pic>
        <p:nvPicPr>
          <p:cNvPr id="58" name="Picture 57" descr="baslogo1000.gif"/>
          <p:cNvPicPr>
            <a:picLocks noChangeAspect="1"/>
          </p:cNvPicPr>
          <p:nvPr/>
        </p:nvPicPr>
        <p:blipFill>
          <a:blip r:embed="rId17" cstate="print">
            <a:alphaModFix/>
          </a:blip>
          <a:stretch>
            <a:fillRect/>
          </a:stretch>
        </p:blipFill>
        <p:spPr>
          <a:xfrm>
            <a:off x="1130144" y="5723466"/>
            <a:ext cx="2743718" cy="642105"/>
          </a:xfrm>
          <a:prstGeom prst="rect">
            <a:avLst/>
          </a:prstGeom>
        </p:spPr>
      </p:pic>
      <p:pic>
        <p:nvPicPr>
          <p:cNvPr id="51" name="Picture 50" descr="NASA_logo_big.png"/>
          <p:cNvPicPr>
            <a:picLocks noChangeAspect="1"/>
          </p:cNvPicPr>
          <p:nvPr/>
        </p:nvPicPr>
        <p:blipFill>
          <a:blip r:embed="rId18" cstate="print">
            <a:alphaModFix/>
          </a:blip>
          <a:stretch>
            <a:fillRect/>
          </a:stretch>
        </p:blipFill>
        <p:spPr>
          <a:xfrm>
            <a:off x="3264921" y="5738805"/>
            <a:ext cx="1256041" cy="1075327"/>
          </a:xfrm>
          <a:prstGeom prst="rect">
            <a:avLst/>
          </a:prstGeom>
        </p:spPr>
      </p:pic>
      <p:pic>
        <p:nvPicPr>
          <p:cNvPr id="60" name="Picture 59" descr="Leicester logo white-blue.png"/>
          <p:cNvPicPr>
            <a:picLocks noChangeAspect="1"/>
          </p:cNvPicPr>
          <p:nvPr/>
        </p:nvPicPr>
        <p:blipFill>
          <a:blip r:embed="rId19" cstate="print">
            <a:alphaModFix/>
          </a:blip>
          <a:stretch>
            <a:fillRect/>
          </a:stretch>
        </p:blipFill>
        <p:spPr>
          <a:xfrm>
            <a:off x="73898" y="4939490"/>
            <a:ext cx="2995121" cy="777154"/>
          </a:xfrm>
          <a:prstGeom prst="rect">
            <a:avLst/>
          </a:prstGeom>
        </p:spPr>
      </p:pic>
      <p:pic>
        <p:nvPicPr>
          <p:cNvPr id="47" name="Picture 46" descr="ncar_highres_transparent.png"/>
          <p:cNvPicPr>
            <a:picLocks noChangeAspect="1"/>
          </p:cNvPicPr>
          <p:nvPr/>
        </p:nvPicPr>
        <p:blipFill>
          <a:blip r:embed="rId20" cstate="print">
            <a:alphaModFix/>
          </a:blip>
          <a:srcRect r="1800" b="4768"/>
          <a:stretch>
            <a:fillRect/>
          </a:stretch>
        </p:blipFill>
        <p:spPr>
          <a:xfrm>
            <a:off x="19599" y="4001105"/>
            <a:ext cx="3028121" cy="1108556"/>
          </a:xfrm>
          <a:prstGeom prst="rect">
            <a:avLst/>
          </a:prstGeom>
        </p:spPr>
      </p:pic>
      <p:pic>
        <p:nvPicPr>
          <p:cNvPr id="52" name="Picture 51" descr="LSCE.jpg"/>
          <p:cNvPicPr>
            <a:picLocks noChangeAspect="1"/>
          </p:cNvPicPr>
          <p:nvPr/>
        </p:nvPicPr>
        <p:blipFill>
          <a:blip r:embed="rId21" cstate="print">
            <a:alphaModFix/>
          </a:blip>
          <a:srcRect l="20362" t="12194" r="16629" b="18003"/>
          <a:stretch>
            <a:fillRect/>
          </a:stretch>
        </p:blipFill>
        <p:spPr>
          <a:xfrm>
            <a:off x="4239063" y="4134730"/>
            <a:ext cx="810934" cy="1099414"/>
          </a:xfrm>
          <a:prstGeom prst="rect">
            <a:avLst/>
          </a:prstGeom>
        </p:spPr>
      </p:pic>
      <p:pic>
        <p:nvPicPr>
          <p:cNvPr id="42" name="Picture 41" descr="jhwk4C_RF_OL.jpg"/>
          <p:cNvPicPr>
            <a:picLocks noChangeAspect="1"/>
          </p:cNvPicPr>
          <p:nvPr/>
        </p:nvPicPr>
        <p:blipFill>
          <a:blip r:embed="rId22" cstate="print">
            <a:alphaModFix/>
          </a:blip>
          <a:srcRect r="1069"/>
          <a:stretch>
            <a:fillRect/>
          </a:stretch>
        </p:blipFill>
        <p:spPr>
          <a:xfrm>
            <a:off x="6081221" y="4383479"/>
            <a:ext cx="1007744" cy="907704"/>
          </a:xfrm>
          <a:prstGeom prst="rect">
            <a:avLst/>
          </a:prstGeom>
        </p:spPr>
      </p:pic>
      <p:pic>
        <p:nvPicPr>
          <p:cNvPr id="41" name="Picture 40" descr="logo.png"/>
          <p:cNvPicPr>
            <a:picLocks noChangeAspect="1"/>
          </p:cNvPicPr>
          <p:nvPr/>
        </p:nvPicPr>
        <p:blipFill>
          <a:blip r:embed="rId23" cstate="print">
            <a:alphaModFix/>
          </a:blip>
          <a:stretch>
            <a:fillRect/>
          </a:stretch>
        </p:blipFill>
        <p:spPr>
          <a:xfrm>
            <a:off x="6938340" y="5033178"/>
            <a:ext cx="1431309" cy="374401"/>
          </a:xfrm>
          <a:prstGeom prst="rect">
            <a:avLst/>
          </a:prstGeom>
        </p:spPr>
      </p:pic>
      <p:pic>
        <p:nvPicPr>
          <p:cNvPr id="46" name="Picture 45" descr="U HongKong logo_20.jpg"/>
          <p:cNvPicPr>
            <a:picLocks noChangeAspect="1"/>
          </p:cNvPicPr>
          <p:nvPr/>
        </p:nvPicPr>
        <p:blipFill>
          <a:blip r:embed="rId24" cstate="print"/>
          <a:stretch>
            <a:fillRect/>
          </a:stretch>
        </p:blipFill>
        <p:spPr>
          <a:xfrm>
            <a:off x="7206229" y="2299355"/>
            <a:ext cx="822155" cy="918546"/>
          </a:xfrm>
          <a:prstGeom prst="rect">
            <a:avLst/>
          </a:prstGeom>
        </p:spPr>
      </p:pic>
      <p:pic>
        <p:nvPicPr>
          <p:cNvPr id="57" name="Picture 56" descr="AORI U Tokyo logo.jpg"/>
          <p:cNvPicPr>
            <a:picLocks noChangeAspect="1"/>
          </p:cNvPicPr>
          <p:nvPr/>
        </p:nvPicPr>
        <p:blipFill>
          <a:blip r:embed="rId25" cstate="print">
            <a:alphaModFix/>
          </a:blip>
          <a:srcRect l="11467" t="9195" r="11362" b="12468"/>
          <a:stretch>
            <a:fillRect/>
          </a:stretch>
        </p:blipFill>
        <p:spPr>
          <a:xfrm>
            <a:off x="3219368" y="4286052"/>
            <a:ext cx="853088" cy="865989"/>
          </a:xfrm>
          <a:prstGeom prst="rect">
            <a:avLst/>
          </a:prstGeom>
        </p:spPr>
      </p:pic>
      <p:pic>
        <p:nvPicPr>
          <p:cNvPr id="64" name="Picture 63" descr="Smithsonian Inst. logo.tiff"/>
          <p:cNvPicPr>
            <a:picLocks noChangeAspect="1"/>
          </p:cNvPicPr>
          <p:nvPr/>
        </p:nvPicPr>
        <p:blipFill>
          <a:blip r:embed="rId26" cstate="print"/>
          <a:stretch>
            <a:fillRect/>
          </a:stretch>
        </p:blipFill>
        <p:spPr>
          <a:xfrm>
            <a:off x="6010571" y="2283396"/>
            <a:ext cx="1246978" cy="991715"/>
          </a:xfrm>
          <a:prstGeom prst="rect">
            <a:avLst/>
          </a:prstGeom>
        </p:spPr>
      </p:pic>
      <p:pic>
        <p:nvPicPr>
          <p:cNvPr id="49" name="Picture 48" descr="U Tskuba logo.gif"/>
          <p:cNvPicPr>
            <a:picLocks noChangeAspect="1"/>
          </p:cNvPicPr>
          <p:nvPr/>
        </p:nvPicPr>
        <p:blipFill>
          <a:blip r:embed="rId27" cstate="print">
            <a:alphaModFix/>
          </a:blip>
          <a:stretch>
            <a:fillRect/>
          </a:stretch>
        </p:blipFill>
        <p:spPr>
          <a:xfrm>
            <a:off x="7236296" y="3789040"/>
            <a:ext cx="1758785" cy="381066"/>
          </a:xfrm>
          <a:prstGeom prst="rect">
            <a:avLst/>
          </a:prstGeom>
        </p:spPr>
      </p:pic>
      <p:pic>
        <p:nvPicPr>
          <p:cNvPr id="56" name="Picture 55" descr="JAMSTEC_logo.png"/>
          <p:cNvPicPr>
            <a:picLocks noChangeAspect="1"/>
          </p:cNvPicPr>
          <p:nvPr/>
        </p:nvPicPr>
        <p:blipFill>
          <a:blip r:embed="rId28" cstate="print">
            <a:alphaModFix/>
          </a:blip>
          <a:stretch>
            <a:fillRect/>
          </a:stretch>
        </p:blipFill>
        <p:spPr>
          <a:xfrm>
            <a:off x="93186" y="3085980"/>
            <a:ext cx="915125" cy="915125"/>
          </a:xfrm>
          <a:prstGeom prst="rect">
            <a:avLst/>
          </a:prstGeom>
        </p:spPr>
      </p:pic>
      <p:pic>
        <p:nvPicPr>
          <p:cNvPr id="63" name="Picture 62" descr="NERC logo1000.gif"/>
          <p:cNvPicPr>
            <a:picLocks noChangeAspect="1"/>
          </p:cNvPicPr>
          <p:nvPr/>
        </p:nvPicPr>
        <p:blipFill>
          <a:blip r:embed="rId29" cstate="print">
            <a:alphaModFix/>
          </a:blip>
          <a:stretch>
            <a:fillRect/>
          </a:stretch>
        </p:blipFill>
        <p:spPr>
          <a:xfrm>
            <a:off x="1143100" y="2951887"/>
            <a:ext cx="1938385" cy="610456"/>
          </a:xfrm>
          <a:prstGeom prst="rect">
            <a:avLst/>
          </a:prstGeom>
        </p:spPr>
      </p:pic>
      <p:grpSp>
        <p:nvGrpSpPr>
          <p:cNvPr id="2" name="Group 67"/>
          <p:cNvGrpSpPr>
            <a:grpSpLocks noChangeAspect="1"/>
          </p:cNvGrpSpPr>
          <p:nvPr/>
        </p:nvGrpSpPr>
        <p:grpSpPr>
          <a:xfrm>
            <a:off x="5872967" y="3290309"/>
            <a:ext cx="1148617" cy="933298"/>
            <a:chOff x="6269440" y="2849734"/>
            <a:chExt cx="1556017" cy="1264326"/>
          </a:xfrm>
        </p:grpSpPr>
        <p:pic>
          <p:nvPicPr>
            <p:cNvPr id="67" name="Picture 66" descr="U Tokyo logo.jpg"/>
            <p:cNvPicPr>
              <a:picLocks noChangeAspect="1"/>
            </p:cNvPicPr>
            <p:nvPr/>
          </p:nvPicPr>
          <p:blipFill>
            <a:blip r:embed="rId30" cstate="print">
              <a:alphaModFix/>
            </a:blip>
            <a:srcRect t="73842"/>
            <a:stretch>
              <a:fillRect/>
            </a:stretch>
          </p:blipFill>
          <p:spPr>
            <a:xfrm>
              <a:off x="6269440" y="3552612"/>
              <a:ext cx="1556017" cy="561448"/>
            </a:xfrm>
            <a:prstGeom prst="rect">
              <a:avLst/>
            </a:prstGeom>
          </p:spPr>
        </p:pic>
        <p:pic>
          <p:nvPicPr>
            <p:cNvPr id="53" name="Picture 52" descr="U Tokyo logo.jpg"/>
            <p:cNvPicPr>
              <a:picLocks noChangeAspect="1"/>
            </p:cNvPicPr>
            <p:nvPr/>
          </p:nvPicPr>
          <p:blipFill>
            <a:blip r:embed="rId31" cstate="print">
              <a:alphaModFix/>
            </a:blip>
            <a:srcRect b="29015"/>
            <a:stretch>
              <a:fillRect/>
            </a:stretch>
          </p:blipFill>
          <p:spPr>
            <a:xfrm>
              <a:off x="6291650" y="2849734"/>
              <a:ext cx="803564" cy="786829"/>
            </a:xfrm>
            <a:prstGeom prst="rect">
              <a:avLst/>
            </a:prstGeom>
          </p:spPr>
        </p:pic>
      </p:grpSp>
      <p:pic>
        <p:nvPicPr>
          <p:cNvPr id="55" name="Picture 54" descr="AWI logo.gif"/>
          <p:cNvPicPr>
            <a:picLocks noChangeAspect="1"/>
          </p:cNvPicPr>
          <p:nvPr/>
        </p:nvPicPr>
        <p:blipFill>
          <a:blip r:embed="rId32" cstate="print">
            <a:alphaModFix/>
          </a:blip>
          <a:srcRect t="16050" b="16053"/>
          <a:stretch>
            <a:fillRect/>
          </a:stretch>
        </p:blipFill>
        <p:spPr>
          <a:xfrm>
            <a:off x="4893769" y="3496279"/>
            <a:ext cx="954147" cy="486706"/>
          </a:xfrm>
          <a:prstGeom prst="rect">
            <a:avLst/>
          </a:prstGeom>
        </p:spPr>
      </p:pic>
      <p:grpSp>
        <p:nvGrpSpPr>
          <p:cNvPr id="3" name="Group 69"/>
          <p:cNvGrpSpPr>
            <a:grpSpLocks noChangeAspect="1"/>
          </p:cNvGrpSpPr>
          <p:nvPr/>
        </p:nvGrpSpPr>
        <p:grpSpPr>
          <a:xfrm>
            <a:off x="3137318" y="5281517"/>
            <a:ext cx="1600997" cy="389779"/>
            <a:chOff x="2486488" y="3512517"/>
            <a:chExt cx="2383166" cy="552986"/>
          </a:xfrm>
        </p:grpSpPr>
        <p:pic>
          <p:nvPicPr>
            <p:cNvPr id="54" name="Picture 53" descr="CAS logo.png"/>
            <p:cNvPicPr>
              <a:picLocks noChangeAspect="1"/>
            </p:cNvPicPr>
            <p:nvPr/>
          </p:nvPicPr>
          <p:blipFill>
            <a:blip r:embed="rId33" cstate="print">
              <a:alphaModFix/>
            </a:blip>
            <a:srcRect l="20339" r="21559" b="38491"/>
            <a:stretch>
              <a:fillRect/>
            </a:stretch>
          </p:blipFill>
          <p:spPr>
            <a:xfrm>
              <a:off x="2486488" y="3512517"/>
              <a:ext cx="581490" cy="552986"/>
            </a:xfrm>
            <a:prstGeom prst="rect">
              <a:avLst/>
            </a:prstGeom>
          </p:spPr>
        </p:pic>
        <p:pic>
          <p:nvPicPr>
            <p:cNvPr id="69" name="Picture 68" descr="CAS logo.png"/>
            <p:cNvPicPr>
              <a:picLocks noChangeAspect="1"/>
            </p:cNvPicPr>
            <p:nvPr/>
          </p:nvPicPr>
          <p:blipFill>
            <a:blip r:embed="rId34" cstate="print">
              <a:alphaModFix/>
            </a:blip>
            <a:srcRect t="68436"/>
            <a:stretch>
              <a:fillRect/>
            </a:stretch>
          </p:blipFill>
          <p:spPr>
            <a:xfrm>
              <a:off x="3005221" y="3513967"/>
              <a:ext cx="1864433" cy="528652"/>
            </a:xfrm>
            <a:prstGeom prst="rect">
              <a:avLst/>
            </a:prstGeom>
          </p:spPr>
        </p:pic>
      </p:grpSp>
      <p:pic>
        <p:nvPicPr>
          <p:cNvPr id="65" name="Picture 64" descr="Jackson-school-UT-logo.png"/>
          <p:cNvPicPr>
            <a:picLocks noChangeAspect="1"/>
          </p:cNvPicPr>
          <p:nvPr/>
        </p:nvPicPr>
        <p:blipFill>
          <a:blip r:embed="rId35" cstate="print">
            <a:lum contrast="15000"/>
          </a:blip>
          <a:stretch>
            <a:fillRect/>
          </a:stretch>
        </p:blipFill>
        <p:spPr>
          <a:xfrm>
            <a:off x="2636143" y="3703550"/>
            <a:ext cx="2206118" cy="566850"/>
          </a:xfrm>
          <a:prstGeom prst="rect">
            <a:avLst/>
          </a:prstGeom>
        </p:spPr>
      </p:pic>
      <p:pic>
        <p:nvPicPr>
          <p:cNvPr id="44" name="Picture 43" descr="logolg.gif"/>
          <p:cNvPicPr>
            <a:picLocks noChangeAspect="1"/>
          </p:cNvPicPr>
          <p:nvPr/>
        </p:nvPicPr>
        <p:blipFill>
          <a:blip r:embed="rId36" cstate="print">
            <a:alphaModFix/>
          </a:blip>
          <a:stretch>
            <a:fillRect/>
          </a:stretch>
        </p:blipFill>
        <p:spPr>
          <a:xfrm>
            <a:off x="3006896" y="2467570"/>
            <a:ext cx="1343435" cy="1178555"/>
          </a:xfrm>
          <a:prstGeom prst="rect">
            <a:avLst/>
          </a:prstGeom>
        </p:spPr>
      </p:pic>
      <p:pic>
        <p:nvPicPr>
          <p:cNvPr id="77" name="Picture 76" descr="prism_color_logo_lrg.jpg"/>
          <p:cNvPicPr>
            <a:picLocks noChangeAspect="1"/>
          </p:cNvPicPr>
          <p:nvPr/>
        </p:nvPicPr>
        <p:blipFill>
          <a:blip r:embed="rId37" cstate="print"/>
          <a:stretch>
            <a:fillRect/>
          </a:stretch>
        </p:blipFill>
        <p:spPr>
          <a:xfrm>
            <a:off x="4644008" y="1196752"/>
            <a:ext cx="855706" cy="834517"/>
          </a:xfrm>
          <a:prstGeom prst="rect">
            <a:avLst/>
          </a:prstGeom>
        </p:spPr>
      </p:pic>
      <p:pic>
        <p:nvPicPr>
          <p:cNvPr id="78" name="Picture 18" descr="images.jpeg"/>
          <p:cNvPicPr>
            <a:picLocks noChangeAspect="1"/>
          </p:cNvPicPr>
          <p:nvPr/>
        </p:nvPicPr>
        <p:blipFill>
          <a:blip r:embed="rId38" cstate="print">
            <a:alphaModFix/>
            <a:lum contrast="15000"/>
          </a:blip>
          <a:srcRect/>
          <a:stretch>
            <a:fillRect/>
          </a:stretch>
        </p:blipFill>
        <p:spPr bwMode="auto">
          <a:xfrm>
            <a:off x="8136247" y="1300336"/>
            <a:ext cx="834757" cy="819154"/>
          </a:xfrm>
          <a:prstGeom prst="rect">
            <a:avLst/>
          </a:prstGeom>
          <a:noFill/>
          <a:ln w="9525">
            <a:noFill/>
            <a:miter lim="800000"/>
            <a:headEnd/>
            <a:tailEnd/>
          </a:ln>
        </p:spPr>
      </p:pic>
      <p:pic>
        <p:nvPicPr>
          <p:cNvPr id="79" name="Picture 2" descr="European Research Council logo">
            <a:hlinkClick r:id="rId39" tooltip="European Research Council"/>
          </p:cNvPr>
          <p:cNvPicPr>
            <a:picLocks noChangeAspect="1" noChangeArrowheads="1"/>
          </p:cNvPicPr>
          <p:nvPr/>
        </p:nvPicPr>
        <p:blipFill>
          <a:blip r:embed="rId40" cstate="print"/>
          <a:srcRect/>
          <a:stretch>
            <a:fillRect/>
          </a:stretch>
        </p:blipFill>
        <p:spPr bwMode="auto">
          <a:xfrm>
            <a:off x="3707904" y="1628800"/>
            <a:ext cx="810278" cy="847994"/>
          </a:xfrm>
          <a:prstGeom prst="rect">
            <a:avLst/>
          </a:prstGeom>
          <a:noFill/>
          <a:ln w="9525">
            <a:noFill/>
            <a:miter lim="800000"/>
            <a:headEnd/>
            <a:tailEnd/>
          </a:ln>
        </p:spPr>
      </p:pic>
      <p:pic>
        <p:nvPicPr>
          <p:cNvPr id="80" name="Picture 79" descr="iodp_logo-300x116.png"/>
          <p:cNvPicPr>
            <a:picLocks noChangeAspect="1"/>
          </p:cNvPicPr>
          <p:nvPr/>
        </p:nvPicPr>
        <p:blipFill>
          <a:blip r:embed="rId41" cstate="print">
            <a:alphaModFix/>
          </a:blip>
          <a:stretch>
            <a:fillRect/>
          </a:stretch>
        </p:blipFill>
        <p:spPr>
          <a:xfrm>
            <a:off x="5771298" y="1208653"/>
            <a:ext cx="2355094" cy="910634"/>
          </a:xfrm>
          <a:prstGeom prst="rect">
            <a:avLst/>
          </a:prstGeom>
        </p:spPr>
      </p:pic>
      <p:pic>
        <p:nvPicPr>
          <p:cNvPr id="81" name="Picture 4" descr="The big PMIP 3 logo">
            <a:hlinkClick r:id="rId42"/>
          </p:cNvPr>
          <p:cNvPicPr>
            <a:picLocks noChangeAspect="1" noChangeArrowheads="1"/>
          </p:cNvPicPr>
          <p:nvPr/>
        </p:nvPicPr>
        <p:blipFill>
          <a:blip r:embed="rId43" cstate="print"/>
          <a:srcRect/>
          <a:stretch>
            <a:fillRect/>
          </a:stretch>
        </p:blipFill>
        <p:spPr bwMode="auto">
          <a:xfrm>
            <a:off x="2123728" y="1224046"/>
            <a:ext cx="1692722" cy="764793"/>
          </a:xfrm>
          <a:prstGeom prst="rect">
            <a:avLst/>
          </a:prstGeom>
          <a:noFill/>
          <a:ln w="9525">
            <a:noFill/>
            <a:miter lim="800000"/>
            <a:headEnd/>
            <a:tailEnd/>
          </a:ln>
        </p:spPr>
      </p:pic>
      <p:grpSp>
        <p:nvGrpSpPr>
          <p:cNvPr id="68" name="Group 67"/>
          <p:cNvGrpSpPr/>
          <p:nvPr/>
        </p:nvGrpSpPr>
        <p:grpSpPr>
          <a:xfrm>
            <a:off x="1" y="-3500"/>
            <a:ext cx="9143918" cy="1203504"/>
            <a:chOff x="1" y="-3500"/>
            <a:chExt cx="9143918" cy="1203504"/>
          </a:xfrm>
        </p:grpSpPr>
        <p:sp>
          <p:nvSpPr>
            <p:cNvPr id="71" name="TextBox 70"/>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72" name="Picture 2" descr="PalAss Logo and link to Palaeontology &#10;&#10;Online"/>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Rectangle 81"/>
          <p:cNvSpPr/>
          <p:nvPr/>
        </p:nvSpPr>
        <p:spPr>
          <a:xfrm>
            <a:off x="971600" y="-99392"/>
            <a:ext cx="8162674" cy="1323439"/>
          </a:xfrm>
          <a:prstGeom prst="rect">
            <a:avLst/>
          </a:prstGeom>
        </p:spPr>
        <p:txBody>
          <a:bodyPr wrap="square">
            <a:spAutoFit/>
          </a:bodyPr>
          <a:lstStyle/>
          <a:p>
            <a:r>
              <a:rPr lang="en-GB" sz="4000" b="1" dirty="0" smtClean="0"/>
              <a:t>Pliocene Model Intercomparison Project</a:t>
            </a:r>
            <a:endParaRPr lang="en-GB" sz="4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1069" y="764704"/>
            <a:ext cx="8855786"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dirty="0" smtClean="0">
                <a:ea typeface="Calibri (Headings)"/>
                <a:cs typeface="Arial" pitchFamily="34" charset="0"/>
              </a:rPr>
              <a:t>Can use PlioMIP results to tell us something about ESS</a:t>
            </a:r>
            <a:endParaRPr kumimoji="0" lang="en-US" sz="2800" b="0" i="0" u="none" strike="noStrike" kern="1200" cap="none" spc="0" normalizeH="0" baseline="0" noProof="0" dirty="0" smtClean="0">
              <a:ln>
                <a:noFill/>
              </a:ln>
              <a:solidFill>
                <a:srgbClr val="1B587C"/>
              </a:solidFill>
              <a:effectLst/>
              <a:uLnTx/>
              <a:uFillTx/>
              <a:latin typeface="+mn-lt"/>
              <a:ea typeface="Calibri (Headings)"/>
              <a:cs typeface="Arial" pitchFamily="34" charset="0"/>
            </a:endParaRPr>
          </a:p>
        </p:txBody>
      </p:sp>
      <p:graphicFrame>
        <p:nvGraphicFramePr>
          <p:cNvPr id="10" name="Table 9"/>
          <p:cNvGraphicFramePr>
            <a:graphicFrameLocks noGrp="1"/>
          </p:cNvGraphicFramePr>
          <p:nvPr/>
        </p:nvGraphicFramePr>
        <p:xfrm>
          <a:off x="347400" y="1700808"/>
          <a:ext cx="8352927" cy="4937760"/>
        </p:xfrm>
        <a:graphic>
          <a:graphicData uri="http://schemas.openxmlformats.org/drawingml/2006/table">
            <a:tbl>
              <a:tblPr firstRow="1" bandRow="1">
                <a:tableStyleId>{5940675A-B579-460E-94D1-54222C63F5DA}</a:tableStyleId>
              </a:tblPr>
              <a:tblGrid>
                <a:gridCol w="2175972"/>
                <a:gridCol w="1784468"/>
                <a:gridCol w="1512168"/>
                <a:gridCol w="1944216"/>
                <a:gridCol w="936103"/>
              </a:tblGrid>
              <a:tr h="370840">
                <a:tc>
                  <a:txBody>
                    <a:bodyPr/>
                    <a:lstStyle/>
                    <a:p>
                      <a:r>
                        <a:rPr lang="en-GB" sz="2400" dirty="0" smtClean="0"/>
                        <a:t>Model</a:t>
                      </a:r>
                      <a:endParaRPr lang="en-GB" sz="2400" dirty="0"/>
                    </a:p>
                  </a:txBody>
                  <a:tcPr/>
                </a:tc>
                <a:tc>
                  <a:txBody>
                    <a:bodyPr/>
                    <a:lstStyle/>
                    <a:p>
                      <a:pPr algn="ctr"/>
                      <a:r>
                        <a:rPr lang="en-GB" sz="2400" dirty="0" smtClean="0"/>
                        <a:t>Pliocene warming (K)</a:t>
                      </a:r>
                      <a:endParaRPr lang="en-GB" sz="2400" dirty="0"/>
                    </a:p>
                  </a:txBody>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GB" sz="2400" dirty="0" smtClean="0"/>
                        <a:t>Climate Sensitivity</a:t>
                      </a:r>
                    </a:p>
                  </a:txBody>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GB" sz="2400" dirty="0" smtClean="0"/>
                        <a:t>Earth System Sensitivity</a:t>
                      </a:r>
                    </a:p>
                  </a:txBody>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GB" sz="2400" dirty="0" smtClean="0"/>
                        <a:t>ESS / CS</a:t>
                      </a:r>
                    </a:p>
                  </a:txBody>
                  <a:tcPr/>
                </a:tc>
              </a:tr>
              <a:tr h="370840">
                <a:tc>
                  <a:txBody>
                    <a:bodyPr/>
                    <a:lstStyle/>
                    <a:p>
                      <a:r>
                        <a:rPr lang="en-GB" sz="2400" dirty="0" smtClean="0"/>
                        <a:t>CCSM4</a:t>
                      </a:r>
                      <a:endParaRPr lang="en-GB" sz="2400" dirty="0"/>
                    </a:p>
                  </a:txBody>
                  <a:tcPr/>
                </a:tc>
                <a:tc>
                  <a:txBody>
                    <a:bodyPr/>
                    <a:lstStyle/>
                    <a:p>
                      <a:pPr algn="ctr"/>
                      <a:r>
                        <a:rPr lang="en-GB" sz="2400" dirty="0" smtClean="0"/>
                        <a:t>1.86</a:t>
                      </a:r>
                      <a:endParaRPr lang="en-GB" sz="2400" dirty="0"/>
                    </a:p>
                  </a:txBody>
                  <a:tcPr/>
                </a:tc>
                <a:tc>
                  <a:txBody>
                    <a:bodyPr/>
                    <a:lstStyle/>
                    <a:p>
                      <a:pPr algn="ctr"/>
                      <a:r>
                        <a:rPr lang="en-GB" sz="2400" dirty="0" smtClean="0"/>
                        <a:t>3.2</a:t>
                      </a:r>
                      <a:endParaRPr lang="en-GB" sz="2400" dirty="0"/>
                    </a:p>
                  </a:txBody>
                  <a:tcPr/>
                </a:tc>
                <a:tc>
                  <a:txBody>
                    <a:bodyPr/>
                    <a:lstStyle/>
                    <a:p>
                      <a:pPr algn="ctr"/>
                      <a:r>
                        <a:rPr lang="en-GB" sz="2400" dirty="0" smtClean="0"/>
                        <a:t>3.51</a:t>
                      </a:r>
                      <a:endParaRPr lang="en-GB" sz="2400" dirty="0"/>
                    </a:p>
                  </a:txBody>
                  <a:tcPr/>
                </a:tc>
                <a:tc>
                  <a:txBody>
                    <a:bodyPr/>
                    <a:lstStyle/>
                    <a:p>
                      <a:pPr algn="ctr"/>
                      <a:r>
                        <a:rPr lang="en-GB" sz="2400" dirty="0" smtClean="0"/>
                        <a:t>1.1</a:t>
                      </a:r>
                      <a:endParaRPr lang="en-GB" sz="2400" dirty="0"/>
                    </a:p>
                  </a:txBody>
                  <a:tcPr/>
                </a:tc>
              </a:tr>
              <a:tr h="370840">
                <a:tc>
                  <a:txBody>
                    <a:bodyPr/>
                    <a:lstStyle/>
                    <a:p>
                      <a:r>
                        <a:rPr lang="en-GB" sz="2400" dirty="0" smtClean="0"/>
                        <a:t>COSMOS</a:t>
                      </a:r>
                      <a:endParaRPr lang="en-GB" sz="2400" dirty="0"/>
                    </a:p>
                  </a:txBody>
                  <a:tcPr/>
                </a:tc>
                <a:tc>
                  <a:txBody>
                    <a:bodyPr/>
                    <a:lstStyle/>
                    <a:p>
                      <a:pPr algn="ctr"/>
                      <a:r>
                        <a:rPr lang="en-GB" sz="2400" dirty="0" smtClean="0"/>
                        <a:t>3.60</a:t>
                      </a:r>
                      <a:endParaRPr lang="en-GB" sz="2400" dirty="0"/>
                    </a:p>
                  </a:txBody>
                  <a:tcPr/>
                </a:tc>
                <a:tc>
                  <a:txBody>
                    <a:bodyPr/>
                    <a:lstStyle/>
                    <a:p>
                      <a:pPr algn="ctr"/>
                      <a:r>
                        <a:rPr lang="en-GB" sz="2400" dirty="0" smtClean="0"/>
                        <a:t>4.1</a:t>
                      </a:r>
                      <a:endParaRPr lang="en-GB" sz="2400" dirty="0"/>
                    </a:p>
                  </a:txBody>
                  <a:tcPr/>
                </a:tc>
                <a:tc>
                  <a:txBody>
                    <a:bodyPr/>
                    <a:lstStyle/>
                    <a:p>
                      <a:pPr algn="ctr"/>
                      <a:r>
                        <a:rPr lang="en-GB" sz="2400" dirty="0" smtClean="0"/>
                        <a:t>6.77</a:t>
                      </a:r>
                      <a:endParaRPr lang="en-GB" sz="2400" dirty="0"/>
                    </a:p>
                  </a:txBody>
                  <a:tcPr/>
                </a:tc>
                <a:tc>
                  <a:txBody>
                    <a:bodyPr/>
                    <a:lstStyle/>
                    <a:p>
                      <a:pPr algn="ctr"/>
                      <a:r>
                        <a:rPr lang="en-GB" sz="2400" dirty="0" smtClean="0"/>
                        <a:t>1.7</a:t>
                      </a:r>
                      <a:endParaRPr lang="en-GB" sz="2400" dirty="0"/>
                    </a:p>
                  </a:txBody>
                  <a:tcPr/>
                </a:tc>
              </a:tr>
              <a:tr h="370840">
                <a:tc>
                  <a:txBody>
                    <a:bodyPr/>
                    <a:lstStyle/>
                    <a:p>
                      <a:r>
                        <a:rPr lang="en-GB" sz="2400" dirty="0" smtClean="0"/>
                        <a:t>GISS-E2-R</a:t>
                      </a:r>
                      <a:endParaRPr lang="en-GB" sz="2400" dirty="0"/>
                    </a:p>
                  </a:txBody>
                  <a:tcPr/>
                </a:tc>
                <a:tc>
                  <a:txBody>
                    <a:bodyPr/>
                    <a:lstStyle/>
                    <a:p>
                      <a:pPr algn="ctr"/>
                      <a:r>
                        <a:rPr lang="en-GB" sz="2400" dirty="0" smtClean="0"/>
                        <a:t>2.12</a:t>
                      </a:r>
                      <a:endParaRPr lang="en-GB" sz="2400" dirty="0"/>
                    </a:p>
                  </a:txBody>
                  <a:tcPr/>
                </a:tc>
                <a:tc>
                  <a:txBody>
                    <a:bodyPr/>
                    <a:lstStyle/>
                    <a:p>
                      <a:pPr algn="ctr"/>
                      <a:r>
                        <a:rPr lang="en-GB" sz="2400" dirty="0" smtClean="0"/>
                        <a:t>2.7</a:t>
                      </a:r>
                      <a:endParaRPr lang="en-GB" sz="2400" dirty="0"/>
                    </a:p>
                  </a:txBody>
                  <a:tcPr/>
                </a:tc>
                <a:tc>
                  <a:txBody>
                    <a:bodyPr/>
                    <a:lstStyle/>
                    <a:p>
                      <a:pPr algn="ctr"/>
                      <a:r>
                        <a:rPr lang="en-GB" sz="2400" dirty="0" smtClean="0"/>
                        <a:t>3.98</a:t>
                      </a:r>
                      <a:endParaRPr lang="en-GB" sz="2400" dirty="0"/>
                    </a:p>
                  </a:txBody>
                  <a:tcPr/>
                </a:tc>
                <a:tc>
                  <a:txBody>
                    <a:bodyPr/>
                    <a:lstStyle/>
                    <a:p>
                      <a:pPr algn="ctr"/>
                      <a:r>
                        <a:rPr lang="en-GB" sz="2400" dirty="0" smtClean="0"/>
                        <a:t>1.5</a:t>
                      </a:r>
                      <a:endParaRPr lang="en-GB" sz="2400" dirty="0"/>
                    </a:p>
                  </a:txBody>
                  <a:tcPr/>
                </a:tc>
              </a:tr>
              <a:tr h="370840">
                <a:tc>
                  <a:txBody>
                    <a:bodyPr/>
                    <a:lstStyle/>
                    <a:p>
                      <a:r>
                        <a:rPr lang="en-GB" sz="2400" dirty="0" smtClean="0"/>
                        <a:t>HadCM3</a:t>
                      </a:r>
                      <a:endParaRPr lang="en-GB" sz="2400" dirty="0"/>
                    </a:p>
                  </a:txBody>
                  <a:tcPr/>
                </a:tc>
                <a:tc>
                  <a:txBody>
                    <a:bodyPr/>
                    <a:lstStyle/>
                    <a:p>
                      <a:pPr algn="ctr"/>
                      <a:r>
                        <a:rPr lang="en-GB" sz="2400" dirty="0" smtClean="0"/>
                        <a:t>3.27</a:t>
                      </a:r>
                      <a:endParaRPr lang="en-GB" sz="2400" dirty="0"/>
                    </a:p>
                  </a:txBody>
                  <a:tcPr/>
                </a:tc>
                <a:tc>
                  <a:txBody>
                    <a:bodyPr/>
                    <a:lstStyle/>
                    <a:p>
                      <a:pPr algn="ctr"/>
                      <a:r>
                        <a:rPr lang="en-GB" sz="2400" dirty="0" smtClean="0"/>
                        <a:t>3.1</a:t>
                      </a:r>
                      <a:endParaRPr lang="en-GB" sz="2400" dirty="0"/>
                    </a:p>
                  </a:txBody>
                  <a:tcPr/>
                </a:tc>
                <a:tc>
                  <a:txBody>
                    <a:bodyPr/>
                    <a:lstStyle/>
                    <a:p>
                      <a:pPr algn="ctr"/>
                      <a:r>
                        <a:rPr lang="en-GB" sz="2400" dirty="0" smtClean="0"/>
                        <a:t>6.16</a:t>
                      </a:r>
                      <a:endParaRPr lang="en-GB" sz="2400" dirty="0"/>
                    </a:p>
                  </a:txBody>
                  <a:tcPr/>
                </a:tc>
                <a:tc>
                  <a:txBody>
                    <a:bodyPr/>
                    <a:lstStyle/>
                    <a:p>
                      <a:pPr algn="ctr"/>
                      <a:r>
                        <a:rPr lang="en-GB" sz="2400" dirty="0" smtClean="0"/>
                        <a:t>2.0</a:t>
                      </a:r>
                      <a:endParaRPr lang="en-GB" sz="2400" dirty="0"/>
                    </a:p>
                  </a:txBody>
                  <a:tcPr/>
                </a:tc>
              </a:tr>
              <a:tr h="370840">
                <a:tc>
                  <a:txBody>
                    <a:bodyPr/>
                    <a:lstStyle/>
                    <a:p>
                      <a:r>
                        <a:rPr lang="en-GB" sz="2400" dirty="0" smtClean="0"/>
                        <a:t>IPSLCM5A</a:t>
                      </a:r>
                      <a:endParaRPr lang="en-GB" sz="2400" dirty="0"/>
                    </a:p>
                  </a:txBody>
                  <a:tcPr/>
                </a:tc>
                <a:tc>
                  <a:txBody>
                    <a:bodyPr/>
                    <a:lstStyle/>
                    <a:p>
                      <a:pPr algn="ctr"/>
                      <a:r>
                        <a:rPr lang="en-GB" sz="2400" dirty="0" smtClean="0"/>
                        <a:t>2.18</a:t>
                      </a:r>
                      <a:endParaRPr lang="en-GB" sz="2400" dirty="0"/>
                    </a:p>
                  </a:txBody>
                  <a:tcPr/>
                </a:tc>
                <a:tc>
                  <a:txBody>
                    <a:bodyPr/>
                    <a:lstStyle/>
                    <a:p>
                      <a:pPr algn="ctr"/>
                      <a:r>
                        <a:rPr lang="en-GB" sz="2400" dirty="0" smtClean="0"/>
                        <a:t>3.4</a:t>
                      </a:r>
                      <a:endParaRPr lang="en-GB" sz="2400" dirty="0"/>
                    </a:p>
                  </a:txBody>
                  <a:tcPr/>
                </a:tc>
                <a:tc>
                  <a:txBody>
                    <a:bodyPr/>
                    <a:lstStyle/>
                    <a:p>
                      <a:pPr algn="ctr"/>
                      <a:r>
                        <a:rPr lang="en-GB" sz="2400" dirty="0" smtClean="0"/>
                        <a:t>4.10</a:t>
                      </a:r>
                      <a:endParaRPr lang="en-GB" sz="2400" dirty="0"/>
                    </a:p>
                  </a:txBody>
                  <a:tcPr/>
                </a:tc>
                <a:tc>
                  <a:txBody>
                    <a:bodyPr/>
                    <a:lstStyle/>
                    <a:p>
                      <a:pPr algn="ctr"/>
                      <a:r>
                        <a:rPr lang="en-GB" sz="2400" dirty="0" smtClean="0"/>
                        <a:t>1.2</a:t>
                      </a:r>
                      <a:endParaRPr lang="en-GB" sz="2400" dirty="0"/>
                    </a:p>
                  </a:txBody>
                  <a:tcPr/>
                </a:tc>
              </a:tr>
              <a:tr h="370840">
                <a:tc>
                  <a:txBody>
                    <a:bodyPr/>
                    <a:lstStyle/>
                    <a:p>
                      <a:r>
                        <a:rPr lang="en-GB" sz="2400" dirty="0" smtClean="0"/>
                        <a:t>MIROC4m</a:t>
                      </a:r>
                      <a:endParaRPr lang="en-GB" sz="2400" dirty="0"/>
                    </a:p>
                  </a:txBody>
                  <a:tcPr/>
                </a:tc>
                <a:tc>
                  <a:txBody>
                    <a:bodyPr/>
                    <a:lstStyle/>
                    <a:p>
                      <a:pPr algn="ctr"/>
                      <a:r>
                        <a:rPr lang="en-GB" sz="2400" dirty="0" smtClean="0"/>
                        <a:t>3.46</a:t>
                      </a:r>
                      <a:endParaRPr lang="en-GB" sz="2400" dirty="0"/>
                    </a:p>
                  </a:txBody>
                  <a:tcPr/>
                </a:tc>
                <a:tc>
                  <a:txBody>
                    <a:bodyPr/>
                    <a:lstStyle/>
                    <a:p>
                      <a:pPr algn="ctr"/>
                      <a:r>
                        <a:rPr lang="en-GB" sz="2400" dirty="0" smtClean="0"/>
                        <a:t>4.1</a:t>
                      </a:r>
                      <a:endParaRPr lang="en-GB" sz="2400" dirty="0"/>
                    </a:p>
                  </a:txBody>
                  <a:tcPr/>
                </a:tc>
                <a:tc>
                  <a:txBody>
                    <a:bodyPr/>
                    <a:lstStyle/>
                    <a:p>
                      <a:pPr algn="ctr"/>
                      <a:r>
                        <a:rPr lang="en-GB" sz="2400" dirty="0" smtClean="0"/>
                        <a:t>6.51</a:t>
                      </a:r>
                      <a:endParaRPr lang="en-GB" sz="2400" dirty="0"/>
                    </a:p>
                  </a:txBody>
                  <a:tcPr/>
                </a:tc>
                <a:tc>
                  <a:txBody>
                    <a:bodyPr/>
                    <a:lstStyle/>
                    <a:p>
                      <a:pPr algn="ctr"/>
                      <a:r>
                        <a:rPr lang="en-GB" sz="2400" dirty="0" smtClean="0"/>
                        <a:t>1.6</a:t>
                      </a:r>
                      <a:endParaRPr lang="en-GB" sz="2400" dirty="0"/>
                    </a:p>
                  </a:txBody>
                  <a:tcPr/>
                </a:tc>
              </a:tr>
              <a:tr h="370840">
                <a:tc>
                  <a:txBody>
                    <a:bodyPr/>
                    <a:lstStyle/>
                    <a:p>
                      <a:r>
                        <a:rPr lang="en-GB" sz="2400" dirty="0" smtClean="0"/>
                        <a:t>MRI-CGCM 2.3</a:t>
                      </a:r>
                      <a:endParaRPr lang="en-GB" sz="2400" dirty="0"/>
                    </a:p>
                  </a:txBody>
                  <a:tcPr/>
                </a:tc>
                <a:tc>
                  <a:txBody>
                    <a:bodyPr/>
                    <a:lstStyle/>
                    <a:p>
                      <a:pPr algn="ctr"/>
                      <a:r>
                        <a:rPr lang="en-GB" sz="2400" dirty="0" smtClean="0"/>
                        <a:t>1.84</a:t>
                      </a:r>
                      <a:endParaRPr lang="en-GB" sz="2400" dirty="0"/>
                    </a:p>
                  </a:txBody>
                  <a:tcPr/>
                </a:tc>
                <a:tc>
                  <a:txBody>
                    <a:bodyPr/>
                    <a:lstStyle/>
                    <a:p>
                      <a:pPr algn="ctr"/>
                      <a:r>
                        <a:rPr lang="en-GB" sz="2400" dirty="0" smtClean="0"/>
                        <a:t>3.2</a:t>
                      </a:r>
                      <a:endParaRPr lang="en-GB" sz="2400" dirty="0"/>
                    </a:p>
                  </a:txBody>
                  <a:tcPr/>
                </a:tc>
                <a:tc>
                  <a:txBody>
                    <a:bodyPr/>
                    <a:lstStyle/>
                    <a:p>
                      <a:pPr algn="ctr"/>
                      <a:r>
                        <a:rPr lang="en-GB" sz="2400" dirty="0" smtClean="0"/>
                        <a:t>3.45</a:t>
                      </a:r>
                      <a:endParaRPr lang="en-GB" sz="2400" dirty="0"/>
                    </a:p>
                  </a:txBody>
                  <a:tcPr/>
                </a:tc>
                <a:tc>
                  <a:txBody>
                    <a:bodyPr/>
                    <a:lstStyle/>
                    <a:p>
                      <a:pPr algn="ctr"/>
                      <a:r>
                        <a:rPr lang="en-GB" sz="2400" dirty="0" smtClean="0"/>
                        <a:t>1.1</a:t>
                      </a:r>
                      <a:endParaRPr lang="en-GB" sz="2400" dirty="0"/>
                    </a:p>
                  </a:txBody>
                  <a:tcPr/>
                </a:tc>
              </a:tr>
              <a:tr h="370840">
                <a:tc>
                  <a:txBody>
                    <a:bodyPr/>
                    <a:lstStyle/>
                    <a:p>
                      <a:r>
                        <a:rPr lang="en-GB" sz="2400" dirty="0" err="1" smtClean="0"/>
                        <a:t>NorESM</a:t>
                      </a:r>
                      <a:r>
                        <a:rPr lang="en-GB" sz="2400" dirty="0" smtClean="0"/>
                        <a:t>-L</a:t>
                      </a:r>
                      <a:endParaRPr lang="en-GB" sz="2400" dirty="0"/>
                    </a:p>
                  </a:txBody>
                  <a:tcPr/>
                </a:tc>
                <a:tc>
                  <a:txBody>
                    <a:bodyPr/>
                    <a:lstStyle/>
                    <a:p>
                      <a:pPr algn="ctr"/>
                      <a:r>
                        <a:rPr lang="en-GB" sz="2400" dirty="0" smtClean="0"/>
                        <a:t>3.27</a:t>
                      </a:r>
                      <a:endParaRPr lang="en-GB" sz="2400" dirty="0"/>
                    </a:p>
                  </a:txBody>
                  <a:tcPr/>
                </a:tc>
                <a:tc>
                  <a:txBody>
                    <a:bodyPr/>
                    <a:lstStyle/>
                    <a:p>
                      <a:pPr algn="ctr"/>
                      <a:r>
                        <a:rPr lang="en-GB" sz="2400" dirty="0" smtClean="0"/>
                        <a:t>3.1</a:t>
                      </a:r>
                      <a:endParaRPr lang="en-GB" sz="2400" dirty="0"/>
                    </a:p>
                  </a:txBody>
                  <a:tcPr/>
                </a:tc>
                <a:tc>
                  <a:txBody>
                    <a:bodyPr/>
                    <a:lstStyle/>
                    <a:p>
                      <a:pPr algn="ctr"/>
                      <a:r>
                        <a:rPr lang="en-GB" sz="2400" dirty="0" smtClean="0"/>
                        <a:t>6.14</a:t>
                      </a:r>
                      <a:endParaRPr lang="en-GB" sz="2400" dirty="0"/>
                    </a:p>
                  </a:txBody>
                  <a:tcPr/>
                </a:tc>
                <a:tc>
                  <a:txBody>
                    <a:bodyPr/>
                    <a:lstStyle/>
                    <a:p>
                      <a:pPr algn="ctr"/>
                      <a:r>
                        <a:rPr lang="en-GB" sz="2400" dirty="0" smtClean="0"/>
                        <a:t>2.0</a:t>
                      </a:r>
                      <a:endParaRPr lang="en-GB" sz="2400" dirty="0"/>
                    </a:p>
                  </a:txBody>
                  <a:tcPr/>
                </a:tc>
              </a:tr>
              <a:tr h="370840">
                <a:tc>
                  <a:txBody>
                    <a:bodyPr/>
                    <a:lstStyle/>
                    <a:p>
                      <a:r>
                        <a:rPr lang="en-GB" sz="2400" dirty="0" smtClean="0"/>
                        <a:t>Ensemble mean</a:t>
                      </a:r>
                      <a:endParaRPr lang="en-GB" sz="2400" dirty="0"/>
                    </a:p>
                  </a:txBody>
                  <a:tcPr/>
                </a:tc>
                <a:tc>
                  <a:txBody>
                    <a:bodyPr/>
                    <a:lstStyle/>
                    <a:p>
                      <a:pPr algn="ctr"/>
                      <a:r>
                        <a:rPr lang="en-GB" sz="2400" dirty="0" smtClean="0"/>
                        <a:t>2.66</a:t>
                      </a:r>
                      <a:endParaRPr lang="en-GB" sz="2400" dirty="0"/>
                    </a:p>
                  </a:txBody>
                  <a:tcPr/>
                </a:tc>
                <a:tc>
                  <a:txBody>
                    <a:bodyPr/>
                    <a:lstStyle/>
                    <a:p>
                      <a:pPr algn="ctr"/>
                      <a:r>
                        <a:rPr lang="en-GB" sz="2400" dirty="0" smtClean="0"/>
                        <a:t>3.36</a:t>
                      </a:r>
                      <a:endParaRPr lang="en-GB" sz="2400" dirty="0"/>
                    </a:p>
                  </a:txBody>
                  <a:tcPr/>
                </a:tc>
                <a:tc>
                  <a:txBody>
                    <a:bodyPr/>
                    <a:lstStyle/>
                    <a:p>
                      <a:pPr algn="ctr"/>
                      <a:r>
                        <a:rPr lang="en-GB" sz="2400" dirty="0" smtClean="0"/>
                        <a:t>5.01</a:t>
                      </a:r>
                      <a:endParaRPr lang="en-GB" sz="2400" dirty="0"/>
                    </a:p>
                  </a:txBody>
                  <a:tcPr/>
                </a:tc>
                <a:tc>
                  <a:txBody>
                    <a:bodyPr/>
                    <a:lstStyle/>
                    <a:p>
                      <a:pPr algn="ctr"/>
                      <a:r>
                        <a:rPr lang="en-GB" sz="2400" dirty="0" smtClean="0"/>
                        <a:t>1.5</a:t>
                      </a:r>
                      <a:endParaRPr lang="en-GB" sz="2400" dirty="0"/>
                    </a:p>
                  </a:txBody>
                  <a:tcPr/>
                </a:tc>
              </a:tr>
            </a:tbl>
          </a:graphicData>
        </a:graphic>
      </p:graphicFrame>
      <p:grpSp>
        <p:nvGrpSpPr>
          <p:cNvPr id="9" name="Group 8"/>
          <p:cNvGrpSpPr/>
          <p:nvPr/>
        </p:nvGrpSpPr>
        <p:grpSpPr>
          <a:xfrm>
            <a:off x="1" y="-3500"/>
            <a:ext cx="9143918" cy="1203504"/>
            <a:chOff x="1" y="-3500"/>
            <a:chExt cx="9143918" cy="1203504"/>
          </a:xfrm>
        </p:grpSpPr>
        <p:sp>
          <p:nvSpPr>
            <p:cNvPr id="14" name="TextBox 13"/>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6"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092097" y="118954"/>
            <a:ext cx="7848872" cy="707886"/>
          </a:xfrm>
          <a:prstGeom prst="rect">
            <a:avLst/>
          </a:prstGeom>
        </p:spPr>
        <p:txBody>
          <a:bodyPr wrap="square">
            <a:spAutoFit/>
          </a:bodyPr>
          <a:lstStyle/>
          <a:p>
            <a:r>
              <a:rPr lang="en-GB" sz="4000" b="1" dirty="0" err="1" smtClean="0"/>
              <a:t>PlioMIP</a:t>
            </a:r>
            <a:r>
              <a:rPr lang="en-GB" sz="4000" b="1" dirty="0" smtClean="0"/>
              <a:t> </a:t>
            </a:r>
            <a:r>
              <a:rPr lang="en-GB" sz="4000" b="1" dirty="0" smtClean="0"/>
              <a:t>results </a:t>
            </a:r>
            <a:r>
              <a:rPr lang="en-GB" sz="4000" b="1" dirty="0" smtClean="0"/>
              <a:t>- ESS</a:t>
            </a:r>
            <a:endParaRPr lang="en-GB" sz="4000" b="1" dirty="0"/>
          </a:p>
        </p:txBody>
      </p:sp>
    </p:spTree>
    <p:extLst>
      <p:ext uri="{BB962C8B-B14F-4D97-AF65-F5344CB8AC3E}">
        <p14:creationId xmlns:p14="http://schemas.microsoft.com/office/powerpoint/2010/main" val="1380526839"/>
      </p:ext>
    </p:extLst>
  </p:cSld>
  <p:clrMapOvr>
    <a:masterClrMapping/>
  </p:clrMapOvr>
  <p:transition advTm="31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4"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9638" name="AutoShape 6"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148" name="Picture 4" descr="http://esdsoton.files.wordpress.com/2012/07/stellar_ba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18" y="1844824"/>
            <a:ext cx="3295570" cy="194421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foraminifera.eu/singimg/tam0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318" y="3933056"/>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see.leeds.ac.uk/see-research/igs/seddies/francis/image1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727" y="3933056"/>
            <a:ext cx="1497161" cy="229483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3203848" y="2816932"/>
            <a:ext cx="1656184"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3203848" y="4941168"/>
            <a:ext cx="1656184"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pic>
        <p:nvPicPr>
          <p:cNvPr id="11266" name="Picture 2" descr="http://www.metoffice.gov.uk/media/image/h/1/digital-earth-400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2455" y="1844824"/>
            <a:ext cx="4010025" cy="438306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 y="-3500"/>
            <a:ext cx="9143918" cy="1203504"/>
            <a:chOff x="1" y="-3500"/>
            <a:chExt cx="9143918" cy="1203504"/>
          </a:xfrm>
        </p:grpSpPr>
        <p:sp>
          <p:nvSpPr>
            <p:cNvPr id="17" name="TextBox 16"/>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Data and </a:t>
              </a:r>
              <a:r>
                <a:rPr lang="en-GB" sz="4000" b="1" dirty="0" smtClean="0"/>
                <a:t>models </a:t>
              </a:r>
              <a:r>
                <a:rPr lang="en-GB" sz="4000" b="1" dirty="0"/>
                <a:t>c</a:t>
              </a:r>
              <a:r>
                <a:rPr lang="en-GB" sz="4000" b="1" dirty="0" smtClean="0"/>
                <a:t>ombine</a:t>
              </a:r>
              <a:endParaRPr lang="en-GB" sz="4000" b="1" dirty="0" smtClean="0"/>
            </a:p>
            <a:p>
              <a:pPr algn="ctr"/>
              <a:endParaRPr lang="en-GB" sz="3200" b="1" dirty="0"/>
            </a:p>
          </p:txBody>
        </p:sp>
        <p:pic>
          <p:nvPicPr>
            <p:cNvPr id="18" name="Picture 2" descr="PalAss Logo and link to Palaeontology &#10;&#10;Onl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8510583"/>
      </p:ext>
    </p:extLst>
  </p:cSld>
  <p:clrMapOvr>
    <a:masterClrMapping/>
  </p:clrMapOvr>
  <p:transition advTm="5891"/>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30" y="1558418"/>
            <a:ext cx="2708292" cy="4029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 y="-3500"/>
            <a:ext cx="9143918" cy="1203504"/>
            <a:chOff x="1" y="-3500"/>
            <a:chExt cx="9143918" cy="1203504"/>
          </a:xfrm>
        </p:grpSpPr>
        <p:sp>
          <p:nvSpPr>
            <p:cNvPr id="13" name="TextBox 12"/>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4"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1092097" y="118954"/>
            <a:ext cx="7848872" cy="707886"/>
          </a:xfrm>
          <a:prstGeom prst="rect">
            <a:avLst/>
          </a:prstGeom>
        </p:spPr>
        <p:txBody>
          <a:bodyPr wrap="square">
            <a:spAutoFit/>
          </a:bodyPr>
          <a:lstStyle/>
          <a:p>
            <a:r>
              <a:rPr lang="en-GB" sz="4000" b="1" dirty="0" smtClean="0"/>
              <a:t>But…</a:t>
            </a:r>
            <a:endParaRPr lang="en-GB" sz="4000" b="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340768"/>
            <a:ext cx="539115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635896" y="5723964"/>
            <a:ext cx="5103118" cy="923330"/>
          </a:xfrm>
          <a:prstGeom prst="rect">
            <a:avLst/>
          </a:prstGeom>
        </p:spPr>
        <p:txBody>
          <a:bodyPr wrap="square">
            <a:spAutoFit/>
          </a:bodyPr>
          <a:lstStyle/>
          <a:p>
            <a:r>
              <a:rPr lang="en-GB" b="1" dirty="0" smtClean="0"/>
              <a:t>Red = Full Transient. Blue = Fixed Veg. and Interactive </a:t>
            </a:r>
            <a:r>
              <a:rPr lang="en-GB" b="1" dirty="0"/>
              <a:t>I</a:t>
            </a:r>
            <a:r>
              <a:rPr lang="en-GB" b="1" dirty="0" smtClean="0"/>
              <a:t>ce </a:t>
            </a:r>
            <a:r>
              <a:rPr lang="en-GB" b="1" dirty="0"/>
              <a:t>S</a:t>
            </a:r>
            <a:r>
              <a:rPr lang="en-GB" b="1" dirty="0" smtClean="0"/>
              <a:t>heets. Green = Fixed </a:t>
            </a:r>
            <a:r>
              <a:rPr lang="en-GB" b="1" dirty="0"/>
              <a:t>I</a:t>
            </a:r>
            <a:r>
              <a:rPr lang="en-GB" b="1" dirty="0" smtClean="0"/>
              <a:t>ce and Dynamic </a:t>
            </a:r>
            <a:r>
              <a:rPr lang="en-GB" b="1" dirty="0"/>
              <a:t>V</a:t>
            </a:r>
            <a:r>
              <a:rPr lang="en-GB" b="1" dirty="0" smtClean="0"/>
              <a:t>egetation.</a:t>
            </a:r>
            <a:endParaRPr lang="en-GB" b="1" dirty="0"/>
          </a:p>
        </p:txBody>
      </p:sp>
    </p:spTree>
    <p:extLst>
      <p:ext uri="{BB962C8B-B14F-4D97-AF65-F5344CB8AC3E}">
        <p14:creationId xmlns:p14="http://schemas.microsoft.com/office/powerpoint/2010/main" val="3756652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68313" y="259474"/>
            <a:ext cx="8229600" cy="1143000"/>
          </a:xfrm>
        </p:spPr>
        <p:txBody>
          <a:bodyPr/>
          <a:lstStyle/>
          <a:p>
            <a:r>
              <a:rPr lang="en-GB" b="1" smtClean="0">
                <a:solidFill>
                  <a:schemeClr val="bg1"/>
                </a:solidFill>
              </a:rPr>
              <a:t>Pliocene Uncertainty…</a:t>
            </a:r>
          </a:p>
        </p:txBody>
      </p:sp>
      <p:pic>
        <p:nvPicPr>
          <p:cNvPr id="14" name="Content Placeholder 3" descr="Figure 3_DMC.pdf"/>
          <p:cNvPicPr>
            <a:picLocks noChangeAspect="1"/>
          </p:cNvPicPr>
          <p:nvPr/>
        </p:nvPicPr>
        <p:blipFill>
          <a:blip r:embed="rId3" cstate="print"/>
          <a:srcRect l="-4588" r="-4588"/>
          <a:stretch>
            <a:fillRect/>
          </a:stretch>
        </p:blipFill>
        <p:spPr>
          <a:xfrm>
            <a:off x="107504" y="1288658"/>
            <a:ext cx="4320480" cy="2859141"/>
          </a:xfrm>
          <a:prstGeom prst="rect">
            <a:avLst/>
          </a:prstGeom>
        </p:spPr>
      </p:pic>
      <p:sp>
        <p:nvSpPr>
          <p:cNvPr id="17" name="TextBox 16"/>
          <p:cNvSpPr txBox="1"/>
          <p:nvPr/>
        </p:nvSpPr>
        <p:spPr>
          <a:xfrm>
            <a:off x="4283968" y="1288658"/>
            <a:ext cx="4945505" cy="646331"/>
          </a:xfrm>
          <a:prstGeom prst="rect">
            <a:avLst/>
          </a:prstGeom>
          <a:noFill/>
        </p:spPr>
        <p:txBody>
          <a:bodyPr wrap="square" rtlCol="0">
            <a:spAutoFit/>
          </a:bodyPr>
          <a:lstStyle/>
          <a:p>
            <a:r>
              <a:rPr lang="en-GB" dirty="0" smtClean="0"/>
              <a:t>Mean Annual SST comparison </a:t>
            </a:r>
          </a:p>
          <a:p>
            <a:r>
              <a:rPr lang="en-GB" dirty="0" smtClean="0"/>
              <a:t>(with Model and Data Errors)</a:t>
            </a:r>
            <a:endParaRPr lang="en-GB" dirty="0"/>
          </a:p>
        </p:txBody>
      </p:sp>
      <p:sp>
        <p:nvSpPr>
          <p:cNvPr id="15" name="TextBox 14"/>
          <p:cNvSpPr txBox="1"/>
          <p:nvPr/>
        </p:nvSpPr>
        <p:spPr>
          <a:xfrm>
            <a:off x="539552" y="4603094"/>
            <a:ext cx="2808312" cy="1569660"/>
          </a:xfrm>
          <a:prstGeom prst="rect">
            <a:avLst/>
          </a:prstGeom>
          <a:noFill/>
        </p:spPr>
        <p:txBody>
          <a:bodyPr wrap="square" rtlCol="0">
            <a:spAutoFit/>
          </a:bodyPr>
          <a:lstStyle/>
          <a:p>
            <a:pPr algn="r"/>
            <a:r>
              <a:rPr lang="en-GB" sz="2400" dirty="0" smtClean="0"/>
              <a:t>Degree of data-model discordance (anomaly versus anomaly)</a:t>
            </a:r>
            <a:endParaRPr lang="en-GB" sz="2400" dirty="0"/>
          </a:p>
        </p:txBody>
      </p:sp>
      <p:pic>
        <p:nvPicPr>
          <p:cNvPr id="16" name="Picture 3"/>
          <p:cNvPicPr>
            <a:picLocks noChangeAspect="1" noChangeArrowheads="1"/>
          </p:cNvPicPr>
          <p:nvPr/>
        </p:nvPicPr>
        <p:blipFill>
          <a:blip r:embed="rId4" cstate="print"/>
          <a:srcRect/>
          <a:stretch>
            <a:fillRect/>
          </a:stretch>
        </p:blipFill>
        <p:spPr bwMode="auto">
          <a:xfrm>
            <a:off x="3685634" y="3933056"/>
            <a:ext cx="5360042" cy="2909737"/>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4920516" y="2215261"/>
            <a:ext cx="3672408" cy="1350839"/>
          </a:xfrm>
          <a:prstGeom prst="rect">
            <a:avLst/>
          </a:prstGeom>
          <a:noFill/>
          <a:ln w="9525">
            <a:noFill/>
            <a:miter lim="800000"/>
            <a:headEnd/>
            <a:tailEnd/>
          </a:ln>
        </p:spPr>
      </p:pic>
      <p:grpSp>
        <p:nvGrpSpPr>
          <p:cNvPr id="13" name="Group 12"/>
          <p:cNvGrpSpPr/>
          <p:nvPr/>
        </p:nvGrpSpPr>
        <p:grpSpPr>
          <a:xfrm>
            <a:off x="1" y="-3500"/>
            <a:ext cx="9143918" cy="1203504"/>
            <a:chOff x="1" y="-3500"/>
            <a:chExt cx="9143918" cy="1203504"/>
          </a:xfrm>
        </p:grpSpPr>
        <p:sp>
          <p:nvSpPr>
            <p:cNvPr id="19" name="TextBox 18"/>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20" name="Picture 2" descr="PalAss Logo and link to Palaeontology &#10;&#10;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1092097" y="118954"/>
            <a:ext cx="7848872" cy="707886"/>
          </a:xfrm>
          <a:prstGeom prst="rect">
            <a:avLst/>
          </a:prstGeom>
        </p:spPr>
        <p:txBody>
          <a:bodyPr wrap="square">
            <a:spAutoFit/>
          </a:bodyPr>
          <a:lstStyle/>
          <a:p>
            <a:r>
              <a:rPr lang="en-GB" sz="4000" b="1" dirty="0" smtClean="0"/>
              <a:t>Challenges…</a:t>
            </a:r>
            <a:endParaRPr lang="en-GB" sz="4000" b="1" dirty="0"/>
          </a:p>
        </p:txBody>
      </p:sp>
    </p:spTree>
    <p:extLst>
      <p:ext uri="{BB962C8B-B14F-4D97-AF65-F5344CB8AC3E}">
        <p14:creationId xmlns:p14="http://schemas.microsoft.com/office/powerpoint/2010/main" val="4019271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MIP_Triangle_sensible_version.png"/>
          <p:cNvPicPr/>
          <p:nvPr/>
        </p:nvPicPr>
        <p:blipFill>
          <a:blip r:embed="rId2" cstate="print"/>
          <a:stretch>
            <a:fillRect/>
          </a:stretch>
        </p:blipFill>
        <p:spPr>
          <a:xfrm>
            <a:off x="1187624" y="1340768"/>
            <a:ext cx="7200800" cy="5472608"/>
          </a:xfrm>
          <a:prstGeom prst="rect">
            <a:avLst/>
          </a:prstGeom>
        </p:spPr>
      </p:pic>
      <p:sp>
        <p:nvSpPr>
          <p:cNvPr id="17" name="Title 1"/>
          <p:cNvSpPr txBox="1">
            <a:spLocks/>
          </p:cNvSpPr>
          <p:nvPr/>
        </p:nvSpPr>
        <p:spPr>
          <a:xfrm>
            <a:off x="3779911" y="4077072"/>
            <a:ext cx="1728193" cy="1224136"/>
          </a:xfrm>
          <a:prstGeom prst="rect">
            <a:avLst/>
          </a:prstGeom>
          <a:solidFill>
            <a:schemeClr val="bg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spc="300" dirty="0" smtClean="0">
                <a:effectLst>
                  <a:outerShdw blurRad="38100" dist="38100" dir="2700000" algn="tl">
                    <a:srgbClr val="000000">
                      <a:alpha val="43137"/>
                    </a:srgbClr>
                  </a:outerShdw>
                </a:effectLst>
                <a:latin typeface="+mj-lt"/>
                <a:ea typeface="+mj-ea"/>
                <a:cs typeface="+mj-cs"/>
              </a:rPr>
              <a:t>Uncertainty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Space</a:t>
            </a:r>
            <a:endParaRPr kumimoji="0" lang="en-US" b="1"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grpSp>
        <p:nvGrpSpPr>
          <p:cNvPr id="10" name="Group 9"/>
          <p:cNvGrpSpPr/>
          <p:nvPr/>
        </p:nvGrpSpPr>
        <p:grpSpPr>
          <a:xfrm>
            <a:off x="1" y="-3500"/>
            <a:ext cx="9143918" cy="1203504"/>
            <a:chOff x="1" y="-3500"/>
            <a:chExt cx="9143918" cy="1203504"/>
          </a:xfrm>
        </p:grpSpPr>
        <p:sp>
          <p:nvSpPr>
            <p:cNvPr id="11" name="TextBox 10"/>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2"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1092097" y="118954"/>
            <a:ext cx="7848872" cy="707886"/>
          </a:xfrm>
          <a:prstGeom prst="rect">
            <a:avLst/>
          </a:prstGeom>
        </p:spPr>
        <p:txBody>
          <a:bodyPr wrap="square">
            <a:spAutoFit/>
          </a:bodyPr>
          <a:lstStyle/>
          <a:p>
            <a:r>
              <a:rPr lang="en-GB" sz="4000" b="1" dirty="0" smtClean="0"/>
              <a:t>Causes of data/model mismatch</a:t>
            </a:r>
            <a:endParaRPr lang="en-GB" sz="40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nepft.nhs.uk/_uploads/images/nepft-ap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9610" y="4258194"/>
            <a:ext cx="820382" cy="8403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logo_black.gif"/>
          <p:cNvPicPr>
            <a:picLocks noChangeAspect="1"/>
          </p:cNvPicPr>
          <p:nvPr/>
        </p:nvPicPr>
        <p:blipFill>
          <a:blip r:embed="rId4" cstate="print"/>
          <a:srcRect/>
          <a:stretch>
            <a:fillRect/>
          </a:stretch>
        </p:blipFill>
        <p:spPr bwMode="auto">
          <a:xfrm>
            <a:off x="6876256" y="5966503"/>
            <a:ext cx="2221260" cy="881452"/>
          </a:xfrm>
          <a:prstGeom prst="rect">
            <a:avLst/>
          </a:prstGeom>
          <a:noFill/>
          <a:ln w="9525">
            <a:noFill/>
            <a:miter lim="800000"/>
            <a:headEnd/>
            <a:tailEnd/>
          </a:ln>
        </p:spPr>
      </p:pic>
      <p:cxnSp>
        <p:nvCxnSpPr>
          <p:cNvPr id="6" name="Straight Connector 5"/>
          <p:cNvCxnSpPr/>
          <p:nvPr/>
        </p:nvCxnSpPr>
        <p:spPr>
          <a:xfrm>
            <a:off x="4572000" y="1203772"/>
            <a:ext cx="0" cy="389472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9552" y="1275780"/>
            <a:ext cx="1944216" cy="369332"/>
          </a:xfrm>
          <a:prstGeom prst="rect">
            <a:avLst/>
          </a:prstGeom>
          <a:noFill/>
        </p:spPr>
        <p:txBody>
          <a:bodyPr wrap="square" rtlCol="0">
            <a:spAutoFit/>
          </a:bodyPr>
          <a:lstStyle/>
          <a:p>
            <a:r>
              <a:rPr lang="en-GB" dirty="0" smtClean="0">
                <a:solidFill>
                  <a:schemeClr val="tx2"/>
                </a:solidFill>
              </a:rPr>
              <a:t>DATA</a:t>
            </a:r>
            <a:endParaRPr lang="en-GB" dirty="0">
              <a:solidFill>
                <a:schemeClr val="tx2"/>
              </a:solidFill>
            </a:endParaRPr>
          </a:p>
        </p:txBody>
      </p:sp>
      <p:sp>
        <p:nvSpPr>
          <p:cNvPr id="8" name="TextBox 7"/>
          <p:cNvSpPr txBox="1"/>
          <p:nvPr/>
        </p:nvSpPr>
        <p:spPr>
          <a:xfrm>
            <a:off x="5076056" y="1275780"/>
            <a:ext cx="1368152" cy="369332"/>
          </a:xfrm>
          <a:prstGeom prst="rect">
            <a:avLst/>
          </a:prstGeom>
          <a:noFill/>
        </p:spPr>
        <p:txBody>
          <a:bodyPr wrap="square" rtlCol="0">
            <a:spAutoFit/>
          </a:bodyPr>
          <a:lstStyle/>
          <a:p>
            <a:r>
              <a:rPr lang="en-GB" dirty="0" smtClean="0">
                <a:solidFill>
                  <a:schemeClr val="tx2"/>
                </a:solidFill>
              </a:rPr>
              <a:t>MODEL</a:t>
            </a:r>
            <a:endParaRPr lang="en-GB" dirty="0">
              <a:solidFill>
                <a:schemeClr val="tx2"/>
              </a:solidFill>
            </a:endParaRPr>
          </a:p>
        </p:txBody>
      </p:sp>
      <p:sp>
        <p:nvSpPr>
          <p:cNvPr id="9" name="TextBox 8"/>
          <p:cNvSpPr txBox="1"/>
          <p:nvPr/>
        </p:nvSpPr>
        <p:spPr>
          <a:xfrm>
            <a:off x="179512" y="1818923"/>
            <a:ext cx="3240360" cy="2862322"/>
          </a:xfrm>
          <a:prstGeom prst="rect">
            <a:avLst/>
          </a:prstGeom>
          <a:noFill/>
        </p:spPr>
        <p:txBody>
          <a:bodyPr wrap="square" rtlCol="0">
            <a:spAutoFit/>
          </a:bodyPr>
          <a:lstStyle/>
          <a:p>
            <a:r>
              <a:rPr lang="en-GB" dirty="0" smtClean="0"/>
              <a:t>At each site temperature or precipitation change is a function of the prevailing orbital, and other forcings, that change over time.</a:t>
            </a:r>
          </a:p>
          <a:p>
            <a:endParaRPr lang="en-GB" dirty="0" smtClean="0"/>
          </a:p>
          <a:p>
            <a:r>
              <a:rPr lang="en-GB" dirty="0" smtClean="0"/>
              <a:t>Unless proxy syntheses truly reconstruct </a:t>
            </a:r>
            <a:r>
              <a:rPr lang="en-GB" dirty="0" smtClean="0"/>
              <a:t>geographically </a:t>
            </a:r>
            <a:r>
              <a:rPr lang="en-GB" dirty="0" smtClean="0"/>
              <a:t>extensive </a:t>
            </a:r>
            <a:r>
              <a:rPr lang="en-GB" dirty="0" smtClean="0"/>
              <a:t>single events in time they will </a:t>
            </a:r>
            <a:r>
              <a:rPr lang="en-GB" dirty="0" smtClean="0"/>
              <a:t>suffer from aliasing </a:t>
            </a:r>
            <a:endParaRPr lang="en-GB" dirty="0"/>
          </a:p>
        </p:txBody>
      </p:sp>
      <p:sp>
        <p:nvSpPr>
          <p:cNvPr id="10" name="TextBox 9"/>
          <p:cNvSpPr txBox="1"/>
          <p:nvPr/>
        </p:nvSpPr>
        <p:spPr>
          <a:xfrm>
            <a:off x="5220072" y="1818923"/>
            <a:ext cx="3384376" cy="1754326"/>
          </a:xfrm>
          <a:prstGeom prst="rect">
            <a:avLst/>
          </a:prstGeom>
          <a:noFill/>
        </p:spPr>
        <p:txBody>
          <a:bodyPr wrap="square" rtlCol="0">
            <a:spAutoFit/>
          </a:bodyPr>
          <a:lstStyle/>
          <a:p>
            <a:r>
              <a:rPr lang="en-GB" dirty="0" smtClean="0"/>
              <a:t>Temperature and precipitation predicted for a fixed moment in time with a single prescribed set of forcings and a prescribed set of boundary conditions (CO</a:t>
            </a:r>
            <a:r>
              <a:rPr lang="en-GB" baseline="-25000" dirty="0" smtClean="0"/>
              <a:t>2</a:t>
            </a:r>
            <a:r>
              <a:rPr lang="en-GB" dirty="0" smtClean="0"/>
              <a:t>, ice sheets etc.)</a:t>
            </a:r>
          </a:p>
        </p:txBody>
      </p:sp>
      <p:sp>
        <p:nvSpPr>
          <p:cNvPr id="11" name="TextBox 10"/>
          <p:cNvSpPr txBox="1"/>
          <p:nvPr/>
        </p:nvSpPr>
        <p:spPr>
          <a:xfrm>
            <a:off x="1187624" y="5373216"/>
            <a:ext cx="7056784" cy="923330"/>
          </a:xfrm>
          <a:prstGeom prst="rect">
            <a:avLst/>
          </a:prstGeom>
          <a:noFill/>
        </p:spPr>
        <p:txBody>
          <a:bodyPr wrap="square" rtlCol="0">
            <a:spAutoFit/>
          </a:bodyPr>
          <a:lstStyle/>
          <a:p>
            <a:pPr algn="ctr"/>
            <a:r>
              <a:rPr lang="en-GB" dirty="0" smtClean="0"/>
              <a:t>Hypothesise that a significant component of data-model inconsistencies that we have documented in deep time is because we are not comparing like for like with regard to data and models.</a:t>
            </a:r>
            <a:endParaRPr lang="en-GB" dirty="0"/>
          </a:p>
        </p:txBody>
      </p:sp>
      <p:pic>
        <p:nvPicPr>
          <p:cNvPr id="8196" name="Picture 4" descr="http://texturbation.com/blog/oran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300894"/>
            <a:ext cx="738082" cy="79760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 y="-3500"/>
            <a:ext cx="9143918" cy="1203504"/>
            <a:chOff x="1" y="-3500"/>
            <a:chExt cx="9143918" cy="1203504"/>
          </a:xfrm>
        </p:grpSpPr>
        <p:sp>
          <p:nvSpPr>
            <p:cNvPr id="18" name="TextBox 17"/>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9" name="Picture 2" descr="PalAss Logo and link to Palaeontology &#10;&#10;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906796" y="-99392"/>
            <a:ext cx="8237204" cy="1323439"/>
          </a:xfrm>
          <a:prstGeom prst="rect">
            <a:avLst/>
          </a:prstGeom>
        </p:spPr>
        <p:txBody>
          <a:bodyPr wrap="square">
            <a:spAutoFit/>
          </a:bodyPr>
          <a:lstStyle/>
          <a:p>
            <a:r>
              <a:rPr lang="en-GB" sz="4000" b="1" dirty="0" smtClean="0"/>
              <a:t>In deep time we have compared apples and oranges</a:t>
            </a:r>
            <a:endParaRPr lang="en-GB" sz="4000" b="1" dirty="0"/>
          </a:p>
        </p:txBody>
      </p:sp>
    </p:spTree>
    <p:extLst>
      <p:ext uri="{BB962C8B-B14F-4D97-AF65-F5344CB8AC3E}">
        <p14:creationId xmlns:p14="http://schemas.microsoft.com/office/powerpoint/2010/main" val="1129677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7744" y="1700808"/>
            <a:ext cx="6732482" cy="4536504"/>
          </a:xfrm>
          <a:prstGeom prst="rect">
            <a:avLst/>
          </a:prstGeom>
        </p:spPr>
      </p:pic>
      <p:pic>
        <p:nvPicPr>
          <p:cNvPr id="1026" name="Picture 2" descr="Milutin Milankovi&amp;cac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36" y="1773907"/>
            <a:ext cx="2095500" cy="374332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 y="-3500"/>
            <a:ext cx="9143918" cy="1203504"/>
            <a:chOff x="1" y="-3500"/>
            <a:chExt cx="9143918" cy="1203504"/>
          </a:xfrm>
        </p:grpSpPr>
        <p:sp>
          <p:nvSpPr>
            <p:cNvPr id="11" name="TextBox 10"/>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2"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p:cNvSpPr txBox="1">
            <a:spLocks/>
          </p:cNvSpPr>
          <p:nvPr/>
        </p:nvSpPr>
        <p:spPr>
          <a:xfrm>
            <a:off x="906796" y="-18256"/>
            <a:ext cx="823720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t>A </a:t>
            </a:r>
            <a:r>
              <a:rPr lang="en-GB" sz="4000" b="1" dirty="0" smtClean="0"/>
              <a:t>lesson </a:t>
            </a:r>
            <a:r>
              <a:rPr lang="en-GB" sz="4000" b="1" dirty="0" smtClean="0"/>
              <a:t>from and </a:t>
            </a:r>
            <a:r>
              <a:rPr lang="en-GB" sz="4000" b="1" dirty="0" smtClean="0"/>
              <a:t>practical </a:t>
            </a:r>
            <a:r>
              <a:rPr lang="en-GB" sz="4000" b="1" dirty="0"/>
              <a:t>a</a:t>
            </a:r>
            <a:r>
              <a:rPr lang="en-GB" sz="4000" b="1" dirty="0" smtClean="0"/>
              <a:t>pplication </a:t>
            </a:r>
            <a:r>
              <a:rPr lang="en-GB" sz="4000" b="1" dirty="0"/>
              <a:t>of </a:t>
            </a:r>
            <a:r>
              <a:rPr lang="en-GB" sz="4000" b="1" dirty="0" err="1"/>
              <a:t>Milanković</a:t>
            </a:r>
            <a:r>
              <a:rPr lang="en-GB" sz="4000" b="1" dirty="0"/>
              <a:t> T</a:t>
            </a:r>
            <a:r>
              <a:rPr lang="en-GB" sz="4000" b="1" dirty="0" smtClean="0"/>
              <a:t>heory</a:t>
            </a:r>
            <a:endParaRPr lang="en-GB" sz="4000" b="1" dirty="0"/>
          </a:p>
        </p:txBody>
      </p:sp>
    </p:spTree>
    <p:extLst>
      <p:ext uri="{BB962C8B-B14F-4D97-AF65-F5344CB8AC3E}">
        <p14:creationId xmlns:p14="http://schemas.microsoft.com/office/powerpoint/2010/main" val="2325004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ogo_black.gif"/>
          <p:cNvPicPr>
            <a:picLocks noChangeAspect="1"/>
          </p:cNvPicPr>
          <p:nvPr/>
        </p:nvPicPr>
        <p:blipFill>
          <a:blip r:embed="rId3" cstate="print"/>
          <a:srcRect/>
          <a:stretch>
            <a:fillRect/>
          </a:stretch>
        </p:blipFill>
        <p:spPr bwMode="auto">
          <a:xfrm>
            <a:off x="6876256" y="5966503"/>
            <a:ext cx="2221260" cy="881452"/>
          </a:xfrm>
          <a:prstGeom prst="rect">
            <a:avLst/>
          </a:prstGeom>
          <a:noFill/>
          <a:ln w="9525">
            <a:noFill/>
            <a:miter lim="800000"/>
            <a:headEnd/>
            <a:tailEnd/>
          </a:ln>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64" y="1120155"/>
            <a:ext cx="85153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55576" y="2566645"/>
            <a:ext cx="7776864" cy="646331"/>
          </a:xfrm>
          <a:prstGeom prst="rect">
            <a:avLst/>
          </a:prstGeom>
          <a:noFill/>
        </p:spPr>
        <p:txBody>
          <a:bodyPr wrap="square" rtlCol="0">
            <a:spAutoFit/>
          </a:bodyPr>
          <a:lstStyle/>
          <a:p>
            <a:pPr marL="285750" indent="-285750">
              <a:buFont typeface="Arial" pitchFamily="34" charset="0"/>
              <a:buChar char="•"/>
            </a:pPr>
            <a:r>
              <a:rPr lang="en-GB" dirty="0" smtClean="0"/>
              <a:t>Displays a near modern orbital configuration, before and after the time slice</a:t>
            </a:r>
            <a:endParaRPr lang="en-GB"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864" y="3103612"/>
            <a:ext cx="82486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62" y="4509120"/>
            <a:ext cx="85248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71600" y="5990825"/>
            <a:ext cx="6624736" cy="369332"/>
          </a:xfrm>
          <a:prstGeom prst="rect">
            <a:avLst/>
          </a:prstGeom>
          <a:noFill/>
        </p:spPr>
        <p:txBody>
          <a:bodyPr wrap="square" rtlCol="0">
            <a:spAutoFit/>
          </a:bodyPr>
          <a:lstStyle/>
          <a:p>
            <a:pPr marL="285750" indent="-285750">
              <a:buFont typeface="Arial" pitchFamily="34" charset="0"/>
              <a:buChar char="•"/>
            </a:pPr>
            <a:r>
              <a:rPr lang="en-GB" dirty="0" smtClean="0"/>
              <a:t>In a known warm peak in the benthic oxygen isotope record</a:t>
            </a:r>
            <a:endParaRPr lang="en-GB" dirty="0"/>
          </a:p>
        </p:txBody>
      </p:sp>
      <p:grpSp>
        <p:nvGrpSpPr>
          <p:cNvPr id="15" name="Group 14"/>
          <p:cNvGrpSpPr/>
          <p:nvPr/>
        </p:nvGrpSpPr>
        <p:grpSpPr>
          <a:xfrm>
            <a:off x="1" y="-3500"/>
            <a:ext cx="9143918" cy="1203504"/>
            <a:chOff x="1" y="-3500"/>
            <a:chExt cx="9143918" cy="1203504"/>
          </a:xfrm>
        </p:grpSpPr>
        <p:sp>
          <p:nvSpPr>
            <p:cNvPr id="16" name="TextBox 15"/>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7" name="Picture 2" descr="PalAss Logo and link to Palaeontology &#10;&#10;Onl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1"/>
          <p:cNvSpPr>
            <a:spLocks noGrp="1"/>
          </p:cNvSpPr>
          <p:nvPr>
            <p:ph type="title"/>
          </p:nvPr>
        </p:nvSpPr>
        <p:spPr>
          <a:xfrm>
            <a:off x="906796" y="0"/>
            <a:ext cx="8237204" cy="1143000"/>
          </a:xfrm>
        </p:spPr>
        <p:txBody>
          <a:bodyPr>
            <a:normAutofit fontScale="90000"/>
          </a:bodyPr>
          <a:lstStyle/>
          <a:p>
            <a:r>
              <a:rPr lang="en-GB" sz="4000" b="1" dirty="0" smtClean="0"/>
              <a:t>New interval to focus on (KM3/5 to M2)</a:t>
            </a:r>
            <a:endParaRPr lang="en-GB" sz="4000" b="1" dirty="0"/>
          </a:p>
        </p:txBody>
      </p:sp>
    </p:spTree>
    <p:extLst>
      <p:ext uri="{BB962C8B-B14F-4D97-AF65-F5344CB8AC3E}">
        <p14:creationId xmlns:p14="http://schemas.microsoft.com/office/powerpoint/2010/main" val="543906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68313" y="259474"/>
            <a:ext cx="8229600" cy="1143000"/>
          </a:xfrm>
        </p:spPr>
        <p:txBody>
          <a:bodyPr/>
          <a:lstStyle/>
          <a:p>
            <a:r>
              <a:rPr lang="en-GB" b="1" smtClean="0">
                <a:solidFill>
                  <a:schemeClr val="bg1"/>
                </a:solidFill>
              </a:rPr>
              <a:t>Pliocene Uncertainty…</a:t>
            </a:r>
          </a:p>
        </p:txBody>
      </p:sp>
      <p:pic>
        <p:nvPicPr>
          <p:cNvPr id="13" name="Picture 12"/>
          <p:cNvPicPr/>
          <p:nvPr/>
        </p:nvPicPr>
        <p:blipFill rotWithShape="1">
          <a:blip r:embed="rId3" cstate="print">
            <a:extLst>
              <a:ext uri="{28A0092B-C50C-407E-A947-70E740481C1C}">
                <a14:useLocalDpi xmlns:a14="http://schemas.microsoft.com/office/drawing/2010/main" val="0"/>
              </a:ext>
            </a:extLst>
          </a:blip>
          <a:srcRect b="73005"/>
          <a:stretch/>
        </p:blipFill>
        <p:spPr bwMode="auto">
          <a:xfrm>
            <a:off x="1115616" y="2060848"/>
            <a:ext cx="7848872" cy="252028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3851920" y="4586352"/>
            <a:ext cx="4968552" cy="1938992"/>
          </a:xfrm>
          <a:prstGeom prst="rect">
            <a:avLst/>
          </a:prstGeom>
          <a:noFill/>
        </p:spPr>
        <p:txBody>
          <a:bodyPr wrap="square" rtlCol="0">
            <a:spAutoFit/>
          </a:bodyPr>
          <a:lstStyle/>
          <a:p>
            <a:pPr marL="182563" indent="-182563">
              <a:buFont typeface="Arial" pitchFamily="34" charset="0"/>
              <a:buChar char="•"/>
            </a:pPr>
            <a:r>
              <a:rPr lang="en-GB" sz="2400" dirty="0" smtClean="0"/>
              <a:t>New model results showing the differences in annual mean SAT between two interglacial events during the Pliocene (Prescott et al. 2014).</a:t>
            </a:r>
            <a:endParaRPr lang="en-GB" sz="2400" dirty="0"/>
          </a:p>
        </p:txBody>
      </p:sp>
      <p:pic>
        <p:nvPicPr>
          <p:cNvPr id="3074" name="Picture 2" descr="T:\earado\Presentations\PMIP_Namur_Alan\K1-KM5c_ttest.ps.png"/>
          <p:cNvPicPr>
            <a:picLocks noChangeAspect="1" noChangeArrowheads="1"/>
          </p:cNvPicPr>
          <p:nvPr/>
        </p:nvPicPr>
        <p:blipFill>
          <a:blip r:embed="rId4" cstate="print"/>
          <a:srcRect l="4677" t="2273" r="12970" b="3409"/>
          <a:stretch>
            <a:fillRect/>
          </a:stretch>
        </p:blipFill>
        <p:spPr bwMode="auto">
          <a:xfrm rot="16200000">
            <a:off x="649493" y="3884467"/>
            <a:ext cx="2232248" cy="3308510"/>
          </a:xfrm>
          <a:prstGeom prst="rect">
            <a:avLst/>
          </a:prstGeom>
          <a:noFill/>
        </p:spPr>
      </p:pic>
      <p:pic>
        <p:nvPicPr>
          <p:cNvPr id="3075" name="Picture 3" descr="T:\earado\Presentations\PMIP_Namur_Alan\K1.png"/>
          <p:cNvPicPr>
            <a:picLocks noChangeAspect="1" noChangeArrowheads="1"/>
          </p:cNvPicPr>
          <p:nvPr/>
        </p:nvPicPr>
        <p:blipFill>
          <a:blip r:embed="rId5" cstate="print"/>
          <a:srcRect/>
          <a:stretch>
            <a:fillRect/>
          </a:stretch>
        </p:blipFill>
        <p:spPr bwMode="auto">
          <a:xfrm>
            <a:off x="4932040" y="1124744"/>
            <a:ext cx="4121292" cy="864096"/>
          </a:xfrm>
          <a:prstGeom prst="rect">
            <a:avLst/>
          </a:prstGeom>
          <a:noFill/>
        </p:spPr>
      </p:pic>
      <p:pic>
        <p:nvPicPr>
          <p:cNvPr id="3076" name="Picture 4" descr="T:\earado\Presentations\PMIP_Namur_Alan\KM5c_every 4kyr.png"/>
          <p:cNvPicPr>
            <a:picLocks noChangeAspect="1" noChangeArrowheads="1"/>
          </p:cNvPicPr>
          <p:nvPr/>
        </p:nvPicPr>
        <p:blipFill>
          <a:blip r:embed="rId6" cstate="print"/>
          <a:srcRect/>
          <a:stretch>
            <a:fillRect/>
          </a:stretch>
        </p:blipFill>
        <p:spPr bwMode="auto">
          <a:xfrm>
            <a:off x="251520" y="1124744"/>
            <a:ext cx="4176464" cy="893320"/>
          </a:xfrm>
          <a:prstGeom prst="rect">
            <a:avLst/>
          </a:prstGeom>
          <a:noFill/>
        </p:spPr>
      </p:pic>
      <p:pic>
        <p:nvPicPr>
          <p:cNvPr id="15" name="Picture 2" descr="Caroline Prescot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985" y="2132060"/>
            <a:ext cx="116205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 y="-3500"/>
            <a:ext cx="9143918" cy="1128244"/>
            <a:chOff x="1" y="-3500"/>
            <a:chExt cx="9143918" cy="1203504"/>
          </a:xfrm>
        </p:grpSpPr>
        <p:sp>
          <p:nvSpPr>
            <p:cNvPr id="17" name="TextBox 16"/>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8" name="Picture 2" descr="PalAss Logo and link to Palaeontology &#10;&#10;Onl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
          <p:cNvSpPr txBox="1">
            <a:spLocks/>
          </p:cNvSpPr>
          <p:nvPr/>
        </p:nvSpPr>
        <p:spPr>
          <a:xfrm>
            <a:off x="1038039" y="44624"/>
            <a:ext cx="6990345" cy="8827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spc="300" dirty="0" smtClean="0">
                <a:latin typeface="+mj-lt"/>
                <a:ea typeface="+mj-ea"/>
                <a:cs typeface="+mj-cs"/>
              </a:rPr>
              <a:t>Seeing</a:t>
            </a:r>
            <a:r>
              <a:rPr lang="en-US" sz="4000" b="1" spc="300" dirty="0" smtClean="0">
                <a:latin typeface="+mj-lt"/>
                <a:ea typeface="+mj-ea"/>
                <a:cs typeface="+mj-cs"/>
              </a:rPr>
              <a:t> </a:t>
            </a:r>
            <a:r>
              <a:rPr lang="en-US" sz="4000" b="1" spc="300" dirty="0" smtClean="0">
                <a:latin typeface="+mj-lt"/>
                <a:ea typeface="+mj-ea"/>
                <a:cs typeface="+mj-cs"/>
              </a:rPr>
              <a:t>through the </a:t>
            </a:r>
            <a:r>
              <a:rPr lang="en-US" sz="4000" b="1" spc="300" dirty="0" smtClean="0">
                <a:latin typeface="+mj-lt"/>
                <a:ea typeface="+mj-ea"/>
                <a:cs typeface="+mj-cs"/>
              </a:rPr>
              <a:t>mist</a:t>
            </a:r>
            <a:endParaRPr kumimoji="0" lang="en-US" sz="4000" b="1"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513684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68313" y="259474"/>
            <a:ext cx="8229600" cy="1143000"/>
          </a:xfrm>
        </p:spPr>
        <p:txBody>
          <a:bodyPr/>
          <a:lstStyle/>
          <a:p>
            <a:r>
              <a:rPr lang="en-GB" b="1" smtClean="0">
                <a:solidFill>
                  <a:schemeClr val="bg1"/>
                </a:solidFill>
              </a:rPr>
              <a:t>Pliocene Uncertainty…</a:t>
            </a:r>
          </a:p>
        </p:txBody>
      </p:sp>
      <p:sp>
        <p:nvSpPr>
          <p:cNvPr id="14" name="TextBox 13"/>
          <p:cNvSpPr txBox="1"/>
          <p:nvPr/>
        </p:nvSpPr>
        <p:spPr>
          <a:xfrm>
            <a:off x="179512" y="1268760"/>
            <a:ext cx="8964488" cy="830997"/>
          </a:xfrm>
          <a:prstGeom prst="rect">
            <a:avLst/>
          </a:prstGeom>
          <a:noFill/>
        </p:spPr>
        <p:txBody>
          <a:bodyPr wrap="square" rtlCol="0">
            <a:spAutoFit/>
          </a:bodyPr>
          <a:lstStyle/>
          <a:p>
            <a:pPr marL="182563" indent="-182563">
              <a:buFont typeface="Arial" pitchFamily="34" charset="0"/>
              <a:buChar char="•"/>
            </a:pPr>
            <a:r>
              <a:rPr lang="en-GB" sz="2400" dirty="0" smtClean="0"/>
              <a:t>New model results showing the differences between two interglacial events during the Pliocene (Prescott et al</a:t>
            </a:r>
            <a:r>
              <a:rPr lang="en-GB" sz="2400" dirty="0" smtClean="0"/>
              <a:t>. 2014)</a:t>
            </a:r>
            <a:endParaRPr lang="en-GB" sz="2400" dirty="0"/>
          </a:p>
        </p:txBody>
      </p:sp>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467544" y="2204864"/>
            <a:ext cx="5976664" cy="4392488"/>
          </a:xfrm>
          <a:prstGeom prst="rect">
            <a:avLst/>
          </a:prstGeom>
        </p:spPr>
      </p:pic>
      <p:sp>
        <p:nvSpPr>
          <p:cNvPr id="17" name="TextBox 16"/>
          <p:cNvSpPr txBox="1"/>
          <p:nvPr/>
        </p:nvSpPr>
        <p:spPr>
          <a:xfrm>
            <a:off x="6660232" y="2564904"/>
            <a:ext cx="2304256" cy="3046988"/>
          </a:xfrm>
          <a:prstGeom prst="rect">
            <a:avLst/>
          </a:prstGeom>
          <a:noFill/>
        </p:spPr>
        <p:txBody>
          <a:bodyPr wrap="square" rtlCol="0">
            <a:spAutoFit/>
          </a:bodyPr>
          <a:lstStyle/>
          <a:p>
            <a:r>
              <a:rPr lang="en-GB" sz="2400" dirty="0" smtClean="0"/>
              <a:t>Seasonal differences in SAT are more prominent -  greater implications for environmental reconstructions.</a:t>
            </a:r>
            <a:endParaRPr lang="en-GB" sz="2400" dirty="0"/>
          </a:p>
        </p:txBody>
      </p:sp>
      <p:grpSp>
        <p:nvGrpSpPr>
          <p:cNvPr id="12" name="Group 11"/>
          <p:cNvGrpSpPr/>
          <p:nvPr/>
        </p:nvGrpSpPr>
        <p:grpSpPr>
          <a:xfrm>
            <a:off x="1" y="-3500"/>
            <a:ext cx="9143918" cy="1128244"/>
            <a:chOff x="1" y="-3500"/>
            <a:chExt cx="9143918" cy="1203504"/>
          </a:xfrm>
        </p:grpSpPr>
        <p:sp>
          <p:nvSpPr>
            <p:cNvPr id="15" name="TextBox 14"/>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8"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le 1"/>
          <p:cNvSpPr txBox="1">
            <a:spLocks/>
          </p:cNvSpPr>
          <p:nvPr/>
        </p:nvSpPr>
        <p:spPr>
          <a:xfrm>
            <a:off x="1038039" y="44624"/>
            <a:ext cx="6990345" cy="8827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spc="300" dirty="0" smtClean="0">
                <a:latin typeface="+mj-lt"/>
                <a:ea typeface="+mj-ea"/>
                <a:cs typeface="+mj-cs"/>
              </a:rPr>
              <a:t>Seeing</a:t>
            </a:r>
            <a:r>
              <a:rPr lang="en-US" sz="4000" b="1" spc="300" dirty="0" smtClean="0">
                <a:latin typeface="+mj-lt"/>
                <a:ea typeface="+mj-ea"/>
                <a:cs typeface="+mj-cs"/>
              </a:rPr>
              <a:t> </a:t>
            </a:r>
            <a:r>
              <a:rPr lang="en-US" sz="4000" b="1" spc="300" dirty="0" smtClean="0">
                <a:latin typeface="+mj-lt"/>
                <a:ea typeface="+mj-ea"/>
                <a:cs typeface="+mj-cs"/>
              </a:rPr>
              <a:t>through the </a:t>
            </a:r>
            <a:r>
              <a:rPr lang="en-US" sz="4000" b="1" spc="300" dirty="0" smtClean="0">
                <a:latin typeface="+mj-lt"/>
                <a:ea typeface="+mj-ea"/>
                <a:cs typeface="+mj-cs"/>
              </a:rPr>
              <a:t>mist</a:t>
            </a:r>
            <a:endParaRPr kumimoji="0" lang="en-US" sz="4000" b="1"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71418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2636" y="1916832"/>
            <a:ext cx="1152128"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73760" y="4321562"/>
            <a:ext cx="1152128"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876256" y="1772816"/>
            <a:ext cx="1152128"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p:nvPr/>
        </p:nvPicPr>
        <p:blipFill rotWithShape="1">
          <a:blip r:embed="rId2" cstate="print">
            <a:extLst>
              <a:ext uri="{28A0092B-C50C-407E-A947-70E740481C1C}">
                <a14:useLocalDpi xmlns:a14="http://schemas.microsoft.com/office/drawing/2010/main" val="0"/>
              </a:ext>
            </a:extLst>
          </a:blip>
          <a:srcRect l="8791" b="41739"/>
          <a:stretch/>
        </p:blipFill>
        <p:spPr bwMode="auto">
          <a:xfrm>
            <a:off x="323528" y="1268760"/>
            <a:ext cx="5976664" cy="4824536"/>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6012160" y="1412776"/>
            <a:ext cx="2808312" cy="4093428"/>
          </a:xfrm>
          <a:prstGeom prst="rect">
            <a:avLst/>
          </a:prstGeom>
          <a:noFill/>
        </p:spPr>
        <p:txBody>
          <a:bodyPr wrap="square" rtlCol="0">
            <a:spAutoFit/>
          </a:bodyPr>
          <a:lstStyle/>
          <a:p>
            <a:pPr marL="182563" indent="-182563">
              <a:buFont typeface="Arial" pitchFamily="34" charset="0"/>
              <a:buChar char="•"/>
            </a:pPr>
            <a:r>
              <a:rPr lang="en-GB" sz="2000" dirty="0" smtClean="0"/>
              <a:t>Demonstrated problems with aliasing in proxy records.</a:t>
            </a:r>
          </a:p>
          <a:p>
            <a:pPr marL="182563" indent="-182563">
              <a:buFont typeface="Arial" pitchFamily="34" charset="0"/>
              <a:buChar char="•"/>
            </a:pPr>
            <a:endParaRPr lang="en-GB" sz="2000" dirty="0" smtClean="0"/>
          </a:p>
          <a:p>
            <a:pPr marL="182563" indent="-182563">
              <a:buFont typeface="Arial" pitchFamily="34" charset="0"/>
              <a:buChar char="•"/>
            </a:pPr>
            <a:r>
              <a:rPr lang="en-GB" sz="2000" dirty="0" smtClean="0"/>
              <a:t>Necessitates move forward towards Quaternary methods of modelling and data collection.</a:t>
            </a:r>
          </a:p>
          <a:p>
            <a:pPr marL="182563" indent="-182563">
              <a:buFont typeface="Arial" pitchFamily="34" charset="0"/>
              <a:buChar char="•"/>
            </a:pPr>
            <a:endParaRPr lang="en-GB" sz="2000" dirty="0"/>
          </a:p>
          <a:p>
            <a:pPr marL="182563" indent="-182563">
              <a:buFont typeface="Arial" pitchFamily="34" charset="0"/>
              <a:buChar char="•"/>
            </a:pPr>
            <a:r>
              <a:rPr lang="en-GB" sz="2000" dirty="0" smtClean="0"/>
              <a:t> </a:t>
            </a:r>
            <a:r>
              <a:rPr lang="en-GB" sz="2000" dirty="0"/>
              <a:t>T</a:t>
            </a:r>
            <a:r>
              <a:rPr lang="en-GB" sz="2000" dirty="0" smtClean="0"/>
              <a:t>argeting narrower windows of time and discrete time slices.</a:t>
            </a:r>
            <a:endParaRPr lang="en-GB" sz="2000" dirty="0"/>
          </a:p>
        </p:txBody>
      </p:sp>
      <p:sp>
        <p:nvSpPr>
          <p:cNvPr id="15" name="TextBox 14"/>
          <p:cNvSpPr txBox="1"/>
          <p:nvPr/>
        </p:nvSpPr>
        <p:spPr>
          <a:xfrm>
            <a:off x="262800" y="6284059"/>
            <a:ext cx="3923928" cy="338554"/>
          </a:xfrm>
          <a:prstGeom prst="rect">
            <a:avLst/>
          </a:prstGeom>
          <a:noFill/>
        </p:spPr>
        <p:txBody>
          <a:bodyPr wrap="square" rtlCol="0">
            <a:spAutoFit/>
          </a:bodyPr>
          <a:lstStyle/>
          <a:p>
            <a:r>
              <a:rPr lang="en-GB" sz="1600" i="1" dirty="0" smtClean="0"/>
              <a:t>[Prescott et al. 2014]</a:t>
            </a:r>
            <a:endParaRPr lang="en-GB" i="1" dirty="0"/>
          </a:p>
        </p:txBody>
      </p:sp>
      <p:grpSp>
        <p:nvGrpSpPr>
          <p:cNvPr id="16" name="Group 15"/>
          <p:cNvGrpSpPr/>
          <p:nvPr/>
        </p:nvGrpSpPr>
        <p:grpSpPr>
          <a:xfrm>
            <a:off x="1" y="-3500"/>
            <a:ext cx="9143918" cy="1128244"/>
            <a:chOff x="1" y="-3500"/>
            <a:chExt cx="9143918" cy="1203504"/>
          </a:xfrm>
        </p:grpSpPr>
        <p:sp>
          <p:nvSpPr>
            <p:cNvPr id="17" name="TextBox 16"/>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9"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p:cNvSpPr txBox="1">
            <a:spLocks/>
          </p:cNvSpPr>
          <p:nvPr/>
        </p:nvSpPr>
        <p:spPr>
          <a:xfrm>
            <a:off x="827584" y="44624"/>
            <a:ext cx="8496944" cy="88277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spc="300" dirty="0" smtClean="0">
                <a:latin typeface="+mj-lt"/>
                <a:ea typeface="+mj-ea"/>
                <a:cs typeface="+mj-cs"/>
              </a:rPr>
              <a:t>Peak warmth is </a:t>
            </a:r>
            <a:r>
              <a:rPr lang="en-US" sz="4000" b="1" u="sng" spc="300" dirty="0" smtClean="0">
                <a:latin typeface="+mj-lt"/>
                <a:ea typeface="+mj-ea"/>
                <a:cs typeface="+mj-cs"/>
              </a:rPr>
              <a:t>not</a:t>
            </a:r>
            <a:r>
              <a:rPr lang="en-US" sz="4000" b="1" spc="300" dirty="0" smtClean="0">
                <a:latin typeface="+mj-lt"/>
                <a:ea typeface="+mj-ea"/>
                <a:cs typeface="+mj-cs"/>
              </a:rPr>
              <a:t> </a:t>
            </a:r>
            <a:r>
              <a:rPr lang="en-US" sz="4000" b="1" spc="300" dirty="0" smtClean="0">
                <a:latin typeface="+mj-lt"/>
                <a:ea typeface="+mj-ea"/>
                <a:cs typeface="+mj-cs"/>
              </a:rPr>
              <a:t>synchronous</a:t>
            </a:r>
            <a:endParaRPr kumimoji="0" lang="en-US" sz="4000" b="1"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972439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ncas-climate.nerc.ac.uk/pmwiki/FAMOUS/uploads/Main/HomePage/FAMOUS_graphic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0768"/>
            <a:ext cx="8136904" cy="561662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 y="-3500"/>
            <a:ext cx="9143918" cy="1128244"/>
            <a:chOff x="1" y="-3500"/>
            <a:chExt cx="9143918" cy="1203504"/>
          </a:xfrm>
        </p:grpSpPr>
        <p:sp>
          <p:nvSpPr>
            <p:cNvPr id="5" name="TextBox 4"/>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6"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971600" y="44624"/>
            <a:ext cx="8496944" cy="88277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300" normalizeH="0" baseline="0" noProof="0" dirty="0" smtClean="0">
                <a:ln>
                  <a:noFill/>
                </a:ln>
                <a:solidFill>
                  <a:schemeClr val="tx1"/>
                </a:solidFill>
                <a:effectLst/>
                <a:uLnTx/>
                <a:uFillTx/>
                <a:latin typeface="+mj-lt"/>
                <a:ea typeface="+mj-ea"/>
                <a:cs typeface="+mj-cs"/>
              </a:rPr>
              <a:t>New</a:t>
            </a:r>
            <a:r>
              <a:rPr kumimoji="0" lang="en-US" sz="4000" b="1" i="0" u="none" strike="noStrike" kern="1200" cap="none" spc="300" normalizeH="0" noProof="0" dirty="0" smtClean="0">
                <a:ln>
                  <a:noFill/>
                </a:ln>
                <a:solidFill>
                  <a:schemeClr val="tx1"/>
                </a:solidFill>
                <a:effectLst/>
                <a:uLnTx/>
                <a:uFillTx/>
                <a:latin typeface="+mj-lt"/>
                <a:ea typeface="+mj-ea"/>
                <a:cs typeface="+mj-cs"/>
              </a:rPr>
              <a:t> modelling approaches</a:t>
            </a:r>
            <a:endParaRPr kumimoji="0" lang="en-US" sz="4000" b="1"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40160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RISM3_data_PAGES_FIgure.png"/>
          <p:cNvPicPr>
            <a:picLocks noChangeAspect="1"/>
          </p:cNvPicPr>
          <p:nvPr/>
        </p:nvPicPr>
        <p:blipFill>
          <a:blip r:embed="rId3" cstate="print"/>
          <a:srcRect l="24650" r="20699"/>
          <a:stretch>
            <a:fillRect/>
          </a:stretch>
        </p:blipFill>
        <p:spPr>
          <a:xfrm>
            <a:off x="7020272" y="4021208"/>
            <a:ext cx="1800200" cy="2000080"/>
          </a:xfrm>
          <a:prstGeom prst="rect">
            <a:avLst/>
          </a:prstGeom>
        </p:spPr>
      </p:pic>
      <p:pic>
        <p:nvPicPr>
          <p:cNvPr id="13" name="Picture 13" descr="Bild2"/>
          <p:cNvPicPr>
            <a:picLocks noChangeAspect="1" noChangeArrowheads="1"/>
          </p:cNvPicPr>
          <p:nvPr/>
        </p:nvPicPr>
        <p:blipFill>
          <a:blip r:embed="rId4" cstate="print"/>
          <a:srcRect/>
          <a:stretch>
            <a:fillRect/>
          </a:stretch>
        </p:blipFill>
        <p:spPr bwMode="auto">
          <a:xfrm>
            <a:off x="6948264" y="1844824"/>
            <a:ext cx="1722996" cy="1729930"/>
          </a:xfrm>
          <a:prstGeom prst="rect">
            <a:avLst/>
          </a:prstGeom>
          <a:noFill/>
          <a:ln w="9525">
            <a:noFill/>
            <a:miter lim="800000"/>
            <a:headEnd/>
            <a:tailEnd/>
          </a:ln>
        </p:spPr>
      </p:pic>
      <p:pic>
        <p:nvPicPr>
          <p:cNvPr id="7170" name="Picture 2" descr="http://homepages.see.leeds.ac.uk/~sgpc/images/BSellwoo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645263"/>
            <a:ext cx="2232248" cy="278178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431" y="1645262"/>
            <a:ext cx="2221761" cy="278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894" y="4635175"/>
            <a:ext cx="1415802" cy="189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8380" y="4623219"/>
            <a:ext cx="1333500" cy="139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920" y="4635175"/>
            <a:ext cx="1424212" cy="189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5264" y="4641416"/>
            <a:ext cx="1108984" cy="186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1" y="-3500"/>
            <a:ext cx="9143918" cy="1203504"/>
            <a:chOff x="1" y="-3500"/>
            <a:chExt cx="9143918" cy="1203504"/>
          </a:xfrm>
        </p:grpSpPr>
        <p:sp>
          <p:nvSpPr>
            <p:cNvPr id="16" name="TextBox 15"/>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In the </a:t>
              </a:r>
              <a:r>
                <a:rPr lang="en-GB" sz="4000" b="1" dirty="0" smtClean="0"/>
                <a:t>footsteps </a:t>
              </a:r>
              <a:r>
                <a:rPr lang="en-GB" sz="4000" b="1" dirty="0" smtClean="0"/>
                <a:t>of </a:t>
              </a:r>
              <a:r>
                <a:rPr lang="en-GB" sz="4000" b="1" dirty="0" smtClean="0"/>
                <a:t>giants</a:t>
              </a:r>
              <a:endParaRPr lang="en-GB" sz="4000" b="1" dirty="0" smtClean="0"/>
            </a:p>
            <a:p>
              <a:pPr algn="ctr"/>
              <a:endParaRPr lang="en-GB" sz="3200" b="1" dirty="0"/>
            </a:p>
          </p:txBody>
        </p:sp>
        <p:pic>
          <p:nvPicPr>
            <p:cNvPr id="18" name="Picture 2" descr="PalAss Logo and link to Palaeontology &#10;&#10;Onl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8263914"/>
      </p:ext>
    </p:extLst>
  </p:cSld>
  <p:clrMapOvr>
    <a:masterClrMapping/>
  </p:clrMapOvr>
  <p:transition advTm="5891"/>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8866164" cy="547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 y="-3500"/>
            <a:ext cx="9143918" cy="1128244"/>
            <a:chOff x="1" y="-3500"/>
            <a:chExt cx="9143918" cy="1203504"/>
          </a:xfrm>
        </p:grpSpPr>
        <p:sp>
          <p:nvSpPr>
            <p:cNvPr id="10" name="TextBox 9"/>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1"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395536" y="5589"/>
            <a:ext cx="8237204" cy="1143000"/>
          </a:xfrm>
        </p:spPr>
        <p:txBody>
          <a:bodyPr>
            <a:normAutofit/>
          </a:bodyPr>
          <a:lstStyle/>
          <a:p>
            <a:r>
              <a:rPr lang="en-GB" sz="4000" b="1" dirty="0" smtClean="0"/>
              <a:t>Exploring the </a:t>
            </a:r>
            <a:r>
              <a:rPr lang="en-GB" sz="4000" b="1" dirty="0" smtClean="0"/>
              <a:t>u</a:t>
            </a:r>
            <a:r>
              <a:rPr lang="en-GB" sz="4000" b="1" dirty="0" smtClean="0"/>
              <a:t>nknown…</a:t>
            </a:r>
            <a:r>
              <a:rPr lang="en-GB" sz="4000" b="1" i="1" dirty="0"/>
              <a:t>t</a:t>
            </a:r>
            <a:r>
              <a:rPr lang="en-GB" sz="4000" b="1" i="1" dirty="0" smtClean="0"/>
              <a:t>ogether</a:t>
            </a:r>
            <a:endParaRPr lang="en-GB" sz="4000" b="1" i="1" dirty="0"/>
          </a:p>
        </p:txBody>
      </p:sp>
      <p:pic>
        <p:nvPicPr>
          <p:cNvPr id="7" name="Picture 5"/>
          <p:cNvPicPr>
            <a:picLocks noChangeAspect="1" noChangeArrowheads="1"/>
          </p:cNvPicPr>
          <p:nvPr/>
        </p:nvPicPr>
        <p:blipFill>
          <a:blip r:embed="rId4" cstate="print"/>
          <a:srcRect/>
          <a:stretch>
            <a:fillRect/>
          </a:stretch>
        </p:blipFill>
        <p:spPr bwMode="auto">
          <a:xfrm>
            <a:off x="8287236" y="2759"/>
            <a:ext cx="758440" cy="1119010"/>
          </a:xfrm>
          <a:prstGeom prst="rect">
            <a:avLst/>
          </a:prstGeom>
          <a:noFill/>
          <a:ln w="9525">
            <a:noFill/>
            <a:miter lim="800000"/>
            <a:headEnd/>
            <a:tailEnd/>
          </a:ln>
        </p:spPr>
      </p:pic>
    </p:spTree>
    <p:extLst>
      <p:ext uri="{BB962C8B-B14F-4D97-AF65-F5344CB8AC3E}">
        <p14:creationId xmlns:p14="http://schemas.microsoft.com/office/powerpoint/2010/main" val="3181731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dn.zmescience.com/wp-content/uploads/2013/04/pliocene.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2000" contrast="-68000"/>
                    </a14:imgEffect>
                  </a14:imgLayer>
                </a14:imgProps>
              </a:ext>
            </a:extLst>
          </a:blip>
          <a:srcRect/>
          <a:stretch>
            <a:fillRect/>
          </a:stretch>
        </p:blipFill>
        <p:spPr bwMode="auto">
          <a:xfrm>
            <a:off x="0" y="1052736"/>
            <a:ext cx="9144000" cy="6912768"/>
          </a:xfrm>
          <a:prstGeom prst="rect">
            <a:avLst/>
          </a:prstGeom>
          <a:noFill/>
        </p:spPr>
      </p:pic>
      <p:sp>
        <p:nvSpPr>
          <p:cNvPr id="15" name="TextBox 14"/>
          <p:cNvSpPr txBox="1"/>
          <p:nvPr/>
        </p:nvSpPr>
        <p:spPr>
          <a:xfrm>
            <a:off x="251520" y="764704"/>
            <a:ext cx="8712968" cy="5955476"/>
          </a:xfrm>
          <a:prstGeom prst="rect">
            <a:avLst/>
          </a:prstGeom>
          <a:noFill/>
        </p:spPr>
        <p:txBody>
          <a:bodyPr wrap="square">
            <a:spAutoFit/>
          </a:bodyPr>
          <a:lstStyle/>
          <a:p>
            <a:pPr marL="457200" indent="-457200">
              <a:spcBef>
                <a:spcPct val="20000"/>
              </a:spcBef>
              <a:defRPr/>
            </a:pPr>
            <a:r>
              <a:rPr lang="en-GB" sz="2400" dirty="0" smtClean="0">
                <a:solidFill>
                  <a:schemeClr val="bg1"/>
                </a:solidFill>
                <a:latin typeface="Calibri" pitchFamily="34" charset="0"/>
              </a:rPr>
              <a:t> </a:t>
            </a:r>
            <a:endParaRPr lang="en-GB" sz="2400" dirty="0">
              <a:solidFill>
                <a:schemeClr val="bg1"/>
              </a:solidFill>
              <a:latin typeface="Calibri" pitchFamily="34" charset="0"/>
            </a:endParaRPr>
          </a:p>
          <a:p>
            <a:pPr marL="457200" indent="-457200">
              <a:spcBef>
                <a:spcPts val="600"/>
              </a:spcBef>
              <a:spcAft>
                <a:spcPts val="600"/>
              </a:spcAft>
              <a:defRPr/>
            </a:pPr>
            <a:r>
              <a:rPr lang="en-GB" sz="2400" dirty="0" smtClean="0">
                <a:solidFill>
                  <a:schemeClr val="bg1"/>
                </a:solidFill>
                <a:latin typeface="Calibri" pitchFamily="34" charset="0"/>
              </a:rPr>
              <a:t>1. Models (of all types) are an essential part of modern science. </a:t>
            </a:r>
          </a:p>
          <a:p>
            <a:pPr marL="457200" indent="-457200">
              <a:spcBef>
                <a:spcPts val="600"/>
              </a:spcBef>
              <a:spcAft>
                <a:spcPts val="600"/>
              </a:spcAft>
              <a:defRPr/>
            </a:pPr>
            <a:r>
              <a:rPr lang="en-GB" sz="2400" dirty="0" smtClean="0">
                <a:solidFill>
                  <a:schemeClr val="bg1"/>
                </a:solidFill>
                <a:latin typeface="Calibri" pitchFamily="34" charset="0"/>
              </a:rPr>
              <a:t>2. </a:t>
            </a:r>
            <a:r>
              <a:rPr lang="en-GB" sz="2400" dirty="0" err="1" smtClean="0">
                <a:solidFill>
                  <a:schemeClr val="bg1"/>
                </a:solidFill>
                <a:latin typeface="Calibri" pitchFamily="34" charset="0"/>
              </a:rPr>
              <a:t>Palaeo</a:t>
            </a:r>
            <a:r>
              <a:rPr lang="en-GB" sz="2400" dirty="0" smtClean="0">
                <a:solidFill>
                  <a:schemeClr val="bg1"/>
                </a:solidFill>
                <a:latin typeface="Calibri" pitchFamily="34" charset="0"/>
              </a:rPr>
              <a:t> provides out of sample tests for the same numerical models that are used to predict the future – </a:t>
            </a:r>
            <a:r>
              <a:rPr lang="en-GB" sz="2400" i="1" dirty="0" smtClean="0">
                <a:solidFill>
                  <a:schemeClr val="bg1"/>
                </a:solidFill>
                <a:latin typeface="Calibri" pitchFamily="34" charset="0"/>
              </a:rPr>
              <a:t>what is the true predictive capability of our models, not how well are they tuned to represent modern climate.</a:t>
            </a:r>
          </a:p>
          <a:p>
            <a:pPr marL="457200" indent="-457200">
              <a:spcBef>
                <a:spcPts val="600"/>
              </a:spcBef>
              <a:spcAft>
                <a:spcPts val="600"/>
              </a:spcAft>
              <a:defRPr/>
            </a:pPr>
            <a:r>
              <a:rPr lang="en-GB" sz="2400" dirty="0" smtClean="0">
                <a:solidFill>
                  <a:schemeClr val="bg1"/>
                </a:solidFill>
                <a:latin typeface="Calibri" pitchFamily="34" charset="0"/>
              </a:rPr>
              <a:t>3. </a:t>
            </a:r>
            <a:r>
              <a:rPr lang="en-GB" sz="2400" dirty="0" err="1" smtClean="0">
                <a:solidFill>
                  <a:schemeClr val="bg1"/>
                </a:solidFill>
                <a:latin typeface="Calibri" pitchFamily="34" charset="0"/>
              </a:rPr>
              <a:t>Palaeoclimate</a:t>
            </a:r>
            <a:r>
              <a:rPr lang="en-GB" sz="2400" dirty="0" smtClean="0">
                <a:solidFill>
                  <a:schemeClr val="bg1"/>
                </a:solidFill>
                <a:latin typeface="Calibri" pitchFamily="34" charset="0"/>
              </a:rPr>
              <a:t> modelling is at its best when working in concert with evidence from the geological record, and can be used to test big geologically-driven hypotheses.</a:t>
            </a:r>
          </a:p>
          <a:p>
            <a:pPr marL="457200" indent="-457200">
              <a:spcBef>
                <a:spcPts val="600"/>
              </a:spcBef>
              <a:spcAft>
                <a:spcPts val="600"/>
              </a:spcAft>
              <a:defRPr/>
            </a:pPr>
            <a:r>
              <a:rPr lang="en-GB" sz="2400" dirty="0" smtClean="0">
                <a:solidFill>
                  <a:schemeClr val="bg1"/>
                </a:solidFill>
                <a:latin typeface="Calibri" pitchFamily="34" charset="0"/>
              </a:rPr>
              <a:t>4. Climate models help us </a:t>
            </a:r>
            <a:r>
              <a:rPr lang="en-GB" sz="2400" dirty="0" smtClean="0">
                <a:solidFill>
                  <a:schemeClr val="bg1"/>
                </a:solidFill>
                <a:latin typeface="Calibri" pitchFamily="34" charset="0"/>
              </a:rPr>
              <a:t>see </a:t>
            </a:r>
            <a:r>
              <a:rPr lang="en-GB" sz="2400" dirty="0" smtClean="0">
                <a:solidFill>
                  <a:schemeClr val="bg1"/>
                </a:solidFill>
                <a:latin typeface="Calibri" pitchFamily="34" charset="0"/>
              </a:rPr>
              <a:t>beyond </a:t>
            </a:r>
            <a:r>
              <a:rPr lang="en-GB" sz="2400" dirty="0" smtClean="0">
                <a:solidFill>
                  <a:schemeClr val="bg1"/>
                </a:solidFill>
                <a:latin typeface="Calibri" pitchFamily="34" charset="0"/>
              </a:rPr>
              <a:t>the limitations of the geological record, not everything is preserved, and what could the systems behaviour </a:t>
            </a:r>
            <a:r>
              <a:rPr lang="en-GB" sz="2400" dirty="0" smtClean="0">
                <a:solidFill>
                  <a:schemeClr val="bg1"/>
                </a:solidFill>
                <a:latin typeface="Calibri" pitchFamily="34" charset="0"/>
              </a:rPr>
              <a:t>been </a:t>
            </a:r>
            <a:r>
              <a:rPr lang="en-GB" sz="2400" dirty="0" smtClean="0">
                <a:solidFill>
                  <a:schemeClr val="bg1"/>
                </a:solidFill>
                <a:latin typeface="Calibri" pitchFamily="34" charset="0"/>
              </a:rPr>
              <a:t>like.</a:t>
            </a:r>
          </a:p>
          <a:p>
            <a:pPr marL="457200" indent="-457200">
              <a:spcBef>
                <a:spcPts val="600"/>
              </a:spcBef>
              <a:spcAft>
                <a:spcPts val="600"/>
              </a:spcAft>
              <a:defRPr/>
            </a:pPr>
            <a:r>
              <a:rPr lang="en-GB" sz="2400" dirty="0" smtClean="0">
                <a:solidFill>
                  <a:schemeClr val="bg1"/>
                </a:solidFill>
                <a:latin typeface="Calibri" pitchFamily="34" charset="0"/>
              </a:rPr>
              <a:t>5. They help us (modellers and geologists alike) to ask </a:t>
            </a:r>
            <a:r>
              <a:rPr lang="en-GB" sz="2400" smtClean="0">
                <a:solidFill>
                  <a:schemeClr val="bg1"/>
                </a:solidFill>
                <a:latin typeface="Calibri" pitchFamily="34" charset="0"/>
              </a:rPr>
              <a:t>better </a:t>
            </a:r>
            <a:r>
              <a:rPr lang="en-GB" sz="2400" smtClean="0">
                <a:solidFill>
                  <a:schemeClr val="bg1"/>
                </a:solidFill>
                <a:latin typeface="Calibri" pitchFamily="34" charset="0"/>
              </a:rPr>
              <a:t>questions.</a:t>
            </a:r>
            <a:endParaRPr lang="en-GB" sz="2400" dirty="0" smtClean="0">
              <a:solidFill>
                <a:schemeClr val="bg1"/>
              </a:solidFill>
              <a:latin typeface="Calibri" pitchFamily="34" charset="0"/>
            </a:endParaRPr>
          </a:p>
        </p:txBody>
      </p:sp>
      <p:grpSp>
        <p:nvGrpSpPr>
          <p:cNvPr id="17" name="Group 16"/>
          <p:cNvGrpSpPr/>
          <p:nvPr/>
        </p:nvGrpSpPr>
        <p:grpSpPr>
          <a:xfrm>
            <a:off x="1" y="-3500"/>
            <a:ext cx="9143918" cy="1128244"/>
            <a:chOff x="1" y="-3500"/>
            <a:chExt cx="9143918" cy="1203504"/>
          </a:xfrm>
        </p:grpSpPr>
        <p:sp>
          <p:nvSpPr>
            <p:cNvPr id="18" name="TextBox 17"/>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endParaRPr lang="en-GB" sz="4000" b="1" dirty="0" smtClean="0"/>
            </a:p>
            <a:p>
              <a:pPr algn="ctr"/>
              <a:endParaRPr lang="en-GB" sz="3200" b="1" dirty="0"/>
            </a:p>
          </p:txBody>
        </p:sp>
        <p:pic>
          <p:nvPicPr>
            <p:cNvPr id="19" name="Picture 2" descr="PalAss Logo and link to Palaeontology &#10;&#10;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p:cNvSpPr txBox="1">
            <a:spLocks/>
          </p:cNvSpPr>
          <p:nvPr/>
        </p:nvSpPr>
        <p:spPr>
          <a:xfrm>
            <a:off x="1076787" y="122363"/>
            <a:ext cx="6990345" cy="8827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300" normalizeH="0" baseline="0" noProof="0" dirty="0" smtClean="0">
                <a:ln>
                  <a:noFill/>
                </a:ln>
                <a:solidFill>
                  <a:schemeClr val="tx1"/>
                </a:solidFill>
                <a:effectLst/>
                <a:uLnTx/>
                <a:uFillTx/>
                <a:latin typeface="+mj-lt"/>
                <a:ea typeface="+mj-ea"/>
                <a:cs typeface="+mj-cs"/>
              </a:rPr>
              <a:t>Conclusions</a:t>
            </a:r>
            <a:endParaRPr kumimoji="0" lang="en-US" sz="4400" b="1" i="0" u="none" strike="noStrike" kern="1200" cap="none" spc="300" normalizeH="0" baseline="0" noProof="0" dirty="0">
              <a:ln>
                <a:noFill/>
              </a:ln>
              <a:solidFill>
                <a:schemeClr val="tx1"/>
              </a:solidFill>
              <a:effectLst/>
              <a:uLnTx/>
              <a:uFillTx/>
              <a:latin typeface="+mj-lt"/>
              <a:ea typeface="+mj-ea"/>
              <a:cs typeface="+mj-cs"/>
            </a:endParaRPr>
          </a:p>
        </p:txBody>
      </p:sp>
    </p:spTree>
  </p:cSld>
  <p:clrMapOvr>
    <a:masterClrMapping/>
  </p:clrMapOvr>
  <p:transition advTm="589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846" y="332656"/>
            <a:ext cx="9075658" cy="6048672"/>
            <a:chOff x="-50553" y="476672"/>
            <a:chExt cx="9075658" cy="6048672"/>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3" y="476672"/>
              <a:ext cx="9075658"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9464" y="476672"/>
              <a:ext cx="8640960"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tx1"/>
                  </a:solidFill>
                </a:rPr>
                <a:t>Model </a:t>
              </a:r>
              <a:r>
                <a:rPr lang="en-GB" sz="4000" b="1" dirty="0" smtClean="0">
                  <a:solidFill>
                    <a:schemeClr val="tx1"/>
                  </a:solidFill>
                </a:rPr>
                <a:t>definition </a:t>
              </a:r>
              <a:r>
                <a:rPr lang="en-GB" sz="4000" b="1" dirty="0" smtClean="0">
                  <a:solidFill>
                    <a:schemeClr val="tx1"/>
                  </a:solidFill>
                </a:rPr>
                <a:t>and </a:t>
              </a:r>
              <a:r>
                <a:rPr lang="en-GB" sz="4000" b="1" dirty="0" smtClean="0">
                  <a:solidFill>
                    <a:schemeClr val="tx1"/>
                  </a:solidFill>
                </a:rPr>
                <a:t>philosophy</a:t>
              </a:r>
              <a:endParaRPr lang="en-GB" sz="4000" b="1" dirty="0">
                <a:solidFill>
                  <a:schemeClr val="tx1"/>
                </a:solidFill>
              </a:endParaRPr>
            </a:p>
          </p:txBody>
        </p:sp>
      </p:grpSp>
      <p:sp>
        <p:nvSpPr>
          <p:cNvPr id="5" name="Rectangle 4"/>
          <p:cNvSpPr/>
          <p:nvPr/>
        </p:nvSpPr>
        <p:spPr>
          <a:xfrm>
            <a:off x="8172400" y="573325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8542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764704"/>
            <a:ext cx="8794156" cy="6075509"/>
          </a:xfrm>
          <a:prstGeom prst="rect">
            <a:avLst/>
          </a:prstGeom>
          <a:noFill/>
        </p:spPr>
        <p:txBody>
          <a:bodyPr wrap="square">
            <a:spAutoFit/>
          </a:bodyPr>
          <a:lstStyle/>
          <a:p>
            <a:pPr marL="457200" indent="-457200">
              <a:spcBef>
                <a:spcPct val="20000"/>
              </a:spcBef>
              <a:defRPr/>
            </a:pPr>
            <a:r>
              <a:rPr lang="en-GB" sz="2400" b="1" dirty="0" smtClean="0">
                <a:latin typeface="Calibri" pitchFamily="34" charset="0"/>
              </a:rPr>
              <a:t> </a:t>
            </a:r>
          </a:p>
          <a:p>
            <a:r>
              <a:rPr lang="en-GB" sz="2400" dirty="0" smtClean="0"/>
              <a:t>Models are of central importance in many scientific contexts: </a:t>
            </a:r>
          </a:p>
          <a:p>
            <a:endParaRPr lang="en-GB" sz="2400" dirty="0" smtClean="0"/>
          </a:p>
          <a:p>
            <a:pPr marL="342900" indent="-342900">
              <a:buFont typeface="Arial" panose="020B0604020202020204" pitchFamily="34" charset="0"/>
              <a:buChar char="•"/>
            </a:pPr>
            <a:r>
              <a:rPr lang="en-GB" sz="2400" dirty="0" smtClean="0"/>
              <a:t>the </a:t>
            </a:r>
            <a:r>
              <a:rPr lang="en-GB" sz="2400" dirty="0"/>
              <a:t>Bohr model of the </a:t>
            </a:r>
            <a:r>
              <a:rPr lang="en-GB" sz="2400" dirty="0" smtClean="0"/>
              <a:t>atom,</a:t>
            </a:r>
          </a:p>
          <a:p>
            <a:pPr marL="342900" indent="-342900">
              <a:buFont typeface="Arial" panose="020B0604020202020204" pitchFamily="34" charset="0"/>
              <a:buChar char="•"/>
            </a:pPr>
            <a:r>
              <a:rPr lang="en-GB" sz="2400" dirty="0" smtClean="0"/>
              <a:t>the </a:t>
            </a:r>
            <a:r>
              <a:rPr lang="en-GB" sz="2400" dirty="0"/>
              <a:t>MIT bag model of the nucleon, </a:t>
            </a:r>
            <a:endParaRPr lang="en-GB" sz="2400" dirty="0" smtClean="0"/>
          </a:p>
          <a:p>
            <a:pPr marL="342900" indent="-342900">
              <a:buFont typeface="Arial" panose="020B0604020202020204" pitchFamily="34" charset="0"/>
              <a:buChar char="•"/>
            </a:pPr>
            <a:r>
              <a:rPr lang="en-GB" sz="2400" dirty="0" smtClean="0"/>
              <a:t>the </a:t>
            </a:r>
            <a:r>
              <a:rPr lang="en-GB" sz="2400" dirty="0"/>
              <a:t>Gaussian-chain model of a polymer, </a:t>
            </a:r>
            <a:endParaRPr lang="en-GB" sz="2400" dirty="0" smtClean="0"/>
          </a:p>
          <a:p>
            <a:pPr marL="342900" indent="-342900">
              <a:buFont typeface="Arial" panose="020B0604020202020204" pitchFamily="34" charset="0"/>
              <a:buChar char="•"/>
            </a:pPr>
            <a:r>
              <a:rPr lang="en-GB" sz="2400" dirty="0" smtClean="0"/>
              <a:t>the </a:t>
            </a:r>
            <a:r>
              <a:rPr lang="en-GB" sz="2400" dirty="0"/>
              <a:t>Lorenz model of the atmosphere, </a:t>
            </a:r>
            <a:endParaRPr lang="en-GB" sz="2400" dirty="0" smtClean="0"/>
          </a:p>
          <a:p>
            <a:pPr marL="342900" indent="-342900">
              <a:buFont typeface="Arial" panose="020B0604020202020204" pitchFamily="34" charset="0"/>
              <a:buChar char="•"/>
            </a:pPr>
            <a:r>
              <a:rPr lang="en-GB" sz="2400" dirty="0" smtClean="0"/>
              <a:t>the </a:t>
            </a:r>
            <a:r>
              <a:rPr lang="en-GB" sz="2400" dirty="0" err="1"/>
              <a:t>Lotka-Volterra</a:t>
            </a:r>
            <a:r>
              <a:rPr lang="en-GB" sz="2400" dirty="0"/>
              <a:t> model of predator-prey interaction, </a:t>
            </a:r>
            <a:endParaRPr lang="en-GB" sz="2400" dirty="0" smtClean="0"/>
          </a:p>
          <a:p>
            <a:pPr marL="342900" indent="-342900">
              <a:buFont typeface="Arial" panose="020B0604020202020204" pitchFamily="34" charset="0"/>
              <a:buChar char="•"/>
            </a:pPr>
            <a:r>
              <a:rPr lang="en-GB" sz="2400" dirty="0" smtClean="0"/>
              <a:t>the </a:t>
            </a:r>
            <a:r>
              <a:rPr lang="en-GB" sz="2400" dirty="0"/>
              <a:t>double helix model of DNA, </a:t>
            </a:r>
            <a:endParaRPr lang="en-GB" sz="2400" dirty="0" smtClean="0"/>
          </a:p>
          <a:p>
            <a:pPr marL="342900" indent="-342900">
              <a:buFont typeface="Arial" panose="020B0604020202020204" pitchFamily="34" charset="0"/>
              <a:buChar char="•"/>
            </a:pPr>
            <a:r>
              <a:rPr lang="en-GB" sz="2400" dirty="0" smtClean="0"/>
              <a:t>agent-based </a:t>
            </a:r>
            <a:r>
              <a:rPr lang="en-GB" sz="2400" dirty="0"/>
              <a:t>and evolutionary models in the social </a:t>
            </a:r>
            <a:r>
              <a:rPr lang="en-GB" sz="2400" dirty="0" smtClean="0"/>
              <a:t>sciences,</a:t>
            </a:r>
          </a:p>
          <a:p>
            <a:endParaRPr lang="en-GB" sz="2400" dirty="0" smtClean="0"/>
          </a:p>
          <a:p>
            <a:r>
              <a:rPr lang="en-GB" sz="2400" dirty="0" smtClean="0"/>
              <a:t>In science we are are spend </a:t>
            </a:r>
            <a:r>
              <a:rPr lang="en-GB" sz="2400" dirty="0"/>
              <a:t>a great deal of time building, testing, comparing and revising </a:t>
            </a:r>
            <a:r>
              <a:rPr lang="en-GB" sz="2400" dirty="0" smtClean="0"/>
              <a:t>models.</a:t>
            </a:r>
          </a:p>
          <a:p>
            <a:endParaRPr lang="en-GB" sz="2400" dirty="0" smtClean="0"/>
          </a:p>
          <a:p>
            <a:r>
              <a:rPr lang="en-GB" sz="2400" dirty="0" smtClean="0"/>
              <a:t>Models </a:t>
            </a:r>
            <a:r>
              <a:rPr lang="en-GB" sz="2400" dirty="0"/>
              <a:t>are one of the </a:t>
            </a:r>
            <a:r>
              <a:rPr lang="en-GB" sz="2400" dirty="0" smtClean="0"/>
              <a:t>primary </a:t>
            </a:r>
            <a:r>
              <a:rPr lang="en-GB" sz="2400" dirty="0"/>
              <a:t>instruments of modern science.</a:t>
            </a:r>
          </a:p>
          <a:p>
            <a:pPr marL="457200" indent="-457200">
              <a:spcBef>
                <a:spcPct val="20000"/>
              </a:spcBef>
              <a:defRPr/>
            </a:pPr>
            <a:endParaRPr lang="en-GB" sz="2400" b="1" dirty="0">
              <a:latin typeface="Calibri" pitchFamily="34" charset="0"/>
            </a:endParaRPr>
          </a:p>
        </p:txBody>
      </p:sp>
      <p:grpSp>
        <p:nvGrpSpPr>
          <p:cNvPr id="8" name="Group 7"/>
          <p:cNvGrpSpPr/>
          <p:nvPr/>
        </p:nvGrpSpPr>
        <p:grpSpPr>
          <a:xfrm>
            <a:off x="1" y="-3500"/>
            <a:ext cx="9143918" cy="1203504"/>
            <a:chOff x="1" y="-3500"/>
            <a:chExt cx="9143918" cy="1203504"/>
          </a:xfrm>
        </p:grpSpPr>
        <p:sp>
          <p:nvSpPr>
            <p:cNvPr id="10" name="TextBox 9"/>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Models are everywhere</a:t>
              </a:r>
            </a:p>
            <a:p>
              <a:pPr algn="ctr"/>
              <a:endParaRPr lang="en-GB" sz="3200" b="1" dirty="0"/>
            </a:p>
          </p:txBody>
        </p:sp>
        <p:pic>
          <p:nvPicPr>
            <p:cNvPr id="11" name="Picture 2" descr="PalAss Logo and link to Palaeontology &#10;&#10;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701979"/>
      </p:ext>
    </p:extLst>
  </p:cSld>
  <p:clrMapOvr>
    <a:masterClrMapping/>
  </p:clrMapOvr>
  <p:transition advTm="5891"/>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o2now.org/images/stories/ipcc/ar4-wg1/faq_1.2_fig_1_climate_system_schemat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8208912" cy="53164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GB"/>
          </a:p>
        </p:txBody>
      </p:sp>
      <p:grpSp>
        <p:nvGrpSpPr>
          <p:cNvPr id="9" name="Group 8"/>
          <p:cNvGrpSpPr/>
          <p:nvPr/>
        </p:nvGrpSpPr>
        <p:grpSpPr>
          <a:xfrm>
            <a:off x="1" y="-3500"/>
            <a:ext cx="9143918" cy="1203504"/>
            <a:chOff x="1" y="-3500"/>
            <a:chExt cx="9143918" cy="1203504"/>
          </a:xfrm>
        </p:grpSpPr>
        <p:sp>
          <p:nvSpPr>
            <p:cNvPr id="10" name="TextBox 9"/>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The </a:t>
              </a:r>
              <a:r>
                <a:rPr lang="en-GB" sz="4000" b="1" dirty="0" smtClean="0"/>
                <a:t>climate </a:t>
              </a:r>
              <a:r>
                <a:rPr lang="en-GB" sz="4000" b="1" dirty="0"/>
                <a:t>s</a:t>
              </a:r>
              <a:r>
                <a:rPr lang="en-GB" sz="4000" b="1" dirty="0" smtClean="0"/>
                <a:t>ystem</a:t>
              </a:r>
              <a:endParaRPr lang="en-GB" sz="4000" b="1" dirty="0" smtClean="0"/>
            </a:p>
            <a:p>
              <a:pPr algn="ctr"/>
              <a:endParaRPr lang="en-GB" sz="3200" b="1" dirty="0"/>
            </a:p>
          </p:txBody>
        </p:sp>
        <p:pic>
          <p:nvPicPr>
            <p:cNvPr id="11"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6169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457200" y="1193428"/>
            <a:ext cx="8458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itchFamily="34" charset="0"/>
                <a:cs typeface="Times New Roman" pitchFamily="18" charset="0"/>
              </a:defRPr>
            </a:lvl1pPr>
            <a:lvl2pPr marL="742950" indent="-285750" eaLnBrk="0" hangingPunct="0">
              <a:defRPr sz="2400" b="1">
                <a:solidFill>
                  <a:schemeClr val="tx1"/>
                </a:solidFill>
                <a:latin typeface="Tahoma" pitchFamily="34" charset="0"/>
                <a:cs typeface="Times New Roman" pitchFamily="18" charset="0"/>
              </a:defRPr>
            </a:lvl2pPr>
            <a:lvl3pPr marL="1143000" indent="-228600" eaLnBrk="0" hangingPunct="0">
              <a:defRPr sz="2400" b="1">
                <a:solidFill>
                  <a:schemeClr val="tx1"/>
                </a:solidFill>
                <a:latin typeface="Tahoma" pitchFamily="34" charset="0"/>
                <a:cs typeface="Times New Roman" pitchFamily="18" charset="0"/>
              </a:defRPr>
            </a:lvl3pPr>
            <a:lvl4pPr marL="1600200" indent="-228600" eaLnBrk="0" hangingPunct="0">
              <a:defRPr sz="2400" b="1">
                <a:solidFill>
                  <a:schemeClr val="tx1"/>
                </a:solidFill>
                <a:latin typeface="Tahoma" pitchFamily="34" charset="0"/>
                <a:cs typeface="Times New Roman" pitchFamily="18" charset="0"/>
              </a:defRPr>
            </a:lvl4pPr>
            <a:lvl5pPr marL="2057400" indent="-228600" eaLnBrk="0" hangingPunct="0">
              <a:defRPr sz="2400" b="1">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b="1">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b="1">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b="1">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b="1">
                <a:solidFill>
                  <a:schemeClr val="tx1"/>
                </a:solidFill>
                <a:latin typeface="Tahoma" pitchFamily="34" charset="0"/>
                <a:cs typeface="Times New Roman" pitchFamily="18" charset="0"/>
              </a:defRPr>
            </a:lvl9pPr>
          </a:lstStyle>
          <a:p>
            <a:pPr>
              <a:spcBef>
                <a:spcPct val="50000"/>
              </a:spcBef>
              <a:buClr>
                <a:schemeClr val="accent1"/>
              </a:buClr>
              <a:buSzPct val="75000"/>
              <a:buFont typeface="Monotype Sorts" pitchFamily="2" charset="2"/>
              <a:buNone/>
            </a:pPr>
            <a:r>
              <a:rPr kumimoji="1" lang="en-GB" altLang="en-US" sz="2800" b="0" dirty="0" smtClean="0">
                <a:latin typeface="+mn-lt"/>
              </a:rPr>
              <a:t>A climate model </a:t>
            </a:r>
            <a:r>
              <a:rPr kumimoji="1" lang="en-GB" altLang="en-US" sz="2800" b="0" dirty="0">
                <a:latin typeface="+mn-lt"/>
              </a:rPr>
              <a:t>needs to simulate albedo, emissivity and general circulation.</a:t>
            </a:r>
          </a:p>
          <a:p>
            <a:pPr>
              <a:spcBef>
                <a:spcPct val="50000"/>
              </a:spcBef>
              <a:buClr>
                <a:schemeClr val="accent1"/>
              </a:buClr>
              <a:buSzPct val="75000"/>
              <a:buFont typeface="Monotype Sorts" pitchFamily="2" charset="2"/>
              <a:buNone/>
            </a:pPr>
            <a:r>
              <a:rPr kumimoji="1" lang="en-GB" altLang="en-US" sz="2800" b="0" dirty="0">
                <a:latin typeface="+mn-lt"/>
              </a:rPr>
              <a:t>Use “first principles”</a:t>
            </a:r>
          </a:p>
        </p:txBody>
      </p:sp>
      <p:sp>
        <p:nvSpPr>
          <p:cNvPr id="13316" name="Text Box 4"/>
          <p:cNvSpPr txBox="1">
            <a:spLocks noChangeArrowheads="1"/>
          </p:cNvSpPr>
          <p:nvPr/>
        </p:nvSpPr>
        <p:spPr bwMode="auto">
          <a:xfrm>
            <a:off x="467544" y="3076575"/>
            <a:ext cx="3790950" cy="1938992"/>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Tahoma" pitchFamily="34" charset="0"/>
                <a:cs typeface="Times New Roman" pitchFamily="18" charset="0"/>
              </a:defRPr>
            </a:lvl1pPr>
            <a:lvl2pPr marL="742950" indent="-285750" eaLnBrk="0" hangingPunct="0">
              <a:defRPr sz="2400" b="1">
                <a:solidFill>
                  <a:schemeClr val="tx1"/>
                </a:solidFill>
                <a:latin typeface="Tahoma" pitchFamily="34" charset="0"/>
                <a:cs typeface="Times New Roman" pitchFamily="18" charset="0"/>
              </a:defRPr>
            </a:lvl2pPr>
            <a:lvl3pPr marL="1143000" indent="-228600" eaLnBrk="0" hangingPunct="0">
              <a:defRPr sz="2400" b="1">
                <a:solidFill>
                  <a:schemeClr val="tx1"/>
                </a:solidFill>
                <a:latin typeface="Tahoma" pitchFamily="34" charset="0"/>
                <a:cs typeface="Times New Roman" pitchFamily="18" charset="0"/>
              </a:defRPr>
            </a:lvl3pPr>
            <a:lvl4pPr marL="1600200" indent="-228600" eaLnBrk="0" hangingPunct="0">
              <a:defRPr sz="2400" b="1">
                <a:solidFill>
                  <a:schemeClr val="tx1"/>
                </a:solidFill>
                <a:latin typeface="Tahoma" pitchFamily="34" charset="0"/>
                <a:cs typeface="Times New Roman" pitchFamily="18" charset="0"/>
              </a:defRPr>
            </a:lvl4pPr>
            <a:lvl5pPr marL="2057400" indent="-228600" eaLnBrk="0" hangingPunct="0">
              <a:defRPr sz="2400" b="1">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b="1">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b="1">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b="1">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b="1">
                <a:solidFill>
                  <a:schemeClr val="tx1"/>
                </a:solidFill>
                <a:latin typeface="Tahoma" pitchFamily="34" charset="0"/>
                <a:cs typeface="Times New Roman" pitchFamily="18" charset="0"/>
              </a:defRPr>
            </a:lvl9pPr>
          </a:lstStyle>
          <a:p>
            <a:pPr>
              <a:spcBef>
                <a:spcPct val="50000"/>
              </a:spcBef>
              <a:buClr>
                <a:schemeClr val="accent1"/>
              </a:buClr>
              <a:buSzPct val="75000"/>
              <a:buFont typeface="Monotype Sorts" pitchFamily="2" charset="2"/>
              <a:buNone/>
            </a:pPr>
            <a:r>
              <a:rPr kumimoji="1" lang="en-GB" altLang="en-US" b="0" dirty="0">
                <a:latin typeface="+mn-lt"/>
              </a:rPr>
              <a:t>Newton's Laws of Motion</a:t>
            </a:r>
          </a:p>
          <a:p>
            <a:pPr>
              <a:spcBef>
                <a:spcPct val="50000"/>
              </a:spcBef>
              <a:buClr>
                <a:schemeClr val="accent1"/>
              </a:buClr>
              <a:buSzPct val="75000"/>
              <a:buFont typeface="Monotype Sorts" pitchFamily="2" charset="2"/>
              <a:buNone/>
            </a:pPr>
            <a:r>
              <a:rPr kumimoji="1" lang="en-GB" altLang="en-US" b="0" dirty="0">
                <a:latin typeface="+mn-lt"/>
              </a:rPr>
              <a:t>1</a:t>
            </a:r>
            <a:r>
              <a:rPr kumimoji="1" lang="en-GB" altLang="en-US" b="0" baseline="30000" dirty="0">
                <a:latin typeface="+mn-lt"/>
              </a:rPr>
              <a:t>st</a:t>
            </a:r>
            <a:r>
              <a:rPr kumimoji="1" lang="en-GB" altLang="en-US" b="0" dirty="0">
                <a:latin typeface="+mn-lt"/>
              </a:rPr>
              <a:t> Law of Thermodynamics</a:t>
            </a:r>
          </a:p>
          <a:p>
            <a:pPr>
              <a:spcBef>
                <a:spcPct val="50000"/>
              </a:spcBef>
              <a:buClr>
                <a:schemeClr val="accent1"/>
              </a:buClr>
              <a:buSzPct val="75000"/>
              <a:buFont typeface="Monotype Sorts" pitchFamily="2" charset="2"/>
              <a:buNone/>
            </a:pPr>
            <a:r>
              <a:rPr kumimoji="1" lang="en-GB" altLang="en-US" b="0" dirty="0">
                <a:latin typeface="+mn-lt"/>
              </a:rPr>
              <a:t>Conservation of Mass and </a:t>
            </a:r>
            <a:r>
              <a:rPr kumimoji="1" lang="en-GB" altLang="en-US" b="0" dirty="0" smtClean="0">
                <a:latin typeface="+mn-lt"/>
              </a:rPr>
              <a:t>Moisture</a:t>
            </a:r>
            <a:endParaRPr kumimoji="1" lang="en-GB" altLang="en-US" b="0" dirty="0">
              <a:latin typeface="+mn-lt"/>
            </a:endParaRPr>
          </a:p>
        </p:txBody>
      </p:sp>
      <p:pic>
        <p:nvPicPr>
          <p:cNvPr id="13317" name="Picture 5" descr="atmos_mod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008575"/>
            <a:ext cx="4228083" cy="41191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grpSp>
        <p:nvGrpSpPr>
          <p:cNvPr id="11" name="Group 10"/>
          <p:cNvGrpSpPr/>
          <p:nvPr/>
        </p:nvGrpSpPr>
        <p:grpSpPr>
          <a:xfrm>
            <a:off x="1" y="-3500"/>
            <a:ext cx="9143918" cy="1203504"/>
            <a:chOff x="1" y="-3500"/>
            <a:chExt cx="9143918" cy="1203504"/>
          </a:xfrm>
        </p:grpSpPr>
        <p:sp>
          <p:nvSpPr>
            <p:cNvPr id="12" name="TextBox 11"/>
            <p:cNvSpPr txBox="1"/>
            <p:nvPr/>
          </p:nvSpPr>
          <p:spPr>
            <a:xfrm>
              <a:off x="1" y="-3500"/>
              <a:ext cx="9143918"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4000" b="1" dirty="0" smtClean="0"/>
                <a:t>General Circulation </a:t>
              </a:r>
              <a:r>
                <a:rPr lang="en-GB" sz="4000" b="1" dirty="0" smtClean="0"/>
                <a:t>Models</a:t>
              </a:r>
            </a:p>
            <a:p>
              <a:pPr algn="ctr"/>
              <a:endParaRPr lang="en-GB" sz="3200" b="1" dirty="0"/>
            </a:p>
          </p:txBody>
        </p:sp>
        <p:pic>
          <p:nvPicPr>
            <p:cNvPr id="13" name="Picture 2" descr="PalAss Logo and link to Palaeontology &#10;&#10;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 y="3175"/>
              <a:ext cx="895605" cy="1196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8293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819400" y="-76200"/>
            <a:ext cx="5638800" cy="1143000"/>
          </a:xfrm>
        </p:spPr>
        <p:txBody>
          <a:bodyPr>
            <a:normAutofit/>
          </a:bodyPr>
          <a:lstStyle/>
          <a:p>
            <a:pPr eaLnBrk="1" hangingPunct="1"/>
            <a:r>
              <a:rPr lang="en-GB" altLang="en-US" sz="4000" dirty="0" smtClean="0"/>
              <a:t>HadCM3 GCM</a:t>
            </a:r>
          </a:p>
        </p:txBody>
      </p:sp>
      <p:pic>
        <p:nvPicPr>
          <p:cNvPr id="1028" name="Picture 3" descr="hadcm3_land_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575" y="1524000"/>
            <a:ext cx="657542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4"/>
          <p:cNvSpPr txBox="1">
            <a:spLocks noChangeArrowheads="1"/>
          </p:cNvSpPr>
          <p:nvPr/>
        </p:nvSpPr>
        <p:spPr bwMode="auto">
          <a:xfrm>
            <a:off x="2224088" y="5715000"/>
            <a:ext cx="2347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itchFamily="34" charset="0"/>
                <a:cs typeface="Times New Roman" pitchFamily="18" charset="0"/>
              </a:defRPr>
            </a:lvl1pPr>
            <a:lvl2pPr marL="742950" indent="-285750" eaLnBrk="0" hangingPunct="0">
              <a:defRPr sz="2400" b="1">
                <a:solidFill>
                  <a:schemeClr val="tx1"/>
                </a:solidFill>
                <a:latin typeface="Tahoma" pitchFamily="34" charset="0"/>
                <a:cs typeface="Times New Roman" pitchFamily="18" charset="0"/>
              </a:defRPr>
            </a:lvl2pPr>
            <a:lvl3pPr marL="1143000" indent="-228600" eaLnBrk="0" hangingPunct="0">
              <a:defRPr sz="2400" b="1">
                <a:solidFill>
                  <a:schemeClr val="tx1"/>
                </a:solidFill>
                <a:latin typeface="Tahoma" pitchFamily="34" charset="0"/>
                <a:cs typeface="Times New Roman" pitchFamily="18" charset="0"/>
              </a:defRPr>
            </a:lvl3pPr>
            <a:lvl4pPr marL="1600200" indent="-228600" eaLnBrk="0" hangingPunct="0">
              <a:defRPr sz="2400" b="1">
                <a:solidFill>
                  <a:schemeClr val="tx1"/>
                </a:solidFill>
                <a:latin typeface="Tahoma" pitchFamily="34" charset="0"/>
                <a:cs typeface="Times New Roman" pitchFamily="18" charset="0"/>
              </a:defRPr>
            </a:lvl4pPr>
            <a:lvl5pPr marL="2057400" indent="-228600" eaLnBrk="0" hangingPunct="0">
              <a:defRPr sz="2400" b="1">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b="1">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b="1">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b="1">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b="1">
                <a:solidFill>
                  <a:schemeClr val="tx1"/>
                </a:solidFill>
                <a:latin typeface="Tahoma" pitchFamily="34" charset="0"/>
                <a:cs typeface="Times New Roman" pitchFamily="18" charset="0"/>
              </a:defRPr>
            </a:lvl9pPr>
          </a:lstStyle>
          <a:p>
            <a:pPr>
              <a:spcBef>
                <a:spcPct val="50000"/>
              </a:spcBef>
            </a:pPr>
            <a:r>
              <a:rPr lang="en-GB" altLang="en-US" sz="2000" b="0" dirty="0">
                <a:latin typeface="+mn-lt"/>
              </a:rPr>
              <a:t>20 Ocean Levels</a:t>
            </a:r>
          </a:p>
        </p:txBody>
      </p:sp>
      <p:sp>
        <p:nvSpPr>
          <p:cNvPr id="1030" name="Text Box 5"/>
          <p:cNvSpPr txBox="1">
            <a:spLocks noChangeArrowheads="1"/>
          </p:cNvSpPr>
          <p:nvPr/>
        </p:nvSpPr>
        <p:spPr bwMode="auto">
          <a:xfrm>
            <a:off x="76200" y="32766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itchFamily="34" charset="0"/>
                <a:cs typeface="Times New Roman" pitchFamily="18" charset="0"/>
              </a:defRPr>
            </a:lvl1pPr>
            <a:lvl2pPr marL="742950" indent="-285750" eaLnBrk="0" hangingPunct="0">
              <a:defRPr sz="2400" b="1">
                <a:solidFill>
                  <a:schemeClr val="tx1"/>
                </a:solidFill>
                <a:latin typeface="Tahoma" pitchFamily="34" charset="0"/>
                <a:cs typeface="Times New Roman" pitchFamily="18" charset="0"/>
              </a:defRPr>
            </a:lvl2pPr>
            <a:lvl3pPr marL="1143000" indent="-228600" eaLnBrk="0" hangingPunct="0">
              <a:defRPr sz="2400" b="1">
                <a:solidFill>
                  <a:schemeClr val="tx1"/>
                </a:solidFill>
                <a:latin typeface="Tahoma" pitchFamily="34" charset="0"/>
                <a:cs typeface="Times New Roman" pitchFamily="18" charset="0"/>
              </a:defRPr>
            </a:lvl3pPr>
            <a:lvl4pPr marL="1600200" indent="-228600" eaLnBrk="0" hangingPunct="0">
              <a:defRPr sz="2400" b="1">
                <a:solidFill>
                  <a:schemeClr val="tx1"/>
                </a:solidFill>
                <a:latin typeface="Tahoma" pitchFamily="34" charset="0"/>
                <a:cs typeface="Times New Roman" pitchFamily="18" charset="0"/>
              </a:defRPr>
            </a:lvl4pPr>
            <a:lvl5pPr marL="2057400" indent="-228600" eaLnBrk="0" hangingPunct="0">
              <a:defRPr sz="2400" b="1">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b="1">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b="1">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b="1">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b="1">
                <a:solidFill>
                  <a:schemeClr val="tx1"/>
                </a:solidFill>
                <a:latin typeface="Tahoma" pitchFamily="34" charset="0"/>
                <a:cs typeface="Times New Roman" pitchFamily="18" charset="0"/>
              </a:defRPr>
            </a:lvl9pPr>
          </a:lstStyle>
          <a:p>
            <a:pPr>
              <a:spcBef>
                <a:spcPct val="50000"/>
              </a:spcBef>
            </a:pPr>
            <a:r>
              <a:rPr lang="en-GB" altLang="en-US" sz="2000" b="0" dirty="0">
                <a:latin typeface="+mn-lt"/>
              </a:rPr>
              <a:t>19  Atmospheric Levels</a:t>
            </a:r>
          </a:p>
        </p:txBody>
      </p:sp>
      <p:sp>
        <p:nvSpPr>
          <p:cNvPr id="1031" name="Text Box 6"/>
          <p:cNvSpPr txBox="1">
            <a:spLocks noChangeArrowheads="1"/>
          </p:cNvSpPr>
          <p:nvPr/>
        </p:nvSpPr>
        <p:spPr bwMode="auto">
          <a:xfrm>
            <a:off x="2667000" y="990600"/>
            <a:ext cx="63246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itchFamily="34" charset="0"/>
                <a:cs typeface="Times New Roman" pitchFamily="18" charset="0"/>
              </a:defRPr>
            </a:lvl1pPr>
            <a:lvl2pPr marL="742950" indent="-285750" eaLnBrk="0" hangingPunct="0">
              <a:defRPr sz="2400" b="1">
                <a:solidFill>
                  <a:schemeClr val="tx1"/>
                </a:solidFill>
                <a:latin typeface="Tahoma" pitchFamily="34" charset="0"/>
                <a:cs typeface="Times New Roman" pitchFamily="18" charset="0"/>
              </a:defRPr>
            </a:lvl2pPr>
            <a:lvl3pPr marL="1143000" indent="-228600" eaLnBrk="0" hangingPunct="0">
              <a:defRPr sz="2400" b="1">
                <a:solidFill>
                  <a:schemeClr val="tx1"/>
                </a:solidFill>
                <a:latin typeface="Tahoma" pitchFamily="34" charset="0"/>
                <a:cs typeface="Times New Roman" pitchFamily="18" charset="0"/>
              </a:defRPr>
            </a:lvl3pPr>
            <a:lvl4pPr marL="1600200" indent="-228600" eaLnBrk="0" hangingPunct="0">
              <a:defRPr sz="2400" b="1">
                <a:solidFill>
                  <a:schemeClr val="tx1"/>
                </a:solidFill>
                <a:latin typeface="Tahoma" pitchFamily="34" charset="0"/>
                <a:cs typeface="Times New Roman" pitchFamily="18" charset="0"/>
              </a:defRPr>
            </a:lvl4pPr>
            <a:lvl5pPr marL="2057400" indent="-228600" eaLnBrk="0" hangingPunct="0">
              <a:defRPr sz="2400" b="1">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b="1">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b="1">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b="1">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b="1">
                <a:solidFill>
                  <a:schemeClr val="tx1"/>
                </a:solidFill>
                <a:latin typeface="Tahoma" pitchFamily="34" charset="0"/>
                <a:cs typeface="Times New Roman" pitchFamily="18" charset="0"/>
              </a:defRPr>
            </a:lvl9pPr>
          </a:lstStyle>
          <a:p>
            <a:pPr>
              <a:lnSpc>
                <a:spcPct val="70000"/>
              </a:lnSpc>
              <a:spcBef>
                <a:spcPct val="50000"/>
              </a:spcBef>
            </a:pPr>
            <a:r>
              <a:rPr lang="en-GB" altLang="en-US" b="0">
                <a:latin typeface="+mn-lt"/>
              </a:rPr>
              <a:t>Atmospheric resolution: 3.75 by 2.5 degrees</a:t>
            </a:r>
            <a:endParaRPr lang="en-GB" altLang="en-US" b="0">
              <a:solidFill>
                <a:schemeClr val="bg1"/>
              </a:solidFill>
              <a:latin typeface="+mn-lt"/>
            </a:endParaRPr>
          </a:p>
        </p:txBody>
      </p:sp>
      <p:sp>
        <p:nvSpPr>
          <p:cNvPr id="1032" name="Rectangle 7"/>
          <p:cNvSpPr>
            <a:spLocks noChangeArrowheads="1"/>
          </p:cNvSpPr>
          <p:nvPr/>
        </p:nvSpPr>
        <p:spPr bwMode="auto">
          <a:xfrm>
            <a:off x="2224088" y="5165725"/>
            <a:ext cx="3698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itchFamily="34" charset="0"/>
                <a:cs typeface="Times New Roman" pitchFamily="18" charset="0"/>
              </a:defRPr>
            </a:lvl1pPr>
            <a:lvl2pPr marL="742950" indent="-285750" eaLnBrk="0" hangingPunct="0">
              <a:defRPr sz="2400" b="1">
                <a:solidFill>
                  <a:schemeClr val="tx1"/>
                </a:solidFill>
                <a:latin typeface="Tahoma" pitchFamily="34" charset="0"/>
                <a:cs typeface="Times New Roman" pitchFamily="18" charset="0"/>
              </a:defRPr>
            </a:lvl2pPr>
            <a:lvl3pPr marL="1143000" indent="-228600" eaLnBrk="0" hangingPunct="0">
              <a:defRPr sz="2400" b="1">
                <a:solidFill>
                  <a:schemeClr val="tx1"/>
                </a:solidFill>
                <a:latin typeface="Tahoma" pitchFamily="34" charset="0"/>
                <a:cs typeface="Times New Roman" pitchFamily="18" charset="0"/>
              </a:defRPr>
            </a:lvl3pPr>
            <a:lvl4pPr marL="1600200" indent="-228600" eaLnBrk="0" hangingPunct="0">
              <a:defRPr sz="2400" b="1">
                <a:solidFill>
                  <a:schemeClr val="tx1"/>
                </a:solidFill>
                <a:latin typeface="Tahoma" pitchFamily="34" charset="0"/>
                <a:cs typeface="Times New Roman" pitchFamily="18" charset="0"/>
              </a:defRPr>
            </a:lvl4pPr>
            <a:lvl5pPr marL="2057400" indent="-228600" eaLnBrk="0" hangingPunct="0">
              <a:defRPr sz="2400" b="1">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b="1">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b="1">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b="1">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b="1">
                <a:solidFill>
                  <a:schemeClr val="tx1"/>
                </a:solidFill>
                <a:latin typeface="Tahoma" pitchFamily="34" charset="0"/>
                <a:cs typeface="Times New Roman" pitchFamily="18" charset="0"/>
              </a:defRPr>
            </a:lvl9pPr>
          </a:lstStyle>
          <a:p>
            <a:pPr>
              <a:lnSpc>
                <a:spcPct val="80000"/>
              </a:lnSpc>
            </a:pPr>
            <a:r>
              <a:rPr lang="en-GB" altLang="en-US" sz="2000" b="0" dirty="0">
                <a:latin typeface="+mn-lt"/>
              </a:rPr>
              <a:t>Ocean resolution :1.25 by 1.25</a:t>
            </a:r>
          </a:p>
          <a:p>
            <a:endParaRPr lang="en-GB" altLang="en-US" b="0" dirty="0">
              <a:latin typeface="+mn-lt"/>
            </a:endParaRPr>
          </a:p>
        </p:txBody>
      </p:sp>
      <p:pic>
        <p:nvPicPr>
          <p:cNvPr id="1033" name="Picture 8" descr="ocean_dep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643313"/>
            <a:ext cx="1690688"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descr="atmos_leve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63550"/>
            <a:ext cx="22923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069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3673</TotalTime>
  <Words>1418</Words>
  <Application>Microsoft Office PowerPoint</Application>
  <PresentationFormat>On-screen Show (4:3)</PresentationFormat>
  <Paragraphs>233</Paragraphs>
  <Slides>41</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HadCM3 GCM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Pliocene Uncertainty…</vt:lpstr>
      <vt:lpstr>PowerPoint Presentation</vt:lpstr>
      <vt:lpstr>PowerPoint Presentation</vt:lpstr>
      <vt:lpstr>PowerPoint Presentation</vt:lpstr>
      <vt:lpstr>New interval to focus on (KM3/5 to M2)</vt:lpstr>
      <vt:lpstr>Pliocene Uncertainty…</vt:lpstr>
      <vt:lpstr>Pliocene Uncertainty…</vt:lpstr>
      <vt:lpstr>PowerPoint Presentation</vt:lpstr>
      <vt:lpstr>PowerPoint Presentation</vt:lpstr>
      <vt:lpstr>Exploring the unknown…together</vt:lpstr>
      <vt:lpstr>PowerPoint Presentation</vt:lpstr>
    </vt:vector>
  </TitlesOfParts>
  <Company>University of Leeds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Aisling Dolan</dc:creator>
  <cp:lastModifiedBy>earamh</cp:lastModifiedBy>
  <cp:revision>215</cp:revision>
  <cp:lastPrinted>2014-12-16T10:17:03Z</cp:lastPrinted>
  <dcterms:created xsi:type="dcterms:W3CDTF">2013-07-01T10:38:11Z</dcterms:created>
  <dcterms:modified xsi:type="dcterms:W3CDTF">2014-12-16T11:42:51Z</dcterms:modified>
</cp:coreProperties>
</file>