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7" r:id="rId2"/>
    <p:sldId id="306" r:id="rId3"/>
    <p:sldId id="297" r:id="rId4"/>
    <p:sldId id="258" r:id="rId5"/>
    <p:sldId id="319" r:id="rId6"/>
    <p:sldId id="320" r:id="rId7"/>
    <p:sldId id="321" r:id="rId8"/>
    <p:sldId id="323" r:id="rId9"/>
    <p:sldId id="324" r:id="rId10"/>
    <p:sldId id="309" r:id="rId11"/>
    <p:sldId id="317" r:id="rId12"/>
    <p:sldId id="318" r:id="rId13"/>
    <p:sldId id="313" r:id="rId14"/>
    <p:sldId id="314" r:id="rId15"/>
    <p:sldId id="315" r:id="rId16"/>
    <p:sldId id="316" r:id="rId17"/>
    <p:sldId id="259" r:id="rId18"/>
    <p:sldId id="288" r:id="rId19"/>
    <p:sldId id="298" r:id="rId20"/>
    <p:sldId id="289" r:id="rId21"/>
    <p:sldId id="290" r:id="rId22"/>
    <p:sldId id="299" r:id="rId23"/>
    <p:sldId id="300" r:id="rId24"/>
    <p:sldId id="301" r:id="rId25"/>
    <p:sldId id="292" r:id="rId26"/>
    <p:sldId id="302" r:id="rId27"/>
    <p:sldId id="293" r:id="rId28"/>
    <p:sldId id="294" r:id="rId29"/>
    <p:sldId id="295" r:id="rId30"/>
    <p:sldId id="303" r:id="rId31"/>
    <p:sldId id="304" r:id="rId32"/>
    <p:sldId id="305"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FFFF"/>
    <a:srgbClr val="4F81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0155" autoAdjust="0"/>
    <p:restoredTop sz="86588" autoAdjust="0"/>
  </p:normalViewPr>
  <p:slideViewPr>
    <p:cSldViewPr>
      <p:cViewPr varScale="1">
        <p:scale>
          <a:sx n="95" d="100"/>
          <a:sy n="95" d="100"/>
        </p:scale>
        <p:origin x="-65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6B925F-7D77-4D12-9483-2C33D553D220}" type="doc">
      <dgm:prSet loTypeId="urn:microsoft.com/office/officeart/2005/8/layout/hProcess9" loCatId="process" qsTypeId="urn:microsoft.com/office/officeart/2005/8/quickstyle/simple1#2" qsCatId="simple" csTypeId="urn:microsoft.com/office/officeart/2005/8/colors/accent1_2#2" csCatId="accent1" phldr="1"/>
      <dgm:spPr/>
      <dgm:t>
        <a:bodyPr/>
        <a:lstStyle/>
        <a:p>
          <a:endParaRPr lang="en-GB"/>
        </a:p>
      </dgm:t>
    </dgm:pt>
    <dgm:pt modelId="{009B03E5-BE17-48C9-81D1-37EA1012743E}">
      <dgm:prSet/>
      <dgm:spPr/>
      <dgm:t>
        <a:bodyPr/>
        <a:lstStyle/>
        <a:p>
          <a:pPr rtl="0"/>
          <a:r>
            <a:rPr lang="en-GB" dirty="0" smtClean="0"/>
            <a:t>Understand climate variability through the Pliocene</a:t>
          </a:r>
          <a:endParaRPr lang="en-GB" dirty="0"/>
        </a:p>
      </dgm:t>
    </dgm:pt>
    <dgm:pt modelId="{95949FD8-BC0E-45F6-B6F1-2DC714A02346}" type="parTrans" cxnId="{C3C783F3-0299-4959-8A48-8BE47F8459F7}">
      <dgm:prSet/>
      <dgm:spPr/>
      <dgm:t>
        <a:bodyPr/>
        <a:lstStyle/>
        <a:p>
          <a:endParaRPr lang="en-GB"/>
        </a:p>
      </dgm:t>
    </dgm:pt>
    <dgm:pt modelId="{62142A3A-D49E-4F80-B32B-28AB8748736B}" type="sibTrans" cxnId="{C3C783F3-0299-4959-8A48-8BE47F8459F7}">
      <dgm:prSet/>
      <dgm:spPr/>
      <dgm:t>
        <a:bodyPr/>
        <a:lstStyle/>
        <a:p>
          <a:endParaRPr lang="en-GB"/>
        </a:p>
      </dgm:t>
    </dgm:pt>
    <dgm:pt modelId="{0380B4FB-EFE3-4766-9FD7-416482EA39E3}">
      <dgm:prSet/>
      <dgm:spPr/>
      <dgm:t>
        <a:bodyPr/>
        <a:lstStyle/>
        <a:p>
          <a:pPr rtl="0"/>
          <a:r>
            <a:rPr lang="en-GB" dirty="0" smtClean="0"/>
            <a:t>Large scale features and transient dynamics</a:t>
          </a:r>
          <a:endParaRPr lang="en-GB" dirty="0"/>
        </a:p>
      </dgm:t>
    </dgm:pt>
    <dgm:pt modelId="{24CD8B96-5924-4E2C-B461-FE5F61D1CCE5}" type="parTrans" cxnId="{5BF9D441-9533-49E9-BC5C-5F7B6B776773}">
      <dgm:prSet/>
      <dgm:spPr/>
      <dgm:t>
        <a:bodyPr/>
        <a:lstStyle/>
        <a:p>
          <a:endParaRPr lang="en-GB"/>
        </a:p>
      </dgm:t>
    </dgm:pt>
    <dgm:pt modelId="{D1349A2D-077D-421F-9952-49FE0C05810A}" type="sibTrans" cxnId="{5BF9D441-9533-49E9-BC5C-5F7B6B776773}">
      <dgm:prSet/>
      <dgm:spPr/>
      <dgm:t>
        <a:bodyPr/>
        <a:lstStyle/>
        <a:p>
          <a:endParaRPr lang="en-GB"/>
        </a:p>
      </dgm:t>
    </dgm:pt>
    <dgm:pt modelId="{A340F41C-195F-4DE5-B2E8-6809554CE892}">
      <dgm:prSet/>
      <dgm:spPr/>
      <dgm:t>
        <a:bodyPr/>
        <a:lstStyle/>
        <a:p>
          <a:pPr rtl="0"/>
          <a:r>
            <a:rPr lang="en-GB" dirty="0" smtClean="0"/>
            <a:t>Compare snap-shot vs. transient </a:t>
          </a:r>
          <a:endParaRPr lang="en-GB" dirty="0"/>
        </a:p>
      </dgm:t>
    </dgm:pt>
    <dgm:pt modelId="{5DB97BCF-AD02-464B-8097-DF62FD218AAE}" type="parTrans" cxnId="{A7E462CD-C8F7-44BF-834B-83536A3444B0}">
      <dgm:prSet/>
      <dgm:spPr/>
      <dgm:t>
        <a:bodyPr/>
        <a:lstStyle/>
        <a:p>
          <a:endParaRPr lang="en-GB"/>
        </a:p>
      </dgm:t>
    </dgm:pt>
    <dgm:pt modelId="{3F452CF5-F744-4297-86F6-37EDA8932416}" type="sibTrans" cxnId="{A7E462CD-C8F7-44BF-834B-83536A3444B0}">
      <dgm:prSet/>
      <dgm:spPr/>
      <dgm:t>
        <a:bodyPr/>
        <a:lstStyle/>
        <a:p>
          <a:endParaRPr lang="en-GB"/>
        </a:p>
      </dgm:t>
    </dgm:pt>
    <dgm:pt modelId="{FE8F9974-80EA-42E9-BC85-B40FF160C431}">
      <dgm:prSet/>
      <dgm:spPr/>
      <dgm:t>
        <a:bodyPr/>
        <a:lstStyle/>
        <a:p>
          <a:pPr rtl="0"/>
          <a:r>
            <a:rPr lang="en-GB" i="1" dirty="0" smtClean="0"/>
            <a:t>are there regions that are particularly dynamic?</a:t>
          </a:r>
          <a:endParaRPr lang="en-GB" i="1" dirty="0"/>
        </a:p>
      </dgm:t>
    </dgm:pt>
    <dgm:pt modelId="{FEC4DE7D-C60D-4919-AABD-67E99670FCA1}" type="parTrans" cxnId="{2E5BC502-D257-4F22-94A9-8A32B0477DB7}">
      <dgm:prSet/>
      <dgm:spPr/>
      <dgm:t>
        <a:bodyPr/>
        <a:lstStyle/>
        <a:p>
          <a:endParaRPr lang="en-GB"/>
        </a:p>
      </dgm:t>
    </dgm:pt>
    <dgm:pt modelId="{B9DB4D61-9D0F-4393-BF6A-C56AA2ED6777}" type="sibTrans" cxnId="{2E5BC502-D257-4F22-94A9-8A32B0477DB7}">
      <dgm:prSet/>
      <dgm:spPr/>
      <dgm:t>
        <a:bodyPr/>
        <a:lstStyle/>
        <a:p>
          <a:endParaRPr lang="en-GB"/>
        </a:p>
      </dgm:t>
    </dgm:pt>
    <dgm:pt modelId="{39318309-ED26-48CC-A20D-F9E60A828D7C}">
      <dgm:prSet/>
      <dgm:spPr/>
      <dgm:t>
        <a:bodyPr/>
        <a:lstStyle/>
        <a:p>
          <a:pPr rtl="0"/>
          <a:r>
            <a:rPr lang="en-GB" dirty="0" smtClean="0"/>
            <a:t>Increasing complexity</a:t>
          </a:r>
          <a:endParaRPr lang="en-GB" dirty="0"/>
        </a:p>
      </dgm:t>
    </dgm:pt>
    <dgm:pt modelId="{1232F340-C3FF-4555-AABD-0126870E2A18}" type="parTrans" cxnId="{B1F0BE2A-0EDF-4B58-A63D-AAD3599675AE}">
      <dgm:prSet/>
      <dgm:spPr/>
      <dgm:t>
        <a:bodyPr/>
        <a:lstStyle/>
        <a:p>
          <a:endParaRPr lang="en-GB"/>
        </a:p>
      </dgm:t>
    </dgm:pt>
    <dgm:pt modelId="{9017391B-27EA-4452-97F7-4AC7E3527A14}" type="sibTrans" cxnId="{B1F0BE2A-0EDF-4B58-A63D-AAD3599675AE}">
      <dgm:prSet/>
      <dgm:spPr/>
      <dgm:t>
        <a:bodyPr/>
        <a:lstStyle/>
        <a:p>
          <a:endParaRPr lang="en-GB"/>
        </a:p>
      </dgm:t>
    </dgm:pt>
    <dgm:pt modelId="{1837BD49-A17A-4B34-8E34-D0505C3E444B}">
      <dgm:prSet/>
      <dgm:spPr/>
      <dgm:t>
        <a:bodyPr/>
        <a:lstStyle/>
        <a:p>
          <a:pPr rtl="0"/>
          <a:r>
            <a:rPr lang="en-GB" dirty="0" smtClean="0"/>
            <a:t>Look at effect of different earth system components</a:t>
          </a:r>
          <a:endParaRPr lang="en-GB" dirty="0"/>
        </a:p>
      </dgm:t>
    </dgm:pt>
    <dgm:pt modelId="{666F9314-6EDC-4D86-AD90-8F4B12966334}" type="parTrans" cxnId="{4C706739-C28B-4ACF-89AB-B03C9450B290}">
      <dgm:prSet/>
      <dgm:spPr/>
      <dgm:t>
        <a:bodyPr/>
        <a:lstStyle/>
        <a:p>
          <a:endParaRPr lang="en-GB"/>
        </a:p>
      </dgm:t>
    </dgm:pt>
    <dgm:pt modelId="{E1461B0B-98B7-4AD9-BA7B-CBBB7F49D6C2}" type="sibTrans" cxnId="{4C706739-C28B-4ACF-89AB-B03C9450B290}">
      <dgm:prSet/>
      <dgm:spPr/>
      <dgm:t>
        <a:bodyPr/>
        <a:lstStyle/>
        <a:p>
          <a:endParaRPr lang="en-GB"/>
        </a:p>
      </dgm:t>
    </dgm:pt>
    <dgm:pt modelId="{BF15CCEB-7265-49B0-89F4-5288C1B50D85}">
      <dgm:prSet/>
      <dgm:spPr/>
      <dgm:t>
        <a:bodyPr/>
        <a:lstStyle/>
        <a:p>
          <a:pPr rtl="0"/>
          <a:r>
            <a:rPr lang="en-GB" dirty="0" smtClean="0"/>
            <a:t>Conduct Data-model comparison (DMC)</a:t>
          </a:r>
          <a:endParaRPr lang="en-GB" dirty="0"/>
        </a:p>
      </dgm:t>
    </dgm:pt>
    <dgm:pt modelId="{3B6A7A81-83C5-4EAA-8D37-22E008AAFC86}" type="parTrans" cxnId="{A066EE67-2F86-4899-BE9B-A6E79B5D9FA5}">
      <dgm:prSet/>
      <dgm:spPr/>
      <dgm:t>
        <a:bodyPr/>
        <a:lstStyle/>
        <a:p>
          <a:endParaRPr lang="en-GB"/>
        </a:p>
      </dgm:t>
    </dgm:pt>
    <dgm:pt modelId="{EBEE0D18-456E-4579-8C21-F8BF3C24FF42}" type="sibTrans" cxnId="{A066EE67-2F86-4899-BE9B-A6E79B5D9FA5}">
      <dgm:prSet/>
      <dgm:spPr/>
      <dgm:t>
        <a:bodyPr/>
        <a:lstStyle/>
        <a:p>
          <a:endParaRPr lang="en-GB"/>
        </a:p>
      </dgm:t>
    </dgm:pt>
    <dgm:pt modelId="{C25DDAB0-2A18-4A7C-9694-3364D5BEA390}">
      <dgm:prSet/>
      <dgm:spPr/>
      <dgm:t>
        <a:bodyPr/>
        <a:lstStyle/>
        <a:p>
          <a:pPr rtl="0"/>
          <a:r>
            <a:rPr lang="en-GB" dirty="0" smtClean="0"/>
            <a:t>Better understand Pliocene Earth system sensitivity</a:t>
          </a:r>
          <a:endParaRPr lang="en-GB" dirty="0"/>
        </a:p>
      </dgm:t>
    </dgm:pt>
    <dgm:pt modelId="{4F2C7973-0BFC-4286-9133-222DD1950E98}" type="parTrans" cxnId="{F27BDF80-9287-4340-A8B1-735FF03F9113}">
      <dgm:prSet/>
      <dgm:spPr/>
      <dgm:t>
        <a:bodyPr/>
        <a:lstStyle/>
        <a:p>
          <a:endParaRPr lang="en-GB"/>
        </a:p>
      </dgm:t>
    </dgm:pt>
    <dgm:pt modelId="{3658B5AF-FD64-48AE-98AA-3FC0DB76841A}" type="sibTrans" cxnId="{F27BDF80-9287-4340-A8B1-735FF03F9113}">
      <dgm:prSet/>
      <dgm:spPr/>
      <dgm:t>
        <a:bodyPr/>
        <a:lstStyle/>
        <a:p>
          <a:endParaRPr lang="en-GB"/>
        </a:p>
      </dgm:t>
    </dgm:pt>
    <dgm:pt modelId="{F8BA42AE-F7C7-4449-99A2-C3953C999560}" type="pres">
      <dgm:prSet presAssocID="{0E6B925F-7D77-4D12-9483-2C33D553D220}" presName="CompostProcess" presStyleCnt="0">
        <dgm:presLayoutVars>
          <dgm:dir/>
          <dgm:resizeHandles val="exact"/>
        </dgm:presLayoutVars>
      </dgm:prSet>
      <dgm:spPr/>
      <dgm:t>
        <a:bodyPr/>
        <a:lstStyle/>
        <a:p>
          <a:endParaRPr lang="en-GB"/>
        </a:p>
      </dgm:t>
    </dgm:pt>
    <dgm:pt modelId="{F0BA08F5-81A7-4209-A092-2C335842D338}" type="pres">
      <dgm:prSet presAssocID="{0E6B925F-7D77-4D12-9483-2C33D553D220}" presName="arrow" presStyleLbl="bgShp" presStyleIdx="0" presStyleCnt="1"/>
      <dgm:spPr/>
    </dgm:pt>
    <dgm:pt modelId="{2EDCF67E-14C3-4E42-9D1B-558DC29904E6}" type="pres">
      <dgm:prSet presAssocID="{0E6B925F-7D77-4D12-9483-2C33D553D220}" presName="linearProcess" presStyleCnt="0"/>
      <dgm:spPr/>
    </dgm:pt>
    <dgm:pt modelId="{B5D6182C-731A-41C6-B851-2B5708F76049}" type="pres">
      <dgm:prSet presAssocID="{009B03E5-BE17-48C9-81D1-37EA1012743E}" presName="textNode" presStyleLbl="node1" presStyleIdx="0" presStyleCnt="6">
        <dgm:presLayoutVars>
          <dgm:bulletEnabled val="1"/>
        </dgm:presLayoutVars>
      </dgm:prSet>
      <dgm:spPr/>
      <dgm:t>
        <a:bodyPr/>
        <a:lstStyle/>
        <a:p>
          <a:endParaRPr lang="en-GB"/>
        </a:p>
      </dgm:t>
    </dgm:pt>
    <dgm:pt modelId="{C8682722-4EB7-4F4E-AC1E-D4D562607281}" type="pres">
      <dgm:prSet presAssocID="{62142A3A-D49E-4F80-B32B-28AB8748736B}" presName="sibTrans" presStyleCnt="0"/>
      <dgm:spPr/>
    </dgm:pt>
    <dgm:pt modelId="{4429EFF7-A3D5-4818-939D-A10A3F7AE41D}" type="pres">
      <dgm:prSet presAssocID="{0380B4FB-EFE3-4766-9FD7-416482EA39E3}" presName="textNode" presStyleLbl="node1" presStyleIdx="1" presStyleCnt="6">
        <dgm:presLayoutVars>
          <dgm:bulletEnabled val="1"/>
        </dgm:presLayoutVars>
      </dgm:prSet>
      <dgm:spPr/>
      <dgm:t>
        <a:bodyPr/>
        <a:lstStyle/>
        <a:p>
          <a:endParaRPr lang="en-GB"/>
        </a:p>
      </dgm:t>
    </dgm:pt>
    <dgm:pt modelId="{563A5F1B-8885-4247-A2F8-30685F49414D}" type="pres">
      <dgm:prSet presAssocID="{D1349A2D-077D-421F-9952-49FE0C05810A}" presName="sibTrans" presStyleCnt="0"/>
      <dgm:spPr/>
    </dgm:pt>
    <dgm:pt modelId="{7A5ED6E2-AE14-4B3F-A66A-1952A6C89E7B}" type="pres">
      <dgm:prSet presAssocID="{A340F41C-195F-4DE5-B2E8-6809554CE892}" presName="textNode" presStyleLbl="node1" presStyleIdx="2" presStyleCnt="6">
        <dgm:presLayoutVars>
          <dgm:bulletEnabled val="1"/>
        </dgm:presLayoutVars>
      </dgm:prSet>
      <dgm:spPr/>
      <dgm:t>
        <a:bodyPr/>
        <a:lstStyle/>
        <a:p>
          <a:endParaRPr lang="en-GB"/>
        </a:p>
      </dgm:t>
    </dgm:pt>
    <dgm:pt modelId="{B13CB7F9-752A-410D-818B-68ECA3EFFEEF}" type="pres">
      <dgm:prSet presAssocID="{3F452CF5-F744-4297-86F6-37EDA8932416}" presName="sibTrans" presStyleCnt="0"/>
      <dgm:spPr/>
    </dgm:pt>
    <dgm:pt modelId="{61D7FAB9-2014-463A-8087-957EEA56B051}" type="pres">
      <dgm:prSet presAssocID="{39318309-ED26-48CC-A20D-F9E60A828D7C}" presName="textNode" presStyleLbl="node1" presStyleIdx="3" presStyleCnt="6">
        <dgm:presLayoutVars>
          <dgm:bulletEnabled val="1"/>
        </dgm:presLayoutVars>
      </dgm:prSet>
      <dgm:spPr/>
      <dgm:t>
        <a:bodyPr/>
        <a:lstStyle/>
        <a:p>
          <a:endParaRPr lang="en-GB"/>
        </a:p>
      </dgm:t>
    </dgm:pt>
    <dgm:pt modelId="{64DDBF8B-0578-4740-A8C7-2C776A1515FB}" type="pres">
      <dgm:prSet presAssocID="{9017391B-27EA-4452-97F7-4AC7E3527A14}" presName="sibTrans" presStyleCnt="0"/>
      <dgm:spPr/>
    </dgm:pt>
    <dgm:pt modelId="{67BB8099-6005-4C3D-95AE-B85520F36701}" type="pres">
      <dgm:prSet presAssocID="{BF15CCEB-7265-49B0-89F4-5288C1B50D85}" presName="textNode" presStyleLbl="node1" presStyleIdx="4" presStyleCnt="6">
        <dgm:presLayoutVars>
          <dgm:bulletEnabled val="1"/>
        </dgm:presLayoutVars>
      </dgm:prSet>
      <dgm:spPr/>
      <dgm:t>
        <a:bodyPr/>
        <a:lstStyle/>
        <a:p>
          <a:endParaRPr lang="en-GB"/>
        </a:p>
      </dgm:t>
    </dgm:pt>
    <dgm:pt modelId="{70256736-8644-4C93-AE8A-7D22EC3969BF}" type="pres">
      <dgm:prSet presAssocID="{EBEE0D18-456E-4579-8C21-F8BF3C24FF42}" presName="sibTrans" presStyleCnt="0"/>
      <dgm:spPr/>
    </dgm:pt>
    <dgm:pt modelId="{62C0503E-A876-479E-BDA9-F797BBDC68B5}" type="pres">
      <dgm:prSet presAssocID="{C25DDAB0-2A18-4A7C-9694-3364D5BEA390}" presName="textNode" presStyleLbl="node1" presStyleIdx="5" presStyleCnt="6">
        <dgm:presLayoutVars>
          <dgm:bulletEnabled val="1"/>
        </dgm:presLayoutVars>
      </dgm:prSet>
      <dgm:spPr/>
      <dgm:t>
        <a:bodyPr/>
        <a:lstStyle/>
        <a:p>
          <a:endParaRPr lang="en-GB"/>
        </a:p>
      </dgm:t>
    </dgm:pt>
  </dgm:ptLst>
  <dgm:cxnLst>
    <dgm:cxn modelId="{396FB6F8-C462-4891-9962-456B5A2C9D48}" type="presOf" srcId="{BF15CCEB-7265-49B0-89F4-5288C1B50D85}" destId="{67BB8099-6005-4C3D-95AE-B85520F36701}" srcOrd="0" destOrd="0" presId="urn:microsoft.com/office/officeart/2005/8/layout/hProcess9"/>
    <dgm:cxn modelId="{F27BDF80-9287-4340-A8B1-735FF03F9113}" srcId="{0E6B925F-7D77-4D12-9483-2C33D553D220}" destId="{C25DDAB0-2A18-4A7C-9694-3364D5BEA390}" srcOrd="5" destOrd="0" parTransId="{4F2C7973-0BFC-4286-9133-222DD1950E98}" sibTransId="{3658B5AF-FD64-48AE-98AA-3FC0DB76841A}"/>
    <dgm:cxn modelId="{A066EE67-2F86-4899-BE9B-A6E79B5D9FA5}" srcId="{0E6B925F-7D77-4D12-9483-2C33D553D220}" destId="{BF15CCEB-7265-49B0-89F4-5288C1B50D85}" srcOrd="4" destOrd="0" parTransId="{3B6A7A81-83C5-4EAA-8D37-22E008AAFC86}" sibTransId="{EBEE0D18-456E-4579-8C21-F8BF3C24FF42}"/>
    <dgm:cxn modelId="{DA82943C-7194-4747-A5E3-E76D483427AD}" type="presOf" srcId="{FE8F9974-80EA-42E9-BC85-B40FF160C431}" destId="{7A5ED6E2-AE14-4B3F-A66A-1952A6C89E7B}" srcOrd="0" destOrd="1" presId="urn:microsoft.com/office/officeart/2005/8/layout/hProcess9"/>
    <dgm:cxn modelId="{9200EF12-12E0-4CCE-84BB-E6E5A63F813C}" type="presOf" srcId="{39318309-ED26-48CC-A20D-F9E60A828D7C}" destId="{61D7FAB9-2014-463A-8087-957EEA56B051}" srcOrd="0" destOrd="0" presId="urn:microsoft.com/office/officeart/2005/8/layout/hProcess9"/>
    <dgm:cxn modelId="{836DB1C8-0BE5-4D70-A204-DA4D9C357207}" type="presOf" srcId="{0380B4FB-EFE3-4766-9FD7-416482EA39E3}" destId="{4429EFF7-A3D5-4818-939D-A10A3F7AE41D}" srcOrd="0" destOrd="0" presId="urn:microsoft.com/office/officeart/2005/8/layout/hProcess9"/>
    <dgm:cxn modelId="{A7E462CD-C8F7-44BF-834B-83536A3444B0}" srcId="{0E6B925F-7D77-4D12-9483-2C33D553D220}" destId="{A340F41C-195F-4DE5-B2E8-6809554CE892}" srcOrd="2" destOrd="0" parTransId="{5DB97BCF-AD02-464B-8097-DF62FD218AAE}" sibTransId="{3F452CF5-F744-4297-86F6-37EDA8932416}"/>
    <dgm:cxn modelId="{64CC00AC-02E1-4A92-9A0F-B86172560EF6}" type="presOf" srcId="{0E6B925F-7D77-4D12-9483-2C33D553D220}" destId="{F8BA42AE-F7C7-4449-99A2-C3953C999560}" srcOrd="0" destOrd="0" presId="urn:microsoft.com/office/officeart/2005/8/layout/hProcess9"/>
    <dgm:cxn modelId="{B3A05B86-1197-4C83-96AB-3EC9AA4D3FB3}" type="presOf" srcId="{C25DDAB0-2A18-4A7C-9694-3364D5BEA390}" destId="{62C0503E-A876-479E-BDA9-F797BBDC68B5}" srcOrd="0" destOrd="0" presId="urn:microsoft.com/office/officeart/2005/8/layout/hProcess9"/>
    <dgm:cxn modelId="{B1F0BE2A-0EDF-4B58-A63D-AAD3599675AE}" srcId="{0E6B925F-7D77-4D12-9483-2C33D553D220}" destId="{39318309-ED26-48CC-A20D-F9E60A828D7C}" srcOrd="3" destOrd="0" parTransId="{1232F340-C3FF-4555-AABD-0126870E2A18}" sibTransId="{9017391B-27EA-4452-97F7-4AC7E3527A14}"/>
    <dgm:cxn modelId="{319A3525-E572-458F-9695-CA67D6565E0C}" type="presOf" srcId="{009B03E5-BE17-48C9-81D1-37EA1012743E}" destId="{B5D6182C-731A-41C6-B851-2B5708F76049}" srcOrd="0" destOrd="0" presId="urn:microsoft.com/office/officeart/2005/8/layout/hProcess9"/>
    <dgm:cxn modelId="{BB8AED1C-5EEB-40A3-BB23-CEDD5AD7F2DC}" type="presOf" srcId="{1837BD49-A17A-4B34-8E34-D0505C3E444B}" destId="{61D7FAB9-2014-463A-8087-957EEA56B051}" srcOrd="0" destOrd="1" presId="urn:microsoft.com/office/officeart/2005/8/layout/hProcess9"/>
    <dgm:cxn modelId="{D24CDAA5-7521-4016-9384-FE4BE291CB61}" type="presOf" srcId="{A340F41C-195F-4DE5-B2E8-6809554CE892}" destId="{7A5ED6E2-AE14-4B3F-A66A-1952A6C89E7B}" srcOrd="0" destOrd="0" presId="urn:microsoft.com/office/officeart/2005/8/layout/hProcess9"/>
    <dgm:cxn modelId="{2E5BC502-D257-4F22-94A9-8A32B0477DB7}" srcId="{A340F41C-195F-4DE5-B2E8-6809554CE892}" destId="{FE8F9974-80EA-42E9-BC85-B40FF160C431}" srcOrd="0" destOrd="0" parTransId="{FEC4DE7D-C60D-4919-AABD-67E99670FCA1}" sibTransId="{B9DB4D61-9D0F-4393-BF6A-C56AA2ED6777}"/>
    <dgm:cxn modelId="{C3C783F3-0299-4959-8A48-8BE47F8459F7}" srcId="{0E6B925F-7D77-4D12-9483-2C33D553D220}" destId="{009B03E5-BE17-48C9-81D1-37EA1012743E}" srcOrd="0" destOrd="0" parTransId="{95949FD8-BC0E-45F6-B6F1-2DC714A02346}" sibTransId="{62142A3A-D49E-4F80-B32B-28AB8748736B}"/>
    <dgm:cxn modelId="{4C706739-C28B-4ACF-89AB-B03C9450B290}" srcId="{39318309-ED26-48CC-A20D-F9E60A828D7C}" destId="{1837BD49-A17A-4B34-8E34-D0505C3E444B}" srcOrd="0" destOrd="0" parTransId="{666F9314-6EDC-4D86-AD90-8F4B12966334}" sibTransId="{E1461B0B-98B7-4AD9-BA7B-CBBB7F49D6C2}"/>
    <dgm:cxn modelId="{5BF9D441-9533-49E9-BC5C-5F7B6B776773}" srcId="{0E6B925F-7D77-4D12-9483-2C33D553D220}" destId="{0380B4FB-EFE3-4766-9FD7-416482EA39E3}" srcOrd="1" destOrd="0" parTransId="{24CD8B96-5924-4E2C-B461-FE5F61D1CCE5}" sibTransId="{D1349A2D-077D-421F-9952-49FE0C05810A}"/>
    <dgm:cxn modelId="{A357C080-DDC9-4874-A0BA-599A8B7B34F0}" type="presParOf" srcId="{F8BA42AE-F7C7-4449-99A2-C3953C999560}" destId="{F0BA08F5-81A7-4209-A092-2C335842D338}" srcOrd="0" destOrd="0" presId="urn:microsoft.com/office/officeart/2005/8/layout/hProcess9"/>
    <dgm:cxn modelId="{4DCC4EDD-E1B6-468E-A6DC-184902C89919}" type="presParOf" srcId="{F8BA42AE-F7C7-4449-99A2-C3953C999560}" destId="{2EDCF67E-14C3-4E42-9D1B-558DC29904E6}" srcOrd="1" destOrd="0" presId="urn:microsoft.com/office/officeart/2005/8/layout/hProcess9"/>
    <dgm:cxn modelId="{E76D0168-AB7E-4DBB-9B20-5059C61EE2EC}" type="presParOf" srcId="{2EDCF67E-14C3-4E42-9D1B-558DC29904E6}" destId="{B5D6182C-731A-41C6-B851-2B5708F76049}" srcOrd="0" destOrd="0" presId="urn:microsoft.com/office/officeart/2005/8/layout/hProcess9"/>
    <dgm:cxn modelId="{3F77B426-E3B5-4943-ADA3-73DDD7EC04E3}" type="presParOf" srcId="{2EDCF67E-14C3-4E42-9D1B-558DC29904E6}" destId="{C8682722-4EB7-4F4E-AC1E-D4D562607281}" srcOrd="1" destOrd="0" presId="urn:microsoft.com/office/officeart/2005/8/layout/hProcess9"/>
    <dgm:cxn modelId="{03BA2E29-37E8-4692-87F5-8CA563FCCB6C}" type="presParOf" srcId="{2EDCF67E-14C3-4E42-9D1B-558DC29904E6}" destId="{4429EFF7-A3D5-4818-939D-A10A3F7AE41D}" srcOrd="2" destOrd="0" presId="urn:microsoft.com/office/officeart/2005/8/layout/hProcess9"/>
    <dgm:cxn modelId="{095D7624-ECAC-4EE5-B7F1-EC64EFD81987}" type="presParOf" srcId="{2EDCF67E-14C3-4E42-9D1B-558DC29904E6}" destId="{563A5F1B-8885-4247-A2F8-30685F49414D}" srcOrd="3" destOrd="0" presId="urn:microsoft.com/office/officeart/2005/8/layout/hProcess9"/>
    <dgm:cxn modelId="{A40EF10E-F19B-47D1-BFB9-F40043A4E35E}" type="presParOf" srcId="{2EDCF67E-14C3-4E42-9D1B-558DC29904E6}" destId="{7A5ED6E2-AE14-4B3F-A66A-1952A6C89E7B}" srcOrd="4" destOrd="0" presId="urn:microsoft.com/office/officeart/2005/8/layout/hProcess9"/>
    <dgm:cxn modelId="{8EC17F8B-DC30-4D3C-BA76-83D0F36AC5C2}" type="presParOf" srcId="{2EDCF67E-14C3-4E42-9D1B-558DC29904E6}" destId="{B13CB7F9-752A-410D-818B-68ECA3EFFEEF}" srcOrd="5" destOrd="0" presId="urn:microsoft.com/office/officeart/2005/8/layout/hProcess9"/>
    <dgm:cxn modelId="{670A6820-BA22-4FE4-A2E9-47E129C53DD6}" type="presParOf" srcId="{2EDCF67E-14C3-4E42-9D1B-558DC29904E6}" destId="{61D7FAB9-2014-463A-8087-957EEA56B051}" srcOrd="6" destOrd="0" presId="urn:microsoft.com/office/officeart/2005/8/layout/hProcess9"/>
    <dgm:cxn modelId="{E004F813-7865-48E2-97A0-28AAACBC5795}" type="presParOf" srcId="{2EDCF67E-14C3-4E42-9D1B-558DC29904E6}" destId="{64DDBF8B-0578-4740-A8C7-2C776A1515FB}" srcOrd="7" destOrd="0" presId="urn:microsoft.com/office/officeart/2005/8/layout/hProcess9"/>
    <dgm:cxn modelId="{4BE503C6-7E93-4948-8906-738222CEB7A2}" type="presParOf" srcId="{2EDCF67E-14C3-4E42-9D1B-558DC29904E6}" destId="{67BB8099-6005-4C3D-95AE-B85520F36701}" srcOrd="8" destOrd="0" presId="urn:microsoft.com/office/officeart/2005/8/layout/hProcess9"/>
    <dgm:cxn modelId="{7894EB33-CB0B-4EEF-9C9E-41AD5CA9C959}" type="presParOf" srcId="{2EDCF67E-14C3-4E42-9D1B-558DC29904E6}" destId="{70256736-8644-4C93-AE8A-7D22EC3969BF}" srcOrd="9" destOrd="0" presId="urn:microsoft.com/office/officeart/2005/8/layout/hProcess9"/>
    <dgm:cxn modelId="{B997D5EF-3458-4DB4-9A4B-919FEC4498DB}" type="presParOf" srcId="{2EDCF67E-14C3-4E42-9D1B-558DC29904E6}" destId="{62C0503E-A876-479E-BDA9-F797BBDC68B5}" srcOrd="10" destOrd="0" presId="urn:microsoft.com/office/officeart/2005/8/layout/hProcess9"/>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0BA08F5-81A7-4209-A092-2C335842D338}">
      <dsp:nvSpPr>
        <dsp:cNvPr id="0" name=""/>
        <dsp:cNvSpPr/>
      </dsp:nvSpPr>
      <dsp:spPr>
        <a:xfrm>
          <a:off x="617219" y="0"/>
          <a:ext cx="6995160" cy="478539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5D6182C-731A-41C6-B851-2B5708F76049}">
      <dsp:nvSpPr>
        <dsp:cNvPr id="0" name=""/>
        <dsp:cNvSpPr/>
      </dsp:nvSpPr>
      <dsp:spPr>
        <a:xfrm>
          <a:off x="2260" y="1435618"/>
          <a:ext cx="1316012" cy="19141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t>Understand climate variability through the Pliocene</a:t>
          </a:r>
          <a:endParaRPr lang="en-GB" sz="1600" kern="1200" dirty="0"/>
        </a:p>
      </dsp:txBody>
      <dsp:txXfrm>
        <a:off x="66502" y="1499860"/>
        <a:ext cx="1187528" cy="1785674"/>
      </dsp:txXfrm>
    </dsp:sp>
    <dsp:sp modelId="{4429EFF7-A3D5-4818-939D-A10A3F7AE41D}">
      <dsp:nvSpPr>
        <dsp:cNvPr id="0" name=""/>
        <dsp:cNvSpPr/>
      </dsp:nvSpPr>
      <dsp:spPr>
        <a:xfrm>
          <a:off x="1384073" y="1435618"/>
          <a:ext cx="1316012" cy="19141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t>Large scale features and transient dynamics</a:t>
          </a:r>
          <a:endParaRPr lang="en-GB" sz="1600" kern="1200" dirty="0"/>
        </a:p>
      </dsp:txBody>
      <dsp:txXfrm>
        <a:off x="1448315" y="1499860"/>
        <a:ext cx="1187528" cy="1785674"/>
      </dsp:txXfrm>
    </dsp:sp>
    <dsp:sp modelId="{7A5ED6E2-AE14-4B3F-A66A-1952A6C89E7B}">
      <dsp:nvSpPr>
        <dsp:cNvPr id="0" name=""/>
        <dsp:cNvSpPr/>
      </dsp:nvSpPr>
      <dsp:spPr>
        <a:xfrm>
          <a:off x="2765886" y="1435618"/>
          <a:ext cx="1316012" cy="19141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GB" sz="1600" kern="1200" dirty="0" smtClean="0"/>
            <a:t>Compare snap-shot vs. transient </a:t>
          </a:r>
          <a:endParaRPr lang="en-GB" sz="1600" kern="1200" dirty="0"/>
        </a:p>
        <a:p>
          <a:pPr marL="114300" lvl="1" indent="-114300" algn="l" defTabSz="533400" rtl="0">
            <a:lnSpc>
              <a:spcPct val="90000"/>
            </a:lnSpc>
            <a:spcBef>
              <a:spcPct val="0"/>
            </a:spcBef>
            <a:spcAft>
              <a:spcPct val="15000"/>
            </a:spcAft>
            <a:buChar char="••"/>
          </a:pPr>
          <a:r>
            <a:rPr lang="en-GB" sz="1200" i="1" kern="1200" dirty="0" smtClean="0"/>
            <a:t>are there regions that are particularly dynamic?</a:t>
          </a:r>
          <a:endParaRPr lang="en-GB" sz="1200" i="1" kern="1200" dirty="0"/>
        </a:p>
      </dsp:txBody>
      <dsp:txXfrm>
        <a:off x="2830128" y="1499860"/>
        <a:ext cx="1187528" cy="1785674"/>
      </dsp:txXfrm>
    </dsp:sp>
    <dsp:sp modelId="{61D7FAB9-2014-463A-8087-957EEA56B051}">
      <dsp:nvSpPr>
        <dsp:cNvPr id="0" name=""/>
        <dsp:cNvSpPr/>
      </dsp:nvSpPr>
      <dsp:spPr>
        <a:xfrm>
          <a:off x="4147700" y="1435618"/>
          <a:ext cx="1316012" cy="19141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GB" sz="1600" kern="1200" dirty="0" smtClean="0"/>
            <a:t>Increasing complexity</a:t>
          </a:r>
          <a:endParaRPr lang="en-GB" sz="1600" kern="1200" dirty="0"/>
        </a:p>
        <a:p>
          <a:pPr marL="114300" lvl="1" indent="-114300" algn="l" defTabSz="533400" rtl="0">
            <a:lnSpc>
              <a:spcPct val="90000"/>
            </a:lnSpc>
            <a:spcBef>
              <a:spcPct val="0"/>
            </a:spcBef>
            <a:spcAft>
              <a:spcPct val="15000"/>
            </a:spcAft>
            <a:buChar char="••"/>
          </a:pPr>
          <a:r>
            <a:rPr lang="en-GB" sz="1200" kern="1200" dirty="0" smtClean="0"/>
            <a:t>Look at effect of different earth system components</a:t>
          </a:r>
          <a:endParaRPr lang="en-GB" sz="1200" kern="1200" dirty="0"/>
        </a:p>
      </dsp:txBody>
      <dsp:txXfrm>
        <a:off x="4211942" y="1499860"/>
        <a:ext cx="1187528" cy="1785674"/>
      </dsp:txXfrm>
    </dsp:sp>
    <dsp:sp modelId="{67BB8099-6005-4C3D-95AE-B85520F36701}">
      <dsp:nvSpPr>
        <dsp:cNvPr id="0" name=""/>
        <dsp:cNvSpPr/>
      </dsp:nvSpPr>
      <dsp:spPr>
        <a:xfrm>
          <a:off x="5529513" y="1435618"/>
          <a:ext cx="1316012" cy="19141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t>Conduct Data-model comparison (DMC)</a:t>
          </a:r>
          <a:endParaRPr lang="en-GB" sz="1600" kern="1200" dirty="0"/>
        </a:p>
      </dsp:txBody>
      <dsp:txXfrm>
        <a:off x="5593755" y="1499860"/>
        <a:ext cx="1187528" cy="1785674"/>
      </dsp:txXfrm>
    </dsp:sp>
    <dsp:sp modelId="{62C0503E-A876-479E-BDA9-F797BBDC68B5}">
      <dsp:nvSpPr>
        <dsp:cNvPr id="0" name=""/>
        <dsp:cNvSpPr/>
      </dsp:nvSpPr>
      <dsp:spPr>
        <a:xfrm>
          <a:off x="6911326" y="1435618"/>
          <a:ext cx="1316012" cy="191415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rtl="0">
            <a:lnSpc>
              <a:spcPct val="90000"/>
            </a:lnSpc>
            <a:spcBef>
              <a:spcPct val="0"/>
            </a:spcBef>
            <a:spcAft>
              <a:spcPct val="35000"/>
            </a:spcAft>
          </a:pPr>
          <a:r>
            <a:rPr lang="en-GB" sz="1600" kern="1200" dirty="0" smtClean="0"/>
            <a:t>Better understand Pliocene Earth system sensitivity</a:t>
          </a:r>
          <a:endParaRPr lang="en-GB" sz="1600" kern="1200" dirty="0"/>
        </a:p>
      </dsp:txBody>
      <dsp:txXfrm>
        <a:off x="6975568" y="1499860"/>
        <a:ext cx="1187528" cy="1785674"/>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D25408-B4C0-405B-A6BB-66092A175DC4}" type="datetimeFigureOut">
              <a:rPr lang="en-GB" smtClean="0"/>
              <a:pPr/>
              <a:t>02/06/2014</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09E28D8-76AE-4BE0-9D97-1F2EE269F9C1}" type="slidenum">
              <a:rPr lang="en-GB" smtClean="0"/>
              <a:pPr/>
              <a:t>‹#›</a:t>
            </a:fld>
            <a:endParaRPr lang="en-GB"/>
          </a:p>
        </p:txBody>
      </p:sp>
    </p:spTree>
    <p:extLst>
      <p:ext uri="{BB962C8B-B14F-4D97-AF65-F5344CB8AC3E}">
        <p14:creationId xmlns:p14="http://schemas.microsoft.com/office/powerpoint/2010/main" val="2698907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defTabSz="457200" eaLnBrk="1" hangingPunct="1">
              <a:spcBef>
                <a:spcPct val="0"/>
              </a:spcBef>
              <a:defRPr/>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612650-2F23-4162-AF61-1F041C05401E}"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eaLnBrk="0" hangingPunct="0">
              <a:defRPr sz="1800">
                <a:solidFill>
                  <a:schemeClr val="tx1"/>
                </a:solidFill>
                <a:latin typeface="Arial" charset="0"/>
              </a:defRPr>
            </a:lvl1pPr>
            <a:lvl2pPr marL="685817" indent="-263776" defTabSz="912958" eaLnBrk="0" hangingPunct="0">
              <a:defRPr sz="1800">
                <a:solidFill>
                  <a:schemeClr val="tx1"/>
                </a:solidFill>
                <a:latin typeface="Arial" charset="0"/>
              </a:defRPr>
            </a:lvl2pPr>
            <a:lvl3pPr marL="1055103" indent="-211021" defTabSz="912958" eaLnBrk="0" hangingPunct="0">
              <a:defRPr sz="1800">
                <a:solidFill>
                  <a:schemeClr val="tx1"/>
                </a:solidFill>
                <a:latin typeface="Arial" charset="0"/>
              </a:defRPr>
            </a:lvl3pPr>
            <a:lvl4pPr marL="1477145" indent="-211021" defTabSz="912958" eaLnBrk="0" hangingPunct="0">
              <a:defRPr sz="1800">
                <a:solidFill>
                  <a:schemeClr val="tx1"/>
                </a:solidFill>
                <a:latin typeface="Arial" charset="0"/>
              </a:defRPr>
            </a:lvl4pPr>
            <a:lvl5pPr marL="1899186" indent="-211021" defTabSz="912958" eaLnBrk="0" hangingPunct="0">
              <a:defRPr sz="1800">
                <a:solidFill>
                  <a:schemeClr val="tx1"/>
                </a:solidFill>
                <a:latin typeface="Arial" charset="0"/>
              </a:defRPr>
            </a:lvl5pPr>
            <a:lvl6pPr marL="2321227" indent="-211021" algn="ctr" defTabSz="912958" eaLnBrk="0" fontAlgn="base" hangingPunct="0">
              <a:spcBef>
                <a:spcPct val="20000"/>
              </a:spcBef>
              <a:spcAft>
                <a:spcPct val="0"/>
              </a:spcAft>
              <a:defRPr sz="1800">
                <a:solidFill>
                  <a:schemeClr val="tx1"/>
                </a:solidFill>
                <a:latin typeface="Arial" charset="0"/>
              </a:defRPr>
            </a:lvl6pPr>
            <a:lvl7pPr marL="2743269" indent="-211021" algn="ctr" defTabSz="912958" eaLnBrk="0" fontAlgn="base" hangingPunct="0">
              <a:spcBef>
                <a:spcPct val="20000"/>
              </a:spcBef>
              <a:spcAft>
                <a:spcPct val="0"/>
              </a:spcAft>
              <a:defRPr sz="1800">
                <a:solidFill>
                  <a:schemeClr val="tx1"/>
                </a:solidFill>
                <a:latin typeface="Arial" charset="0"/>
              </a:defRPr>
            </a:lvl7pPr>
            <a:lvl8pPr marL="3165310" indent="-211021" algn="ctr" defTabSz="912958" eaLnBrk="0" fontAlgn="base" hangingPunct="0">
              <a:spcBef>
                <a:spcPct val="20000"/>
              </a:spcBef>
              <a:spcAft>
                <a:spcPct val="0"/>
              </a:spcAft>
              <a:defRPr sz="1800">
                <a:solidFill>
                  <a:schemeClr val="tx1"/>
                </a:solidFill>
                <a:latin typeface="Arial" charset="0"/>
              </a:defRPr>
            </a:lvl8pPr>
            <a:lvl9pPr marL="3587351" indent="-211021" algn="ctr" defTabSz="912958" eaLnBrk="0" fontAlgn="base" hangingPunct="0">
              <a:spcBef>
                <a:spcPct val="20000"/>
              </a:spcBef>
              <a:spcAft>
                <a:spcPct val="0"/>
              </a:spcAft>
              <a:defRPr sz="1800">
                <a:solidFill>
                  <a:schemeClr val="tx1"/>
                </a:solidFill>
                <a:latin typeface="Arial" charset="0"/>
              </a:defRPr>
            </a:lvl9pPr>
          </a:lstStyle>
          <a:p>
            <a:fld id="{5F655926-2372-496A-B6CB-594886A4A44B}" type="slidenum">
              <a:rPr lang="en-GB" altLang="en-US" sz="1200"/>
              <a:pPr/>
              <a:t>13</a:t>
            </a:fld>
            <a:endParaRPr lang="en-GB" altLang="en-US" sz="1200"/>
          </a:p>
        </p:txBody>
      </p:sp>
      <p:sp>
        <p:nvSpPr>
          <p:cNvPr id="78851" name="Rectangle 2"/>
          <p:cNvSpPr>
            <a:spLocks noRo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eaLnBrk="0" hangingPunct="0">
              <a:defRPr sz="1800">
                <a:solidFill>
                  <a:schemeClr val="tx1"/>
                </a:solidFill>
                <a:latin typeface="Arial" charset="0"/>
              </a:defRPr>
            </a:lvl1pPr>
            <a:lvl2pPr marL="685817" indent="-263776" defTabSz="912958" eaLnBrk="0" hangingPunct="0">
              <a:defRPr sz="1800">
                <a:solidFill>
                  <a:schemeClr val="tx1"/>
                </a:solidFill>
                <a:latin typeface="Arial" charset="0"/>
              </a:defRPr>
            </a:lvl2pPr>
            <a:lvl3pPr marL="1055103" indent="-211021" defTabSz="912958" eaLnBrk="0" hangingPunct="0">
              <a:defRPr sz="1800">
                <a:solidFill>
                  <a:schemeClr val="tx1"/>
                </a:solidFill>
                <a:latin typeface="Arial" charset="0"/>
              </a:defRPr>
            </a:lvl3pPr>
            <a:lvl4pPr marL="1477145" indent="-211021" defTabSz="912958" eaLnBrk="0" hangingPunct="0">
              <a:defRPr sz="1800">
                <a:solidFill>
                  <a:schemeClr val="tx1"/>
                </a:solidFill>
                <a:latin typeface="Arial" charset="0"/>
              </a:defRPr>
            </a:lvl4pPr>
            <a:lvl5pPr marL="1899186" indent="-211021" defTabSz="912958" eaLnBrk="0" hangingPunct="0">
              <a:defRPr sz="1800">
                <a:solidFill>
                  <a:schemeClr val="tx1"/>
                </a:solidFill>
                <a:latin typeface="Arial" charset="0"/>
              </a:defRPr>
            </a:lvl5pPr>
            <a:lvl6pPr marL="2321227" indent="-211021" algn="ctr" defTabSz="912958" eaLnBrk="0" fontAlgn="base" hangingPunct="0">
              <a:spcBef>
                <a:spcPct val="20000"/>
              </a:spcBef>
              <a:spcAft>
                <a:spcPct val="0"/>
              </a:spcAft>
              <a:defRPr sz="1800">
                <a:solidFill>
                  <a:schemeClr val="tx1"/>
                </a:solidFill>
                <a:latin typeface="Arial" charset="0"/>
              </a:defRPr>
            </a:lvl6pPr>
            <a:lvl7pPr marL="2743269" indent="-211021" algn="ctr" defTabSz="912958" eaLnBrk="0" fontAlgn="base" hangingPunct="0">
              <a:spcBef>
                <a:spcPct val="20000"/>
              </a:spcBef>
              <a:spcAft>
                <a:spcPct val="0"/>
              </a:spcAft>
              <a:defRPr sz="1800">
                <a:solidFill>
                  <a:schemeClr val="tx1"/>
                </a:solidFill>
                <a:latin typeface="Arial" charset="0"/>
              </a:defRPr>
            </a:lvl7pPr>
            <a:lvl8pPr marL="3165310" indent="-211021" algn="ctr" defTabSz="912958" eaLnBrk="0" fontAlgn="base" hangingPunct="0">
              <a:spcBef>
                <a:spcPct val="20000"/>
              </a:spcBef>
              <a:spcAft>
                <a:spcPct val="0"/>
              </a:spcAft>
              <a:defRPr sz="1800">
                <a:solidFill>
                  <a:schemeClr val="tx1"/>
                </a:solidFill>
                <a:latin typeface="Arial" charset="0"/>
              </a:defRPr>
            </a:lvl8pPr>
            <a:lvl9pPr marL="3587351" indent="-211021" algn="ctr" defTabSz="912958" eaLnBrk="0" fontAlgn="base" hangingPunct="0">
              <a:spcBef>
                <a:spcPct val="20000"/>
              </a:spcBef>
              <a:spcAft>
                <a:spcPct val="0"/>
              </a:spcAft>
              <a:defRPr sz="1800">
                <a:solidFill>
                  <a:schemeClr val="tx1"/>
                </a:solidFill>
                <a:latin typeface="Arial" charset="0"/>
              </a:defRPr>
            </a:lvl9pPr>
          </a:lstStyle>
          <a:p>
            <a:fld id="{A6425C64-BBAF-4906-9099-95E8019BD32A}" type="slidenum">
              <a:rPr lang="en-GB" altLang="en-US" sz="1200"/>
              <a:pPr/>
              <a:t>14</a:t>
            </a:fld>
            <a:endParaRPr lang="en-GB" altLang="en-US" sz="1200"/>
          </a:p>
        </p:txBody>
      </p:sp>
      <p:sp>
        <p:nvSpPr>
          <p:cNvPr id="79875" name="Rectangle 2"/>
          <p:cNvSpPr>
            <a:spLocks noRo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eaLnBrk="0" hangingPunct="0">
              <a:defRPr sz="1800">
                <a:solidFill>
                  <a:schemeClr val="tx1"/>
                </a:solidFill>
                <a:latin typeface="Arial" charset="0"/>
              </a:defRPr>
            </a:lvl1pPr>
            <a:lvl2pPr marL="685817" indent="-263776" defTabSz="912958" eaLnBrk="0" hangingPunct="0">
              <a:defRPr sz="1800">
                <a:solidFill>
                  <a:schemeClr val="tx1"/>
                </a:solidFill>
                <a:latin typeface="Arial" charset="0"/>
              </a:defRPr>
            </a:lvl2pPr>
            <a:lvl3pPr marL="1055103" indent="-211021" defTabSz="912958" eaLnBrk="0" hangingPunct="0">
              <a:defRPr sz="1800">
                <a:solidFill>
                  <a:schemeClr val="tx1"/>
                </a:solidFill>
                <a:latin typeface="Arial" charset="0"/>
              </a:defRPr>
            </a:lvl3pPr>
            <a:lvl4pPr marL="1477145" indent="-211021" defTabSz="912958" eaLnBrk="0" hangingPunct="0">
              <a:defRPr sz="1800">
                <a:solidFill>
                  <a:schemeClr val="tx1"/>
                </a:solidFill>
                <a:latin typeface="Arial" charset="0"/>
              </a:defRPr>
            </a:lvl4pPr>
            <a:lvl5pPr marL="1899186" indent="-211021" defTabSz="912958" eaLnBrk="0" hangingPunct="0">
              <a:defRPr sz="1800">
                <a:solidFill>
                  <a:schemeClr val="tx1"/>
                </a:solidFill>
                <a:latin typeface="Arial" charset="0"/>
              </a:defRPr>
            </a:lvl5pPr>
            <a:lvl6pPr marL="2321227" indent="-211021" algn="ctr" defTabSz="912958" eaLnBrk="0" fontAlgn="base" hangingPunct="0">
              <a:spcBef>
                <a:spcPct val="20000"/>
              </a:spcBef>
              <a:spcAft>
                <a:spcPct val="0"/>
              </a:spcAft>
              <a:defRPr sz="1800">
                <a:solidFill>
                  <a:schemeClr val="tx1"/>
                </a:solidFill>
                <a:latin typeface="Arial" charset="0"/>
              </a:defRPr>
            </a:lvl6pPr>
            <a:lvl7pPr marL="2743269" indent="-211021" algn="ctr" defTabSz="912958" eaLnBrk="0" fontAlgn="base" hangingPunct="0">
              <a:spcBef>
                <a:spcPct val="20000"/>
              </a:spcBef>
              <a:spcAft>
                <a:spcPct val="0"/>
              </a:spcAft>
              <a:defRPr sz="1800">
                <a:solidFill>
                  <a:schemeClr val="tx1"/>
                </a:solidFill>
                <a:latin typeface="Arial" charset="0"/>
              </a:defRPr>
            </a:lvl7pPr>
            <a:lvl8pPr marL="3165310" indent="-211021" algn="ctr" defTabSz="912958" eaLnBrk="0" fontAlgn="base" hangingPunct="0">
              <a:spcBef>
                <a:spcPct val="20000"/>
              </a:spcBef>
              <a:spcAft>
                <a:spcPct val="0"/>
              </a:spcAft>
              <a:defRPr sz="1800">
                <a:solidFill>
                  <a:schemeClr val="tx1"/>
                </a:solidFill>
                <a:latin typeface="Arial" charset="0"/>
              </a:defRPr>
            </a:lvl8pPr>
            <a:lvl9pPr marL="3587351" indent="-211021" algn="ctr" defTabSz="912958" eaLnBrk="0" fontAlgn="base" hangingPunct="0">
              <a:spcBef>
                <a:spcPct val="20000"/>
              </a:spcBef>
              <a:spcAft>
                <a:spcPct val="0"/>
              </a:spcAft>
              <a:defRPr sz="1800">
                <a:solidFill>
                  <a:schemeClr val="tx1"/>
                </a:solidFill>
                <a:latin typeface="Arial" charset="0"/>
              </a:defRPr>
            </a:lvl9pPr>
          </a:lstStyle>
          <a:p>
            <a:fld id="{6F28BE54-AC5F-44FA-AE3A-C16719697097}" type="slidenum">
              <a:rPr lang="en-GB" altLang="en-US" sz="1200"/>
              <a:pPr/>
              <a:t>15</a:t>
            </a:fld>
            <a:endParaRPr lang="en-GB" altLang="en-US" sz="1200"/>
          </a:p>
        </p:txBody>
      </p:sp>
      <p:sp>
        <p:nvSpPr>
          <p:cNvPr id="80899" name="Rectangle 2"/>
          <p:cNvSpPr>
            <a:spLocks noRo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eaLnBrk="0" hangingPunct="0">
              <a:defRPr sz="1800">
                <a:solidFill>
                  <a:schemeClr val="tx1"/>
                </a:solidFill>
                <a:latin typeface="Arial" charset="0"/>
              </a:defRPr>
            </a:lvl1pPr>
            <a:lvl2pPr marL="685817" indent="-263776" defTabSz="912958" eaLnBrk="0" hangingPunct="0">
              <a:defRPr sz="1800">
                <a:solidFill>
                  <a:schemeClr val="tx1"/>
                </a:solidFill>
                <a:latin typeface="Arial" charset="0"/>
              </a:defRPr>
            </a:lvl2pPr>
            <a:lvl3pPr marL="1055103" indent="-211021" defTabSz="912958" eaLnBrk="0" hangingPunct="0">
              <a:defRPr sz="1800">
                <a:solidFill>
                  <a:schemeClr val="tx1"/>
                </a:solidFill>
                <a:latin typeface="Arial" charset="0"/>
              </a:defRPr>
            </a:lvl3pPr>
            <a:lvl4pPr marL="1477145" indent="-211021" defTabSz="912958" eaLnBrk="0" hangingPunct="0">
              <a:defRPr sz="1800">
                <a:solidFill>
                  <a:schemeClr val="tx1"/>
                </a:solidFill>
                <a:latin typeface="Arial" charset="0"/>
              </a:defRPr>
            </a:lvl4pPr>
            <a:lvl5pPr marL="1899186" indent="-211021" defTabSz="912958" eaLnBrk="0" hangingPunct="0">
              <a:defRPr sz="1800">
                <a:solidFill>
                  <a:schemeClr val="tx1"/>
                </a:solidFill>
                <a:latin typeface="Arial" charset="0"/>
              </a:defRPr>
            </a:lvl5pPr>
            <a:lvl6pPr marL="2321227" indent="-211021" algn="ctr" defTabSz="912958" eaLnBrk="0" fontAlgn="base" hangingPunct="0">
              <a:spcBef>
                <a:spcPct val="20000"/>
              </a:spcBef>
              <a:spcAft>
                <a:spcPct val="0"/>
              </a:spcAft>
              <a:defRPr sz="1800">
                <a:solidFill>
                  <a:schemeClr val="tx1"/>
                </a:solidFill>
                <a:latin typeface="Arial" charset="0"/>
              </a:defRPr>
            </a:lvl6pPr>
            <a:lvl7pPr marL="2743269" indent="-211021" algn="ctr" defTabSz="912958" eaLnBrk="0" fontAlgn="base" hangingPunct="0">
              <a:spcBef>
                <a:spcPct val="20000"/>
              </a:spcBef>
              <a:spcAft>
                <a:spcPct val="0"/>
              </a:spcAft>
              <a:defRPr sz="1800">
                <a:solidFill>
                  <a:schemeClr val="tx1"/>
                </a:solidFill>
                <a:latin typeface="Arial" charset="0"/>
              </a:defRPr>
            </a:lvl7pPr>
            <a:lvl8pPr marL="3165310" indent="-211021" algn="ctr" defTabSz="912958" eaLnBrk="0" fontAlgn="base" hangingPunct="0">
              <a:spcBef>
                <a:spcPct val="20000"/>
              </a:spcBef>
              <a:spcAft>
                <a:spcPct val="0"/>
              </a:spcAft>
              <a:defRPr sz="1800">
                <a:solidFill>
                  <a:schemeClr val="tx1"/>
                </a:solidFill>
                <a:latin typeface="Arial" charset="0"/>
              </a:defRPr>
            </a:lvl8pPr>
            <a:lvl9pPr marL="3587351" indent="-211021" algn="ctr" defTabSz="912958" eaLnBrk="0" fontAlgn="base" hangingPunct="0">
              <a:spcBef>
                <a:spcPct val="20000"/>
              </a:spcBef>
              <a:spcAft>
                <a:spcPct val="0"/>
              </a:spcAft>
              <a:defRPr sz="1800">
                <a:solidFill>
                  <a:schemeClr val="tx1"/>
                </a:solidFill>
                <a:latin typeface="Arial" charset="0"/>
              </a:defRPr>
            </a:lvl9pPr>
          </a:lstStyle>
          <a:p>
            <a:fld id="{F015C753-4147-451F-81DD-705FFC6C7869}" type="slidenum">
              <a:rPr lang="en-GB" altLang="en-US" sz="1200"/>
              <a:pPr/>
              <a:t>16</a:t>
            </a:fld>
            <a:endParaRPr lang="en-GB" altLang="en-US" sz="1200"/>
          </a:p>
        </p:txBody>
      </p:sp>
      <p:sp>
        <p:nvSpPr>
          <p:cNvPr id="81923" name="Rectangle 2"/>
          <p:cNvSpPr>
            <a:spLocks noRo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defTabSz="457200" eaLnBrk="1" hangingPunct="1">
              <a:spcBef>
                <a:spcPct val="0"/>
              </a:spcBef>
              <a:defRPr/>
            </a:pPr>
            <a:r>
              <a:rPr lang="en-GB" dirty="0" smtClean="0"/>
              <a:t>In theory models should be able to reproduce peak Pliocene warmth at every site across the globe. However, we need to know sensitivity of each site to all mPWP orbital changes, every BC change and uncertainty and if there are transient or   non-linear effects to account for </a:t>
            </a:r>
          </a:p>
          <a:p>
            <a:pPr defTabSz="457200" eaLnBrk="1" hangingPunct="1">
              <a:spcBef>
                <a:spcPct val="0"/>
              </a:spcBef>
              <a:defRPr/>
            </a:pPr>
            <a:endParaRPr lang="en-GB" dirty="0" smtClean="0"/>
          </a:p>
          <a:p>
            <a:pPr defTabSz="457200" eaLnBrk="1" hangingPunct="1">
              <a:spcBef>
                <a:spcPct val="0"/>
              </a:spcBef>
              <a:defRPr/>
            </a:pPr>
            <a:r>
              <a:rPr lang="en-GB" dirty="0" smtClean="0"/>
              <a:t>OR </a:t>
            </a:r>
          </a:p>
          <a:p>
            <a:pPr defTabSz="457200" eaLnBrk="1" hangingPunct="1">
              <a:spcBef>
                <a:spcPct val="0"/>
              </a:spcBef>
              <a:defRPr/>
            </a:pPr>
            <a:endParaRPr lang="en-GB" dirty="0" smtClean="0"/>
          </a:p>
          <a:p>
            <a:pPr defTabSz="457200" eaLnBrk="1" hangingPunct="1">
              <a:spcBef>
                <a:spcPct val="0"/>
              </a:spcBef>
              <a:defRPr/>
            </a:pPr>
            <a:r>
              <a:rPr lang="en-GB" dirty="0" smtClean="0"/>
              <a:t>We</a:t>
            </a:r>
            <a:r>
              <a:rPr lang="en-GB" baseline="0" dirty="0" smtClean="0"/>
              <a:t> could do a time slice</a:t>
            </a: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612650-2F23-4162-AF61-1F041C05401E}" type="slidenum">
              <a:rPr lang="en-US" smtClean="0"/>
              <a:pPr fontAlgn="base">
                <a:spcBef>
                  <a:spcPct val="0"/>
                </a:spcBef>
                <a:spcAft>
                  <a:spcPct val="0"/>
                </a:spcAft>
                <a:defRPr/>
              </a:pPr>
              <a:t>25</a:t>
            </a:fld>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defTabSz="457200" eaLnBrk="1" hangingPunct="1">
              <a:spcBef>
                <a:spcPct val="0"/>
              </a:spcBef>
              <a:defRPr/>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612650-2F23-4162-AF61-1F041C05401E}" type="slidenum">
              <a:rPr lang="en-US" smtClean="0"/>
              <a:pPr fontAlgn="base">
                <a:spcBef>
                  <a:spcPct val="0"/>
                </a:spcBef>
                <a:spcAft>
                  <a:spcPct val="0"/>
                </a:spcAft>
                <a:defRPr/>
              </a:pPr>
              <a:t>30</a:t>
            </a:fld>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defTabSz="457200" eaLnBrk="1" hangingPunct="1">
              <a:spcBef>
                <a:spcPct val="0"/>
              </a:spcBef>
              <a:defRPr/>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612650-2F23-4162-AF61-1F041C05401E}" type="slidenum">
              <a:rPr lang="en-US" smtClean="0"/>
              <a:pPr fontAlgn="base">
                <a:spcBef>
                  <a:spcPct val="0"/>
                </a:spcBef>
                <a:spcAft>
                  <a:spcPct val="0"/>
                </a:spcAft>
                <a:defRPr/>
              </a:pPr>
              <a:t>31</a:t>
            </a:fld>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defTabSz="457200" eaLnBrk="1" hangingPunct="1">
              <a:spcBef>
                <a:spcPct val="0"/>
              </a:spcBef>
              <a:defRPr/>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612650-2F23-4162-AF61-1F041C05401E}" type="slidenum">
              <a:rPr lang="en-US" smtClean="0"/>
              <a:pPr fontAlgn="base">
                <a:spcBef>
                  <a:spcPct val="0"/>
                </a:spcBef>
                <a:spcAft>
                  <a:spcPct val="0"/>
                </a:spcAft>
                <a:defRPr/>
              </a:pPr>
              <a:t>32</a:t>
            </a:fld>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defTabSz="457200" eaLnBrk="1" hangingPunct="1">
              <a:spcBef>
                <a:spcPct val="0"/>
              </a:spcBef>
              <a:defRPr/>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612650-2F23-4162-AF61-1F041C05401E}" type="slidenum">
              <a:rPr lang="en-US" smtClean="0"/>
              <a:pPr fontAlgn="base">
                <a:spcBef>
                  <a:spcPct val="0"/>
                </a:spcBef>
                <a:spcAft>
                  <a:spcPct val="0"/>
                </a:spcAft>
                <a:defRPr/>
              </a:pPr>
              <a:t>2</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defTabSz="457200" eaLnBrk="1" hangingPunct="1">
              <a:spcBef>
                <a:spcPct val="0"/>
              </a:spcBef>
              <a:defRPr/>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612650-2F23-4162-AF61-1F041C05401E}" type="slidenum">
              <a:rPr lang="en-US" smtClean="0"/>
              <a:pPr fontAlgn="base">
                <a:spcBef>
                  <a:spcPct val="0"/>
                </a:spcBef>
                <a:spcAft>
                  <a:spcPct val="0"/>
                </a:spcAft>
                <a:defRPr/>
              </a:pPr>
              <a:t>4</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p:txBody>
          <a:bodyPr wrap="square" numCol="1" anchor="t" anchorCtr="0" compatLnSpc="1">
            <a:prstTxWarp prst="textNoShape">
              <a:avLst/>
            </a:prstTxWarp>
            <a:normAutofit fontScale="70000" lnSpcReduction="20000"/>
          </a:bodyPr>
          <a:lstStyle/>
          <a:p>
            <a:pPr defTabSz="457200" eaLnBrk="1" hangingPunct="1">
              <a:spcBef>
                <a:spcPct val="0"/>
              </a:spcBef>
              <a:defRPr/>
            </a:pPr>
            <a:endParaRPr lang="en-US" dirty="0" smtClean="0"/>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3612650-2F23-4162-AF61-1F041C05401E}" type="slidenum">
              <a:rPr lang="en-US" smtClean="0"/>
              <a:pPr fontAlgn="base">
                <a:spcBef>
                  <a:spcPct val="0"/>
                </a:spcBef>
                <a:spcAft>
                  <a:spcPct val="0"/>
                </a:spcAft>
                <a:defRPr/>
              </a:pPr>
              <a:t>5</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630" eaLnBrk="0" hangingPunct="0">
              <a:defRPr sz="2200" b="1">
                <a:solidFill>
                  <a:schemeClr val="tx1"/>
                </a:solidFill>
                <a:latin typeface="Tahoma" pitchFamily="34" charset="0"/>
                <a:cs typeface="Times New Roman" pitchFamily="18" charset="0"/>
              </a:defRPr>
            </a:lvl1pPr>
            <a:lvl2pPr marL="685817" indent="-263776" defTabSz="905630" eaLnBrk="0" hangingPunct="0">
              <a:defRPr sz="2200" b="1">
                <a:solidFill>
                  <a:schemeClr val="tx1"/>
                </a:solidFill>
                <a:latin typeface="Tahoma" pitchFamily="34" charset="0"/>
                <a:cs typeface="Times New Roman" pitchFamily="18" charset="0"/>
              </a:defRPr>
            </a:lvl2pPr>
            <a:lvl3pPr marL="1055103" indent="-211021" defTabSz="905630" eaLnBrk="0" hangingPunct="0">
              <a:defRPr sz="2200" b="1">
                <a:solidFill>
                  <a:schemeClr val="tx1"/>
                </a:solidFill>
                <a:latin typeface="Tahoma" pitchFamily="34" charset="0"/>
                <a:cs typeface="Times New Roman" pitchFamily="18" charset="0"/>
              </a:defRPr>
            </a:lvl3pPr>
            <a:lvl4pPr marL="1477145" indent="-211021" defTabSz="905630" eaLnBrk="0" hangingPunct="0">
              <a:defRPr sz="2200" b="1">
                <a:solidFill>
                  <a:schemeClr val="tx1"/>
                </a:solidFill>
                <a:latin typeface="Tahoma" pitchFamily="34" charset="0"/>
                <a:cs typeface="Times New Roman" pitchFamily="18" charset="0"/>
              </a:defRPr>
            </a:lvl4pPr>
            <a:lvl5pPr marL="1899186" indent="-211021" defTabSz="905630" eaLnBrk="0" hangingPunct="0">
              <a:defRPr sz="2200" b="1">
                <a:solidFill>
                  <a:schemeClr val="tx1"/>
                </a:solidFill>
                <a:latin typeface="Tahoma" pitchFamily="34" charset="0"/>
                <a:cs typeface="Times New Roman" pitchFamily="18" charset="0"/>
              </a:defRPr>
            </a:lvl5pPr>
            <a:lvl6pPr marL="2321227" indent="-211021" defTabSz="905630" eaLnBrk="0" fontAlgn="base" hangingPunct="0">
              <a:spcBef>
                <a:spcPct val="0"/>
              </a:spcBef>
              <a:spcAft>
                <a:spcPct val="0"/>
              </a:spcAft>
              <a:defRPr sz="2200" b="1">
                <a:solidFill>
                  <a:schemeClr val="tx1"/>
                </a:solidFill>
                <a:latin typeface="Tahoma" pitchFamily="34" charset="0"/>
                <a:cs typeface="Times New Roman" pitchFamily="18" charset="0"/>
              </a:defRPr>
            </a:lvl6pPr>
            <a:lvl7pPr marL="2743269" indent="-211021" defTabSz="905630" eaLnBrk="0" fontAlgn="base" hangingPunct="0">
              <a:spcBef>
                <a:spcPct val="0"/>
              </a:spcBef>
              <a:spcAft>
                <a:spcPct val="0"/>
              </a:spcAft>
              <a:defRPr sz="2200" b="1">
                <a:solidFill>
                  <a:schemeClr val="tx1"/>
                </a:solidFill>
                <a:latin typeface="Tahoma" pitchFamily="34" charset="0"/>
                <a:cs typeface="Times New Roman" pitchFamily="18" charset="0"/>
              </a:defRPr>
            </a:lvl7pPr>
            <a:lvl8pPr marL="3165310" indent="-211021" defTabSz="905630" eaLnBrk="0" fontAlgn="base" hangingPunct="0">
              <a:spcBef>
                <a:spcPct val="0"/>
              </a:spcBef>
              <a:spcAft>
                <a:spcPct val="0"/>
              </a:spcAft>
              <a:defRPr sz="2200" b="1">
                <a:solidFill>
                  <a:schemeClr val="tx1"/>
                </a:solidFill>
                <a:latin typeface="Tahoma" pitchFamily="34" charset="0"/>
                <a:cs typeface="Times New Roman" pitchFamily="18" charset="0"/>
              </a:defRPr>
            </a:lvl8pPr>
            <a:lvl9pPr marL="3587351" indent="-211021" defTabSz="905630" eaLnBrk="0" fontAlgn="base" hangingPunct="0">
              <a:spcBef>
                <a:spcPct val="0"/>
              </a:spcBef>
              <a:spcAft>
                <a:spcPct val="0"/>
              </a:spcAft>
              <a:defRPr sz="2200" b="1">
                <a:solidFill>
                  <a:schemeClr val="tx1"/>
                </a:solidFill>
                <a:latin typeface="Tahoma" pitchFamily="34" charset="0"/>
                <a:cs typeface="Times New Roman" pitchFamily="18" charset="0"/>
              </a:defRPr>
            </a:lvl9pPr>
          </a:lstStyle>
          <a:p>
            <a:pPr eaLnBrk="1" hangingPunct="1"/>
            <a:fld id="{02D948F8-4E0F-4E32-8496-F297B8077C1F}" type="slidenum">
              <a:rPr lang="en-GB" altLang="en-US" sz="1200" b="0">
                <a:latin typeface="Times New Roman" pitchFamily="18" charset="0"/>
              </a:rPr>
              <a:pPr eaLnBrk="1" hangingPunct="1"/>
              <a:t>6</a:t>
            </a:fld>
            <a:endParaRPr lang="en-GB" altLang="en-US" sz="1200" b="0">
              <a:latin typeface="Times New Roman" pitchFamily="18" charset="0"/>
            </a:endParaRPr>
          </a:p>
        </p:txBody>
      </p:sp>
      <p:sp>
        <p:nvSpPr>
          <p:cNvPr id="64515" name="Rectangle 2"/>
          <p:cNvSpPr>
            <a:spLocks noChangeArrowheads="1" noTextEdit="1"/>
          </p:cNvSpPr>
          <p:nvPr>
            <p:ph type="sldImg"/>
          </p:nvPr>
        </p:nvSpPr>
        <p:spPr>
          <a:ln/>
        </p:spPr>
      </p:sp>
      <p:sp>
        <p:nvSpPr>
          <p:cNvPr id="645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630" eaLnBrk="0" hangingPunct="0">
              <a:defRPr sz="2200" b="1">
                <a:solidFill>
                  <a:schemeClr val="tx1"/>
                </a:solidFill>
                <a:latin typeface="Tahoma" pitchFamily="34" charset="0"/>
                <a:cs typeface="Times New Roman" pitchFamily="18" charset="0"/>
              </a:defRPr>
            </a:lvl1pPr>
            <a:lvl2pPr marL="685817" indent="-263776" defTabSz="905630" eaLnBrk="0" hangingPunct="0">
              <a:defRPr sz="2200" b="1">
                <a:solidFill>
                  <a:schemeClr val="tx1"/>
                </a:solidFill>
                <a:latin typeface="Tahoma" pitchFamily="34" charset="0"/>
                <a:cs typeface="Times New Roman" pitchFamily="18" charset="0"/>
              </a:defRPr>
            </a:lvl2pPr>
            <a:lvl3pPr marL="1055103" indent="-211021" defTabSz="905630" eaLnBrk="0" hangingPunct="0">
              <a:defRPr sz="2200" b="1">
                <a:solidFill>
                  <a:schemeClr val="tx1"/>
                </a:solidFill>
                <a:latin typeface="Tahoma" pitchFamily="34" charset="0"/>
                <a:cs typeface="Times New Roman" pitchFamily="18" charset="0"/>
              </a:defRPr>
            </a:lvl3pPr>
            <a:lvl4pPr marL="1477145" indent="-211021" defTabSz="905630" eaLnBrk="0" hangingPunct="0">
              <a:defRPr sz="2200" b="1">
                <a:solidFill>
                  <a:schemeClr val="tx1"/>
                </a:solidFill>
                <a:latin typeface="Tahoma" pitchFamily="34" charset="0"/>
                <a:cs typeface="Times New Roman" pitchFamily="18" charset="0"/>
              </a:defRPr>
            </a:lvl4pPr>
            <a:lvl5pPr marL="1899186" indent="-211021" defTabSz="905630" eaLnBrk="0" hangingPunct="0">
              <a:defRPr sz="2200" b="1">
                <a:solidFill>
                  <a:schemeClr val="tx1"/>
                </a:solidFill>
                <a:latin typeface="Tahoma" pitchFamily="34" charset="0"/>
                <a:cs typeface="Times New Roman" pitchFamily="18" charset="0"/>
              </a:defRPr>
            </a:lvl5pPr>
            <a:lvl6pPr marL="2321227" indent="-211021" defTabSz="905630" eaLnBrk="0" fontAlgn="base" hangingPunct="0">
              <a:spcBef>
                <a:spcPct val="0"/>
              </a:spcBef>
              <a:spcAft>
                <a:spcPct val="0"/>
              </a:spcAft>
              <a:defRPr sz="2200" b="1">
                <a:solidFill>
                  <a:schemeClr val="tx1"/>
                </a:solidFill>
                <a:latin typeface="Tahoma" pitchFamily="34" charset="0"/>
                <a:cs typeface="Times New Roman" pitchFamily="18" charset="0"/>
              </a:defRPr>
            </a:lvl6pPr>
            <a:lvl7pPr marL="2743269" indent="-211021" defTabSz="905630" eaLnBrk="0" fontAlgn="base" hangingPunct="0">
              <a:spcBef>
                <a:spcPct val="0"/>
              </a:spcBef>
              <a:spcAft>
                <a:spcPct val="0"/>
              </a:spcAft>
              <a:defRPr sz="2200" b="1">
                <a:solidFill>
                  <a:schemeClr val="tx1"/>
                </a:solidFill>
                <a:latin typeface="Tahoma" pitchFamily="34" charset="0"/>
                <a:cs typeface="Times New Roman" pitchFamily="18" charset="0"/>
              </a:defRPr>
            </a:lvl7pPr>
            <a:lvl8pPr marL="3165310" indent="-211021" defTabSz="905630" eaLnBrk="0" fontAlgn="base" hangingPunct="0">
              <a:spcBef>
                <a:spcPct val="0"/>
              </a:spcBef>
              <a:spcAft>
                <a:spcPct val="0"/>
              </a:spcAft>
              <a:defRPr sz="2200" b="1">
                <a:solidFill>
                  <a:schemeClr val="tx1"/>
                </a:solidFill>
                <a:latin typeface="Tahoma" pitchFamily="34" charset="0"/>
                <a:cs typeface="Times New Roman" pitchFamily="18" charset="0"/>
              </a:defRPr>
            </a:lvl8pPr>
            <a:lvl9pPr marL="3587351" indent="-211021" defTabSz="905630" eaLnBrk="0" fontAlgn="base" hangingPunct="0">
              <a:spcBef>
                <a:spcPct val="0"/>
              </a:spcBef>
              <a:spcAft>
                <a:spcPct val="0"/>
              </a:spcAft>
              <a:defRPr sz="2200" b="1">
                <a:solidFill>
                  <a:schemeClr val="tx1"/>
                </a:solidFill>
                <a:latin typeface="Tahoma" pitchFamily="34" charset="0"/>
                <a:cs typeface="Times New Roman" pitchFamily="18" charset="0"/>
              </a:defRPr>
            </a:lvl9pPr>
          </a:lstStyle>
          <a:p>
            <a:pPr eaLnBrk="1" hangingPunct="1"/>
            <a:fld id="{EF8C2D25-F2BC-4CAA-BCDA-5BF3BCCADD4A}" type="slidenum">
              <a:rPr lang="en-GB" altLang="en-US" sz="1200" b="0">
                <a:latin typeface="Times New Roman" pitchFamily="18" charset="0"/>
              </a:rPr>
              <a:pPr eaLnBrk="1" hangingPunct="1"/>
              <a:t>7</a:t>
            </a:fld>
            <a:endParaRPr lang="en-GB" altLang="en-US" sz="1200" b="0">
              <a:latin typeface="Times New Roman" pitchFamily="18" charset="0"/>
            </a:endParaRPr>
          </a:p>
        </p:txBody>
      </p:sp>
      <p:sp>
        <p:nvSpPr>
          <p:cNvPr id="65539" name="Rectangle 2"/>
          <p:cNvSpPr>
            <a:spLocks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630" eaLnBrk="0" hangingPunct="0">
              <a:defRPr sz="2200" b="1">
                <a:solidFill>
                  <a:schemeClr val="tx1"/>
                </a:solidFill>
                <a:latin typeface="Tahoma" pitchFamily="34" charset="0"/>
                <a:cs typeface="Times New Roman" pitchFamily="18" charset="0"/>
              </a:defRPr>
            </a:lvl1pPr>
            <a:lvl2pPr marL="685817" indent="-263776" defTabSz="905630" eaLnBrk="0" hangingPunct="0">
              <a:defRPr sz="2200" b="1">
                <a:solidFill>
                  <a:schemeClr val="tx1"/>
                </a:solidFill>
                <a:latin typeface="Tahoma" pitchFamily="34" charset="0"/>
                <a:cs typeface="Times New Roman" pitchFamily="18" charset="0"/>
              </a:defRPr>
            </a:lvl2pPr>
            <a:lvl3pPr marL="1055103" indent="-211021" defTabSz="905630" eaLnBrk="0" hangingPunct="0">
              <a:defRPr sz="2200" b="1">
                <a:solidFill>
                  <a:schemeClr val="tx1"/>
                </a:solidFill>
                <a:latin typeface="Tahoma" pitchFamily="34" charset="0"/>
                <a:cs typeface="Times New Roman" pitchFamily="18" charset="0"/>
              </a:defRPr>
            </a:lvl3pPr>
            <a:lvl4pPr marL="1477145" indent="-211021" defTabSz="905630" eaLnBrk="0" hangingPunct="0">
              <a:defRPr sz="2200" b="1">
                <a:solidFill>
                  <a:schemeClr val="tx1"/>
                </a:solidFill>
                <a:latin typeface="Tahoma" pitchFamily="34" charset="0"/>
                <a:cs typeface="Times New Roman" pitchFamily="18" charset="0"/>
              </a:defRPr>
            </a:lvl4pPr>
            <a:lvl5pPr marL="1899186" indent="-211021" defTabSz="905630" eaLnBrk="0" hangingPunct="0">
              <a:defRPr sz="2200" b="1">
                <a:solidFill>
                  <a:schemeClr val="tx1"/>
                </a:solidFill>
                <a:latin typeface="Tahoma" pitchFamily="34" charset="0"/>
                <a:cs typeface="Times New Roman" pitchFamily="18" charset="0"/>
              </a:defRPr>
            </a:lvl5pPr>
            <a:lvl6pPr marL="2321227" indent="-211021" defTabSz="905630" eaLnBrk="0" fontAlgn="base" hangingPunct="0">
              <a:spcBef>
                <a:spcPct val="0"/>
              </a:spcBef>
              <a:spcAft>
                <a:spcPct val="0"/>
              </a:spcAft>
              <a:defRPr sz="2200" b="1">
                <a:solidFill>
                  <a:schemeClr val="tx1"/>
                </a:solidFill>
                <a:latin typeface="Tahoma" pitchFamily="34" charset="0"/>
                <a:cs typeface="Times New Roman" pitchFamily="18" charset="0"/>
              </a:defRPr>
            </a:lvl6pPr>
            <a:lvl7pPr marL="2743269" indent="-211021" defTabSz="905630" eaLnBrk="0" fontAlgn="base" hangingPunct="0">
              <a:spcBef>
                <a:spcPct val="0"/>
              </a:spcBef>
              <a:spcAft>
                <a:spcPct val="0"/>
              </a:spcAft>
              <a:defRPr sz="2200" b="1">
                <a:solidFill>
                  <a:schemeClr val="tx1"/>
                </a:solidFill>
                <a:latin typeface="Tahoma" pitchFamily="34" charset="0"/>
                <a:cs typeface="Times New Roman" pitchFamily="18" charset="0"/>
              </a:defRPr>
            </a:lvl7pPr>
            <a:lvl8pPr marL="3165310" indent="-211021" defTabSz="905630" eaLnBrk="0" fontAlgn="base" hangingPunct="0">
              <a:spcBef>
                <a:spcPct val="0"/>
              </a:spcBef>
              <a:spcAft>
                <a:spcPct val="0"/>
              </a:spcAft>
              <a:defRPr sz="2200" b="1">
                <a:solidFill>
                  <a:schemeClr val="tx1"/>
                </a:solidFill>
                <a:latin typeface="Tahoma" pitchFamily="34" charset="0"/>
                <a:cs typeface="Times New Roman" pitchFamily="18" charset="0"/>
              </a:defRPr>
            </a:lvl8pPr>
            <a:lvl9pPr marL="3587351" indent="-211021" defTabSz="905630" eaLnBrk="0" fontAlgn="base" hangingPunct="0">
              <a:spcBef>
                <a:spcPct val="0"/>
              </a:spcBef>
              <a:spcAft>
                <a:spcPct val="0"/>
              </a:spcAft>
              <a:defRPr sz="2200" b="1">
                <a:solidFill>
                  <a:schemeClr val="tx1"/>
                </a:solidFill>
                <a:latin typeface="Tahoma" pitchFamily="34" charset="0"/>
                <a:cs typeface="Times New Roman" pitchFamily="18" charset="0"/>
              </a:defRPr>
            </a:lvl9pPr>
          </a:lstStyle>
          <a:p>
            <a:pPr eaLnBrk="1" hangingPunct="1"/>
            <a:fld id="{33075114-C82C-4D74-A00F-489772039544}" type="slidenum">
              <a:rPr lang="en-GB" altLang="en-US" sz="1200" b="0">
                <a:latin typeface="Times New Roman" pitchFamily="18" charset="0"/>
              </a:rPr>
              <a:pPr eaLnBrk="1" hangingPunct="1"/>
              <a:t>8</a:t>
            </a:fld>
            <a:endParaRPr lang="en-GB" altLang="en-US" sz="1200" b="0">
              <a:latin typeface="Times New Roman" pitchFamily="18" charset="0"/>
            </a:endParaRPr>
          </a:p>
        </p:txBody>
      </p:sp>
      <p:sp>
        <p:nvSpPr>
          <p:cNvPr id="68611" name="Rectangle 2"/>
          <p:cNvSpPr>
            <a:spLocks noChangeArrowheads="1" noTextEdit="1"/>
          </p:cNvSpPr>
          <p:nvPr>
            <p:ph type="sldImg"/>
          </p:nvPr>
        </p:nvSpPr>
        <p:spPr>
          <a:ln/>
        </p:spPr>
      </p:sp>
      <p:sp>
        <p:nvSpPr>
          <p:cNvPr id="686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5630" eaLnBrk="0" hangingPunct="0">
              <a:defRPr sz="2200" b="1">
                <a:solidFill>
                  <a:schemeClr val="tx1"/>
                </a:solidFill>
                <a:latin typeface="Tahoma" pitchFamily="34" charset="0"/>
                <a:cs typeface="Times New Roman" pitchFamily="18" charset="0"/>
              </a:defRPr>
            </a:lvl1pPr>
            <a:lvl2pPr marL="685817" indent="-263776" defTabSz="905630" eaLnBrk="0" hangingPunct="0">
              <a:defRPr sz="2200" b="1">
                <a:solidFill>
                  <a:schemeClr val="tx1"/>
                </a:solidFill>
                <a:latin typeface="Tahoma" pitchFamily="34" charset="0"/>
                <a:cs typeface="Times New Roman" pitchFamily="18" charset="0"/>
              </a:defRPr>
            </a:lvl2pPr>
            <a:lvl3pPr marL="1055103" indent="-211021" defTabSz="905630" eaLnBrk="0" hangingPunct="0">
              <a:defRPr sz="2200" b="1">
                <a:solidFill>
                  <a:schemeClr val="tx1"/>
                </a:solidFill>
                <a:latin typeface="Tahoma" pitchFamily="34" charset="0"/>
                <a:cs typeface="Times New Roman" pitchFamily="18" charset="0"/>
              </a:defRPr>
            </a:lvl3pPr>
            <a:lvl4pPr marL="1477145" indent="-211021" defTabSz="905630" eaLnBrk="0" hangingPunct="0">
              <a:defRPr sz="2200" b="1">
                <a:solidFill>
                  <a:schemeClr val="tx1"/>
                </a:solidFill>
                <a:latin typeface="Tahoma" pitchFamily="34" charset="0"/>
                <a:cs typeface="Times New Roman" pitchFamily="18" charset="0"/>
              </a:defRPr>
            </a:lvl4pPr>
            <a:lvl5pPr marL="1899186" indent="-211021" defTabSz="905630" eaLnBrk="0" hangingPunct="0">
              <a:defRPr sz="2200" b="1">
                <a:solidFill>
                  <a:schemeClr val="tx1"/>
                </a:solidFill>
                <a:latin typeface="Tahoma" pitchFamily="34" charset="0"/>
                <a:cs typeface="Times New Roman" pitchFamily="18" charset="0"/>
              </a:defRPr>
            </a:lvl5pPr>
            <a:lvl6pPr marL="2321227" indent="-211021" defTabSz="905630" eaLnBrk="0" fontAlgn="base" hangingPunct="0">
              <a:spcBef>
                <a:spcPct val="0"/>
              </a:spcBef>
              <a:spcAft>
                <a:spcPct val="0"/>
              </a:spcAft>
              <a:defRPr sz="2200" b="1">
                <a:solidFill>
                  <a:schemeClr val="tx1"/>
                </a:solidFill>
                <a:latin typeface="Tahoma" pitchFamily="34" charset="0"/>
                <a:cs typeface="Times New Roman" pitchFamily="18" charset="0"/>
              </a:defRPr>
            </a:lvl6pPr>
            <a:lvl7pPr marL="2743269" indent="-211021" defTabSz="905630" eaLnBrk="0" fontAlgn="base" hangingPunct="0">
              <a:spcBef>
                <a:spcPct val="0"/>
              </a:spcBef>
              <a:spcAft>
                <a:spcPct val="0"/>
              </a:spcAft>
              <a:defRPr sz="2200" b="1">
                <a:solidFill>
                  <a:schemeClr val="tx1"/>
                </a:solidFill>
                <a:latin typeface="Tahoma" pitchFamily="34" charset="0"/>
                <a:cs typeface="Times New Roman" pitchFamily="18" charset="0"/>
              </a:defRPr>
            </a:lvl7pPr>
            <a:lvl8pPr marL="3165310" indent="-211021" defTabSz="905630" eaLnBrk="0" fontAlgn="base" hangingPunct="0">
              <a:spcBef>
                <a:spcPct val="0"/>
              </a:spcBef>
              <a:spcAft>
                <a:spcPct val="0"/>
              </a:spcAft>
              <a:defRPr sz="2200" b="1">
                <a:solidFill>
                  <a:schemeClr val="tx1"/>
                </a:solidFill>
                <a:latin typeface="Tahoma" pitchFamily="34" charset="0"/>
                <a:cs typeface="Times New Roman" pitchFamily="18" charset="0"/>
              </a:defRPr>
            </a:lvl8pPr>
            <a:lvl9pPr marL="3587351" indent="-211021" defTabSz="905630" eaLnBrk="0" fontAlgn="base" hangingPunct="0">
              <a:spcBef>
                <a:spcPct val="0"/>
              </a:spcBef>
              <a:spcAft>
                <a:spcPct val="0"/>
              </a:spcAft>
              <a:defRPr sz="2200" b="1">
                <a:solidFill>
                  <a:schemeClr val="tx1"/>
                </a:solidFill>
                <a:latin typeface="Tahoma" pitchFamily="34" charset="0"/>
                <a:cs typeface="Times New Roman" pitchFamily="18" charset="0"/>
              </a:defRPr>
            </a:lvl9pPr>
          </a:lstStyle>
          <a:p>
            <a:pPr eaLnBrk="1" hangingPunct="1"/>
            <a:fld id="{A96E89A5-7775-45C3-8217-D692697851DA}" type="slidenum">
              <a:rPr lang="en-GB" altLang="en-US" sz="1200" b="0">
                <a:latin typeface="Times New Roman" pitchFamily="18" charset="0"/>
              </a:rPr>
              <a:pPr eaLnBrk="1" hangingPunct="1"/>
              <a:t>9</a:t>
            </a:fld>
            <a:endParaRPr lang="en-GB" altLang="en-US" sz="1200" b="0">
              <a:latin typeface="Times New Roman" pitchFamily="18" charset="0"/>
            </a:endParaRPr>
          </a:p>
        </p:txBody>
      </p:sp>
      <p:sp>
        <p:nvSpPr>
          <p:cNvPr id="72707" name="Rectangle 2"/>
          <p:cNvSpPr>
            <a:spLocks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958" eaLnBrk="0" hangingPunct="0">
              <a:defRPr sz="1800">
                <a:solidFill>
                  <a:schemeClr val="tx1"/>
                </a:solidFill>
                <a:latin typeface="Arial" charset="0"/>
              </a:defRPr>
            </a:lvl1pPr>
            <a:lvl2pPr marL="685817" indent="-263776" defTabSz="912958" eaLnBrk="0" hangingPunct="0">
              <a:defRPr sz="1800">
                <a:solidFill>
                  <a:schemeClr val="tx1"/>
                </a:solidFill>
                <a:latin typeface="Arial" charset="0"/>
              </a:defRPr>
            </a:lvl2pPr>
            <a:lvl3pPr marL="1055103" indent="-211021" defTabSz="912958" eaLnBrk="0" hangingPunct="0">
              <a:defRPr sz="1800">
                <a:solidFill>
                  <a:schemeClr val="tx1"/>
                </a:solidFill>
                <a:latin typeface="Arial" charset="0"/>
              </a:defRPr>
            </a:lvl3pPr>
            <a:lvl4pPr marL="1477145" indent="-211021" defTabSz="912958" eaLnBrk="0" hangingPunct="0">
              <a:defRPr sz="1800">
                <a:solidFill>
                  <a:schemeClr val="tx1"/>
                </a:solidFill>
                <a:latin typeface="Arial" charset="0"/>
              </a:defRPr>
            </a:lvl4pPr>
            <a:lvl5pPr marL="1899186" indent="-211021" defTabSz="912958" eaLnBrk="0" hangingPunct="0">
              <a:defRPr sz="1800">
                <a:solidFill>
                  <a:schemeClr val="tx1"/>
                </a:solidFill>
                <a:latin typeface="Arial" charset="0"/>
              </a:defRPr>
            </a:lvl5pPr>
            <a:lvl6pPr marL="2321227" indent="-211021" algn="ctr" defTabSz="912958" eaLnBrk="0" fontAlgn="base" hangingPunct="0">
              <a:spcBef>
                <a:spcPct val="20000"/>
              </a:spcBef>
              <a:spcAft>
                <a:spcPct val="0"/>
              </a:spcAft>
              <a:defRPr sz="1800">
                <a:solidFill>
                  <a:schemeClr val="tx1"/>
                </a:solidFill>
                <a:latin typeface="Arial" charset="0"/>
              </a:defRPr>
            </a:lvl6pPr>
            <a:lvl7pPr marL="2743269" indent="-211021" algn="ctr" defTabSz="912958" eaLnBrk="0" fontAlgn="base" hangingPunct="0">
              <a:spcBef>
                <a:spcPct val="20000"/>
              </a:spcBef>
              <a:spcAft>
                <a:spcPct val="0"/>
              </a:spcAft>
              <a:defRPr sz="1800">
                <a:solidFill>
                  <a:schemeClr val="tx1"/>
                </a:solidFill>
                <a:latin typeface="Arial" charset="0"/>
              </a:defRPr>
            </a:lvl7pPr>
            <a:lvl8pPr marL="3165310" indent="-211021" algn="ctr" defTabSz="912958" eaLnBrk="0" fontAlgn="base" hangingPunct="0">
              <a:spcBef>
                <a:spcPct val="20000"/>
              </a:spcBef>
              <a:spcAft>
                <a:spcPct val="0"/>
              </a:spcAft>
              <a:defRPr sz="1800">
                <a:solidFill>
                  <a:schemeClr val="tx1"/>
                </a:solidFill>
                <a:latin typeface="Arial" charset="0"/>
              </a:defRPr>
            </a:lvl8pPr>
            <a:lvl9pPr marL="3587351" indent="-211021" algn="ctr" defTabSz="912958" eaLnBrk="0" fontAlgn="base" hangingPunct="0">
              <a:spcBef>
                <a:spcPct val="20000"/>
              </a:spcBef>
              <a:spcAft>
                <a:spcPct val="0"/>
              </a:spcAft>
              <a:defRPr sz="1800">
                <a:solidFill>
                  <a:schemeClr val="tx1"/>
                </a:solidFill>
                <a:latin typeface="Arial" charset="0"/>
              </a:defRPr>
            </a:lvl9pPr>
          </a:lstStyle>
          <a:p>
            <a:fld id="{79DF6122-E47E-4327-AD6C-773201B9E0D1}" type="slidenum">
              <a:rPr lang="en-GB" altLang="en-US" sz="1200"/>
              <a:pPr/>
              <a:t>10</a:t>
            </a:fld>
            <a:endParaRPr lang="en-GB" altLang="en-US" sz="1200"/>
          </a:p>
        </p:txBody>
      </p:sp>
      <p:sp>
        <p:nvSpPr>
          <p:cNvPr id="74755" name="Rectangle 2"/>
          <p:cNvSpPr>
            <a:spLocks noRot="1" noChangeArrowheads="1" noTextEdit="1"/>
          </p:cNvSpPr>
          <p:nvPr>
            <p:ph type="sldImg"/>
          </p:nvPr>
        </p:nvSpPr>
        <p:spPr>
          <a:ln/>
        </p:spPr>
      </p:sp>
      <p:sp>
        <p:nvSpPr>
          <p:cNvPr id="747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2C15635-4820-4990-9E4D-8CE77CC04A79}" type="datetimeFigureOut">
              <a:rPr lang="en-GB" smtClean="0"/>
              <a:pPr/>
              <a:t>02/06/2014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C15635-4820-4990-9E4D-8CE77CC04A79}" type="datetimeFigureOut">
              <a:rPr lang="en-GB" smtClean="0"/>
              <a:pPr/>
              <a:t>02/06/2014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C15635-4820-4990-9E4D-8CE77CC04A79}" type="datetimeFigureOut">
              <a:rPr lang="en-GB" smtClean="0"/>
              <a:pPr/>
              <a:t>02/06/2014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2C15635-4820-4990-9E4D-8CE77CC04A79}" type="datetimeFigureOut">
              <a:rPr lang="en-GB" smtClean="0"/>
              <a:pPr/>
              <a:t>02/06/2014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2C15635-4820-4990-9E4D-8CE77CC04A79}" type="datetimeFigureOut">
              <a:rPr lang="en-GB" smtClean="0"/>
              <a:pPr/>
              <a:t>02/06/2014</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2C15635-4820-4990-9E4D-8CE77CC04A79}" type="datetimeFigureOut">
              <a:rPr lang="en-GB" smtClean="0"/>
              <a:pPr/>
              <a:t>02/06/2014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2C15635-4820-4990-9E4D-8CE77CC04A79}" type="datetimeFigureOut">
              <a:rPr lang="en-GB" smtClean="0"/>
              <a:pPr/>
              <a:t>02/06/2014</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2C15635-4820-4990-9E4D-8CE77CC04A79}" type="datetimeFigureOut">
              <a:rPr lang="en-GB" smtClean="0"/>
              <a:pPr/>
              <a:t>02/06/2014</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2C15635-4820-4990-9E4D-8CE77CC04A79}" type="datetimeFigureOut">
              <a:rPr lang="en-GB" smtClean="0"/>
              <a:pPr/>
              <a:t>02/06/2014</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15635-4820-4990-9E4D-8CE77CC04A79}" type="datetimeFigureOut">
              <a:rPr lang="en-GB" smtClean="0"/>
              <a:pPr/>
              <a:t>02/06/2014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2C15635-4820-4990-9E4D-8CE77CC04A79}" type="datetimeFigureOut">
              <a:rPr lang="en-GB" smtClean="0"/>
              <a:pPr/>
              <a:t>02/06/2014</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2A62DEA-AA3A-4189-AF2D-1EF132E163F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2C15635-4820-4990-9E4D-8CE77CC04A79}" type="datetimeFigureOut">
              <a:rPr lang="en-GB" smtClean="0"/>
              <a:pPr/>
              <a:t>02/06/2014</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A62DEA-AA3A-4189-AF2D-1EF132E163F8}"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eg"/><Relationship Id="rId13" Type="http://schemas.openxmlformats.org/officeDocument/2006/relationships/image" Target="../media/image9.png"/><Relationship Id="rId18" Type="http://schemas.openxmlformats.org/officeDocument/2006/relationships/image" Target="../media/image13.jpeg"/><Relationship Id="rId3" Type="http://schemas.openxmlformats.org/officeDocument/2006/relationships/hyperlink" Target="http://www.nasa.gov/" TargetMode="External"/><Relationship Id="rId7" Type="http://schemas.openxmlformats.org/officeDocument/2006/relationships/image" Target="../media/image4.png"/><Relationship Id="rId12" Type="http://schemas.openxmlformats.org/officeDocument/2006/relationships/image" Target="../media/image8.jpeg"/><Relationship Id="rId17" Type="http://schemas.openxmlformats.org/officeDocument/2006/relationships/hyperlink" Target="//upload.wikimedia.org/wikipedia/commons/1/18/Lennart_von_post.jpg" TargetMode="External"/><Relationship Id="rId2" Type="http://schemas.openxmlformats.org/officeDocument/2006/relationships/notesSlide" Target="../notesSlides/notesSlide1.xml"/><Relationship Id="rId16"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image" Target="../media/image7.jpeg"/><Relationship Id="rId5" Type="http://schemas.openxmlformats.org/officeDocument/2006/relationships/image" Target="../media/image2.png"/><Relationship Id="rId15" Type="http://schemas.openxmlformats.org/officeDocument/2006/relationships/image" Target="../media/image11.png"/><Relationship Id="rId10"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hyperlink" Target="http://www.northumbria.ac.uk/" TargetMode="External"/><Relationship Id="rId1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6.wmf"/></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openxmlformats.org/officeDocument/2006/relationships/image" Target="../media/image38.gif"/><Relationship Id="rId13" Type="http://schemas.openxmlformats.org/officeDocument/2006/relationships/image" Target="../media/image43.jpeg"/><Relationship Id="rId18" Type="http://schemas.openxmlformats.org/officeDocument/2006/relationships/image" Target="../media/image48.png"/><Relationship Id="rId26" Type="http://schemas.openxmlformats.org/officeDocument/2006/relationships/image" Target="../media/image56.jpeg"/><Relationship Id="rId39" Type="http://schemas.openxmlformats.org/officeDocument/2006/relationships/image" Target="../media/image69.jpeg"/><Relationship Id="rId3" Type="http://schemas.openxmlformats.org/officeDocument/2006/relationships/image" Target="../media/image14.png"/><Relationship Id="rId21" Type="http://schemas.openxmlformats.org/officeDocument/2006/relationships/image" Target="../media/image51.png"/><Relationship Id="rId34" Type="http://schemas.openxmlformats.org/officeDocument/2006/relationships/image" Target="../media/image64.gif"/><Relationship Id="rId42" Type="http://schemas.openxmlformats.org/officeDocument/2006/relationships/image" Target="../media/image71.png"/><Relationship Id="rId7" Type="http://schemas.openxmlformats.org/officeDocument/2006/relationships/image" Target="../media/image37.jpeg"/><Relationship Id="rId12" Type="http://schemas.openxmlformats.org/officeDocument/2006/relationships/image" Target="../media/image42.png"/><Relationship Id="rId17" Type="http://schemas.openxmlformats.org/officeDocument/2006/relationships/image" Target="../media/image47.jpeg"/><Relationship Id="rId25" Type="http://schemas.openxmlformats.org/officeDocument/2006/relationships/image" Target="../media/image55.png"/><Relationship Id="rId33" Type="http://schemas.openxmlformats.org/officeDocument/2006/relationships/image" Target="../media/image63.jpeg"/><Relationship Id="rId38" Type="http://schemas.openxmlformats.org/officeDocument/2006/relationships/image" Target="../media/image68.gif"/><Relationship Id="rId2" Type="http://schemas.openxmlformats.org/officeDocument/2006/relationships/image" Target="../media/image3.png"/><Relationship Id="rId16" Type="http://schemas.openxmlformats.org/officeDocument/2006/relationships/image" Target="../media/image46.png"/><Relationship Id="rId20" Type="http://schemas.openxmlformats.org/officeDocument/2006/relationships/image" Target="../media/image50.png"/><Relationship Id="rId29" Type="http://schemas.openxmlformats.org/officeDocument/2006/relationships/image" Target="../media/image59.gif"/><Relationship Id="rId41" Type="http://schemas.openxmlformats.org/officeDocument/2006/relationships/hyperlink" Target="http://erc.europa.eu/index.cfm" TargetMode="External"/><Relationship Id="rId1" Type="http://schemas.openxmlformats.org/officeDocument/2006/relationships/slideLayout" Target="../slideLayouts/slideLayout2.xml"/><Relationship Id="rId6" Type="http://schemas.openxmlformats.org/officeDocument/2006/relationships/image" Target="../media/image36.png"/><Relationship Id="rId11" Type="http://schemas.openxmlformats.org/officeDocument/2006/relationships/image" Target="../media/image41.gif"/><Relationship Id="rId24" Type="http://schemas.openxmlformats.org/officeDocument/2006/relationships/image" Target="../media/image54.jpeg"/><Relationship Id="rId32" Type="http://schemas.openxmlformats.org/officeDocument/2006/relationships/image" Target="../media/image62.jpeg"/><Relationship Id="rId37" Type="http://schemas.openxmlformats.org/officeDocument/2006/relationships/image" Target="../media/image67.png"/><Relationship Id="rId40" Type="http://schemas.openxmlformats.org/officeDocument/2006/relationships/image" Target="../media/image70.jpeg"/><Relationship Id="rId45" Type="http://schemas.openxmlformats.org/officeDocument/2006/relationships/image" Target="../media/image73.png"/><Relationship Id="rId5" Type="http://schemas.openxmlformats.org/officeDocument/2006/relationships/image" Target="../media/image35.png"/><Relationship Id="rId15" Type="http://schemas.openxmlformats.org/officeDocument/2006/relationships/image" Target="../media/image45.gif"/><Relationship Id="rId23" Type="http://schemas.openxmlformats.org/officeDocument/2006/relationships/image" Target="../media/image53.jpeg"/><Relationship Id="rId28" Type="http://schemas.openxmlformats.org/officeDocument/2006/relationships/image" Target="../media/image58.png"/><Relationship Id="rId36" Type="http://schemas.openxmlformats.org/officeDocument/2006/relationships/image" Target="../media/image66.png"/><Relationship Id="rId10" Type="http://schemas.openxmlformats.org/officeDocument/2006/relationships/image" Target="../media/image40.png"/><Relationship Id="rId19" Type="http://schemas.openxmlformats.org/officeDocument/2006/relationships/image" Target="../media/image49.gif"/><Relationship Id="rId31" Type="http://schemas.openxmlformats.org/officeDocument/2006/relationships/image" Target="../media/image61.gif"/><Relationship Id="rId44" Type="http://schemas.openxmlformats.org/officeDocument/2006/relationships/hyperlink" Target="http://pmip3.lsce.ipsl.fr/logos.shtml" TargetMode="External"/><Relationship Id="rId4" Type="http://schemas.openxmlformats.org/officeDocument/2006/relationships/image" Target="../media/image34.jpeg"/><Relationship Id="rId9" Type="http://schemas.openxmlformats.org/officeDocument/2006/relationships/image" Target="../media/image39.jpeg"/><Relationship Id="rId14" Type="http://schemas.openxmlformats.org/officeDocument/2006/relationships/image" Target="../media/image44.tiff"/><Relationship Id="rId22" Type="http://schemas.openxmlformats.org/officeDocument/2006/relationships/image" Target="../media/image52.png"/><Relationship Id="rId27" Type="http://schemas.openxmlformats.org/officeDocument/2006/relationships/image" Target="../media/image57.jpeg"/><Relationship Id="rId30" Type="http://schemas.openxmlformats.org/officeDocument/2006/relationships/image" Target="../media/image60.png"/><Relationship Id="rId35" Type="http://schemas.openxmlformats.org/officeDocument/2006/relationships/image" Target="../media/image65.png"/><Relationship Id="rId43" Type="http://schemas.openxmlformats.org/officeDocument/2006/relationships/image" Target="../media/image72.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76.png"/><Relationship Id="rId4" Type="http://schemas.openxmlformats.org/officeDocument/2006/relationships/image" Target="../media/image75.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2.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1.png"/><Relationship Id="rId5" Type="http://schemas.openxmlformats.org/officeDocument/2006/relationships/image" Target="../media/image80.png"/><Relationship Id="rId4" Type="http://schemas.openxmlformats.org/officeDocument/2006/relationships/image" Target="../media/image79.png"/></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8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0.png"/><Relationship Id="rId4" Type="http://schemas.openxmlformats.org/officeDocument/2006/relationships/image" Target="../media/image79.png"/></Relationships>
</file>

<file path=ppt/slides/_rels/slide23.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14.png"/><Relationship Id="rId7" Type="http://schemas.openxmlformats.org/officeDocument/2006/relationships/image" Target="../media/image84.png"/><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0.png"/><Relationship Id="rId4" Type="http://schemas.openxmlformats.org/officeDocument/2006/relationships/image" Target="../media/image79.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7.png"/><Relationship Id="rId4" Type="http://schemas.openxmlformats.org/officeDocument/2006/relationships/image" Target="../media/image86.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ideo" Target="file:///C:\Documents%20and%20Settings\earamh\Desktop\tdlqn_DMC_pw.wmv" TargetMode="External"/><Relationship Id="rId5" Type="http://schemas.openxmlformats.org/officeDocument/2006/relationships/image" Target="../media/image88.png"/><Relationship Id="rId4" Type="http://schemas.openxmlformats.org/officeDocument/2006/relationships/image" Target="../media/image14.png"/></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1.jpeg"/></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hyperlink" Target="//upload.wikimedia.org/wikipedia/commons/1/18/Lennart_von_post.jpg" TargetMode="External"/></Relationships>
</file>

<file path=ppt/slides/_rels/slide30.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image" Target="../media/image3.png"/><Relationship Id="rId7" Type="http://schemas.openxmlformats.org/officeDocument/2006/relationships/diagramQuickStyle" Target="../diagrams/quickStyle1.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14.png"/><Relationship Id="rId9" Type="http://schemas.microsoft.com/office/2007/relationships/diagramDrawing" Target="../diagrams/drawing1.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3.png"/><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9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8.xml"/><Relationship Id="rId7" Type="http://schemas.openxmlformats.org/officeDocument/2006/relationships/oleObject" Target="../embeddings/oleObject1.bin"/><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46" name="Picture 14" descr="NASA Logo, National Aeronautics and Space Administration">
            <a:hlinkClick r:id="rId3"/>
          </p:cNvPr>
          <p:cNvPicPr>
            <a:picLocks noChangeAspect="1" noChangeArrowheads="1"/>
          </p:cNvPicPr>
          <p:nvPr/>
        </p:nvPicPr>
        <p:blipFill>
          <a:blip r:embed="rId4" cstate="print"/>
          <a:srcRect/>
          <a:stretch>
            <a:fillRect/>
          </a:stretch>
        </p:blipFill>
        <p:spPr bwMode="auto">
          <a:xfrm>
            <a:off x="6852226" y="6006886"/>
            <a:ext cx="1049259" cy="734482"/>
          </a:xfrm>
          <a:prstGeom prst="rect">
            <a:avLst/>
          </a:prstGeom>
          <a:noFill/>
        </p:spPr>
      </p:pic>
      <p:pic>
        <p:nvPicPr>
          <p:cNvPr id="6" name="Picture 32" descr="pliomiplogo_print.png"/>
          <p:cNvPicPr>
            <a:picLocks noChangeAspect="1" noChangeArrowheads="1"/>
          </p:cNvPicPr>
          <p:nvPr/>
        </p:nvPicPr>
        <p:blipFill>
          <a:blip r:embed="rId5" cstate="print">
            <a:lum bright="48000" contrast="-67000"/>
          </a:blip>
          <a:srcRect l="8101" t="-319" r="9165" b="60948"/>
          <a:stretch>
            <a:fillRect/>
          </a:stretch>
        </p:blipFill>
        <p:spPr bwMode="auto">
          <a:xfrm>
            <a:off x="1691680" y="836712"/>
            <a:ext cx="5484440" cy="1958732"/>
          </a:xfrm>
          <a:prstGeom prst="rect">
            <a:avLst/>
          </a:prstGeom>
          <a:noFill/>
          <a:ln w="9525">
            <a:noFill/>
            <a:miter lim="800000"/>
            <a:headEnd/>
            <a:tailEnd/>
          </a:ln>
          <a:effectLst>
            <a:softEdge rad="127000"/>
          </a:effectLst>
        </p:spPr>
      </p:pic>
      <p:pic>
        <p:nvPicPr>
          <p:cNvPr id="5" name="Picture 4" descr="Pliocene_climate_website.png"/>
          <p:cNvPicPr>
            <a:picLocks noChangeAspect="1"/>
          </p:cNvPicPr>
          <p:nvPr/>
        </p:nvPicPr>
        <p:blipFill>
          <a:blip r:embed="rId6" cstate="print"/>
          <a:srcRect r="288" b="16202"/>
          <a:stretch>
            <a:fillRect/>
          </a:stretch>
        </p:blipFill>
        <p:spPr>
          <a:xfrm>
            <a:off x="-1" y="-1"/>
            <a:ext cx="9144001" cy="1412777"/>
          </a:xfrm>
          <a:prstGeom prst="rect">
            <a:avLst/>
          </a:prstGeom>
        </p:spPr>
      </p:pic>
      <p:pic>
        <p:nvPicPr>
          <p:cNvPr id="7" name="Picture 32" descr="pliomiplogo_print.png"/>
          <p:cNvPicPr>
            <a:picLocks noChangeAspect="1" noChangeArrowheads="1"/>
          </p:cNvPicPr>
          <p:nvPr/>
        </p:nvPicPr>
        <p:blipFill>
          <a:blip r:embed="rId5" cstate="print">
            <a:lum bright="48000" contrast="-67000"/>
          </a:blip>
          <a:srcRect l="8101" t="55263" r="9165" b="12754"/>
          <a:stretch>
            <a:fillRect/>
          </a:stretch>
        </p:blipFill>
        <p:spPr bwMode="auto">
          <a:xfrm>
            <a:off x="1691680" y="3803556"/>
            <a:ext cx="5484440" cy="1988840"/>
          </a:xfrm>
          <a:prstGeom prst="rect">
            <a:avLst/>
          </a:prstGeom>
          <a:noFill/>
          <a:ln w="9525">
            <a:noFill/>
            <a:miter lim="800000"/>
            <a:headEnd/>
            <a:tailEnd/>
          </a:ln>
          <a:effectLst>
            <a:softEdge rad="127000"/>
          </a:effectLst>
        </p:spPr>
      </p:pic>
      <p:sp>
        <p:nvSpPr>
          <p:cNvPr id="3" name="TextBox 2"/>
          <p:cNvSpPr txBox="1"/>
          <p:nvPr/>
        </p:nvSpPr>
        <p:spPr>
          <a:xfrm>
            <a:off x="2699792" y="1556792"/>
            <a:ext cx="6372200" cy="1754326"/>
          </a:xfrm>
          <a:prstGeom prst="rect">
            <a:avLst/>
          </a:prstGeom>
          <a:noFill/>
        </p:spPr>
        <p:txBody>
          <a:bodyPr wrap="square" rtlCol="0">
            <a:spAutoFit/>
          </a:bodyPr>
          <a:lstStyle/>
          <a:p>
            <a:pPr algn="ctr"/>
            <a:r>
              <a:rPr lang="en-GB" sz="3600" b="1" dirty="0" smtClean="0"/>
              <a:t>The von Post Lecture:</a:t>
            </a:r>
          </a:p>
          <a:p>
            <a:pPr algn="ctr"/>
            <a:r>
              <a:rPr lang="en-GB" sz="3600" b="1" dirty="0" smtClean="0"/>
              <a:t>Can Models Reproduce Climates of the Past?</a:t>
            </a:r>
            <a:endParaRPr lang="en-GB" sz="3600" b="1" dirty="0">
              <a:effectLst/>
            </a:endParaRPr>
          </a:p>
        </p:txBody>
      </p:sp>
      <p:sp>
        <p:nvSpPr>
          <p:cNvPr id="4" name="TextBox 3"/>
          <p:cNvSpPr txBox="1"/>
          <p:nvPr/>
        </p:nvSpPr>
        <p:spPr>
          <a:xfrm>
            <a:off x="3203848" y="3429000"/>
            <a:ext cx="5337674" cy="1569660"/>
          </a:xfrm>
          <a:prstGeom prst="rect">
            <a:avLst/>
          </a:prstGeom>
          <a:noFill/>
        </p:spPr>
        <p:txBody>
          <a:bodyPr wrap="square" rtlCol="0">
            <a:spAutoFit/>
          </a:bodyPr>
          <a:lstStyle/>
          <a:p>
            <a:pPr algn="ctr"/>
            <a:r>
              <a:rPr lang="en-GB" sz="2400" b="1" dirty="0" smtClean="0"/>
              <a:t>Alan Haywood</a:t>
            </a:r>
            <a:r>
              <a:rPr lang="en-GB" sz="2400" dirty="0" smtClean="0"/>
              <a:t>,</a:t>
            </a:r>
            <a:r>
              <a:rPr lang="en-GB" sz="2400" b="1" dirty="0" smtClean="0"/>
              <a:t> </a:t>
            </a:r>
            <a:r>
              <a:rPr lang="en-GB" sz="2400" dirty="0" smtClean="0"/>
              <a:t>Aisling Dolan, Stephen Hunter, Daniel Hill, Ulrich Salzmann, Harry Dowsett, Bette Otto-</a:t>
            </a:r>
            <a:r>
              <a:rPr lang="en-GB" sz="2400" dirty="0" err="1" smtClean="0"/>
              <a:t>Bliesner</a:t>
            </a:r>
            <a:r>
              <a:rPr lang="en-GB" sz="2400" dirty="0" smtClean="0"/>
              <a:t>, Dan Lunt</a:t>
            </a:r>
            <a:endParaRPr lang="en-GB" sz="2400" dirty="0"/>
          </a:p>
        </p:txBody>
      </p:sp>
      <p:pic>
        <p:nvPicPr>
          <p:cNvPr id="9" name="Picture 8" descr="logo_black.gif"/>
          <p:cNvPicPr>
            <a:picLocks noChangeAspect="1"/>
          </p:cNvPicPr>
          <p:nvPr/>
        </p:nvPicPr>
        <p:blipFill>
          <a:blip r:embed="rId7" cstate="print"/>
          <a:srcRect/>
          <a:stretch>
            <a:fillRect/>
          </a:stretch>
        </p:blipFill>
        <p:spPr bwMode="auto">
          <a:xfrm>
            <a:off x="227490" y="6126717"/>
            <a:ext cx="1331168" cy="528241"/>
          </a:xfrm>
          <a:prstGeom prst="rect">
            <a:avLst/>
          </a:prstGeom>
          <a:noFill/>
          <a:ln w="9525">
            <a:noFill/>
            <a:miter lim="800000"/>
            <a:headEnd/>
            <a:tailEnd/>
          </a:ln>
        </p:spPr>
      </p:pic>
      <p:pic>
        <p:nvPicPr>
          <p:cNvPr id="10" name="Picture 9" descr="BGS_logo_colour.jpg"/>
          <p:cNvPicPr>
            <a:picLocks noChangeAspect="1"/>
          </p:cNvPicPr>
          <p:nvPr/>
        </p:nvPicPr>
        <p:blipFill>
          <a:blip r:embed="rId8" cstate="print"/>
          <a:stretch>
            <a:fillRect/>
          </a:stretch>
        </p:blipFill>
        <p:spPr>
          <a:xfrm>
            <a:off x="1739658" y="6078894"/>
            <a:ext cx="651510" cy="629161"/>
          </a:xfrm>
          <a:prstGeom prst="rect">
            <a:avLst/>
          </a:prstGeom>
        </p:spPr>
      </p:pic>
      <p:pic>
        <p:nvPicPr>
          <p:cNvPr id="69634" name="Picture 2" descr="Northumbria University">
            <a:hlinkClick r:id="rId9" tooltip="Northumbria University"/>
          </p:cNvPr>
          <p:cNvPicPr>
            <a:picLocks noChangeAspect="1" noChangeArrowheads="1"/>
          </p:cNvPicPr>
          <p:nvPr/>
        </p:nvPicPr>
        <p:blipFill>
          <a:blip r:embed="rId10" cstate="print"/>
          <a:srcRect/>
          <a:stretch>
            <a:fillRect/>
          </a:stretch>
        </p:blipFill>
        <p:spPr bwMode="auto">
          <a:xfrm>
            <a:off x="2459738" y="6150902"/>
            <a:ext cx="1400175" cy="485775"/>
          </a:xfrm>
          <a:prstGeom prst="rect">
            <a:avLst/>
          </a:prstGeom>
          <a:noFill/>
        </p:spPr>
      </p:pic>
      <p:sp>
        <p:nvSpPr>
          <p:cNvPr id="69636" name="AutoShape 4" descr="data:image/jpeg;base64,/9j/4AAQSkZJRgABAQAAAQABAAD/2wBDAAkGBwgHBgkIBwgKCgkLDRYPDQwMDRsUFRAWIB0iIiAdHx8kKDQsJCYxJx8fLT0tMTU3Ojo6Iys/RD84QzQ5Ojf/2wBDAQoKCg0MDRoPDxo3JR8lNzc3Nzc3Nzc3Nzc3Nzc3Nzc3Nzc3Nzc3Nzc3Nzc3Nzc3Nzc3Nzc3Nzc3Nzc3Nzc3Nzf/wAARCABmAP8DASIAAhEBAxEB/8QAHAAAAgIDAQEAAAAAAAAAAAAAAAcFBgEECAID/8QARxAAAQMDAQUEBQgJAgQHAAAAAQIDBAAFEQYHEiExQRNRYXEUIoGRoRUyNlKxssHRFhczQlNic3STI3IkVZLwNDVEVGNk4f/EABkBAQADAQEAAAAAAAAAAAAAAAABAwQCBf/EADARAAICAgEBBQYGAwEAAAAAAAABAgMEESESBRMxQVEVM1JhgdEUInGx4fAykaHx/9oADAMBAAIRAxEAPwB4V47RH1k++vR4jFc03NCPlOZw/wDUOfeNDLk5DoS43s6U7VH10++jtUfXT765i3U9wo3U9wqdGP2m/hOne1R9dPvo7VH10++uYt1PcKNwdwpoe038P/Tp3tUfXT76O1R9dPvrmLdT3CjcSogBOSeAHjTQ9pP4Tp5Kkq+aQfKslQSMkgDvNUfZTZ51qtMlc+OWDJcC20L4K3cAcR0qY2gjOjbp/R/EUPQjY3V1taJ7tEfXT769IUFDKSD5GuYN1PcKcexoBOnJQHL0tX3U0M2Pm99Pp6dF+rwpaUnBUB5mvdJfbElP6VsZAP8AwKPvuVBoyLu5h1a2OTtW/rp99e81y/upHIDhxFdEamvsfT1ocnSRvEYQ02DxcWeQHuJ8ganRTj5atUnJa0SylpSCVEJA5knFR71/s7B3XbpDSe4vJz9tIe+6iud+dUu4yVKbJylhJw2nyHXzOaignJ3UpJPPCR0oUS7S51CJ0jFvNslqCYtwiuqPIIdSSfZmt7eFcwbqTzAV51c9D61mWmazEuEhT1tcUEHtTks55EE9O8GmjqrtBSlqa0O3pWCRWM+rnIxjnSf1tr+VOkOwrLIUxCQSkvNnC3vEHonuxzpo133wpjuQ1pVzgQziVNjsnucdCT8a12tQ2Z5W61dYald3bp/OudFcSVq+cTnJ4k+2sEYOCMHGcEU0YPaUvhOnUrStIUlQKTyIOQa9dK51sOoLnYHkrt0lSG85Uyri2vwI/EcaeOldQMaitKJjICHAdx5reyW1jp+I8KGvHy43ceDJk18nn2WEb77qG0D95agkfGqltC1edPx0RYQBuD4JSSMhpP1iOp7hSbuM6Xc3y/cJDkhw/vOKzjyHIeyiRxkZsapdKW2dAr1JY0K3VXaECP8A5k/nW5Fnw5gzElsP/wBNwK+yuak/NJwcDmQOVZaWppxLrSlIcSfVWglJHkRTRnXaMt8xOnMivVLfZprKTcn/AJIuznavhJWw+eBWBzSe846+FMcUZ6NNsbYdUTB5UkrpoDUnpEmQ3DbeSt1awlDo3sEk8jinarkaVMe6a7v9yk/JLwZitPLQHOzQlsbqiOagSTw44zUGfMjCWlJN/oLyTGkRXizKYdYdHNt1BSoew18qb8qxX+5RfRtSxYNybxhMmOrs5DR708AlXlwFL/UGkbrZHSVx3ZEU8USW0Egj+Yc0nzro8u7FlDlLggKOVe2W1vuBthtbqzyQ2kqJ9gq+aU2by5ykSb7vxI2c9gP2jg8T+6Pj5UKqqZ2vUUVOxWG436V2FujqWR89xWQhH+4/hzpq2bS1j0dF+Urm+05JQP8AxD3AJJ6IT3/GsX3Vdl0hFFttMdl2SgYEZk4S34rUOvhzPxqjxLfqPX870iS4oRwf2yxhlvwQnqf+yag3RhXQ9JdU/wBhoaT1MzqUzXIrK22I7obQpZ9ZfDOcdPKsbQPobdP6P4ivvpfT0PTkJUWGpa1LO864s8VnlnHIeyvhtA+ht0/o/iKg9B9fcvr8dCB/OnHsc+jkr+7V91NJz86cexz6OSv7tX3U1J5XZ/vi+0mNsX0rY/sW/vuU56TG2L6Vsf2Lf33KI39oe5+qKMeVMrbNJX6Ta4gPqBC3SPHgB+NLU8qZu2aGsKttwA/08KYUfE8QPgfdUs82nfcWa+Qss8CeHLrXQmmbFAs9pjsR2GystguOFI3nFEZJJrnvgQQabugddRpUVi2Xh1LMtsBDbqzhL3Qceivt+FQW4M61NqX0Ina/Zo0VcK5xWkNKeWpp4ITjfOMpPngEe7upcHBGDyPOuk59tg3RpDVwisyWkneSl1AUAe/jWj+iWnP+SwP8CaGi/BdljlF6K/fb07H2XsS0rKZEmKy0FZ6qACj7smk3w5imxteQ3E09bYkZAaZD+6ltAwkAJOBilNUoyZzfeKL8kNPZRp2KuAq9S2UuuuLU2wFpyEJBwSPEkHj4VeL1Y7fd4LsWZGbUFpO6sJG8g9CD0NaegWUs6PtSUDAUwFnzVxPxNWAjNQerRVCNKWvI5llMqiynoy1BSmXFNkjqQcfhV42PTFNX+VEz6siPvEeKDw+8aZLmlbA86t12zwluLUVKUWUkknma+0HT9nt0j0iDbYkd7d3e0aaCVY7sihlqwZ12qexKa/lql6wuSlEkNOBpHgEjH25rT0vbmrrqK3wZOexfdw4AcZABJGfZUhtEgLg6unbySG5Cg+g94UOPxBqCgTX7fOYmRVAPMLC0E8s+Ph0qTz5vV7cvU6NagQ2I4jsxWUMgYDaUADHlSM1/amLNqiRGioCGHEJeQgckhWcgeGQabWltXW7UUdKW1pZmhP8AqRVq9YcskfWHHn78VITrDaLlI9In26LIe3QnfdaCjgdMnzNQetdTHIrXQIbTEhcbUlqdQcKEttPmFKCT8Ca6MBzUO1pWwNOodas8FDjagtCkspBSoHII8c1MAYqDrFolSmm9mDyqgaq2gwrOlUGyIbkSUEpUocGmj7OZz0HDvNX9XKqFZNAwbfIful9cbfX2i3Utq/ZNDJOTnmfPhUnWR3rSVf8Asr1ni641QRL+VJUOMr5rpdLaVD+VCcZHiffV2tEHVNs3UTbhGurHJSVo7NwDvCuR8j76rOq9pSGwqFpvCuaVS1J9VP8AsHXzPDzpdyLrcJLpdkT5bjmc5U+r8+HsoYHfVS9JuT9djqu12u9mPaI08J7WMh6K4EqHgpGCR7CR5VTbvq3Vl9CoVts8uChfA9khZcPhvkDH/fGoTTuurxZ3UpekOTImfXaeWVKA/lUeIPnwpgHUN/ehonWKHFvMJwcFJX2TrZ7lpPAkeHuFCxWq5cSa+RDaW2a4ImalUFZ9b0QKyM/zq6+Q95rd1NtBgWZs2/TzLL7rfqlaRhlnHcB87yHDx6VDXl7XupB6Kq2uxY6/nNt/6YP+5ROSPD4VNaZ2ewLOj06/uNSHkDe7NX7FrHXjz8zw8KEwUv8ACha+bNnZau6SYM6ddy+tcl4Kbce4b6QOg6D2YqX2gfQ26f0fxFbVgv8AAvqpXyaouNRlhsubuEqOM+r4eNau0D6G3T+j+IqDUklQ0nvgQP5049jn0clf3avuppOfnTj2OfRyV/dq+6mpPL7P98X2kxti+lbH9i399ynPSY2xfSpj+xb++5RHodoe5+pRjyPlXSN4tUW82x6DNRvNOD2pPQjxFc3Hka6eB4UZl7NSkpp/I571NpqfpyWWpaFLjqOGZIHqufkfA+zNQvTBGa6YlxY8xhbEtlDzKxhTbiQQR5UttUbMiA5K06rJ4qMNw8/BKjy8j76bOcjAlH81fK9Cr6Z1xd7EUt9oZkMc2HlZKR/KrmPLiKb+m9S2/UUUvQXCHE47RlYwtsnvHUeI4Vz6+y7HecZfbU062rdWhYwUnxrbsl1k2S5MT4aiHG1esnOA4nqk+H48aeJXj5c6n0y8BkbaCfk62f11fdpU/lTP2sSm5+nbLOYyWnl76fJSM0r/ABqUc5z3c2jobRgA0nacf+0b+yom9bQbXZro/bpLEpTrJAUptIIOUg9/jUrok50laD/9Rv7KW+uNK364aruEyFbXXo7qkFCwpIBwhIPM94NQelbOyFMXWueCzfrUsvWNN/6E/nUlp7XNu1BchAhsyUOFBXlxIAwMePjSRmRX4MpyNKbLb7St1aCRlJ9lWzZL9Lx/aufamhkpzLpWKEhja40q1qSAAhSWpzOSw6Rw8UnwOPZzpIXG3y7VMVEnsKZfTzSrr4g9R410rwNRt6sluvkYx7lGQ6n91WMKQe8HmKJmrJw1d+aPDOdULW24lTa1IWnilaTgp8iKvemNpU2ApuPewqZG5duP2iB3n632+da+qtnc+0IVJtqlTYaeJGB2rY8QPneY91UkcRkHIqTy93Y0vQ6Vt0+NcojcuE+h5hwZStP/AHwNbVI7ZvqF2z31qK64owpi0trQeISsnCVAdOJwfPwp4g1ye1jXq6G/MDypB6w1Pc75OfYlOhuIy6pKI7WQngSMq7zwp+dK5puf/mcz+u5941KMvaM5KKSfia2e4UUUVJ4wDnUzpnUU3T0wuw1b7LmA8wVEBwfgruNQ1FDqE3B7TG9FvuornEEjS0uBcGQPXjzG9yQ0e44UEnz+2oO6WTXmpnQ1cm0NMJP7NTiUNA9+Ekk/GqFGkvxXkvxnlsupPquIUQoe2rMztD1M02E+mtrwPnLYSTUaNqyYWLVjY0tF6YRpiA6wJCn3Xl77isYSDjGAO6vW0AE6OuuOjBPxFQ+y67z71FuMm5yVPuB8JTkABI3RwAHKrfcobdwgSYT2ezkNKaVjnhQI/GoPTr6Z0aguNHNPdTe2MvJVYpzQPrIlkkeBSnH2H3UrLpb5FruEiDKTh5he6eHPuI8CONSWkdSyNM3BUhpAeYdAS+0TjeA4gg94ya6PHxpqm1OR0HSV2vOJXqxsDmiG2k+e8s/jVikbWIPo59Ft0ovbvAOlISD5gk/ClldJ8i6z350xYW+8reUQMAdwA7gKg15uTXOHTF7NdltTz7bSASpxaUADvJApla+1dfLNqR2HBkIbYS0hSUlsE8Qc8TVe2bWRy7ajZfU2fRYSg64s8iofNT554+yprbHbFt3CHdUg9m636Os9AoZI94J91CiqM4Y7nHjkjLdtA1C7cYbb0xHZrkNpcHZJHqlQz8M07ByrmJJKSFJ4EcQR0NM607VGWoLTd1gvrkISEqcjlJC/HBIxTRdh5aW1ZI97ZLZHEaFdEDdkdp2KyP30kEjPiCPiaVlWjW+r3NTusobZLENglSEKIKlKPDJx3fiarbDLkh5DLCCt1xQQhA5knkKkyZUo2WtwL3fmFvbKrK+s/sHhjyO8BVB8KfE3TXb6G+QQoFxMZKUq6donBB/6hSIcQttam3ElLiFFK0KGCkjgQaFmZW4OLfoPXZrKErRlvOeLQU0od26oj7MVZ8d9I/Q2tF6aD0eQwt+E6rfw2RvIVyOM88gD3VcXtq9nCMswp619xShI9+9UaN9GXV3aUnyLzW/0vu39wfsFS+yX6Xj+1c+1NVq9z/lW7y5/Zlv0hwr3M53asuyX6XD+1c+1NGedU08lNepifr7UbM+S0iYgIQ8tIBZTwAURU9s91dd7xqP0O5SkLZVHWpKQ2EkqBT3eGapuuLW5adTz2VJPZvOqfaV0KVEnh5HI9lR1muT9nuce4xd0usKJAVyUCMEHzBodLIshdqTfDOkSOFI3abbI9s1UtERIQ3IZS+UJ5JUSoHH/AE59tW1O1i3lnKrbM7XHzQpG7nzz+FLjUV4fvt2euEhISpYCUoHJCByGffQ0Zt9VleovbNKKSJLJHMOpI88iumUchnurn7RdpcvGpIUdCT2bbgeeV3ISc/E4HtroEc6Ms7Ni1GTMngKS03ZzqJ+bIdbajFDjq1Jy+ORJI6U6TWDgeFDXdjwu0peQkf1a6k/gxv8AOPyo/VrqT+DG/wA4/KndnHOtW6SnYVvekx4rkt1CcpYb+cs9wpszPs+lLfIm/wBWupP4Mb/OPyo/VrqX+DG/zj8qcltkuyrexIkxlxHHEBSmFnKmyeh8a2qbJXZ9L9RI/q11L/Bjf5x+VH6tdSfwY3+cflTuFGRx4imx7Pp+ZT9m2n7hp6HMZuSG0rddC0bi94YAxVyrzkA8+J6VnNQbK4KuKivIr2qtJW/UjSTJCmpTYw3Ib4KA7j3jzpcT9mF+YcUIrkWU3+6oLKFHzBH4mmPZNTC+XWXGhwHvQ4qi2qYtQCVLHQDnVgBHTFSZ549N/wCYRadnupirHoKB4l5IFTVn2Vz3nQq8TGmGeqGDvrPtIwPjTazxxmjIFNnEcCmL2aVotMOzwkQ7eylphHIcyT3k9T417udtjXSE7DnNB1hwYUk/aPHxrbFBIHUVBs6Y9PTrgUd42V3Bp1SrRKafY5hD6ilafDOMH4VCnZ7qYEj0FJ8Q8mmx+kaFatOn246lKQx2zj2+MI8CO/iPfU7nAyTw8anZheFRNvQlImzPUT6h2qYsdJPEuOk49gBq/wCktCQdPLEpa/S5w5PLTgI4cd0dOvHiatgwcGs5402XVYdVb2kGDiqhqzQUG/umW04Yk4gAupG8leOW8nr5jjVuz3VGTrnKj3aHCYtj8hl8EuSknCGfOoLrYwnHU1wKeVsz1EwpXZpivp6Ft0jPsUBWl+gOpv8Alh/yo/OnueXGs5qdmR9n0v1Eizs11G4RvNRms9XHuXuBq46H0HM0/dBcZs1hxfZKb7FpJI4447xx3d1X6jNNndeFVXJSXiQeqNLwdSRUtTElDzeeyfR85GefmPClnP2YX6O4oRlxZTYPBQWUKPmCOHsJp0ZrB54ps7txarXtrkRQ2e6lJx6CkeJdTUnbtlt5edBnSI0VrqUqLi/YMAfGnETw7qgrLqNN2vVztzUZSUQFBKnyrIWT0A9hoUfgqItJ+Z9dN6dg6didhBQSpZy68s5W4fE/hUyKgrlqNELUNtsyYynXZoKt9KwA2kdT38jU7Q2w6UumPkYVypV6tMli/wA1/UCpxtLwS3ElQ3juxT3lIPPnz+NNUjIxVNGzuDvvNruM9UB5/t3IRUncUrOeJxnHtqCrIhOaSiRO6u8anjaecuMp22W2Clx91LpbU+opBBWoYPJQ+NaV+jyrRplq2R72qYbjcgiO42s5aR9Xe3iTxxnlzq13PQ0WZcpE6NcZsFcloNPojKSAtIAGOIOOAA9lfRWiLYHbOplTrTVqUVMspwUrUSCSrIyTlI60Ke5safHP6/3yKhOlSbxqO4xPRrhMg2xr0dtqLJS0lK8YK1kqTniCOvKvi+Lv8m6YsM6RJamSJS1OKS/lfZBWAN5J48CfdVtm6AhSZ019FwnR2Jy9+VGaUkIdOSTnIzjJPXrW6nSEBF5t9yaW62Lez2MeMkJ7NIwod2c+t39BQ5/D2Pe/3+f2KD8qv2dzVs23yX+yZWmLHDrpWEuFWFK9bPEYUanrfp5UB20T031xmS0z20xl51S1SOGT6pVwHPofhUojZ/bBZp1sckynUzJPpC3lFO+lfhgYxz5jqa2LVo2JCluTJkuTcJa2SwHZJB3GyMYSABjh+PfQmNE0+V/HIu0uXrUNrlXNES5uTZD+YslEpDbLKQeKN0rBzjI+b7aZV8UqPo2WucpZdbhEuFKylRWE8sjlk1GQtndvjrjofnTZcOM72zEN5SS2lffgDJ//AE1Yb7aG71a37e8+6y2+AFqaxvYznHEEUO6qpxi2/HQqIDT0DT9liQnnmpl/kYfcQ4QQ0leOAzwJ3hxHPFbz8lVju2qWbbJkehRIIRhb6l4eXuhJBJ4EFR9xq6XLRcObFtTTUuTFdtaAiM+yU7wGBzyCDyBr4OaAty7NLt6pcvfmPJeky95JddUDkZJGMZJ6UKvw9i4Xl9vueNn1ldj2yLdJc6XJfkxgUodcyhtCjvAAe7iarGqrgzPl3iaybnNjxEdiFofDLEZzOARhQKzk93WmmwwiOw2w0AlDaAhIA4AAYFU9ezmCuJOiC53BMaY92xaSpICFZzn5vHoOOeQ60LbKZ92oQPra7hJtOzlq4SXFOyGoZdCnDk5PFIPvFQNp09Im2qz3ReoHYt1kuh9xx51Su2STkICd4AdPyq+TbLFm2Vdpd3hHWyGiUnBAAwD58Kh7RoeLAmR5cifMnOREFEUSCndYH8oAHGpJlVNtcbWiizkNzH9Z3x115AaWlhgocKcrBCeOOYG6nhy41vl9b8DT9odcuk2U3FEmREjuBsEK4jtHFKBGAcYH4irL+r6B+j7lm9Pm9k7I7d13KN9Z7id3GOXTPCtiTomI9eHLk1Pmx1vMBh1tlYCVpCQnuyOAHI9POhUqLF5eP32L5m5TGdCXJbL8hImXFLMNPaFZSkYJAVnwx7PGpIBdm1plmZKcatlrU9J7V9Sg4oNkYIJ7yk48KtLegoDcG1wxMllm3yDISn1P9RRIPreryHLhjnXyv1gZtzV+uyI8y5vXFsNvRULSkhHBJ3CBngOPXlQjuLIpN+X9/co81mcrTlslquMsXS9SylR9IUB2ZVwwnOMZ3T7cVYHZ7yNX36Wl50RbRbuzSjfO6F7owcd/zq0tPWZc7UlmXDj3IW63tFbi5+96q+OEJBxyOOQ6Hwq2q0NDVDu0f06YFXR4OvOgo304VvbqfV+b0wc8KHNdU2tr+8fcX6IspFp0t/xk35QnyyskvrIS3vAA4z3YPvqRnyXbojVF9fmSW0Q1+jwUtvKQEKB3enPPD3mro5pOI3Otk9DsharVH7KNHBSEK4EZPDOTw644Cl29al3SP6DabZd4kiXNDkmM+pXYsI6qzgAnl3nh5UInXOta/vgXuzx32Nm+6886qQ5AccUtSyVgrSpQ488jIHsqiTLncZmjoESFLdCokRybNdDit4+uQhOeeefwpwKhoXAMPJS2WuyyOYGMcKr1t0HbbfY7hampEhSZ6dx19e6XAkDAA4Y4cTy6moNFlM2kl4a0VadeJT7710afcEWxQG0pSFndckuJAG99bBIz4itUsSYv6JyW5sxV1uTyXn1LfUQpskEjdzjGFfbV5j6LtrOmXrDvvKYfJU48SO0UrIIVkDGRgdOleLRouNbpbct+fMmvsM9jGVIUkhhOMeqABxweZqTjuLW+f/OfsVqwML1BfL5dpVwlIgRJeUMNOEIXucRnwwBw8agLfKnK06ymO8pmVfrsQ442cK3OAVjuG8r4UyrTpGLarBMtEaXJKJalqW+vdLgKkhPDhjkB0rUe0HCVb7XEjTZkZVtUVMvtlO+STk5yMc+PKoDx5tL1539f4ILTFvbRtLnNRlOri2yMG0F1ZWUk7vDJ48ys0yRUJp3TMawyJz7EiQ+7McC3FvqCjwzwzjxPOpuhporcI8+bM0UUULgooooAooooAooooAooooAooooAooooAooooAooooDBoIoooA3R3VmiigCsbo7hRRQAKzRRQBRRRQBRRRQBRRRQH//Z"/>
          <p:cNvSpPr>
            <a:spLocks noChangeAspect="1" noChangeArrowheads="1"/>
          </p:cNvSpPr>
          <p:nvPr/>
        </p:nvSpPr>
        <p:spPr bwMode="auto">
          <a:xfrm>
            <a:off x="63500" y="-330200"/>
            <a:ext cx="1666875" cy="6667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9638" name="AutoShape 6" descr="data:image/jpeg;base64,/9j/4AAQSkZJRgABAQAAAQABAAD/2wBDAAkGBwgHBgkIBwgKCgkLDRYPDQwMDRsUFRAWIB0iIiAdHx8kKDQsJCYxJx8fLT0tMTU3Ojo6Iys/RD84QzQ5Ojf/2wBDAQoKCg0MDRoPDxo3JR8lNzc3Nzc3Nzc3Nzc3Nzc3Nzc3Nzc3Nzc3Nzc3Nzc3Nzc3Nzc3Nzc3Nzc3Nzc3Nzc3Nzf/wAARCABmAP8DASIAAhEBAxEB/8QAHAAAAgIDAQEAAAAAAAAAAAAAAAcFBgEECAID/8QARxAAAQMDAQUEBQgJAgQHAAAAAQIDBAAFEQYHEiExQRNRYXEUIoGRoRUyNlKxssHRFhczQlNic3STI3IkVZLwNDVEVGNk4f/EABkBAQADAQEAAAAAAAAAAAAAAAABAwQCBf/EADARAAICAgEBBQYGAwEAAAAAAAABAgMEESESBRMxQVEVM1JhgdEUInGx4fAykaHx/9oADAMBAAIRAxEAPwB4V47RH1k++vR4jFc03NCPlOZw/wDUOfeNDLk5DoS43s6U7VH10++jtUfXT765i3U9wo3U9wqdGP2m/hOne1R9dPvo7VH10++uYt1PcKNwdwpoe038P/Tp3tUfXT76O1R9dPvrmLdT3CjcSogBOSeAHjTQ9pP4Tp5Kkq+aQfKslQSMkgDvNUfZTZ51qtMlc+OWDJcC20L4K3cAcR0qY2gjOjbp/R/EUPQjY3V1taJ7tEfXT769IUFDKSD5GuYN1PcKcexoBOnJQHL0tX3U0M2Pm99Pp6dF+rwpaUnBUB5mvdJfbElP6VsZAP8AwKPvuVBoyLu5h1a2OTtW/rp99e81y/upHIDhxFdEamvsfT1ocnSRvEYQ02DxcWeQHuJ8ganRTj5atUnJa0SylpSCVEJA5knFR71/s7B3XbpDSe4vJz9tIe+6iud+dUu4yVKbJylhJw2nyHXzOaignJ3UpJPPCR0oUS7S51CJ0jFvNslqCYtwiuqPIIdSSfZmt7eFcwbqTzAV51c9D61mWmazEuEhT1tcUEHtTks55EE9O8GmjqrtBSlqa0O3pWCRWM+rnIxjnSf1tr+VOkOwrLIUxCQSkvNnC3vEHonuxzpo133wpjuQ1pVzgQziVNjsnucdCT8a12tQ2Z5W61dYald3bp/OudFcSVq+cTnJ4k+2sEYOCMHGcEU0YPaUvhOnUrStIUlQKTyIOQa9dK51sOoLnYHkrt0lSG85Uyri2vwI/EcaeOldQMaitKJjICHAdx5reyW1jp+I8KGvHy43ceDJk18nn2WEb77qG0D95agkfGqltC1edPx0RYQBuD4JSSMhpP1iOp7hSbuM6Xc3y/cJDkhw/vOKzjyHIeyiRxkZsapdKW2dAr1JY0K3VXaECP8A5k/nW5Fnw5gzElsP/wBNwK+yuak/NJwcDmQOVZaWppxLrSlIcSfVWglJHkRTRnXaMt8xOnMivVLfZprKTcn/AJIuznavhJWw+eBWBzSe846+FMcUZ6NNsbYdUTB5UkrpoDUnpEmQ3DbeSt1awlDo3sEk8jinarkaVMe6a7v9yk/JLwZitPLQHOzQlsbqiOagSTw44zUGfMjCWlJN/oLyTGkRXizKYdYdHNt1BSoew18qb8qxX+5RfRtSxYNybxhMmOrs5DR708AlXlwFL/UGkbrZHSVx3ZEU8USW0Egj+Yc0nzro8u7FlDlLggKOVe2W1vuBthtbqzyQ2kqJ9gq+aU2by5ykSb7vxI2c9gP2jg8T+6Pj5UKqqZ2vUUVOxWG436V2FujqWR89xWQhH+4/hzpq2bS1j0dF+Urm+05JQP8AxD3AJJ6IT3/GsX3Vdl0hFFttMdl2SgYEZk4S34rUOvhzPxqjxLfqPX870iS4oRwf2yxhlvwQnqf+yag3RhXQ9JdU/wBhoaT1MzqUzXIrK22I7obQpZ9ZfDOcdPKsbQPobdP6P4ivvpfT0PTkJUWGpa1LO864s8VnlnHIeyvhtA+ht0/o/iKg9B9fcvr8dCB/OnHsc+jkr+7V91NJz86cexz6OSv7tX3U1J5XZ/vi+0mNsX0rY/sW/vuU56TG2L6Vsf2Lf33KI39oe5+qKMeVMrbNJX6Ta4gPqBC3SPHgB+NLU8qZu2aGsKttwA/08KYUfE8QPgfdUs82nfcWa+Qss8CeHLrXQmmbFAs9pjsR2GystguOFI3nFEZJJrnvgQQabugddRpUVi2Xh1LMtsBDbqzhL3Qceivt+FQW4M61NqX0Ina/Zo0VcK5xWkNKeWpp4ITjfOMpPngEe7upcHBGDyPOuk59tg3RpDVwisyWkneSl1AUAe/jWj+iWnP+SwP8CaGi/BdljlF6K/fb07H2XsS0rKZEmKy0FZ6qACj7smk3w5imxteQ3E09bYkZAaZD+6ltAwkAJOBilNUoyZzfeKL8kNPZRp2KuAq9S2UuuuLU2wFpyEJBwSPEkHj4VeL1Y7fd4LsWZGbUFpO6sJG8g9CD0NaegWUs6PtSUDAUwFnzVxPxNWAjNQerRVCNKWvI5llMqiynoy1BSmXFNkjqQcfhV42PTFNX+VEz6siPvEeKDw+8aZLmlbA86t12zwluLUVKUWUkknma+0HT9nt0j0iDbYkd7d3e0aaCVY7sihlqwZ12qexKa/lql6wuSlEkNOBpHgEjH25rT0vbmrrqK3wZOexfdw4AcZABJGfZUhtEgLg6unbySG5Cg+g94UOPxBqCgTX7fOYmRVAPMLC0E8s+Ph0qTz5vV7cvU6NagQ2I4jsxWUMgYDaUADHlSM1/amLNqiRGioCGHEJeQgckhWcgeGQabWltXW7UUdKW1pZmhP8AqRVq9YcskfWHHn78VITrDaLlI9In26LIe3QnfdaCjgdMnzNQetdTHIrXQIbTEhcbUlqdQcKEttPmFKCT8Ca6MBzUO1pWwNOodas8FDjagtCkspBSoHII8c1MAYqDrFolSmm9mDyqgaq2gwrOlUGyIbkSUEpUocGmj7OZz0HDvNX9XKqFZNAwbfIful9cbfX2i3Utq/ZNDJOTnmfPhUnWR3rSVf8Asr1ni641QRL+VJUOMr5rpdLaVD+VCcZHiffV2tEHVNs3UTbhGurHJSVo7NwDvCuR8j76rOq9pSGwqFpvCuaVS1J9VP8AsHXzPDzpdyLrcJLpdkT5bjmc5U+r8+HsoYHfVS9JuT9djqu12u9mPaI08J7WMh6K4EqHgpGCR7CR5VTbvq3Vl9CoVts8uChfA9khZcPhvkDH/fGoTTuurxZ3UpekOTImfXaeWVKA/lUeIPnwpgHUN/ehonWKHFvMJwcFJX2TrZ7lpPAkeHuFCxWq5cSa+RDaW2a4ImalUFZ9b0QKyM/zq6+Q95rd1NtBgWZs2/TzLL7rfqlaRhlnHcB87yHDx6VDXl7XupB6Kq2uxY6/nNt/6YP+5ROSPD4VNaZ2ewLOj06/uNSHkDe7NX7FrHXjz8zw8KEwUv8ACha+bNnZau6SYM6ddy+tcl4Kbce4b6QOg6D2YqX2gfQ26f0fxFbVgv8AAvqpXyaouNRlhsubuEqOM+r4eNau0D6G3T+j+IqDUklQ0nvgQP5049jn0clf3avuppOfnTj2OfRyV/dq+6mpPL7P98X2kxti+lbH9i399ynPSY2xfSpj+xb++5RHodoe5+pRjyPlXSN4tUW82x6DNRvNOD2pPQjxFc3Hka6eB4UZl7NSkpp/I571NpqfpyWWpaFLjqOGZIHqufkfA+zNQvTBGa6YlxY8xhbEtlDzKxhTbiQQR5UttUbMiA5K06rJ4qMNw8/BKjy8j76bOcjAlH81fK9Cr6Z1xd7EUt9oZkMc2HlZKR/KrmPLiKb+m9S2/UUUvQXCHE47RlYwtsnvHUeI4Vz6+y7HecZfbU062rdWhYwUnxrbsl1k2S5MT4aiHG1esnOA4nqk+H48aeJXj5c6n0y8BkbaCfk62f11fdpU/lTP2sSm5+nbLOYyWnl76fJSM0r/ABqUc5z3c2jobRgA0nacf+0b+yom9bQbXZro/bpLEpTrJAUptIIOUg9/jUrok50laD/9Rv7KW+uNK364aruEyFbXXo7qkFCwpIBwhIPM94NQelbOyFMXWueCzfrUsvWNN/6E/nUlp7XNu1BchAhsyUOFBXlxIAwMePjSRmRX4MpyNKbLb7St1aCRlJ9lWzZL9Lx/aufamhkpzLpWKEhja40q1qSAAhSWpzOSw6Rw8UnwOPZzpIXG3y7VMVEnsKZfTzSrr4g9R410rwNRt6sluvkYx7lGQ6n91WMKQe8HmKJmrJw1d+aPDOdULW24lTa1IWnilaTgp8iKvemNpU2ApuPewqZG5duP2iB3n632+da+qtnc+0IVJtqlTYaeJGB2rY8QPneY91UkcRkHIqTy93Y0vQ6Vt0+NcojcuE+h5hwZStP/AHwNbVI7ZvqF2z31qK64owpi0trQeISsnCVAdOJwfPwp4g1ye1jXq6G/MDypB6w1Pc75OfYlOhuIy6pKI7WQngSMq7zwp+dK5puf/mcz+u5941KMvaM5KKSfia2e4UUUVJ4wDnUzpnUU3T0wuw1b7LmA8wVEBwfgruNQ1FDqE3B7TG9FvuornEEjS0uBcGQPXjzG9yQ0e44UEnz+2oO6WTXmpnQ1cm0NMJP7NTiUNA9+Ekk/GqFGkvxXkvxnlsupPquIUQoe2rMztD1M02E+mtrwPnLYSTUaNqyYWLVjY0tF6YRpiA6wJCn3Xl77isYSDjGAO6vW0AE6OuuOjBPxFQ+y67z71FuMm5yVPuB8JTkABI3RwAHKrfcobdwgSYT2ezkNKaVjnhQI/GoPTr6Z0aguNHNPdTe2MvJVYpzQPrIlkkeBSnH2H3UrLpb5FruEiDKTh5he6eHPuI8CONSWkdSyNM3BUhpAeYdAS+0TjeA4gg94ya6PHxpqm1OR0HSV2vOJXqxsDmiG2k+e8s/jVikbWIPo59Ft0ovbvAOlISD5gk/ClldJ8i6z350xYW+8reUQMAdwA7gKg15uTXOHTF7NdltTz7bSASpxaUADvJApla+1dfLNqR2HBkIbYS0hSUlsE8Qc8TVe2bWRy7ajZfU2fRYSg64s8iofNT554+yprbHbFt3CHdUg9m636Os9AoZI94J91CiqM4Y7nHjkjLdtA1C7cYbb0xHZrkNpcHZJHqlQz8M07ByrmJJKSFJ4EcQR0NM607VGWoLTd1gvrkISEqcjlJC/HBIxTRdh5aW1ZI97ZLZHEaFdEDdkdp2KyP30kEjPiCPiaVlWjW+r3NTusobZLENglSEKIKlKPDJx3fiarbDLkh5DLCCt1xQQhA5knkKkyZUo2WtwL3fmFvbKrK+s/sHhjyO8BVB8KfE3TXb6G+QQoFxMZKUq6donBB/6hSIcQttam3ElLiFFK0KGCkjgQaFmZW4OLfoPXZrKErRlvOeLQU0od26oj7MVZ8d9I/Q2tF6aD0eQwt+E6rfw2RvIVyOM88gD3VcXtq9nCMswp619xShI9+9UaN9GXV3aUnyLzW/0vu39wfsFS+yX6Xj+1c+1NVq9z/lW7y5/Zlv0hwr3M53asuyX6XD+1c+1NGedU08lNepifr7UbM+S0iYgIQ8tIBZTwAURU9s91dd7xqP0O5SkLZVHWpKQ2EkqBT3eGapuuLW5adTz2VJPZvOqfaV0KVEnh5HI9lR1muT9nuce4xd0usKJAVyUCMEHzBodLIshdqTfDOkSOFI3abbI9s1UtERIQ3IZS+UJ5JUSoHH/AE59tW1O1i3lnKrbM7XHzQpG7nzz+FLjUV4fvt2euEhISpYCUoHJCByGffQ0Zt9VleovbNKKSJLJHMOpI88iumUchnurn7RdpcvGpIUdCT2bbgeeV3ISc/E4HtroEc6Ms7Ni1GTMngKS03ZzqJ+bIdbajFDjq1Jy+ORJI6U6TWDgeFDXdjwu0peQkf1a6k/gxv8AOPyo/VrqT+DG/wA4/KndnHOtW6SnYVvekx4rkt1CcpYb+cs9wpszPs+lLfIm/wBWupP4Mb/OPyo/VrqX+DG/zj8qcltkuyrexIkxlxHHEBSmFnKmyeh8a2qbJXZ9L9RI/q11L/Bjf5x+VH6tdSfwY3+cflTuFGRx4imx7Pp+ZT9m2n7hp6HMZuSG0rddC0bi94YAxVyrzkA8+J6VnNQbK4KuKivIr2qtJW/UjSTJCmpTYw3Ib4KA7j3jzpcT9mF+YcUIrkWU3+6oLKFHzBH4mmPZNTC+XWXGhwHvQ4qi2qYtQCVLHQDnVgBHTFSZ549N/wCYRadnupirHoKB4l5IFTVn2Vz3nQq8TGmGeqGDvrPtIwPjTazxxmjIFNnEcCmL2aVotMOzwkQ7eylphHIcyT3k9T417udtjXSE7DnNB1hwYUk/aPHxrbFBIHUVBs6Y9PTrgUd42V3Bp1SrRKafY5hD6ilafDOMH4VCnZ7qYEj0FJ8Q8mmx+kaFatOn246lKQx2zj2+MI8CO/iPfU7nAyTw8anZheFRNvQlImzPUT6h2qYsdJPEuOk49gBq/wCktCQdPLEpa/S5w5PLTgI4cd0dOvHiatgwcGs5402XVYdVb2kGDiqhqzQUG/umW04Yk4gAupG8leOW8nr5jjVuz3VGTrnKj3aHCYtj8hl8EuSknCGfOoLrYwnHU1wKeVsz1EwpXZpivp6Ft0jPsUBWl+gOpv8Alh/yo/OnueXGs5qdmR9n0v1Eizs11G4RvNRms9XHuXuBq46H0HM0/dBcZs1hxfZKb7FpJI4447xx3d1X6jNNndeFVXJSXiQeqNLwdSRUtTElDzeeyfR85GefmPClnP2YX6O4oRlxZTYPBQWUKPmCOHsJp0ZrB54ps7txarXtrkRQ2e6lJx6CkeJdTUnbtlt5edBnSI0VrqUqLi/YMAfGnETw7qgrLqNN2vVztzUZSUQFBKnyrIWT0A9hoUfgqItJ+Z9dN6dg6didhBQSpZy68s5W4fE/hUyKgrlqNELUNtsyYynXZoKt9KwA2kdT38jU7Q2w6UumPkYVypV6tMli/wA1/UCpxtLwS3ElQ3juxT3lIPPnz+NNUjIxVNGzuDvvNruM9UB5/t3IRUncUrOeJxnHtqCrIhOaSiRO6u8anjaecuMp22W2Clx91LpbU+opBBWoYPJQ+NaV+jyrRplq2R72qYbjcgiO42s5aR9Xe3iTxxnlzq13PQ0WZcpE6NcZsFcloNPojKSAtIAGOIOOAA9lfRWiLYHbOplTrTVqUVMspwUrUSCSrIyTlI60Ke5safHP6/3yKhOlSbxqO4xPRrhMg2xr0dtqLJS0lK8YK1kqTniCOvKvi+Lv8m6YsM6RJamSJS1OKS/lfZBWAN5J48CfdVtm6AhSZ019FwnR2Jy9+VGaUkIdOSTnIzjJPXrW6nSEBF5t9yaW62Lez2MeMkJ7NIwod2c+t39BQ5/D2Pe/3+f2KD8qv2dzVs23yX+yZWmLHDrpWEuFWFK9bPEYUanrfp5UB20T031xmS0z20xl51S1SOGT6pVwHPofhUojZ/bBZp1sckynUzJPpC3lFO+lfhgYxz5jqa2LVo2JCluTJkuTcJa2SwHZJB3GyMYSABjh+PfQmNE0+V/HIu0uXrUNrlXNES5uTZD+YslEpDbLKQeKN0rBzjI+b7aZV8UqPo2WucpZdbhEuFKylRWE8sjlk1GQtndvjrjofnTZcOM72zEN5SS2lffgDJ//AE1Yb7aG71a37e8+6y2+AFqaxvYznHEEUO6qpxi2/HQqIDT0DT9liQnnmpl/kYfcQ4QQ0leOAzwJ3hxHPFbz8lVju2qWbbJkehRIIRhb6l4eXuhJBJ4EFR9xq6XLRcObFtTTUuTFdtaAiM+yU7wGBzyCDyBr4OaAty7NLt6pcvfmPJeky95JddUDkZJGMZJ6UKvw9i4Xl9vueNn1ldj2yLdJc6XJfkxgUodcyhtCjvAAe7iarGqrgzPl3iaybnNjxEdiFofDLEZzOARhQKzk93WmmwwiOw2w0AlDaAhIA4AAYFU9ezmCuJOiC53BMaY92xaSpICFZzn5vHoOOeQ60LbKZ92oQPra7hJtOzlq4SXFOyGoZdCnDk5PFIPvFQNp09Im2qz3ReoHYt1kuh9xx51Su2STkICd4AdPyq+TbLFm2Vdpd3hHWyGiUnBAAwD58Kh7RoeLAmR5cifMnOREFEUSCndYH8oAHGpJlVNtcbWiizkNzH9Z3x115AaWlhgocKcrBCeOOYG6nhy41vl9b8DT9odcuk2U3FEmREjuBsEK4jtHFKBGAcYH4irL+r6B+j7lm9Pm9k7I7d13KN9Z7id3GOXTPCtiTomI9eHLk1Pmx1vMBh1tlYCVpCQnuyOAHI9POhUqLF5eP32L5m5TGdCXJbL8hImXFLMNPaFZSkYJAVnwx7PGpIBdm1plmZKcatlrU9J7V9Sg4oNkYIJ7yk48KtLegoDcG1wxMllm3yDISn1P9RRIPreryHLhjnXyv1gZtzV+uyI8y5vXFsNvRULSkhHBJ3CBngOPXlQjuLIpN+X9/co81mcrTlslquMsXS9SylR9IUB2ZVwwnOMZ3T7cVYHZ7yNX36Wl50RbRbuzSjfO6F7owcd/zq0tPWZc7UlmXDj3IW63tFbi5+96q+OEJBxyOOQ6Hwq2q0NDVDu0f06YFXR4OvOgo304VvbqfV+b0wc8KHNdU2tr+8fcX6IspFp0t/xk35QnyyskvrIS3vAA4z3YPvqRnyXbojVF9fmSW0Q1+jwUtvKQEKB3enPPD3mro5pOI3Otk9DsharVH7KNHBSEK4EZPDOTw644Cl29al3SP6DabZd4kiXNDkmM+pXYsI6qzgAnl3nh5UInXOta/vgXuzx32Nm+6886qQ5AccUtSyVgrSpQ488jIHsqiTLncZmjoESFLdCokRybNdDit4+uQhOeeefwpwKhoXAMPJS2WuyyOYGMcKr1t0HbbfY7hampEhSZ6dx19e6XAkDAA4Y4cTy6moNFlM2kl4a0VadeJT7710afcEWxQG0pSFndckuJAG99bBIz4itUsSYv6JyW5sxV1uTyXn1LfUQpskEjdzjGFfbV5j6LtrOmXrDvvKYfJU48SO0UrIIVkDGRgdOleLRouNbpbct+fMmvsM9jGVIUkhhOMeqABxweZqTjuLW+f/OfsVqwML1BfL5dpVwlIgRJeUMNOEIXucRnwwBw8agLfKnK06ymO8pmVfrsQ442cK3OAVjuG8r4UyrTpGLarBMtEaXJKJalqW+vdLgKkhPDhjkB0rUe0HCVb7XEjTZkZVtUVMvtlO+STk5yMc+PKoDx5tL1539f4ILTFvbRtLnNRlOri2yMG0F1ZWUk7vDJ48ys0yRUJp3TMawyJz7EiQ+7McC3FvqCjwzwzjxPOpuhporcI8+bM0UUULgooooAooooAooooAooooAooooAooooAooooAooooDBoIoooA3R3VmiigCsbo7hRRQAKzRRQBRRRQBRRRQBRRRQH//Z"/>
          <p:cNvSpPr>
            <a:spLocks noChangeAspect="1" noChangeArrowheads="1"/>
          </p:cNvSpPr>
          <p:nvPr/>
        </p:nvSpPr>
        <p:spPr bwMode="auto">
          <a:xfrm>
            <a:off x="63500" y="-330200"/>
            <a:ext cx="1666875" cy="6667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69640" name="Picture 8" descr="http://t1.gstatic.com/images?q=tbn:ANd9GcRemzhebSOMCFlQ7861xDW_FW6b1LLLhYNhLUwSswq8GSQ4HHox"/>
          <p:cNvPicPr>
            <a:picLocks noChangeAspect="1" noChangeArrowheads="1"/>
          </p:cNvPicPr>
          <p:nvPr/>
        </p:nvPicPr>
        <p:blipFill>
          <a:blip r:embed="rId11" cstate="print"/>
          <a:srcRect/>
          <a:stretch>
            <a:fillRect/>
          </a:stretch>
        </p:blipFill>
        <p:spPr bwMode="auto">
          <a:xfrm>
            <a:off x="3971907" y="6150902"/>
            <a:ext cx="1368152" cy="502889"/>
          </a:xfrm>
          <a:prstGeom prst="rect">
            <a:avLst/>
          </a:prstGeom>
          <a:noFill/>
        </p:spPr>
      </p:pic>
      <p:pic>
        <p:nvPicPr>
          <p:cNvPr id="69642" name="Picture 10" descr="http://t0.gstatic.com/images?q=tbn:ANd9GcRVXvQUixZw1v4JWExOJBxtxOl2UGYatMnscwzOkMTRWbtGXSKR"/>
          <p:cNvPicPr>
            <a:picLocks noChangeAspect="1" noChangeArrowheads="1"/>
          </p:cNvPicPr>
          <p:nvPr/>
        </p:nvPicPr>
        <p:blipFill>
          <a:blip r:embed="rId12" cstate="print"/>
          <a:srcRect/>
          <a:stretch>
            <a:fillRect/>
          </a:stretch>
        </p:blipFill>
        <p:spPr bwMode="auto">
          <a:xfrm>
            <a:off x="5484074" y="6150902"/>
            <a:ext cx="1512168" cy="483742"/>
          </a:xfrm>
          <a:prstGeom prst="rect">
            <a:avLst/>
          </a:prstGeom>
          <a:noFill/>
        </p:spPr>
      </p:pic>
      <p:pic>
        <p:nvPicPr>
          <p:cNvPr id="18" name="Picture 5"/>
          <p:cNvPicPr>
            <a:picLocks noChangeAspect="1" noChangeArrowheads="1"/>
          </p:cNvPicPr>
          <p:nvPr/>
        </p:nvPicPr>
        <p:blipFill>
          <a:blip r:embed="rId13" cstate="print"/>
          <a:srcRect r="9373"/>
          <a:stretch>
            <a:fillRect/>
          </a:stretch>
        </p:blipFill>
        <p:spPr bwMode="auto">
          <a:xfrm>
            <a:off x="7788330" y="6228045"/>
            <a:ext cx="1104150" cy="354905"/>
          </a:xfrm>
          <a:prstGeom prst="rect">
            <a:avLst/>
          </a:prstGeom>
          <a:noFill/>
          <a:ln w="9525">
            <a:noFill/>
            <a:round/>
            <a:headEnd/>
            <a:tailEnd/>
          </a:ln>
        </p:spPr>
      </p:pic>
      <p:pic>
        <p:nvPicPr>
          <p:cNvPr id="16" name="Picture 6"/>
          <p:cNvPicPr>
            <a:picLocks noChangeAspect="1" noChangeArrowheads="1"/>
          </p:cNvPicPr>
          <p:nvPr/>
        </p:nvPicPr>
        <p:blipFill>
          <a:blip r:embed="rId14" cstate="print"/>
          <a:srcRect/>
          <a:stretch>
            <a:fillRect/>
          </a:stretch>
        </p:blipFill>
        <p:spPr bwMode="auto">
          <a:xfrm>
            <a:off x="7884368" y="4941168"/>
            <a:ext cx="1075019" cy="1137726"/>
          </a:xfrm>
          <a:prstGeom prst="rect">
            <a:avLst/>
          </a:prstGeom>
          <a:noFill/>
          <a:ln w="9525">
            <a:noFill/>
            <a:miter lim="800000"/>
            <a:headEnd/>
            <a:tailEnd/>
          </a:ln>
        </p:spPr>
      </p:pic>
      <p:pic>
        <p:nvPicPr>
          <p:cNvPr id="17" name="Picture 16" descr="pliomiplogo_print.png"/>
          <p:cNvPicPr>
            <a:picLocks noChangeAspect="1"/>
          </p:cNvPicPr>
          <p:nvPr/>
        </p:nvPicPr>
        <p:blipFill>
          <a:blip r:embed="rId15" cstate="print"/>
          <a:stretch>
            <a:fillRect/>
          </a:stretch>
        </p:blipFill>
        <p:spPr>
          <a:xfrm>
            <a:off x="107504" y="5085184"/>
            <a:ext cx="1305292" cy="1224136"/>
          </a:xfrm>
          <a:prstGeom prst="rect">
            <a:avLst/>
          </a:prstGeom>
        </p:spPr>
      </p:pic>
      <p:pic>
        <p:nvPicPr>
          <p:cNvPr id="1026" name="Picture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63501" y="142724"/>
            <a:ext cx="1121264"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84765" y="142724"/>
            <a:ext cx="7827701" cy="107721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GB" sz="3200" b="1" dirty="0"/>
              <a:t>Palynology Group Meeting 2014</a:t>
            </a:r>
          </a:p>
          <a:p>
            <a:r>
              <a:rPr lang="en-GB" sz="3200" b="1" i="1" dirty="0"/>
              <a:t>“Palynology in the Modelling World”</a:t>
            </a:r>
            <a:endParaRPr lang="en-GB" sz="3200" dirty="0"/>
          </a:p>
        </p:txBody>
      </p:sp>
      <p:pic>
        <p:nvPicPr>
          <p:cNvPr id="1028" name="Picture 4" descr="File:Lennart von post.jpg">
            <a:hlinkClick r:id="rId17"/>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7504" y="1484784"/>
            <a:ext cx="2232248" cy="2808312"/>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59526" y="4293096"/>
            <a:ext cx="2352234" cy="738664"/>
          </a:xfrm>
          <a:prstGeom prst="rect">
            <a:avLst/>
          </a:prstGeom>
        </p:spPr>
        <p:txBody>
          <a:bodyPr wrap="square">
            <a:spAutoFit/>
          </a:bodyPr>
          <a:lstStyle/>
          <a:p>
            <a:r>
              <a:rPr lang="en-GB" sz="1400" b="1" dirty="0"/>
              <a:t>Ernst </a:t>
            </a:r>
            <a:r>
              <a:rPr lang="en-GB" sz="1400" b="1" dirty="0" err="1"/>
              <a:t>Jakob</a:t>
            </a:r>
            <a:r>
              <a:rPr lang="en-GB" sz="1400" b="1" dirty="0"/>
              <a:t> Lennart von Post</a:t>
            </a:r>
            <a:r>
              <a:rPr lang="en-GB" sz="1400" dirty="0"/>
              <a:t> (June 16, 1884 - January 11, </a:t>
            </a:r>
            <a:r>
              <a:rPr lang="en-GB" sz="1400" dirty="0" smtClean="0"/>
              <a:t>1951).</a:t>
            </a:r>
            <a:endParaRPr lang="en-GB" sz="1400" dirty="0"/>
          </a:p>
        </p:txBody>
      </p:sp>
    </p:spTree>
  </p:cSld>
  <p:clrMapOvr>
    <a:masterClrMapping/>
  </p:clrMapOvr>
  <p:transition advTm="589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ChangeArrowheads="1"/>
          </p:cNvSpPr>
          <p:nvPr/>
        </p:nvSpPr>
        <p:spPr bwMode="auto">
          <a:xfrm>
            <a:off x="107504" y="151129"/>
            <a:ext cx="889869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Arial" charset="0"/>
              </a:defRPr>
            </a:lvl1pPr>
            <a:lvl2pPr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20000"/>
              </a:spcBef>
              <a:spcAft>
                <a:spcPct val="0"/>
              </a:spcAft>
              <a:defRPr sz="2000">
                <a:solidFill>
                  <a:schemeClr val="tx1"/>
                </a:solidFill>
                <a:latin typeface="Arial" charset="0"/>
              </a:defRPr>
            </a:lvl6pPr>
            <a:lvl7pPr marL="2971800" indent="-228600" algn="ctr" eaLnBrk="0" fontAlgn="base" hangingPunct="0">
              <a:spcBef>
                <a:spcPct val="20000"/>
              </a:spcBef>
              <a:spcAft>
                <a:spcPct val="0"/>
              </a:spcAft>
              <a:defRPr sz="2000">
                <a:solidFill>
                  <a:schemeClr val="tx1"/>
                </a:solidFill>
                <a:latin typeface="Arial" charset="0"/>
              </a:defRPr>
            </a:lvl7pPr>
            <a:lvl8pPr marL="3429000" indent="-228600" algn="ctr" eaLnBrk="0" fontAlgn="base" hangingPunct="0">
              <a:spcBef>
                <a:spcPct val="20000"/>
              </a:spcBef>
              <a:spcAft>
                <a:spcPct val="0"/>
              </a:spcAft>
              <a:defRPr sz="2000">
                <a:solidFill>
                  <a:schemeClr val="tx1"/>
                </a:solidFill>
                <a:latin typeface="Arial" charset="0"/>
              </a:defRPr>
            </a:lvl8pPr>
            <a:lvl9pPr marL="3886200" indent="-228600" algn="ctr" eaLnBrk="0" fontAlgn="base" hangingPunct="0">
              <a:spcBef>
                <a:spcPct val="20000"/>
              </a:spcBef>
              <a:spcAft>
                <a:spcPct val="0"/>
              </a:spcAft>
              <a:defRPr sz="2000">
                <a:solidFill>
                  <a:schemeClr val="tx1"/>
                </a:solidFill>
                <a:latin typeface="Arial" charset="0"/>
              </a:defRPr>
            </a:lvl9pPr>
          </a:lstStyle>
          <a:p>
            <a:pPr lvl="1" algn="l" eaLnBrk="1" hangingPunct="1">
              <a:spcBef>
                <a:spcPct val="0"/>
              </a:spcBef>
              <a:buFont typeface="Wingdings" pitchFamily="2" charset="2"/>
              <a:buNone/>
            </a:pPr>
            <a:r>
              <a:rPr lang="en-GB" altLang="en-US" sz="3200" b="1" dirty="0">
                <a:latin typeface="+mn-lt"/>
              </a:rPr>
              <a:t>The </a:t>
            </a:r>
            <a:r>
              <a:rPr lang="en-GB" altLang="en-US" sz="3200" b="1" dirty="0" smtClean="0">
                <a:latin typeface="+mn-lt"/>
              </a:rPr>
              <a:t>Cause </a:t>
            </a:r>
            <a:r>
              <a:rPr lang="en-GB" altLang="en-US" sz="3200" b="1" dirty="0">
                <a:latin typeface="+mn-lt"/>
              </a:rPr>
              <a:t>of Northern Hemisphere Glaciation?</a:t>
            </a:r>
          </a:p>
        </p:txBody>
      </p:sp>
      <p:sp>
        <p:nvSpPr>
          <p:cNvPr id="36868" name="Text Box 3"/>
          <p:cNvSpPr txBox="1">
            <a:spLocks noChangeArrowheads="1"/>
          </p:cNvSpPr>
          <p:nvPr/>
        </p:nvSpPr>
        <p:spPr bwMode="auto">
          <a:xfrm>
            <a:off x="2915816" y="739552"/>
            <a:ext cx="3581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20000"/>
              </a:spcBef>
              <a:spcAft>
                <a:spcPct val="0"/>
              </a:spcAft>
              <a:defRPr sz="2000">
                <a:solidFill>
                  <a:schemeClr val="tx1"/>
                </a:solidFill>
                <a:latin typeface="Arial" charset="0"/>
              </a:defRPr>
            </a:lvl6pPr>
            <a:lvl7pPr marL="2971800" indent="-228600" algn="ctr" eaLnBrk="0" fontAlgn="base" hangingPunct="0">
              <a:spcBef>
                <a:spcPct val="20000"/>
              </a:spcBef>
              <a:spcAft>
                <a:spcPct val="0"/>
              </a:spcAft>
              <a:defRPr sz="2000">
                <a:solidFill>
                  <a:schemeClr val="tx1"/>
                </a:solidFill>
                <a:latin typeface="Arial" charset="0"/>
              </a:defRPr>
            </a:lvl7pPr>
            <a:lvl8pPr marL="3429000" indent="-228600" algn="ctr" eaLnBrk="0" fontAlgn="base" hangingPunct="0">
              <a:spcBef>
                <a:spcPct val="20000"/>
              </a:spcBef>
              <a:spcAft>
                <a:spcPct val="0"/>
              </a:spcAft>
              <a:defRPr sz="2000">
                <a:solidFill>
                  <a:schemeClr val="tx1"/>
                </a:solidFill>
                <a:latin typeface="Arial" charset="0"/>
              </a:defRPr>
            </a:lvl8pPr>
            <a:lvl9pPr marL="3886200" indent="-228600" algn="ctr" eaLnBrk="0" fontAlgn="base" hangingPunct="0">
              <a:spcBef>
                <a:spcPct val="20000"/>
              </a:spcBef>
              <a:spcAft>
                <a:spcPct val="0"/>
              </a:spcAft>
              <a:defRPr sz="2000">
                <a:solidFill>
                  <a:schemeClr val="tx1"/>
                </a:solidFill>
                <a:latin typeface="Arial" charset="0"/>
              </a:defRPr>
            </a:lvl9pPr>
          </a:lstStyle>
          <a:p>
            <a:pPr algn="l">
              <a:spcBef>
                <a:spcPct val="50000"/>
              </a:spcBef>
            </a:pPr>
            <a:r>
              <a:rPr lang="en-GB" altLang="en-US" sz="2400" b="1" u="sng" dirty="0">
                <a:latin typeface="+mn-lt"/>
              </a:rPr>
              <a:t>5 main hypotheses</a:t>
            </a:r>
            <a:endParaRPr lang="en-US" altLang="en-US" sz="2400" b="1" u="sng" dirty="0">
              <a:latin typeface="+mn-lt"/>
            </a:endParaRPr>
          </a:p>
        </p:txBody>
      </p:sp>
      <p:pic>
        <p:nvPicPr>
          <p:cNvPr id="620548" name="Picture 4" descr="figure 07-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1408583"/>
            <a:ext cx="3886200" cy="316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Text Box 5"/>
          <p:cNvSpPr txBox="1">
            <a:spLocks noChangeArrowheads="1"/>
          </p:cNvSpPr>
          <p:nvPr/>
        </p:nvSpPr>
        <p:spPr bwMode="auto">
          <a:xfrm>
            <a:off x="4137720" y="1484782"/>
            <a:ext cx="4898776" cy="261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20000"/>
              </a:spcBef>
              <a:spcAft>
                <a:spcPct val="0"/>
              </a:spcAft>
              <a:defRPr sz="2000">
                <a:solidFill>
                  <a:schemeClr val="tx1"/>
                </a:solidFill>
                <a:latin typeface="Arial" charset="0"/>
              </a:defRPr>
            </a:lvl6pPr>
            <a:lvl7pPr marL="2971800" indent="-228600" algn="ctr" eaLnBrk="0" fontAlgn="base" hangingPunct="0">
              <a:spcBef>
                <a:spcPct val="20000"/>
              </a:spcBef>
              <a:spcAft>
                <a:spcPct val="0"/>
              </a:spcAft>
              <a:defRPr sz="2000">
                <a:solidFill>
                  <a:schemeClr val="tx1"/>
                </a:solidFill>
                <a:latin typeface="Arial" charset="0"/>
              </a:defRPr>
            </a:lvl7pPr>
            <a:lvl8pPr marL="3429000" indent="-228600" algn="ctr" eaLnBrk="0" fontAlgn="base" hangingPunct="0">
              <a:spcBef>
                <a:spcPct val="20000"/>
              </a:spcBef>
              <a:spcAft>
                <a:spcPct val="0"/>
              </a:spcAft>
              <a:defRPr sz="2000">
                <a:solidFill>
                  <a:schemeClr val="tx1"/>
                </a:solidFill>
                <a:latin typeface="Arial" charset="0"/>
              </a:defRPr>
            </a:lvl8pPr>
            <a:lvl9pPr marL="3886200" indent="-228600" algn="ctr" eaLnBrk="0" fontAlgn="base" hangingPunct="0">
              <a:spcBef>
                <a:spcPct val="20000"/>
              </a:spcBef>
              <a:spcAft>
                <a:spcPct val="0"/>
              </a:spcAft>
              <a:defRPr sz="2000">
                <a:solidFill>
                  <a:schemeClr val="tx1"/>
                </a:solidFill>
                <a:latin typeface="Arial" charset="0"/>
              </a:defRPr>
            </a:lvl9pPr>
          </a:lstStyle>
          <a:p>
            <a:pPr algn="l">
              <a:spcBef>
                <a:spcPct val="50000"/>
              </a:spcBef>
              <a:buFontTx/>
              <a:buAutoNum type="arabicParenBoth"/>
            </a:pPr>
            <a:r>
              <a:rPr lang="en-GB" altLang="en-US" b="1" dirty="0">
                <a:solidFill>
                  <a:srgbClr val="FF3300"/>
                </a:solidFill>
                <a:latin typeface="+mn-lt"/>
              </a:rPr>
              <a:t> Closure of Panama Seaway</a:t>
            </a:r>
          </a:p>
          <a:p>
            <a:pPr algn="l">
              <a:spcBef>
                <a:spcPct val="50000"/>
              </a:spcBef>
              <a:buFontTx/>
              <a:buAutoNum type="arabicParenBoth"/>
            </a:pPr>
            <a:r>
              <a:rPr lang="en-GB" altLang="en-US" b="1" dirty="0">
                <a:latin typeface="+mn-lt"/>
              </a:rPr>
              <a:t> Tectonic Uplift</a:t>
            </a:r>
          </a:p>
          <a:p>
            <a:pPr algn="l">
              <a:spcBef>
                <a:spcPct val="50000"/>
              </a:spcBef>
              <a:buFontTx/>
              <a:buAutoNum type="arabicParenBoth"/>
            </a:pPr>
            <a:r>
              <a:rPr lang="en-GB" altLang="en-US" b="1" dirty="0">
                <a:latin typeface="+mn-lt"/>
              </a:rPr>
              <a:t> Termination of ‘Permanent El Nino’</a:t>
            </a:r>
          </a:p>
          <a:p>
            <a:pPr algn="l">
              <a:spcBef>
                <a:spcPct val="50000"/>
              </a:spcBef>
              <a:buFontTx/>
              <a:buAutoNum type="arabicParenBoth"/>
            </a:pPr>
            <a:r>
              <a:rPr lang="en-GB" altLang="en-US" b="1" dirty="0">
                <a:latin typeface="+mn-lt"/>
              </a:rPr>
              <a:t> Decrease in CO</a:t>
            </a:r>
            <a:r>
              <a:rPr lang="en-GB" altLang="en-US" b="1" baseline="-25000" dirty="0">
                <a:latin typeface="+mn-lt"/>
              </a:rPr>
              <a:t>2</a:t>
            </a:r>
          </a:p>
          <a:p>
            <a:pPr algn="l">
              <a:spcBef>
                <a:spcPct val="50000"/>
              </a:spcBef>
              <a:buFontTx/>
              <a:buAutoNum type="arabicParenBoth"/>
            </a:pPr>
            <a:r>
              <a:rPr lang="en-GB" altLang="en-US" b="1" dirty="0">
                <a:latin typeface="+mn-lt"/>
              </a:rPr>
              <a:t> </a:t>
            </a:r>
            <a:r>
              <a:rPr lang="en-GB" altLang="en-US" b="1" dirty="0" smtClean="0">
                <a:latin typeface="+mn-lt"/>
              </a:rPr>
              <a:t>Orbital </a:t>
            </a:r>
            <a:r>
              <a:rPr lang="en-GB" altLang="en-US" b="1" dirty="0">
                <a:latin typeface="+mn-lt"/>
              </a:rPr>
              <a:t>variations</a:t>
            </a:r>
          </a:p>
          <a:p>
            <a:pPr algn="l">
              <a:spcBef>
                <a:spcPct val="50000"/>
              </a:spcBef>
              <a:buFontTx/>
              <a:buAutoNum type="arabicParenBoth"/>
            </a:pPr>
            <a:endParaRPr lang="en-US" altLang="en-US" sz="1600" b="1" u="sng" dirty="0">
              <a:latin typeface="+mn-lt"/>
            </a:endParaRPr>
          </a:p>
        </p:txBody>
      </p:sp>
      <p:pic>
        <p:nvPicPr>
          <p:cNvPr id="62055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771" y="4725144"/>
            <a:ext cx="8445624" cy="1684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0552" name="Text Box 8"/>
          <p:cNvSpPr txBox="1">
            <a:spLocks noChangeArrowheads="1"/>
          </p:cNvSpPr>
          <p:nvPr/>
        </p:nvSpPr>
        <p:spPr bwMode="auto">
          <a:xfrm>
            <a:off x="6012160" y="6409482"/>
            <a:ext cx="2286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20000"/>
              </a:spcBef>
              <a:spcAft>
                <a:spcPct val="0"/>
              </a:spcAft>
              <a:defRPr sz="2000">
                <a:solidFill>
                  <a:schemeClr val="tx1"/>
                </a:solidFill>
                <a:latin typeface="Arial" charset="0"/>
              </a:defRPr>
            </a:lvl6pPr>
            <a:lvl7pPr marL="2971800" indent="-228600" algn="ctr" eaLnBrk="0" fontAlgn="base" hangingPunct="0">
              <a:spcBef>
                <a:spcPct val="20000"/>
              </a:spcBef>
              <a:spcAft>
                <a:spcPct val="0"/>
              </a:spcAft>
              <a:defRPr sz="2000">
                <a:solidFill>
                  <a:schemeClr val="tx1"/>
                </a:solidFill>
                <a:latin typeface="Arial" charset="0"/>
              </a:defRPr>
            </a:lvl7pPr>
            <a:lvl8pPr marL="3429000" indent="-228600" algn="ctr" eaLnBrk="0" fontAlgn="base" hangingPunct="0">
              <a:spcBef>
                <a:spcPct val="20000"/>
              </a:spcBef>
              <a:spcAft>
                <a:spcPct val="0"/>
              </a:spcAft>
              <a:defRPr sz="2000">
                <a:solidFill>
                  <a:schemeClr val="tx1"/>
                </a:solidFill>
                <a:latin typeface="Arial" charset="0"/>
              </a:defRPr>
            </a:lvl8pPr>
            <a:lvl9pPr marL="3886200" indent="-228600" algn="ctr" eaLnBrk="0" fontAlgn="base" hangingPunct="0">
              <a:spcBef>
                <a:spcPct val="20000"/>
              </a:spcBef>
              <a:spcAft>
                <a:spcPct val="0"/>
              </a:spcAft>
              <a:defRPr sz="2000">
                <a:solidFill>
                  <a:schemeClr val="tx1"/>
                </a:solidFill>
                <a:latin typeface="Arial" charset="0"/>
              </a:defRPr>
            </a:lvl9pPr>
          </a:lstStyle>
          <a:p>
            <a:pPr algn="l">
              <a:spcBef>
                <a:spcPct val="50000"/>
              </a:spcBef>
            </a:pPr>
            <a:r>
              <a:rPr lang="en-GB" altLang="en-US" sz="1200" dirty="0" err="1"/>
              <a:t>Bartoli</a:t>
            </a:r>
            <a:r>
              <a:rPr lang="en-GB" altLang="en-US" sz="1200" dirty="0"/>
              <a:t> et </a:t>
            </a:r>
            <a:r>
              <a:rPr lang="en-GB" altLang="en-US" sz="1200" dirty="0" smtClean="0"/>
              <a:t>al. (2005).</a:t>
            </a:r>
            <a:endParaRPr lang="en-GB" altLang="en-US" sz="1200" dirty="0"/>
          </a:p>
        </p:txBody>
      </p:sp>
      <p:sp>
        <p:nvSpPr>
          <p:cNvPr id="620553" name="Text Box 9"/>
          <p:cNvSpPr txBox="1">
            <a:spLocks noChangeArrowheads="1"/>
          </p:cNvSpPr>
          <p:nvPr/>
        </p:nvSpPr>
        <p:spPr bwMode="auto">
          <a:xfrm>
            <a:off x="248072" y="4293096"/>
            <a:ext cx="13716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20000"/>
              </a:spcBef>
              <a:spcAft>
                <a:spcPct val="0"/>
              </a:spcAft>
              <a:defRPr sz="2000">
                <a:solidFill>
                  <a:schemeClr val="tx1"/>
                </a:solidFill>
                <a:latin typeface="Arial" charset="0"/>
              </a:defRPr>
            </a:lvl6pPr>
            <a:lvl7pPr marL="2971800" indent="-228600" algn="ctr" eaLnBrk="0" fontAlgn="base" hangingPunct="0">
              <a:spcBef>
                <a:spcPct val="20000"/>
              </a:spcBef>
              <a:spcAft>
                <a:spcPct val="0"/>
              </a:spcAft>
              <a:defRPr sz="2000">
                <a:solidFill>
                  <a:schemeClr val="tx1"/>
                </a:solidFill>
                <a:latin typeface="Arial" charset="0"/>
              </a:defRPr>
            </a:lvl7pPr>
            <a:lvl8pPr marL="3429000" indent="-228600" algn="ctr" eaLnBrk="0" fontAlgn="base" hangingPunct="0">
              <a:spcBef>
                <a:spcPct val="20000"/>
              </a:spcBef>
              <a:spcAft>
                <a:spcPct val="0"/>
              </a:spcAft>
              <a:defRPr sz="2000">
                <a:solidFill>
                  <a:schemeClr val="tx1"/>
                </a:solidFill>
                <a:latin typeface="Arial" charset="0"/>
              </a:defRPr>
            </a:lvl8pPr>
            <a:lvl9pPr marL="3886200" indent="-228600" algn="ctr" eaLnBrk="0" fontAlgn="base" hangingPunct="0">
              <a:spcBef>
                <a:spcPct val="20000"/>
              </a:spcBef>
              <a:spcAft>
                <a:spcPct val="0"/>
              </a:spcAft>
              <a:defRPr sz="2000">
                <a:solidFill>
                  <a:schemeClr val="tx1"/>
                </a:solidFill>
                <a:latin typeface="Arial" charset="0"/>
              </a:defRPr>
            </a:lvl9pPr>
          </a:lstStyle>
          <a:p>
            <a:pPr algn="l">
              <a:spcBef>
                <a:spcPct val="50000"/>
              </a:spcBef>
            </a:pPr>
            <a:r>
              <a:rPr lang="en-GB" altLang="en-US" sz="1200" dirty="0" err="1"/>
              <a:t>Ruddiman</a:t>
            </a:r>
            <a:r>
              <a:rPr lang="en-GB" altLang="en-US" sz="1200" dirty="0"/>
              <a:t>, </a:t>
            </a:r>
            <a:r>
              <a:rPr lang="en-GB" altLang="en-US" sz="1200" dirty="0" err="1"/>
              <a:t>p163</a:t>
            </a:r>
            <a:endParaRPr lang="en-GB" altLang="en-US" sz="1200" dirty="0"/>
          </a:p>
        </p:txBody>
      </p:sp>
    </p:spTree>
    <p:extLst>
      <p:ext uri="{BB962C8B-B14F-4D97-AF65-F5344CB8AC3E}">
        <p14:creationId xmlns:p14="http://schemas.microsoft.com/office/powerpoint/2010/main" val="3037313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20552"/>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620553"/>
                                        </p:tgtEl>
                                        <p:attrNameLst>
                                          <p:attrName>style.visibility</p:attrName>
                                        </p:attrNameLst>
                                      </p:cBhvr>
                                      <p:to>
                                        <p:strVal val="hidden"/>
                                      </p:to>
                                    </p:set>
                                  </p:childTnLst>
                                </p:cTn>
                              </p:par>
                              <p:par>
                                <p:cTn id="9" presetID="1" presetClass="exit" presetSubtype="0" fill="hold" grpId="0" nodeType="withEffect">
                                  <p:stCondLst>
                                    <p:cond delay="0"/>
                                  </p:stCondLst>
                                  <p:childTnLst>
                                    <p:set>
                                      <p:cBhvr>
                                        <p:cTn id="10" dur="1" fill="hold">
                                          <p:stCondLst>
                                            <p:cond delay="0"/>
                                          </p:stCondLst>
                                        </p:cTn>
                                        <p:tgtEl>
                                          <p:spTgt spid="6205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0552" grpId="0"/>
      <p:bldP spid="62055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43408"/>
            <a:ext cx="8229600" cy="1143000"/>
          </a:xfrm>
        </p:spPr>
        <p:txBody>
          <a:bodyPr>
            <a:normAutofit/>
          </a:bodyPr>
          <a:lstStyle/>
          <a:p>
            <a:r>
              <a:rPr lang="en-GB" sz="3200" b="1" dirty="0" smtClean="0">
                <a:latin typeface="+mn-lt"/>
              </a:rPr>
              <a:t>Did it do what we expect?</a:t>
            </a:r>
            <a:endParaRPr lang="en-GB" sz="3200" b="1" dirty="0">
              <a:latin typeface="+mn-lt"/>
            </a:endParaRPr>
          </a:p>
        </p:txBody>
      </p:sp>
      <p:sp>
        <p:nvSpPr>
          <p:cNvPr id="3" name="Content Placeholder 2"/>
          <p:cNvSpPr>
            <a:spLocks noGrp="1"/>
          </p:cNvSpPr>
          <p:nvPr>
            <p:ph idx="1"/>
          </p:nvPr>
        </p:nvSpPr>
        <p:spPr/>
        <p:txBody>
          <a:bodyPr/>
          <a:lstStyle/>
          <a:p>
            <a:endParaRPr lang="en-GB" dirty="0"/>
          </a:p>
        </p:txBody>
      </p:sp>
      <p:pic>
        <p:nvPicPr>
          <p:cNvPr id="4"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5639" y="692696"/>
            <a:ext cx="8106374" cy="2736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3429000"/>
            <a:ext cx="8208912" cy="295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6466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102" y="116632"/>
            <a:ext cx="8229600" cy="1143000"/>
          </a:xfrm>
        </p:spPr>
        <p:txBody>
          <a:bodyPr>
            <a:normAutofit/>
          </a:bodyPr>
          <a:lstStyle/>
          <a:p>
            <a:r>
              <a:rPr lang="en-GB" sz="3200" b="1" dirty="0" smtClean="0"/>
              <a:t>Astonishingly yes it did!</a:t>
            </a:r>
            <a:endParaRPr lang="en-GB" sz="3200" b="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74353"/>
            <a:ext cx="4366390" cy="31787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70895" y="1474354"/>
            <a:ext cx="4316934" cy="31787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9141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20000"/>
              </a:spcBef>
              <a:spcAft>
                <a:spcPct val="0"/>
              </a:spcAft>
              <a:defRPr sz="2000">
                <a:solidFill>
                  <a:schemeClr val="tx1"/>
                </a:solidFill>
                <a:latin typeface="Arial" charset="0"/>
              </a:defRPr>
            </a:lvl6pPr>
            <a:lvl7pPr marL="2971800" indent="-228600" algn="ctr" eaLnBrk="0" fontAlgn="base" hangingPunct="0">
              <a:spcBef>
                <a:spcPct val="20000"/>
              </a:spcBef>
              <a:spcAft>
                <a:spcPct val="0"/>
              </a:spcAft>
              <a:defRPr sz="2000">
                <a:solidFill>
                  <a:schemeClr val="tx1"/>
                </a:solidFill>
                <a:latin typeface="Arial" charset="0"/>
              </a:defRPr>
            </a:lvl7pPr>
            <a:lvl8pPr marL="3429000" indent="-228600" algn="ctr" eaLnBrk="0" fontAlgn="base" hangingPunct="0">
              <a:spcBef>
                <a:spcPct val="20000"/>
              </a:spcBef>
              <a:spcAft>
                <a:spcPct val="0"/>
              </a:spcAft>
              <a:defRPr sz="2000">
                <a:solidFill>
                  <a:schemeClr val="tx1"/>
                </a:solidFill>
                <a:latin typeface="Arial" charset="0"/>
              </a:defRPr>
            </a:lvl8pPr>
            <a:lvl9pPr marL="3886200" indent="-228600" algn="ctr" eaLnBrk="0" fontAlgn="base" hangingPunct="0">
              <a:spcBef>
                <a:spcPct val="20000"/>
              </a:spcBef>
              <a:spcAft>
                <a:spcPct val="0"/>
              </a:spcAft>
              <a:defRPr sz="2000">
                <a:solidFill>
                  <a:schemeClr val="tx1"/>
                </a:solidFill>
                <a:latin typeface="Arial" charset="0"/>
              </a:defRPr>
            </a:lvl9pPr>
          </a:lstStyle>
          <a:p>
            <a:pPr eaLnBrk="1" hangingPunct="1"/>
            <a:r>
              <a:rPr lang="en-US" altLang="en-US" sz="1400"/>
              <a:t>Lunt et al., EGU 2008</a:t>
            </a:r>
          </a:p>
        </p:txBody>
      </p:sp>
      <p:sp>
        <p:nvSpPr>
          <p:cNvPr id="40963" name="Rectangle 13"/>
          <p:cNvSpPr>
            <a:spLocks noChangeArrowheads="1"/>
          </p:cNvSpPr>
          <p:nvPr/>
        </p:nvSpPr>
        <p:spPr bwMode="auto">
          <a:xfrm>
            <a:off x="0" y="0"/>
            <a:ext cx="9144000" cy="6858000"/>
          </a:xfrm>
          <a:prstGeom prst="rect">
            <a:avLst/>
          </a:prstGeom>
          <a:solidFill>
            <a:schemeClr val="bg1"/>
          </a:solidFill>
          <a:ln w="3175" algn="ctr">
            <a:solidFill>
              <a:schemeClr val="tx1"/>
            </a:solidFill>
            <a:miter lim="800000"/>
            <a:headEnd/>
            <a:tailEnd/>
          </a:ln>
        </p:spPr>
        <p:txBody>
          <a:bodyPr wrap="none" lIns="0" tIns="0" rIns="0" bIns="0"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20000"/>
              </a:spcBef>
              <a:spcAft>
                <a:spcPct val="0"/>
              </a:spcAft>
              <a:defRPr sz="2000">
                <a:solidFill>
                  <a:schemeClr val="tx1"/>
                </a:solidFill>
                <a:latin typeface="Arial" charset="0"/>
              </a:defRPr>
            </a:lvl6pPr>
            <a:lvl7pPr marL="2971800" indent="-228600" algn="ctr" eaLnBrk="0" fontAlgn="base" hangingPunct="0">
              <a:spcBef>
                <a:spcPct val="20000"/>
              </a:spcBef>
              <a:spcAft>
                <a:spcPct val="0"/>
              </a:spcAft>
              <a:defRPr sz="2000">
                <a:solidFill>
                  <a:schemeClr val="tx1"/>
                </a:solidFill>
                <a:latin typeface="Arial" charset="0"/>
              </a:defRPr>
            </a:lvl7pPr>
            <a:lvl8pPr marL="3429000" indent="-228600" algn="ctr" eaLnBrk="0" fontAlgn="base" hangingPunct="0">
              <a:spcBef>
                <a:spcPct val="20000"/>
              </a:spcBef>
              <a:spcAft>
                <a:spcPct val="0"/>
              </a:spcAft>
              <a:defRPr sz="2000">
                <a:solidFill>
                  <a:schemeClr val="tx1"/>
                </a:solidFill>
                <a:latin typeface="Arial" charset="0"/>
              </a:defRPr>
            </a:lvl8pPr>
            <a:lvl9pPr marL="3886200" indent="-228600" algn="ctr" eaLnBrk="0" fontAlgn="base" hangingPunct="0">
              <a:spcBef>
                <a:spcPct val="20000"/>
              </a:spcBef>
              <a:spcAft>
                <a:spcPct val="0"/>
              </a:spcAft>
              <a:defRPr sz="2000">
                <a:solidFill>
                  <a:schemeClr val="tx1"/>
                </a:solidFill>
                <a:latin typeface="Arial" charset="0"/>
              </a:defRPr>
            </a:lvl9pPr>
          </a:lstStyle>
          <a:p>
            <a:pPr eaLnBrk="1" hangingPunct="1"/>
            <a:endParaRPr lang="en-US" altLang="en-US"/>
          </a:p>
        </p:txBody>
      </p:sp>
      <p:pic>
        <p:nvPicPr>
          <p:cNvPr id="409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66800"/>
            <a:ext cx="91440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5" name="Text Box 3"/>
          <p:cNvSpPr txBox="1">
            <a:spLocks noChangeArrowheads="1"/>
          </p:cNvSpPr>
          <p:nvPr/>
        </p:nvSpPr>
        <p:spPr bwMode="auto">
          <a:xfrm>
            <a:off x="838200" y="9906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20000"/>
              </a:spcBef>
              <a:spcAft>
                <a:spcPct val="0"/>
              </a:spcAft>
              <a:defRPr sz="2000">
                <a:solidFill>
                  <a:schemeClr val="tx1"/>
                </a:solidFill>
                <a:latin typeface="Arial" charset="0"/>
              </a:defRPr>
            </a:lvl6pPr>
            <a:lvl7pPr marL="2971800" indent="-228600" algn="ctr" eaLnBrk="0" fontAlgn="base" hangingPunct="0">
              <a:spcBef>
                <a:spcPct val="20000"/>
              </a:spcBef>
              <a:spcAft>
                <a:spcPct val="0"/>
              </a:spcAft>
              <a:defRPr sz="2000">
                <a:solidFill>
                  <a:schemeClr val="tx1"/>
                </a:solidFill>
                <a:latin typeface="Arial" charset="0"/>
              </a:defRPr>
            </a:lvl7pPr>
            <a:lvl8pPr marL="3429000" indent="-228600" algn="ctr" eaLnBrk="0" fontAlgn="base" hangingPunct="0">
              <a:spcBef>
                <a:spcPct val="20000"/>
              </a:spcBef>
              <a:spcAft>
                <a:spcPct val="0"/>
              </a:spcAft>
              <a:defRPr sz="2000">
                <a:solidFill>
                  <a:schemeClr val="tx1"/>
                </a:solidFill>
                <a:latin typeface="Arial" charset="0"/>
              </a:defRPr>
            </a:lvl8pPr>
            <a:lvl9pPr marL="3886200" indent="-228600" algn="ctr" eaLnBrk="0" fontAlgn="base" hangingPunct="0">
              <a:spcBef>
                <a:spcPct val="20000"/>
              </a:spcBef>
              <a:spcAft>
                <a:spcPct val="0"/>
              </a:spcAft>
              <a:defRPr sz="2000">
                <a:solidFill>
                  <a:schemeClr val="tx1"/>
                </a:solidFill>
                <a:latin typeface="Arial" charset="0"/>
              </a:defRPr>
            </a:lvl9pPr>
          </a:lstStyle>
          <a:p>
            <a:pPr algn="l">
              <a:spcBef>
                <a:spcPct val="50000"/>
              </a:spcBef>
            </a:pPr>
            <a:r>
              <a:rPr lang="en-GB" altLang="en-US" sz="1800" b="1"/>
              <a:t>Panama</a:t>
            </a:r>
            <a:endParaRPr lang="en-US" altLang="en-US" sz="1800" b="1"/>
          </a:p>
        </p:txBody>
      </p:sp>
      <p:sp>
        <p:nvSpPr>
          <p:cNvPr id="40966" name="Text Box 4"/>
          <p:cNvSpPr txBox="1">
            <a:spLocks noChangeArrowheads="1"/>
          </p:cNvSpPr>
          <p:nvPr/>
        </p:nvSpPr>
        <p:spPr bwMode="auto">
          <a:xfrm>
            <a:off x="3048000" y="9906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20000"/>
              </a:spcBef>
              <a:spcAft>
                <a:spcPct val="0"/>
              </a:spcAft>
              <a:defRPr sz="2000">
                <a:solidFill>
                  <a:schemeClr val="tx1"/>
                </a:solidFill>
                <a:latin typeface="Arial" charset="0"/>
              </a:defRPr>
            </a:lvl6pPr>
            <a:lvl7pPr marL="2971800" indent="-228600" algn="ctr" eaLnBrk="0" fontAlgn="base" hangingPunct="0">
              <a:spcBef>
                <a:spcPct val="20000"/>
              </a:spcBef>
              <a:spcAft>
                <a:spcPct val="0"/>
              </a:spcAft>
              <a:defRPr sz="2000">
                <a:solidFill>
                  <a:schemeClr val="tx1"/>
                </a:solidFill>
                <a:latin typeface="Arial" charset="0"/>
              </a:defRPr>
            </a:lvl7pPr>
            <a:lvl8pPr marL="3429000" indent="-228600" algn="ctr" eaLnBrk="0" fontAlgn="base" hangingPunct="0">
              <a:spcBef>
                <a:spcPct val="20000"/>
              </a:spcBef>
              <a:spcAft>
                <a:spcPct val="0"/>
              </a:spcAft>
              <a:defRPr sz="2000">
                <a:solidFill>
                  <a:schemeClr val="tx1"/>
                </a:solidFill>
                <a:latin typeface="Arial" charset="0"/>
              </a:defRPr>
            </a:lvl8pPr>
            <a:lvl9pPr marL="3886200" indent="-228600" algn="ctr" eaLnBrk="0" fontAlgn="base" hangingPunct="0">
              <a:spcBef>
                <a:spcPct val="20000"/>
              </a:spcBef>
              <a:spcAft>
                <a:spcPct val="0"/>
              </a:spcAft>
              <a:defRPr sz="2000">
                <a:solidFill>
                  <a:schemeClr val="tx1"/>
                </a:solidFill>
                <a:latin typeface="Arial" charset="0"/>
              </a:defRPr>
            </a:lvl9pPr>
          </a:lstStyle>
          <a:p>
            <a:pPr algn="l">
              <a:spcBef>
                <a:spcPct val="50000"/>
              </a:spcBef>
            </a:pPr>
            <a:r>
              <a:rPr lang="en-GB" altLang="en-US" sz="1800" b="1"/>
              <a:t>ENSO</a:t>
            </a:r>
            <a:endParaRPr lang="en-US" altLang="en-US" sz="1800" b="1"/>
          </a:p>
        </p:txBody>
      </p:sp>
      <p:sp>
        <p:nvSpPr>
          <p:cNvPr id="40967" name="Text Box 5"/>
          <p:cNvSpPr txBox="1">
            <a:spLocks noChangeArrowheads="1"/>
          </p:cNvSpPr>
          <p:nvPr/>
        </p:nvSpPr>
        <p:spPr bwMode="auto">
          <a:xfrm>
            <a:off x="5105400" y="9906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20000"/>
              </a:spcBef>
              <a:spcAft>
                <a:spcPct val="0"/>
              </a:spcAft>
              <a:defRPr sz="2000">
                <a:solidFill>
                  <a:schemeClr val="tx1"/>
                </a:solidFill>
                <a:latin typeface="Arial" charset="0"/>
              </a:defRPr>
            </a:lvl6pPr>
            <a:lvl7pPr marL="2971800" indent="-228600" algn="ctr" eaLnBrk="0" fontAlgn="base" hangingPunct="0">
              <a:spcBef>
                <a:spcPct val="20000"/>
              </a:spcBef>
              <a:spcAft>
                <a:spcPct val="0"/>
              </a:spcAft>
              <a:defRPr sz="2000">
                <a:solidFill>
                  <a:schemeClr val="tx1"/>
                </a:solidFill>
                <a:latin typeface="Arial" charset="0"/>
              </a:defRPr>
            </a:lvl7pPr>
            <a:lvl8pPr marL="3429000" indent="-228600" algn="ctr" eaLnBrk="0" fontAlgn="base" hangingPunct="0">
              <a:spcBef>
                <a:spcPct val="20000"/>
              </a:spcBef>
              <a:spcAft>
                <a:spcPct val="0"/>
              </a:spcAft>
              <a:defRPr sz="2000">
                <a:solidFill>
                  <a:schemeClr val="tx1"/>
                </a:solidFill>
                <a:latin typeface="Arial" charset="0"/>
              </a:defRPr>
            </a:lvl8pPr>
            <a:lvl9pPr marL="3886200" indent="-228600" algn="ctr" eaLnBrk="0" fontAlgn="base" hangingPunct="0">
              <a:spcBef>
                <a:spcPct val="20000"/>
              </a:spcBef>
              <a:spcAft>
                <a:spcPct val="0"/>
              </a:spcAft>
              <a:defRPr sz="2000">
                <a:solidFill>
                  <a:schemeClr val="tx1"/>
                </a:solidFill>
                <a:latin typeface="Arial" charset="0"/>
              </a:defRPr>
            </a:lvl9pPr>
          </a:lstStyle>
          <a:p>
            <a:pPr algn="l">
              <a:spcBef>
                <a:spcPct val="50000"/>
              </a:spcBef>
            </a:pPr>
            <a:r>
              <a:rPr lang="en-GB" altLang="en-US" sz="1800" b="1"/>
              <a:t>Rockies</a:t>
            </a:r>
            <a:endParaRPr lang="en-US" altLang="en-US" sz="1800" b="1"/>
          </a:p>
        </p:txBody>
      </p:sp>
      <p:sp>
        <p:nvSpPr>
          <p:cNvPr id="40968" name="Text Box 6"/>
          <p:cNvSpPr txBox="1">
            <a:spLocks noChangeArrowheads="1"/>
          </p:cNvSpPr>
          <p:nvPr/>
        </p:nvSpPr>
        <p:spPr bwMode="auto">
          <a:xfrm>
            <a:off x="7391400" y="9906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20000"/>
              </a:spcBef>
              <a:spcAft>
                <a:spcPct val="0"/>
              </a:spcAft>
              <a:defRPr sz="2000">
                <a:solidFill>
                  <a:schemeClr val="tx1"/>
                </a:solidFill>
                <a:latin typeface="Arial" charset="0"/>
              </a:defRPr>
            </a:lvl6pPr>
            <a:lvl7pPr marL="2971800" indent="-228600" algn="ctr" eaLnBrk="0" fontAlgn="base" hangingPunct="0">
              <a:spcBef>
                <a:spcPct val="20000"/>
              </a:spcBef>
              <a:spcAft>
                <a:spcPct val="0"/>
              </a:spcAft>
              <a:defRPr sz="2000">
                <a:solidFill>
                  <a:schemeClr val="tx1"/>
                </a:solidFill>
                <a:latin typeface="Arial" charset="0"/>
              </a:defRPr>
            </a:lvl7pPr>
            <a:lvl8pPr marL="3429000" indent="-228600" algn="ctr" eaLnBrk="0" fontAlgn="base" hangingPunct="0">
              <a:spcBef>
                <a:spcPct val="20000"/>
              </a:spcBef>
              <a:spcAft>
                <a:spcPct val="0"/>
              </a:spcAft>
              <a:defRPr sz="2000">
                <a:solidFill>
                  <a:schemeClr val="tx1"/>
                </a:solidFill>
                <a:latin typeface="Arial" charset="0"/>
              </a:defRPr>
            </a:lvl8pPr>
            <a:lvl9pPr marL="3886200" indent="-228600" algn="ctr" eaLnBrk="0" fontAlgn="base" hangingPunct="0">
              <a:spcBef>
                <a:spcPct val="20000"/>
              </a:spcBef>
              <a:spcAft>
                <a:spcPct val="0"/>
              </a:spcAft>
              <a:defRPr sz="2000">
                <a:solidFill>
                  <a:schemeClr val="tx1"/>
                </a:solidFill>
                <a:latin typeface="Arial" charset="0"/>
              </a:defRPr>
            </a:lvl9pPr>
          </a:lstStyle>
          <a:p>
            <a:pPr algn="l">
              <a:spcBef>
                <a:spcPct val="50000"/>
              </a:spcBef>
            </a:pPr>
            <a:r>
              <a:rPr lang="en-GB" altLang="en-US" sz="1800" b="1"/>
              <a:t>CO</a:t>
            </a:r>
            <a:r>
              <a:rPr lang="en-GB" altLang="en-US" sz="1200" b="1"/>
              <a:t>2</a:t>
            </a:r>
            <a:endParaRPr lang="en-US" altLang="en-US" sz="1200" b="1"/>
          </a:p>
        </p:txBody>
      </p:sp>
      <p:sp>
        <p:nvSpPr>
          <p:cNvPr id="40969" name="Line 7"/>
          <p:cNvSpPr>
            <a:spLocks noChangeShapeType="1"/>
          </p:cNvSpPr>
          <p:nvPr/>
        </p:nvSpPr>
        <p:spPr bwMode="auto">
          <a:xfrm>
            <a:off x="2438400" y="990600"/>
            <a:ext cx="0" cy="487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70" name="Line 8"/>
          <p:cNvSpPr>
            <a:spLocks noChangeShapeType="1"/>
          </p:cNvSpPr>
          <p:nvPr/>
        </p:nvSpPr>
        <p:spPr bwMode="auto">
          <a:xfrm>
            <a:off x="4572000" y="990600"/>
            <a:ext cx="0" cy="487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71" name="Line 9"/>
          <p:cNvSpPr>
            <a:spLocks noChangeShapeType="1"/>
          </p:cNvSpPr>
          <p:nvPr/>
        </p:nvSpPr>
        <p:spPr bwMode="auto">
          <a:xfrm>
            <a:off x="6705600" y="990600"/>
            <a:ext cx="0" cy="487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40972" name="Text Box 10"/>
          <p:cNvSpPr txBox="1">
            <a:spLocks noChangeArrowheads="1"/>
          </p:cNvSpPr>
          <p:nvPr/>
        </p:nvSpPr>
        <p:spPr bwMode="auto">
          <a:xfrm>
            <a:off x="0" y="16002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20000"/>
              </a:spcBef>
              <a:spcAft>
                <a:spcPct val="0"/>
              </a:spcAft>
              <a:defRPr sz="2000">
                <a:solidFill>
                  <a:schemeClr val="tx1"/>
                </a:solidFill>
                <a:latin typeface="Arial" charset="0"/>
              </a:defRPr>
            </a:lvl6pPr>
            <a:lvl7pPr marL="2971800" indent="-228600" algn="ctr" eaLnBrk="0" fontAlgn="base" hangingPunct="0">
              <a:spcBef>
                <a:spcPct val="20000"/>
              </a:spcBef>
              <a:spcAft>
                <a:spcPct val="0"/>
              </a:spcAft>
              <a:defRPr sz="2000">
                <a:solidFill>
                  <a:schemeClr val="tx1"/>
                </a:solidFill>
                <a:latin typeface="Arial" charset="0"/>
              </a:defRPr>
            </a:lvl7pPr>
            <a:lvl8pPr marL="3429000" indent="-228600" algn="ctr" eaLnBrk="0" fontAlgn="base" hangingPunct="0">
              <a:spcBef>
                <a:spcPct val="20000"/>
              </a:spcBef>
              <a:spcAft>
                <a:spcPct val="0"/>
              </a:spcAft>
              <a:defRPr sz="2000">
                <a:solidFill>
                  <a:schemeClr val="tx1"/>
                </a:solidFill>
                <a:latin typeface="Arial" charset="0"/>
              </a:defRPr>
            </a:lvl8pPr>
            <a:lvl9pPr marL="3886200" indent="-228600" algn="ctr" eaLnBrk="0" fontAlgn="base" hangingPunct="0">
              <a:spcBef>
                <a:spcPct val="20000"/>
              </a:spcBef>
              <a:spcAft>
                <a:spcPct val="0"/>
              </a:spcAft>
              <a:defRPr sz="2000">
                <a:solidFill>
                  <a:schemeClr val="tx1"/>
                </a:solidFill>
                <a:latin typeface="Arial" charset="0"/>
              </a:defRPr>
            </a:lvl9pPr>
          </a:lstStyle>
          <a:p>
            <a:pPr algn="l">
              <a:spcBef>
                <a:spcPct val="50000"/>
              </a:spcBef>
            </a:pPr>
            <a:r>
              <a:rPr lang="en-GB" altLang="en-US" sz="1800" b="1"/>
              <a:t>Temp</a:t>
            </a:r>
            <a:endParaRPr lang="en-US" altLang="en-US" sz="1800" b="1"/>
          </a:p>
        </p:txBody>
      </p:sp>
      <p:sp>
        <p:nvSpPr>
          <p:cNvPr id="40973" name="Text Box 11"/>
          <p:cNvSpPr txBox="1">
            <a:spLocks noChangeArrowheads="1"/>
          </p:cNvSpPr>
          <p:nvPr/>
        </p:nvSpPr>
        <p:spPr bwMode="auto">
          <a:xfrm>
            <a:off x="0" y="3810000"/>
            <a:ext cx="1295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20000"/>
              </a:spcBef>
              <a:spcAft>
                <a:spcPct val="0"/>
              </a:spcAft>
              <a:defRPr sz="2000">
                <a:solidFill>
                  <a:schemeClr val="tx1"/>
                </a:solidFill>
                <a:latin typeface="Arial" charset="0"/>
              </a:defRPr>
            </a:lvl6pPr>
            <a:lvl7pPr marL="2971800" indent="-228600" algn="ctr" eaLnBrk="0" fontAlgn="base" hangingPunct="0">
              <a:spcBef>
                <a:spcPct val="20000"/>
              </a:spcBef>
              <a:spcAft>
                <a:spcPct val="0"/>
              </a:spcAft>
              <a:defRPr sz="2000">
                <a:solidFill>
                  <a:schemeClr val="tx1"/>
                </a:solidFill>
                <a:latin typeface="Arial" charset="0"/>
              </a:defRPr>
            </a:lvl7pPr>
            <a:lvl8pPr marL="3429000" indent="-228600" algn="ctr" eaLnBrk="0" fontAlgn="base" hangingPunct="0">
              <a:spcBef>
                <a:spcPct val="20000"/>
              </a:spcBef>
              <a:spcAft>
                <a:spcPct val="0"/>
              </a:spcAft>
              <a:defRPr sz="2000">
                <a:solidFill>
                  <a:schemeClr val="tx1"/>
                </a:solidFill>
                <a:latin typeface="Arial" charset="0"/>
              </a:defRPr>
            </a:lvl8pPr>
            <a:lvl9pPr marL="3886200" indent="-228600" algn="ctr" eaLnBrk="0" fontAlgn="base" hangingPunct="0">
              <a:spcBef>
                <a:spcPct val="20000"/>
              </a:spcBef>
              <a:spcAft>
                <a:spcPct val="0"/>
              </a:spcAft>
              <a:defRPr sz="2000">
                <a:solidFill>
                  <a:schemeClr val="tx1"/>
                </a:solidFill>
                <a:latin typeface="Arial" charset="0"/>
              </a:defRPr>
            </a:lvl9pPr>
          </a:lstStyle>
          <a:p>
            <a:pPr algn="l">
              <a:spcBef>
                <a:spcPct val="50000"/>
              </a:spcBef>
            </a:pPr>
            <a:r>
              <a:rPr lang="en-GB" altLang="en-US" sz="1800" b="1"/>
              <a:t>Precip</a:t>
            </a:r>
            <a:endParaRPr lang="en-US" altLang="en-US" sz="1800" b="1"/>
          </a:p>
        </p:txBody>
      </p:sp>
      <p:sp>
        <p:nvSpPr>
          <p:cNvPr id="40974" name="Text Box 12"/>
          <p:cNvSpPr txBox="1">
            <a:spLocks noChangeArrowheads="1"/>
          </p:cNvSpPr>
          <p:nvPr/>
        </p:nvSpPr>
        <p:spPr bwMode="auto">
          <a:xfrm>
            <a:off x="304800" y="304800"/>
            <a:ext cx="426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20000"/>
              </a:spcBef>
              <a:spcAft>
                <a:spcPct val="0"/>
              </a:spcAft>
              <a:defRPr sz="2000">
                <a:solidFill>
                  <a:schemeClr val="tx1"/>
                </a:solidFill>
                <a:latin typeface="Arial" charset="0"/>
              </a:defRPr>
            </a:lvl6pPr>
            <a:lvl7pPr marL="2971800" indent="-228600" algn="ctr" eaLnBrk="0" fontAlgn="base" hangingPunct="0">
              <a:spcBef>
                <a:spcPct val="20000"/>
              </a:spcBef>
              <a:spcAft>
                <a:spcPct val="0"/>
              </a:spcAft>
              <a:defRPr sz="2000">
                <a:solidFill>
                  <a:schemeClr val="tx1"/>
                </a:solidFill>
                <a:latin typeface="Arial" charset="0"/>
              </a:defRPr>
            </a:lvl7pPr>
            <a:lvl8pPr marL="3429000" indent="-228600" algn="ctr" eaLnBrk="0" fontAlgn="base" hangingPunct="0">
              <a:spcBef>
                <a:spcPct val="20000"/>
              </a:spcBef>
              <a:spcAft>
                <a:spcPct val="0"/>
              </a:spcAft>
              <a:defRPr sz="2000">
                <a:solidFill>
                  <a:schemeClr val="tx1"/>
                </a:solidFill>
                <a:latin typeface="Arial" charset="0"/>
              </a:defRPr>
            </a:lvl8pPr>
            <a:lvl9pPr marL="3886200" indent="-228600" algn="ctr" eaLnBrk="0" fontAlgn="base" hangingPunct="0">
              <a:spcBef>
                <a:spcPct val="20000"/>
              </a:spcBef>
              <a:spcAft>
                <a:spcPct val="0"/>
              </a:spcAft>
              <a:defRPr sz="2000">
                <a:solidFill>
                  <a:schemeClr val="tx1"/>
                </a:solidFill>
                <a:latin typeface="Arial" charset="0"/>
              </a:defRPr>
            </a:lvl9pPr>
          </a:lstStyle>
          <a:p>
            <a:pPr algn="l">
              <a:spcBef>
                <a:spcPct val="50000"/>
              </a:spcBef>
            </a:pPr>
            <a:r>
              <a:rPr lang="en-GB" altLang="en-US" sz="1800" b="1"/>
              <a:t>GCM results…</a:t>
            </a:r>
          </a:p>
        </p:txBody>
      </p:sp>
    </p:spTree>
    <p:extLst>
      <p:ext uri="{BB962C8B-B14F-4D97-AF65-F5344CB8AC3E}">
        <p14:creationId xmlns:p14="http://schemas.microsoft.com/office/powerpoint/2010/main" val="41641291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20000"/>
              </a:spcBef>
              <a:spcAft>
                <a:spcPct val="0"/>
              </a:spcAft>
              <a:defRPr sz="2000">
                <a:solidFill>
                  <a:schemeClr val="tx1"/>
                </a:solidFill>
                <a:latin typeface="Arial" charset="0"/>
              </a:defRPr>
            </a:lvl6pPr>
            <a:lvl7pPr marL="2971800" indent="-228600" algn="ctr" eaLnBrk="0" fontAlgn="base" hangingPunct="0">
              <a:spcBef>
                <a:spcPct val="20000"/>
              </a:spcBef>
              <a:spcAft>
                <a:spcPct val="0"/>
              </a:spcAft>
              <a:defRPr sz="2000">
                <a:solidFill>
                  <a:schemeClr val="tx1"/>
                </a:solidFill>
                <a:latin typeface="Arial" charset="0"/>
              </a:defRPr>
            </a:lvl7pPr>
            <a:lvl8pPr marL="3429000" indent="-228600" algn="ctr" eaLnBrk="0" fontAlgn="base" hangingPunct="0">
              <a:spcBef>
                <a:spcPct val="20000"/>
              </a:spcBef>
              <a:spcAft>
                <a:spcPct val="0"/>
              </a:spcAft>
              <a:defRPr sz="2000">
                <a:solidFill>
                  <a:schemeClr val="tx1"/>
                </a:solidFill>
                <a:latin typeface="Arial" charset="0"/>
              </a:defRPr>
            </a:lvl8pPr>
            <a:lvl9pPr marL="3886200" indent="-228600" algn="ctr" eaLnBrk="0" fontAlgn="base" hangingPunct="0">
              <a:spcBef>
                <a:spcPct val="20000"/>
              </a:spcBef>
              <a:spcAft>
                <a:spcPct val="0"/>
              </a:spcAft>
              <a:defRPr sz="2000">
                <a:solidFill>
                  <a:schemeClr val="tx1"/>
                </a:solidFill>
                <a:latin typeface="Arial" charset="0"/>
              </a:defRPr>
            </a:lvl9pPr>
          </a:lstStyle>
          <a:p>
            <a:pPr eaLnBrk="1" hangingPunct="1"/>
            <a:r>
              <a:rPr lang="en-US" altLang="en-US" sz="1400"/>
              <a:t>Lunt et al., EGU 2008</a:t>
            </a:r>
          </a:p>
        </p:txBody>
      </p:sp>
      <p:sp>
        <p:nvSpPr>
          <p:cNvPr id="41987" name="Rectangle 8"/>
          <p:cNvSpPr>
            <a:spLocks noChangeArrowheads="1"/>
          </p:cNvSpPr>
          <p:nvPr/>
        </p:nvSpPr>
        <p:spPr bwMode="auto">
          <a:xfrm>
            <a:off x="0" y="0"/>
            <a:ext cx="9144000" cy="6858000"/>
          </a:xfrm>
          <a:prstGeom prst="rect">
            <a:avLst/>
          </a:prstGeom>
          <a:solidFill>
            <a:schemeClr val="bg1"/>
          </a:solidFill>
          <a:ln w="3175" algn="ctr">
            <a:solidFill>
              <a:schemeClr val="tx1"/>
            </a:solidFill>
            <a:miter lim="800000"/>
            <a:headEnd/>
            <a:tailEnd/>
          </a:ln>
        </p:spPr>
        <p:txBody>
          <a:bodyPr wrap="none" lIns="0" tIns="0" rIns="0" bIns="0"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20000"/>
              </a:spcBef>
              <a:spcAft>
                <a:spcPct val="0"/>
              </a:spcAft>
              <a:defRPr sz="2000">
                <a:solidFill>
                  <a:schemeClr val="tx1"/>
                </a:solidFill>
                <a:latin typeface="Arial" charset="0"/>
              </a:defRPr>
            </a:lvl6pPr>
            <a:lvl7pPr marL="2971800" indent="-228600" algn="ctr" eaLnBrk="0" fontAlgn="base" hangingPunct="0">
              <a:spcBef>
                <a:spcPct val="20000"/>
              </a:spcBef>
              <a:spcAft>
                <a:spcPct val="0"/>
              </a:spcAft>
              <a:defRPr sz="2000">
                <a:solidFill>
                  <a:schemeClr val="tx1"/>
                </a:solidFill>
                <a:latin typeface="Arial" charset="0"/>
              </a:defRPr>
            </a:lvl7pPr>
            <a:lvl8pPr marL="3429000" indent="-228600" algn="ctr" eaLnBrk="0" fontAlgn="base" hangingPunct="0">
              <a:spcBef>
                <a:spcPct val="20000"/>
              </a:spcBef>
              <a:spcAft>
                <a:spcPct val="0"/>
              </a:spcAft>
              <a:defRPr sz="2000">
                <a:solidFill>
                  <a:schemeClr val="tx1"/>
                </a:solidFill>
                <a:latin typeface="Arial" charset="0"/>
              </a:defRPr>
            </a:lvl8pPr>
            <a:lvl9pPr marL="3886200" indent="-228600" algn="ctr" eaLnBrk="0" fontAlgn="base" hangingPunct="0">
              <a:spcBef>
                <a:spcPct val="20000"/>
              </a:spcBef>
              <a:spcAft>
                <a:spcPct val="0"/>
              </a:spcAft>
              <a:defRPr sz="2000">
                <a:solidFill>
                  <a:schemeClr val="tx1"/>
                </a:solidFill>
                <a:latin typeface="Arial" charset="0"/>
              </a:defRPr>
            </a:lvl9pPr>
          </a:lstStyle>
          <a:p>
            <a:pPr eaLnBrk="1" hangingPunct="1"/>
            <a:endParaRPr lang="en-US" altLang="en-US"/>
          </a:p>
        </p:txBody>
      </p:sp>
      <p:pic>
        <p:nvPicPr>
          <p:cNvPr id="419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8534400" cy="555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6691" name="Rectangle 3"/>
          <p:cNvSpPr>
            <a:spLocks noChangeArrowheads="1"/>
          </p:cNvSpPr>
          <p:nvPr/>
        </p:nvSpPr>
        <p:spPr bwMode="auto">
          <a:xfrm>
            <a:off x="152400" y="914400"/>
            <a:ext cx="1981200" cy="2743200"/>
          </a:xfrm>
          <a:prstGeom prst="rect">
            <a:avLst/>
          </a:prstGeom>
          <a:solidFill>
            <a:schemeClr val="bg1"/>
          </a:solidFill>
          <a:ln w="9525">
            <a:solidFill>
              <a:schemeClr val="tx1"/>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20000"/>
              </a:spcBef>
              <a:spcAft>
                <a:spcPct val="0"/>
              </a:spcAft>
              <a:defRPr sz="2000">
                <a:solidFill>
                  <a:schemeClr val="tx1"/>
                </a:solidFill>
                <a:latin typeface="Arial" charset="0"/>
              </a:defRPr>
            </a:lvl6pPr>
            <a:lvl7pPr marL="2971800" indent="-228600" algn="ctr" eaLnBrk="0" fontAlgn="base" hangingPunct="0">
              <a:spcBef>
                <a:spcPct val="20000"/>
              </a:spcBef>
              <a:spcAft>
                <a:spcPct val="0"/>
              </a:spcAft>
              <a:defRPr sz="2000">
                <a:solidFill>
                  <a:schemeClr val="tx1"/>
                </a:solidFill>
                <a:latin typeface="Arial" charset="0"/>
              </a:defRPr>
            </a:lvl7pPr>
            <a:lvl8pPr marL="3429000" indent="-228600" algn="ctr" eaLnBrk="0" fontAlgn="base" hangingPunct="0">
              <a:spcBef>
                <a:spcPct val="20000"/>
              </a:spcBef>
              <a:spcAft>
                <a:spcPct val="0"/>
              </a:spcAft>
              <a:defRPr sz="2000">
                <a:solidFill>
                  <a:schemeClr val="tx1"/>
                </a:solidFill>
                <a:latin typeface="Arial" charset="0"/>
              </a:defRPr>
            </a:lvl8pPr>
            <a:lvl9pPr marL="3886200" indent="-228600" algn="ctr" eaLnBrk="0" fontAlgn="base" hangingPunct="0">
              <a:spcBef>
                <a:spcPct val="20000"/>
              </a:spcBef>
              <a:spcAft>
                <a:spcPct val="0"/>
              </a:spcAft>
              <a:defRPr sz="2000">
                <a:solidFill>
                  <a:schemeClr val="tx1"/>
                </a:solidFill>
                <a:latin typeface="Arial" charset="0"/>
              </a:defRPr>
            </a:lvl9pPr>
          </a:lstStyle>
          <a:p>
            <a:pPr eaLnBrk="1" hangingPunct="1"/>
            <a:endParaRPr lang="en-US" altLang="en-US"/>
          </a:p>
        </p:txBody>
      </p:sp>
      <p:sp>
        <p:nvSpPr>
          <p:cNvPr id="626692" name="Rectangle 4"/>
          <p:cNvSpPr>
            <a:spLocks noChangeArrowheads="1"/>
          </p:cNvSpPr>
          <p:nvPr/>
        </p:nvSpPr>
        <p:spPr bwMode="auto">
          <a:xfrm>
            <a:off x="152400" y="3810000"/>
            <a:ext cx="1981200" cy="2743200"/>
          </a:xfrm>
          <a:prstGeom prst="rect">
            <a:avLst/>
          </a:prstGeom>
          <a:solidFill>
            <a:schemeClr val="bg1"/>
          </a:solidFill>
          <a:ln w="9525">
            <a:solidFill>
              <a:schemeClr val="tx1"/>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20000"/>
              </a:spcBef>
              <a:spcAft>
                <a:spcPct val="0"/>
              </a:spcAft>
              <a:defRPr sz="2000">
                <a:solidFill>
                  <a:schemeClr val="tx1"/>
                </a:solidFill>
                <a:latin typeface="Arial" charset="0"/>
              </a:defRPr>
            </a:lvl6pPr>
            <a:lvl7pPr marL="2971800" indent="-228600" algn="ctr" eaLnBrk="0" fontAlgn="base" hangingPunct="0">
              <a:spcBef>
                <a:spcPct val="20000"/>
              </a:spcBef>
              <a:spcAft>
                <a:spcPct val="0"/>
              </a:spcAft>
              <a:defRPr sz="2000">
                <a:solidFill>
                  <a:schemeClr val="tx1"/>
                </a:solidFill>
                <a:latin typeface="Arial" charset="0"/>
              </a:defRPr>
            </a:lvl7pPr>
            <a:lvl8pPr marL="3429000" indent="-228600" algn="ctr" eaLnBrk="0" fontAlgn="base" hangingPunct="0">
              <a:spcBef>
                <a:spcPct val="20000"/>
              </a:spcBef>
              <a:spcAft>
                <a:spcPct val="0"/>
              </a:spcAft>
              <a:defRPr sz="2000">
                <a:solidFill>
                  <a:schemeClr val="tx1"/>
                </a:solidFill>
                <a:latin typeface="Arial" charset="0"/>
              </a:defRPr>
            </a:lvl8pPr>
            <a:lvl9pPr marL="3886200" indent="-228600" algn="ctr" eaLnBrk="0" fontAlgn="base" hangingPunct="0">
              <a:spcBef>
                <a:spcPct val="20000"/>
              </a:spcBef>
              <a:spcAft>
                <a:spcPct val="0"/>
              </a:spcAft>
              <a:defRPr sz="2000">
                <a:solidFill>
                  <a:schemeClr val="tx1"/>
                </a:solidFill>
                <a:latin typeface="Arial" charset="0"/>
              </a:defRPr>
            </a:lvl9pPr>
          </a:lstStyle>
          <a:p>
            <a:pPr eaLnBrk="1" hangingPunct="1"/>
            <a:endParaRPr lang="en-US" altLang="en-US"/>
          </a:p>
        </p:txBody>
      </p:sp>
      <p:sp>
        <p:nvSpPr>
          <p:cNvPr id="626693" name="Rectangle 5"/>
          <p:cNvSpPr>
            <a:spLocks noChangeArrowheads="1"/>
          </p:cNvSpPr>
          <p:nvPr/>
        </p:nvSpPr>
        <p:spPr bwMode="auto">
          <a:xfrm>
            <a:off x="6858000" y="990600"/>
            <a:ext cx="1981200" cy="2743200"/>
          </a:xfrm>
          <a:prstGeom prst="rect">
            <a:avLst/>
          </a:prstGeom>
          <a:solidFill>
            <a:schemeClr val="bg1"/>
          </a:solidFill>
          <a:ln w="9525">
            <a:solidFill>
              <a:schemeClr val="tx1"/>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20000"/>
              </a:spcBef>
              <a:spcAft>
                <a:spcPct val="0"/>
              </a:spcAft>
              <a:defRPr sz="2000">
                <a:solidFill>
                  <a:schemeClr val="tx1"/>
                </a:solidFill>
                <a:latin typeface="Arial" charset="0"/>
              </a:defRPr>
            </a:lvl6pPr>
            <a:lvl7pPr marL="2971800" indent="-228600" algn="ctr" eaLnBrk="0" fontAlgn="base" hangingPunct="0">
              <a:spcBef>
                <a:spcPct val="20000"/>
              </a:spcBef>
              <a:spcAft>
                <a:spcPct val="0"/>
              </a:spcAft>
              <a:defRPr sz="2000">
                <a:solidFill>
                  <a:schemeClr val="tx1"/>
                </a:solidFill>
                <a:latin typeface="Arial" charset="0"/>
              </a:defRPr>
            </a:lvl7pPr>
            <a:lvl8pPr marL="3429000" indent="-228600" algn="ctr" eaLnBrk="0" fontAlgn="base" hangingPunct="0">
              <a:spcBef>
                <a:spcPct val="20000"/>
              </a:spcBef>
              <a:spcAft>
                <a:spcPct val="0"/>
              </a:spcAft>
              <a:defRPr sz="2000">
                <a:solidFill>
                  <a:schemeClr val="tx1"/>
                </a:solidFill>
                <a:latin typeface="Arial" charset="0"/>
              </a:defRPr>
            </a:lvl8pPr>
            <a:lvl9pPr marL="3886200" indent="-228600" algn="ctr" eaLnBrk="0" fontAlgn="base" hangingPunct="0">
              <a:spcBef>
                <a:spcPct val="20000"/>
              </a:spcBef>
              <a:spcAft>
                <a:spcPct val="0"/>
              </a:spcAft>
              <a:defRPr sz="2000">
                <a:solidFill>
                  <a:schemeClr val="tx1"/>
                </a:solidFill>
                <a:latin typeface="Arial" charset="0"/>
              </a:defRPr>
            </a:lvl9pPr>
          </a:lstStyle>
          <a:p>
            <a:pPr eaLnBrk="1" hangingPunct="1"/>
            <a:endParaRPr lang="en-US" altLang="en-US"/>
          </a:p>
        </p:txBody>
      </p:sp>
      <p:sp>
        <p:nvSpPr>
          <p:cNvPr id="626694" name="Rectangle 6"/>
          <p:cNvSpPr>
            <a:spLocks noChangeArrowheads="1"/>
          </p:cNvSpPr>
          <p:nvPr/>
        </p:nvSpPr>
        <p:spPr bwMode="auto">
          <a:xfrm>
            <a:off x="6858000" y="3886200"/>
            <a:ext cx="1981200" cy="2743200"/>
          </a:xfrm>
          <a:prstGeom prst="rect">
            <a:avLst/>
          </a:prstGeom>
          <a:solidFill>
            <a:schemeClr val="bg1"/>
          </a:solidFill>
          <a:ln w="9525">
            <a:solidFill>
              <a:schemeClr val="tx1"/>
            </a:solidFill>
            <a:miter lim="800000"/>
            <a:headEnd/>
            <a:tailEnd/>
          </a:ln>
        </p:spPr>
        <p:txBody>
          <a:bodyPr wrap="none" anchor="ct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20000"/>
              </a:spcBef>
              <a:spcAft>
                <a:spcPct val="0"/>
              </a:spcAft>
              <a:defRPr sz="2000">
                <a:solidFill>
                  <a:schemeClr val="tx1"/>
                </a:solidFill>
                <a:latin typeface="Arial" charset="0"/>
              </a:defRPr>
            </a:lvl6pPr>
            <a:lvl7pPr marL="2971800" indent="-228600" algn="ctr" eaLnBrk="0" fontAlgn="base" hangingPunct="0">
              <a:spcBef>
                <a:spcPct val="20000"/>
              </a:spcBef>
              <a:spcAft>
                <a:spcPct val="0"/>
              </a:spcAft>
              <a:defRPr sz="2000">
                <a:solidFill>
                  <a:schemeClr val="tx1"/>
                </a:solidFill>
                <a:latin typeface="Arial" charset="0"/>
              </a:defRPr>
            </a:lvl7pPr>
            <a:lvl8pPr marL="3429000" indent="-228600" algn="ctr" eaLnBrk="0" fontAlgn="base" hangingPunct="0">
              <a:spcBef>
                <a:spcPct val="20000"/>
              </a:spcBef>
              <a:spcAft>
                <a:spcPct val="0"/>
              </a:spcAft>
              <a:defRPr sz="2000">
                <a:solidFill>
                  <a:schemeClr val="tx1"/>
                </a:solidFill>
                <a:latin typeface="Arial" charset="0"/>
              </a:defRPr>
            </a:lvl8pPr>
            <a:lvl9pPr marL="3886200" indent="-228600" algn="ctr" eaLnBrk="0" fontAlgn="base" hangingPunct="0">
              <a:spcBef>
                <a:spcPct val="20000"/>
              </a:spcBef>
              <a:spcAft>
                <a:spcPct val="0"/>
              </a:spcAft>
              <a:defRPr sz="2000">
                <a:solidFill>
                  <a:schemeClr val="tx1"/>
                </a:solidFill>
                <a:latin typeface="Arial" charset="0"/>
              </a:defRPr>
            </a:lvl9pPr>
          </a:lstStyle>
          <a:p>
            <a:pPr eaLnBrk="1" hangingPunct="1"/>
            <a:endParaRPr lang="en-US" altLang="en-US"/>
          </a:p>
        </p:txBody>
      </p:sp>
      <p:sp>
        <p:nvSpPr>
          <p:cNvPr id="41993" name="Text Box 7"/>
          <p:cNvSpPr txBox="1">
            <a:spLocks noChangeArrowheads="1"/>
          </p:cNvSpPr>
          <p:nvPr/>
        </p:nvSpPr>
        <p:spPr bwMode="auto">
          <a:xfrm>
            <a:off x="304800" y="304800"/>
            <a:ext cx="426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20000"/>
              </a:spcBef>
              <a:spcAft>
                <a:spcPct val="0"/>
              </a:spcAft>
              <a:defRPr sz="2000">
                <a:solidFill>
                  <a:schemeClr val="tx1"/>
                </a:solidFill>
                <a:latin typeface="Arial" charset="0"/>
              </a:defRPr>
            </a:lvl6pPr>
            <a:lvl7pPr marL="2971800" indent="-228600" algn="ctr" eaLnBrk="0" fontAlgn="base" hangingPunct="0">
              <a:spcBef>
                <a:spcPct val="20000"/>
              </a:spcBef>
              <a:spcAft>
                <a:spcPct val="0"/>
              </a:spcAft>
              <a:defRPr sz="2000">
                <a:solidFill>
                  <a:schemeClr val="tx1"/>
                </a:solidFill>
                <a:latin typeface="Arial" charset="0"/>
              </a:defRPr>
            </a:lvl7pPr>
            <a:lvl8pPr marL="3429000" indent="-228600" algn="ctr" eaLnBrk="0" fontAlgn="base" hangingPunct="0">
              <a:spcBef>
                <a:spcPct val="20000"/>
              </a:spcBef>
              <a:spcAft>
                <a:spcPct val="0"/>
              </a:spcAft>
              <a:defRPr sz="2000">
                <a:solidFill>
                  <a:schemeClr val="tx1"/>
                </a:solidFill>
                <a:latin typeface="Arial" charset="0"/>
              </a:defRPr>
            </a:lvl8pPr>
            <a:lvl9pPr marL="3886200" indent="-228600" algn="ctr" eaLnBrk="0" fontAlgn="base" hangingPunct="0">
              <a:spcBef>
                <a:spcPct val="20000"/>
              </a:spcBef>
              <a:spcAft>
                <a:spcPct val="0"/>
              </a:spcAft>
              <a:defRPr sz="2000">
                <a:solidFill>
                  <a:schemeClr val="tx1"/>
                </a:solidFill>
                <a:latin typeface="Arial" charset="0"/>
              </a:defRPr>
            </a:lvl9pPr>
          </a:lstStyle>
          <a:p>
            <a:pPr algn="l">
              <a:spcBef>
                <a:spcPct val="50000"/>
              </a:spcBef>
            </a:pPr>
            <a:r>
              <a:rPr lang="en-GB" altLang="en-US" sz="1800" b="1"/>
              <a:t>Ice sheet model results…</a:t>
            </a:r>
          </a:p>
        </p:txBody>
      </p:sp>
    </p:spTree>
    <p:extLst>
      <p:ext uri="{BB962C8B-B14F-4D97-AF65-F5344CB8AC3E}">
        <p14:creationId xmlns:p14="http://schemas.microsoft.com/office/powerpoint/2010/main" val="217858526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26691"/>
                                        </p:tgtEl>
                                        <p:attrNameLst>
                                          <p:attrName>style.visibility</p:attrName>
                                        </p:attrNameLst>
                                      </p:cBhvr>
                                      <p:to>
                                        <p:strVal val="hidden"/>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26692"/>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26693"/>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6266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1" grpId="0" animBg="1"/>
      <p:bldP spid="626692" grpId="0" animBg="1"/>
      <p:bldP spid="626693" grpId="0" animBg="1"/>
      <p:bldP spid="62669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77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56" y="1916832"/>
            <a:ext cx="8839200" cy="259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7720" name="Text Box 8"/>
          <p:cNvSpPr txBox="1">
            <a:spLocks noChangeArrowheads="1"/>
          </p:cNvSpPr>
          <p:nvPr/>
        </p:nvSpPr>
        <p:spPr bwMode="auto">
          <a:xfrm>
            <a:off x="6466036" y="4509120"/>
            <a:ext cx="24384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20000"/>
              </a:spcBef>
              <a:spcAft>
                <a:spcPct val="0"/>
              </a:spcAft>
              <a:defRPr sz="2000">
                <a:solidFill>
                  <a:schemeClr val="tx1"/>
                </a:solidFill>
                <a:latin typeface="Arial" charset="0"/>
              </a:defRPr>
            </a:lvl6pPr>
            <a:lvl7pPr marL="2971800" indent="-228600" algn="ctr" eaLnBrk="0" fontAlgn="base" hangingPunct="0">
              <a:spcBef>
                <a:spcPct val="20000"/>
              </a:spcBef>
              <a:spcAft>
                <a:spcPct val="0"/>
              </a:spcAft>
              <a:defRPr sz="2000">
                <a:solidFill>
                  <a:schemeClr val="tx1"/>
                </a:solidFill>
                <a:latin typeface="Arial" charset="0"/>
              </a:defRPr>
            </a:lvl7pPr>
            <a:lvl8pPr marL="3429000" indent="-228600" algn="ctr" eaLnBrk="0" fontAlgn="base" hangingPunct="0">
              <a:spcBef>
                <a:spcPct val="20000"/>
              </a:spcBef>
              <a:spcAft>
                <a:spcPct val="0"/>
              </a:spcAft>
              <a:defRPr sz="2000">
                <a:solidFill>
                  <a:schemeClr val="tx1"/>
                </a:solidFill>
                <a:latin typeface="Arial" charset="0"/>
              </a:defRPr>
            </a:lvl8pPr>
            <a:lvl9pPr marL="3886200" indent="-228600" algn="ctr" eaLnBrk="0" fontAlgn="base" hangingPunct="0">
              <a:spcBef>
                <a:spcPct val="20000"/>
              </a:spcBef>
              <a:spcAft>
                <a:spcPct val="0"/>
              </a:spcAft>
              <a:defRPr sz="2000">
                <a:solidFill>
                  <a:schemeClr val="tx1"/>
                </a:solidFill>
                <a:latin typeface="Arial" charset="0"/>
              </a:defRPr>
            </a:lvl9pPr>
          </a:lstStyle>
          <a:p>
            <a:pPr algn="l">
              <a:spcBef>
                <a:spcPct val="50000"/>
              </a:spcBef>
            </a:pPr>
            <a:r>
              <a:rPr lang="en-GB" altLang="en-US" sz="1200" dirty="0"/>
              <a:t>From Berger and </a:t>
            </a:r>
            <a:r>
              <a:rPr lang="en-GB" altLang="en-US" sz="1200" dirty="0" err="1" smtClean="0"/>
              <a:t>Loutre</a:t>
            </a:r>
            <a:r>
              <a:rPr lang="en-GB" altLang="en-US" sz="1200" dirty="0" smtClean="0"/>
              <a:t> (1991).</a:t>
            </a:r>
            <a:endParaRPr lang="en-GB" altLang="en-US" sz="1200" dirty="0"/>
          </a:p>
        </p:txBody>
      </p:sp>
      <p:sp>
        <p:nvSpPr>
          <p:cNvPr id="43018" name="Rectangle 9"/>
          <p:cNvSpPr>
            <a:spLocks noChangeArrowheads="1"/>
          </p:cNvSpPr>
          <p:nvPr/>
        </p:nvSpPr>
        <p:spPr bwMode="auto">
          <a:xfrm>
            <a:off x="490887" y="229891"/>
            <a:ext cx="8135938" cy="457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sz="2000">
                <a:solidFill>
                  <a:schemeClr val="tx1"/>
                </a:solidFill>
                <a:latin typeface="Arial" charset="0"/>
              </a:defRPr>
            </a:lvl1pPr>
            <a:lvl2pPr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20000"/>
              </a:spcBef>
              <a:spcAft>
                <a:spcPct val="0"/>
              </a:spcAft>
              <a:defRPr sz="2000">
                <a:solidFill>
                  <a:schemeClr val="tx1"/>
                </a:solidFill>
                <a:latin typeface="Arial" charset="0"/>
              </a:defRPr>
            </a:lvl6pPr>
            <a:lvl7pPr marL="2971800" indent="-228600" algn="ctr" eaLnBrk="0" fontAlgn="base" hangingPunct="0">
              <a:spcBef>
                <a:spcPct val="20000"/>
              </a:spcBef>
              <a:spcAft>
                <a:spcPct val="0"/>
              </a:spcAft>
              <a:defRPr sz="2000">
                <a:solidFill>
                  <a:schemeClr val="tx1"/>
                </a:solidFill>
                <a:latin typeface="Arial" charset="0"/>
              </a:defRPr>
            </a:lvl7pPr>
            <a:lvl8pPr marL="3429000" indent="-228600" algn="ctr" eaLnBrk="0" fontAlgn="base" hangingPunct="0">
              <a:spcBef>
                <a:spcPct val="20000"/>
              </a:spcBef>
              <a:spcAft>
                <a:spcPct val="0"/>
              </a:spcAft>
              <a:defRPr sz="2000">
                <a:solidFill>
                  <a:schemeClr val="tx1"/>
                </a:solidFill>
                <a:latin typeface="Arial" charset="0"/>
              </a:defRPr>
            </a:lvl8pPr>
            <a:lvl9pPr marL="3886200" indent="-228600" algn="ctr" eaLnBrk="0" fontAlgn="base" hangingPunct="0">
              <a:spcBef>
                <a:spcPct val="20000"/>
              </a:spcBef>
              <a:spcAft>
                <a:spcPct val="0"/>
              </a:spcAft>
              <a:defRPr sz="2000">
                <a:solidFill>
                  <a:schemeClr val="tx1"/>
                </a:solidFill>
                <a:latin typeface="Arial" charset="0"/>
              </a:defRPr>
            </a:lvl9pPr>
          </a:lstStyle>
          <a:p>
            <a:pPr lvl="1" algn="l" eaLnBrk="1" hangingPunct="1">
              <a:spcBef>
                <a:spcPct val="0"/>
              </a:spcBef>
              <a:buFont typeface="Wingdings" pitchFamily="2" charset="2"/>
              <a:buNone/>
            </a:pPr>
            <a:r>
              <a:rPr lang="en-GB" altLang="en-US" sz="2400" b="1" dirty="0"/>
              <a:t>The Causes of Northern Hemisphere Glaciation?</a:t>
            </a:r>
          </a:p>
        </p:txBody>
      </p:sp>
      <p:sp>
        <p:nvSpPr>
          <p:cNvPr id="43019" name="Text Box 10"/>
          <p:cNvSpPr txBox="1">
            <a:spLocks noChangeArrowheads="1"/>
          </p:cNvSpPr>
          <p:nvPr/>
        </p:nvSpPr>
        <p:spPr bwMode="auto">
          <a:xfrm>
            <a:off x="2267744" y="1030733"/>
            <a:ext cx="47525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20000"/>
              </a:spcBef>
              <a:spcAft>
                <a:spcPct val="0"/>
              </a:spcAft>
              <a:defRPr sz="2000">
                <a:solidFill>
                  <a:schemeClr val="tx1"/>
                </a:solidFill>
                <a:latin typeface="Arial" charset="0"/>
              </a:defRPr>
            </a:lvl6pPr>
            <a:lvl7pPr marL="2971800" indent="-228600" algn="ctr" eaLnBrk="0" fontAlgn="base" hangingPunct="0">
              <a:spcBef>
                <a:spcPct val="20000"/>
              </a:spcBef>
              <a:spcAft>
                <a:spcPct val="0"/>
              </a:spcAft>
              <a:defRPr sz="2000">
                <a:solidFill>
                  <a:schemeClr val="tx1"/>
                </a:solidFill>
                <a:latin typeface="Arial" charset="0"/>
              </a:defRPr>
            </a:lvl7pPr>
            <a:lvl8pPr marL="3429000" indent="-228600" algn="ctr" eaLnBrk="0" fontAlgn="base" hangingPunct="0">
              <a:spcBef>
                <a:spcPct val="20000"/>
              </a:spcBef>
              <a:spcAft>
                <a:spcPct val="0"/>
              </a:spcAft>
              <a:defRPr sz="2000">
                <a:solidFill>
                  <a:schemeClr val="tx1"/>
                </a:solidFill>
                <a:latin typeface="Arial" charset="0"/>
              </a:defRPr>
            </a:lvl8pPr>
            <a:lvl9pPr marL="3886200" indent="-228600" algn="ctr" eaLnBrk="0" fontAlgn="base" hangingPunct="0">
              <a:spcBef>
                <a:spcPct val="20000"/>
              </a:spcBef>
              <a:spcAft>
                <a:spcPct val="0"/>
              </a:spcAft>
              <a:defRPr sz="2000">
                <a:solidFill>
                  <a:schemeClr val="tx1"/>
                </a:solidFill>
                <a:latin typeface="Arial" charset="0"/>
              </a:defRPr>
            </a:lvl9pPr>
          </a:lstStyle>
          <a:p>
            <a:pPr algn="ctr">
              <a:spcBef>
                <a:spcPct val="50000"/>
              </a:spcBef>
            </a:pPr>
            <a:r>
              <a:rPr lang="en-GB" altLang="en-US" sz="2400" b="1" u="sng" dirty="0" smtClean="0"/>
              <a:t>Orbital forcing hypothesis</a:t>
            </a:r>
            <a:endParaRPr lang="en-US" altLang="en-US" sz="2400" b="1" u="sng" dirty="0"/>
          </a:p>
        </p:txBody>
      </p:sp>
    </p:spTree>
    <p:extLst>
      <p:ext uri="{BB962C8B-B14F-4D97-AF65-F5344CB8AC3E}">
        <p14:creationId xmlns:p14="http://schemas.microsoft.com/office/powerpoint/2010/main" val="30403476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xit" presetSubtype="0" fill="hold" nodeType="withEffect">
                                  <p:stCondLst>
                                    <p:cond delay="0"/>
                                  </p:stCondLst>
                                  <p:childTnLst>
                                    <p:set>
                                      <p:cBhvr>
                                        <p:cTn id="6" dur="1" fill="hold">
                                          <p:stCondLst>
                                            <p:cond delay="0"/>
                                          </p:stCondLst>
                                        </p:cTn>
                                        <p:tgtEl>
                                          <p:spTgt spid="627715"/>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6277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772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Date Placeholder 3"/>
          <p:cNvSpPr>
            <a:spLocks noGrp="1"/>
          </p:cNvSpPr>
          <p:nvPr>
            <p:ph type="dt"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20000"/>
              </a:spcBef>
              <a:spcAft>
                <a:spcPct val="0"/>
              </a:spcAft>
              <a:defRPr sz="2000">
                <a:solidFill>
                  <a:schemeClr val="tx1"/>
                </a:solidFill>
                <a:latin typeface="Arial" charset="0"/>
              </a:defRPr>
            </a:lvl6pPr>
            <a:lvl7pPr marL="2971800" indent="-228600" algn="ctr" eaLnBrk="0" fontAlgn="base" hangingPunct="0">
              <a:spcBef>
                <a:spcPct val="20000"/>
              </a:spcBef>
              <a:spcAft>
                <a:spcPct val="0"/>
              </a:spcAft>
              <a:defRPr sz="2000">
                <a:solidFill>
                  <a:schemeClr val="tx1"/>
                </a:solidFill>
                <a:latin typeface="Arial" charset="0"/>
              </a:defRPr>
            </a:lvl7pPr>
            <a:lvl8pPr marL="3429000" indent="-228600" algn="ctr" eaLnBrk="0" fontAlgn="base" hangingPunct="0">
              <a:spcBef>
                <a:spcPct val="20000"/>
              </a:spcBef>
              <a:spcAft>
                <a:spcPct val="0"/>
              </a:spcAft>
              <a:defRPr sz="2000">
                <a:solidFill>
                  <a:schemeClr val="tx1"/>
                </a:solidFill>
                <a:latin typeface="Arial" charset="0"/>
              </a:defRPr>
            </a:lvl8pPr>
            <a:lvl9pPr marL="3886200" indent="-228600" algn="ctr" eaLnBrk="0" fontAlgn="base" hangingPunct="0">
              <a:spcBef>
                <a:spcPct val="20000"/>
              </a:spcBef>
              <a:spcAft>
                <a:spcPct val="0"/>
              </a:spcAft>
              <a:defRPr sz="2000">
                <a:solidFill>
                  <a:schemeClr val="tx1"/>
                </a:solidFill>
                <a:latin typeface="Arial" charset="0"/>
              </a:defRPr>
            </a:lvl9pPr>
          </a:lstStyle>
          <a:p>
            <a:pPr eaLnBrk="1" hangingPunct="1"/>
            <a:r>
              <a:rPr lang="en-US" altLang="en-US" sz="1400"/>
              <a:t>Lunt et al., EGU 2008</a:t>
            </a:r>
          </a:p>
        </p:txBody>
      </p:sp>
      <p:pic>
        <p:nvPicPr>
          <p:cNvPr id="440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90600"/>
            <a:ext cx="8534400" cy="555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Text Box 3"/>
          <p:cNvSpPr txBox="1">
            <a:spLocks noChangeArrowheads="1"/>
          </p:cNvSpPr>
          <p:nvPr/>
        </p:nvSpPr>
        <p:spPr bwMode="auto">
          <a:xfrm>
            <a:off x="304800" y="304800"/>
            <a:ext cx="426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20000"/>
              </a:spcBef>
              <a:spcAft>
                <a:spcPct val="0"/>
              </a:spcAft>
              <a:defRPr sz="2000">
                <a:solidFill>
                  <a:schemeClr val="tx1"/>
                </a:solidFill>
                <a:latin typeface="Arial" charset="0"/>
              </a:defRPr>
            </a:lvl6pPr>
            <a:lvl7pPr marL="2971800" indent="-228600" algn="ctr" eaLnBrk="0" fontAlgn="base" hangingPunct="0">
              <a:spcBef>
                <a:spcPct val="20000"/>
              </a:spcBef>
              <a:spcAft>
                <a:spcPct val="0"/>
              </a:spcAft>
              <a:defRPr sz="2000">
                <a:solidFill>
                  <a:schemeClr val="tx1"/>
                </a:solidFill>
                <a:latin typeface="Arial" charset="0"/>
              </a:defRPr>
            </a:lvl7pPr>
            <a:lvl8pPr marL="3429000" indent="-228600" algn="ctr" eaLnBrk="0" fontAlgn="base" hangingPunct="0">
              <a:spcBef>
                <a:spcPct val="20000"/>
              </a:spcBef>
              <a:spcAft>
                <a:spcPct val="0"/>
              </a:spcAft>
              <a:defRPr sz="2000">
                <a:solidFill>
                  <a:schemeClr val="tx1"/>
                </a:solidFill>
                <a:latin typeface="Arial" charset="0"/>
              </a:defRPr>
            </a:lvl8pPr>
            <a:lvl9pPr marL="3886200" indent="-228600" algn="ctr" eaLnBrk="0" fontAlgn="base" hangingPunct="0">
              <a:spcBef>
                <a:spcPct val="20000"/>
              </a:spcBef>
              <a:spcAft>
                <a:spcPct val="0"/>
              </a:spcAft>
              <a:defRPr sz="2000">
                <a:solidFill>
                  <a:schemeClr val="tx1"/>
                </a:solidFill>
                <a:latin typeface="Arial" charset="0"/>
              </a:defRPr>
            </a:lvl9pPr>
          </a:lstStyle>
          <a:p>
            <a:pPr algn="l">
              <a:spcBef>
                <a:spcPct val="50000"/>
              </a:spcBef>
            </a:pPr>
            <a:r>
              <a:rPr lang="en-GB" altLang="en-US" sz="1800" b="1"/>
              <a:t>Ice sheet model results…(2)</a:t>
            </a:r>
          </a:p>
        </p:txBody>
      </p:sp>
      <p:sp>
        <p:nvSpPr>
          <p:cNvPr id="44037" name="Line 4"/>
          <p:cNvSpPr>
            <a:spLocks noChangeShapeType="1"/>
          </p:cNvSpPr>
          <p:nvPr/>
        </p:nvSpPr>
        <p:spPr bwMode="auto">
          <a:xfrm flipV="1">
            <a:off x="4267200" y="1295400"/>
            <a:ext cx="533400" cy="1828800"/>
          </a:xfrm>
          <a:prstGeom prst="line">
            <a:avLst/>
          </a:prstGeom>
          <a:noFill/>
          <a:ln w="38100">
            <a:solidFill>
              <a:srgbClr val="0000FF"/>
            </a:solidFill>
            <a:round/>
            <a:headEnd type="stealth" w="med" len="med"/>
            <a:tailEnd type="none" w="lg" len="lg"/>
          </a:ln>
          <a:extLst>
            <a:ext uri="{909E8E84-426E-40DD-AFC4-6F175D3DCCD1}">
              <a14:hiddenFill xmlns:a14="http://schemas.microsoft.com/office/drawing/2010/main">
                <a:noFill/>
              </a14:hiddenFill>
            </a:ext>
          </a:extLst>
        </p:spPr>
        <p:txBody>
          <a:bodyPr/>
          <a:lstStyle/>
          <a:p>
            <a:endParaRPr lang="en-GB"/>
          </a:p>
        </p:txBody>
      </p:sp>
      <p:sp>
        <p:nvSpPr>
          <p:cNvPr id="44038" name="Text Box 5"/>
          <p:cNvSpPr txBox="1">
            <a:spLocks noChangeArrowheads="1"/>
          </p:cNvSpPr>
          <p:nvPr/>
        </p:nvSpPr>
        <p:spPr bwMode="auto">
          <a:xfrm>
            <a:off x="3200400" y="914400"/>
            <a:ext cx="39624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000">
                <a:solidFill>
                  <a:schemeClr val="tx1"/>
                </a:solidFill>
                <a:latin typeface="Arial" charset="0"/>
              </a:defRPr>
            </a:lvl1pPr>
            <a:lvl2pPr marL="742950" indent="-285750" eaLnBrk="0" hangingPunct="0">
              <a:defRPr sz="2000">
                <a:solidFill>
                  <a:schemeClr val="tx1"/>
                </a:solidFill>
                <a:latin typeface="Arial" charset="0"/>
              </a:defRPr>
            </a:lvl2pPr>
            <a:lvl3pPr marL="1143000" indent="-228600" eaLnBrk="0" hangingPunct="0">
              <a:defRPr sz="2000">
                <a:solidFill>
                  <a:schemeClr val="tx1"/>
                </a:solidFill>
                <a:latin typeface="Arial" charset="0"/>
              </a:defRPr>
            </a:lvl3pPr>
            <a:lvl4pPr marL="1600200" indent="-228600" eaLnBrk="0" hangingPunct="0">
              <a:defRPr sz="2000">
                <a:solidFill>
                  <a:schemeClr val="tx1"/>
                </a:solidFill>
                <a:latin typeface="Arial" charset="0"/>
              </a:defRPr>
            </a:lvl4pPr>
            <a:lvl5pPr marL="2057400" indent="-228600" eaLnBrk="0" hangingPunct="0">
              <a:defRPr sz="2000">
                <a:solidFill>
                  <a:schemeClr val="tx1"/>
                </a:solidFill>
                <a:latin typeface="Arial" charset="0"/>
              </a:defRPr>
            </a:lvl5pPr>
            <a:lvl6pPr marL="2514600" indent="-228600" algn="ctr" eaLnBrk="0" fontAlgn="base" hangingPunct="0">
              <a:spcBef>
                <a:spcPct val="20000"/>
              </a:spcBef>
              <a:spcAft>
                <a:spcPct val="0"/>
              </a:spcAft>
              <a:defRPr sz="2000">
                <a:solidFill>
                  <a:schemeClr val="tx1"/>
                </a:solidFill>
                <a:latin typeface="Arial" charset="0"/>
              </a:defRPr>
            </a:lvl6pPr>
            <a:lvl7pPr marL="2971800" indent="-228600" algn="ctr" eaLnBrk="0" fontAlgn="base" hangingPunct="0">
              <a:spcBef>
                <a:spcPct val="20000"/>
              </a:spcBef>
              <a:spcAft>
                <a:spcPct val="0"/>
              </a:spcAft>
              <a:defRPr sz="2000">
                <a:solidFill>
                  <a:schemeClr val="tx1"/>
                </a:solidFill>
                <a:latin typeface="Arial" charset="0"/>
              </a:defRPr>
            </a:lvl7pPr>
            <a:lvl8pPr marL="3429000" indent="-228600" algn="ctr" eaLnBrk="0" fontAlgn="base" hangingPunct="0">
              <a:spcBef>
                <a:spcPct val="20000"/>
              </a:spcBef>
              <a:spcAft>
                <a:spcPct val="0"/>
              </a:spcAft>
              <a:defRPr sz="2000">
                <a:solidFill>
                  <a:schemeClr val="tx1"/>
                </a:solidFill>
                <a:latin typeface="Arial" charset="0"/>
              </a:defRPr>
            </a:lvl8pPr>
            <a:lvl9pPr marL="3886200" indent="-228600" algn="ctr" eaLnBrk="0" fontAlgn="base" hangingPunct="0">
              <a:spcBef>
                <a:spcPct val="20000"/>
              </a:spcBef>
              <a:spcAft>
                <a:spcPct val="0"/>
              </a:spcAft>
              <a:defRPr sz="2000">
                <a:solidFill>
                  <a:schemeClr val="tx1"/>
                </a:solidFill>
                <a:latin typeface="Arial" charset="0"/>
              </a:defRPr>
            </a:lvl9pPr>
          </a:lstStyle>
          <a:p>
            <a:pPr algn="l">
              <a:spcBef>
                <a:spcPct val="50000"/>
              </a:spcBef>
            </a:pPr>
            <a:r>
              <a:rPr lang="en-GB" altLang="en-US" sz="1800" b="1">
                <a:solidFill>
                  <a:srgbClr val="0000FF"/>
                </a:solidFill>
              </a:rPr>
              <a:t>Extent of ‘cold orbit’ ice sheet</a:t>
            </a:r>
          </a:p>
        </p:txBody>
      </p:sp>
    </p:spTree>
    <p:extLst>
      <p:ext uri="{BB962C8B-B14F-4D97-AF65-F5344CB8AC3E}">
        <p14:creationId xmlns:p14="http://schemas.microsoft.com/office/powerpoint/2010/main" val="421473015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3" name="Group 72"/>
          <p:cNvGrpSpPr/>
          <p:nvPr/>
        </p:nvGrpSpPr>
        <p:grpSpPr>
          <a:xfrm>
            <a:off x="-1" y="-1096"/>
            <a:ext cx="9144001" cy="1080500"/>
            <a:chOff x="-1" y="-1096"/>
            <a:chExt cx="9144001" cy="1080500"/>
          </a:xfrm>
        </p:grpSpPr>
        <p:pic>
          <p:nvPicPr>
            <p:cNvPr id="74" name="Picture 73"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5" name="Rectangle 74"/>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6"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pic>
        <p:nvPicPr>
          <p:cNvPr id="40" name="Picture 39" descr="NSF logo.jpg"/>
          <p:cNvPicPr>
            <a:picLocks noChangeAspect="1"/>
          </p:cNvPicPr>
          <p:nvPr/>
        </p:nvPicPr>
        <p:blipFill>
          <a:blip r:embed="rId4" cstate="print"/>
          <a:stretch>
            <a:fillRect/>
          </a:stretch>
        </p:blipFill>
        <p:spPr>
          <a:xfrm>
            <a:off x="2411760" y="1916832"/>
            <a:ext cx="1074340" cy="1080810"/>
          </a:xfrm>
          <a:prstGeom prst="rect">
            <a:avLst/>
          </a:prstGeom>
        </p:spPr>
      </p:pic>
      <p:pic>
        <p:nvPicPr>
          <p:cNvPr id="17" name="Picture 24"/>
          <p:cNvPicPr>
            <a:picLocks noChangeAspect="1"/>
          </p:cNvPicPr>
          <p:nvPr/>
        </p:nvPicPr>
        <p:blipFill>
          <a:blip r:embed="rId5" cstate="print">
            <a:alphaModFix/>
          </a:blip>
          <a:srcRect/>
          <a:stretch>
            <a:fillRect/>
          </a:stretch>
        </p:blipFill>
        <p:spPr bwMode="auto">
          <a:xfrm>
            <a:off x="840915" y="3567398"/>
            <a:ext cx="2035539" cy="759229"/>
          </a:xfrm>
          <a:prstGeom prst="rect">
            <a:avLst/>
          </a:prstGeom>
          <a:noFill/>
          <a:ln w="9525">
            <a:noFill/>
            <a:miter lim="800000"/>
            <a:headEnd/>
            <a:tailEnd/>
          </a:ln>
        </p:spPr>
      </p:pic>
      <p:pic>
        <p:nvPicPr>
          <p:cNvPr id="66" name="Picture 65" descr="pliomiplogo_web.png"/>
          <p:cNvPicPr>
            <a:picLocks noChangeAspect="1"/>
          </p:cNvPicPr>
          <p:nvPr/>
        </p:nvPicPr>
        <p:blipFill>
          <a:blip r:embed="rId6" cstate="print"/>
          <a:stretch>
            <a:fillRect/>
          </a:stretch>
        </p:blipFill>
        <p:spPr>
          <a:xfrm>
            <a:off x="4355976" y="2060848"/>
            <a:ext cx="1709947" cy="1598909"/>
          </a:xfrm>
          <a:prstGeom prst="rect">
            <a:avLst/>
          </a:prstGeom>
        </p:spPr>
      </p:pic>
      <p:pic>
        <p:nvPicPr>
          <p:cNvPr id="59" name="Picture 58" descr="British_Geological_Survey_logo.jpg"/>
          <p:cNvPicPr>
            <a:picLocks noChangeAspect="1"/>
          </p:cNvPicPr>
          <p:nvPr/>
        </p:nvPicPr>
        <p:blipFill>
          <a:blip r:embed="rId7" cstate="print">
            <a:alphaModFix/>
          </a:blip>
          <a:srcRect r="17596"/>
          <a:stretch>
            <a:fillRect/>
          </a:stretch>
        </p:blipFill>
        <p:spPr>
          <a:xfrm>
            <a:off x="84387" y="2327304"/>
            <a:ext cx="2405990" cy="653897"/>
          </a:xfrm>
          <a:prstGeom prst="rect">
            <a:avLst/>
          </a:prstGeom>
        </p:spPr>
      </p:pic>
      <p:pic>
        <p:nvPicPr>
          <p:cNvPr id="38" name="Picture 37" descr="big_logo_new.gif"/>
          <p:cNvPicPr>
            <a:picLocks noChangeAspect="1"/>
          </p:cNvPicPr>
          <p:nvPr/>
        </p:nvPicPr>
        <p:blipFill>
          <a:blip r:embed="rId8" cstate="print">
            <a:alphaModFix/>
          </a:blip>
          <a:srcRect t="22857" b="5714"/>
          <a:stretch>
            <a:fillRect/>
          </a:stretch>
        </p:blipFill>
        <p:spPr>
          <a:xfrm>
            <a:off x="4625472" y="5468029"/>
            <a:ext cx="4508802" cy="1352647"/>
          </a:xfrm>
          <a:prstGeom prst="rect">
            <a:avLst/>
          </a:prstGeom>
        </p:spPr>
      </p:pic>
      <p:pic>
        <p:nvPicPr>
          <p:cNvPr id="61" name="Picture 60" descr="brown_logo.jpg"/>
          <p:cNvPicPr>
            <a:picLocks noChangeAspect="1"/>
          </p:cNvPicPr>
          <p:nvPr/>
        </p:nvPicPr>
        <p:blipFill>
          <a:blip r:embed="rId9" cstate="print">
            <a:alphaModFix/>
          </a:blip>
          <a:stretch>
            <a:fillRect/>
          </a:stretch>
        </p:blipFill>
        <p:spPr>
          <a:xfrm>
            <a:off x="4884935" y="4125502"/>
            <a:ext cx="1458691" cy="1680412"/>
          </a:xfrm>
          <a:prstGeom prst="rect">
            <a:avLst/>
          </a:prstGeom>
        </p:spPr>
      </p:pic>
      <p:pic>
        <p:nvPicPr>
          <p:cNvPr id="10" name="mason_logo.gif" descr="/Users/harrydowsett/Desktop/mason_logo.gif"/>
          <p:cNvPicPr>
            <a:picLocks noChangeAspect="1"/>
          </p:cNvPicPr>
          <p:nvPr/>
        </p:nvPicPr>
        <p:blipFill>
          <a:blip r:embed="rId10" cstate="print">
            <a:alphaModFix/>
          </a:blip>
          <a:stretch>
            <a:fillRect/>
          </a:stretch>
        </p:blipFill>
        <p:spPr>
          <a:xfrm>
            <a:off x="7973042" y="4317150"/>
            <a:ext cx="1094430" cy="684907"/>
          </a:xfrm>
          <a:prstGeom prst="rect">
            <a:avLst/>
          </a:prstGeom>
          <a:effectLst/>
        </p:spPr>
      </p:pic>
      <p:pic>
        <p:nvPicPr>
          <p:cNvPr id="43" name="Picture 42" descr="siu_logo.gif"/>
          <p:cNvPicPr>
            <a:picLocks noChangeAspect="1"/>
          </p:cNvPicPr>
          <p:nvPr/>
        </p:nvPicPr>
        <p:blipFill>
          <a:blip r:embed="rId11" cstate="print">
            <a:alphaModFix/>
          </a:blip>
          <a:srcRect l="2466" r="7397" b="6400"/>
          <a:stretch>
            <a:fillRect/>
          </a:stretch>
        </p:blipFill>
        <p:spPr>
          <a:xfrm>
            <a:off x="7105455" y="4317535"/>
            <a:ext cx="854679" cy="683866"/>
          </a:xfrm>
          <a:prstGeom prst="rect">
            <a:avLst/>
          </a:prstGeom>
        </p:spPr>
      </p:pic>
      <p:pic>
        <p:nvPicPr>
          <p:cNvPr id="30" name="Picture 29" descr="PowellCtrV16.pdf"/>
          <p:cNvPicPr>
            <a:picLocks noChangeAspect="1"/>
          </p:cNvPicPr>
          <p:nvPr/>
        </p:nvPicPr>
        <p:blipFill>
          <a:blip r:embed="rId12" cstate="print">
            <a:alphaModFix/>
          </a:blip>
          <a:srcRect l="21460" t="12842" r="30813" b="26293"/>
          <a:stretch>
            <a:fillRect/>
          </a:stretch>
        </p:blipFill>
        <p:spPr>
          <a:xfrm>
            <a:off x="8243874" y="2204865"/>
            <a:ext cx="720614" cy="1080120"/>
          </a:xfrm>
          <a:prstGeom prst="rect">
            <a:avLst/>
          </a:prstGeom>
        </p:spPr>
      </p:pic>
      <p:pic>
        <p:nvPicPr>
          <p:cNvPr id="50" name="Picture 49" descr="Bjerknes CCR.jpg"/>
          <p:cNvPicPr>
            <a:picLocks noChangeAspect="1"/>
          </p:cNvPicPr>
          <p:nvPr/>
        </p:nvPicPr>
        <p:blipFill>
          <a:blip r:embed="rId13" cstate="print">
            <a:alphaModFix/>
          </a:blip>
          <a:stretch>
            <a:fillRect/>
          </a:stretch>
        </p:blipFill>
        <p:spPr>
          <a:xfrm>
            <a:off x="6588224" y="3356992"/>
            <a:ext cx="1695462" cy="431653"/>
          </a:xfrm>
          <a:prstGeom prst="rect">
            <a:avLst/>
          </a:prstGeom>
          <a:ln w="9525" cap="flat" cmpd="sng" algn="ctr">
            <a:noFill/>
            <a:prstDash val="solid"/>
            <a:round/>
            <a:headEnd type="none" w="med" len="med"/>
            <a:tailEnd type="none" w="med" len="med"/>
          </a:ln>
        </p:spPr>
      </p:pic>
      <p:pic>
        <p:nvPicPr>
          <p:cNvPr id="45" name="Picture 44" descr="Bristol logo-ltr.tiff"/>
          <p:cNvPicPr>
            <a:picLocks noChangeAspect="1"/>
          </p:cNvPicPr>
          <p:nvPr/>
        </p:nvPicPr>
        <p:blipFill>
          <a:blip r:embed="rId14" cstate="print">
            <a:alphaModFix/>
          </a:blip>
          <a:stretch>
            <a:fillRect/>
          </a:stretch>
        </p:blipFill>
        <p:spPr>
          <a:xfrm>
            <a:off x="107504" y="1601467"/>
            <a:ext cx="1944216" cy="562062"/>
          </a:xfrm>
          <a:prstGeom prst="rect">
            <a:avLst/>
          </a:prstGeom>
        </p:spPr>
      </p:pic>
      <p:pic>
        <p:nvPicPr>
          <p:cNvPr id="37" name="Picture 36" descr="cu_logo.gif"/>
          <p:cNvPicPr>
            <a:picLocks noChangeAspect="1"/>
          </p:cNvPicPr>
          <p:nvPr/>
        </p:nvPicPr>
        <p:blipFill>
          <a:blip r:embed="rId15" cstate="print">
            <a:alphaModFix/>
          </a:blip>
          <a:stretch>
            <a:fillRect/>
          </a:stretch>
        </p:blipFill>
        <p:spPr>
          <a:xfrm>
            <a:off x="4508301" y="5814913"/>
            <a:ext cx="3688660" cy="602005"/>
          </a:xfrm>
          <a:prstGeom prst="rect">
            <a:avLst/>
          </a:prstGeom>
        </p:spPr>
      </p:pic>
      <p:pic>
        <p:nvPicPr>
          <p:cNvPr id="29" name="Picture 28"/>
          <p:cNvPicPr>
            <a:picLocks noChangeAspect="1"/>
          </p:cNvPicPr>
          <p:nvPr/>
        </p:nvPicPr>
        <p:blipFill>
          <a:blip r:embed="rId16" cstate="print">
            <a:alphaModFix/>
          </a:blip>
          <a:stretch>
            <a:fillRect/>
          </a:stretch>
        </p:blipFill>
        <p:spPr>
          <a:xfrm>
            <a:off x="8407423" y="5035308"/>
            <a:ext cx="642917" cy="417887"/>
          </a:xfrm>
          <a:prstGeom prst="rect">
            <a:avLst/>
          </a:prstGeom>
        </p:spPr>
      </p:pic>
      <p:pic>
        <p:nvPicPr>
          <p:cNvPr id="36" name="Picture 35" descr="Mendenhall logo.jpg"/>
          <p:cNvPicPr>
            <a:picLocks noChangeAspect="1"/>
          </p:cNvPicPr>
          <p:nvPr/>
        </p:nvPicPr>
        <p:blipFill>
          <a:blip r:embed="rId17" cstate="print"/>
          <a:stretch>
            <a:fillRect/>
          </a:stretch>
        </p:blipFill>
        <p:spPr>
          <a:xfrm>
            <a:off x="19599" y="5834339"/>
            <a:ext cx="2901501" cy="1019706"/>
          </a:xfrm>
          <a:prstGeom prst="rect">
            <a:avLst/>
          </a:prstGeom>
        </p:spPr>
      </p:pic>
      <p:pic>
        <p:nvPicPr>
          <p:cNvPr id="62" name="Picture 61" descr="u derby logo.png"/>
          <p:cNvPicPr>
            <a:picLocks noChangeAspect="1"/>
          </p:cNvPicPr>
          <p:nvPr/>
        </p:nvPicPr>
        <p:blipFill>
          <a:blip r:embed="rId18" cstate="print"/>
          <a:srcRect t="-10723"/>
          <a:stretch>
            <a:fillRect/>
          </a:stretch>
        </p:blipFill>
        <p:spPr>
          <a:xfrm>
            <a:off x="6500201" y="5440867"/>
            <a:ext cx="1704406" cy="392449"/>
          </a:xfrm>
          <a:prstGeom prst="rect">
            <a:avLst/>
          </a:prstGeom>
          <a:solidFill>
            <a:schemeClr val="tx1">
              <a:lumMod val="50000"/>
              <a:lumOff val="50000"/>
            </a:schemeClr>
          </a:solidFill>
        </p:spPr>
      </p:pic>
      <p:pic>
        <p:nvPicPr>
          <p:cNvPr id="58" name="Picture 57" descr="baslogo1000.gif"/>
          <p:cNvPicPr>
            <a:picLocks noChangeAspect="1"/>
          </p:cNvPicPr>
          <p:nvPr/>
        </p:nvPicPr>
        <p:blipFill>
          <a:blip r:embed="rId19" cstate="print">
            <a:alphaModFix/>
          </a:blip>
          <a:stretch>
            <a:fillRect/>
          </a:stretch>
        </p:blipFill>
        <p:spPr>
          <a:xfrm>
            <a:off x="1130144" y="5723466"/>
            <a:ext cx="2743718" cy="642105"/>
          </a:xfrm>
          <a:prstGeom prst="rect">
            <a:avLst/>
          </a:prstGeom>
        </p:spPr>
      </p:pic>
      <p:pic>
        <p:nvPicPr>
          <p:cNvPr id="51" name="Picture 50" descr="NASA_logo_big.png"/>
          <p:cNvPicPr>
            <a:picLocks noChangeAspect="1"/>
          </p:cNvPicPr>
          <p:nvPr/>
        </p:nvPicPr>
        <p:blipFill>
          <a:blip r:embed="rId20" cstate="print">
            <a:alphaModFix/>
          </a:blip>
          <a:stretch>
            <a:fillRect/>
          </a:stretch>
        </p:blipFill>
        <p:spPr>
          <a:xfrm>
            <a:off x="3264921" y="5738805"/>
            <a:ext cx="1256041" cy="1075327"/>
          </a:xfrm>
          <a:prstGeom prst="rect">
            <a:avLst/>
          </a:prstGeom>
        </p:spPr>
      </p:pic>
      <p:pic>
        <p:nvPicPr>
          <p:cNvPr id="60" name="Picture 59" descr="Leicester logo white-blue.png"/>
          <p:cNvPicPr>
            <a:picLocks noChangeAspect="1"/>
          </p:cNvPicPr>
          <p:nvPr/>
        </p:nvPicPr>
        <p:blipFill>
          <a:blip r:embed="rId21" cstate="print">
            <a:alphaModFix/>
          </a:blip>
          <a:stretch>
            <a:fillRect/>
          </a:stretch>
        </p:blipFill>
        <p:spPr>
          <a:xfrm>
            <a:off x="73898" y="4939490"/>
            <a:ext cx="2995121" cy="777154"/>
          </a:xfrm>
          <a:prstGeom prst="rect">
            <a:avLst/>
          </a:prstGeom>
        </p:spPr>
      </p:pic>
      <p:pic>
        <p:nvPicPr>
          <p:cNvPr id="47" name="Picture 46" descr="ncar_highres_transparent.png"/>
          <p:cNvPicPr>
            <a:picLocks noChangeAspect="1"/>
          </p:cNvPicPr>
          <p:nvPr/>
        </p:nvPicPr>
        <p:blipFill>
          <a:blip r:embed="rId22" cstate="print">
            <a:alphaModFix/>
          </a:blip>
          <a:srcRect r="1800" b="4768"/>
          <a:stretch>
            <a:fillRect/>
          </a:stretch>
        </p:blipFill>
        <p:spPr>
          <a:xfrm>
            <a:off x="19599" y="4001105"/>
            <a:ext cx="3028121" cy="1108556"/>
          </a:xfrm>
          <a:prstGeom prst="rect">
            <a:avLst/>
          </a:prstGeom>
        </p:spPr>
      </p:pic>
      <p:pic>
        <p:nvPicPr>
          <p:cNvPr id="52" name="Picture 51" descr="LSCE.jpg"/>
          <p:cNvPicPr>
            <a:picLocks noChangeAspect="1"/>
          </p:cNvPicPr>
          <p:nvPr/>
        </p:nvPicPr>
        <p:blipFill>
          <a:blip r:embed="rId23" cstate="print">
            <a:alphaModFix/>
          </a:blip>
          <a:srcRect l="20362" t="12194" r="16629" b="18003"/>
          <a:stretch>
            <a:fillRect/>
          </a:stretch>
        </p:blipFill>
        <p:spPr>
          <a:xfrm>
            <a:off x="4239063" y="4134730"/>
            <a:ext cx="810934" cy="1099414"/>
          </a:xfrm>
          <a:prstGeom prst="rect">
            <a:avLst/>
          </a:prstGeom>
        </p:spPr>
      </p:pic>
      <p:pic>
        <p:nvPicPr>
          <p:cNvPr id="42" name="Picture 41" descr="jhwk4C_RF_OL.jpg"/>
          <p:cNvPicPr>
            <a:picLocks noChangeAspect="1"/>
          </p:cNvPicPr>
          <p:nvPr/>
        </p:nvPicPr>
        <p:blipFill>
          <a:blip r:embed="rId24" cstate="print">
            <a:alphaModFix/>
          </a:blip>
          <a:srcRect r="1069"/>
          <a:stretch>
            <a:fillRect/>
          </a:stretch>
        </p:blipFill>
        <p:spPr>
          <a:xfrm>
            <a:off x="6081221" y="4383479"/>
            <a:ext cx="1007744" cy="907704"/>
          </a:xfrm>
          <a:prstGeom prst="rect">
            <a:avLst/>
          </a:prstGeom>
        </p:spPr>
      </p:pic>
      <p:pic>
        <p:nvPicPr>
          <p:cNvPr id="41" name="Picture 40" descr="logo.png"/>
          <p:cNvPicPr>
            <a:picLocks noChangeAspect="1"/>
          </p:cNvPicPr>
          <p:nvPr/>
        </p:nvPicPr>
        <p:blipFill>
          <a:blip r:embed="rId25" cstate="print">
            <a:alphaModFix/>
          </a:blip>
          <a:stretch>
            <a:fillRect/>
          </a:stretch>
        </p:blipFill>
        <p:spPr>
          <a:xfrm>
            <a:off x="6938340" y="5033178"/>
            <a:ext cx="1431309" cy="374401"/>
          </a:xfrm>
          <a:prstGeom prst="rect">
            <a:avLst/>
          </a:prstGeom>
        </p:spPr>
      </p:pic>
      <p:pic>
        <p:nvPicPr>
          <p:cNvPr id="46" name="Picture 45" descr="U HongKong logo_20.jpg"/>
          <p:cNvPicPr>
            <a:picLocks noChangeAspect="1"/>
          </p:cNvPicPr>
          <p:nvPr/>
        </p:nvPicPr>
        <p:blipFill>
          <a:blip r:embed="rId26" cstate="print"/>
          <a:stretch>
            <a:fillRect/>
          </a:stretch>
        </p:blipFill>
        <p:spPr>
          <a:xfrm>
            <a:off x="7206229" y="2299355"/>
            <a:ext cx="822155" cy="918546"/>
          </a:xfrm>
          <a:prstGeom prst="rect">
            <a:avLst/>
          </a:prstGeom>
        </p:spPr>
      </p:pic>
      <p:pic>
        <p:nvPicPr>
          <p:cNvPr id="57" name="Picture 56" descr="AORI U Tokyo logo.jpg"/>
          <p:cNvPicPr>
            <a:picLocks noChangeAspect="1"/>
          </p:cNvPicPr>
          <p:nvPr/>
        </p:nvPicPr>
        <p:blipFill>
          <a:blip r:embed="rId27" cstate="print">
            <a:alphaModFix/>
          </a:blip>
          <a:srcRect l="11467" t="9195" r="11362" b="12468"/>
          <a:stretch>
            <a:fillRect/>
          </a:stretch>
        </p:blipFill>
        <p:spPr>
          <a:xfrm>
            <a:off x="3219368" y="4286052"/>
            <a:ext cx="853088" cy="865989"/>
          </a:xfrm>
          <a:prstGeom prst="rect">
            <a:avLst/>
          </a:prstGeom>
        </p:spPr>
      </p:pic>
      <p:pic>
        <p:nvPicPr>
          <p:cNvPr id="64" name="Picture 63" descr="Smithsonian Inst. logo.tiff"/>
          <p:cNvPicPr>
            <a:picLocks noChangeAspect="1"/>
          </p:cNvPicPr>
          <p:nvPr/>
        </p:nvPicPr>
        <p:blipFill>
          <a:blip r:embed="rId28" cstate="print"/>
          <a:stretch>
            <a:fillRect/>
          </a:stretch>
        </p:blipFill>
        <p:spPr>
          <a:xfrm>
            <a:off x="6010571" y="2283396"/>
            <a:ext cx="1246978" cy="991715"/>
          </a:xfrm>
          <a:prstGeom prst="rect">
            <a:avLst/>
          </a:prstGeom>
        </p:spPr>
      </p:pic>
      <p:pic>
        <p:nvPicPr>
          <p:cNvPr id="49" name="Picture 48" descr="U Tskuba logo.gif"/>
          <p:cNvPicPr>
            <a:picLocks noChangeAspect="1"/>
          </p:cNvPicPr>
          <p:nvPr/>
        </p:nvPicPr>
        <p:blipFill>
          <a:blip r:embed="rId29" cstate="print">
            <a:alphaModFix/>
          </a:blip>
          <a:stretch>
            <a:fillRect/>
          </a:stretch>
        </p:blipFill>
        <p:spPr>
          <a:xfrm>
            <a:off x="7236296" y="3789040"/>
            <a:ext cx="1758785" cy="381066"/>
          </a:xfrm>
          <a:prstGeom prst="rect">
            <a:avLst/>
          </a:prstGeom>
        </p:spPr>
      </p:pic>
      <p:pic>
        <p:nvPicPr>
          <p:cNvPr id="56" name="Picture 55" descr="JAMSTEC_logo.png"/>
          <p:cNvPicPr>
            <a:picLocks noChangeAspect="1"/>
          </p:cNvPicPr>
          <p:nvPr/>
        </p:nvPicPr>
        <p:blipFill>
          <a:blip r:embed="rId30" cstate="print">
            <a:alphaModFix/>
          </a:blip>
          <a:stretch>
            <a:fillRect/>
          </a:stretch>
        </p:blipFill>
        <p:spPr>
          <a:xfrm>
            <a:off x="93186" y="3085980"/>
            <a:ext cx="915125" cy="915125"/>
          </a:xfrm>
          <a:prstGeom prst="rect">
            <a:avLst/>
          </a:prstGeom>
        </p:spPr>
      </p:pic>
      <p:pic>
        <p:nvPicPr>
          <p:cNvPr id="63" name="Picture 62" descr="NERC logo1000.gif"/>
          <p:cNvPicPr>
            <a:picLocks noChangeAspect="1"/>
          </p:cNvPicPr>
          <p:nvPr/>
        </p:nvPicPr>
        <p:blipFill>
          <a:blip r:embed="rId31" cstate="print">
            <a:alphaModFix/>
          </a:blip>
          <a:stretch>
            <a:fillRect/>
          </a:stretch>
        </p:blipFill>
        <p:spPr>
          <a:xfrm>
            <a:off x="1143100" y="2951887"/>
            <a:ext cx="1938385" cy="610456"/>
          </a:xfrm>
          <a:prstGeom prst="rect">
            <a:avLst/>
          </a:prstGeom>
        </p:spPr>
      </p:pic>
      <p:grpSp>
        <p:nvGrpSpPr>
          <p:cNvPr id="2" name="Group 67"/>
          <p:cNvGrpSpPr>
            <a:grpSpLocks noChangeAspect="1"/>
          </p:cNvGrpSpPr>
          <p:nvPr/>
        </p:nvGrpSpPr>
        <p:grpSpPr>
          <a:xfrm>
            <a:off x="5872967" y="3290309"/>
            <a:ext cx="1148617" cy="933298"/>
            <a:chOff x="6269440" y="2849734"/>
            <a:chExt cx="1556017" cy="1264326"/>
          </a:xfrm>
        </p:grpSpPr>
        <p:pic>
          <p:nvPicPr>
            <p:cNvPr id="67" name="Picture 66" descr="U Tokyo logo.jpg"/>
            <p:cNvPicPr>
              <a:picLocks noChangeAspect="1"/>
            </p:cNvPicPr>
            <p:nvPr/>
          </p:nvPicPr>
          <p:blipFill>
            <a:blip r:embed="rId32" cstate="print">
              <a:alphaModFix/>
            </a:blip>
            <a:srcRect t="73842"/>
            <a:stretch>
              <a:fillRect/>
            </a:stretch>
          </p:blipFill>
          <p:spPr>
            <a:xfrm>
              <a:off x="6269440" y="3552612"/>
              <a:ext cx="1556017" cy="561448"/>
            </a:xfrm>
            <a:prstGeom prst="rect">
              <a:avLst/>
            </a:prstGeom>
          </p:spPr>
        </p:pic>
        <p:pic>
          <p:nvPicPr>
            <p:cNvPr id="53" name="Picture 52" descr="U Tokyo logo.jpg"/>
            <p:cNvPicPr>
              <a:picLocks noChangeAspect="1"/>
            </p:cNvPicPr>
            <p:nvPr/>
          </p:nvPicPr>
          <p:blipFill>
            <a:blip r:embed="rId33" cstate="print">
              <a:alphaModFix/>
            </a:blip>
            <a:srcRect b="29015"/>
            <a:stretch>
              <a:fillRect/>
            </a:stretch>
          </p:blipFill>
          <p:spPr>
            <a:xfrm>
              <a:off x="6291650" y="2849734"/>
              <a:ext cx="803564" cy="786829"/>
            </a:xfrm>
            <a:prstGeom prst="rect">
              <a:avLst/>
            </a:prstGeom>
          </p:spPr>
        </p:pic>
      </p:grpSp>
      <p:pic>
        <p:nvPicPr>
          <p:cNvPr id="55" name="Picture 54" descr="AWI logo.gif"/>
          <p:cNvPicPr>
            <a:picLocks noChangeAspect="1"/>
          </p:cNvPicPr>
          <p:nvPr/>
        </p:nvPicPr>
        <p:blipFill>
          <a:blip r:embed="rId34" cstate="print">
            <a:alphaModFix/>
          </a:blip>
          <a:srcRect t="16050" b="16053"/>
          <a:stretch>
            <a:fillRect/>
          </a:stretch>
        </p:blipFill>
        <p:spPr>
          <a:xfrm>
            <a:off x="4893769" y="3496279"/>
            <a:ext cx="954147" cy="486706"/>
          </a:xfrm>
          <a:prstGeom prst="rect">
            <a:avLst/>
          </a:prstGeom>
        </p:spPr>
      </p:pic>
      <p:grpSp>
        <p:nvGrpSpPr>
          <p:cNvPr id="3" name="Group 69"/>
          <p:cNvGrpSpPr>
            <a:grpSpLocks noChangeAspect="1"/>
          </p:cNvGrpSpPr>
          <p:nvPr/>
        </p:nvGrpSpPr>
        <p:grpSpPr>
          <a:xfrm>
            <a:off x="3137318" y="5281517"/>
            <a:ext cx="1600997" cy="389779"/>
            <a:chOff x="2486488" y="3512517"/>
            <a:chExt cx="2383166" cy="552986"/>
          </a:xfrm>
        </p:grpSpPr>
        <p:pic>
          <p:nvPicPr>
            <p:cNvPr id="54" name="Picture 53" descr="CAS logo.png"/>
            <p:cNvPicPr>
              <a:picLocks noChangeAspect="1"/>
            </p:cNvPicPr>
            <p:nvPr/>
          </p:nvPicPr>
          <p:blipFill>
            <a:blip r:embed="rId35" cstate="print">
              <a:alphaModFix/>
            </a:blip>
            <a:srcRect l="20339" r="21559" b="38491"/>
            <a:stretch>
              <a:fillRect/>
            </a:stretch>
          </p:blipFill>
          <p:spPr>
            <a:xfrm>
              <a:off x="2486488" y="3512517"/>
              <a:ext cx="581490" cy="552986"/>
            </a:xfrm>
            <a:prstGeom prst="rect">
              <a:avLst/>
            </a:prstGeom>
          </p:spPr>
        </p:pic>
        <p:pic>
          <p:nvPicPr>
            <p:cNvPr id="69" name="Picture 68" descr="CAS logo.png"/>
            <p:cNvPicPr>
              <a:picLocks noChangeAspect="1"/>
            </p:cNvPicPr>
            <p:nvPr/>
          </p:nvPicPr>
          <p:blipFill>
            <a:blip r:embed="rId36" cstate="print">
              <a:alphaModFix/>
            </a:blip>
            <a:srcRect t="68436"/>
            <a:stretch>
              <a:fillRect/>
            </a:stretch>
          </p:blipFill>
          <p:spPr>
            <a:xfrm>
              <a:off x="3005221" y="3513967"/>
              <a:ext cx="1864433" cy="528652"/>
            </a:xfrm>
            <a:prstGeom prst="rect">
              <a:avLst/>
            </a:prstGeom>
          </p:spPr>
        </p:pic>
      </p:grpSp>
      <p:pic>
        <p:nvPicPr>
          <p:cNvPr id="65" name="Picture 64" descr="Jackson-school-UT-logo.png"/>
          <p:cNvPicPr>
            <a:picLocks noChangeAspect="1"/>
          </p:cNvPicPr>
          <p:nvPr/>
        </p:nvPicPr>
        <p:blipFill>
          <a:blip r:embed="rId37" cstate="print">
            <a:lum contrast="15000"/>
          </a:blip>
          <a:stretch>
            <a:fillRect/>
          </a:stretch>
        </p:blipFill>
        <p:spPr>
          <a:xfrm>
            <a:off x="2636143" y="3703550"/>
            <a:ext cx="2206118" cy="566850"/>
          </a:xfrm>
          <a:prstGeom prst="rect">
            <a:avLst/>
          </a:prstGeom>
        </p:spPr>
      </p:pic>
      <p:pic>
        <p:nvPicPr>
          <p:cNvPr id="44" name="Picture 43" descr="logolg.gif"/>
          <p:cNvPicPr>
            <a:picLocks noChangeAspect="1"/>
          </p:cNvPicPr>
          <p:nvPr/>
        </p:nvPicPr>
        <p:blipFill>
          <a:blip r:embed="rId38" cstate="print">
            <a:alphaModFix/>
          </a:blip>
          <a:stretch>
            <a:fillRect/>
          </a:stretch>
        </p:blipFill>
        <p:spPr>
          <a:xfrm>
            <a:off x="3006896" y="2467570"/>
            <a:ext cx="1343435" cy="1178555"/>
          </a:xfrm>
          <a:prstGeom prst="rect">
            <a:avLst/>
          </a:prstGeom>
        </p:spPr>
      </p:pic>
      <p:sp>
        <p:nvSpPr>
          <p:cNvPr id="70" name="Title 1"/>
          <p:cNvSpPr>
            <a:spLocks noGrp="1"/>
          </p:cNvSpPr>
          <p:nvPr>
            <p:ph type="title"/>
          </p:nvPr>
        </p:nvSpPr>
        <p:spPr>
          <a:xfrm>
            <a:off x="351796" y="44624"/>
            <a:ext cx="7388556" cy="882775"/>
          </a:xfrm>
        </p:spPr>
        <p:txBody>
          <a:bodyPr>
            <a:normAutofit/>
          </a:bodyPr>
          <a:lstStyle/>
          <a:p>
            <a:pPr algn="l"/>
            <a:r>
              <a:rPr lang="en-US" sz="4000" b="1" spc="300" dirty="0" err="1" smtClean="0">
                <a:solidFill>
                  <a:srgbClr val="000000"/>
                </a:solidFill>
                <a:latin typeface="+mn-lt"/>
              </a:rPr>
              <a:t>PlioMIP</a:t>
            </a:r>
            <a:r>
              <a:rPr lang="en-US" sz="4000" b="1" spc="300" dirty="0" smtClean="0">
                <a:solidFill>
                  <a:srgbClr val="000000"/>
                </a:solidFill>
                <a:latin typeface="+mn-lt"/>
              </a:rPr>
              <a:t> collaboration</a:t>
            </a:r>
            <a:endParaRPr lang="en-US" sz="4000" b="1" spc="300" dirty="0">
              <a:solidFill>
                <a:srgbClr val="000000"/>
              </a:solidFill>
              <a:latin typeface="+mn-lt"/>
            </a:endParaRPr>
          </a:p>
        </p:txBody>
      </p:sp>
      <p:pic>
        <p:nvPicPr>
          <p:cNvPr id="77" name="Picture 76" descr="prism_color_logo_lrg.jpg"/>
          <p:cNvPicPr>
            <a:picLocks noChangeAspect="1"/>
          </p:cNvPicPr>
          <p:nvPr/>
        </p:nvPicPr>
        <p:blipFill>
          <a:blip r:embed="rId39" cstate="print"/>
          <a:stretch>
            <a:fillRect/>
          </a:stretch>
        </p:blipFill>
        <p:spPr>
          <a:xfrm>
            <a:off x="4644008" y="1124744"/>
            <a:ext cx="855706" cy="834517"/>
          </a:xfrm>
          <a:prstGeom prst="rect">
            <a:avLst/>
          </a:prstGeom>
        </p:spPr>
      </p:pic>
      <p:pic>
        <p:nvPicPr>
          <p:cNvPr id="78" name="Picture 18" descr="images.jpeg"/>
          <p:cNvPicPr>
            <a:picLocks noChangeAspect="1"/>
          </p:cNvPicPr>
          <p:nvPr/>
        </p:nvPicPr>
        <p:blipFill>
          <a:blip r:embed="rId40" cstate="print">
            <a:alphaModFix/>
            <a:lum contrast="15000"/>
          </a:blip>
          <a:srcRect/>
          <a:stretch>
            <a:fillRect/>
          </a:stretch>
        </p:blipFill>
        <p:spPr bwMode="auto">
          <a:xfrm>
            <a:off x="8136247" y="1300336"/>
            <a:ext cx="834757" cy="819154"/>
          </a:xfrm>
          <a:prstGeom prst="rect">
            <a:avLst/>
          </a:prstGeom>
          <a:noFill/>
          <a:ln w="9525">
            <a:noFill/>
            <a:miter lim="800000"/>
            <a:headEnd/>
            <a:tailEnd/>
          </a:ln>
        </p:spPr>
      </p:pic>
      <p:pic>
        <p:nvPicPr>
          <p:cNvPr id="79" name="Picture 2" descr="European Research Council logo">
            <a:hlinkClick r:id="rId41" tooltip="European Research Council"/>
          </p:cNvPr>
          <p:cNvPicPr>
            <a:picLocks noChangeAspect="1" noChangeArrowheads="1"/>
          </p:cNvPicPr>
          <p:nvPr/>
        </p:nvPicPr>
        <p:blipFill>
          <a:blip r:embed="rId42" cstate="print"/>
          <a:srcRect/>
          <a:stretch>
            <a:fillRect/>
          </a:stretch>
        </p:blipFill>
        <p:spPr bwMode="auto">
          <a:xfrm>
            <a:off x="3707904" y="1628800"/>
            <a:ext cx="810278" cy="847994"/>
          </a:xfrm>
          <a:prstGeom prst="rect">
            <a:avLst/>
          </a:prstGeom>
          <a:noFill/>
          <a:ln w="9525">
            <a:noFill/>
            <a:miter lim="800000"/>
            <a:headEnd/>
            <a:tailEnd/>
          </a:ln>
        </p:spPr>
      </p:pic>
      <p:pic>
        <p:nvPicPr>
          <p:cNvPr id="80" name="Picture 79" descr="iodp_logo-300x116.png"/>
          <p:cNvPicPr>
            <a:picLocks noChangeAspect="1"/>
          </p:cNvPicPr>
          <p:nvPr/>
        </p:nvPicPr>
        <p:blipFill>
          <a:blip r:embed="rId43" cstate="print">
            <a:alphaModFix/>
          </a:blip>
          <a:stretch>
            <a:fillRect/>
          </a:stretch>
        </p:blipFill>
        <p:spPr>
          <a:xfrm>
            <a:off x="5771298" y="1208653"/>
            <a:ext cx="2355094" cy="910634"/>
          </a:xfrm>
          <a:prstGeom prst="rect">
            <a:avLst/>
          </a:prstGeom>
        </p:spPr>
      </p:pic>
      <p:pic>
        <p:nvPicPr>
          <p:cNvPr id="81" name="Picture 4" descr="The big PMIP 3 logo">
            <a:hlinkClick r:id="rId44"/>
          </p:cNvPr>
          <p:cNvPicPr>
            <a:picLocks noChangeAspect="1" noChangeArrowheads="1"/>
          </p:cNvPicPr>
          <p:nvPr/>
        </p:nvPicPr>
        <p:blipFill>
          <a:blip r:embed="rId45" cstate="print"/>
          <a:srcRect/>
          <a:stretch>
            <a:fillRect/>
          </a:stretch>
        </p:blipFill>
        <p:spPr bwMode="auto">
          <a:xfrm>
            <a:off x="2123728" y="1124744"/>
            <a:ext cx="1692722" cy="79588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7566409" cy="882775"/>
          </a:xfrm>
          <a:prstGeom prst="rect">
            <a:avLst/>
          </a:prstGeom>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Terrestrial d</a:t>
            </a:r>
            <a:r>
              <a:rPr lang="en-US" sz="4400" b="1" spc="300" dirty="0" err="1" smtClean="0">
                <a:latin typeface="+mj-lt"/>
                <a:ea typeface="+mj-ea"/>
                <a:cs typeface="+mj-cs"/>
              </a:rPr>
              <a:t>ata</a:t>
            </a:r>
            <a:r>
              <a:rPr lang="en-US" sz="4400" b="1" spc="300" dirty="0" smtClean="0">
                <a:latin typeface="+mj-lt"/>
                <a:ea typeface="+mj-ea"/>
                <a:cs typeface="+mj-cs"/>
              </a:rPr>
              <a:t>/model comparison (</a:t>
            </a:r>
            <a:r>
              <a:rPr lang="en-US" sz="4400" b="1" spc="300" dirty="0" err="1" smtClean="0">
                <a:latin typeface="+mj-lt"/>
                <a:ea typeface="+mj-ea"/>
                <a:cs typeface="+mj-cs"/>
              </a:rPr>
              <a:t>DMC</a:t>
            </a:r>
            <a:r>
              <a:rPr lang="en-US" sz="4400" b="1" spc="300" dirty="0" smtClean="0">
                <a:latin typeface="+mj-lt"/>
                <a:ea typeface="+mj-ea"/>
                <a:cs typeface="+mj-cs"/>
              </a:rPr>
              <a:t>)</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pic>
        <p:nvPicPr>
          <p:cNvPr id="5122" name="Picture 2"/>
          <p:cNvPicPr>
            <a:picLocks noChangeAspect="1" noChangeArrowheads="1"/>
          </p:cNvPicPr>
          <p:nvPr/>
        </p:nvPicPr>
        <p:blipFill>
          <a:blip r:embed="rId4" cstate="print"/>
          <a:srcRect/>
          <a:stretch>
            <a:fillRect/>
          </a:stretch>
        </p:blipFill>
        <p:spPr bwMode="auto">
          <a:xfrm>
            <a:off x="251520" y="1700808"/>
            <a:ext cx="8496944" cy="4896544"/>
          </a:xfrm>
          <a:prstGeom prst="rect">
            <a:avLst/>
          </a:prstGeom>
          <a:noFill/>
          <a:ln w="9525">
            <a:noFill/>
            <a:miter lim="800000"/>
            <a:headEnd/>
            <a:tailEnd/>
          </a:ln>
        </p:spPr>
      </p:pic>
      <p:sp>
        <p:nvSpPr>
          <p:cNvPr id="11" name="TextBox 10"/>
          <p:cNvSpPr txBox="1"/>
          <p:nvPr/>
        </p:nvSpPr>
        <p:spPr>
          <a:xfrm>
            <a:off x="178950" y="1268760"/>
            <a:ext cx="8892480" cy="461665"/>
          </a:xfrm>
          <a:prstGeom prst="rect">
            <a:avLst/>
          </a:prstGeom>
          <a:noFill/>
        </p:spPr>
        <p:txBody>
          <a:bodyPr wrap="square" rtlCol="0">
            <a:spAutoFit/>
          </a:bodyPr>
          <a:lstStyle/>
          <a:p>
            <a:r>
              <a:rPr lang="en-GB" sz="2400" dirty="0" smtClean="0"/>
              <a:t>45 </a:t>
            </a:r>
            <a:r>
              <a:rPr lang="en-GB" sz="2400" dirty="0" err="1" smtClean="0"/>
              <a:t>palaeobotanical</a:t>
            </a:r>
            <a:r>
              <a:rPr lang="en-GB" sz="2400" dirty="0" smtClean="0"/>
              <a:t> sites where surface temperature can be estimated</a:t>
            </a:r>
            <a:endParaRPr lang="en-GB" sz="2400" dirty="0"/>
          </a:p>
        </p:txBody>
      </p:sp>
      <p:sp>
        <p:nvSpPr>
          <p:cNvPr id="12" name="Rectangle 11"/>
          <p:cNvSpPr/>
          <p:nvPr/>
        </p:nvSpPr>
        <p:spPr>
          <a:xfrm>
            <a:off x="6298981" y="6607456"/>
            <a:ext cx="2892138" cy="261610"/>
          </a:xfrm>
          <a:prstGeom prst="rect">
            <a:avLst/>
          </a:prstGeom>
        </p:spPr>
        <p:txBody>
          <a:bodyPr wrap="none">
            <a:spAutoFit/>
          </a:bodyPr>
          <a:lstStyle/>
          <a:p>
            <a:pPr algn="r"/>
            <a:r>
              <a:rPr lang="en-US" sz="1100" dirty="0" smtClean="0">
                <a:solidFill>
                  <a:schemeClr val="tx1">
                    <a:lumMod val="85000"/>
                    <a:lumOff val="15000"/>
                  </a:schemeClr>
                </a:solidFill>
              </a:rPr>
              <a:t>(</a:t>
            </a:r>
            <a:r>
              <a:rPr lang="en-US" sz="1100" i="1" dirty="0" smtClean="0">
                <a:solidFill>
                  <a:schemeClr val="tx1">
                    <a:lumMod val="85000"/>
                    <a:lumOff val="15000"/>
                  </a:schemeClr>
                </a:solidFill>
              </a:rPr>
              <a:t>Nature Climate Change– Salzmann et al. 2013</a:t>
            </a:r>
            <a:r>
              <a:rPr lang="en-US" sz="1100" dirty="0" smtClean="0">
                <a:solidFill>
                  <a:schemeClr val="tx1">
                    <a:lumMod val="85000"/>
                    <a:lumOff val="15000"/>
                  </a:schemeClr>
                </a:solidFill>
              </a:rPr>
              <a:t>)</a:t>
            </a:r>
            <a:endParaRPr lang="en-US" sz="11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8142473" cy="882775"/>
          </a:xfrm>
          <a:prstGeom prst="rect">
            <a:avLst/>
          </a:prstGeom>
        </p:spPr>
        <p:txBody>
          <a:bodyPr vert="horz" lIns="91440" tIns="45720" rIns="91440" bIns="45720" rtlCol="0" anchor="ctr">
            <a:normAutofit fontScale="7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Terrestrial </a:t>
            </a:r>
            <a:r>
              <a:rPr lang="en-US" sz="4400" b="1" spc="300" noProof="0" dirty="0" err="1" smtClean="0">
                <a:latin typeface="+mj-lt"/>
                <a:ea typeface="+mj-ea"/>
                <a:cs typeface="+mj-cs"/>
              </a:rPr>
              <a:t>DMC</a:t>
            </a:r>
            <a:r>
              <a:rPr lang="en-US" sz="4400" b="1" spc="300" noProof="0" dirty="0" smtClean="0">
                <a:latin typeface="+mj-lt"/>
                <a:ea typeface="+mj-ea"/>
                <a:cs typeface="+mj-cs"/>
              </a:rPr>
              <a:t> – Multi-Model Mean</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4" cstate="print"/>
          <a:srcRect/>
          <a:stretch>
            <a:fillRect/>
          </a:stretch>
        </p:blipFill>
        <p:spPr bwMode="auto">
          <a:xfrm>
            <a:off x="179512" y="1124743"/>
            <a:ext cx="8676456" cy="4464497"/>
          </a:xfrm>
          <a:prstGeom prst="rect">
            <a:avLst/>
          </a:prstGeom>
          <a:noFill/>
          <a:ln w="9525">
            <a:noFill/>
            <a:miter lim="800000"/>
            <a:headEnd/>
            <a:tailEnd/>
          </a:ln>
        </p:spPr>
      </p:pic>
      <p:pic>
        <p:nvPicPr>
          <p:cNvPr id="1027" name="Picture 3"/>
          <p:cNvPicPr>
            <a:picLocks noChangeAspect="1" noChangeArrowheads="1"/>
          </p:cNvPicPr>
          <p:nvPr/>
        </p:nvPicPr>
        <p:blipFill>
          <a:blip r:embed="rId5" cstate="print"/>
          <a:srcRect/>
          <a:stretch>
            <a:fillRect/>
          </a:stretch>
        </p:blipFill>
        <p:spPr bwMode="auto">
          <a:xfrm>
            <a:off x="1115616" y="5445224"/>
            <a:ext cx="7416824" cy="1368152"/>
          </a:xfrm>
          <a:prstGeom prst="rect">
            <a:avLst/>
          </a:prstGeom>
          <a:noFill/>
          <a:ln w="9525">
            <a:noFill/>
            <a:miter lim="800000"/>
            <a:headEnd/>
            <a:tailEnd/>
          </a:ln>
        </p:spPr>
      </p:pic>
      <p:sp>
        <p:nvSpPr>
          <p:cNvPr id="14" name="Rectangle 13"/>
          <p:cNvSpPr/>
          <p:nvPr/>
        </p:nvSpPr>
        <p:spPr>
          <a:xfrm>
            <a:off x="6255700" y="6607456"/>
            <a:ext cx="2935419" cy="261610"/>
          </a:xfrm>
          <a:prstGeom prst="rect">
            <a:avLst/>
          </a:prstGeom>
        </p:spPr>
        <p:txBody>
          <a:bodyPr wrap="none">
            <a:spAutoFit/>
          </a:bodyPr>
          <a:lstStyle/>
          <a:p>
            <a:pPr algn="r"/>
            <a:r>
              <a:rPr lang="en-US" sz="1100" dirty="0" smtClean="0">
                <a:solidFill>
                  <a:schemeClr val="tx1">
                    <a:lumMod val="85000"/>
                    <a:lumOff val="15000"/>
                  </a:schemeClr>
                </a:solidFill>
              </a:rPr>
              <a:t>(</a:t>
            </a:r>
            <a:r>
              <a:rPr lang="en-US" sz="1100" i="1" dirty="0" smtClean="0">
                <a:solidFill>
                  <a:schemeClr val="tx1">
                    <a:lumMod val="85000"/>
                    <a:lumOff val="15000"/>
                  </a:schemeClr>
                </a:solidFill>
              </a:rPr>
              <a:t>Nature Climate Change– Salzmann et al. 2013</a:t>
            </a:r>
            <a:r>
              <a:rPr lang="en-US" sz="1100" dirty="0" smtClean="0">
                <a:solidFill>
                  <a:schemeClr val="tx1">
                    <a:lumMod val="85000"/>
                    <a:lumOff val="15000"/>
                  </a:schemeClr>
                </a:solidFill>
              </a:rPr>
              <a:t>)</a:t>
            </a:r>
            <a:endParaRPr lang="en-US" sz="11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Pliocene_climate_website.png"/>
          <p:cNvPicPr>
            <a:picLocks noChangeAspect="1"/>
          </p:cNvPicPr>
          <p:nvPr/>
        </p:nvPicPr>
        <p:blipFill>
          <a:blip r:embed="rId3" cstate="print"/>
          <a:srcRect r="288" b="16202"/>
          <a:stretch>
            <a:fillRect/>
          </a:stretch>
        </p:blipFill>
        <p:spPr>
          <a:xfrm>
            <a:off x="-1" y="-1"/>
            <a:ext cx="9144001" cy="1412777"/>
          </a:xfrm>
          <a:prstGeom prst="rect">
            <a:avLst/>
          </a:prstGeom>
        </p:spPr>
      </p:pic>
      <p:sp>
        <p:nvSpPr>
          <p:cNvPr id="3" name="TextBox 2"/>
          <p:cNvSpPr txBox="1"/>
          <p:nvPr/>
        </p:nvSpPr>
        <p:spPr>
          <a:xfrm>
            <a:off x="63501" y="1586235"/>
            <a:ext cx="8948965" cy="646331"/>
          </a:xfrm>
          <a:prstGeom prst="rect">
            <a:avLst/>
          </a:prstGeom>
          <a:noFill/>
        </p:spPr>
        <p:txBody>
          <a:bodyPr wrap="square" rtlCol="0">
            <a:spAutoFit/>
          </a:bodyPr>
          <a:lstStyle/>
          <a:p>
            <a:pPr algn="ctr"/>
            <a:r>
              <a:rPr lang="en-GB" sz="3600" b="1" dirty="0" smtClean="0"/>
              <a:t>Can </a:t>
            </a:r>
            <a:r>
              <a:rPr lang="en-GB" sz="3600" b="1" dirty="0" smtClean="0"/>
              <a:t>Models Reproduce Climates of the Past?</a:t>
            </a:r>
            <a:endParaRPr lang="en-GB" sz="3600" b="1" dirty="0">
              <a:effectLst/>
            </a:endParaRPr>
          </a:p>
        </p:txBody>
      </p:sp>
      <p:sp>
        <p:nvSpPr>
          <p:cNvPr id="4" name="TextBox 3"/>
          <p:cNvSpPr txBox="1"/>
          <p:nvPr/>
        </p:nvSpPr>
        <p:spPr>
          <a:xfrm>
            <a:off x="1903162" y="2350621"/>
            <a:ext cx="5337674" cy="646331"/>
          </a:xfrm>
          <a:prstGeom prst="rect">
            <a:avLst/>
          </a:prstGeom>
          <a:noFill/>
        </p:spPr>
        <p:txBody>
          <a:bodyPr wrap="square" rtlCol="0">
            <a:spAutoFit/>
          </a:bodyPr>
          <a:lstStyle/>
          <a:p>
            <a:pPr algn="ctr"/>
            <a:r>
              <a:rPr lang="en-GB" sz="3600" b="1" dirty="0" smtClean="0"/>
              <a:t>No!</a:t>
            </a:r>
            <a:endParaRPr lang="en-GB" sz="3600" b="1" dirty="0"/>
          </a:p>
        </p:txBody>
      </p:sp>
      <p:sp>
        <p:nvSpPr>
          <p:cNvPr id="69636" name="AutoShape 4" descr="data:image/jpeg;base64,/9j/4AAQSkZJRgABAQAAAQABAAD/2wBDAAkGBwgHBgkIBwgKCgkLDRYPDQwMDRsUFRAWIB0iIiAdHx8kKDQsJCYxJx8fLT0tMTU3Ojo6Iys/RD84QzQ5Ojf/2wBDAQoKCg0MDRoPDxo3JR8lNzc3Nzc3Nzc3Nzc3Nzc3Nzc3Nzc3Nzc3Nzc3Nzc3Nzc3Nzc3Nzc3Nzc3Nzc3Nzc3Nzf/wAARCABmAP8DASIAAhEBAxEB/8QAHAAAAgIDAQEAAAAAAAAAAAAAAAcFBgEECAID/8QARxAAAQMDAQUEBQgJAgQHAAAAAQIDBAAFEQYHEiExQRNRYXEUIoGRoRUyNlKxssHRFhczQlNic3STI3IkVZLwNDVEVGNk4f/EABkBAQADAQEAAAAAAAAAAAAAAAABAwQCBf/EADARAAICAgEBBQYGAwEAAAAAAAABAgMEESESBRMxQVEVM1JhgdEUInGx4fAykaHx/9oADAMBAAIRAxEAPwB4V47RH1k++vR4jFc03NCPlOZw/wDUOfeNDLk5DoS43s6U7VH10++jtUfXT765i3U9wo3U9wqdGP2m/hOne1R9dPvo7VH10++uYt1PcKNwdwpoe038P/Tp3tUfXT76O1R9dPvrmLdT3CjcSogBOSeAHjTQ9pP4Tp5Kkq+aQfKslQSMkgDvNUfZTZ51qtMlc+OWDJcC20L4K3cAcR0qY2gjOjbp/R/EUPQjY3V1taJ7tEfXT769IUFDKSD5GuYN1PcKcexoBOnJQHL0tX3U0M2Pm99Pp6dF+rwpaUnBUB5mvdJfbElP6VsZAP8AwKPvuVBoyLu5h1a2OTtW/rp99e81y/upHIDhxFdEamvsfT1ocnSRvEYQ02DxcWeQHuJ8ganRTj5atUnJa0SylpSCVEJA5knFR71/s7B3XbpDSe4vJz9tIe+6iud+dUu4yVKbJylhJw2nyHXzOaignJ3UpJPPCR0oUS7S51CJ0jFvNslqCYtwiuqPIIdSSfZmt7eFcwbqTzAV51c9D61mWmazEuEhT1tcUEHtTks55EE9O8GmjqrtBSlqa0O3pWCRWM+rnIxjnSf1tr+VOkOwrLIUxCQSkvNnC3vEHonuxzpo133wpjuQ1pVzgQziVNjsnucdCT8a12tQ2Z5W61dYald3bp/OudFcSVq+cTnJ4k+2sEYOCMHGcEU0YPaUvhOnUrStIUlQKTyIOQa9dK51sOoLnYHkrt0lSG85Uyri2vwI/EcaeOldQMaitKJjICHAdx5reyW1jp+I8KGvHy43ceDJk18nn2WEb77qG0D95agkfGqltC1edPx0RYQBuD4JSSMhpP1iOp7hSbuM6Xc3y/cJDkhw/vOKzjyHIeyiRxkZsapdKW2dAr1JY0K3VXaECP8A5k/nW5Fnw5gzElsP/wBNwK+yuak/NJwcDmQOVZaWppxLrSlIcSfVWglJHkRTRnXaMt8xOnMivVLfZprKTcn/AJIuznavhJWw+eBWBzSe846+FMcUZ6NNsbYdUTB5UkrpoDUnpEmQ3DbeSt1awlDo3sEk8jinarkaVMe6a7v9yk/JLwZitPLQHOzQlsbqiOagSTw44zUGfMjCWlJN/oLyTGkRXizKYdYdHNt1BSoew18qb8qxX+5RfRtSxYNybxhMmOrs5DR708AlXlwFL/UGkbrZHSVx3ZEU8USW0Egj+Yc0nzro8u7FlDlLggKOVe2W1vuBthtbqzyQ2kqJ9gq+aU2by5ykSb7vxI2c9gP2jg8T+6Pj5UKqqZ2vUUVOxWG436V2FujqWR89xWQhH+4/hzpq2bS1j0dF+Urm+05JQP8AxD3AJJ6IT3/GsX3Vdl0hFFttMdl2SgYEZk4S34rUOvhzPxqjxLfqPX870iS4oRwf2yxhlvwQnqf+yag3RhXQ9JdU/wBhoaT1MzqUzXIrK22I7obQpZ9ZfDOcdPKsbQPobdP6P4ivvpfT0PTkJUWGpa1LO864s8VnlnHIeyvhtA+ht0/o/iKg9B9fcvr8dCB/OnHsc+jkr+7V91NJz86cexz6OSv7tX3U1J5XZ/vi+0mNsX0rY/sW/vuU56TG2L6Vsf2Lf33KI39oe5+qKMeVMrbNJX6Ta4gPqBC3SPHgB+NLU8qZu2aGsKttwA/08KYUfE8QPgfdUs82nfcWa+Qss8CeHLrXQmmbFAs9pjsR2GystguOFI3nFEZJJrnvgQQabugddRpUVi2Xh1LMtsBDbqzhL3Qceivt+FQW4M61NqX0Ina/Zo0VcK5xWkNKeWpp4ITjfOMpPngEe7upcHBGDyPOuk59tg3RpDVwisyWkneSl1AUAe/jWj+iWnP+SwP8CaGi/BdljlF6K/fb07H2XsS0rKZEmKy0FZ6qACj7smk3w5imxteQ3E09bYkZAaZD+6ltAwkAJOBilNUoyZzfeKL8kNPZRp2KuAq9S2UuuuLU2wFpyEJBwSPEkHj4VeL1Y7fd4LsWZGbUFpO6sJG8g9CD0NaegWUs6PtSUDAUwFnzVxPxNWAjNQerRVCNKWvI5llMqiynoy1BSmXFNkjqQcfhV42PTFNX+VEz6siPvEeKDw+8aZLmlbA86t12zwluLUVKUWUkknma+0HT9nt0j0iDbYkd7d3e0aaCVY7sihlqwZ12qexKa/lql6wuSlEkNOBpHgEjH25rT0vbmrrqK3wZOexfdw4AcZABJGfZUhtEgLg6unbySG5Cg+g94UOPxBqCgTX7fOYmRVAPMLC0E8s+Ph0qTz5vV7cvU6NagQ2I4jsxWUMgYDaUADHlSM1/amLNqiRGioCGHEJeQgckhWcgeGQabWltXW7UUdKW1pZmhP8AqRVq9YcskfWHHn78VITrDaLlI9In26LIe3QnfdaCjgdMnzNQetdTHIrXQIbTEhcbUlqdQcKEttPmFKCT8Ca6MBzUO1pWwNOodas8FDjagtCkspBSoHII8c1MAYqDrFolSmm9mDyqgaq2gwrOlUGyIbkSUEpUocGmj7OZz0HDvNX9XKqFZNAwbfIful9cbfX2i3Utq/ZNDJOTnmfPhUnWR3rSVf8Asr1ni641QRL+VJUOMr5rpdLaVD+VCcZHiffV2tEHVNs3UTbhGurHJSVo7NwDvCuR8j76rOq9pSGwqFpvCuaVS1J9VP8AsHXzPDzpdyLrcJLpdkT5bjmc5U+r8+HsoYHfVS9JuT9djqu12u9mPaI08J7WMh6K4EqHgpGCR7CR5VTbvq3Vl9CoVts8uChfA9khZcPhvkDH/fGoTTuurxZ3UpekOTImfXaeWVKA/lUeIPnwpgHUN/ehonWKHFvMJwcFJX2TrZ7lpPAkeHuFCxWq5cSa+RDaW2a4ImalUFZ9b0QKyM/zq6+Q95rd1NtBgWZs2/TzLL7rfqlaRhlnHcB87yHDx6VDXl7XupB6Kq2uxY6/nNt/6YP+5ROSPD4VNaZ2ewLOj06/uNSHkDe7NX7FrHXjz8zw8KEwUv8ACha+bNnZau6SYM6ddy+tcl4Kbce4b6QOg6D2YqX2gfQ26f0fxFbVgv8AAvqpXyaouNRlhsubuEqOM+r4eNau0D6G3T+j+IqDUklQ0nvgQP5049jn0clf3avuppOfnTj2OfRyV/dq+6mpPL7P98X2kxti+lbH9i399ynPSY2xfSpj+xb++5RHodoe5+pRjyPlXSN4tUW82x6DNRvNOD2pPQjxFc3Hka6eB4UZl7NSkpp/I571NpqfpyWWpaFLjqOGZIHqufkfA+zNQvTBGa6YlxY8xhbEtlDzKxhTbiQQR5UttUbMiA5K06rJ4qMNw8/BKjy8j76bOcjAlH81fK9Cr6Z1xd7EUt9oZkMc2HlZKR/KrmPLiKb+m9S2/UUUvQXCHE47RlYwtsnvHUeI4Vz6+y7HecZfbU062rdWhYwUnxrbsl1k2S5MT4aiHG1esnOA4nqk+H48aeJXj5c6n0y8BkbaCfk62f11fdpU/lTP2sSm5+nbLOYyWnl76fJSM0r/ABqUc5z3c2jobRgA0nacf+0b+yom9bQbXZro/bpLEpTrJAUptIIOUg9/jUrok50laD/9Rv7KW+uNK364aruEyFbXXo7qkFCwpIBwhIPM94NQelbOyFMXWueCzfrUsvWNN/6E/nUlp7XNu1BchAhsyUOFBXlxIAwMePjSRmRX4MpyNKbLb7St1aCRlJ9lWzZL9Lx/aufamhkpzLpWKEhja40q1qSAAhSWpzOSw6Rw8UnwOPZzpIXG3y7VMVEnsKZfTzSrr4g9R410rwNRt6sluvkYx7lGQ6n91WMKQe8HmKJmrJw1d+aPDOdULW24lTa1IWnilaTgp8iKvemNpU2ApuPewqZG5duP2iB3n632+da+qtnc+0IVJtqlTYaeJGB2rY8QPneY91UkcRkHIqTy93Y0vQ6Vt0+NcojcuE+h5hwZStP/AHwNbVI7ZvqF2z31qK64owpi0trQeISsnCVAdOJwfPwp4g1ye1jXq6G/MDypB6w1Pc75OfYlOhuIy6pKI7WQngSMq7zwp+dK5puf/mcz+u5941KMvaM5KKSfia2e4UUUVJ4wDnUzpnUU3T0wuw1b7LmA8wVEBwfgruNQ1FDqE3B7TG9FvuornEEjS0uBcGQPXjzG9yQ0e44UEnz+2oO6WTXmpnQ1cm0NMJP7NTiUNA9+Ekk/GqFGkvxXkvxnlsupPquIUQoe2rMztD1M02E+mtrwPnLYSTUaNqyYWLVjY0tF6YRpiA6wJCn3Xl77isYSDjGAO6vW0AE6OuuOjBPxFQ+y67z71FuMm5yVPuB8JTkABI3RwAHKrfcobdwgSYT2ezkNKaVjnhQI/GoPTr6Z0aguNHNPdTe2MvJVYpzQPrIlkkeBSnH2H3UrLpb5FruEiDKTh5he6eHPuI8CONSWkdSyNM3BUhpAeYdAS+0TjeA4gg94ya6PHxpqm1OR0HSV2vOJXqxsDmiG2k+e8s/jVikbWIPo59Ft0ovbvAOlISD5gk/ClldJ8i6z350xYW+8reUQMAdwA7gKg15uTXOHTF7NdltTz7bSASpxaUADvJApla+1dfLNqR2HBkIbYS0hSUlsE8Qc8TVe2bWRy7ajZfU2fRYSg64s8iofNT554+yprbHbFt3CHdUg9m636Os9AoZI94J91CiqM4Y7nHjkjLdtA1C7cYbb0xHZrkNpcHZJHqlQz8M07ByrmJJKSFJ4EcQR0NM607VGWoLTd1gvrkISEqcjlJC/HBIxTRdh5aW1ZI97ZLZHEaFdEDdkdp2KyP30kEjPiCPiaVlWjW+r3NTusobZLENglSEKIKlKPDJx3fiarbDLkh5DLCCt1xQQhA5knkKkyZUo2WtwL3fmFvbKrK+s/sHhjyO8BVB8KfE3TXb6G+QQoFxMZKUq6donBB/6hSIcQttam3ElLiFFK0KGCkjgQaFmZW4OLfoPXZrKErRlvOeLQU0od26oj7MVZ8d9I/Q2tF6aD0eQwt+E6rfw2RvIVyOM88gD3VcXtq9nCMswp619xShI9+9UaN9GXV3aUnyLzW/0vu39wfsFS+yX6Xj+1c+1NVq9z/lW7y5/Zlv0hwr3M53asuyX6XD+1c+1NGedU08lNepifr7UbM+S0iYgIQ8tIBZTwAURU9s91dd7xqP0O5SkLZVHWpKQ2EkqBT3eGapuuLW5adTz2VJPZvOqfaV0KVEnh5HI9lR1muT9nuce4xd0usKJAVyUCMEHzBodLIshdqTfDOkSOFI3abbI9s1UtERIQ3IZS+UJ5JUSoHH/AE59tW1O1i3lnKrbM7XHzQpG7nzz+FLjUV4fvt2euEhISpYCUoHJCByGffQ0Zt9VleovbNKKSJLJHMOpI88iumUchnurn7RdpcvGpIUdCT2bbgeeV3ISc/E4HtroEc6Ms7Ni1GTMngKS03ZzqJ+bIdbajFDjq1Jy+ORJI6U6TWDgeFDXdjwu0peQkf1a6k/gxv8AOPyo/VrqT+DG/wA4/KndnHOtW6SnYVvekx4rkt1CcpYb+cs9wpszPs+lLfIm/wBWupP4Mb/OPyo/VrqX+DG/zj8qcltkuyrexIkxlxHHEBSmFnKmyeh8a2qbJXZ9L9RI/q11L/Bjf5x+VH6tdSfwY3+cflTuFGRx4imx7Pp+ZT9m2n7hp6HMZuSG0rddC0bi94YAxVyrzkA8+J6VnNQbK4KuKivIr2qtJW/UjSTJCmpTYw3Ib4KA7j3jzpcT9mF+YcUIrkWU3+6oLKFHzBH4mmPZNTC+XWXGhwHvQ4qi2qYtQCVLHQDnVgBHTFSZ549N/wCYRadnupirHoKB4l5IFTVn2Vz3nQq8TGmGeqGDvrPtIwPjTazxxmjIFNnEcCmL2aVotMOzwkQ7eylphHIcyT3k9T417udtjXSE7DnNB1hwYUk/aPHxrbFBIHUVBs6Y9PTrgUd42V3Bp1SrRKafY5hD6ilafDOMH4VCnZ7qYEj0FJ8Q8mmx+kaFatOn246lKQx2zj2+MI8CO/iPfU7nAyTw8anZheFRNvQlImzPUT6h2qYsdJPEuOk49gBq/wCktCQdPLEpa/S5w5PLTgI4cd0dOvHiatgwcGs5402XVYdVb2kGDiqhqzQUG/umW04Yk4gAupG8leOW8nr5jjVuz3VGTrnKj3aHCYtj8hl8EuSknCGfOoLrYwnHU1wKeVsz1EwpXZpivp6Ft0jPsUBWl+gOpv8Alh/yo/OnueXGs5qdmR9n0v1Eizs11G4RvNRms9XHuXuBq46H0HM0/dBcZs1hxfZKb7FpJI4447xx3d1X6jNNndeFVXJSXiQeqNLwdSRUtTElDzeeyfR85GefmPClnP2YX6O4oRlxZTYPBQWUKPmCOHsJp0ZrB54ps7txarXtrkRQ2e6lJx6CkeJdTUnbtlt5edBnSI0VrqUqLi/YMAfGnETw7qgrLqNN2vVztzUZSUQFBKnyrIWT0A9hoUfgqItJ+Z9dN6dg6didhBQSpZy68s5W4fE/hUyKgrlqNELUNtsyYynXZoKt9KwA2kdT38jU7Q2w6UumPkYVypV6tMli/wA1/UCpxtLwS3ElQ3juxT3lIPPnz+NNUjIxVNGzuDvvNruM9UB5/t3IRUncUrOeJxnHtqCrIhOaSiRO6u8anjaecuMp22W2Clx91LpbU+opBBWoYPJQ+NaV+jyrRplq2R72qYbjcgiO42s5aR9Xe3iTxxnlzq13PQ0WZcpE6NcZsFcloNPojKSAtIAGOIOOAA9lfRWiLYHbOplTrTVqUVMspwUrUSCSrIyTlI60Ke5safHP6/3yKhOlSbxqO4xPRrhMg2xr0dtqLJS0lK8YK1kqTniCOvKvi+Lv8m6YsM6RJamSJS1OKS/lfZBWAN5J48CfdVtm6AhSZ019FwnR2Jy9+VGaUkIdOSTnIzjJPXrW6nSEBF5t9yaW62Lez2MeMkJ7NIwod2c+t39BQ5/D2Pe/3+f2KD8qv2dzVs23yX+yZWmLHDrpWEuFWFK9bPEYUanrfp5UB20T031xmS0z20xl51S1SOGT6pVwHPofhUojZ/bBZp1sckynUzJPpC3lFO+lfhgYxz5jqa2LVo2JCluTJkuTcJa2SwHZJB3GyMYSABjh+PfQmNE0+V/HIu0uXrUNrlXNES5uTZD+YslEpDbLKQeKN0rBzjI+b7aZV8UqPo2WucpZdbhEuFKylRWE8sjlk1GQtndvjrjofnTZcOM72zEN5SS2lffgDJ//AE1Yb7aG71a37e8+6y2+AFqaxvYznHEEUO6qpxi2/HQqIDT0DT9liQnnmpl/kYfcQ4QQ0leOAzwJ3hxHPFbz8lVju2qWbbJkehRIIRhb6l4eXuhJBJ4EFR9xq6XLRcObFtTTUuTFdtaAiM+yU7wGBzyCDyBr4OaAty7NLt6pcvfmPJeky95JddUDkZJGMZJ6UKvw9i4Xl9vueNn1ldj2yLdJc6XJfkxgUodcyhtCjvAAe7iarGqrgzPl3iaybnNjxEdiFofDLEZzOARhQKzk93WmmwwiOw2w0AlDaAhIA4AAYFU9ezmCuJOiC53BMaY92xaSpICFZzn5vHoOOeQ60LbKZ92oQPra7hJtOzlq4SXFOyGoZdCnDk5PFIPvFQNp09Im2qz3ReoHYt1kuh9xx51Su2STkICd4AdPyq+TbLFm2Vdpd3hHWyGiUnBAAwD58Kh7RoeLAmR5cifMnOREFEUSCndYH8oAHGpJlVNtcbWiizkNzH9Z3x115AaWlhgocKcrBCeOOYG6nhy41vl9b8DT9odcuk2U3FEmREjuBsEK4jtHFKBGAcYH4irL+r6B+j7lm9Pm9k7I7d13KN9Z7id3GOXTPCtiTomI9eHLk1Pmx1vMBh1tlYCVpCQnuyOAHI9POhUqLF5eP32L5m5TGdCXJbL8hImXFLMNPaFZSkYJAVnwx7PGpIBdm1plmZKcatlrU9J7V9Sg4oNkYIJ7yk48KtLegoDcG1wxMllm3yDISn1P9RRIPreryHLhjnXyv1gZtzV+uyI8y5vXFsNvRULSkhHBJ3CBngOPXlQjuLIpN+X9/co81mcrTlslquMsXS9SylR9IUB2ZVwwnOMZ3T7cVYHZ7yNX36Wl50RbRbuzSjfO6F7owcd/zq0tPWZc7UlmXDj3IW63tFbi5+96q+OEJBxyOOQ6Hwq2q0NDVDu0f06YFXR4OvOgo304VvbqfV+b0wc8KHNdU2tr+8fcX6IspFp0t/xk35QnyyskvrIS3vAA4z3YPvqRnyXbojVF9fmSW0Q1+jwUtvKQEKB3enPPD3mro5pOI3Otk9DsharVH7KNHBSEK4EZPDOTw644Cl29al3SP6DabZd4kiXNDkmM+pXYsI6qzgAnl3nh5UInXOta/vgXuzx32Nm+6886qQ5AccUtSyVgrSpQ488jIHsqiTLncZmjoESFLdCokRybNdDit4+uQhOeeefwpwKhoXAMPJS2WuyyOYGMcKr1t0HbbfY7hampEhSZ6dx19e6XAkDAA4Y4cTy6moNFlM2kl4a0VadeJT7710afcEWxQG0pSFndckuJAG99bBIz4itUsSYv6JyW5sxV1uTyXn1LfUQpskEjdzjGFfbV5j6LtrOmXrDvvKYfJU48SO0UrIIVkDGRgdOleLRouNbpbct+fMmvsM9jGVIUkhhOMeqABxweZqTjuLW+f/OfsVqwML1BfL5dpVwlIgRJeUMNOEIXucRnwwBw8agLfKnK06ymO8pmVfrsQ442cK3OAVjuG8r4UyrTpGLarBMtEaXJKJalqW+vdLgKkhPDhjkB0rUe0HCVb7XEjTZkZVtUVMvtlO+STk5yMc+PKoDx5tL1539f4ILTFvbRtLnNRlOri2yMG0F1ZWUk7vDJ48ys0yRUJp3TMawyJz7EiQ+7McC3FvqCjwzwzjxPOpuhporcI8+bM0UUULgooooAooooAooooAooooAooooAooooAooooAooooDBoIoooA3R3VmiigCsbo7hRRQAKzRRQBRRRQBRRRQBRRRQH//Z"/>
          <p:cNvSpPr>
            <a:spLocks noChangeAspect="1" noChangeArrowheads="1"/>
          </p:cNvSpPr>
          <p:nvPr/>
        </p:nvSpPr>
        <p:spPr bwMode="auto">
          <a:xfrm>
            <a:off x="63500" y="-330200"/>
            <a:ext cx="1666875" cy="6667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sp>
        <p:nvSpPr>
          <p:cNvPr id="69638" name="AutoShape 6" descr="data:image/jpeg;base64,/9j/4AAQSkZJRgABAQAAAQABAAD/2wBDAAkGBwgHBgkIBwgKCgkLDRYPDQwMDRsUFRAWIB0iIiAdHx8kKDQsJCYxJx8fLT0tMTU3Ojo6Iys/RD84QzQ5Ojf/2wBDAQoKCg0MDRoPDxo3JR8lNzc3Nzc3Nzc3Nzc3Nzc3Nzc3Nzc3Nzc3Nzc3Nzc3Nzc3Nzc3Nzc3Nzc3Nzc3Nzc3Nzf/wAARCABmAP8DASIAAhEBAxEB/8QAHAAAAgIDAQEAAAAAAAAAAAAAAAcFBgEECAID/8QARxAAAQMDAQUEBQgJAgQHAAAAAQIDBAAFEQYHEiExQRNRYXEUIoGRoRUyNlKxssHRFhczQlNic3STI3IkVZLwNDVEVGNk4f/EABkBAQADAQEAAAAAAAAAAAAAAAABAwQCBf/EADARAAICAgEBBQYGAwEAAAAAAAABAgMEESESBRMxQVEVM1JhgdEUInGx4fAykaHx/9oADAMBAAIRAxEAPwB4V47RH1k++vR4jFc03NCPlOZw/wDUOfeNDLk5DoS43s6U7VH10++jtUfXT765i3U9wo3U9wqdGP2m/hOne1R9dPvo7VH10++uYt1PcKNwdwpoe038P/Tp3tUfXT76O1R9dPvrmLdT3CjcSogBOSeAHjTQ9pP4Tp5Kkq+aQfKslQSMkgDvNUfZTZ51qtMlc+OWDJcC20L4K3cAcR0qY2gjOjbp/R/EUPQjY3V1taJ7tEfXT769IUFDKSD5GuYN1PcKcexoBOnJQHL0tX3U0M2Pm99Pp6dF+rwpaUnBUB5mvdJfbElP6VsZAP8AwKPvuVBoyLu5h1a2OTtW/rp99e81y/upHIDhxFdEamvsfT1ocnSRvEYQ02DxcWeQHuJ8ganRTj5atUnJa0SylpSCVEJA5knFR71/s7B3XbpDSe4vJz9tIe+6iud+dUu4yVKbJylhJw2nyHXzOaignJ3UpJPPCR0oUS7S51CJ0jFvNslqCYtwiuqPIIdSSfZmt7eFcwbqTzAV51c9D61mWmazEuEhT1tcUEHtTks55EE9O8GmjqrtBSlqa0O3pWCRWM+rnIxjnSf1tr+VOkOwrLIUxCQSkvNnC3vEHonuxzpo133wpjuQ1pVzgQziVNjsnucdCT8a12tQ2Z5W61dYald3bp/OudFcSVq+cTnJ4k+2sEYOCMHGcEU0YPaUvhOnUrStIUlQKTyIOQa9dK51sOoLnYHkrt0lSG85Uyri2vwI/EcaeOldQMaitKJjICHAdx5reyW1jp+I8KGvHy43ceDJk18nn2WEb77qG0D95agkfGqltC1edPx0RYQBuD4JSSMhpP1iOp7hSbuM6Xc3y/cJDkhw/vOKzjyHIeyiRxkZsapdKW2dAr1JY0K3VXaECP8A5k/nW5Fnw5gzElsP/wBNwK+yuak/NJwcDmQOVZaWppxLrSlIcSfVWglJHkRTRnXaMt8xOnMivVLfZprKTcn/AJIuznavhJWw+eBWBzSe846+FMcUZ6NNsbYdUTB5UkrpoDUnpEmQ3DbeSt1awlDo3sEk8jinarkaVMe6a7v9yk/JLwZitPLQHOzQlsbqiOagSTw44zUGfMjCWlJN/oLyTGkRXizKYdYdHNt1BSoew18qb8qxX+5RfRtSxYNybxhMmOrs5DR708AlXlwFL/UGkbrZHSVx3ZEU8USW0Egj+Yc0nzro8u7FlDlLggKOVe2W1vuBthtbqzyQ2kqJ9gq+aU2by5ykSb7vxI2c9gP2jg8T+6Pj5UKqqZ2vUUVOxWG436V2FujqWR89xWQhH+4/hzpq2bS1j0dF+Urm+05JQP8AxD3AJJ6IT3/GsX3Vdl0hFFttMdl2SgYEZk4S34rUOvhzPxqjxLfqPX870iS4oRwf2yxhlvwQnqf+yag3RhXQ9JdU/wBhoaT1MzqUzXIrK22I7obQpZ9ZfDOcdPKsbQPobdP6P4ivvpfT0PTkJUWGpa1LO864s8VnlnHIeyvhtA+ht0/o/iKg9B9fcvr8dCB/OnHsc+jkr+7V91NJz86cexz6OSv7tX3U1J5XZ/vi+0mNsX0rY/sW/vuU56TG2L6Vsf2Lf33KI39oe5+qKMeVMrbNJX6Ta4gPqBC3SPHgB+NLU8qZu2aGsKttwA/08KYUfE8QPgfdUs82nfcWa+Qss8CeHLrXQmmbFAs9pjsR2GystguOFI3nFEZJJrnvgQQabugddRpUVi2Xh1LMtsBDbqzhL3Qceivt+FQW4M61NqX0Ina/Zo0VcK5xWkNKeWpp4ITjfOMpPngEe7upcHBGDyPOuk59tg3RpDVwisyWkneSl1AUAe/jWj+iWnP+SwP8CaGi/BdljlF6K/fb07H2XsS0rKZEmKy0FZ6qACj7smk3w5imxteQ3E09bYkZAaZD+6ltAwkAJOBilNUoyZzfeKL8kNPZRp2KuAq9S2UuuuLU2wFpyEJBwSPEkHj4VeL1Y7fd4LsWZGbUFpO6sJG8g9CD0NaegWUs6PtSUDAUwFnzVxPxNWAjNQerRVCNKWvI5llMqiynoy1BSmXFNkjqQcfhV42PTFNX+VEz6siPvEeKDw+8aZLmlbA86t12zwluLUVKUWUkknma+0HT9nt0j0iDbYkd7d3e0aaCVY7sihlqwZ12qexKa/lql6wuSlEkNOBpHgEjH25rT0vbmrrqK3wZOexfdw4AcZABJGfZUhtEgLg6unbySG5Cg+g94UOPxBqCgTX7fOYmRVAPMLC0E8s+Ph0qTz5vV7cvU6NagQ2I4jsxWUMgYDaUADHlSM1/amLNqiRGioCGHEJeQgckhWcgeGQabWltXW7UUdKW1pZmhP8AqRVq9YcskfWHHn78VITrDaLlI9In26LIe3QnfdaCjgdMnzNQetdTHIrXQIbTEhcbUlqdQcKEttPmFKCT8Ca6MBzUO1pWwNOodas8FDjagtCkspBSoHII8c1MAYqDrFolSmm9mDyqgaq2gwrOlUGyIbkSUEpUocGmj7OZz0HDvNX9XKqFZNAwbfIful9cbfX2i3Utq/ZNDJOTnmfPhUnWR3rSVf8Asr1ni641QRL+VJUOMr5rpdLaVD+VCcZHiffV2tEHVNs3UTbhGurHJSVo7NwDvCuR8j76rOq9pSGwqFpvCuaVS1J9VP8AsHXzPDzpdyLrcJLpdkT5bjmc5U+r8+HsoYHfVS9JuT9djqu12u9mPaI08J7WMh6K4EqHgpGCR7CR5VTbvq3Vl9CoVts8uChfA9khZcPhvkDH/fGoTTuurxZ3UpekOTImfXaeWVKA/lUeIPnwpgHUN/ehonWKHFvMJwcFJX2TrZ7lpPAkeHuFCxWq5cSa+RDaW2a4ImalUFZ9b0QKyM/zq6+Q95rd1NtBgWZs2/TzLL7rfqlaRhlnHcB87yHDx6VDXl7XupB6Kq2uxY6/nNt/6YP+5ROSPD4VNaZ2ewLOj06/uNSHkDe7NX7FrHXjz8zw8KEwUv8ACha+bNnZau6SYM6ddy+tcl4Kbce4b6QOg6D2YqX2gfQ26f0fxFbVgv8AAvqpXyaouNRlhsubuEqOM+r4eNau0D6G3T+j+IqDUklQ0nvgQP5049jn0clf3avuppOfnTj2OfRyV/dq+6mpPL7P98X2kxti+lbH9i399ynPSY2xfSpj+xb++5RHodoe5+pRjyPlXSN4tUW82x6DNRvNOD2pPQjxFc3Hka6eB4UZl7NSkpp/I571NpqfpyWWpaFLjqOGZIHqufkfA+zNQvTBGa6YlxY8xhbEtlDzKxhTbiQQR5UttUbMiA5K06rJ4qMNw8/BKjy8j76bOcjAlH81fK9Cr6Z1xd7EUt9oZkMc2HlZKR/KrmPLiKb+m9S2/UUUvQXCHE47RlYwtsnvHUeI4Vz6+y7HecZfbU062rdWhYwUnxrbsl1k2S5MT4aiHG1esnOA4nqk+H48aeJXj5c6n0y8BkbaCfk62f11fdpU/lTP2sSm5+nbLOYyWnl76fJSM0r/ABqUc5z3c2jobRgA0nacf+0b+yom9bQbXZro/bpLEpTrJAUptIIOUg9/jUrok50laD/9Rv7KW+uNK364aruEyFbXXo7qkFCwpIBwhIPM94NQelbOyFMXWueCzfrUsvWNN/6E/nUlp7XNu1BchAhsyUOFBXlxIAwMePjSRmRX4MpyNKbLb7St1aCRlJ9lWzZL9Lx/aufamhkpzLpWKEhja40q1qSAAhSWpzOSw6Rw8UnwOPZzpIXG3y7VMVEnsKZfTzSrr4g9R410rwNRt6sluvkYx7lGQ6n91WMKQe8HmKJmrJw1d+aPDOdULW24lTa1IWnilaTgp8iKvemNpU2ApuPewqZG5duP2iB3n632+da+qtnc+0IVJtqlTYaeJGB2rY8QPneY91UkcRkHIqTy93Y0vQ6Vt0+NcojcuE+h5hwZStP/AHwNbVI7ZvqF2z31qK64owpi0trQeISsnCVAdOJwfPwp4g1ye1jXq6G/MDypB6w1Pc75OfYlOhuIy6pKI7WQngSMq7zwp+dK5puf/mcz+u5941KMvaM5KKSfia2e4UUUVJ4wDnUzpnUU3T0wuw1b7LmA8wVEBwfgruNQ1FDqE3B7TG9FvuornEEjS0uBcGQPXjzG9yQ0e44UEnz+2oO6WTXmpnQ1cm0NMJP7NTiUNA9+Ekk/GqFGkvxXkvxnlsupPquIUQoe2rMztD1M02E+mtrwPnLYSTUaNqyYWLVjY0tF6YRpiA6wJCn3Xl77isYSDjGAO6vW0AE6OuuOjBPxFQ+y67z71FuMm5yVPuB8JTkABI3RwAHKrfcobdwgSYT2ezkNKaVjnhQI/GoPTr6Z0aguNHNPdTe2MvJVYpzQPrIlkkeBSnH2H3UrLpb5FruEiDKTh5he6eHPuI8CONSWkdSyNM3BUhpAeYdAS+0TjeA4gg94ya6PHxpqm1OR0HSV2vOJXqxsDmiG2k+e8s/jVikbWIPo59Ft0ovbvAOlISD5gk/ClldJ8i6z350xYW+8reUQMAdwA7gKg15uTXOHTF7NdltTz7bSASpxaUADvJApla+1dfLNqR2HBkIbYS0hSUlsE8Qc8TVe2bWRy7ajZfU2fRYSg64s8iofNT554+yprbHbFt3CHdUg9m636Os9AoZI94J91CiqM4Y7nHjkjLdtA1C7cYbb0xHZrkNpcHZJHqlQz8M07ByrmJJKSFJ4EcQR0NM607VGWoLTd1gvrkISEqcjlJC/HBIxTRdh5aW1ZI97ZLZHEaFdEDdkdp2KyP30kEjPiCPiaVlWjW+r3NTusobZLENglSEKIKlKPDJx3fiarbDLkh5DLCCt1xQQhA5knkKkyZUo2WtwL3fmFvbKrK+s/sHhjyO8BVB8KfE3TXb6G+QQoFxMZKUq6donBB/6hSIcQttam3ElLiFFK0KGCkjgQaFmZW4OLfoPXZrKErRlvOeLQU0od26oj7MVZ8d9I/Q2tF6aD0eQwt+E6rfw2RvIVyOM88gD3VcXtq9nCMswp619xShI9+9UaN9GXV3aUnyLzW/0vu39wfsFS+yX6Xj+1c+1NVq9z/lW7y5/Zlv0hwr3M53asuyX6XD+1c+1NGedU08lNepifr7UbM+S0iYgIQ8tIBZTwAURU9s91dd7xqP0O5SkLZVHWpKQ2EkqBT3eGapuuLW5adTz2VJPZvOqfaV0KVEnh5HI9lR1muT9nuce4xd0usKJAVyUCMEHzBodLIshdqTfDOkSOFI3abbI9s1UtERIQ3IZS+UJ5JUSoHH/AE59tW1O1i3lnKrbM7XHzQpG7nzz+FLjUV4fvt2euEhISpYCUoHJCByGffQ0Zt9VleovbNKKSJLJHMOpI88iumUchnurn7RdpcvGpIUdCT2bbgeeV3ISc/E4HtroEc6Ms7Ni1GTMngKS03ZzqJ+bIdbajFDjq1Jy+ORJI6U6TWDgeFDXdjwu0peQkf1a6k/gxv8AOPyo/VrqT+DG/wA4/KndnHOtW6SnYVvekx4rkt1CcpYb+cs9wpszPs+lLfIm/wBWupP4Mb/OPyo/VrqX+DG/zj8qcltkuyrexIkxlxHHEBSmFnKmyeh8a2qbJXZ9L9RI/q11L/Bjf5x+VH6tdSfwY3+cflTuFGRx4imx7Pp+ZT9m2n7hp6HMZuSG0rddC0bi94YAxVyrzkA8+J6VnNQbK4KuKivIr2qtJW/UjSTJCmpTYw3Ib4KA7j3jzpcT9mF+YcUIrkWU3+6oLKFHzBH4mmPZNTC+XWXGhwHvQ4qi2qYtQCVLHQDnVgBHTFSZ549N/wCYRadnupirHoKB4l5IFTVn2Vz3nQq8TGmGeqGDvrPtIwPjTazxxmjIFNnEcCmL2aVotMOzwkQ7eylphHIcyT3k9T417udtjXSE7DnNB1hwYUk/aPHxrbFBIHUVBs6Y9PTrgUd42V3Bp1SrRKafY5hD6ilafDOMH4VCnZ7qYEj0FJ8Q8mmx+kaFatOn246lKQx2zj2+MI8CO/iPfU7nAyTw8anZheFRNvQlImzPUT6h2qYsdJPEuOk49gBq/wCktCQdPLEpa/S5w5PLTgI4cd0dOvHiatgwcGs5402XVYdVb2kGDiqhqzQUG/umW04Yk4gAupG8leOW8nr5jjVuz3VGTrnKj3aHCYtj8hl8EuSknCGfOoLrYwnHU1wKeVsz1EwpXZpivp6Ft0jPsUBWl+gOpv8Alh/yo/OnueXGs5qdmR9n0v1Eizs11G4RvNRms9XHuXuBq46H0HM0/dBcZs1hxfZKb7FpJI4447xx3d1X6jNNndeFVXJSXiQeqNLwdSRUtTElDzeeyfR85GefmPClnP2YX6O4oRlxZTYPBQWUKPmCOHsJp0ZrB54ps7txarXtrkRQ2e6lJx6CkeJdTUnbtlt5edBnSI0VrqUqLi/YMAfGnETw7qgrLqNN2vVztzUZSUQFBKnyrIWT0A9hoUfgqItJ+Z9dN6dg6didhBQSpZy68s5W4fE/hUyKgrlqNELUNtsyYynXZoKt9KwA2kdT38jU7Q2w6UumPkYVypV6tMli/wA1/UCpxtLwS3ElQ3juxT3lIPPnz+NNUjIxVNGzuDvvNruM9UB5/t3IRUncUrOeJxnHtqCrIhOaSiRO6u8anjaecuMp22W2Clx91LpbU+opBBWoYPJQ+NaV+jyrRplq2R72qYbjcgiO42s5aR9Xe3iTxxnlzq13PQ0WZcpE6NcZsFcloNPojKSAtIAGOIOOAA9lfRWiLYHbOplTrTVqUVMspwUrUSCSrIyTlI60Ke5safHP6/3yKhOlSbxqO4xPRrhMg2xr0dtqLJS0lK8YK1kqTniCOvKvi+Lv8m6YsM6RJamSJS1OKS/lfZBWAN5J48CfdVtm6AhSZ019FwnR2Jy9+VGaUkIdOSTnIzjJPXrW6nSEBF5t9yaW62Lez2MeMkJ7NIwod2c+t39BQ5/D2Pe/3+f2KD8qv2dzVs23yX+yZWmLHDrpWEuFWFK9bPEYUanrfp5UB20T031xmS0z20xl51S1SOGT6pVwHPofhUojZ/bBZp1sckynUzJPpC3lFO+lfhgYxz5jqa2LVo2JCluTJkuTcJa2SwHZJB3GyMYSABjh+PfQmNE0+V/HIu0uXrUNrlXNES5uTZD+YslEpDbLKQeKN0rBzjI+b7aZV8UqPo2WucpZdbhEuFKylRWE8sjlk1GQtndvjrjofnTZcOM72zEN5SS2lffgDJ//AE1Yb7aG71a37e8+6y2+AFqaxvYznHEEUO6qpxi2/HQqIDT0DT9liQnnmpl/kYfcQ4QQ0leOAzwJ3hxHPFbz8lVju2qWbbJkehRIIRhb6l4eXuhJBJ4EFR9xq6XLRcObFtTTUuTFdtaAiM+yU7wGBzyCDyBr4OaAty7NLt6pcvfmPJeky95JddUDkZJGMZJ6UKvw9i4Xl9vueNn1ldj2yLdJc6XJfkxgUodcyhtCjvAAe7iarGqrgzPl3iaybnNjxEdiFofDLEZzOARhQKzk93WmmwwiOw2w0AlDaAhIA4AAYFU9ezmCuJOiC53BMaY92xaSpICFZzn5vHoOOeQ60LbKZ92oQPra7hJtOzlq4SXFOyGoZdCnDk5PFIPvFQNp09Im2qz3ReoHYt1kuh9xx51Su2STkICd4AdPyq+TbLFm2Vdpd3hHWyGiUnBAAwD58Kh7RoeLAmR5cifMnOREFEUSCndYH8oAHGpJlVNtcbWiizkNzH9Z3x115AaWlhgocKcrBCeOOYG6nhy41vl9b8DT9odcuk2U3FEmREjuBsEK4jtHFKBGAcYH4irL+r6B+j7lm9Pm9k7I7d13KN9Z7id3GOXTPCtiTomI9eHLk1Pmx1vMBh1tlYCVpCQnuyOAHI9POhUqLF5eP32L5m5TGdCXJbL8hImXFLMNPaFZSkYJAVnwx7PGpIBdm1plmZKcatlrU9J7V9Sg4oNkYIJ7yk48KtLegoDcG1wxMllm3yDISn1P9RRIPreryHLhjnXyv1gZtzV+uyI8y5vXFsNvRULSkhHBJ3CBngOPXlQjuLIpN+X9/co81mcrTlslquMsXS9SylR9IUB2ZVwwnOMZ3T7cVYHZ7yNX36Wl50RbRbuzSjfO6F7owcd/zq0tPWZc7UlmXDj3IW63tFbi5+96q+OEJBxyOOQ6Hwq2q0NDVDu0f06YFXR4OvOgo304VvbqfV+b0wc8KHNdU2tr+8fcX6IspFp0t/xk35QnyyskvrIS3vAA4z3YPvqRnyXbojVF9fmSW0Q1+jwUtvKQEKB3enPPD3mro5pOI3Otk9DsharVH7KNHBSEK4EZPDOTw644Cl29al3SP6DabZd4kiXNDkmM+pXYsI6qzgAnl3nh5UInXOta/vgXuzx32Nm+6886qQ5AccUtSyVgrSpQ488jIHsqiTLncZmjoESFLdCokRybNdDit4+uQhOeeefwpwKhoXAMPJS2WuyyOYGMcKr1t0HbbfY7hampEhSZ6dx19e6XAkDAA4Y4cTy6moNFlM2kl4a0VadeJT7710afcEWxQG0pSFndckuJAG99bBIz4itUsSYv6JyW5sxV1uTyXn1LfUQpskEjdzjGFfbV5j6LtrOmXrDvvKYfJU48SO0UrIIVkDGRgdOleLRouNbpbct+fMmvsM9jGVIUkhhOMeqABxweZqTjuLW+f/OfsVqwML1BfL5dpVwlIgRJeUMNOEIXucRnwwBw8agLfKnK06ymO8pmVfrsQ442cK3OAVjuG8r4UyrTpGLarBMtEaXJKJalqW+vdLgKkhPDhjkB0rUe0HCVb7XEjTZkZVtUVMvtlO+STk5yMc+PKoDx5tL1539f4ILTFvbRtLnNRlOri2yMG0F1ZWUk7vDJ48ys0yRUJp3TMawyJz7EiQ+7McC3FvqCjwzwzjxPOpuhporcI8+bM0UUULgooooAooooAooooAooooAooooAooooAooooAooooDBoIoooA3R3VmiigCsbo7hRRQAKzRRQBRRRQBRRRQBRRRQH//Z"/>
          <p:cNvSpPr>
            <a:spLocks noChangeAspect="1" noChangeArrowheads="1"/>
          </p:cNvSpPr>
          <p:nvPr/>
        </p:nvSpPr>
        <p:spPr bwMode="auto">
          <a:xfrm>
            <a:off x="63500" y="-330200"/>
            <a:ext cx="1666875" cy="666750"/>
          </a:xfrm>
          <a:prstGeom prst="rect">
            <a:avLst/>
          </a:prstGeom>
          <a:noFill/>
        </p:spPr>
        <p:txBody>
          <a:bodyPr vert="horz" wrap="square" lIns="91440" tIns="45720" rIns="91440" bIns="45720" numCol="1" anchor="t" anchorCtr="0" compatLnSpc="1">
            <a:prstTxWarp prst="textNoShape">
              <a:avLst/>
            </a:prstTxWarp>
          </a:bodyPr>
          <a:lstStyle/>
          <a:p>
            <a:endParaRPr lang="en-GB"/>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501" y="142724"/>
            <a:ext cx="1121264" cy="10772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184765" y="142724"/>
            <a:ext cx="7827701" cy="1077218"/>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txBody>
          <a:bodyPr wrap="square" rtlCol="0">
            <a:spAutoFit/>
          </a:bodyPr>
          <a:lstStyle/>
          <a:p>
            <a:r>
              <a:rPr lang="en-GB" sz="3200" b="1" dirty="0"/>
              <a:t>Palynology Group Meeting 2014</a:t>
            </a:r>
          </a:p>
          <a:p>
            <a:r>
              <a:rPr lang="en-GB" sz="3200" b="1" i="1" dirty="0"/>
              <a:t>“Palynology in the Modelling World”</a:t>
            </a:r>
            <a:endParaRPr lang="en-GB" sz="3200" dirty="0"/>
          </a:p>
        </p:txBody>
      </p:sp>
      <p:sp>
        <p:nvSpPr>
          <p:cNvPr id="22" name="TextBox 21"/>
          <p:cNvSpPr txBox="1"/>
          <p:nvPr/>
        </p:nvSpPr>
        <p:spPr>
          <a:xfrm>
            <a:off x="1903162" y="3070701"/>
            <a:ext cx="5337674" cy="646331"/>
          </a:xfrm>
          <a:prstGeom prst="rect">
            <a:avLst/>
          </a:prstGeom>
          <a:noFill/>
        </p:spPr>
        <p:txBody>
          <a:bodyPr wrap="square" rtlCol="0">
            <a:spAutoFit/>
          </a:bodyPr>
          <a:lstStyle/>
          <a:p>
            <a:pPr algn="ctr"/>
            <a:r>
              <a:rPr lang="en-GB" sz="3600" b="1" dirty="0" smtClean="0"/>
              <a:t>Sometimes</a:t>
            </a:r>
            <a:endParaRPr lang="en-GB" sz="3600" b="1" dirty="0"/>
          </a:p>
        </p:txBody>
      </p:sp>
      <p:sp>
        <p:nvSpPr>
          <p:cNvPr id="23" name="TextBox 22"/>
          <p:cNvSpPr txBox="1"/>
          <p:nvPr/>
        </p:nvSpPr>
        <p:spPr>
          <a:xfrm>
            <a:off x="1691680" y="3789040"/>
            <a:ext cx="5904656" cy="1200329"/>
          </a:xfrm>
          <a:prstGeom prst="rect">
            <a:avLst/>
          </a:prstGeom>
          <a:noFill/>
        </p:spPr>
        <p:txBody>
          <a:bodyPr wrap="square" rtlCol="0">
            <a:spAutoFit/>
          </a:bodyPr>
          <a:lstStyle/>
          <a:p>
            <a:pPr algn="ctr"/>
            <a:r>
              <a:rPr lang="en-GB" sz="3600" b="1" dirty="0" smtClean="0"/>
              <a:t>To within known uncertainties often they can!</a:t>
            </a:r>
            <a:endParaRPr lang="en-GB" sz="3600" b="1" dirty="0"/>
          </a:p>
        </p:txBody>
      </p:sp>
      <p:sp>
        <p:nvSpPr>
          <p:cNvPr id="24" name="TextBox 23"/>
          <p:cNvSpPr txBox="1"/>
          <p:nvPr/>
        </p:nvSpPr>
        <p:spPr>
          <a:xfrm>
            <a:off x="896937" y="5108991"/>
            <a:ext cx="7491487" cy="1200329"/>
          </a:xfrm>
          <a:prstGeom prst="rect">
            <a:avLst/>
          </a:prstGeom>
          <a:noFill/>
        </p:spPr>
        <p:txBody>
          <a:bodyPr wrap="square" rtlCol="0">
            <a:spAutoFit/>
          </a:bodyPr>
          <a:lstStyle/>
          <a:p>
            <a:pPr algn="ctr"/>
            <a:r>
              <a:rPr lang="en-GB" sz="3600" b="1" dirty="0"/>
              <a:t>Y</a:t>
            </a:r>
            <a:r>
              <a:rPr lang="en-GB" sz="3600" b="1" dirty="0" smtClean="0"/>
              <a:t>es or no isn't really the point, ask a better question</a:t>
            </a:r>
            <a:endParaRPr lang="en-GB" sz="3600" b="1" dirty="0"/>
          </a:p>
        </p:txBody>
      </p:sp>
    </p:spTree>
    <p:extLst>
      <p:ext uri="{BB962C8B-B14F-4D97-AF65-F5344CB8AC3E}">
        <p14:creationId xmlns:p14="http://schemas.microsoft.com/office/powerpoint/2010/main" val="4028510583"/>
      </p:ext>
    </p:extLst>
  </p:cSld>
  <p:clrMapOvr>
    <a:masterClrMapping/>
  </p:clrMapOvr>
  <p:transition advTm="5891"/>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8286489" cy="882775"/>
          </a:xfrm>
          <a:prstGeom prst="rect">
            <a:avLst/>
          </a:prstGeom>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Terrestrial </a:t>
            </a:r>
            <a:r>
              <a:rPr lang="en-US" sz="4400" b="1" spc="300" noProof="0" dirty="0" err="1" smtClean="0">
                <a:latin typeface="+mj-lt"/>
                <a:ea typeface="+mj-ea"/>
                <a:cs typeface="+mj-cs"/>
              </a:rPr>
              <a:t>DMC</a:t>
            </a:r>
            <a:r>
              <a:rPr lang="en-US" sz="4400" b="1" spc="300" noProof="0" dirty="0" smtClean="0">
                <a:latin typeface="+mj-lt"/>
                <a:ea typeface="+mj-ea"/>
                <a:cs typeface="+mj-cs"/>
              </a:rPr>
              <a:t> (proxy signal versus model signal</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sp>
        <p:nvSpPr>
          <p:cNvPr id="12" name="TextBox 11"/>
          <p:cNvSpPr txBox="1"/>
          <p:nvPr/>
        </p:nvSpPr>
        <p:spPr>
          <a:xfrm>
            <a:off x="5292080" y="1340768"/>
            <a:ext cx="2808312" cy="1200329"/>
          </a:xfrm>
          <a:prstGeom prst="rect">
            <a:avLst/>
          </a:prstGeom>
          <a:noFill/>
        </p:spPr>
        <p:txBody>
          <a:bodyPr wrap="square" rtlCol="0">
            <a:spAutoFit/>
          </a:bodyPr>
          <a:lstStyle/>
          <a:p>
            <a:r>
              <a:rPr lang="en-GB" sz="2400" dirty="0" smtClean="0"/>
              <a:t>Proxy-based temperature anomaly</a:t>
            </a:r>
            <a:endParaRPr lang="en-GB" sz="2400" dirty="0"/>
          </a:p>
        </p:txBody>
      </p:sp>
      <p:sp>
        <p:nvSpPr>
          <p:cNvPr id="13" name="TextBox 12"/>
          <p:cNvSpPr txBox="1"/>
          <p:nvPr/>
        </p:nvSpPr>
        <p:spPr>
          <a:xfrm>
            <a:off x="755576" y="4221088"/>
            <a:ext cx="2808312" cy="1569660"/>
          </a:xfrm>
          <a:prstGeom prst="rect">
            <a:avLst/>
          </a:prstGeom>
          <a:noFill/>
        </p:spPr>
        <p:txBody>
          <a:bodyPr wrap="square" rtlCol="0">
            <a:spAutoFit/>
          </a:bodyPr>
          <a:lstStyle/>
          <a:p>
            <a:pPr algn="r"/>
            <a:r>
              <a:rPr lang="en-GB" sz="2400" dirty="0" smtClean="0"/>
              <a:t>Degree of data-model discordance (anomaly versus anomaly)</a:t>
            </a:r>
            <a:endParaRPr lang="en-GB" sz="2400" dirty="0"/>
          </a:p>
        </p:txBody>
      </p:sp>
      <p:pic>
        <p:nvPicPr>
          <p:cNvPr id="2050" name="Picture 2"/>
          <p:cNvPicPr>
            <a:picLocks noChangeAspect="1" noChangeArrowheads="1"/>
          </p:cNvPicPr>
          <p:nvPr/>
        </p:nvPicPr>
        <p:blipFill>
          <a:blip r:embed="rId4" cstate="print"/>
          <a:srcRect/>
          <a:stretch>
            <a:fillRect/>
          </a:stretch>
        </p:blipFill>
        <p:spPr bwMode="auto">
          <a:xfrm>
            <a:off x="251519" y="1268760"/>
            <a:ext cx="5112569" cy="2854934"/>
          </a:xfrm>
          <a:prstGeom prst="rect">
            <a:avLst/>
          </a:prstGeom>
          <a:noFill/>
          <a:ln w="9525">
            <a:noFill/>
            <a:miter lim="800000"/>
            <a:headEnd/>
            <a:tailEnd/>
          </a:ln>
        </p:spPr>
      </p:pic>
      <p:pic>
        <p:nvPicPr>
          <p:cNvPr id="2051" name="Picture 3"/>
          <p:cNvPicPr>
            <a:picLocks noChangeAspect="1" noChangeArrowheads="1"/>
          </p:cNvPicPr>
          <p:nvPr/>
        </p:nvPicPr>
        <p:blipFill>
          <a:blip r:embed="rId5" cstate="print"/>
          <a:srcRect/>
          <a:stretch>
            <a:fillRect/>
          </a:stretch>
        </p:blipFill>
        <p:spPr bwMode="auto">
          <a:xfrm>
            <a:off x="3851920" y="4005064"/>
            <a:ext cx="5040560" cy="2736304"/>
          </a:xfrm>
          <a:prstGeom prst="rect">
            <a:avLst/>
          </a:prstGeom>
          <a:noFill/>
          <a:ln w="9525">
            <a:noFill/>
            <a:miter lim="800000"/>
            <a:headEnd/>
            <a:tailEnd/>
          </a:ln>
        </p:spPr>
      </p:pic>
      <p:sp>
        <p:nvSpPr>
          <p:cNvPr id="14" name="Rectangle 13"/>
          <p:cNvSpPr/>
          <p:nvPr/>
        </p:nvSpPr>
        <p:spPr>
          <a:xfrm>
            <a:off x="6298981" y="6607456"/>
            <a:ext cx="2892138" cy="261610"/>
          </a:xfrm>
          <a:prstGeom prst="rect">
            <a:avLst/>
          </a:prstGeom>
        </p:spPr>
        <p:txBody>
          <a:bodyPr wrap="none">
            <a:spAutoFit/>
          </a:bodyPr>
          <a:lstStyle/>
          <a:p>
            <a:pPr algn="r"/>
            <a:r>
              <a:rPr lang="en-US" sz="1100" dirty="0" smtClean="0">
                <a:solidFill>
                  <a:schemeClr val="tx1">
                    <a:lumMod val="85000"/>
                    <a:lumOff val="15000"/>
                  </a:schemeClr>
                </a:solidFill>
              </a:rPr>
              <a:t>(</a:t>
            </a:r>
            <a:r>
              <a:rPr lang="en-US" sz="1100" i="1" dirty="0" smtClean="0">
                <a:solidFill>
                  <a:schemeClr val="tx1">
                    <a:lumMod val="85000"/>
                    <a:lumOff val="15000"/>
                  </a:schemeClr>
                </a:solidFill>
              </a:rPr>
              <a:t>Nature Climate Change– Salzmann et al. 2013</a:t>
            </a:r>
            <a:r>
              <a:rPr lang="en-US" sz="1100" dirty="0" smtClean="0">
                <a:solidFill>
                  <a:schemeClr val="tx1">
                    <a:lumMod val="85000"/>
                    <a:lumOff val="15000"/>
                  </a:schemeClr>
                </a:solidFill>
              </a:rPr>
              <a:t>)</a:t>
            </a:r>
            <a:endParaRPr lang="en-US" sz="1100" dirty="0">
              <a:solidFill>
                <a:schemeClr val="tx1">
                  <a:lumMod val="85000"/>
                  <a:lumOff val="15000"/>
                </a:schemeClr>
              </a:solidFill>
            </a:endParaRPr>
          </a:p>
        </p:txBody>
      </p:sp>
      <p:pic>
        <p:nvPicPr>
          <p:cNvPr id="16" name="Picture 2"/>
          <p:cNvPicPr>
            <a:picLocks noChangeAspect="1" noChangeArrowheads="1"/>
          </p:cNvPicPr>
          <p:nvPr/>
        </p:nvPicPr>
        <p:blipFill>
          <a:blip r:embed="rId6" cstate="print"/>
          <a:srcRect/>
          <a:stretch>
            <a:fillRect/>
          </a:stretch>
        </p:blipFill>
        <p:spPr bwMode="auto">
          <a:xfrm>
            <a:off x="5292080" y="2564904"/>
            <a:ext cx="3672408" cy="135083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7422393" cy="882775"/>
          </a:xfrm>
          <a:prstGeom prst="rect">
            <a:avLst/>
          </a:prstGeom>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Terrestrial </a:t>
            </a:r>
            <a:r>
              <a:rPr lang="en-US" sz="4400" b="1" spc="300" noProof="0" dirty="0" err="1" smtClean="0">
                <a:latin typeface="+mj-lt"/>
                <a:ea typeface="+mj-ea"/>
                <a:cs typeface="+mj-cs"/>
              </a:rPr>
              <a:t>DMC</a:t>
            </a:r>
            <a:r>
              <a:rPr lang="en-US" sz="4400" b="1" spc="300" noProof="0" dirty="0" smtClean="0">
                <a:latin typeface="+mj-lt"/>
                <a:ea typeface="+mj-ea"/>
                <a:cs typeface="+mj-cs"/>
              </a:rPr>
              <a:t> (</a:t>
            </a:r>
            <a:r>
              <a:rPr lang="en-US" sz="4400" b="1" spc="300" dirty="0" smtClean="0">
                <a:latin typeface="+mj-lt"/>
                <a:ea typeface="+mj-ea"/>
                <a:cs typeface="+mj-cs"/>
              </a:rPr>
              <a:t>b</a:t>
            </a:r>
            <a:r>
              <a:rPr lang="en-US" sz="4400" b="1" spc="300" noProof="0" dirty="0" err="1" smtClean="0">
                <a:latin typeface="+mj-lt"/>
                <a:ea typeface="+mj-ea"/>
                <a:cs typeface="+mj-cs"/>
              </a:rPr>
              <a:t>ioclimatic</a:t>
            </a:r>
            <a:r>
              <a:rPr lang="en-US" sz="4400" b="1" spc="300" noProof="0" dirty="0" smtClean="0">
                <a:latin typeface="+mj-lt"/>
                <a:ea typeface="+mj-ea"/>
                <a:cs typeface="+mj-cs"/>
              </a:rPr>
              <a:t> range)</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sp>
        <p:nvSpPr>
          <p:cNvPr id="14" name="Rectangle 13"/>
          <p:cNvSpPr/>
          <p:nvPr/>
        </p:nvSpPr>
        <p:spPr>
          <a:xfrm>
            <a:off x="6298981" y="6607456"/>
            <a:ext cx="2892138" cy="261610"/>
          </a:xfrm>
          <a:prstGeom prst="rect">
            <a:avLst/>
          </a:prstGeom>
        </p:spPr>
        <p:txBody>
          <a:bodyPr wrap="none">
            <a:spAutoFit/>
          </a:bodyPr>
          <a:lstStyle/>
          <a:p>
            <a:pPr algn="r"/>
            <a:r>
              <a:rPr lang="en-US" sz="1100" dirty="0" smtClean="0">
                <a:solidFill>
                  <a:schemeClr val="tx1">
                    <a:lumMod val="85000"/>
                    <a:lumOff val="15000"/>
                  </a:schemeClr>
                </a:solidFill>
              </a:rPr>
              <a:t>(</a:t>
            </a:r>
            <a:r>
              <a:rPr lang="en-US" sz="1100" i="1" dirty="0" smtClean="0">
                <a:solidFill>
                  <a:schemeClr val="tx1">
                    <a:lumMod val="85000"/>
                    <a:lumOff val="15000"/>
                  </a:schemeClr>
                </a:solidFill>
              </a:rPr>
              <a:t>Nature Climate Change– Salzmann et al. 2013</a:t>
            </a:r>
            <a:r>
              <a:rPr lang="en-US" sz="1100" dirty="0" smtClean="0">
                <a:solidFill>
                  <a:schemeClr val="tx1">
                    <a:lumMod val="85000"/>
                    <a:lumOff val="15000"/>
                  </a:schemeClr>
                </a:solidFill>
              </a:rPr>
              <a:t>)</a:t>
            </a:r>
            <a:endParaRPr lang="en-US" sz="1100" dirty="0">
              <a:solidFill>
                <a:schemeClr val="tx1">
                  <a:lumMod val="85000"/>
                  <a:lumOff val="15000"/>
                </a:schemeClr>
              </a:solidFill>
            </a:endParaRPr>
          </a:p>
        </p:txBody>
      </p:sp>
      <p:pic>
        <p:nvPicPr>
          <p:cNvPr id="3074" name="Picture 2"/>
          <p:cNvPicPr>
            <a:picLocks noChangeAspect="1" noChangeArrowheads="1"/>
          </p:cNvPicPr>
          <p:nvPr/>
        </p:nvPicPr>
        <p:blipFill>
          <a:blip r:embed="rId4" cstate="print"/>
          <a:srcRect/>
          <a:stretch>
            <a:fillRect/>
          </a:stretch>
        </p:blipFill>
        <p:spPr bwMode="auto">
          <a:xfrm>
            <a:off x="3707904" y="4365104"/>
            <a:ext cx="4752528" cy="1872208"/>
          </a:xfrm>
          <a:prstGeom prst="rect">
            <a:avLst/>
          </a:prstGeom>
          <a:noFill/>
          <a:ln w="9525">
            <a:noFill/>
            <a:miter lim="800000"/>
            <a:headEnd/>
            <a:tailEnd/>
          </a:ln>
        </p:spPr>
      </p:pic>
      <p:pic>
        <p:nvPicPr>
          <p:cNvPr id="3075" name="Picture 3"/>
          <p:cNvPicPr>
            <a:picLocks noChangeAspect="1" noChangeArrowheads="1"/>
          </p:cNvPicPr>
          <p:nvPr/>
        </p:nvPicPr>
        <p:blipFill>
          <a:blip r:embed="rId5" cstate="print"/>
          <a:srcRect/>
          <a:stretch>
            <a:fillRect/>
          </a:stretch>
        </p:blipFill>
        <p:spPr bwMode="auto">
          <a:xfrm>
            <a:off x="5076056" y="1988840"/>
            <a:ext cx="3754702" cy="1440160"/>
          </a:xfrm>
          <a:prstGeom prst="rect">
            <a:avLst/>
          </a:prstGeom>
          <a:noFill/>
          <a:ln w="9525">
            <a:noFill/>
            <a:miter lim="800000"/>
            <a:headEnd/>
            <a:tailEnd/>
          </a:ln>
        </p:spPr>
      </p:pic>
      <p:pic>
        <p:nvPicPr>
          <p:cNvPr id="3076" name="Picture 4"/>
          <p:cNvPicPr>
            <a:picLocks noChangeAspect="1" noChangeArrowheads="1"/>
          </p:cNvPicPr>
          <p:nvPr/>
        </p:nvPicPr>
        <p:blipFill>
          <a:blip r:embed="rId6" cstate="print"/>
          <a:srcRect/>
          <a:stretch>
            <a:fillRect/>
          </a:stretch>
        </p:blipFill>
        <p:spPr bwMode="auto">
          <a:xfrm>
            <a:off x="107504" y="1196752"/>
            <a:ext cx="4910138" cy="2952328"/>
          </a:xfrm>
          <a:prstGeom prst="rect">
            <a:avLst/>
          </a:prstGeom>
          <a:noFill/>
          <a:ln w="9525">
            <a:noFill/>
            <a:miter lim="800000"/>
            <a:headEnd/>
            <a:tailEnd/>
          </a:ln>
        </p:spPr>
      </p:pic>
      <p:grpSp>
        <p:nvGrpSpPr>
          <p:cNvPr id="21" name="Group 20"/>
          <p:cNvGrpSpPr/>
          <p:nvPr/>
        </p:nvGrpSpPr>
        <p:grpSpPr>
          <a:xfrm>
            <a:off x="395536" y="3789040"/>
            <a:ext cx="4392488" cy="2952328"/>
            <a:chOff x="395536" y="3789040"/>
            <a:chExt cx="4392488" cy="2952328"/>
          </a:xfrm>
        </p:grpSpPr>
        <p:pic>
          <p:nvPicPr>
            <p:cNvPr id="3077" name="Picture 5"/>
            <p:cNvPicPr>
              <a:picLocks noChangeAspect="1" noChangeArrowheads="1"/>
            </p:cNvPicPr>
            <p:nvPr/>
          </p:nvPicPr>
          <p:blipFill>
            <a:blip r:embed="rId7" cstate="print"/>
            <a:srcRect/>
            <a:stretch>
              <a:fillRect/>
            </a:stretch>
          </p:blipFill>
          <p:spPr bwMode="auto">
            <a:xfrm>
              <a:off x="395536" y="4193704"/>
              <a:ext cx="2088232" cy="2547664"/>
            </a:xfrm>
            <a:prstGeom prst="rect">
              <a:avLst/>
            </a:prstGeom>
            <a:noFill/>
            <a:ln w="9525">
              <a:noFill/>
              <a:miter lim="800000"/>
              <a:headEnd/>
              <a:tailEnd/>
            </a:ln>
          </p:spPr>
        </p:pic>
        <p:cxnSp>
          <p:nvCxnSpPr>
            <p:cNvPr id="17" name="Straight Connector 16"/>
            <p:cNvCxnSpPr/>
            <p:nvPr/>
          </p:nvCxnSpPr>
          <p:spPr>
            <a:xfrm flipV="1">
              <a:off x="2267744" y="3789040"/>
              <a:ext cx="2520280" cy="936104"/>
            </a:xfrm>
            <a:prstGeom prst="line">
              <a:avLst/>
            </a:prstGeom>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467544" y="4437112"/>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3" name="Straight Connector 22"/>
          <p:cNvCxnSpPr/>
          <p:nvPr/>
        </p:nvCxnSpPr>
        <p:spPr>
          <a:xfrm flipV="1">
            <a:off x="539552" y="3717032"/>
            <a:ext cx="144016" cy="1008112"/>
          </a:xfrm>
          <a:prstGeom prst="line">
            <a:avLst/>
          </a:prstGeom>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8313" y="259474"/>
            <a:ext cx="8229600" cy="1143000"/>
          </a:xfrm>
        </p:spPr>
        <p:txBody>
          <a:bodyPr/>
          <a:lstStyle/>
          <a:p>
            <a:r>
              <a:rPr lang="en-GB" b="1" smtClean="0">
                <a:solidFill>
                  <a:schemeClr val="bg1"/>
                </a:solidFill>
              </a:rPr>
              <a:t>Pliocene Uncertainty…</a:t>
            </a:r>
          </a:p>
        </p:txBody>
      </p:sp>
      <p:grpSp>
        <p:nvGrpSpPr>
          <p:cNvPr id="2" name="Group 6"/>
          <p:cNvGrpSpPr/>
          <p:nvPr/>
        </p:nvGrpSpPr>
        <p:grpSpPr>
          <a:xfrm>
            <a:off x="-1" y="-1096"/>
            <a:ext cx="9144001" cy="1080500"/>
            <a:chOff x="-1" y="-1096"/>
            <a:chExt cx="9144001" cy="1080500"/>
          </a:xfrm>
        </p:grpSpPr>
        <p:pic>
          <p:nvPicPr>
            <p:cNvPr id="9" name="Picture 8"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10" name="Rectangle 9"/>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17" name="Title 1"/>
          <p:cNvSpPr txBox="1">
            <a:spLocks/>
          </p:cNvSpPr>
          <p:nvPr/>
        </p:nvSpPr>
        <p:spPr>
          <a:xfrm>
            <a:off x="317959" y="97953"/>
            <a:ext cx="8214481" cy="882775"/>
          </a:xfrm>
          <a:prstGeom prst="rect">
            <a:avLst/>
          </a:prstGeom>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Terrestrial </a:t>
            </a:r>
            <a:r>
              <a:rPr lang="en-US" sz="4400" b="1" spc="300" noProof="0" dirty="0" err="1" smtClean="0">
                <a:latin typeface="+mj-lt"/>
                <a:ea typeface="+mj-ea"/>
                <a:cs typeface="+mj-cs"/>
              </a:rPr>
              <a:t>DMC</a:t>
            </a:r>
            <a:r>
              <a:rPr lang="en-US" sz="4400" b="1" spc="300" noProof="0" dirty="0" smtClean="0">
                <a:latin typeface="+mj-lt"/>
                <a:ea typeface="+mj-ea"/>
                <a:cs typeface="+mj-cs"/>
              </a:rPr>
              <a:t> (temporal </a:t>
            </a:r>
            <a:r>
              <a:rPr lang="en-US" sz="4400" b="1" spc="300" dirty="0" smtClean="0">
                <a:latin typeface="+mj-lt"/>
                <a:ea typeface="+mj-ea"/>
                <a:cs typeface="+mj-cs"/>
              </a:rPr>
              <a:t>v</a:t>
            </a:r>
            <a:r>
              <a:rPr lang="en-US" sz="4400" b="1" spc="300" noProof="0" dirty="0" err="1" smtClean="0">
                <a:latin typeface="+mj-lt"/>
                <a:ea typeface="+mj-ea"/>
                <a:cs typeface="+mj-cs"/>
              </a:rPr>
              <a:t>ariability</a:t>
            </a:r>
            <a:r>
              <a:rPr lang="en-US" sz="4400" b="1" spc="300" noProof="0" dirty="0" smtClean="0">
                <a:latin typeface="+mj-lt"/>
                <a:ea typeface="+mj-ea"/>
                <a:cs typeface="+mj-cs"/>
              </a:rPr>
              <a:t>)</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pic>
        <p:nvPicPr>
          <p:cNvPr id="18" name="Picture 2"/>
          <p:cNvPicPr>
            <a:picLocks noChangeAspect="1" noChangeArrowheads="1"/>
          </p:cNvPicPr>
          <p:nvPr/>
        </p:nvPicPr>
        <p:blipFill>
          <a:blip r:embed="rId4" cstate="print"/>
          <a:srcRect/>
          <a:stretch>
            <a:fillRect/>
          </a:stretch>
        </p:blipFill>
        <p:spPr bwMode="auto">
          <a:xfrm>
            <a:off x="3707904" y="4365104"/>
            <a:ext cx="4752528" cy="1872208"/>
          </a:xfrm>
          <a:prstGeom prst="rect">
            <a:avLst/>
          </a:prstGeom>
          <a:noFill/>
          <a:ln w="9525">
            <a:noFill/>
            <a:miter lim="800000"/>
            <a:headEnd/>
            <a:tailEnd/>
          </a:ln>
        </p:spPr>
      </p:pic>
      <p:pic>
        <p:nvPicPr>
          <p:cNvPr id="19" name="Picture 3"/>
          <p:cNvPicPr>
            <a:picLocks noChangeAspect="1" noChangeArrowheads="1"/>
          </p:cNvPicPr>
          <p:nvPr/>
        </p:nvPicPr>
        <p:blipFill>
          <a:blip r:embed="rId5" cstate="print"/>
          <a:srcRect/>
          <a:stretch>
            <a:fillRect/>
          </a:stretch>
        </p:blipFill>
        <p:spPr bwMode="auto">
          <a:xfrm>
            <a:off x="5076056" y="1988840"/>
            <a:ext cx="3754702" cy="1440160"/>
          </a:xfrm>
          <a:prstGeom prst="rect">
            <a:avLst/>
          </a:prstGeom>
          <a:noFill/>
          <a:ln w="9525">
            <a:noFill/>
            <a:miter lim="800000"/>
            <a:headEnd/>
            <a:tailEnd/>
          </a:ln>
        </p:spPr>
      </p:pic>
      <p:pic>
        <p:nvPicPr>
          <p:cNvPr id="3" name="Picture 2"/>
          <p:cNvPicPr>
            <a:picLocks noChangeAspect="1" noChangeArrowheads="1"/>
          </p:cNvPicPr>
          <p:nvPr/>
        </p:nvPicPr>
        <p:blipFill>
          <a:blip r:embed="rId6" cstate="print"/>
          <a:srcRect/>
          <a:stretch>
            <a:fillRect/>
          </a:stretch>
        </p:blipFill>
        <p:spPr bwMode="auto">
          <a:xfrm>
            <a:off x="179512" y="1196752"/>
            <a:ext cx="4968552" cy="3096344"/>
          </a:xfrm>
          <a:prstGeom prst="rect">
            <a:avLst/>
          </a:prstGeom>
          <a:noFill/>
          <a:ln w="9525">
            <a:noFill/>
            <a:miter lim="800000"/>
            <a:headEnd/>
            <a:tailEnd/>
          </a:ln>
        </p:spPr>
      </p:pic>
      <p:grpSp>
        <p:nvGrpSpPr>
          <p:cNvPr id="21" name="Group 20"/>
          <p:cNvGrpSpPr/>
          <p:nvPr/>
        </p:nvGrpSpPr>
        <p:grpSpPr>
          <a:xfrm>
            <a:off x="971600" y="4365104"/>
            <a:ext cx="1822533" cy="2265065"/>
            <a:chOff x="971600" y="4365104"/>
            <a:chExt cx="1822533" cy="2265065"/>
          </a:xfrm>
        </p:grpSpPr>
        <p:pic>
          <p:nvPicPr>
            <p:cNvPr id="4099" name="Picture 3"/>
            <p:cNvPicPr>
              <a:picLocks noChangeAspect="1" noChangeArrowheads="1"/>
            </p:cNvPicPr>
            <p:nvPr/>
          </p:nvPicPr>
          <p:blipFill>
            <a:blip r:embed="rId7" cstate="print"/>
            <a:srcRect/>
            <a:stretch>
              <a:fillRect/>
            </a:stretch>
          </p:blipFill>
          <p:spPr bwMode="auto">
            <a:xfrm>
              <a:off x="971600" y="4365104"/>
              <a:ext cx="1822533" cy="2265065"/>
            </a:xfrm>
            <a:prstGeom prst="rect">
              <a:avLst/>
            </a:prstGeom>
            <a:noFill/>
            <a:ln w="9525">
              <a:noFill/>
              <a:miter lim="800000"/>
              <a:headEnd/>
              <a:tailEnd/>
            </a:ln>
          </p:spPr>
        </p:pic>
        <p:sp>
          <p:nvSpPr>
            <p:cNvPr id="20" name="Rectangle 19"/>
            <p:cNvSpPr/>
            <p:nvPr/>
          </p:nvSpPr>
          <p:spPr>
            <a:xfrm>
              <a:off x="971600" y="4509120"/>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23" name="Straight Connector 22"/>
          <p:cNvCxnSpPr/>
          <p:nvPr/>
        </p:nvCxnSpPr>
        <p:spPr>
          <a:xfrm flipH="1" flipV="1">
            <a:off x="683568" y="3717032"/>
            <a:ext cx="720080" cy="108012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2699792" y="3717032"/>
            <a:ext cx="2160240" cy="1080120"/>
          </a:xfrm>
          <a:prstGeom prst="line">
            <a:avLst/>
          </a:prstGeom>
        </p:spPr>
        <p:style>
          <a:lnRef idx="1">
            <a:schemeClr val="accent1"/>
          </a:lnRef>
          <a:fillRef idx="0">
            <a:schemeClr val="accent1"/>
          </a:fillRef>
          <a:effectRef idx="0">
            <a:schemeClr val="accent1"/>
          </a:effectRef>
          <a:fontRef idx="minor">
            <a:schemeClr val="tx1"/>
          </a:fontRef>
        </p:style>
      </p:cxnSp>
      <p:sp>
        <p:nvSpPr>
          <p:cNvPr id="16" name="Rectangle 15"/>
          <p:cNvSpPr/>
          <p:nvPr/>
        </p:nvSpPr>
        <p:spPr>
          <a:xfrm>
            <a:off x="6298981" y="6607456"/>
            <a:ext cx="2892138" cy="261610"/>
          </a:xfrm>
          <a:prstGeom prst="rect">
            <a:avLst/>
          </a:prstGeom>
        </p:spPr>
        <p:txBody>
          <a:bodyPr wrap="none">
            <a:spAutoFit/>
          </a:bodyPr>
          <a:lstStyle/>
          <a:p>
            <a:pPr algn="r"/>
            <a:r>
              <a:rPr lang="en-US" sz="1100" dirty="0" smtClean="0">
                <a:solidFill>
                  <a:schemeClr val="tx1">
                    <a:lumMod val="85000"/>
                    <a:lumOff val="15000"/>
                  </a:schemeClr>
                </a:solidFill>
              </a:rPr>
              <a:t>(</a:t>
            </a:r>
            <a:r>
              <a:rPr lang="en-US" sz="1100" i="1" dirty="0" smtClean="0">
                <a:solidFill>
                  <a:schemeClr val="tx1">
                    <a:lumMod val="85000"/>
                    <a:lumOff val="15000"/>
                  </a:schemeClr>
                </a:solidFill>
              </a:rPr>
              <a:t>Nature Climate Change– Salzmann et al. 2013</a:t>
            </a:r>
            <a:r>
              <a:rPr lang="en-US" sz="1100" dirty="0" smtClean="0">
                <a:solidFill>
                  <a:schemeClr val="tx1">
                    <a:lumMod val="85000"/>
                    <a:lumOff val="15000"/>
                  </a:schemeClr>
                </a:solidFill>
              </a:rPr>
              <a:t>)</a:t>
            </a:r>
            <a:endParaRPr lang="en-US" sz="1100" dirty="0">
              <a:solidFill>
                <a:schemeClr val="tx1">
                  <a:lumMod val="85000"/>
                  <a:lumOff val="15000"/>
                </a:schemeClr>
              </a:solidFill>
            </a:endParaRPr>
          </a:p>
        </p:txBody>
      </p:sp>
    </p:spTree>
    <p:extLst>
      <p:ext uri="{BB962C8B-B14F-4D97-AF65-F5344CB8AC3E}">
        <p14:creationId xmlns:p14="http://schemas.microsoft.com/office/powerpoint/2010/main" val="406779573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8313" y="259474"/>
            <a:ext cx="8229600" cy="1143000"/>
          </a:xfrm>
        </p:spPr>
        <p:txBody>
          <a:bodyPr/>
          <a:lstStyle/>
          <a:p>
            <a:r>
              <a:rPr lang="en-GB" b="1" smtClean="0">
                <a:solidFill>
                  <a:schemeClr val="bg1"/>
                </a:solidFill>
              </a:rPr>
              <a:t>Pliocene Uncertainty…</a:t>
            </a:r>
          </a:p>
        </p:txBody>
      </p:sp>
      <p:grpSp>
        <p:nvGrpSpPr>
          <p:cNvPr id="2" name="Group 6"/>
          <p:cNvGrpSpPr/>
          <p:nvPr/>
        </p:nvGrpSpPr>
        <p:grpSpPr>
          <a:xfrm>
            <a:off x="-1" y="-1096"/>
            <a:ext cx="9144001" cy="1080500"/>
            <a:chOff x="-1" y="-1096"/>
            <a:chExt cx="9144001" cy="1080500"/>
          </a:xfrm>
        </p:grpSpPr>
        <p:pic>
          <p:nvPicPr>
            <p:cNvPr id="9" name="Picture 8"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10" name="Rectangle 9"/>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17" name="Title 1"/>
          <p:cNvSpPr txBox="1">
            <a:spLocks/>
          </p:cNvSpPr>
          <p:nvPr/>
        </p:nvSpPr>
        <p:spPr>
          <a:xfrm>
            <a:off x="317959" y="97953"/>
            <a:ext cx="8214481" cy="882775"/>
          </a:xfrm>
          <a:prstGeom prst="rect">
            <a:avLst/>
          </a:prstGeom>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Terrestrial </a:t>
            </a:r>
            <a:r>
              <a:rPr lang="en-US" sz="4400" b="1" spc="300" noProof="0" dirty="0" err="1" smtClean="0">
                <a:latin typeface="+mj-lt"/>
                <a:ea typeface="+mj-ea"/>
                <a:cs typeface="+mj-cs"/>
              </a:rPr>
              <a:t>DMC</a:t>
            </a:r>
            <a:r>
              <a:rPr lang="en-US" sz="4400" b="1" spc="300" noProof="0" dirty="0" smtClean="0">
                <a:latin typeface="+mj-lt"/>
                <a:ea typeface="+mj-ea"/>
                <a:cs typeface="+mj-cs"/>
              </a:rPr>
              <a:t> (bioclimatic </a:t>
            </a:r>
            <a:r>
              <a:rPr lang="en-US" sz="4400" b="1" spc="300" dirty="0" smtClean="0">
                <a:latin typeface="+mj-lt"/>
                <a:ea typeface="+mj-ea"/>
                <a:cs typeface="+mj-cs"/>
              </a:rPr>
              <a:t>r</a:t>
            </a:r>
            <a:r>
              <a:rPr lang="en-US" sz="4400" b="1" spc="300" noProof="0" dirty="0" err="1" smtClean="0">
                <a:latin typeface="+mj-lt"/>
                <a:ea typeface="+mj-ea"/>
                <a:cs typeface="+mj-cs"/>
              </a:rPr>
              <a:t>ange</a:t>
            </a:r>
            <a:r>
              <a:rPr lang="en-US" sz="4400" b="1" spc="300" noProof="0" dirty="0" smtClean="0">
                <a:latin typeface="+mj-lt"/>
                <a:ea typeface="+mj-ea"/>
                <a:cs typeface="+mj-cs"/>
              </a:rPr>
              <a:t> and temporal </a:t>
            </a:r>
            <a:r>
              <a:rPr lang="en-US" sz="4400" b="1" spc="300" dirty="0" smtClean="0">
                <a:latin typeface="+mj-lt"/>
                <a:ea typeface="+mj-ea"/>
                <a:cs typeface="+mj-cs"/>
              </a:rPr>
              <a:t>v</a:t>
            </a:r>
            <a:r>
              <a:rPr lang="en-US" sz="4400" b="1" spc="300" noProof="0" dirty="0" err="1" smtClean="0">
                <a:latin typeface="+mj-lt"/>
                <a:ea typeface="+mj-ea"/>
                <a:cs typeface="+mj-cs"/>
              </a:rPr>
              <a:t>ariability</a:t>
            </a:r>
            <a:r>
              <a:rPr lang="en-US" sz="4400" b="1" spc="300" noProof="0" dirty="0" smtClean="0">
                <a:latin typeface="+mj-lt"/>
                <a:ea typeface="+mj-ea"/>
                <a:cs typeface="+mj-cs"/>
              </a:rPr>
              <a:t>)</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pic>
        <p:nvPicPr>
          <p:cNvPr id="18" name="Picture 2"/>
          <p:cNvPicPr>
            <a:picLocks noChangeAspect="1" noChangeArrowheads="1"/>
          </p:cNvPicPr>
          <p:nvPr/>
        </p:nvPicPr>
        <p:blipFill>
          <a:blip r:embed="rId4" cstate="print"/>
          <a:srcRect/>
          <a:stretch>
            <a:fillRect/>
          </a:stretch>
        </p:blipFill>
        <p:spPr bwMode="auto">
          <a:xfrm>
            <a:off x="5076056" y="3356992"/>
            <a:ext cx="3888432" cy="1872208"/>
          </a:xfrm>
          <a:prstGeom prst="rect">
            <a:avLst/>
          </a:prstGeom>
          <a:noFill/>
          <a:ln w="9525">
            <a:noFill/>
            <a:miter lim="800000"/>
            <a:headEnd/>
            <a:tailEnd/>
          </a:ln>
        </p:spPr>
      </p:pic>
      <p:pic>
        <p:nvPicPr>
          <p:cNvPr id="19" name="Picture 3"/>
          <p:cNvPicPr>
            <a:picLocks noChangeAspect="1" noChangeArrowheads="1"/>
          </p:cNvPicPr>
          <p:nvPr/>
        </p:nvPicPr>
        <p:blipFill>
          <a:blip r:embed="rId5" cstate="print"/>
          <a:srcRect/>
          <a:stretch>
            <a:fillRect/>
          </a:stretch>
        </p:blipFill>
        <p:spPr bwMode="auto">
          <a:xfrm>
            <a:off x="5076056" y="1844824"/>
            <a:ext cx="3754702" cy="1440160"/>
          </a:xfrm>
          <a:prstGeom prst="rect">
            <a:avLst/>
          </a:prstGeom>
          <a:noFill/>
          <a:ln w="9525">
            <a:noFill/>
            <a:miter lim="800000"/>
            <a:headEnd/>
            <a:tailEnd/>
          </a:ln>
        </p:spPr>
      </p:pic>
      <p:pic>
        <p:nvPicPr>
          <p:cNvPr id="5122" name="Picture 2"/>
          <p:cNvPicPr>
            <a:picLocks noChangeAspect="1" noChangeArrowheads="1"/>
          </p:cNvPicPr>
          <p:nvPr/>
        </p:nvPicPr>
        <p:blipFill>
          <a:blip r:embed="rId6" cstate="print"/>
          <a:srcRect/>
          <a:stretch>
            <a:fillRect/>
          </a:stretch>
        </p:blipFill>
        <p:spPr bwMode="auto">
          <a:xfrm>
            <a:off x="179512" y="1196752"/>
            <a:ext cx="4968552" cy="3047231"/>
          </a:xfrm>
          <a:prstGeom prst="rect">
            <a:avLst/>
          </a:prstGeom>
          <a:noFill/>
          <a:ln w="9525">
            <a:noFill/>
            <a:miter lim="800000"/>
            <a:headEnd/>
            <a:tailEnd/>
          </a:ln>
        </p:spPr>
      </p:pic>
      <p:grpSp>
        <p:nvGrpSpPr>
          <p:cNvPr id="21" name="Group 20"/>
          <p:cNvGrpSpPr/>
          <p:nvPr/>
        </p:nvGrpSpPr>
        <p:grpSpPr>
          <a:xfrm>
            <a:off x="2555776" y="4437112"/>
            <a:ext cx="1822533" cy="2265065"/>
            <a:chOff x="971600" y="4365104"/>
            <a:chExt cx="1822533" cy="2265065"/>
          </a:xfrm>
        </p:grpSpPr>
        <p:pic>
          <p:nvPicPr>
            <p:cNvPr id="22" name="Picture 3"/>
            <p:cNvPicPr>
              <a:picLocks noChangeAspect="1" noChangeArrowheads="1"/>
            </p:cNvPicPr>
            <p:nvPr/>
          </p:nvPicPr>
          <p:blipFill>
            <a:blip r:embed="rId7" cstate="print"/>
            <a:srcRect/>
            <a:stretch>
              <a:fillRect/>
            </a:stretch>
          </p:blipFill>
          <p:spPr bwMode="auto">
            <a:xfrm>
              <a:off x="971600" y="4365104"/>
              <a:ext cx="1822533" cy="2265065"/>
            </a:xfrm>
            <a:prstGeom prst="rect">
              <a:avLst/>
            </a:prstGeom>
            <a:noFill/>
            <a:ln w="9525">
              <a:noFill/>
              <a:miter lim="800000"/>
              <a:headEnd/>
              <a:tailEnd/>
            </a:ln>
          </p:spPr>
        </p:pic>
        <p:sp>
          <p:nvSpPr>
            <p:cNvPr id="24" name="Rectangle 23"/>
            <p:cNvSpPr/>
            <p:nvPr/>
          </p:nvSpPr>
          <p:spPr>
            <a:xfrm>
              <a:off x="971600" y="4509120"/>
              <a:ext cx="288032"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25" name="Picture 5"/>
          <p:cNvPicPr>
            <a:picLocks noChangeAspect="1" noChangeArrowheads="1"/>
          </p:cNvPicPr>
          <p:nvPr/>
        </p:nvPicPr>
        <p:blipFill>
          <a:blip r:embed="rId8" cstate="print"/>
          <a:srcRect/>
          <a:stretch>
            <a:fillRect/>
          </a:stretch>
        </p:blipFill>
        <p:spPr bwMode="auto">
          <a:xfrm>
            <a:off x="683568" y="4365104"/>
            <a:ext cx="1368152" cy="2304256"/>
          </a:xfrm>
          <a:prstGeom prst="rect">
            <a:avLst/>
          </a:prstGeom>
          <a:noFill/>
          <a:ln w="9525">
            <a:noFill/>
            <a:miter lim="800000"/>
            <a:headEnd/>
            <a:tailEnd/>
          </a:ln>
        </p:spPr>
      </p:pic>
      <p:sp>
        <p:nvSpPr>
          <p:cNvPr id="27" name="Rectangle 26"/>
          <p:cNvSpPr/>
          <p:nvPr/>
        </p:nvSpPr>
        <p:spPr>
          <a:xfrm>
            <a:off x="683568" y="4581128"/>
            <a:ext cx="216024" cy="2160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9" name="Straight Connector 28"/>
          <p:cNvCxnSpPr/>
          <p:nvPr/>
        </p:nvCxnSpPr>
        <p:spPr>
          <a:xfrm flipH="1" flipV="1">
            <a:off x="683568" y="3861048"/>
            <a:ext cx="72008" cy="1008112"/>
          </a:xfrm>
          <a:prstGeom prst="line">
            <a:avLst/>
          </a:prstGeom>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4283968" y="3861048"/>
            <a:ext cx="576064" cy="1008112"/>
          </a:xfrm>
          <a:prstGeom prst="line">
            <a:avLst/>
          </a:prstGeom>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a:off x="2123728" y="5157192"/>
            <a:ext cx="439544" cy="707886"/>
          </a:xfrm>
          <a:prstGeom prst="rect">
            <a:avLst/>
          </a:prstGeom>
          <a:noFill/>
        </p:spPr>
        <p:txBody>
          <a:bodyPr wrap="none" rtlCol="0">
            <a:spAutoFit/>
          </a:bodyPr>
          <a:lstStyle/>
          <a:p>
            <a:r>
              <a:rPr lang="en-GB" sz="4000" dirty="0" smtClean="0"/>
              <a:t>+</a:t>
            </a:r>
            <a:endParaRPr lang="en-GB" sz="4000" dirty="0"/>
          </a:p>
        </p:txBody>
      </p:sp>
      <p:sp>
        <p:nvSpPr>
          <p:cNvPr id="20" name="Rectangle 19"/>
          <p:cNvSpPr/>
          <p:nvPr/>
        </p:nvSpPr>
        <p:spPr>
          <a:xfrm>
            <a:off x="6298981" y="6607456"/>
            <a:ext cx="2892138" cy="261610"/>
          </a:xfrm>
          <a:prstGeom prst="rect">
            <a:avLst/>
          </a:prstGeom>
        </p:spPr>
        <p:txBody>
          <a:bodyPr wrap="none">
            <a:spAutoFit/>
          </a:bodyPr>
          <a:lstStyle/>
          <a:p>
            <a:pPr algn="r"/>
            <a:r>
              <a:rPr lang="en-US" sz="1100" dirty="0" smtClean="0">
                <a:solidFill>
                  <a:schemeClr val="tx1">
                    <a:lumMod val="85000"/>
                    <a:lumOff val="15000"/>
                  </a:schemeClr>
                </a:solidFill>
              </a:rPr>
              <a:t>(</a:t>
            </a:r>
            <a:r>
              <a:rPr lang="en-US" sz="1100" i="1" dirty="0" smtClean="0">
                <a:solidFill>
                  <a:schemeClr val="tx1">
                    <a:lumMod val="85000"/>
                    <a:lumOff val="15000"/>
                  </a:schemeClr>
                </a:solidFill>
              </a:rPr>
              <a:t>Nature Climate Change– Salzmann et al. 2013</a:t>
            </a:r>
            <a:r>
              <a:rPr lang="en-US" sz="1100" dirty="0" smtClean="0">
                <a:solidFill>
                  <a:schemeClr val="tx1">
                    <a:lumMod val="85000"/>
                    <a:lumOff val="15000"/>
                  </a:schemeClr>
                </a:solidFill>
              </a:rPr>
              <a:t>)</a:t>
            </a:r>
            <a:endParaRPr lang="en-US" sz="1100" dirty="0">
              <a:solidFill>
                <a:schemeClr val="tx1">
                  <a:lumMod val="85000"/>
                  <a:lumOff val="15000"/>
                </a:schemeClr>
              </a:solidFill>
            </a:endParaRPr>
          </a:p>
        </p:txBody>
      </p:sp>
    </p:spTree>
    <p:extLst>
      <p:ext uri="{BB962C8B-B14F-4D97-AF65-F5344CB8AC3E}">
        <p14:creationId xmlns:p14="http://schemas.microsoft.com/office/powerpoint/2010/main" val="406779573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 y="-1096"/>
            <a:ext cx="9144001" cy="1080500"/>
            <a:chOff x="-1" y="-1096"/>
            <a:chExt cx="9144001" cy="1080500"/>
          </a:xfrm>
        </p:grpSpPr>
        <p:pic>
          <p:nvPicPr>
            <p:cNvPr id="9" name="Picture 8"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10" name="Rectangle 9"/>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pic>
        <p:nvPicPr>
          <p:cNvPr id="6146" name="Picture 2"/>
          <p:cNvPicPr>
            <a:picLocks noChangeAspect="1" noChangeArrowheads="1"/>
          </p:cNvPicPr>
          <p:nvPr/>
        </p:nvPicPr>
        <p:blipFill>
          <a:blip r:embed="rId4" cstate="print"/>
          <a:srcRect/>
          <a:stretch>
            <a:fillRect/>
          </a:stretch>
        </p:blipFill>
        <p:spPr bwMode="auto">
          <a:xfrm>
            <a:off x="251520" y="1124744"/>
            <a:ext cx="8280920" cy="4320480"/>
          </a:xfrm>
          <a:prstGeom prst="rect">
            <a:avLst/>
          </a:prstGeom>
          <a:noFill/>
          <a:ln w="9525">
            <a:noFill/>
            <a:miter lim="800000"/>
            <a:headEnd/>
            <a:tailEnd/>
          </a:ln>
        </p:spPr>
      </p:pic>
      <p:pic>
        <p:nvPicPr>
          <p:cNvPr id="6147" name="Picture 3"/>
          <p:cNvPicPr>
            <a:picLocks noChangeAspect="1" noChangeArrowheads="1"/>
          </p:cNvPicPr>
          <p:nvPr/>
        </p:nvPicPr>
        <p:blipFill>
          <a:blip r:embed="rId5" cstate="print"/>
          <a:srcRect/>
          <a:stretch>
            <a:fillRect/>
          </a:stretch>
        </p:blipFill>
        <p:spPr bwMode="auto">
          <a:xfrm>
            <a:off x="2987824" y="5301208"/>
            <a:ext cx="3575852" cy="1368152"/>
          </a:xfrm>
          <a:prstGeom prst="rect">
            <a:avLst/>
          </a:prstGeom>
          <a:noFill/>
          <a:ln w="9525">
            <a:noFill/>
            <a:miter lim="800000"/>
            <a:headEnd/>
            <a:tailEnd/>
          </a:ln>
        </p:spPr>
      </p:pic>
      <p:sp>
        <p:nvSpPr>
          <p:cNvPr id="18" name="Title 1"/>
          <p:cNvSpPr txBox="1">
            <a:spLocks/>
          </p:cNvSpPr>
          <p:nvPr/>
        </p:nvSpPr>
        <p:spPr>
          <a:xfrm>
            <a:off x="317959" y="97953"/>
            <a:ext cx="8214481" cy="882775"/>
          </a:xfrm>
          <a:prstGeom prst="rect">
            <a:avLst/>
          </a:prstGeom>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Terrestrial </a:t>
            </a:r>
            <a:r>
              <a:rPr lang="en-US" sz="4400" b="1" spc="300" noProof="0" dirty="0" err="1" smtClean="0">
                <a:latin typeface="+mj-lt"/>
                <a:ea typeface="+mj-ea"/>
                <a:cs typeface="+mj-cs"/>
              </a:rPr>
              <a:t>DMC</a:t>
            </a:r>
            <a:r>
              <a:rPr lang="en-US" sz="4400" b="1" spc="300" noProof="0" dirty="0" smtClean="0">
                <a:latin typeface="+mj-lt"/>
                <a:ea typeface="+mj-ea"/>
                <a:cs typeface="+mj-cs"/>
              </a:rPr>
              <a:t> (ensemble </a:t>
            </a:r>
            <a:r>
              <a:rPr lang="en-US" sz="4400" b="1" spc="300" dirty="0" smtClean="0">
                <a:latin typeface="+mj-lt"/>
                <a:ea typeface="+mj-ea"/>
                <a:cs typeface="+mj-cs"/>
              </a:rPr>
              <a:t>r</a:t>
            </a:r>
            <a:r>
              <a:rPr lang="en-US" sz="4400" b="1" spc="300" noProof="0" dirty="0" err="1" smtClean="0">
                <a:latin typeface="+mj-lt"/>
                <a:ea typeface="+mj-ea"/>
                <a:cs typeface="+mj-cs"/>
              </a:rPr>
              <a:t>ange</a:t>
            </a:r>
            <a:r>
              <a:rPr lang="en-US" sz="4400" b="1" spc="300" noProof="0" dirty="0" smtClean="0">
                <a:latin typeface="+mj-lt"/>
                <a:ea typeface="+mj-ea"/>
                <a:cs typeface="+mj-cs"/>
              </a:rPr>
              <a:t>)</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sp>
        <p:nvSpPr>
          <p:cNvPr id="12" name="Rectangle 11"/>
          <p:cNvSpPr/>
          <p:nvPr/>
        </p:nvSpPr>
        <p:spPr>
          <a:xfrm>
            <a:off x="6298981" y="6607456"/>
            <a:ext cx="2892138" cy="261610"/>
          </a:xfrm>
          <a:prstGeom prst="rect">
            <a:avLst/>
          </a:prstGeom>
        </p:spPr>
        <p:txBody>
          <a:bodyPr wrap="none">
            <a:spAutoFit/>
          </a:bodyPr>
          <a:lstStyle/>
          <a:p>
            <a:pPr algn="r"/>
            <a:r>
              <a:rPr lang="en-US" sz="1100" dirty="0" smtClean="0">
                <a:solidFill>
                  <a:schemeClr val="tx1">
                    <a:lumMod val="85000"/>
                    <a:lumOff val="15000"/>
                  </a:schemeClr>
                </a:solidFill>
              </a:rPr>
              <a:t>(</a:t>
            </a:r>
            <a:r>
              <a:rPr lang="en-US" sz="1100" i="1" dirty="0" smtClean="0">
                <a:solidFill>
                  <a:schemeClr val="tx1">
                    <a:lumMod val="85000"/>
                    <a:lumOff val="15000"/>
                  </a:schemeClr>
                </a:solidFill>
              </a:rPr>
              <a:t>Nature Climate Change– Salzmann et al. 2013</a:t>
            </a:r>
            <a:r>
              <a:rPr lang="en-US" sz="1100" dirty="0" smtClean="0">
                <a:solidFill>
                  <a:schemeClr val="tx1">
                    <a:lumMod val="85000"/>
                    <a:lumOff val="15000"/>
                  </a:schemeClr>
                </a:solidFill>
              </a:rPr>
              <a:t>)</a:t>
            </a:r>
            <a:endParaRPr lang="en-US" sz="1100" dirty="0">
              <a:solidFill>
                <a:schemeClr val="tx1">
                  <a:lumMod val="85000"/>
                  <a:lumOff val="15000"/>
                </a:schemeClr>
              </a:solidFill>
            </a:endParaRPr>
          </a:p>
        </p:txBody>
      </p:sp>
    </p:spTree>
    <p:extLst>
      <p:ext uri="{BB962C8B-B14F-4D97-AF65-F5344CB8AC3E}">
        <p14:creationId xmlns:p14="http://schemas.microsoft.com/office/powerpoint/2010/main" val="406779573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4860032" y="1359818"/>
            <a:ext cx="3672408" cy="518457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15" name="Rounded Rectangle 14"/>
          <p:cNvSpPr/>
          <p:nvPr/>
        </p:nvSpPr>
        <p:spPr>
          <a:xfrm>
            <a:off x="683568" y="1340768"/>
            <a:ext cx="3672408" cy="5184576"/>
          </a:xfrm>
          <a:prstGeom prst="round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8" name="TextBox 7"/>
          <p:cNvSpPr txBox="1"/>
          <p:nvPr/>
        </p:nvSpPr>
        <p:spPr>
          <a:xfrm>
            <a:off x="827584" y="1916832"/>
            <a:ext cx="3600400" cy="4247317"/>
          </a:xfrm>
          <a:prstGeom prst="rect">
            <a:avLst/>
          </a:prstGeom>
          <a:noFill/>
        </p:spPr>
        <p:txBody>
          <a:bodyPr wrap="square">
            <a:spAutoFit/>
          </a:bodyPr>
          <a:lstStyle/>
          <a:p>
            <a:pPr marL="179388" indent="-179388">
              <a:buFont typeface="Arial" pitchFamily="34" charset="0"/>
              <a:buChar char="•"/>
              <a:defRPr/>
            </a:pPr>
            <a:r>
              <a:rPr lang="en-GB" dirty="0" smtClean="0"/>
              <a:t>Represents the mean of the maximum warming response to forcing throughout the mPWP at each individual site, at the sampling resolution of each of the individual cores</a:t>
            </a:r>
          </a:p>
          <a:p>
            <a:pPr marL="179388" indent="-179388">
              <a:buFont typeface="Arial" pitchFamily="34" charset="0"/>
              <a:buChar char="•"/>
              <a:defRPr/>
            </a:pPr>
            <a:endParaRPr lang="en-GB" dirty="0" smtClean="0"/>
          </a:p>
          <a:p>
            <a:pPr marL="179388" indent="-179388">
              <a:buFont typeface="Arial" pitchFamily="34" charset="0"/>
              <a:buChar char="•"/>
              <a:defRPr/>
            </a:pPr>
            <a:r>
              <a:rPr lang="en-GB" dirty="0" smtClean="0"/>
              <a:t>Unlikely to be synchronous</a:t>
            </a:r>
          </a:p>
          <a:p>
            <a:pPr marL="179388" indent="-179388">
              <a:buFont typeface="Arial" pitchFamily="34" charset="0"/>
              <a:buChar char="•"/>
              <a:defRPr/>
            </a:pPr>
            <a:endParaRPr lang="en-GB" dirty="0" smtClean="0"/>
          </a:p>
          <a:p>
            <a:pPr marL="179388" indent="-179388">
              <a:buFont typeface="Arial" pitchFamily="34" charset="0"/>
              <a:buChar char="•"/>
              <a:defRPr/>
            </a:pPr>
            <a:r>
              <a:rPr lang="en-GB" dirty="0" smtClean="0"/>
              <a:t>Likely to be effects of boundary conditions changing during the mPWP</a:t>
            </a:r>
          </a:p>
          <a:p>
            <a:pPr marL="179388" indent="-179388">
              <a:buFont typeface="Arial" pitchFamily="34" charset="0"/>
              <a:buChar char="•"/>
              <a:defRPr/>
            </a:pPr>
            <a:endParaRPr lang="en-GB" dirty="0" smtClean="0"/>
          </a:p>
          <a:p>
            <a:pPr marL="179388" indent="-179388">
              <a:buFont typeface="Arial" pitchFamily="34" charset="0"/>
              <a:buChar char="•"/>
              <a:defRPr/>
            </a:pPr>
            <a:r>
              <a:rPr lang="en-GB" dirty="0" smtClean="0"/>
              <a:t>Likely to be transient effects</a:t>
            </a:r>
          </a:p>
          <a:p>
            <a:pPr marL="179388" indent="-179388">
              <a:buFont typeface="Arial" pitchFamily="34" charset="0"/>
              <a:buChar char="•"/>
              <a:defRPr/>
            </a:pPr>
            <a:endParaRPr lang="en-GB" i="1" dirty="0">
              <a:solidFill>
                <a:schemeClr val="bg1">
                  <a:lumMod val="50000"/>
                </a:schemeClr>
              </a:solidFill>
              <a:latin typeface="+mn-lt"/>
            </a:endParaRPr>
          </a:p>
        </p:txBody>
      </p:sp>
      <p:sp>
        <p:nvSpPr>
          <p:cNvPr id="10" name="TextBox 9"/>
          <p:cNvSpPr txBox="1"/>
          <p:nvPr/>
        </p:nvSpPr>
        <p:spPr>
          <a:xfrm>
            <a:off x="1259632" y="1412776"/>
            <a:ext cx="2520280" cy="461665"/>
          </a:xfrm>
          <a:prstGeom prst="rect">
            <a:avLst/>
          </a:prstGeom>
          <a:noFill/>
        </p:spPr>
        <p:txBody>
          <a:bodyPr wrap="square" rtlCol="0">
            <a:spAutoFit/>
          </a:bodyPr>
          <a:lstStyle/>
          <a:p>
            <a:pPr algn="ctr"/>
            <a:r>
              <a:rPr lang="en-GB" sz="2400" b="1" dirty="0" smtClean="0">
                <a:solidFill>
                  <a:schemeClr val="bg1"/>
                </a:solidFill>
              </a:rPr>
              <a:t>Proxy Data</a:t>
            </a:r>
            <a:endParaRPr lang="en-GB" sz="2400" b="1" dirty="0">
              <a:solidFill>
                <a:schemeClr val="bg1"/>
              </a:solidFill>
            </a:endParaRPr>
          </a:p>
        </p:txBody>
      </p:sp>
      <p:sp>
        <p:nvSpPr>
          <p:cNvPr id="12" name="TextBox 11"/>
          <p:cNvSpPr txBox="1"/>
          <p:nvPr/>
        </p:nvSpPr>
        <p:spPr>
          <a:xfrm>
            <a:off x="4932040" y="1929021"/>
            <a:ext cx="3528392" cy="4524315"/>
          </a:xfrm>
          <a:prstGeom prst="rect">
            <a:avLst/>
          </a:prstGeom>
          <a:noFill/>
        </p:spPr>
        <p:txBody>
          <a:bodyPr wrap="square">
            <a:spAutoFit/>
          </a:bodyPr>
          <a:lstStyle/>
          <a:p>
            <a:pPr marL="179388" indent="-179388">
              <a:buFont typeface="Arial" pitchFamily="34" charset="0"/>
              <a:buChar char="•"/>
              <a:defRPr/>
            </a:pPr>
            <a:r>
              <a:rPr lang="en-GB" dirty="0" smtClean="0"/>
              <a:t>Equilibrium response (e.g. 500 to 1000 years should be sufficient for surface climate) to fixed forcing, appropriate for a mPWP interglacial.</a:t>
            </a:r>
          </a:p>
          <a:p>
            <a:pPr marL="179388" indent="-179388">
              <a:buFont typeface="Arial" pitchFamily="34" charset="0"/>
              <a:buChar char="•"/>
              <a:defRPr/>
            </a:pPr>
            <a:endParaRPr lang="en-GB" dirty="0" smtClean="0"/>
          </a:p>
          <a:p>
            <a:pPr marL="179388" indent="-179388">
              <a:buFont typeface="Arial" pitchFamily="34" charset="0"/>
              <a:buChar char="•"/>
              <a:defRPr/>
            </a:pPr>
            <a:r>
              <a:rPr lang="en-GB" dirty="0" smtClean="0"/>
              <a:t>Equilibrium temperatures for a fixed moment in time, if there was ever a moment with exactly these forcings.</a:t>
            </a:r>
          </a:p>
          <a:p>
            <a:pPr marL="179388" indent="-179388">
              <a:buFont typeface="Arial" pitchFamily="34" charset="0"/>
              <a:buChar char="•"/>
              <a:defRPr/>
            </a:pPr>
            <a:endParaRPr lang="en-GB" dirty="0" smtClean="0"/>
          </a:p>
          <a:p>
            <a:pPr marL="179388" indent="-179388">
              <a:buFont typeface="Arial" pitchFamily="34" charset="0"/>
              <a:buChar char="•"/>
              <a:defRPr/>
            </a:pPr>
            <a:r>
              <a:rPr lang="en-GB" dirty="0" smtClean="0"/>
              <a:t>No impact of orbital forcing (fixed at modern) or other changing boundary conditions.</a:t>
            </a:r>
          </a:p>
          <a:p>
            <a:pPr marL="179388" indent="-179388">
              <a:buFont typeface="Arial" pitchFamily="34" charset="0"/>
              <a:buChar char="•"/>
              <a:defRPr/>
            </a:pPr>
            <a:endParaRPr lang="en-GB" dirty="0" smtClean="0"/>
          </a:p>
          <a:p>
            <a:pPr marL="179388" indent="-179388">
              <a:buFont typeface="Arial" pitchFamily="34" charset="0"/>
              <a:buChar char="•"/>
              <a:defRPr/>
            </a:pPr>
            <a:endParaRPr lang="en-GB" i="1" dirty="0">
              <a:solidFill>
                <a:schemeClr val="bg1">
                  <a:lumMod val="50000"/>
                </a:schemeClr>
              </a:solidFill>
              <a:latin typeface="+mn-lt"/>
            </a:endParaRPr>
          </a:p>
        </p:txBody>
      </p:sp>
      <p:sp>
        <p:nvSpPr>
          <p:cNvPr id="13" name="TextBox 12"/>
          <p:cNvSpPr txBox="1"/>
          <p:nvPr/>
        </p:nvSpPr>
        <p:spPr>
          <a:xfrm>
            <a:off x="5436096" y="1412776"/>
            <a:ext cx="2520280" cy="461665"/>
          </a:xfrm>
          <a:prstGeom prst="rect">
            <a:avLst/>
          </a:prstGeom>
          <a:noFill/>
        </p:spPr>
        <p:txBody>
          <a:bodyPr wrap="square" rtlCol="0">
            <a:spAutoFit/>
          </a:bodyPr>
          <a:lstStyle/>
          <a:p>
            <a:pPr algn="ctr"/>
            <a:r>
              <a:rPr lang="en-GB" sz="2400" b="1" dirty="0" smtClean="0">
                <a:solidFill>
                  <a:schemeClr val="bg1"/>
                </a:solidFill>
              </a:rPr>
              <a:t>Model</a:t>
            </a:r>
            <a:endParaRPr lang="en-GB" sz="2400" b="1" dirty="0">
              <a:solidFill>
                <a:schemeClr val="bg1"/>
              </a:solidFill>
            </a:endParaRPr>
          </a:p>
        </p:txBody>
      </p:sp>
      <p:grpSp>
        <p:nvGrpSpPr>
          <p:cNvPr id="17" name="Group 6"/>
          <p:cNvGrpSpPr/>
          <p:nvPr/>
        </p:nvGrpSpPr>
        <p:grpSpPr>
          <a:xfrm>
            <a:off x="-1" y="-1096"/>
            <a:ext cx="9144001" cy="1080500"/>
            <a:chOff x="-1" y="-1096"/>
            <a:chExt cx="9144001" cy="1080500"/>
          </a:xfrm>
        </p:grpSpPr>
        <p:pic>
          <p:nvPicPr>
            <p:cNvPr id="18" name="Picture 17" descr="Pliocene_climate_website.png"/>
            <p:cNvPicPr>
              <a:picLocks noChangeAspect="1"/>
            </p:cNvPicPr>
            <p:nvPr/>
          </p:nvPicPr>
          <p:blipFill>
            <a:blip r:embed="rId3" cstate="print"/>
            <a:srcRect r="288" b="16202"/>
            <a:stretch>
              <a:fillRect/>
            </a:stretch>
          </p:blipFill>
          <p:spPr>
            <a:xfrm>
              <a:off x="-1" y="-716"/>
              <a:ext cx="9144001" cy="1080120"/>
            </a:xfrm>
            <a:prstGeom prst="rect">
              <a:avLst/>
            </a:prstGeom>
          </p:spPr>
        </p:pic>
        <p:sp>
          <p:nvSpPr>
            <p:cNvPr id="19" name="Rectangle 18"/>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 name="Picture 3" descr="LeedsUniWhite"/>
            <p:cNvPicPr>
              <a:picLocks noChangeAspect="1" noChangeArrowheads="1"/>
            </p:cNvPicPr>
            <p:nvPr/>
          </p:nvPicPr>
          <p:blipFill>
            <a:blip r:embed="rId4" cstate="print"/>
            <a:srcRect/>
            <a:stretch>
              <a:fillRect/>
            </a:stretch>
          </p:blipFill>
          <p:spPr bwMode="auto">
            <a:xfrm>
              <a:off x="7300684" y="469052"/>
              <a:ext cx="1744992" cy="532145"/>
            </a:xfrm>
            <a:prstGeom prst="rect">
              <a:avLst/>
            </a:prstGeom>
            <a:noFill/>
            <a:ln w="9525">
              <a:noFill/>
              <a:miter lim="800000"/>
              <a:headEnd/>
              <a:tailEnd/>
            </a:ln>
          </p:spPr>
        </p:pic>
      </p:grpSp>
      <p:sp>
        <p:nvSpPr>
          <p:cNvPr id="21" name="Title 1"/>
          <p:cNvSpPr txBox="1">
            <a:spLocks/>
          </p:cNvSpPr>
          <p:nvPr/>
        </p:nvSpPr>
        <p:spPr>
          <a:xfrm>
            <a:off x="317959" y="97953"/>
            <a:ext cx="6990345" cy="882775"/>
          </a:xfrm>
          <a:prstGeom prst="rect">
            <a:avLst/>
          </a:prstGeom>
        </p:spPr>
        <p:txBody>
          <a:bodyPr vert="horz" lIns="91440" tIns="45720" rIns="91440" bIns="45720" rtlCol="0" anchor="ctr">
            <a:normAutofit fontScale="700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Need to consider what we are comparing to…</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8313" y="259474"/>
            <a:ext cx="8229600" cy="1143000"/>
          </a:xfrm>
        </p:spPr>
        <p:txBody>
          <a:bodyPr/>
          <a:lstStyle/>
          <a:p>
            <a:r>
              <a:rPr lang="en-GB" b="1" smtClean="0">
                <a:solidFill>
                  <a:schemeClr val="bg1"/>
                </a:solidFill>
              </a:rPr>
              <a:t>Pliocene Uncertainty…</a:t>
            </a:r>
          </a:p>
        </p:txBody>
      </p:sp>
      <p:grpSp>
        <p:nvGrpSpPr>
          <p:cNvPr id="2" name="Group 6"/>
          <p:cNvGrpSpPr/>
          <p:nvPr/>
        </p:nvGrpSpPr>
        <p:grpSpPr>
          <a:xfrm>
            <a:off x="-1" y="-1096"/>
            <a:ext cx="9144001" cy="1080500"/>
            <a:chOff x="-1" y="-1096"/>
            <a:chExt cx="9144001" cy="1080500"/>
          </a:xfrm>
        </p:grpSpPr>
        <p:pic>
          <p:nvPicPr>
            <p:cNvPr id="9" name="Picture 8" descr="Pliocene_climate_website.png"/>
            <p:cNvPicPr>
              <a:picLocks noChangeAspect="1"/>
            </p:cNvPicPr>
            <p:nvPr/>
          </p:nvPicPr>
          <p:blipFill>
            <a:blip r:embed="rId3" cstate="print"/>
            <a:srcRect r="288" b="16202"/>
            <a:stretch>
              <a:fillRect/>
            </a:stretch>
          </p:blipFill>
          <p:spPr>
            <a:xfrm>
              <a:off x="-1" y="-716"/>
              <a:ext cx="9144001" cy="1080120"/>
            </a:xfrm>
            <a:prstGeom prst="rect">
              <a:avLst/>
            </a:prstGeom>
          </p:spPr>
        </p:pic>
        <p:sp>
          <p:nvSpPr>
            <p:cNvPr id="10" name="Rectangle 9"/>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LeedsUniWhite"/>
            <p:cNvPicPr>
              <a:picLocks noChangeAspect="1" noChangeArrowheads="1"/>
            </p:cNvPicPr>
            <p:nvPr/>
          </p:nvPicPr>
          <p:blipFill>
            <a:blip r:embed="rId4" cstate="print"/>
            <a:srcRect/>
            <a:stretch>
              <a:fillRect/>
            </a:stretch>
          </p:blipFill>
          <p:spPr bwMode="auto">
            <a:xfrm>
              <a:off x="7300684" y="469052"/>
              <a:ext cx="1744992" cy="532145"/>
            </a:xfrm>
            <a:prstGeom prst="rect">
              <a:avLst/>
            </a:prstGeom>
            <a:noFill/>
            <a:ln w="9525">
              <a:noFill/>
              <a:miter lim="800000"/>
              <a:headEnd/>
              <a:tailEnd/>
            </a:ln>
          </p:spPr>
        </p:pic>
      </p:grpSp>
      <p:sp>
        <p:nvSpPr>
          <p:cNvPr id="12" name="Title 1"/>
          <p:cNvSpPr txBox="1">
            <a:spLocks/>
          </p:cNvSpPr>
          <p:nvPr/>
        </p:nvSpPr>
        <p:spPr>
          <a:xfrm>
            <a:off x="317959" y="97953"/>
            <a:ext cx="6990345" cy="882775"/>
          </a:xfrm>
          <a:prstGeom prst="rect">
            <a:avLst/>
          </a:prstGeom>
        </p:spPr>
        <p:txBody>
          <a:bodyPr vert="horz" lIns="91440" tIns="45720" rIns="91440" bIns="45720" rtlCol="0" anchor="ctr">
            <a:normAutofit fontScale="925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300" normalizeH="0" baseline="0" noProof="0" dirty="0" smtClean="0">
                <a:ln>
                  <a:noFill/>
                </a:ln>
                <a:solidFill>
                  <a:schemeClr val="tx1"/>
                </a:solidFill>
                <a:effectLst/>
                <a:uLnTx/>
                <a:uFillTx/>
                <a:latin typeface="+mj-lt"/>
                <a:ea typeface="+mj-ea"/>
                <a:cs typeface="+mj-cs"/>
              </a:rPr>
              <a:t>Though</a:t>
            </a:r>
            <a:r>
              <a:rPr lang="en-US" sz="4400" b="1" spc="300" dirty="0" smtClean="0">
                <a:latin typeface="+mj-lt"/>
                <a:ea typeface="+mj-ea"/>
                <a:cs typeface="+mj-cs"/>
              </a:rPr>
              <a:t>t experiment (SSTs)</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pic>
        <p:nvPicPr>
          <p:cNvPr id="13" name="tdlqn_DMC_pw.wmv">
            <a:hlinkClick r:id="" action="ppaction://media"/>
          </p:cNvPr>
          <p:cNvPicPr>
            <a:picLocks noRot="1" noChangeAspect="1"/>
          </p:cNvPicPr>
          <p:nvPr>
            <a:videoFile r:link="rId1"/>
          </p:nvPr>
        </p:nvPicPr>
        <p:blipFill>
          <a:blip r:embed="rId5" cstate="print"/>
          <a:stretch>
            <a:fillRect/>
          </a:stretch>
        </p:blipFill>
        <p:spPr>
          <a:xfrm>
            <a:off x="395536" y="1088740"/>
            <a:ext cx="8352928" cy="5508612"/>
          </a:xfrm>
          <a:prstGeom prst="rect">
            <a:avLst/>
          </a:prstGeom>
        </p:spPr>
      </p:pic>
    </p:spTree>
    <p:extLst>
      <p:ext uri="{BB962C8B-B14F-4D97-AF65-F5344CB8AC3E}">
        <p14:creationId xmlns:p14="http://schemas.microsoft.com/office/powerpoint/2010/main" val="40677957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3"/>
                                        </p:tgtEl>
                                      </p:cBhvr>
                                    </p:cmd>
                                  </p:childTnLst>
                                </p:cTn>
                              </p:par>
                            </p:childTnLst>
                          </p:cTn>
                        </p:par>
                      </p:childTnLst>
                    </p:cTn>
                  </p:par>
                </p:childTnLst>
              </p:cTn>
              <p:nextCondLst>
                <p:cond evt="onClick" delay="0">
                  <p:tgtEl>
                    <p:spTgt spid="13"/>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13"/>
                </p:tgtEl>
              </p:cMediaNode>
            </p:vide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8313" y="259474"/>
            <a:ext cx="8229600" cy="1143000"/>
          </a:xfrm>
        </p:spPr>
        <p:txBody>
          <a:bodyPr/>
          <a:lstStyle/>
          <a:p>
            <a:r>
              <a:rPr lang="en-GB" b="1" smtClean="0">
                <a:solidFill>
                  <a:schemeClr val="bg1"/>
                </a:solidFill>
              </a:rPr>
              <a:t>Pliocene Uncertainty…</a:t>
            </a:r>
          </a:p>
        </p:txBody>
      </p:sp>
      <p:sp>
        <p:nvSpPr>
          <p:cNvPr id="5" name="TextBox 4"/>
          <p:cNvSpPr txBox="1"/>
          <p:nvPr/>
        </p:nvSpPr>
        <p:spPr>
          <a:xfrm rot="2893069">
            <a:off x="1010444" y="5000543"/>
            <a:ext cx="2574925" cy="677863"/>
          </a:xfrm>
          <a:prstGeom prst="rect">
            <a:avLst/>
          </a:prstGeom>
          <a:noFill/>
        </p:spPr>
        <p:txBody>
          <a:bodyPr>
            <a:spAutoFit/>
          </a:bodyPr>
          <a:lstStyle/>
          <a:p>
            <a:pPr algn="ctr">
              <a:defRPr/>
            </a:pPr>
            <a:r>
              <a:rPr lang="en-GB" sz="2000" b="1" dirty="0">
                <a:latin typeface="+mn-lt"/>
              </a:rPr>
              <a:t>Modelling Uncertainty</a:t>
            </a:r>
          </a:p>
          <a:p>
            <a:pPr>
              <a:defRPr/>
            </a:pPr>
            <a:r>
              <a:rPr lang="en-GB" dirty="0">
                <a:latin typeface="+mn-lt"/>
              </a:rPr>
              <a:t>Structural, </a:t>
            </a:r>
            <a:r>
              <a:rPr lang="en-GB" dirty="0">
                <a:latin typeface="Arial" charset="0"/>
              </a:rPr>
              <a:t>Parameter</a:t>
            </a:r>
            <a:endParaRPr lang="en-GB" dirty="0">
              <a:latin typeface="+mn-lt"/>
            </a:endParaRPr>
          </a:p>
        </p:txBody>
      </p:sp>
      <p:sp>
        <p:nvSpPr>
          <p:cNvPr id="6" name="TextBox 5"/>
          <p:cNvSpPr txBox="1"/>
          <p:nvPr/>
        </p:nvSpPr>
        <p:spPr>
          <a:xfrm>
            <a:off x="3187700" y="1308812"/>
            <a:ext cx="2808288" cy="677862"/>
          </a:xfrm>
          <a:prstGeom prst="rect">
            <a:avLst/>
          </a:prstGeom>
          <a:noFill/>
        </p:spPr>
        <p:txBody>
          <a:bodyPr>
            <a:spAutoFit/>
          </a:bodyPr>
          <a:lstStyle/>
          <a:p>
            <a:pPr algn="ctr">
              <a:defRPr/>
            </a:pPr>
            <a:r>
              <a:rPr lang="en-GB" sz="2000" b="1" dirty="0">
                <a:latin typeface="+mn-lt"/>
              </a:rPr>
              <a:t>Data Uncertainty</a:t>
            </a:r>
          </a:p>
          <a:p>
            <a:pPr>
              <a:defRPr/>
            </a:pPr>
            <a:r>
              <a:rPr lang="en-GB" dirty="0">
                <a:latin typeface="+mn-lt"/>
              </a:rPr>
              <a:t>Analytical, Spatial, Temporal</a:t>
            </a:r>
          </a:p>
        </p:txBody>
      </p:sp>
      <p:sp>
        <p:nvSpPr>
          <p:cNvPr id="7" name="TextBox 6"/>
          <p:cNvSpPr txBox="1"/>
          <p:nvPr/>
        </p:nvSpPr>
        <p:spPr>
          <a:xfrm rot="18887031">
            <a:off x="5270061" y="4808501"/>
            <a:ext cx="3600450" cy="954088"/>
          </a:xfrm>
          <a:prstGeom prst="rect">
            <a:avLst/>
          </a:prstGeom>
          <a:noFill/>
        </p:spPr>
        <p:txBody>
          <a:bodyPr>
            <a:spAutoFit/>
          </a:bodyPr>
          <a:lstStyle/>
          <a:p>
            <a:pPr algn="ctr">
              <a:defRPr/>
            </a:pPr>
            <a:r>
              <a:rPr lang="en-GB" sz="2000" b="1" dirty="0">
                <a:latin typeface="+mn-lt"/>
              </a:rPr>
              <a:t>Boundary Condition Uncertainty</a:t>
            </a:r>
          </a:p>
          <a:p>
            <a:pPr>
              <a:defRPr/>
            </a:pPr>
            <a:r>
              <a:rPr lang="en-GB" dirty="0">
                <a:latin typeface="+mn-lt"/>
              </a:rPr>
              <a:t>Orbital forcing, Greenhouse gases, Topography</a:t>
            </a:r>
          </a:p>
        </p:txBody>
      </p:sp>
      <p:sp>
        <p:nvSpPr>
          <p:cNvPr id="15" name="Isosceles Triangle 14"/>
          <p:cNvSpPr/>
          <p:nvPr/>
        </p:nvSpPr>
        <p:spPr>
          <a:xfrm>
            <a:off x="2654300" y="2058112"/>
            <a:ext cx="3846513" cy="3006725"/>
          </a:xfrm>
          <a:prstGeom prst="triangle">
            <a:avLst/>
          </a:prstGeom>
          <a:noFill/>
          <a:ln w="2222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grpSp>
        <p:nvGrpSpPr>
          <p:cNvPr id="8" name="Group 6"/>
          <p:cNvGrpSpPr/>
          <p:nvPr/>
        </p:nvGrpSpPr>
        <p:grpSpPr>
          <a:xfrm>
            <a:off x="-1" y="-1096"/>
            <a:ext cx="9144001" cy="1080500"/>
            <a:chOff x="-1" y="-1096"/>
            <a:chExt cx="9144001" cy="1080500"/>
          </a:xfrm>
        </p:grpSpPr>
        <p:pic>
          <p:nvPicPr>
            <p:cNvPr id="9" name="Picture 8"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10" name="Rectangle 9"/>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12" name="Title 1"/>
          <p:cNvSpPr txBox="1">
            <a:spLocks/>
          </p:cNvSpPr>
          <p:nvPr/>
        </p:nvSpPr>
        <p:spPr>
          <a:xfrm>
            <a:off x="317959" y="97953"/>
            <a:ext cx="699034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err="1" smtClean="0">
                <a:latin typeface="+mj-lt"/>
                <a:ea typeface="+mj-ea"/>
                <a:cs typeface="+mj-cs"/>
              </a:rPr>
              <a:t>PlioMIP</a:t>
            </a:r>
            <a:r>
              <a:rPr lang="en-US" sz="4400" b="1" spc="300" noProof="0" dirty="0" smtClean="0">
                <a:latin typeface="+mj-lt"/>
                <a:ea typeface="+mj-ea"/>
                <a:cs typeface="+mj-cs"/>
              </a:rPr>
              <a:t> Phase 2</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pic>
        <p:nvPicPr>
          <p:cNvPr id="1027" name="Picture 3"/>
          <p:cNvPicPr>
            <a:picLocks noChangeAspect="1" noChangeArrowheads="1"/>
          </p:cNvPicPr>
          <p:nvPr/>
        </p:nvPicPr>
        <p:blipFill>
          <a:blip r:embed="rId4" cstate="print"/>
          <a:srcRect/>
          <a:stretch>
            <a:fillRect/>
          </a:stretch>
        </p:blipFill>
        <p:spPr bwMode="auto">
          <a:xfrm>
            <a:off x="395536" y="1412776"/>
            <a:ext cx="1716860" cy="1728192"/>
          </a:xfrm>
          <a:prstGeom prst="rect">
            <a:avLst/>
          </a:prstGeom>
          <a:noFill/>
          <a:ln w="9525">
            <a:noFill/>
            <a:miter lim="800000"/>
            <a:headEnd/>
            <a:tailEnd/>
          </a:ln>
        </p:spPr>
      </p:pic>
      <p:pic>
        <p:nvPicPr>
          <p:cNvPr id="1028" name="Picture 4"/>
          <p:cNvPicPr>
            <a:picLocks noChangeAspect="1" noChangeArrowheads="1"/>
          </p:cNvPicPr>
          <p:nvPr/>
        </p:nvPicPr>
        <p:blipFill>
          <a:blip r:embed="rId5" cstate="print"/>
          <a:srcRect/>
          <a:stretch>
            <a:fillRect/>
          </a:stretch>
        </p:blipFill>
        <p:spPr bwMode="auto">
          <a:xfrm>
            <a:off x="7092280" y="1340768"/>
            <a:ext cx="1593588" cy="1932831"/>
          </a:xfrm>
          <a:prstGeom prst="rect">
            <a:avLst/>
          </a:prstGeom>
          <a:noFill/>
          <a:ln w="9525">
            <a:noFill/>
            <a:miter lim="800000"/>
            <a:headEnd/>
            <a:tailEnd/>
          </a:ln>
        </p:spPr>
      </p:pic>
      <p:sp>
        <p:nvSpPr>
          <p:cNvPr id="17" name="Rectangle 16"/>
          <p:cNvSpPr/>
          <p:nvPr/>
        </p:nvSpPr>
        <p:spPr>
          <a:xfrm>
            <a:off x="4499992" y="3861048"/>
            <a:ext cx="216024" cy="2160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9" name="Straight Arrow Connector 18"/>
          <p:cNvCxnSpPr/>
          <p:nvPr/>
        </p:nvCxnSpPr>
        <p:spPr>
          <a:xfrm>
            <a:off x="4788024" y="4077072"/>
            <a:ext cx="864096"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V="1">
            <a:off x="4594860" y="2924944"/>
            <a:ext cx="0" cy="86409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flipH="1">
            <a:off x="3635896" y="4077072"/>
            <a:ext cx="792088" cy="50405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779573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699034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Pliocene time </a:t>
            </a:r>
            <a:r>
              <a:rPr lang="en-US" sz="4400" b="1" spc="300" dirty="0" smtClean="0">
                <a:latin typeface="+mj-lt"/>
                <a:ea typeface="+mj-ea"/>
                <a:cs typeface="+mj-cs"/>
              </a:rPr>
              <a:t>s</a:t>
            </a:r>
            <a:r>
              <a:rPr lang="en-US" sz="4400" b="1" spc="300" noProof="0" dirty="0" smtClean="0">
                <a:latin typeface="+mj-lt"/>
                <a:ea typeface="+mj-ea"/>
                <a:cs typeface="+mj-cs"/>
              </a:rPr>
              <a:t>lice</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sp>
        <p:nvSpPr>
          <p:cNvPr id="10" name="TextBox 9"/>
          <p:cNvSpPr txBox="1"/>
          <p:nvPr/>
        </p:nvSpPr>
        <p:spPr>
          <a:xfrm>
            <a:off x="6660232" y="2132856"/>
            <a:ext cx="2160240" cy="3416320"/>
          </a:xfrm>
          <a:prstGeom prst="rect">
            <a:avLst/>
          </a:prstGeom>
          <a:noFill/>
        </p:spPr>
        <p:txBody>
          <a:bodyPr wrap="square" rtlCol="0">
            <a:spAutoFit/>
          </a:bodyPr>
          <a:lstStyle/>
          <a:p>
            <a:r>
              <a:rPr lang="en-GB" sz="2400" dirty="0" smtClean="0"/>
              <a:t>First Pliocene Time Slice (3.205 Ma) at KM5c will form part of PlioMIP Phase 2 which is currently under construction</a:t>
            </a:r>
            <a:endParaRPr lang="en-GB" sz="2400" dirty="0"/>
          </a:p>
        </p:txBody>
      </p:sp>
      <p:pic>
        <p:nvPicPr>
          <p:cNvPr id="11" name="Picture 2" descr="\\see-archive-15\a37\earamh\Large_Scale_Features_Paper\Figures\Figure8.jpg"/>
          <p:cNvPicPr>
            <a:picLocks noChangeAspect="1" noChangeArrowheads="1"/>
          </p:cNvPicPr>
          <p:nvPr/>
        </p:nvPicPr>
        <p:blipFill>
          <a:blip r:embed="rId4" cstate="print"/>
          <a:srcRect/>
          <a:stretch>
            <a:fillRect/>
          </a:stretch>
        </p:blipFill>
        <p:spPr bwMode="auto">
          <a:xfrm>
            <a:off x="611560" y="1223919"/>
            <a:ext cx="5184576" cy="5373433"/>
          </a:xfrm>
          <a:prstGeom prst="rect">
            <a:avLst/>
          </a:prstGeom>
          <a:noFill/>
        </p:spPr>
      </p:pic>
      <p:sp>
        <p:nvSpPr>
          <p:cNvPr id="12" name="Rectangle 11"/>
          <p:cNvSpPr/>
          <p:nvPr/>
        </p:nvSpPr>
        <p:spPr>
          <a:xfrm>
            <a:off x="7098880" y="6607456"/>
            <a:ext cx="2092239" cy="261610"/>
          </a:xfrm>
          <a:prstGeom prst="rect">
            <a:avLst/>
          </a:prstGeom>
        </p:spPr>
        <p:txBody>
          <a:bodyPr wrap="none">
            <a:spAutoFit/>
          </a:bodyPr>
          <a:lstStyle/>
          <a:p>
            <a:pPr algn="r"/>
            <a:r>
              <a:rPr lang="en-US" sz="1100" dirty="0" smtClean="0">
                <a:solidFill>
                  <a:schemeClr val="tx1">
                    <a:lumMod val="85000"/>
                    <a:lumOff val="15000"/>
                  </a:schemeClr>
                </a:solidFill>
              </a:rPr>
              <a:t>(Haywood et al., 2013 – in press) </a:t>
            </a:r>
            <a:endParaRPr lang="en-US" sz="11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699034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PlioMIP Phase 2</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sp>
        <p:nvSpPr>
          <p:cNvPr id="11" name="Rectangle 10"/>
          <p:cNvSpPr/>
          <p:nvPr/>
        </p:nvSpPr>
        <p:spPr>
          <a:xfrm>
            <a:off x="1072636" y="1916832"/>
            <a:ext cx="1152128"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073760" y="4321562"/>
            <a:ext cx="1152128"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876256" y="1772816"/>
            <a:ext cx="1152128"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0" name="Picture 2"/>
          <p:cNvPicPr>
            <a:picLocks noChangeAspect="1" noChangeArrowheads="1"/>
          </p:cNvPicPr>
          <p:nvPr/>
        </p:nvPicPr>
        <p:blipFill>
          <a:blip r:embed="rId4" cstate="print"/>
          <a:srcRect/>
          <a:stretch>
            <a:fillRect/>
          </a:stretch>
        </p:blipFill>
        <p:spPr bwMode="auto">
          <a:xfrm>
            <a:off x="323528" y="1124744"/>
            <a:ext cx="8591550" cy="5353814"/>
          </a:xfrm>
          <a:prstGeom prst="rect">
            <a:avLst/>
          </a:prstGeom>
          <a:noFill/>
          <a:ln w="9525">
            <a:noFill/>
            <a:miter lim="800000"/>
            <a:headEnd/>
            <a:tailEnd/>
          </a:ln>
        </p:spPr>
      </p:pic>
      <p:sp>
        <p:nvSpPr>
          <p:cNvPr id="14" name="TextBox 13"/>
          <p:cNvSpPr txBox="1"/>
          <p:nvPr/>
        </p:nvSpPr>
        <p:spPr>
          <a:xfrm>
            <a:off x="107504" y="6300609"/>
            <a:ext cx="3168352" cy="584775"/>
          </a:xfrm>
          <a:prstGeom prst="rect">
            <a:avLst/>
          </a:prstGeom>
          <a:noFill/>
        </p:spPr>
        <p:txBody>
          <a:bodyPr wrap="square" rtlCol="0">
            <a:spAutoFit/>
          </a:bodyPr>
          <a:lstStyle/>
          <a:p>
            <a:pPr algn="ctr"/>
            <a:r>
              <a:rPr lang="en-GB" sz="3200" dirty="0" smtClean="0"/>
              <a:t>New Experiments</a:t>
            </a:r>
            <a:endParaRPr lang="en-GB" sz="32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
          <p:cNvGrpSpPr/>
          <p:nvPr/>
        </p:nvGrpSpPr>
        <p:grpSpPr>
          <a:xfrm>
            <a:off x="-1" y="-1096"/>
            <a:ext cx="9144001" cy="1080500"/>
            <a:chOff x="-1" y="-1096"/>
            <a:chExt cx="9144001" cy="1080500"/>
          </a:xfrm>
        </p:grpSpPr>
        <p:pic>
          <p:nvPicPr>
            <p:cNvPr id="6" name="Picture 5" descr="Pliocene_climate_website.png"/>
            <p:cNvPicPr>
              <a:picLocks noChangeAspect="1"/>
            </p:cNvPicPr>
            <p:nvPr/>
          </p:nvPicPr>
          <p:blipFill>
            <a:blip r:embed="rId2" cstate="print"/>
            <a:srcRect r="288" b="16202"/>
            <a:stretch>
              <a:fillRect/>
            </a:stretch>
          </p:blipFill>
          <p:spPr>
            <a:xfrm>
              <a:off x="-1" y="-716"/>
              <a:ext cx="9144001" cy="1080120"/>
            </a:xfrm>
            <a:prstGeom prst="rect">
              <a:avLst/>
            </a:prstGeom>
          </p:spPr>
        </p:pic>
        <p:sp>
          <p:nvSpPr>
            <p:cNvPr id="7" name="Rectangle 6"/>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3" descr="LeedsUniWhite"/>
            <p:cNvPicPr>
              <a:picLocks noChangeAspect="1" noChangeArrowheads="1"/>
            </p:cNvPicPr>
            <p:nvPr/>
          </p:nvPicPr>
          <p:blipFill>
            <a:blip r:embed="rId3"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itle 1"/>
          <p:cNvSpPr txBox="1">
            <a:spLocks/>
          </p:cNvSpPr>
          <p:nvPr/>
        </p:nvSpPr>
        <p:spPr>
          <a:xfrm>
            <a:off x="317959" y="97953"/>
            <a:ext cx="6990345" cy="882775"/>
          </a:xfrm>
          <a:prstGeom prst="rect">
            <a:avLst/>
          </a:prstGeom>
        </p:spPr>
        <p:txBody>
          <a:bodyPr vert="horz" lIns="91440" tIns="45720" rIns="91440" bIns="45720" rtlCol="0" anchor="ctr">
            <a:normAutofit fontScale="70000" lnSpcReduction="20000"/>
          </a:bodyPr>
          <a:lstStyle/>
          <a:p>
            <a:pPr lvl="0">
              <a:spcBef>
                <a:spcPct val="0"/>
              </a:spcBef>
              <a:defRPr/>
            </a:pPr>
            <a:r>
              <a:rPr lang="en-GB" sz="4400" b="1" dirty="0"/>
              <a:t>Ernst </a:t>
            </a:r>
            <a:r>
              <a:rPr lang="en-GB" sz="4400" b="1" dirty="0" err="1"/>
              <a:t>Jakob</a:t>
            </a:r>
            <a:r>
              <a:rPr lang="en-GB" sz="4400" b="1" dirty="0"/>
              <a:t> Lennart von Post</a:t>
            </a:r>
            <a:r>
              <a:rPr lang="en-GB" sz="4400" dirty="0"/>
              <a:t> (June 16, 1884 - January 11, </a:t>
            </a:r>
            <a:r>
              <a:rPr lang="en-GB" sz="4400" dirty="0" smtClean="0"/>
              <a:t>1951)</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sp>
        <p:nvSpPr>
          <p:cNvPr id="12" name="Rectangle 11"/>
          <p:cNvSpPr/>
          <p:nvPr/>
        </p:nvSpPr>
        <p:spPr>
          <a:xfrm>
            <a:off x="1073760" y="4321562"/>
            <a:ext cx="1152128"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876256" y="1772816"/>
            <a:ext cx="1152128" cy="17281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itle 1"/>
          <p:cNvSpPr txBox="1">
            <a:spLocks/>
          </p:cNvSpPr>
          <p:nvPr/>
        </p:nvSpPr>
        <p:spPr>
          <a:xfrm>
            <a:off x="251520" y="5949280"/>
            <a:ext cx="2734974" cy="537394"/>
          </a:xfrm>
          <a:prstGeom prst="rect">
            <a:avLst/>
          </a:prstGeom>
        </p:spPr>
        <p:txBody>
          <a:bodyPr vert="horz" lIns="91440" tIns="45720" rIns="91440" bIns="45720" rtlCol="0" anchor="ctr">
            <a:normAutofit fontScale="62500" lnSpcReduction="20000"/>
          </a:bodyPr>
          <a:lstStyle/>
          <a:p>
            <a:pPr lvl="0" algn="ctr">
              <a:spcBef>
                <a:spcPct val="0"/>
              </a:spcBef>
              <a:defRPr/>
            </a:pPr>
            <a:r>
              <a:rPr lang="en-US" sz="2800" b="1" dirty="0" smtClean="0">
                <a:ea typeface="Calibri (Headings)"/>
                <a:cs typeface="Arial" pitchFamily="34" charset="0"/>
              </a:rPr>
              <a:t>One of the founders of modern palynology </a:t>
            </a:r>
            <a:endParaRPr kumimoji="0" lang="en-US" sz="2800" b="1" i="0" u="none" strike="noStrike" kern="1200" cap="none" spc="0" normalizeH="0" baseline="0" noProof="0" dirty="0" smtClean="0">
              <a:ln>
                <a:noFill/>
              </a:ln>
              <a:solidFill>
                <a:srgbClr val="1B587C"/>
              </a:solidFill>
              <a:effectLst/>
              <a:uLnTx/>
              <a:uFillTx/>
              <a:latin typeface="+mn-lt"/>
              <a:ea typeface="Calibri (Headings)"/>
              <a:cs typeface="Arial" pitchFamily="34" charset="0"/>
            </a:endParaRPr>
          </a:p>
        </p:txBody>
      </p:sp>
      <p:sp>
        <p:nvSpPr>
          <p:cNvPr id="52" name="Rectangle 51"/>
          <p:cNvSpPr/>
          <p:nvPr/>
        </p:nvSpPr>
        <p:spPr>
          <a:xfrm>
            <a:off x="3203848" y="1262365"/>
            <a:ext cx="5544616" cy="5262979"/>
          </a:xfrm>
          <a:prstGeom prst="rect">
            <a:avLst/>
          </a:prstGeom>
        </p:spPr>
        <p:txBody>
          <a:bodyPr wrap="square">
            <a:spAutoFit/>
          </a:bodyPr>
          <a:lstStyle/>
          <a:p>
            <a:r>
              <a:rPr lang="en-GB" sz="2400" b="1" dirty="0" smtClean="0"/>
              <a:t>Credited with producing the first modern-type </a:t>
            </a:r>
            <a:r>
              <a:rPr lang="en-GB" sz="2400" b="1" dirty="0" smtClean="0"/>
              <a:t>pollen spectra/diagram</a:t>
            </a:r>
          </a:p>
          <a:p>
            <a:endParaRPr lang="en-GB" sz="2400" b="1" dirty="0"/>
          </a:p>
          <a:p>
            <a:r>
              <a:rPr lang="en-GB" sz="2400" b="1" dirty="0"/>
              <a:t>W</a:t>
            </a:r>
            <a:r>
              <a:rPr lang="en-GB" sz="2400" b="1" dirty="0" smtClean="0"/>
              <a:t>orked </a:t>
            </a:r>
            <a:r>
              <a:rPr lang="en-GB" sz="2400" b="1" dirty="0"/>
              <a:t>for the Swedish Geological Survey for 21 years as a peat </a:t>
            </a:r>
            <a:r>
              <a:rPr lang="en-GB" sz="2400" b="1" dirty="0" smtClean="0"/>
              <a:t>specialist with a focus on stratigraphy correlating </a:t>
            </a:r>
            <a:r>
              <a:rPr lang="en-GB" sz="2400" b="1" dirty="0"/>
              <a:t>peat layers locally</a:t>
            </a:r>
            <a:endParaRPr lang="en-GB" sz="2400" b="1" dirty="0" smtClean="0"/>
          </a:p>
          <a:p>
            <a:endParaRPr lang="en-GB" sz="2400" b="1" dirty="0"/>
          </a:p>
          <a:p>
            <a:r>
              <a:rPr lang="en-GB" sz="2400" b="1" dirty="0" smtClean="0"/>
              <a:t>Influenced by A.G. </a:t>
            </a:r>
            <a:r>
              <a:rPr lang="en-GB" sz="2400" b="1" dirty="0" err="1"/>
              <a:t>Hogbom</a:t>
            </a:r>
            <a:r>
              <a:rPr lang="en-GB" sz="2400" b="1" dirty="0"/>
              <a:t> and the development of the concept of the </a:t>
            </a:r>
            <a:r>
              <a:rPr lang="en-GB" sz="2400" b="1" dirty="0" smtClean="0"/>
              <a:t>global geochemical </a:t>
            </a:r>
            <a:r>
              <a:rPr lang="en-GB" sz="2400" b="1" dirty="0"/>
              <a:t>carbon </a:t>
            </a:r>
            <a:r>
              <a:rPr lang="en-GB" sz="2400" b="1" dirty="0" smtClean="0"/>
              <a:t>cycle</a:t>
            </a:r>
          </a:p>
          <a:p>
            <a:endParaRPr lang="en-GB" sz="2400" b="1" dirty="0"/>
          </a:p>
          <a:p>
            <a:r>
              <a:rPr lang="en-GB" sz="2400" b="1" dirty="0" smtClean="0"/>
              <a:t>Strong interest in Quaternary climate and sea-level change in Sweden.</a:t>
            </a:r>
            <a:endParaRPr lang="en-GB" sz="2400" b="1" dirty="0"/>
          </a:p>
        </p:txBody>
      </p:sp>
      <p:pic>
        <p:nvPicPr>
          <p:cNvPr id="2050" name="Picture 2" descr="File:Lennart von post.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4245" y="1772816"/>
            <a:ext cx="2905587" cy="41044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1" y="-1096"/>
            <a:ext cx="9144001" cy="1080500"/>
            <a:chOff x="-1" y="-1096"/>
            <a:chExt cx="9144001" cy="1080500"/>
          </a:xfrm>
        </p:grpSpPr>
        <p:pic>
          <p:nvPicPr>
            <p:cNvPr id="5" name="Picture 4" descr="Pliocene_climate_website.png"/>
            <p:cNvPicPr>
              <a:picLocks noChangeAspect="1"/>
            </p:cNvPicPr>
            <p:nvPr/>
          </p:nvPicPr>
          <p:blipFill>
            <a:blip r:embed="rId3" cstate="print"/>
            <a:srcRect r="288" b="16202"/>
            <a:stretch>
              <a:fillRect/>
            </a:stretch>
          </p:blipFill>
          <p:spPr>
            <a:xfrm>
              <a:off x="-1" y="-716"/>
              <a:ext cx="9144001" cy="1080120"/>
            </a:xfrm>
            <a:prstGeom prst="rect">
              <a:avLst/>
            </a:prstGeom>
          </p:spPr>
        </p:pic>
        <p:sp>
          <p:nvSpPr>
            <p:cNvPr id="4" name="Rectangle 3"/>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3" descr="LeedsUniWhite"/>
            <p:cNvPicPr>
              <a:picLocks noChangeAspect="1" noChangeArrowheads="1"/>
            </p:cNvPicPr>
            <p:nvPr/>
          </p:nvPicPr>
          <p:blipFill>
            <a:blip r:embed="rId4" cstate="print"/>
            <a:srcRect/>
            <a:stretch>
              <a:fillRect/>
            </a:stretch>
          </p:blipFill>
          <p:spPr bwMode="auto">
            <a:xfrm>
              <a:off x="7300684" y="469052"/>
              <a:ext cx="1744992" cy="532145"/>
            </a:xfrm>
            <a:prstGeom prst="rect">
              <a:avLst/>
            </a:prstGeom>
            <a:noFill/>
            <a:ln w="9525">
              <a:noFill/>
              <a:miter lim="800000"/>
              <a:headEnd/>
              <a:tailEnd/>
            </a:ln>
          </p:spPr>
        </p:pic>
      </p:grpSp>
      <p:sp>
        <p:nvSpPr>
          <p:cNvPr id="14" name="Title 1"/>
          <p:cNvSpPr txBox="1">
            <a:spLocks/>
          </p:cNvSpPr>
          <p:nvPr/>
        </p:nvSpPr>
        <p:spPr>
          <a:xfrm>
            <a:off x="317959" y="97953"/>
            <a:ext cx="699034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dirty="0" smtClean="0">
                <a:latin typeface="+mj-lt"/>
                <a:ea typeface="+mj-ea"/>
                <a:cs typeface="+mj-cs"/>
              </a:rPr>
              <a:t>Transient climate</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graphicFrame>
        <p:nvGraphicFramePr>
          <p:cNvPr id="15" name="Content Placeholder 3"/>
          <p:cNvGraphicFramePr>
            <a:graphicFrameLocks noGrp="1"/>
          </p:cNvGraphicFramePr>
          <p:nvPr>
            <p:ph idx="1"/>
          </p:nvPr>
        </p:nvGraphicFramePr>
        <p:xfrm>
          <a:off x="457200" y="1916832"/>
          <a:ext cx="8229600" cy="478539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16" name="Title 4"/>
          <p:cNvSpPr>
            <a:spLocks noGrp="1"/>
          </p:cNvSpPr>
          <p:nvPr>
            <p:ph type="title"/>
          </p:nvPr>
        </p:nvSpPr>
        <p:spPr>
          <a:xfrm>
            <a:off x="467544" y="836712"/>
            <a:ext cx="8229600" cy="1143000"/>
          </a:xfrm>
        </p:spPr>
        <p:txBody>
          <a:bodyPr rtlCol="0">
            <a:normAutofit fontScale="90000"/>
          </a:bodyPr>
          <a:lstStyle/>
          <a:p>
            <a:pPr eaLnBrk="1" fontAlgn="auto" hangingPunct="1">
              <a:spcAft>
                <a:spcPts val="0"/>
              </a:spcAft>
              <a:defRPr/>
            </a:pPr>
            <a:r>
              <a:rPr lang="en-GB" dirty="0" smtClean="0"/>
              <a:t>Why conduct transient simulations?</a:t>
            </a:r>
            <a:endParaRPr lang="en-GB" dirty="0"/>
          </a:p>
        </p:txBody>
      </p:sp>
    </p:spTree>
  </p:cSld>
  <p:clrMapOvr>
    <a:masterClrMapping/>
  </p:clrMapOvr>
  <p:transition advTm="5891"/>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6"/>
          <p:cNvGrpSpPr/>
          <p:nvPr/>
        </p:nvGrpSpPr>
        <p:grpSpPr>
          <a:xfrm>
            <a:off x="-1" y="-1096"/>
            <a:ext cx="9144001" cy="1080500"/>
            <a:chOff x="-1" y="-1096"/>
            <a:chExt cx="9144001" cy="1080500"/>
          </a:xfrm>
        </p:grpSpPr>
        <p:pic>
          <p:nvPicPr>
            <p:cNvPr id="5" name="Picture 4" descr="Pliocene_climate_website.png"/>
            <p:cNvPicPr>
              <a:picLocks noChangeAspect="1"/>
            </p:cNvPicPr>
            <p:nvPr/>
          </p:nvPicPr>
          <p:blipFill>
            <a:blip r:embed="rId3" cstate="print"/>
            <a:srcRect r="288" b="16202"/>
            <a:stretch>
              <a:fillRect/>
            </a:stretch>
          </p:blipFill>
          <p:spPr>
            <a:xfrm>
              <a:off x="-1" y="-716"/>
              <a:ext cx="9144001" cy="1080120"/>
            </a:xfrm>
            <a:prstGeom prst="rect">
              <a:avLst/>
            </a:prstGeom>
          </p:spPr>
        </p:pic>
        <p:sp>
          <p:nvSpPr>
            <p:cNvPr id="4" name="Rectangle 3"/>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3" descr="LeedsUniWhite"/>
            <p:cNvPicPr>
              <a:picLocks noChangeAspect="1" noChangeArrowheads="1"/>
            </p:cNvPicPr>
            <p:nvPr/>
          </p:nvPicPr>
          <p:blipFill>
            <a:blip r:embed="rId4" cstate="print"/>
            <a:srcRect/>
            <a:stretch>
              <a:fillRect/>
            </a:stretch>
          </p:blipFill>
          <p:spPr bwMode="auto">
            <a:xfrm>
              <a:off x="7300684" y="469052"/>
              <a:ext cx="1744992" cy="532145"/>
            </a:xfrm>
            <a:prstGeom prst="rect">
              <a:avLst/>
            </a:prstGeom>
            <a:noFill/>
            <a:ln w="9525">
              <a:noFill/>
              <a:miter lim="800000"/>
              <a:headEnd/>
              <a:tailEnd/>
            </a:ln>
          </p:spPr>
        </p:pic>
      </p:grpSp>
      <p:sp>
        <p:nvSpPr>
          <p:cNvPr id="14" name="Title 1"/>
          <p:cNvSpPr txBox="1">
            <a:spLocks/>
          </p:cNvSpPr>
          <p:nvPr/>
        </p:nvSpPr>
        <p:spPr>
          <a:xfrm>
            <a:off x="317959" y="97953"/>
            <a:ext cx="6990345" cy="882775"/>
          </a:xfrm>
          <a:prstGeom prst="rect">
            <a:avLst/>
          </a:prstGeom>
        </p:spPr>
        <p:txBody>
          <a:bodyPr vert="horz" lIns="91440" tIns="45720" rIns="91440" bIns="45720" rtlCol="0" anchor="ctr">
            <a:normAutofit fontScale="85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noProof="0" dirty="0" smtClean="0">
                <a:latin typeface="+mj-lt"/>
                <a:ea typeface="+mj-ea"/>
                <a:cs typeface="+mj-cs"/>
              </a:rPr>
              <a:t>Transient </a:t>
            </a:r>
            <a:r>
              <a:rPr lang="en-US" sz="4400" b="1" spc="300" dirty="0" smtClean="0">
                <a:latin typeface="+mj-lt"/>
                <a:ea typeface="+mj-ea"/>
                <a:cs typeface="+mj-cs"/>
              </a:rPr>
              <a:t>variability (annual)</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pic>
        <p:nvPicPr>
          <p:cNvPr id="9" name="Picture 8" descr="SATenvelope in tdlxnSAT_Envelope.pdf.png"/>
          <p:cNvPicPr>
            <a:picLocks noChangeAspect="1"/>
          </p:cNvPicPr>
          <p:nvPr/>
        </p:nvPicPr>
        <p:blipFill>
          <a:blip r:embed="rId5" cstate="print"/>
          <a:stretch>
            <a:fillRect/>
          </a:stretch>
        </p:blipFill>
        <p:spPr>
          <a:xfrm>
            <a:off x="323529" y="1268760"/>
            <a:ext cx="8458420" cy="5400600"/>
          </a:xfrm>
          <a:prstGeom prst="rect">
            <a:avLst/>
          </a:prstGeom>
        </p:spPr>
      </p:pic>
    </p:spTree>
  </p:cSld>
  <p:clrMapOvr>
    <a:masterClrMapping/>
  </p:clrMapOvr>
  <p:transition advTm="5891"/>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cdn.zmescience.com/wp-content/uploads/2013/04/pliocene.jpg"/>
          <p:cNvPicPr>
            <a:picLocks noChangeAspect="1" noChangeArrowheads="1"/>
          </p:cNvPicPr>
          <p:nvPr/>
        </p:nvPicPr>
        <p:blipFill>
          <a:blip r:embed="rId3" cstate="print">
            <a:lum bright="-10000" contrast="-40000"/>
          </a:blip>
          <a:srcRect/>
          <a:stretch>
            <a:fillRect/>
          </a:stretch>
        </p:blipFill>
        <p:spPr bwMode="auto">
          <a:xfrm>
            <a:off x="0" y="1052736"/>
            <a:ext cx="9144000" cy="5805264"/>
          </a:xfrm>
          <a:prstGeom prst="rect">
            <a:avLst/>
          </a:prstGeom>
          <a:noFill/>
        </p:spPr>
      </p:pic>
      <p:sp>
        <p:nvSpPr>
          <p:cNvPr id="14" name="Title 1"/>
          <p:cNvSpPr txBox="1">
            <a:spLocks/>
          </p:cNvSpPr>
          <p:nvPr/>
        </p:nvSpPr>
        <p:spPr>
          <a:xfrm>
            <a:off x="317959" y="97953"/>
            <a:ext cx="699034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300" normalizeH="0" baseline="0" noProof="0" dirty="0" smtClean="0">
                <a:ln>
                  <a:noFill/>
                </a:ln>
                <a:solidFill>
                  <a:schemeClr val="tx1"/>
                </a:solidFill>
                <a:effectLst/>
                <a:uLnTx/>
                <a:uFillTx/>
                <a:latin typeface="+mj-lt"/>
                <a:ea typeface="+mj-ea"/>
                <a:cs typeface="+mj-cs"/>
              </a:rPr>
              <a:t>Conclusions</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sp>
        <p:nvSpPr>
          <p:cNvPr id="15" name="TextBox 14"/>
          <p:cNvSpPr txBox="1"/>
          <p:nvPr/>
        </p:nvSpPr>
        <p:spPr>
          <a:xfrm>
            <a:off x="251520" y="764704"/>
            <a:ext cx="8712968" cy="4262705"/>
          </a:xfrm>
          <a:prstGeom prst="rect">
            <a:avLst/>
          </a:prstGeom>
          <a:noFill/>
        </p:spPr>
        <p:txBody>
          <a:bodyPr wrap="square">
            <a:spAutoFit/>
          </a:bodyPr>
          <a:lstStyle/>
          <a:p>
            <a:pPr marL="457200" indent="-457200">
              <a:spcBef>
                <a:spcPct val="20000"/>
              </a:spcBef>
              <a:defRPr/>
            </a:pPr>
            <a:r>
              <a:rPr lang="en-GB" sz="2400" dirty="0" smtClean="0">
                <a:solidFill>
                  <a:schemeClr val="bg1"/>
                </a:solidFill>
                <a:latin typeface="Calibri" pitchFamily="34" charset="0"/>
              </a:rPr>
              <a:t> </a:t>
            </a:r>
            <a:endParaRPr lang="en-GB" sz="2400" dirty="0">
              <a:solidFill>
                <a:schemeClr val="bg1"/>
              </a:solidFill>
              <a:latin typeface="Calibri" pitchFamily="34" charset="0"/>
            </a:endParaRPr>
          </a:p>
          <a:p>
            <a:pPr marL="457200" indent="-457200">
              <a:spcBef>
                <a:spcPts val="600"/>
              </a:spcBef>
              <a:spcAft>
                <a:spcPts val="600"/>
              </a:spcAft>
              <a:defRPr/>
            </a:pPr>
            <a:r>
              <a:rPr lang="en-GB" sz="2400" dirty="0" smtClean="0">
                <a:solidFill>
                  <a:schemeClr val="bg1"/>
                </a:solidFill>
                <a:latin typeface="Calibri" pitchFamily="34" charset="0"/>
              </a:rPr>
              <a:t>1. We try and say too much on the basis of just 1 model</a:t>
            </a:r>
            <a:endParaRPr lang="en-GB" sz="2400" dirty="0">
              <a:solidFill>
                <a:schemeClr val="bg1"/>
              </a:solidFill>
              <a:latin typeface="Calibri" pitchFamily="34" charset="0"/>
            </a:endParaRPr>
          </a:p>
          <a:p>
            <a:pPr marL="457200" indent="-457200">
              <a:spcBef>
                <a:spcPts val="600"/>
              </a:spcBef>
              <a:spcAft>
                <a:spcPts val="600"/>
              </a:spcAft>
              <a:defRPr/>
            </a:pPr>
            <a:r>
              <a:rPr lang="en-GB" sz="2400" dirty="0" smtClean="0">
                <a:solidFill>
                  <a:schemeClr val="bg1"/>
                </a:solidFill>
                <a:latin typeface="Calibri" pitchFamily="34" charset="0"/>
              </a:rPr>
              <a:t>2. Uncertainties in model and proxy data are considerable</a:t>
            </a:r>
          </a:p>
          <a:p>
            <a:pPr marL="457200" indent="-457200">
              <a:spcBef>
                <a:spcPts val="600"/>
              </a:spcBef>
              <a:spcAft>
                <a:spcPts val="600"/>
              </a:spcAft>
              <a:defRPr/>
            </a:pPr>
            <a:r>
              <a:rPr lang="en-GB" sz="2400" dirty="0" smtClean="0">
                <a:solidFill>
                  <a:schemeClr val="bg1"/>
                </a:solidFill>
                <a:latin typeface="Calibri" pitchFamily="34" charset="0"/>
              </a:rPr>
              <a:t>3. The </a:t>
            </a:r>
            <a:r>
              <a:rPr lang="en-GB" sz="2400" dirty="0" err="1" smtClean="0">
                <a:solidFill>
                  <a:schemeClr val="bg1"/>
                </a:solidFill>
                <a:latin typeface="Calibri" pitchFamily="34" charset="0"/>
              </a:rPr>
              <a:t>PlioMIP</a:t>
            </a:r>
            <a:r>
              <a:rPr lang="en-GB" sz="2400" dirty="0" smtClean="0">
                <a:solidFill>
                  <a:schemeClr val="bg1"/>
                </a:solidFill>
                <a:latin typeface="Calibri" pitchFamily="34" charset="0"/>
              </a:rPr>
              <a:t> ensemble range is wide enough to overlap the terrestrial proxy signal at most locations – where is the discord?</a:t>
            </a:r>
          </a:p>
          <a:p>
            <a:pPr marL="457200" indent="-457200">
              <a:spcBef>
                <a:spcPts val="600"/>
              </a:spcBef>
              <a:spcAft>
                <a:spcPts val="600"/>
              </a:spcAft>
              <a:defRPr/>
            </a:pPr>
            <a:r>
              <a:rPr lang="en-GB" sz="2400" dirty="0" smtClean="0">
                <a:solidFill>
                  <a:schemeClr val="bg1"/>
                </a:solidFill>
                <a:latin typeface="Calibri" pitchFamily="34" charset="0"/>
              </a:rPr>
              <a:t>4. Proxy data can not be used in the way we want – to discriminate between individual members of an ensemble</a:t>
            </a:r>
          </a:p>
          <a:p>
            <a:pPr marL="457200" indent="-457200">
              <a:spcBef>
                <a:spcPts val="600"/>
              </a:spcBef>
              <a:spcAft>
                <a:spcPts val="600"/>
              </a:spcAft>
              <a:defRPr/>
            </a:pPr>
            <a:r>
              <a:rPr lang="en-GB" sz="2400" dirty="0" smtClean="0">
                <a:solidFill>
                  <a:schemeClr val="bg1"/>
                </a:solidFill>
                <a:latin typeface="Calibri" pitchFamily="34" charset="0"/>
              </a:rPr>
              <a:t>5. You must know exactly where you are in time to do this</a:t>
            </a:r>
          </a:p>
          <a:p>
            <a:pPr marL="457200" indent="-457200">
              <a:spcBef>
                <a:spcPts val="600"/>
              </a:spcBef>
              <a:spcAft>
                <a:spcPts val="600"/>
              </a:spcAft>
              <a:defRPr/>
            </a:pPr>
            <a:r>
              <a:rPr lang="en-GB" sz="2400" dirty="0" smtClean="0">
                <a:solidFill>
                  <a:schemeClr val="bg1"/>
                </a:solidFill>
                <a:latin typeface="Calibri" pitchFamily="34" charset="0"/>
              </a:rPr>
              <a:t>6. The concept of the ‘stable Pliocene’ is obsolete </a:t>
            </a:r>
          </a:p>
        </p:txBody>
      </p:sp>
      <p:sp>
        <p:nvSpPr>
          <p:cNvPr id="9" name="Rectangle 8"/>
          <p:cNvSpPr/>
          <p:nvPr/>
        </p:nvSpPr>
        <p:spPr>
          <a:xfrm>
            <a:off x="0" y="6165304"/>
            <a:ext cx="9144000" cy="6926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cSld>
  <p:clrMapOvr>
    <a:masterClrMapping/>
  </p:clrMapOvr>
  <p:transition advTm="5891"/>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 y="-1096"/>
            <a:ext cx="9144001" cy="1080500"/>
            <a:chOff x="-1" y="-1096"/>
            <a:chExt cx="9144001" cy="1080500"/>
          </a:xfrm>
        </p:grpSpPr>
        <p:pic>
          <p:nvPicPr>
            <p:cNvPr id="5" name="Picture 4" descr="Pliocene_climate_website.png"/>
            <p:cNvPicPr>
              <a:picLocks noChangeAspect="1"/>
            </p:cNvPicPr>
            <p:nvPr/>
          </p:nvPicPr>
          <p:blipFill>
            <a:blip r:embed="rId3" cstate="print"/>
            <a:srcRect r="288" b="16202"/>
            <a:stretch>
              <a:fillRect/>
            </a:stretch>
          </p:blipFill>
          <p:spPr>
            <a:xfrm>
              <a:off x="-1" y="-716"/>
              <a:ext cx="9144001" cy="1080120"/>
            </a:xfrm>
            <a:prstGeom prst="rect">
              <a:avLst/>
            </a:prstGeom>
          </p:spPr>
        </p:pic>
        <p:sp>
          <p:nvSpPr>
            <p:cNvPr id="4" name="Rectangle 3"/>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3" descr="LeedsUniWhite"/>
            <p:cNvPicPr>
              <a:picLocks noChangeAspect="1" noChangeArrowheads="1"/>
            </p:cNvPicPr>
            <p:nvPr/>
          </p:nvPicPr>
          <p:blipFill>
            <a:blip r:embed="rId4"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extBox 8"/>
          <p:cNvSpPr txBox="1"/>
          <p:nvPr/>
        </p:nvSpPr>
        <p:spPr>
          <a:xfrm>
            <a:off x="251520" y="764704"/>
            <a:ext cx="7128792" cy="5780044"/>
          </a:xfrm>
          <a:prstGeom prst="rect">
            <a:avLst/>
          </a:prstGeom>
          <a:noFill/>
        </p:spPr>
        <p:txBody>
          <a:bodyPr wrap="square">
            <a:spAutoFit/>
          </a:bodyPr>
          <a:lstStyle/>
          <a:p>
            <a:pPr marL="457200" indent="-457200">
              <a:spcBef>
                <a:spcPct val="20000"/>
              </a:spcBef>
              <a:defRPr/>
            </a:pPr>
            <a:r>
              <a:rPr lang="en-GB" sz="2400" b="1" dirty="0" smtClean="0">
                <a:latin typeface="Calibri" pitchFamily="34" charset="0"/>
              </a:rPr>
              <a:t> </a:t>
            </a:r>
            <a:endParaRPr lang="en-GB" sz="2400" b="1" dirty="0">
              <a:latin typeface="Calibri" pitchFamily="34" charset="0"/>
            </a:endParaRPr>
          </a:p>
          <a:p>
            <a:pPr marL="457200" indent="-457200">
              <a:spcBef>
                <a:spcPct val="20000"/>
              </a:spcBef>
              <a:defRPr/>
            </a:pPr>
            <a:r>
              <a:rPr lang="en-GB" sz="2400" b="1" dirty="0" smtClean="0">
                <a:latin typeface="Calibri" pitchFamily="34" charset="0"/>
              </a:rPr>
              <a:t>1. </a:t>
            </a:r>
            <a:r>
              <a:rPr lang="en-GB" sz="2400" b="1" dirty="0" smtClean="0">
                <a:latin typeface="Calibri" pitchFamily="34" charset="0"/>
              </a:rPr>
              <a:t>Models in Science</a:t>
            </a:r>
            <a:endParaRPr lang="en-GB" sz="2400" b="1" dirty="0">
              <a:latin typeface="Calibri" pitchFamily="34" charset="0"/>
            </a:endParaRPr>
          </a:p>
          <a:p>
            <a:pPr marL="457200" indent="-457200">
              <a:spcBef>
                <a:spcPct val="20000"/>
              </a:spcBef>
              <a:defRPr/>
            </a:pPr>
            <a:endParaRPr lang="en-GB" sz="2400" b="1" dirty="0" smtClean="0">
              <a:latin typeface="Calibri" pitchFamily="34" charset="0"/>
            </a:endParaRPr>
          </a:p>
          <a:p>
            <a:pPr marL="457200" indent="-457200">
              <a:spcBef>
                <a:spcPct val="20000"/>
              </a:spcBef>
              <a:defRPr/>
            </a:pPr>
            <a:r>
              <a:rPr lang="en-GB" sz="2400" b="1" dirty="0" smtClean="0">
                <a:latin typeface="Calibri" pitchFamily="34" charset="0"/>
              </a:rPr>
              <a:t>2</a:t>
            </a:r>
            <a:r>
              <a:rPr lang="en-GB" sz="2400" b="1" dirty="0" smtClean="0">
                <a:latin typeface="Calibri" pitchFamily="34" charset="0"/>
              </a:rPr>
              <a:t>. </a:t>
            </a:r>
            <a:r>
              <a:rPr lang="en-GB" sz="2400" b="1" dirty="0">
                <a:latin typeface="Calibri" pitchFamily="34" charset="0"/>
              </a:rPr>
              <a:t>Global Climate Models</a:t>
            </a:r>
          </a:p>
          <a:p>
            <a:pPr marL="457200" indent="-457200">
              <a:spcBef>
                <a:spcPct val="20000"/>
              </a:spcBef>
              <a:defRPr/>
            </a:pPr>
            <a:endParaRPr lang="en-GB" sz="2400" b="1" dirty="0" smtClean="0">
              <a:latin typeface="Calibri" pitchFamily="34" charset="0"/>
            </a:endParaRPr>
          </a:p>
          <a:p>
            <a:pPr marL="457200" indent="-457200">
              <a:spcBef>
                <a:spcPct val="20000"/>
              </a:spcBef>
              <a:defRPr/>
            </a:pPr>
            <a:r>
              <a:rPr lang="en-GB" sz="2400" b="1" dirty="0" smtClean="0">
                <a:latin typeface="Calibri" pitchFamily="34" charset="0"/>
              </a:rPr>
              <a:t>3. </a:t>
            </a:r>
            <a:r>
              <a:rPr lang="en-GB" sz="2400" b="1" dirty="0" smtClean="0">
                <a:latin typeface="Calibri" pitchFamily="34" charset="0"/>
              </a:rPr>
              <a:t>Testing geologically led big</a:t>
            </a:r>
          </a:p>
          <a:p>
            <a:pPr marL="457200" indent="-457200">
              <a:spcBef>
                <a:spcPct val="20000"/>
              </a:spcBef>
              <a:defRPr/>
            </a:pPr>
            <a:r>
              <a:rPr lang="en-GB" sz="2400" b="1" dirty="0" smtClean="0">
                <a:latin typeface="Calibri" pitchFamily="34" charset="0"/>
              </a:rPr>
              <a:t>hypotheses</a:t>
            </a:r>
            <a:endParaRPr lang="en-GB" sz="2400" b="1" dirty="0" smtClean="0">
              <a:latin typeface="Calibri" pitchFamily="34" charset="0"/>
            </a:endParaRPr>
          </a:p>
          <a:p>
            <a:pPr>
              <a:spcBef>
                <a:spcPct val="20000"/>
              </a:spcBef>
              <a:defRPr/>
            </a:pPr>
            <a:endParaRPr lang="en-GB" sz="2400" b="1" dirty="0" smtClean="0">
              <a:latin typeface="Calibri" pitchFamily="34" charset="0"/>
            </a:endParaRPr>
          </a:p>
          <a:p>
            <a:pPr marL="457200" indent="-457200">
              <a:spcBef>
                <a:spcPct val="20000"/>
              </a:spcBef>
              <a:defRPr/>
            </a:pPr>
            <a:r>
              <a:rPr lang="en-GB" sz="2400" b="1" dirty="0" smtClean="0">
                <a:latin typeface="Calibri" pitchFamily="34" charset="0"/>
              </a:rPr>
              <a:t>4. </a:t>
            </a:r>
            <a:r>
              <a:rPr lang="en-GB" sz="2400" b="1" dirty="0" smtClean="0">
                <a:latin typeface="Calibri" pitchFamily="34" charset="0"/>
              </a:rPr>
              <a:t>Detecting </a:t>
            </a:r>
            <a:r>
              <a:rPr lang="en-GB" sz="2400" b="1" dirty="0">
                <a:latin typeface="Calibri" pitchFamily="34" charset="0"/>
              </a:rPr>
              <a:t>r</a:t>
            </a:r>
            <a:r>
              <a:rPr lang="en-GB" sz="2400" b="1" dirty="0" smtClean="0">
                <a:latin typeface="Calibri" pitchFamily="34" charset="0"/>
              </a:rPr>
              <a:t>egional climate change</a:t>
            </a:r>
            <a:endParaRPr lang="en-GB" sz="2400" b="1" dirty="0">
              <a:latin typeface="Calibri" pitchFamily="34" charset="0"/>
            </a:endParaRPr>
          </a:p>
          <a:p>
            <a:pPr marL="457200" indent="-457200">
              <a:spcBef>
                <a:spcPct val="20000"/>
              </a:spcBef>
              <a:defRPr/>
            </a:pPr>
            <a:endParaRPr lang="en-GB" sz="2400" b="1" dirty="0" smtClean="0">
              <a:latin typeface="Calibri" pitchFamily="34" charset="0"/>
            </a:endParaRPr>
          </a:p>
          <a:p>
            <a:pPr marL="457200" indent="-457200">
              <a:spcBef>
                <a:spcPct val="20000"/>
              </a:spcBef>
              <a:defRPr/>
            </a:pPr>
            <a:r>
              <a:rPr lang="en-GB" sz="2400" b="1" dirty="0" smtClean="0">
                <a:latin typeface="Calibri" pitchFamily="34" charset="0"/>
              </a:rPr>
              <a:t>5. Challenges in quantitative </a:t>
            </a:r>
            <a:r>
              <a:rPr lang="en-GB" sz="2400" b="1" dirty="0" err="1" smtClean="0">
                <a:latin typeface="Calibri" pitchFamily="34" charset="0"/>
              </a:rPr>
              <a:t>DMC</a:t>
            </a:r>
            <a:endParaRPr lang="en-GB" sz="2400" b="1" dirty="0" smtClean="0">
              <a:latin typeface="Calibri" pitchFamily="34" charset="0"/>
            </a:endParaRPr>
          </a:p>
          <a:p>
            <a:pPr marL="457200" indent="-457200">
              <a:spcBef>
                <a:spcPct val="20000"/>
              </a:spcBef>
              <a:buFont typeface="Arial" pitchFamily="34" charset="0"/>
              <a:buChar char="•"/>
              <a:defRPr/>
            </a:pPr>
            <a:endParaRPr lang="en-GB" sz="2400" b="1" dirty="0" smtClean="0">
              <a:latin typeface="Calibri" pitchFamily="34" charset="0"/>
            </a:endParaRPr>
          </a:p>
          <a:p>
            <a:pPr marL="457200" indent="-457200">
              <a:spcBef>
                <a:spcPct val="20000"/>
              </a:spcBef>
              <a:defRPr/>
            </a:pPr>
            <a:r>
              <a:rPr lang="en-GB" sz="2400" b="1" dirty="0" smtClean="0">
                <a:latin typeface="Calibri" pitchFamily="34" charset="0"/>
              </a:rPr>
              <a:t>6</a:t>
            </a:r>
            <a:r>
              <a:rPr lang="en-GB" sz="2400" b="1" dirty="0" smtClean="0">
                <a:latin typeface="Calibri" pitchFamily="34" charset="0"/>
              </a:rPr>
              <a:t>. Way ahead and conclusions</a:t>
            </a:r>
            <a:endParaRPr lang="en-GB" sz="2400" b="1" dirty="0">
              <a:latin typeface="Calibri" pitchFamily="34" charset="0"/>
            </a:endParaRPr>
          </a:p>
        </p:txBody>
      </p:sp>
      <p:pic>
        <p:nvPicPr>
          <p:cNvPr id="10" name="Picture 9" descr="PRISM3_data_PAGES_FIgure.png"/>
          <p:cNvPicPr>
            <a:picLocks noChangeAspect="1"/>
          </p:cNvPicPr>
          <p:nvPr/>
        </p:nvPicPr>
        <p:blipFill>
          <a:blip r:embed="rId5" cstate="print"/>
          <a:srcRect l="24650" r="20699"/>
          <a:stretch>
            <a:fillRect/>
          </a:stretch>
        </p:blipFill>
        <p:spPr>
          <a:xfrm>
            <a:off x="7131688" y="3515266"/>
            <a:ext cx="1800200" cy="2000080"/>
          </a:xfrm>
          <a:prstGeom prst="rect">
            <a:avLst/>
          </a:prstGeom>
        </p:spPr>
      </p:pic>
      <p:pic>
        <p:nvPicPr>
          <p:cNvPr id="13" name="Picture 13" descr="Bild2"/>
          <p:cNvPicPr>
            <a:picLocks noChangeAspect="1" noChangeArrowheads="1"/>
          </p:cNvPicPr>
          <p:nvPr/>
        </p:nvPicPr>
        <p:blipFill>
          <a:blip r:embed="rId6" cstate="print"/>
          <a:srcRect/>
          <a:stretch>
            <a:fillRect/>
          </a:stretch>
        </p:blipFill>
        <p:spPr bwMode="auto">
          <a:xfrm>
            <a:off x="5194996" y="3630339"/>
            <a:ext cx="1722996" cy="1729930"/>
          </a:xfrm>
          <a:prstGeom prst="rect">
            <a:avLst/>
          </a:prstGeom>
          <a:noFill/>
          <a:ln w="9525">
            <a:noFill/>
            <a:miter lim="800000"/>
            <a:headEnd/>
            <a:tailEnd/>
          </a:ln>
        </p:spPr>
      </p:pic>
      <p:sp>
        <p:nvSpPr>
          <p:cNvPr id="14" name="Title 1"/>
          <p:cNvSpPr txBox="1">
            <a:spLocks/>
          </p:cNvSpPr>
          <p:nvPr/>
        </p:nvSpPr>
        <p:spPr>
          <a:xfrm>
            <a:off x="317959" y="97953"/>
            <a:ext cx="699034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300" normalizeH="0" baseline="0" noProof="0" dirty="0" smtClean="0">
                <a:ln>
                  <a:noFill/>
                </a:ln>
                <a:solidFill>
                  <a:schemeClr val="tx1"/>
                </a:solidFill>
                <a:effectLst/>
                <a:uLnTx/>
                <a:uFillTx/>
                <a:latin typeface="+mj-lt"/>
                <a:ea typeface="+mj-ea"/>
                <a:cs typeface="+mj-cs"/>
              </a:rPr>
              <a:t>Contents</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pic>
        <p:nvPicPr>
          <p:cNvPr id="1026" name="Picture 2"/>
          <p:cNvPicPr>
            <a:picLocks noChangeAspect="1" noChangeArrowheads="1"/>
          </p:cNvPicPr>
          <p:nvPr/>
        </p:nvPicPr>
        <p:blipFill>
          <a:blip r:embed="rId7" cstate="print"/>
          <a:srcRect/>
          <a:stretch>
            <a:fillRect/>
          </a:stretch>
        </p:blipFill>
        <p:spPr bwMode="auto">
          <a:xfrm>
            <a:off x="4788024" y="1412776"/>
            <a:ext cx="4243816" cy="1944216"/>
          </a:xfrm>
          <a:prstGeom prst="rect">
            <a:avLst/>
          </a:prstGeom>
          <a:noFill/>
          <a:ln w="9525">
            <a:noFill/>
            <a:miter lim="800000"/>
            <a:headEnd/>
            <a:tailEnd/>
          </a:ln>
        </p:spPr>
      </p:pic>
    </p:spTree>
  </p:cSld>
  <p:clrMapOvr>
    <a:masterClrMapping/>
  </p:clrMapOvr>
  <p:transition advTm="5891"/>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 y="-1096"/>
            <a:ext cx="9144001" cy="1080500"/>
            <a:chOff x="-1" y="-1096"/>
            <a:chExt cx="9144001" cy="1080500"/>
          </a:xfrm>
        </p:grpSpPr>
        <p:pic>
          <p:nvPicPr>
            <p:cNvPr id="5" name="Picture 4" descr="Pliocene_climate_website.png"/>
            <p:cNvPicPr>
              <a:picLocks noChangeAspect="1"/>
            </p:cNvPicPr>
            <p:nvPr/>
          </p:nvPicPr>
          <p:blipFill>
            <a:blip r:embed="rId3" cstate="print"/>
            <a:srcRect r="288" b="16202"/>
            <a:stretch>
              <a:fillRect/>
            </a:stretch>
          </p:blipFill>
          <p:spPr>
            <a:xfrm>
              <a:off x="-1" y="-716"/>
              <a:ext cx="9144001" cy="1080120"/>
            </a:xfrm>
            <a:prstGeom prst="rect">
              <a:avLst/>
            </a:prstGeom>
          </p:spPr>
        </p:pic>
        <p:sp>
          <p:nvSpPr>
            <p:cNvPr id="4" name="Rectangle 3"/>
            <p:cNvSpPr/>
            <p:nvPr/>
          </p:nvSpPr>
          <p:spPr>
            <a:xfrm>
              <a:off x="0" y="-1096"/>
              <a:ext cx="9144000" cy="1080120"/>
            </a:xfrm>
            <a:prstGeom prst="rect">
              <a:avLst/>
            </a:prstGeom>
            <a:solidFill>
              <a:srgbClr val="FFFFFF">
                <a:alpha val="3411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3" descr="LeedsUniWhite"/>
            <p:cNvPicPr>
              <a:picLocks noChangeAspect="1" noChangeArrowheads="1"/>
            </p:cNvPicPr>
            <p:nvPr/>
          </p:nvPicPr>
          <p:blipFill>
            <a:blip r:embed="rId4" cstate="print"/>
            <a:srcRect/>
            <a:stretch>
              <a:fillRect/>
            </a:stretch>
          </p:blipFill>
          <p:spPr bwMode="auto">
            <a:xfrm>
              <a:off x="7300684" y="469052"/>
              <a:ext cx="1744992" cy="532145"/>
            </a:xfrm>
            <a:prstGeom prst="rect">
              <a:avLst/>
            </a:prstGeom>
            <a:noFill/>
            <a:ln w="9525">
              <a:noFill/>
              <a:miter lim="800000"/>
              <a:headEnd/>
              <a:tailEnd/>
            </a:ln>
          </p:spPr>
        </p:pic>
      </p:grpSp>
      <p:sp>
        <p:nvSpPr>
          <p:cNvPr id="9" name="TextBox 8"/>
          <p:cNvSpPr txBox="1"/>
          <p:nvPr/>
        </p:nvSpPr>
        <p:spPr>
          <a:xfrm>
            <a:off x="251520" y="764704"/>
            <a:ext cx="8794156" cy="6444841"/>
          </a:xfrm>
          <a:prstGeom prst="rect">
            <a:avLst/>
          </a:prstGeom>
          <a:noFill/>
        </p:spPr>
        <p:txBody>
          <a:bodyPr wrap="square">
            <a:spAutoFit/>
          </a:bodyPr>
          <a:lstStyle/>
          <a:p>
            <a:pPr marL="457200" indent="-457200">
              <a:spcBef>
                <a:spcPct val="20000"/>
              </a:spcBef>
              <a:defRPr/>
            </a:pPr>
            <a:r>
              <a:rPr lang="en-GB" sz="2400" b="1" dirty="0" smtClean="0">
                <a:latin typeface="Calibri" pitchFamily="34" charset="0"/>
              </a:rPr>
              <a:t> </a:t>
            </a:r>
            <a:endParaRPr lang="en-GB" sz="2400" b="1" dirty="0">
              <a:latin typeface="Calibri" pitchFamily="34" charset="0"/>
            </a:endParaRPr>
          </a:p>
          <a:p>
            <a:r>
              <a:rPr lang="en-GB" sz="2400" dirty="0"/>
              <a:t>Models are of central importance in many scientific contexts. </a:t>
            </a:r>
            <a:r>
              <a:rPr lang="en-GB" sz="2400" dirty="0" smtClean="0"/>
              <a:t>Consider the centrality of: </a:t>
            </a:r>
          </a:p>
          <a:p>
            <a:endParaRPr lang="en-GB" sz="2400" dirty="0" smtClean="0"/>
          </a:p>
          <a:p>
            <a:pPr marL="342900" indent="-342900">
              <a:buFont typeface="Arial" panose="020B0604020202020204" pitchFamily="34" charset="0"/>
              <a:buChar char="•"/>
            </a:pPr>
            <a:r>
              <a:rPr lang="en-GB" sz="2400" dirty="0" smtClean="0"/>
              <a:t>the </a:t>
            </a:r>
            <a:r>
              <a:rPr lang="en-GB" sz="2400" dirty="0"/>
              <a:t>Bohr model of the </a:t>
            </a:r>
            <a:r>
              <a:rPr lang="en-GB" sz="2400" dirty="0" smtClean="0"/>
              <a:t>atom</a:t>
            </a:r>
          </a:p>
          <a:p>
            <a:pPr marL="342900" indent="-342900">
              <a:buFont typeface="Arial" panose="020B0604020202020204" pitchFamily="34" charset="0"/>
              <a:buChar char="•"/>
            </a:pPr>
            <a:r>
              <a:rPr lang="en-GB" sz="2400" dirty="0" smtClean="0"/>
              <a:t>the </a:t>
            </a:r>
            <a:r>
              <a:rPr lang="en-GB" sz="2400" dirty="0"/>
              <a:t>MIT bag model of the nucleon, </a:t>
            </a:r>
            <a:endParaRPr lang="en-GB" sz="2400" dirty="0" smtClean="0"/>
          </a:p>
          <a:p>
            <a:pPr marL="342900" indent="-342900">
              <a:buFont typeface="Arial" panose="020B0604020202020204" pitchFamily="34" charset="0"/>
              <a:buChar char="•"/>
            </a:pPr>
            <a:r>
              <a:rPr lang="en-GB" sz="2400" dirty="0" smtClean="0"/>
              <a:t>the </a:t>
            </a:r>
            <a:r>
              <a:rPr lang="en-GB" sz="2400" dirty="0"/>
              <a:t>Gaussian-chain model of a polymer, </a:t>
            </a:r>
            <a:endParaRPr lang="en-GB" sz="2400" dirty="0" smtClean="0"/>
          </a:p>
          <a:p>
            <a:pPr marL="342900" indent="-342900">
              <a:buFont typeface="Arial" panose="020B0604020202020204" pitchFamily="34" charset="0"/>
              <a:buChar char="•"/>
            </a:pPr>
            <a:r>
              <a:rPr lang="en-GB" sz="2400" dirty="0" smtClean="0"/>
              <a:t>the </a:t>
            </a:r>
            <a:r>
              <a:rPr lang="en-GB" sz="2400" dirty="0"/>
              <a:t>Lorenz model of the atmosphere, </a:t>
            </a:r>
            <a:endParaRPr lang="en-GB" sz="2400" dirty="0" smtClean="0"/>
          </a:p>
          <a:p>
            <a:pPr marL="342900" indent="-342900">
              <a:buFont typeface="Arial" panose="020B0604020202020204" pitchFamily="34" charset="0"/>
              <a:buChar char="•"/>
            </a:pPr>
            <a:r>
              <a:rPr lang="en-GB" sz="2400" dirty="0" smtClean="0"/>
              <a:t>the </a:t>
            </a:r>
            <a:r>
              <a:rPr lang="en-GB" sz="2400" dirty="0" err="1"/>
              <a:t>Lotka-Volterra</a:t>
            </a:r>
            <a:r>
              <a:rPr lang="en-GB" sz="2400" dirty="0"/>
              <a:t> model of predator-prey interaction, the double helix model of DNA, </a:t>
            </a:r>
            <a:endParaRPr lang="en-GB" sz="2400" dirty="0" smtClean="0"/>
          </a:p>
          <a:p>
            <a:pPr marL="342900" indent="-342900">
              <a:buFont typeface="Arial" panose="020B0604020202020204" pitchFamily="34" charset="0"/>
              <a:buChar char="•"/>
            </a:pPr>
            <a:r>
              <a:rPr lang="en-GB" sz="2400" dirty="0" smtClean="0"/>
              <a:t>agent-based </a:t>
            </a:r>
            <a:r>
              <a:rPr lang="en-GB" sz="2400" dirty="0"/>
              <a:t>and evolutionary models in the social </a:t>
            </a:r>
            <a:r>
              <a:rPr lang="en-GB" sz="2400" dirty="0" smtClean="0"/>
              <a:t>sciences,</a:t>
            </a:r>
          </a:p>
          <a:p>
            <a:endParaRPr lang="en-GB" sz="2400" dirty="0" smtClean="0"/>
          </a:p>
          <a:p>
            <a:r>
              <a:rPr lang="en-GB" sz="2400" dirty="0" smtClean="0"/>
              <a:t>In science we are are spend </a:t>
            </a:r>
            <a:r>
              <a:rPr lang="en-GB" sz="2400" dirty="0"/>
              <a:t>a great deal of time building, testing, comparing and revising </a:t>
            </a:r>
            <a:r>
              <a:rPr lang="en-GB" sz="2400" dirty="0" smtClean="0"/>
              <a:t>models.</a:t>
            </a:r>
          </a:p>
          <a:p>
            <a:endParaRPr lang="en-GB" sz="2400" dirty="0" smtClean="0"/>
          </a:p>
          <a:p>
            <a:r>
              <a:rPr lang="en-GB" sz="2400" dirty="0" smtClean="0"/>
              <a:t>Models </a:t>
            </a:r>
            <a:r>
              <a:rPr lang="en-GB" sz="2400" dirty="0"/>
              <a:t>are one of the principal instruments of modern science.</a:t>
            </a:r>
          </a:p>
          <a:p>
            <a:pPr marL="457200" indent="-457200">
              <a:spcBef>
                <a:spcPct val="20000"/>
              </a:spcBef>
              <a:defRPr/>
            </a:pPr>
            <a:endParaRPr lang="en-GB" sz="2400" b="1" dirty="0">
              <a:latin typeface="Calibri" pitchFamily="34" charset="0"/>
            </a:endParaRPr>
          </a:p>
        </p:txBody>
      </p:sp>
      <p:sp>
        <p:nvSpPr>
          <p:cNvPr id="14" name="Title 1"/>
          <p:cNvSpPr txBox="1">
            <a:spLocks/>
          </p:cNvSpPr>
          <p:nvPr/>
        </p:nvSpPr>
        <p:spPr>
          <a:xfrm>
            <a:off x="317959" y="97953"/>
            <a:ext cx="6990345" cy="882775"/>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400" b="1" spc="300" dirty="0" smtClean="0">
                <a:latin typeface="+mj-lt"/>
                <a:ea typeface="+mj-ea"/>
                <a:cs typeface="+mj-cs"/>
              </a:rPr>
              <a:t>Models are everywhere</a:t>
            </a:r>
            <a:endParaRPr kumimoji="0" lang="en-US" sz="4400" b="1" i="0" u="none" strike="noStrike" kern="1200" cap="none" spc="30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p14="http://schemas.microsoft.com/office/powerpoint/2010/main" val="198701979"/>
      </p:ext>
    </p:extLst>
  </p:cSld>
  <p:clrMapOvr>
    <a:masterClrMapping/>
  </p:clrMapOvr>
  <p:transition advTm="5891"/>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304800" y="70520"/>
            <a:ext cx="8534400" cy="838200"/>
          </a:xfrm>
        </p:spPr>
        <p:txBody>
          <a:bodyPr>
            <a:normAutofit/>
          </a:bodyPr>
          <a:lstStyle/>
          <a:p>
            <a:pPr eaLnBrk="1" hangingPunct="1"/>
            <a:r>
              <a:rPr lang="en-GB" altLang="en-US" sz="3200" b="1" dirty="0" smtClean="0">
                <a:latin typeface="+mn-lt"/>
              </a:rPr>
              <a:t>The Climate System</a:t>
            </a:r>
          </a:p>
        </p:txBody>
      </p:sp>
      <p:pic>
        <p:nvPicPr>
          <p:cNvPr id="2" name="Picture 2" descr="http://co2now.org/images/stories/ipcc/ar4-wg1/faq_1.2_fig_1_climate_system_schemati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980728"/>
            <a:ext cx="8208912" cy="55324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61693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ChangeArrowheads="1"/>
          </p:cNvSpPr>
          <p:nvPr>
            <p:ph type="title"/>
          </p:nvPr>
        </p:nvSpPr>
        <p:spPr>
          <a:xfrm>
            <a:off x="838200" y="194915"/>
            <a:ext cx="7613650" cy="785813"/>
          </a:xfrm>
        </p:spPr>
        <p:txBody>
          <a:bodyPr>
            <a:normAutofit/>
          </a:bodyPr>
          <a:lstStyle/>
          <a:p>
            <a:pPr eaLnBrk="1" hangingPunct="1">
              <a:defRPr/>
            </a:pPr>
            <a:r>
              <a:rPr lang="en-GB" sz="3200" b="1" dirty="0" smtClean="0">
                <a:latin typeface="+mn-lt"/>
              </a:rPr>
              <a:t>Global Climate </a:t>
            </a:r>
            <a:r>
              <a:rPr lang="en-GB" sz="3200" b="1" dirty="0" smtClean="0">
                <a:latin typeface="+mn-lt"/>
              </a:rPr>
              <a:t>Models</a:t>
            </a:r>
          </a:p>
        </p:txBody>
      </p:sp>
      <p:sp>
        <p:nvSpPr>
          <p:cNvPr id="13315" name="Text Box 3"/>
          <p:cNvSpPr txBox="1">
            <a:spLocks noChangeArrowheads="1"/>
          </p:cNvSpPr>
          <p:nvPr/>
        </p:nvSpPr>
        <p:spPr bwMode="auto">
          <a:xfrm>
            <a:off x="457200" y="1049412"/>
            <a:ext cx="8458200" cy="158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spcBef>
                <a:spcPct val="50000"/>
              </a:spcBef>
              <a:buClr>
                <a:schemeClr val="accent1"/>
              </a:buClr>
              <a:buSzPct val="75000"/>
              <a:buFont typeface="Monotype Sorts" pitchFamily="2" charset="2"/>
              <a:buNone/>
            </a:pPr>
            <a:r>
              <a:rPr kumimoji="1" lang="en-GB" altLang="en-US" sz="2800" b="0" dirty="0">
                <a:latin typeface="+mn-lt"/>
              </a:rPr>
              <a:t>Model needs to simulate albedo, emissivity and general circulation.</a:t>
            </a:r>
          </a:p>
          <a:p>
            <a:pPr>
              <a:spcBef>
                <a:spcPct val="50000"/>
              </a:spcBef>
              <a:buClr>
                <a:schemeClr val="accent1"/>
              </a:buClr>
              <a:buSzPct val="75000"/>
              <a:buFont typeface="Monotype Sorts" pitchFamily="2" charset="2"/>
              <a:buNone/>
            </a:pPr>
            <a:r>
              <a:rPr kumimoji="1" lang="en-GB" altLang="en-US" sz="2800" b="0" dirty="0">
                <a:latin typeface="+mn-lt"/>
              </a:rPr>
              <a:t>Use “first principles”</a:t>
            </a:r>
          </a:p>
        </p:txBody>
      </p:sp>
      <p:sp>
        <p:nvSpPr>
          <p:cNvPr id="13316" name="Text Box 4"/>
          <p:cNvSpPr txBox="1">
            <a:spLocks noChangeArrowheads="1"/>
          </p:cNvSpPr>
          <p:nvPr/>
        </p:nvSpPr>
        <p:spPr bwMode="auto">
          <a:xfrm>
            <a:off x="467544" y="3076575"/>
            <a:ext cx="3790950" cy="3046988"/>
          </a:xfrm>
          <a:prstGeom prst="rect">
            <a:avLst/>
          </a:prstGeom>
          <a:noFill/>
          <a:ln w="25400">
            <a:solidFill>
              <a:schemeClr val="bg2"/>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spcBef>
                <a:spcPct val="50000"/>
              </a:spcBef>
              <a:buClr>
                <a:schemeClr val="accent1"/>
              </a:buClr>
              <a:buSzPct val="75000"/>
              <a:buFont typeface="Monotype Sorts" pitchFamily="2" charset="2"/>
              <a:buNone/>
            </a:pPr>
            <a:r>
              <a:rPr kumimoji="1" lang="en-GB" altLang="en-US" b="0" dirty="0">
                <a:latin typeface="+mn-lt"/>
              </a:rPr>
              <a:t>Newton's Laws of Motion</a:t>
            </a:r>
          </a:p>
          <a:p>
            <a:pPr>
              <a:spcBef>
                <a:spcPct val="50000"/>
              </a:spcBef>
              <a:buClr>
                <a:schemeClr val="accent1"/>
              </a:buClr>
              <a:buSzPct val="75000"/>
              <a:buFont typeface="Monotype Sorts" pitchFamily="2" charset="2"/>
              <a:buNone/>
            </a:pPr>
            <a:r>
              <a:rPr kumimoji="1" lang="en-GB" altLang="en-US" b="0" dirty="0">
                <a:latin typeface="+mn-lt"/>
              </a:rPr>
              <a:t>1</a:t>
            </a:r>
            <a:r>
              <a:rPr kumimoji="1" lang="en-GB" altLang="en-US" b="0" baseline="30000" dirty="0">
                <a:latin typeface="+mn-lt"/>
              </a:rPr>
              <a:t>st</a:t>
            </a:r>
            <a:r>
              <a:rPr kumimoji="1" lang="en-GB" altLang="en-US" b="0" dirty="0">
                <a:latin typeface="+mn-lt"/>
              </a:rPr>
              <a:t> Law of Thermodynamics</a:t>
            </a:r>
          </a:p>
          <a:p>
            <a:pPr>
              <a:spcBef>
                <a:spcPct val="50000"/>
              </a:spcBef>
              <a:buClr>
                <a:schemeClr val="accent1"/>
              </a:buClr>
              <a:buSzPct val="75000"/>
              <a:buFont typeface="Monotype Sorts" pitchFamily="2" charset="2"/>
              <a:buNone/>
            </a:pPr>
            <a:r>
              <a:rPr kumimoji="1" lang="en-GB" altLang="en-US" b="0" dirty="0">
                <a:latin typeface="+mn-lt"/>
              </a:rPr>
              <a:t>Conservation of Mass and Moisture</a:t>
            </a:r>
          </a:p>
          <a:p>
            <a:pPr>
              <a:spcBef>
                <a:spcPct val="50000"/>
              </a:spcBef>
              <a:buClr>
                <a:schemeClr val="accent1"/>
              </a:buClr>
              <a:buSzPct val="75000"/>
              <a:buFont typeface="Monotype Sorts" pitchFamily="2" charset="2"/>
              <a:buNone/>
            </a:pPr>
            <a:r>
              <a:rPr kumimoji="1" lang="en-GB" altLang="en-US" b="0" dirty="0">
                <a:latin typeface="+mn-lt"/>
              </a:rPr>
              <a:t>Hydrostatic Balance</a:t>
            </a:r>
          </a:p>
          <a:p>
            <a:pPr>
              <a:spcBef>
                <a:spcPct val="50000"/>
              </a:spcBef>
              <a:buClr>
                <a:schemeClr val="accent1"/>
              </a:buClr>
              <a:buSzPct val="75000"/>
              <a:buFont typeface="Monotype Sorts" pitchFamily="2" charset="2"/>
              <a:buNone/>
            </a:pPr>
            <a:r>
              <a:rPr kumimoji="1" lang="en-GB" altLang="en-US" b="0" dirty="0">
                <a:latin typeface="+mn-lt"/>
              </a:rPr>
              <a:t>Ideal Gas Law</a:t>
            </a:r>
          </a:p>
        </p:txBody>
      </p:sp>
      <p:pic>
        <p:nvPicPr>
          <p:cNvPr id="13317" name="Picture 5" descr="atmos_model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9992" y="2008575"/>
            <a:ext cx="4228083" cy="4119175"/>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82931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304800" y="152400"/>
            <a:ext cx="8534400" cy="533400"/>
          </a:xfrm>
        </p:spPr>
        <p:txBody>
          <a:bodyPr>
            <a:normAutofit fontScale="90000"/>
          </a:bodyPr>
          <a:lstStyle/>
          <a:p>
            <a:pPr eaLnBrk="1" hangingPunct="1"/>
            <a:r>
              <a:rPr lang="en-GB" altLang="en-US" sz="3600" b="1" dirty="0" smtClean="0">
                <a:latin typeface="+mn-lt"/>
              </a:rPr>
              <a:t>Brief history of numerical </a:t>
            </a:r>
            <a:r>
              <a:rPr lang="en-GB" altLang="en-US" sz="3600" b="1" dirty="0" smtClean="0">
                <a:latin typeface="+mn-lt"/>
              </a:rPr>
              <a:t>climate modelling</a:t>
            </a:r>
            <a:endParaRPr lang="en-GB" altLang="en-US" sz="3600" b="1" dirty="0" smtClean="0">
              <a:latin typeface="+mn-lt"/>
            </a:endParaRPr>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764704"/>
            <a:ext cx="8784976" cy="5788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94871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819400" y="-76200"/>
            <a:ext cx="5638800" cy="1143000"/>
          </a:xfrm>
        </p:spPr>
        <p:txBody>
          <a:bodyPr/>
          <a:lstStyle/>
          <a:p>
            <a:pPr eaLnBrk="1" hangingPunct="1"/>
            <a:r>
              <a:rPr lang="en-GB" altLang="en-US" smtClean="0"/>
              <a:t>HadCM3 GCM</a:t>
            </a:r>
          </a:p>
        </p:txBody>
      </p:sp>
      <p:pic>
        <p:nvPicPr>
          <p:cNvPr id="1028" name="Picture 3" descr="hadcm3_land_se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8575" y="1524000"/>
            <a:ext cx="6575425" cy="338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9" name="Text Box 4"/>
          <p:cNvSpPr txBox="1">
            <a:spLocks noChangeArrowheads="1"/>
          </p:cNvSpPr>
          <p:nvPr/>
        </p:nvSpPr>
        <p:spPr bwMode="auto">
          <a:xfrm>
            <a:off x="2224088" y="5715000"/>
            <a:ext cx="2347912"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spcBef>
                <a:spcPct val="50000"/>
              </a:spcBef>
            </a:pPr>
            <a:r>
              <a:rPr lang="en-GB" altLang="en-US" sz="2000" b="0">
                <a:latin typeface="Times New Roman" pitchFamily="18" charset="0"/>
              </a:rPr>
              <a:t>20 Ocean Levels</a:t>
            </a:r>
          </a:p>
        </p:txBody>
      </p:sp>
      <p:sp>
        <p:nvSpPr>
          <p:cNvPr id="1030" name="Text Box 5"/>
          <p:cNvSpPr txBox="1">
            <a:spLocks noChangeArrowheads="1"/>
          </p:cNvSpPr>
          <p:nvPr/>
        </p:nvSpPr>
        <p:spPr bwMode="auto">
          <a:xfrm>
            <a:off x="76200" y="3276600"/>
            <a:ext cx="3048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spcBef>
                <a:spcPct val="50000"/>
              </a:spcBef>
            </a:pPr>
            <a:r>
              <a:rPr lang="en-GB" altLang="en-US" sz="1800" b="0">
                <a:latin typeface="Times New Roman" pitchFamily="18" charset="0"/>
              </a:rPr>
              <a:t>19  Atmospheric Levels</a:t>
            </a:r>
            <a:endParaRPr lang="en-GB" altLang="en-US" b="0">
              <a:latin typeface="Stone Sans ITC TT" pitchFamily="2" charset="0"/>
            </a:endParaRPr>
          </a:p>
        </p:txBody>
      </p:sp>
      <p:sp>
        <p:nvSpPr>
          <p:cNvPr id="1031" name="Text Box 6"/>
          <p:cNvSpPr txBox="1">
            <a:spLocks noChangeArrowheads="1"/>
          </p:cNvSpPr>
          <p:nvPr/>
        </p:nvSpPr>
        <p:spPr bwMode="auto">
          <a:xfrm>
            <a:off x="2667000" y="990600"/>
            <a:ext cx="6324600"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nSpc>
                <a:spcPct val="70000"/>
              </a:lnSpc>
              <a:spcBef>
                <a:spcPct val="50000"/>
              </a:spcBef>
            </a:pPr>
            <a:r>
              <a:rPr lang="en-GB" altLang="en-US" b="0">
                <a:latin typeface="Times New Roman" pitchFamily="18" charset="0"/>
              </a:rPr>
              <a:t>Atmospheric resolution: 3.75 by 2.5 degrees</a:t>
            </a:r>
            <a:endParaRPr lang="en-GB" altLang="en-US" b="0">
              <a:solidFill>
                <a:schemeClr val="bg1"/>
              </a:solidFill>
              <a:latin typeface="Times New Roman" pitchFamily="18" charset="0"/>
            </a:endParaRPr>
          </a:p>
        </p:txBody>
      </p:sp>
      <p:sp>
        <p:nvSpPr>
          <p:cNvPr id="1032" name="Rectangle 7"/>
          <p:cNvSpPr>
            <a:spLocks noChangeArrowheads="1"/>
          </p:cNvSpPr>
          <p:nvPr/>
        </p:nvSpPr>
        <p:spPr bwMode="auto">
          <a:xfrm>
            <a:off x="2224088" y="5165725"/>
            <a:ext cx="3698875"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a:lnSpc>
                <a:spcPct val="80000"/>
              </a:lnSpc>
            </a:pPr>
            <a:r>
              <a:rPr lang="en-GB" altLang="en-US" sz="2000" b="0">
                <a:latin typeface="Times New Roman" pitchFamily="18" charset="0"/>
              </a:rPr>
              <a:t>Ocean resolution :1.25 by 1.25</a:t>
            </a:r>
          </a:p>
          <a:p>
            <a:endParaRPr lang="en-GB" altLang="en-US" b="0">
              <a:latin typeface="Times New Roman" pitchFamily="18" charset="0"/>
            </a:endParaRPr>
          </a:p>
        </p:txBody>
      </p:sp>
      <p:pic>
        <p:nvPicPr>
          <p:cNvPr id="1033" name="Picture 8" descr="ocean_depth"/>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3643313"/>
            <a:ext cx="1690688" cy="3113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4" name="Picture 9" descr="atmos_levels"/>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463550"/>
            <a:ext cx="2292350" cy="281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0"/>
          <p:cNvGrpSpPr>
            <a:grpSpLocks/>
          </p:cNvGrpSpPr>
          <p:nvPr/>
        </p:nvGrpSpPr>
        <p:grpSpPr bwMode="auto">
          <a:xfrm>
            <a:off x="5540375" y="1981200"/>
            <a:ext cx="2895600" cy="4495800"/>
            <a:chOff x="3504" y="1104"/>
            <a:chExt cx="1824" cy="2832"/>
          </a:xfrm>
        </p:grpSpPr>
        <p:sp>
          <p:nvSpPr>
            <p:cNvPr id="320523" name="Oval 11"/>
            <p:cNvSpPr>
              <a:spLocks noChangeArrowheads="1"/>
            </p:cNvSpPr>
            <p:nvPr/>
          </p:nvSpPr>
          <p:spPr bwMode="auto">
            <a:xfrm>
              <a:off x="3504" y="1104"/>
              <a:ext cx="720" cy="480"/>
            </a:xfrm>
            <a:prstGeom prst="ellipse">
              <a:avLst/>
            </a:prstGeom>
            <a:noFill/>
            <a:ln w="25400">
              <a:solidFill>
                <a:schemeClr val="tx1"/>
              </a:solidFill>
              <a:round/>
              <a:headEnd/>
              <a:tailEnd/>
            </a:ln>
            <a:effectLst/>
          </p:spPr>
          <p:txBody>
            <a:bodyPr wrap="none" lIns="90000" tIns="46800" rIns="90000" bIns="46800" anchor="ctr"/>
            <a:lstStyle/>
            <a:p>
              <a:pPr>
                <a:defRPr/>
              </a:pPr>
              <a:endParaRPr lang="en-GB">
                <a:effectLst>
                  <a:outerShdw blurRad="38100" dist="38100" dir="2700000" algn="tl">
                    <a:srgbClr val="000000">
                      <a:alpha val="43137"/>
                    </a:srgbClr>
                  </a:outerShdw>
                </a:effectLst>
              </a:endParaRPr>
            </a:p>
          </p:txBody>
        </p:sp>
        <p:grpSp>
          <p:nvGrpSpPr>
            <p:cNvPr id="1037" name="Group 12"/>
            <p:cNvGrpSpPr>
              <a:grpSpLocks/>
            </p:cNvGrpSpPr>
            <p:nvPr/>
          </p:nvGrpSpPr>
          <p:grpSpPr bwMode="auto">
            <a:xfrm>
              <a:off x="3504" y="1296"/>
              <a:ext cx="1824" cy="2640"/>
              <a:chOff x="3504" y="1296"/>
              <a:chExt cx="1824" cy="2640"/>
            </a:xfrm>
          </p:grpSpPr>
          <p:graphicFrame>
            <p:nvGraphicFramePr>
              <p:cNvPr id="1026" name="Object 13"/>
              <p:cNvGraphicFramePr>
                <a:graphicFrameLocks noChangeAspect="1"/>
              </p:cNvGraphicFramePr>
              <p:nvPr/>
            </p:nvGraphicFramePr>
            <p:xfrm>
              <a:off x="3984" y="2822"/>
              <a:ext cx="1145" cy="992"/>
            </p:xfrm>
            <a:graphic>
              <a:graphicData uri="http://schemas.openxmlformats.org/presentationml/2006/ole">
                <mc:AlternateContent xmlns:mc="http://schemas.openxmlformats.org/markup-compatibility/2006">
                  <mc:Choice xmlns:v="urn:schemas-microsoft-com:vml" Requires="v">
                    <p:oleObj spid="_x0000_s4099" name="Photo Editor Photo" r:id="rId7" imgW="1209524" imgH="1047619" progId="MSPhotoEd.3">
                      <p:embed/>
                    </p:oleObj>
                  </mc:Choice>
                  <mc:Fallback>
                    <p:oleObj name="Photo Editor Photo" r:id="rId7" imgW="1209524" imgH="1047619" progId="MSPhotoEd.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84" y="2822"/>
                            <a:ext cx="1145" cy="9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7620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20526" name="Line 14"/>
              <p:cNvSpPr>
                <a:spLocks noChangeShapeType="1"/>
              </p:cNvSpPr>
              <p:nvPr/>
            </p:nvSpPr>
            <p:spPr bwMode="auto">
              <a:xfrm>
                <a:off x="4224" y="1296"/>
                <a:ext cx="1104" cy="1920"/>
              </a:xfrm>
              <a:prstGeom prst="line">
                <a:avLst/>
              </a:prstGeom>
              <a:noFill/>
              <a:ln w="76200">
                <a:solidFill>
                  <a:schemeClr val="bg2"/>
                </a:solidFill>
                <a:round/>
                <a:headEnd/>
                <a:tailEnd/>
              </a:ln>
              <a:effectLst/>
            </p:spPr>
            <p:txBody>
              <a:bodyPr wrap="none" lIns="90000" tIns="46800" rIns="90000" bIns="46800" anchor="ctr"/>
              <a:lstStyle/>
              <a:p>
                <a:pPr>
                  <a:defRPr/>
                </a:pPr>
                <a:endParaRPr lang="en-GB">
                  <a:effectLst>
                    <a:outerShdw blurRad="38100" dist="38100" dir="2700000" algn="tl">
                      <a:srgbClr val="000000">
                        <a:alpha val="43137"/>
                      </a:srgbClr>
                    </a:outerShdw>
                  </a:effectLst>
                </a:endParaRPr>
              </a:p>
            </p:txBody>
          </p:sp>
          <p:sp>
            <p:nvSpPr>
              <p:cNvPr id="320527" name="Oval 15"/>
              <p:cNvSpPr>
                <a:spLocks noChangeArrowheads="1"/>
              </p:cNvSpPr>
              <p:nvPr/>
            </p:nvSpPr>
            <p:spPr bwMode="auto">
              <a:xfrm>
                <a:off x="3792" y="2822"/>
                <a:ext cx="1536" cy="1114"/>
              </a:xfrm>
              <a:prstGeom prst="ellipse">
                <a:avLst/>
              </a:prstGeom>
              <a:noFill/>
              <a:ln w="38100">
                <a:solidFill>
                  <a:schemeClr val="bg1"/>
                </a:solidFill>
                <a:round/>
                <a:headEnd/>
                <a:tailEnd/>
              </a:ln>
              <a:effectLst/>
            </p:spPr>
            <p:txBody>
              <a:bodyPr wrap="none" lIns="90000" tIns="46800" rIns="90000" bIns="46800" anchor="ctr"/>
              <a:lstStyle/>
              <a:p>
                <a:pPr>
                  <a:defRPr/>
                </a:pPr>
                <a:endParaRPr lang="en-GB">
                  <a:effectLst>
                    <a:outerShdw blurRad="38100" dist="38100" dir="2700000" algn="tl">
                      <a:srgbClr val="000000">
                        <a:alpha val="43137"/>
                      </a:srgbClr>
                    </a:outerShdw>
                  </a:effectLst>
                </a:endParaRPr>
              </a:p>
            </p:txBody>
          </p:sp>
          <p:sp>
            <p:nvSpPr>
              <p:cNvPr id="320528" name="Line 16"/>
              <p:cNvSpPr>
                <a:spLocks noChangeShapeType="1"/>
              </p:cNvSpPr>
              <p:nvPr/>
            </p:nvSpPr>
            <p:spPr bwMode="auto">
              <a:xfrm>
                <a:off x="3504" y="1392"/>
                <a:ext cx="288" cy="2000"/>
              </a:xfrm>
              <a:prstGeom prst="line">
                <a:avLst/>
              </a:prstGeom>
              <a:noFill/>
              <a:ln w="76200">
                <a:solidFill>
                  <a:srgbClr val="969696"/>
                </a:solidFill>
                <a:round/>
                <a:headEnd/>
                <a:tailEnd/>
              </a:ln>
              <a:effectLst/>
            </p:spPr>
            <p:txBody>
              <a:bodyPr wrap="none" lIns="90000" tIns="46800" rIns="90000" bIns="46800" anchor="ctr"/>
              <a:lstStyle/>
              <a:p>
                <a:pPr>
                  <a:defRPr/>
                </a:pPr>
                <a:endParaRPr lang="en-GB">
                  <a:effectLst>
                    <a:outerShdw blurRad="38100" dist="38100" dir="2700000" algn="tl">
                      <a:srgbClr val="000000">
                        <a:alpha val="43137"/>
                      </a:srgbClr>
                    </a:outerShdw>
                  </a:effectLst>
                </a:endParaRPr>
              </a:p>
            </p:txBody>
          </p:sp>
        </p:grpSp>
      </p:grpSp>
    </p:spTree>
    <p:extLst>
      <p:ext uri="{BB962C8B-B14F-4D97-AF65-F5344CB8AC3E}">
        <p14:creationId xmlns:p14="http://schemas.microsoft.com/office/powerpoint/2010/main" val="40210698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1339</TotalTime>
  <Words>1093</Words>
  <Application>Microsoft Office PowerPoint</Application>
  <PresentationFormat>On-screen Show (4:3)</PresentationFormat>
  <Paragraphs>184</Paragraphs>
  <Slides>32</Slides>
  <Notes>17</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34" baseType="lpstr">
      <vt:lpstr>Office Theme</vt:lpstr>
      <vt:lpstr>Microsoft Photo Editor 3.0 Photo</vt:lpstr>
      <vt:lpstr>PowerPoint Presentation</vt:lpstr>
      <vt:lpstr>PowerPoint Presentation</vt:lpstr>
      <vt:lpstr>PowerPoint Presentation</vt:lpstr>
      <vt:lpstr>PowerPoint Presentation</vt:lpstr>
      <vt:lpstr>PowerPoint Presentation</vt:lpstr>
      <vt:lpstr>The Climate System</vt:lpstr>
      <vt:lpstr>Global Climate Models</vt:lpstr>
      <vt:lpstr>Brief history of numerical climate modelling</vt:lpstr>
      <vt:lpstr>HadCM3 GCM</vt:lpstr>
      <vt:lpstr>PowerPoint Presentation</vt:lpstr>
      <vt:lpstr>Did it do what we expect?</vt:lpstr>
      <vt:lpstr>Astonishingly yes it did!</vt:lpstr>
      <vt:lpstr>PowerPoint Presentation</vt:lpstr>
      <vt:lpstr>PowerPoint Presentation</vt:lpstr>
      <vt:lpstr>PowerPoint Presentation</vt:lpstr>
      <vt:lpstr>PowerPoint Presentation</vt:lpstr>
      <vt:lpstr>PlioMIP collaboration</vt:lpstr>
      <vt:lpstr>PowerPoint Presentation</vt:lpstr>
      <vt:lpstr>PowerPoint Presentation</vt:lpstr>
      <vt:lpstr>PowerPoint Presentation</vt:lpstr>
      <vt:lpstr>PowerPoint Presentation</vt:lpstr>
      <vt:lpstr>Pliocene Uncertainty…</vt:lpstr>
      <vt:lpstr>Pliocene Uncertainty…</vt:lpstr>
      <vt:lpstr>PowerPoint Presentation</vt:lpstr>
      <vt:lpstr>PowerPoint Presentation</vt:lpstr>
      <vt:lpstr>Pliocene Uncertainty…</vt:lpstr>
      <vt:lpstr>Pliocene Uncertainty…</vt:lpstr>
      <vt:lpstr>PowerPoint Presentation</vt:lpstr>
      <vt:lpstr>PowerPoint Presentation</vt:lpstr>
      <vt:lpstr>Why conduct transient simulations?</vt:lpstr>
      <vt:lpstr>PowerPoint Presentation</vt:lpstr>
      <vt:lpstr>PowerPoint Presentation</vt:lpstr>
    </vt:vector>
  </TitlesOfParts>
  <Company>University of Leeds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Aisling Dolan</dc:creator>
  <cp:lastModifiedBy>earamh</cp:lastModifiedBy>
  <cp:revision>114</cp:revision>
  <dcterms:created xsi:type="dcterms:W3CDTF">2013-07-01T10:38:11Z</dcterms:created>
  <dcterms:modified xsi:type="dcterms:W3CDTF">2014-06-02T16:00:48Z</dcterms:modified>
</cp:coreProperties>
</file>