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tags/tag16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layout1.xml" ContentType="application/vnd.openxmlformats-officedocument.drawingml.diagramLayout+xml"/>
  <Override PartName="/ppt/tags/tag12.xml" ContentType="application/vnd.openxmlformats-officedocument.presentationml.tag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Default Extension="emf" ContentType="image/x-emf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9.xml" ContentType="application/vnd.openxmlformats-officedocument.presentationml.tags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17.xml" ContentType="application/vnd.openxmlformats-officedocument.presentationml.tags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5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tags/tag2.xml" ContentType="application/vnd.openxmlformats-officedocument.presentationml.tags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18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4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685" r:id="rId2"/>
    <p:sldId id="705" r:id="rId3"/>
    <p:sldId id="687" r:id="rId4"/>
    <p:sldId id="694" r:id="rId5"/>
    <p:sldId id="709" r:id="rId6"/>
    <p:sldId id="690" r:id="rId7"/>
    <p:sldId id="693" r:id="rId8"/>
    <p:sldId id="707" r:id="rId9"/>
    <p:sldId id="708" r:id="rId10"/>
    <p:sldId id="680" r:id="rId11"/>
    <p:sldId id="710" r:id="rId12"/>
    <p:sldId id="678" r:id="rId13"/>
    <p:sldId id="723" r:id="rId14"/>
    <p:sldId id="719" r:id="rId15"/>
    <p:sldId id="720" r:id="rId16"/>
    <p:sldId id="721" r:id="rId17"/>
    <p:sldId id="738" r:id="rId18"/>
    <p:sldId id="699" r:id="rId19"/>
    <p:sldId id="711" r:id="rId20"/>
    <p:sldId id="727" r:id="rId21"/>
    <p:sldId id="729" r:id="rId22"/>
    <p:sldId id="724" r:id="rId23"/>
    <p:sldId id="725" r:id="rId24"/>
    <p:sldId id="726" r:id="rId25"/>
    <p:sldId id="679" r:id="rId26"/>
    <p:sldId id="731" r:id="rId27"/>
    <p:sldId id="695" r:id="rId28"/>
    <p:sldId id="702" r:id="rId29"/>
    <p:sldId id="730" r:id="rId30"/>
    <p:sldId id="696" r:id="rId31"/>
    <p:sldId id="734" r:id="rId32"/>
    <p:sldId id="735" r:id="rId33"/>
    <p:sldId id="732" r:id="rId34"/>
    <p:sldId id="733" r:id="rId35"/>
    <p:sldId id="737" r:id="rId36"/>
    <p:sldId id="736" r:id="rId37"/>
    <p:sldId id="703" r:id="rId38"/>
    <p:sldId id="607" r:id="rId39"/>
    <p:sldId id="739" r:id="rId40"/>
    <p:sldId id="740" r:id="rId41"/>
    <p:sldId id="706" r:id="rId42"/>
  </p:sldIdLst>
  <p:sldSz cx="9144000" cy="6858000" type="screen4x3"/>
  <p:notesSz cx="9926638" cy="6797675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Century Gothic" pitchFamily="34" charset="0"/>
        <a:ea typeface="ＭＳ Ｐゴシック" pitchFamily="34" charset="-128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Century Gothic" pitchFamily="34" charset="0"/>
        <a:ea typeface="ＭＳ Ｐゴシック" pitchFamily="34" charset="-128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Century Gothic" pitchFamily="34" charset="0"/>
        <a:ea typeface="ＭＳ Ｐゴシック" pitchFamily="34" charset="-128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Century Gothic" pitchFamily="34" charset="0"/>
        <a:ea typeface="ＭＳ Ｐゴシック" pitchFamily="34" charset="-128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Century Gothic" pitchFamily="34" charset="0"/>
        <a:ea typeface="ＭＳ Ｐゴシック" pitchFamily="34" charset="-128"/>
        <a:cs typeface="Arial" charset="0"/>
      </a:defRPr>
    </a:lvl5pPr>
    <a:lvl6pPr marL="2286000" algn="l" defTabSz="914400" rtl="0" eaLnBrk="1" latinLnBrk="0" hangingPunct="1">
      <a:defRPr sz="2200" kern="1200">
        <a:solidFill>
          <a:schemeClr val="tx1"/>
        </a:solidFill>
        <a:latin typeface="Century Gothic" pitchFamily="34" charset="0"/>
        <a:ea typeface="ＭＳ Ｐゴシック" pitchFamily="34" charset="-128"/>
        <a:cs typeface="Arial" charset="0"/>
      </a:defRPr>
    </a:lvl6pPr>
    <a:lvl7pPr marL="2743200" algn="l" defTabSz="914400" rtl="0" eaLnBrk="1" latinLnBrk="0" hangingPunct="1">
      <a:defRPr sz="2200" kern="1200">
        <a:solidFill>
          <a:schemeClr val="tx1"/>
        </a:solidFill>
        <a:latin typeface="Century Gothic" pitchFamily="34" charset="0"/>
        <a:ea typeface="ＭＳ Ｐゴシック" pitchFamily="34" charset="-128"/>
        <a:cs typeface="Arial" charset="0"/>
      </a:defRPr>
    </a:lvl7pPr>
    <a:lvl8pPr marL="3200400" algn="l" defTabSz="914400" rtl="0" eaLnBrk="1" latinLnBrk="0" hangingPunct="1">
      <a:defRPr sz="2200" kern="1200">
        <a:solidFill>
          <a:schemeClr val="tx1"/>
        </a:solidFill>
        <a:latin typeface="Century Gothic" pitchFamily="34" charset="0"/>
        <a:ea typeface="ＭＳ Ｐゴシック" pitchFamily="34" charset="-128"/>
        <a:cs typeface="Arial" charset="0"/>
      </a:defRPr>
    </a:lvl8pPr>
    <a:lvl9pPr marL="3657600" algn="l" defTabSz="914400" rtl="0" eaLnBrk="1" latinLnBrk="0" hangingPunct="1">
      <a:defRPr sz="2200" kern="1200">
        <a:solidFill>
          <a:schemeClr val="tx1"/>
        </a:solidFill>
        <a:latin typeface="Century Gothic" pitchFamily="34" charset="0"/>
        <a:ea typeface="ＭＳ Ｐゴシック" pitchFamily="34" charset="-128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403FC4"/>
    <a:srgbClr val="FF0000"/>
    <a:srgbClr val="FFFFFF"/>
    <a:srgbClr val="FFFF66"/>
    <a:srgbClr val="FFFF99"/>
    <a:srgbClr val="92D050"/>
    <a:srgbClr val="0099FF"/>
    <a:srgbClr val="BBE0E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32787"/>
    <p:restoredTop sz="83024" autoAdjust="0"/>
  </p:normalViewPr>
  <p:slideViewPr>
    <p:cSldViewPr>
      <p:cViewPr>
        <p:scale>
          <a:sx n="66" d="100"/>
          <a:sy n="66" d="100"/>
        </p:scale>
        <p:origin x="-1800" y="-7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9768"/>
    </p:cViewPr>
  </p:sorterViewPr>
  <p:notesViewPr>
    <p:cSldViewPr>
      <p:cViewPr varScale="1">
        <p:scale>
          <a:sx n="76" d="100"/>
          <a:sy n="76" d="100"/>
        </p:scale>
        <p:origin x="-696" y="-96"/>
      </p:cViewPr>
      <p:guideLst>
        <p:guide orient="horz" pos="2141"/>
        <p:guide pos="3127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7131CD-F23C-1F4F-B65C-AB72F3D0E3C1}" type="doc">
      <dgm:prSet loTypeId="urn:microsoft.com/office/officeart/2005/8/layout/vList3" loCatId="list" qsTypeId="urn:microsoft.com/office/officeart/2005/8/quickstyle/simple4" qsCatId="simple" csTypeId="urn:microsoft.com/office/officeart/2005/8/colors/accent6_3" csCatId="accent6" phldr="1"/>
      <dgm:spPr/>
    </dgm:pt>
    <dgm:pt modelId="{441C9587-8147-4844-8158-A95972EC74AF}">
      <dgm:prSet phldrT="[Text]"/>
      <dgm:spPr/>
      <dgm:t>
        <a:bodyPr/>
        <a:lstStyle/>
        <a:p>
          <a:r>
            <a:rPr lang="en-US" dirty="0" err="1" smtClean="0"/>
            <a:t>Dowsett</a:t>
          </a:r>
          <a:r>
            <a:rPr lang="en-US" dirty="0" smtClean="0"/>
            <a:t> &amp; Cronin (1990) Shoreline</a:t>
          </a:r>
          <a:endParaRPr lang="en-US" dirty="0"/>
        </a:p>
      </dgm:t>
    </dgm:pt>
    <dgm:pt modelId="{353F5ABA-61C7-3A49-B7A9-92DA8F606C94}" type="parTrans" cxnId="{3A751447-B741-B946-8677-83FA92B50187}">
      <dgm:prSet/>
      <dgm:spPr/>
      <dgm:t>
        <a:bodyPr/>
        <a:lstStyle/>
        <a:p>
          <a:endParaRPr lang="en-US"/>
        </a:p>
      </dgm:t>
    </dgm:pt>
    <dgm:pt modelId="{E45C0354-CE4C-7F43-9CEA-AC6E37FC5082}" type="sibTrans" cxnId="{3A751447-B741-B946-8677-83FA92B50187}">
      <dgm:prSet/>
      <dgm:spPr/>
      <dgm:t>
        <a:bodyPr/>
        <a:lstStyle/>
        <a:p>
          <a:endParaRPr lang="en-US"/>
        </a:p>
      </dgm:t>
    </dgm:pt>
    <dgm:pt modelId="{68B4062F-8FA8-4A42-8395-1F83A5F94933}">
      <dgm:prSet phldrT="[Text]"/>
      <dgm:spPr/>
      <dgm:t>
        <a:bodyPr/>
        <a:lstStyle/>
        <a:p>
          <a:r>
            <a:rPr lang="en-US" dirty="0" err="1" smtClean="0"/>
            <a:t>Wardlaw</a:t>
          </a:r>
          <a:r>
            <a:rPr lang="en-US" dirty="0" smtClean="0"/>
            <a:t> &amp; Quinn (1991) </a:t>
          </a:r>
          <a:r>
            <a:rPr lang="en-US" dirty="0" err="1" smtClean="0"/>
            <a:t>Diagenetic</a:t>
          </a:r>
          <a:r>
            <a:rPr lang="en-US" dirty="0" smtClean="0"/>
            <a:t> Model</a:t>
          </a:r>
          <a:endParaRPr lang="en-US" dirty="0"/>
        </a:p>
      </dgm:t>
    </dgm:pt>
    <dgm:pt modelId="{CD1E671A-AED9-B24C-B47F-2E72E691FA2E}" type="parTrans" cxnId="{736DE85F-DFD0-3A46-990D-DB986C8E4B48}">
      <dgm:prSet/>
      <dgm:spPr/>
      <dgm:t>
        <a:bodyPr/>
        <a:lstStyle/>
        <a:p>
          <a:endParaRPr lang="en-US"/>
        </a:p>
      </dgm:t>
    </dgm:pt>
    <dgm:pt modelId="{F88924BE-ADB1-AB4E-A311-4FAD25A0716A}" type="sibTrans" cxnId="{736DE85F-DFD0-3A46-990D-DB986C8E4B48}">
      <dgm:prSet/>
      <dgm:spPr/>
      <dgm:t>
        <a:bodyPr/>
        <a:lstStyle/>
        <a:p>
          <a:endParaRPr lang="en-US"/>
        </a:p>
      </dgm:t>
    </dgm:pt>
    <dgm:pt modelId="{0B91EFDF-2263-F041-BE8F-CDEDD97887C6}">
      <dgm:prSet phldrT="[Text]"/>
      <dgm:spPr/>
      <dgm:t>
        <a:bodyPr/>
        <a:lstStyle/>
        <a:p>
          <a:r>
            <a:rPr lang="en-US" dirty="0" smtClean="0"/>
            <a:t>Brigham-</a:t>
          </a:r>
          <a:r>
            <a:rPr lang="en-US" dirty="0" err="1" smtClean="0"/>
            <a:t>Grette</a:t>
          </a:r>
          <a:r>
            <a:rPr lang="en-US" dirty="0" smtClean="0"/>
            <a:t> &amp; Carter (1992) Shoreline</a:t>
          </a:r>
          <a:endParaRPr lang="en-US" dirty="0"/>
        </a:p>
      </dgm:t>
    </dgm:pt>
    <dgm:pt modelId="{62954EFD-40A3-774C-8D05-B72A8CED7EB8}" type="parTrans" cxnId="{BC36D910-A6F9-FB42-BCCD-1D859B0FB0BE}">
      <dgm:prSet/>
      <dgm:spPr/>
      <dgm:t>
        <a:bodyPr/>
        <a:lstStyle/>
        <a:p>
          <a:endParaRPr lang="en-US"/>
        </a:p>
      </dgm:t>
    </dgm:pt>
    <dgm:pt modelId="{9B3F91F0-B758-004F-B86A-875C90012203}" type="sibTrans" cxnId="{BC36D910-A6F9-FB42-BCCD-1D859B0FB0BE}">
      <dgm:prSet/>
      <dgm:spPr/>
      <dgm:t>
        <a:bodyPr/>
        <a:lstStyle/>
        <a:p>
          <a:endParaRPr lang="en-US"/>
        </a:p>
      </dgm:t>
    </dgm:pt>
    <dgm:pt modelId="{53BD9EE1-13EE-7149-A3C8-62078AD2ED84}">
      <dgm:prSet/>
      <dgm:spPr/>
      <dgm:t>
        <a:bodyPr/>
        <a:lstStyle/>
        <a:p>
          <a:r>
            <a:rPr lang="en-US" dirty="0" err="1" smtClean="0"/>
            <a:t>Naish</a:t>
          </a:r>
          <a:r>
            <a:rPr lang="en-US" dirty="0" smtClean="0"/>
            <a:t> (2008) Sequence </a:t>
          </a:r>
          <a:r>
            <a:rPr lang="en-US" dirty="0" err="1" smtClean="0"/>
            <a:t>Strat</a:t>
          </a:r>
          <a:r>
            <a:rPr lang="en-US" dirty="0" smtClean="0"/>
            <a:t>.</a:t>
          </a:r>
          <a:endParaRPr lang="en-US" dirty="0"/>
        </a:p>
      </dgm:t>
    </dgm:pt>
    <dgm:pt modelId="{7EF1FA45-3491-924B-BFF0-8D5CB62ADCD8}" type="parTrans" cxnId="{82FE4066-9AAD-A44F-9DCE-CA50E1F7AC67}">
      <dgm:prSet/>
      <dgm:spPr/>
      <dgm:t>
        <a:bodyPr/>
        <a:lstStyle/>
        <a:p>
          <a:endParaRPr lang="en-US"/>
        </a:p>
      </dgm:t>
    </dgm:pt>
    <dgm:pt modelId="{5C4D8755-B29F-DB46-A109-21F70709EC58}" type="sibTrans" cxnId="{82FE4066-9AAD-A44F-9DCE-CA50E1F7AC67}">
      <dgm:prSet/>
      <dgm:spPr/>
      <dgm:t>
        <a:bodyPr/>
        <a:lstStyle/>
        <a:p>
          <a:endParaRPr lang="en-US"/>
        </a:p>
      </dgm:t>
    </dgm:pt>
    <dgm:pt modelId="{43ADAE0D-169E-C745-8E85-CB3841E67AF8}">
      <dgm:prSet/>
      <dgm:spPr/>
      <dgm:t>
        <a:bodyPr/>
        <a:lstStyle/>
        <a:p>
          <a:r>
            <a:rPr lang="en-US" dirty="0" smtClean="0"/>
            <a:t>Dwyer &amp; Chandler (2009) Isotopic</a:t>
          </a:r>
          <a:endParaRPr lang="en-US" dirty="0"/>
        </a:p>
      </dgm:t>
    </dgm:pt>
    <dgm:pt modelId="{03A62D7F-8F37-DE47-A1A8-BFF14BC319B5}" type="parTrans" cxnId="{B69C68AE-B967-0645-A827-C6487F19D051}">
      <dgm:prSet/>
      <dgm:spPr/>
      <dgm:t>
        <a:bodyPr/>
        <a:lstStyle/>
        <a:p>
          <a:endParaRPr lang="en-US"/>
        </a:p>
      </dgm:t>
    </dgm:pt>
    <dgm:pt modelId="{7346D821-6957-F644-8088-2C782FF136E7}" type="sibTrans" cxnId="{B69C68AE-B967-0645-A827-C6487F19D051}">
      <dgm:prSet/>
      <dgm:spPr/>
      <dgm:t>
        <a:bodyPr/>
        <a:lstStyle/>
        <a:p>
          <a:endParaRPr lang="en-US"/>
        </a:p>
      </dgm:t>
    </dgm:pt>
    <dgm:pt modelId="{61D4B609-63BC-1F49-B0B2-C0E50276F0B3}">
      <dgm:prSet phldrT="[Text]"/>
      <dgm:spPr/>
      <dgm:t>
        <a:bodyPr/>
        <a:lstStyle/>
        <a:p>
          <a:r>
            <a:rPr lang="en-US" dirty="0" smtClean="0"/>
            <a:t>Kaufman &amp; Brigham-</a:t>
          </a:r>
          <a:r>
            <a:rPr lang="en-US" dirty="0" err="1" smtClean="0"/>
            <a:t>Grette</a:t>
          </a:r>
          <a:r>
            <a:rPr lang="en-US" dirty="0" smtClean="0"/>
            <a:t> (1993) Shoreline</a:t>
          </a:r>
          <a:endParaRPr lang="en-US" dirty="0"/>
        </a:p>
      </dgm:t>
    </dgm:pt>
    <dgm:pt modelId="{B481F20F-974D-8144-BE7B-D3EE3CC5F629}" type="parTrans" cxnId="{AF8F72B2-62FA-9B46-9EA5-30CFFCB950F3}">
      <dgm:prSet/>
      <dgm:spPr/>
      <dgm:t>
        <a:bodyPr/>
        <a:lstStyle/>
        <a:p>
          <a:endParaRPr lang="en-US"/>
        </a:p>
      </dgm:t>
    </dgm:pt>
    <dgm:pt modelId="{F6A74DF5-E226-AC4A-8189-AD560F33D6A6}" type="sibTrans" cxnId="{AF8F72B2-62FA-9B46-9EA5-30CFFCB950F3}">
      <dgm:prSet/>
      <dgm:spPr/>
      <dgm:t>
        <a:bodyPr/>
        <a:lstStyle/>
        <a:p>
          <a:endParaRPr lang="en-US"/>
        </a:p>
      </dgm:t>
    </dgm:pt>
    <dgm:pt modelId="{BC82E131-D457-DA46-92C1-D0BD5AE774AD}">
      <dgm:prSet/>
      <dgm:spPr/>
      <dgm:t>
        <a:bodyPr/>
        <a:lstStyle/>
        <a:p>
          <a:r>
            <a:rPr lang="en-US" dirty="0" err="1" smtClean="0"/>
            <a:t>Haq</a:t>
          </a:r>
          <a:r>
            <a:rPr lang="en-US" dirty="0" smtClean="0"/>
            <a:t> et al. (1987) Sequence </a:t>
          </a:r>
          <a:r>
            <a:rPr lang="en-US" dirty="0" err="1" smtClean="0"/>
            <a:t>Strat</a:t>
          </a:r>
          <a:r>
            <a:rPr lang="en-US" dirty="0" smtClean="0"/>
            <a:t>.</a:t>
          </a:r>
          <a:endParaRPr lang="en-US" dirty="0"/>
        </a:p>
      </dgm:t>
    </dgm:pt>
    <dgm:pt modelId="{7A5BEC48-F806-BD44-AB4D-7B8273815963}" type="parTrans" cxnId="{DD4638EA-EDAD-1544-9B34-00966A3A556D}">
      <dgm:prSet/>
      <dgm:spPr/>
      <dgm:t>
        <a:bodyPr/>
        <a:lstStyle/>
        <a:p>
          <a:endParaRPr lang="en-US"/>
        </a:p>
      </dgm:t>
    </dgm:pt>
    <dgm:pt modelId="{E05FD0C8-153D-314A-B0EA-A545F01292FA}" type="sibTrans" cxnId="{DD4638EA-EDAD-1544-9B34-00966A3A556D}">
      <dgm:prSet/>
      <dgm:spPr/>
      <dgm:t>
        <a:bodyPr/>
        <a:lstStyle/>
        <a:p>
          <a:endParaRPr lang="en-US"/>
        </a:p>
      </dgm:t>
    </dgm:pt>
    <dgm:pt modelId="{1B221AE4-DCE8-F24A-840A-5DB081D9FA31}">
      <dgm:prSet/>
      <dgm:spPr/>
      <dgm:t>
        <a:bodyPr/>
        <a:lstStyle/>
        <a:p>
          <a:r>
            <a:rPr lang="en-US" dirty="0" err="1" smtClean="0"/>
            <a:t>Naish</a:t>
          </a:r>
          <a:r>
            <a:rPr lang="en-US" dirty="0" smtClean="0"/>
            <a:t> &amp; Wilson (2009) Sequence </a:t>
          </a:r>
          <a:r>
            <a:rPr lang="en-US" dirty="0" err="1" smtClean="0"/>
            <a:t>Strat</a:t>
          </a:r>
          <a:endParaRPr lang="en-US" dirty="0"/>
        </a:p>
      </dgm:t>
    </dgm:pt>
    <dgm:pt modelId="{0301C77B-C833-7E4D-9219-BC7E9BBF9913}" type="parTrans" cxnId="{E84CB502-1FF4-0A4F-98DA-7F587B8BCDE8}">
      <dgm:prSet/>
      <dgm:spPr/>
      <dgm:t>
        <a:bodyPr/>
        <a:lstStyle/>
        <a:p>
          <a:endParaRPr lang="en-US"/>
        </a:p>
      </dgm:t>
    </dgm:pt>
    <dgm:pt modelId="{6EB944B5-BA43-EB47-AE0A-35A0A069D6E3}" type="sibTrans" cxnId="{E84CB502-1FF4-0A4F-98DA-7F587B8BCDE8}">
      <dgm:prSet/>
      <dgm:spPr/>
      <dgm:t>
        <a:bodyPr/>
        <a:lstStyle/>
        <a:p>
          <a:endParaRPr lang="en-US"/>
        </a:p>
      </dgm:t>
    </dgm:pt>
    <dgm:pt modelId="{E334CAB9-7F1C-4944-9CAE-952AEEC4C37F}" type="pres">
      <dgm:prSet presAssocID="{BE7131CD-F23C-1F4F-B65C-AB72F3D0E3C1}" presName="linearFlow" presStyleCnt="0">
        <dgm:presLayoutVars>
          <dgm:dir/>
          <dgm:resizeHandles val="exact"/>
        </dgm:presLayoutVars>
      </dgm:prSet>
      <dgm:spPr/>
    </dgm:pt>
    <dgm:pt modelId="{EC1401CD-67D6-B34A-8009-CC71AC38B4B9}" type="pres">
      <dgm:prSet presAssocID="{BC82E131-D457-DA46-92C1-D0BD5AE774AD}" presName="composite" presStyleCnt="0"/>
      <dgm:spPr/>
    </dgm:pt>
    <dgm:pt modelId="{4670C7C8-8DA8-874C-B7D8-60A1821DDFAC}" type="pres">
      <dgm:prSet presAssocID="{BC82E131-D457-DA46-92C1-D0BD5AE774AD}" presName="imgShp" presStyleLbl="fgImgPlace1" presStyleIdx="0" presStyleCnt="8"/>
      <dgm:spPr/>
    </dgm:pt>
    <dgm:pt modelId="{4BCFD0F7-BAE9-5442-81EA-632EDD64983A}" type="pres">
      <dgm:prSet presAssocID="{BC82E131-D457-DA46-92C1-D0BD5AE774AD}" presName="txShp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B78F76-BB5E-284E-83C3-BE01A5B41CB1}" type="pres">
      <dgm:prSet presAssocID="{E05FD0C8-153D-314A-B0EA-A545F01292FA}" presName="spacing" presStyleCnt="0"/>
      <dgm:spPr/>
    </dgm:pt>
    <dgm:pt modelId="{58E0D62F-FF50-C149-BC66-361AFF29D0DC}" type="pres">
      <dgm:prSet presAssocID="{441C9587-8147-4844-8158-A95972EC74AF}" presName="composite" presStyleCnt="0"/>
      <dgm:spPr/>
    </dgm:pt>
    <dgm:pt modelId="{7DBA2337-7C55-FC44-B634-B39667485B21}" type="pres">
      <dgm:prSet presAssocID="{441C9587-8147-4844-8158-A95972EC74AF}" presName="imgShp" presStyleLbl="fgImgPlace1" presStyleIdx="1" presStyleCnt="8"/>
      <dgm:spPr/>
    </dgm:pt>
    <dgm:pt modelId="{8DF16130-91C3-4D44-91E4-75A72ED81F8E}" type="pres">
      <dgm:prSet presAssocID="{441C9587-8147-4844-8158-A95972EC74AF}" presName="txShp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09B988-FB0F-5A4B-8160-38D9E1E40C78}" type="pres">
      <dgm:prSet presAssocID="{E45C0354-CE4C-7F43-9CEA-AC6E37FC5082}" presName="spacing" presStyleCnt="0"/>
      <dgm:spPr/>
    </dgm:pt>
    <dgm:pt modelId="{F85FF2CE-D296-5147-A3BB-6FCF4713DB7C}" type="pres">
      <dgm:prSet presAssocID="{68B4062F-8FA8-4A42-8395-1F83A5F94933}" presName="composite" presStyleCnt="0"/>
      <dgm:spPr/>
    </dgm:pt>
    <dgm:pt modelId="{12ECF063-12AE-2848-BAA8-9DAE5557E0BD}" type="pres">
      <dgm:prSet presAssocID="{68B4062F-8FA8-4A42-8395-1F83A5F94933}" presName="imgShp" presStyleLbl="fgImgPlace1" presStyleIdx="2" presStyleCnt="8"/>
      <dgm:spPr/>
    </dgm:pt>
    <dgm:pt modelId="{53A4D3E5-7C99-4043-9D01-A7F2FB3B5EAD}" type="pres">
      <dgm:prSet presAssocID="{68B4062F-8FA8-4A42-8395-1F83A5F94933}" presName="txShp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149814-155E-1D4E-914B-DEDBC6B309B9}" type="pres">
      <dgm:prSet presAssocID="{F88924BE-ADB1-AB4E-A311-4FAD25A0716A}" presName="spacing" presStyleCnt="0"/>
      <dgm:spPr/>
    </dgm:pt>
    <dgm:pt modelId="{C9DDC5AC-91BB-CA44-B475-90885E05E002}" type="pres">
      <dgm:prSet presAssocID="{0B91EFDF-2263-F041-BE8F-CDEDD97887C6}" presName="composite" presStyleCnt="0"/>
      <dgm:spPr/>
    </dgm:pt>
    <dgm:pt modelId="{AC8EA4C8-8AE2-7443-9B22-B2068D24AE52}" type="pres">
      <dgm:prSet presAssocID="{0B91EFDF-2263-F041-BE8F-CDEDD97887C6}" presName="imgShp" presStyleLbl="fgImgPlace1" presStyleIdx="3" presStyleCnt="8"/>
      <dgm:spPr/>
    </dgm:pt>
    <dgm:pt modelId="{3406D14B-BF6B-8F43-8887-7CFED7441CA5}" type="pres">
      <dgm:prSet presAssocID="{0B91EFDF-2263-F041-BE8F-CDEDD97887C6}" presName="txShp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10BABF-7648-C74B-99BA-F6E9402D0CEA}" type="pres">
      <dgm:prSet presAssocID="{9B3F91F0-B758-004F-B86A-875C90012203}" presName="spacing" presStyleCnt="0"/>
      <dgm:spPr/>
    </dgm:pt>
    <dgm:pt modelId="{9C520E2C-1DAB-2B48-94A9-17305077FDE4}" type="pres">
      <dgm:prSet presAssocID="{61D4B609-63BC-1F49-B0B2-C0E50276F0B3}" presName="composite" presStyleCnt="0"/>
      <dgm:spPr/>
    </dgm:pt>
    <dgm:pt modelId="{ACB439C7-2B26-E044-B2BD-A37648070709}" type="pres">
      <dgm:prSet presAssocID="{61D4B609-63BC-1F49-B0B2-C0E50276F0B3}" presName="imgShp" presStyleLbl="fgImgPlace1" presStyleIdx="4" presStyleCnt="8"/>
      <dgm:spPr/>
    </dgm:pt>
    <dgm:pt modelId="{71B4D7CE-5DDD-A94B-9169-2A61E04E5FB3}" type="pres">
      <dgm:prSet presAssocID="{61D4B609-63BC-1F49-B0B2-C0E50276F0B3}" presName="txShp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2B679D-0D7D-C14A-8D59-5C81039213D2}" type="pres">
      <dgm:prSet presAssocID="{F6A74DF5-E226-AC4A-8189-AD560F33D6A6}" presName="spacing" presStyleCnt="0"/>
      <dgm:spPr/>
    </dgm:pt>
    <dgm:pt modelId="{C93F4DC7-1568-4344-AAB9-0BD6C7EFBA4F}" type="pres">
      <dgm:prSet presAssocID="{53BD9EE1-13EE-7149-A3C8-62078AD2ED84}" presName="composite" presStyleCnt="0"/>
      <dgm:spPr/>
    </dgm:pt>
    <dgm:pt modelId="{C3376B6C-BF40-954D-A292-E3252A63CB7E}" type="pres">
      <dgm:prSet presAssocID="{53BD9EE1-13EE-7149-A3C8-62078AD2ED84}" presName="imgShp" presStyleLbl="fgImgPlace1" presStyleIdx="5" presStyleCnt="8"/>
      <dgm:spPr/>
    </dgm:pt>
    <dgm:pt modelId="{0C3C4228-F4B4-2946-9D60-26A44A4F69B2}" type="pres">
      <dgm:prSet presAssocID="{53BD9EE1-13EE-7149-A3C8-62078AD2ED84}" presName="txShp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01FC26-F49E-F94B-A7EF-892672291C3D}" type="pres">
      <dgm:prSet presAssocID="{5C4D8755-B29F-DB46-A109-21F70709EC58}" presName="spacing" presStyleCnt="0"/>
      <dgm:spPr/>
    </dgm:pt>
    <dgm:pt modelId="{D7BF8023-0771-5E4E-800C-E3AD18819F39}" type="pres">
      <dgm:prSet presAssocID="{43ADAE0D-169E-C745-8E85-CB3841E67AF8}" presName="composite" presStyleCnt="0"/>
      <dgm:spPr/>
    </dgm:pt>
    <dgm:pt modelId="{E543288C-3213-BE41-8DB5-ABE746C0C1DA}" type="pres">
      <dgm:prSet presAssocID="{43ADAE0D-169E-C745-8E85-CB3841E67AF8}" presName="imgShp" presStyleLbl="fgImgPlace1" presStyleIdx="6" presStyleCnt="8"/>
      <dgm:spPr/>
    </dgm:pt>
    <dgm:pt modelId="{3F101553-EDDB-874F-9417-C0EDA9DFDD20}" type="pres">
      <dgm:prSet presAssocID="{43ADAE0D-169E-C745-8E85-CB3841E67AF8}" presName="txShp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DAEFAF-97F4-A44D-88E2-EDFC61B7F955}" type="pres">
      <dgm:prSet presAssocID="{7346D821-6957-F644-8088-2C782FF136E7}" presName="spacing" presStyleCnt="0"/>
      <dgm:spPr/>
    </dgm:pt>
    <dgm:pt modelId="{0DBBF552-F019-DB4C-84B9-B291EE5AFD11}" type="pres">
      <dgm:prSet presAssocID="{1B221AE4-DCE8-F24A-840A-5DB081D9FA31}" presName="composite" presStyleCnt="0"/>
      <dgm:spPr/>
    </dgm:pt>
    <dgm:pt modelId="{D829BDCA-2FC2-3748-A5FD-5AF90DBB5E8A}" type="pres">
      <dgm:prSet presAssocID="{1B221AE4-DCE8-F24A-840A-5DB081D9FA31}" presName="imgShp" presStyleLbl="fgImgPlace1" presStyleIdx="7" presStyleCnt="8"/>
      <dgm:spPr/>
    </dgm:pt>
    <dgm:pt modelId="{A19EE357-032B-554A-93DE-AEC7E912254F}" type="pres">
      <dgm:prSet presAssocID="{1B221AE4-DCE8-F24A-840A-5DB081D9FA31}" presName="txShp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998E414-B1FF-47BA-A0B2-2A77BA1AB71B}" type="presOf" srcId="{53BD9EE1-13EE-7149-A3C8-62078AD2ED84}" destId="{0C3C4228-F4B4-2946-9D60-26A44A4F69B2}" srcOrd="0" destOrd="0" presId="urn:microsoft.com/office/officeart/2005/8/layout/vList3"/>
    <dgm:cxn modelId="{961A5019-2990-440C-80ED-A7BD85332838}" type="presOf" srcId="{BC82E131-D457-DA46-92C1-D0BD5AE774AD}" destId="{4BCFD0F7-BAE9-5442-81EA-632EDD64983A}" srcOrd="0" destOrd="0" presId="urn:microsoft.com/office/officeart/2005/8/layout/vList3"/>
    <dgm:cxn modelId="{E84CB502-1FF4-0A4F-98DA-7F587B8BCDE8}" srcId="{BE7131CD-F23C-1F4F-B65C-AB72F3D0E3C1}" destId="{1B221AE4-DCE8-F24A-840A-5DB081D9FA31}" srcOrd="7" destOrd="0" parTransId="{0301C77B-C833-7E4D-9219-BC7E9BBF9913}" sibTransId="{6EB944B5-BA43-EB47-AE0A-35A0A069D6E3}"/>
    <dgm:cxn modelId="{B69C68AE-B967-0645-A827-C6487F19D051}" srcId="{BE7131CD-F23C-1F4F-B65C-AB72F3D0E3C1}" destId="{43ADAE0D-169E-C745-8E85-CB3841E67AF8}" srcOrd="6" destOrd="0" parTransId="{03A62D7F-8F37-DE47-A1A8-BFF14BC319B5}" sibTransId="{7346D821-6957-F644-8088-2C782FF136E7}"/>
    <dgm:cxn modelId="{F6643962-A846-450F-8CE8-B6073CE203D1}" type="presOf" srcId="{BE7131CD-F23C-1F4F-B65C-AB72F3D0E3C1}" destId="{E334CAB9-7F1C-4944-9CAE-952AEEC4C37F}" srcOrd="0" destOrd="0" presId="urn:microsoft.com/office/officeart/2005/8/layout/vList3"/>
    <dgm:cxn modelId="{AF8F72B2-62FA-9B46-9EA5-30CFFCB950F3}" srcId="{BE7131CD-F23C-1F4F-B65C-AB72F3D0E3C1}" destId="{61D4B609-63BC-1F49-B0B2-C0E50276F0B3}" srcOrd="4" destOrd="0" parTransId="{B481F20F-974D-8144-BE7B-D3EE3CC5F629}" sibTransId="{F6A74DF5-E226-AC4A-8189-AD560F33D6A6}"/>
    <dgm:cxn modelId="{DD4638EA-EDAD-1544-9B34-00966A3A556D}" srcId="{BE7131CD-F23C-1F4F-B65C-AB72F3D0E3C1}" destId="{BC82E131-D457-DA46-92C1-D0BD5AE774AD}" srcOrd="0" destOrd="0" parTransId="{7A5BEC48-F806-BD44-AB4D-7B8273815963}" sibTransId="{E05FD0C8-153D-314A-B0EA-A545F01292FA}"/>
    <dgm:cxn modelId="{82FE4066-9AAD-A44F-9DCE-CA50E1F7AC67}" srcId="{BE7131CD-F23C-1F4F-B65C-AB72F3D0E3C1}" destId="{53BD9EE1-13EE-7149-A3C8-62078AD2ED84}" srcOrd="5" destOrd="0" parTransId="{7EF1FA45-3491-924B-BFF0-8D5CB62ADCD8}" sibTransId="{5C4D8755-B29F-DB46-A109-21F70709EC58}"/>
    <dgm:cxn modelId="{23F4A81A-1EF9-4EDE-A034-9972EBDCE5BF}" type="presOf" srcId="{1B221AE4-DCE8-F24A-840A-5DB081D9FA31}" destId="{A19EE357-032B-554A-93DE-AEC7E912254F}" srcOrd="0" destOrd="0" presId="urn:microsoft.com/office/officeart/2005/8/layout/vList3"/>
    <dgm:cxn modelId="{BC36D910-A6F9-FB42-BCCD-1D859B0FB0BE}" srcId="{BE7131CD-F23C-1F4F-B65C-AB72F3D0E3C1}" destId="{0B91EFDF-2263-F041-BE8F-CDEDD97887C6}" srcOrd="3" destOrd="0" parTransId="{62954EFD-40A3-774C-8D05-B72A8CED7EB8}" sibTransId="{9B3F91F0-B758-004F-B86A-875C90012203}"/>
    <dgm:cxn modelId="{3A751447-B741-B946-8677-83FA92B50187}" srcId="{BE7131CD-F23C-1F4F-B65C-AB72F3D0E3C1}" destId="{441C9587-8147-4844-8158-A95972EC74AF}" srcOrd="1" destOrd="0" parTransId="{353F5ABA-61C7-3A49-B7A9-92DA8F606C94}" sibTransId="{E45C0354-CE4C-7F43-9CEA-AC6E37FC5082}"/>
    <dgm:cxn modelId="{736DE85F-DFD0-3A46-990D-DB986C8E4B48}" srcId="{BE7131CD-F23C-1F4F-B65C-AB72F3D0E3C1}" destId="{68B4062F-8FA8-4A42-8395-1F83A5F94933}" srcOrd="2" destOrd="0" parTransId="{CD1E671A-AED9-B24C-B47F-2E72E691FA2E}" sibTransId="{F88924BE-ADB1-AB4E-A311-4FAD25A0716A}"/>
    <dgm:cxn modelId="{4F46D17F-8A04-47A5-92E2-E5C85C775230}" type="presOf" srcId="{61D4B609-63BC-1F49-B0B2-C0E50276F0B3}" destId="{71B4D7CE-5DDD-A94B-9169-2A61E04E5FB3}" srcOrd="0" destOrd="0" presId="urn:microsoft.com/office/officeart/2005/8/layout/vList3"/>
    <dgm:cxn modelId="{E843DC56-881B-49F2-A50C-C11A73522038}" type="presOf" srcId="{68B4062F-8FA8-4A42-8395-1F83A5F94933}" destId="{53A4D3E5-7C99-4043-9D01-A7F2FB3B5EAD}" srcOrd="0" destOrd="0" presId="urn:microsoft.com/office/officeart/2005/8/layout/vList3"/>
    <dgm:cxn modelId="{08F16AFA-BD7F-4005-82CA-EC23DAD8EC74}" type="presOf" srcId="{0B91EFDF-2263-F041-BE8F-CDEDD97887C6}" destId="{3406D14B-BF6B-8F43-8887-7CFED7441CA5}" srcOrd="0" destOrd="0" presId="urn:microsoft.com/office/officeart/2005/8/layout/vList3"/>
    <dgm:cxn modelId="{C8135171-DE18-4C3D-A35A-C5946F8B8431}" type="presOf" srcId="{441C9587-8147-4844-8158-A95972EC74AF}" destId="{8DF16130-91C3-4D44-91E4-75A72ED81F8E}" srcOrd="0" destOrd="0" presId="urn:microsoft.com/office/officeart/2005/8/layout/vList3"/>
    <dgm:cxn modelId="{68A2DED2-FFB2-4B3D-B5D1-4CC2FC2D606F}" type="presOf" srcId="{43ADAE0D-169E-C745-8E85-CB3841E67AF8}" destId="{3F101553-EDDB-874F-9417-C0EDA9DFDD20}" srcOrd="0" destOrd="0" presId="urn:microsoft.com/office/officeart/2005/8/layout/vList3"/>
    <dgm:cxn modelId="{5D927177-03E1-48EA-87FC-8B01B8834BEC}" type="presParOf" srcId="{E334CAB9-7F1C-4944-9CAE-952AEEC4C37F}" destId="{EC1401CD-67D6-B34A-8009-CC71AC38B4B9}" srcOrd="0" destOrd="0" presId="urn:microsoft.com/office/officeart/2005/8/layout/vList3"/>
    <dgm:cxn modelId="{A81DEF80-D1A0-42AC-929E-F703F804D34A}" type="presParOf" srcId="{EC1401CD-67D6-B34A-8009-CC71AC38B4B9}" destId="{4670C7C8-8DA8-874C-B7D8-60A1821DDFAC}" srcOrd="0" destOrd="0" presId="urn:microsoft.com/office/officeart/2005/8/layout/vList3"/>
    <dgm:cxn modelId="{068EC24A-98FF-4154-85C9-9E43556D341E}" type="presParOf" srcId="{EC1401CD-67D6-B34A-8009-CC71AC38B4B9}" destId="{4BCFD0F7-BAE9-5442-81EA-632EDD64983A}" srcOrd="1" destOrd="0" presId="urn:microsoft.com/office/officeart/2005/8/layout/vList3"/>
    <dgm:cxn modelId="{F04B1FDB-4F68-4D91-97D1-61047744B427}" type="presParOf" srcId="{E334CAB9-7F1C-4944-9CAE-952AEEC4C37F}" destId="{E5B78F76-BB5E-284E-83C3-BE01A5B41CB1}" srcOrd="1" destOrd="0" presId="urn:microsoft.com/office/officeart/2005/8/layout/vList3"/>
    <dgm:cxn modelId="{54999068-8A76-439A-A3B7-E70F77EE23C2}" type="presParOf" srcId="{E334CAB9-7F1C-4944-9CAE-952AEEC4C37F}" destId="{58E0D62F-FF50-C149-BC66-361AFF29D0DC}" srcOrd="2" destOrd="0" presId="urn:microsoft.com/office/officeart/2005/8/layout/vList3"/>
    <dgm:cxn modelId="{F0C86991-4C9B-4FDC-9BEA-272DA898104C}" type="presParOf" srcId="{58E0D62F-FF50-C149-BC66-361AFF29D0DC}" destId="{7DBA2337-7C55-FC44-B634-B39667485B21}" srcOrd="0" destOrd="0" presId="urn:microsoft.com/office/officeart/2005/8/layout/vList3"/>
    <dgm:cxn modelId="{EC1D9AAF-1A0E-488F-BECA-731EA9B6426A}" type="presParOf" srcId="{58E0D62F-FF50-C149-BC66-361AFF29D0DC}" destId="{8DF16130-91C3-4D44-91E4-75A72ED81F8E}" srcOrd="1" destOrd="0" presId="urn:microsoft.com/office/officeart/2005/8/layout/vList3"/>
    <dgm:cxn modelId="{70F7720C-BF16-48B5-8783-537F5D2F25CA}" type="presParOf" srcId="{E334CAB9-7F1C-4944-9CAE-952AEEC4C37F}" destId="{AA09B988-FB0F-5A4B-8160-38D9E1E40C78}" srcOrd="3" destOrd="0" presId="urn:microsoft.com/office/officeart/2005/8/layout/vList3"/>
    <dgm:cxn modelId="{0EC5EDF2-AFFE-46DC-B2AD-1F474511EBB9}" type="presParOf" srcId="{E334CAB9-7F1C-4944-9CAE-952AEEC4C37F}" destId="{F85FF2CE-D296-5147-A3BB-6FCF4713DB7C}" srcOrd="4" destOrd="0" presId="urn:microsoft.com/office/officeart/2005/8/layout/vList3"/>
    <dgm:cxn modelId="{609BF045-A9C2-40B7-8183-2AAA63EAF166}" type="presParOf" srcId="{F85FF2CE-D296-5147-A3BB-6FCF4713DB7C}" destId="{12ECF063-12AE-2848-BAA8-9DAE5557E0BD}" srcOrd="0" destOrd="0" presId="urn:microsoft.com/office/officeart/2005/8/layout/vList3"/>
    <dgm:cxn modelId="{04B2E43E-9141-49F2-8953-06077EB424DB}" type="presParOf" srcId="{F85FF2CE-D296-5147-A3BB-6FCF4713DB7C}" destId="{53A4D3E5-7C99-4043-9D01-A7F2FB3B5EAD}" srcOrd="1" destOrd="0" presId="urn:microsoft.com/office/officeart/2005/8/layout/vList3"/>
    <dgm:cxn modelId="{D636F203-4482-4814-BE4B-E7B8B8C19664}" type="presParOf" srcId="{E334CAB9-7F1C-4944-9CAE-952AEEC4C37F}" destId="{DC149814-155E-1D4E-914B-DEDBC6B309B9}" srcOrd="5" destOrd="0" presId="urn:microsoft.com/office/officeart/2005/8/layout/vList3"/>
    <dgm:cxn modelId="{0F9E94DC-0997-4131-B1BB-606F372C7738}" type="presParOf" srcId="{E334CAB9-7F1C-4944-9CAE-952AEEC4C37F}" destId="{C9DDC5AC-91BB-CA44-B475-90885E05E002}" srcOrd="6" destOrd="0" presId="urn:microsoft.com/office/officeart/2005/8/layout/vList3"/>
    <dgm:cxn modelId="{134E1BB2-829B-4765-BF9C-B72FF0F9654A}" type="presParOf" srcId="{C9DDC5AC-91BB-CA44-B475-90885E05E002}" destId="{AC8EA4C8-8AE2-7443-9B22-B2068D24AE52}" srcOrd="0" destOrd="0" presId="urn:microsoft.com/office/officeart/2005/8/layout/vList3"/>
    <dgm:cxn modelId="{B6BC4358-484F-4DE2-A6B0-93427DFE5FC8}" type="presParOf" srcId="{C9DDC5AC-91BB-CA44-B475-90885E05E002}" destId="{3406D14B-BF6B-8F43-8887-7CFED7441CA5}" srcOrd="1" destOrd="0" presId="urn:microsoft.com/office/officeart/2005/8/layout/vList3"/>
    <dgm:cxn modelId="{7AE14B22-08DC-4EEB-8AF0-E258215A1874}" type="presParOf" srcId="{E334CAB9-7F1C-4944-9CAE-952AEEC4C37F}" destId="{8210BABF-7648-C74B-99BA-F6E9402D0CEA}" srcOrd="7" destOrd="0" presId="urn:microsoft.com/office/officeart/2005/8/layout/vList3"/>
    <dgm:cxn modelId="{6505084C-48D0-4B26-99D9-3FB03B6F445B}" type="presParOf" srcId="{E334CAB9-7F1C-4944-9CAE-952AEEC4C37F}" destId="{9C520E2C-1DAB-2B48-94A9-17305077FDE4}" srcOrd="8" destOrd="0" presId="urn:microsoft.com/office/officeart/2005/8/layout/vList3"/>
    <dgm:cxn modelId="{9EA8B9D2-C3A7-4A40-912D-08FBC8AA2DB1}" type="presParOf" srcId="{9C520E2C-1DAB-2B48-94A9-17305077FDE4}" destId="{ACB439C7-2B26-E044-B2BD-A37648070709}" srcOrd="0" destOrd="0" presId="urn:microsoft.com/office/officeart/2005/8/layout/vList3"/>
    <dgm:cxn modelId="{94C86012-C5D9-471D-A896-BEDFF49906E8}" type="presParOf" srcId="{9C520E2C-1DAB-2B48-94A9-17305077FDE4}" destId="{71B4D7CE-5DDD-A94B-9169-2A61E04E5FB3}" srcOrd="1" destOrd="0" presId="urn:microsoft.com/office/officeart/2005/8/layout/vList3"/>
    <dgm:cxn modelId="{891C2D26-C925-47D5-A20B-6535A2BF1CA2}" type="presParOf" srcId="{E334CAB9-7F1C-4944-9CAE-952AEEC4C37F}" destId="{AD2B679D-0D7D-C14A-8D59-5C81039213D2}" srcOrd="9" destOrd="0" presId="urn:microsoft.com/office/officeart/2005/8/layout/vList3"/>
    <dgm:cxn modelId="{D4AB3412-A33D-450F-9E50-F9BB70F814FE}" type="presParOf" srcId="{E334CAB9-7F1C-4944-9CAE-952AEEC4C37F}" destId="{C93F4DC7-1568-4344-AAB9-0BD6C7EFBA4F}" srcOrd="10" destOrd="0" presId="urn:microsoft.com/office/officeart/2005/8/layout/vList3"/>
    <dgm:cxn modelId="{DC5C30B1-0F91-4F10-A7B4-804425AE5F92}" type="presParOf" srcId="{C93F4DC7-1568-4344-AAB9-0BD6C7EFBA4F}" destId="{C3376B6C-BF40-954D-A292-E3252A63CB7E}" srcOrd="0" destOrd="0" presId="urn:microsoft.com/office/officeart/2005/8/layout/vList3"/>
    <dgm:cxn modelId="{9CF1C445-C3BC-45C7-8F57-B5321AAB8FE7}" type="presParOf" srcId="{C93F4DC7-1568-4344-AAB9-0BD6C7EFBA4F}" destId="{0C3C4228-F4B4-2946-9D60-26A44A4F69B2}" srcOrd="1" destOrd="0" presId="urn:microsoft.com/office/officeart/2005/8/layout/vList3"/>
    <dgm:cxn modelId="{BBADC269-C1AB-4889-B91D-2B457D2C5178}" type="presParOf" srcId="{E334CAB9-7F1C-4944-9CAE-952AEEC4C37F}" destId="{3D01FC26-F49E-F94B-A7EF-892672291C3D}" srcOrd="11" destOrd="0" presId="urn:microsoft.com/office/officeart/2005/8/layout/vList3"/>
    <dgm:cxn modelId="{5BA5B37B-9E3A-4398-A968-EB124A28E843}" type="presParOf" srcId="{E334CAB9-7F1C-4944-9CAE-952AEEC4C37F}" destId="{D7BF8023-0771-5E4E-800C-E3AD18819F39}" srcOrd="12" destOrd="0" presId="urn:microsoft.com/office/officeart/2005/8/layout/vList3"/>
    <dgm:cxn modelId="{7FCA9DC1-F4EC-44A5-8246-6E14961118E6}" type="presParOf" srcId="{D7BF8023-0771-5E4E-800C-E3AD18819F39}" destId="{E543288C-3213-BE41-8DB5-ABE746C0C1DA}" srcOrd="0" destOrd="0" presId="urn:microsoft.com/office/officeart/2005/8/layout/vList3"/>
    <dgm:cxn modelId="{E44852E2-5EA8-455C-8A25-137FD0F8CCA7}" type="presParOf" srcId="{D7BF8023-0771-5E4E-800C-E3AD18819F39}" destId="{3F101553-EDDB-874F-9417-C0EDA9DFDD20}" srcOrd="1" destOrd="0" presId="urn:microsoft.com/office/officeart/2005/8/layout/vList3"/>
    <dgm:cxn modelId="{AA9C7052-5526-4A5F-AE1B-FAA09608F41C}" type="presParOf" srcId="{E334CAB9-7F1C-4944-9CAE-952AEEC4C37F}" destId="{1DDAEFAF-97F4-A44D-88E2-EDFC61B7F955}" srcOrd="13" destOrd="0" presId="urn:microsoft.com/office/officeart/2005/8/layout/vList3"/>
    <dgm:cxn modelId="{86976DAD-8503-4CBA-B512-DF330F4B6C3C}" type="presParOf" srcId="{E334CAB9-7F1C-4944-9CAE-952AEEC4C37F}" destId="{0DBBF552-F019-DB4C-84B9-B291EE5AFD11}" srcOrd="14" destOrd="0" presId="urn:microsoft.com/office/officeart/2005/8/layout/vList3"/>
    <dgm:cxn modelId="{AC9F6A8D-86F3-4630-AD7E-0593B6ED208D}" type="presParOf" srcId="{0DBBF552-F019-DB4C-84B9-B291EE5AFD11}" destId="{D829BDCA-2FC2-3748-A5FD-5AF90DBB5E8A}" srcOrd="0" destOrd="0" presId="urn:microsoft.com/office/officeart/2005/8/layout/vList3"/>
    <dgm:cxn modelId="{8CD9ACAA-1700-4C9C-B621-0C0F55EC788E}" type="presParOf" srcId="{0DBBF552-F019-DB4C-84B9-B291EE5AFD11}" destId="{A19EE357-032B-554A-93DE-AEC7E912254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BCFD0F7-BAE9-5442-81EA-632EDD64983A}">
      <dsp:nvSpPr>
        <dsp:cNvPr id="0" name=""/>
        <dsp:cNvSpPr/>
      </dsp:nvSpPr>
      <dsp:spPr>
        <a:xfrm rot="10800000">
          <a:off x="1490525" y="1569"/>
          <a:ext cx="5472684" cy="448268"/>
        </a:xfrm>
        <a:prstGeom prst="homePlate">
          <a:avLst/>
        </a:prstGeom>
        <a:gradFill rotWithShape="0">
          <a:gsLst>
            <a:gs pos="0">
              <a:schemeClr val="accent6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7674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/>
            <a:t>Haq</a:t>
          </a:r>
          <a:r>
            <a:rPr lang="en-US" sz="1800" kern="1200" dirty="0" smtClean="0"/>
            <a:t> et al. (1987) Sequence </a:t>
          </a:r>
          <a:r>
            <a:rPr lang="en-US" sz="1800" kern="1200" dirty="0" err="1" smtClean="0"/>
            <a:t>Strat</a:t>
          </a:r>
          <a:r>
            <a:rPr lang="en-US" sz="1800" kern="1200" dirty="0" smtClean="0"/>
            <a:t>.</a:t>
          </a:r>
          <a:endParaRPr lang="en-US" sz="1800" kern="1200" dirty="0"/>
        </a:p>
      </dsp:txBody>
      <dsp:txXfrm rot="10800000">
        <a:off x="1490525" y="1569"/>
        <a:ext cx="5472684" cy="448268"/>
      </dsp:txXfrm>
    </dsp:sp>
    <dsp:sp modelId="{4670C7C8-8DA8-874C-B7D8-60A1821DDFAC}">
      <dsp:nvSpPr>
        <dsp:cNvPr id="0" name=""/>
        <dsp:cNvSpPr/>
      </dsp:nvSpPr>
      <dsp:spPr>
        <a:xfrm>
          <a:off x="1266390" y="1569"/>
          <a:ext cx="448268" cy="448268"/>
        </a:xfrm>
        <a:prstGeom prst="ellipse">
          <a:avLst/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DF16130-91C3-4D44-91E4-75A72ED81F8E}">
      <dsp:nvSpPr>
        <dsp:cNvPr id="0" name=""/>
        <dsp:cNvSpPr/>
      </dsp:nvSpPr>
      <dsp:spPr>
        <a:xfrm rot="10800000">
          <a:off x="1490525" y="583648"/>
          <a:ext cx="5472684" cy="448268"/>
        </a:xfrm>
        <a:prstGeom prst="homePlate">
          <a:avLst/>
        </a:prstGeom>
        <a:gradFill rotWithShape="0">
          <a:gsLst>
            <a:gs pos="0">
              <a:schemeClr val="accent6">
                <a:shade val="80000"/>
                <a:hueOff val="0"/>
                <a:satOff val="-4832"/>
                <a:lumOff val="4831"/>
                <a:alphaOff val="0"/>
                <a:shade val="51000"/>
                <a:satMod val="130000"/>
              </a:schemeClr>
            </a:gs>
            <a:gs pos="80000">
              <a:schemeClr val="accent6">
                <a:shade val="80000"/>
                <a:hueOff val="0"/>
                <a:satOff val="-4832"/>
                <a:lumOff val="4831"/>
                <a:alphaOff val="0"/>
                <a:shade val="93000"/>
                <a:satMod val="130000"/>
              </a:schemeClr>
            </a:gs>
            <a:gs pos="100000">
              <a:schemeClr val="accent6">
                <a:shade val="80000"/>
                <a:hueOff val="0"/>
                <a:satOff val="-4832"/>
                <a:lumOff val="483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7674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/>
            <a:t>Dowsett</a:t>
          </a:r>
          <a:r>
            <a:rPr lang="en-US" sz="1800" kern="1200" dirty="0" smtClean="0"/>
            <a:t> &amp; Cronin (1990) Shoreline</a:t>
          </a:r>
          <a:endParaRPr lang="en-US" sz="1800" kern="1200" dirty="0"/>
        </a:p>
      </dsp:txBody>
      <dsp:txXfrm rot="10800000">
        <a:off x="1490525" y="583648"/>
        <a:ext cx="5472684" cy="448268"/>
      </dsp:txXfrm>
    </dsp:sp>
    <dsp:sp modelId="{7DBA2337-7C55-FC44-B634-B39667485B21}">
      <dsp:nvSpPr>
        <dsp:cNvPr id="0" name=""/>
        <dsp:cNvSpPr/>
      </dsp:nvSpPr>
      <dsp:spPr>
        <a:xfrm>
          <a:off x="1266390" y="583648"/>
          <a:ext cx="448268" cy="448268"/>
        </a:xfrm>
        <a:prstGeom prst="ellipse">
          <a:avLst/>
        </a:prstGeom>
        <a:solidFill>
          <a:schemeClr val="accent6">
            <a:tint val="50000"/>
            <a:hueOff val="0"/>
            <a:satOff val="-247"/>
            <a:lumOff val="202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3A4D3E5-7C99-4043-9D01-A7F2FB3B5EAD}">
      <dsp:nvSpPr>
        <dsp:cNvPr id="0" name=""/>
        <dsp:cNvSpPr/>
      </dsp:nvSpPr>
      <dsp:spPr>
        <a:xfrm rot="10800000">
          <a:off x="1490525" y="1165728"/>
          <a:ext cx="5472684" cy="448268"/>
        </a:xfrm>
        <a:prstGeom prst="homePlate">
          <a:avLst/>
        </a:prstGeom>
        <a:gradFill rotWithShape="0">
          <a:gsLst>
            <a:gs pos="0">
              <a:schemeClr val="accent6">
                <a:shade val="80000"/>
                <a:hueOff val="0"/>
                <a:satOff val="-9663"/>
                <a:lumOff val="9661"/>
                <a:alphaOff val="0"/>
                <a:shade val="51000"/>
                <a:satMod val="130000"/>
              </a:schemeClr>
            </a:gs>
            <a:gs pos="80000">
              <a:schemeClr val="accent6">
                <a:shade val="80000"/>
                <a:hueOff val="0"/>
                <a:satOff val="-9663"/>
                <a:lumOff val="9661"/>
                <a:alphaOff val="0"/>
                <a:shade val="93000"/>
                <a:satMod val="130000"/>
              </a:schemeClr>
            </a:gs>
            <a:gs pos="100000">
              <a:schemeClr val="accent6">
                <a:shade val="80000"/>
                <a:hueOff val="0"/>
                <a:satOff val="-9663"/>
                <a:lumOff val="966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7674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/>
            <a:t>Wardlaw</a:t>
          </a:r>
          <a:r>
            <a:rPr lang="en-US" sz="1800" kern="1200" dirty="0" smtClean="0"/>
            <a:t> &amp; Quinn (1991) </a:t>
          </a:r>
          <a:r>
            <a:rPr lang="en-US" sz="1800" kern="1200" dirty="0" err="1" smtClean="0"/>
            <a:t>Diagenetic</a:t>
          </a:r>
          <a:r>
            <a:rPr lang="en-US" sz="1800" kern="1200" dirty="0" smtClean="0"/>
            <a:t> Model</a:t>
          </a:r>
          <a:endParaRPr lang="en-US" sz="1800" kern="1200" dirty="0"/>
        </a:p>
      </dsp:txBody>
      <dsp:txXfrm rot="10800000">
        <a:off x="1490525" y="1165728"/>
        <a:ext cx="5472684" cy="448268"/>
      </dsp:txXfrm>
    </dsp:sp>
    <dsp:sp modelId="{12ECF063-12AE-2848-BAA8-9DAE5557E0BD}">
      <dsp:nvSpPr>
        <dsp:cNvPr id="0" name=""/>
        <dsp:cNvSpPr/>
      </dsp:nvSpPr>
      <dsp:spPr>
        <a:xfrm>
          <a:off x="1266390" y="1165728"/>
          <a:ext cx="448268" cy="448268"/>
        </a:xfrm>
        <a:prstGeom prst="ellipse">
          <a:avLst/>
        </a:prstGeom>
        <a:solidFill>
          <a:schemeClr val="accent6">
            <a:tint val="50000"/>
            <a:hueOff val="0"/>
            <a:satOff val="-495"/>
            <a:lumOff val="404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406D14B-BF6B-8F43-8887-7CFED7441CA5}">
      <dsp:nvSpPr>
        <dsp:cNvPr id="0" name=""/>
        <dsp:cNvSpPr/>
      </dsp:nvSpPr>
      <dsp:spPr>
        <a:xfrm rot="10800000">
          <a:off x="1490525" y="1747807"/>
          <a:ext cx="5472684" cy="448268"/>
        </a:xfrm>
        <a:prstGeom prst="homePlate">
          <a:avLst/>
        </a:prstGeom>
        <a:gradFill rotWithShape="0">
          <a:gsLst>
            <a:gs pos="0">
              <a:schemeClr val="accent6">
                <a:shade val="80000"/>
                <a:hueOff val="0"/>
                <a:satOff val="-14495"/>
                <a:lumOff val="14492"/>
                <a:alphaOff val="0"/>
                <a:shade val="51000"/>
                <a:satMod val="130000"/>
              </a:schemeClr>
            </a:gs>
            <a:gs pos="80000">
              <a:schemeClr val="accent6">
                <a:shade val="80000"/>
                <a:hueOff val="0"/>
                <a:satOff val="-14495"/>
                <a:lumOff val="14492"/>
                <a:alphaOff val="0"/>
                <a:shade val="93000"/>
                <a:satMod val="130000"/>
              </a:schemeClr>
            </a:gs>
            <a:gs pos="100000">
              <a:schemeClr val="accent6">
                <a:shade val="80000"/>
                <a:hueOff val="0"/>
                <a:satOff val="-14495"/>
                <a:lumOff val="1449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7674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Brigham-</a:t>
          </a:r>
          <a:r>
            <a:rPr lang="en-US" sz="1800" kern="1200" dirty="0" err="1" smtClean="0"/>
            <a:t>Grette</a:t>
          </a:r>
          <a:r>
            <a:rPr lang="en-US" sz="1800" kern="1200" dirty="0" smtClean="0"/>
            <a:t> &amp; Carter (1992) Shoreline</a:t>
          </a:r>
          <a:endParaRPr lang="en-US" sz="1800" kern="1200" dirty="0"/>
        </a:p>
      </dsp:txBody>
      <dsp:txXfrm rot="10800000">
        <a:off x="1490525" y="1747807"/>
        <a:ext cx="5472684" cy="448268"/>
      </dsp:txXfrm>
    </dsp:sp>
    <dsp:sp modelId="{AC8EA4C8-8AE2-7443-9B22-B2068D24AE52}">
      <dsp:nvSpPr>
        <dsp:cNvPr id="0" name=""/>
        <dsp:cNvSpPr/>
      </dsp:nvSpPr>
      <dsp:spPr>
        <a:xfrm>
          <a:off x="1266390" y="1747807"/>
          <a:ext cx="448268" cy="448268"/>
        </a:xfrm>
        <a:prstGeom prst="ellipse">
          <a:avLst/>
        </a:prstGeom>
        <a:solidFill>
          <a:schemeClr val="accent6">
            <a:tint val="50000"/>
            <a:hueOff val="0"/>
            <a:satOff val="-742"/>
            <a:lumOff val="606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1B4D7CE-5DDD-A94B-9169-2A61E04E5FB3}">
      <dsp:nvSpPr>
        <dsp:cNvPr id="0" name=""/>
        <dsp:cNvSpPr/>
      </dsp:nvSpPr>
      <dsp:spPr>
        <a:xfrm rot="10800000">
          <a:off x="1490525" y="2329887"/>
          <a:ext cx="5472684" cy="448268"/>
        </a:xfrm>
        <a:prstGeom prst="homePlate">
          <a:avLst/>
        </a:prstGeom>
        <a:gradFill rotWithShape="0">
          <a:gsLst>
            <a:gs pos="0">
              <a:schemeClr val="accent6">
                <a:shade val="80000"/>
                <a:hueOff val="0"/>
                <a:satOff val="-19326"/>
                <a:lumOff val="19323"/>
                <a:alphaOff val="0"/>
                <a:shade val="51000"/>
                <a:satMod val="130000"/>
              </a:schemeClr>
            </a:gs>
            <a:gs pos="80000">
              <a:schemeClr val="accent6">
                <a:shade val="80000"/>
                <a:hueOff val="0"/>
                <a:satOff val="-19326"/>
                <a:lumOff val="19323"/>
                <a:alphaOff val="0"/>
                <a:shade val="93000"/>
                <a:satMod val="130000"/>
              </a:schemeClr>
            </a:gs>
            <a:gs pos="100000">
              <a:schemeClr val="accent6">
                <a:shade val="80000"/>
                <a:hueOff val="0"/>
                <a:satOff val="-19326"/>
                <a:lumOff val="1932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7674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Kaufman &amp; Brigham-</a:t>
          </a:r>
          <a:r>
            <a:rPr lang="en-US" sz="1800" kern="1200" dirty="0" err="1" smtClean="0"/>
            <a:t>Grette</a:t>
          </a:r>
          <a:r>
            <a:rPr lang="en-US" sz="1800" kern="1200" dirty="0" smtClean="0"/>
            <a:t> (1993) Shoreline</a:t>
          </a:r>
          <a:endParaRPr lang="en-US" sz="1800" kern="1200" dirty="0"/>
        </a:p>
      </dsp:txBody>
      <dsp:txXfrm rot="10800000">
        <a:off x="1490525" y="2329887"/>
        <a:ext cx="5472684" cy="448268"/>
      </dsp:txXfrm>
    </dsp:sp>
    <dsp:sp modelId="{ACB439C7-2B26-E044-B2BD-A37648070709}">
      <dsp:nvSpPr>
        <dsp:cNvPr id="0" name=""/>
        <dsp:cNvSpPr/>
      </dsp:nvSpPr>
      <dsp:spPr>
        <a:xfrm>
          <a:off x="1266390" y="2329887"/>
          <a:ext cx="448268" cy="448268"/>
        </a:xfrm>
        <a:prstGeom prst="ellipse">
          <a:avLst/>
        </a:prstGeom>
        <a:solidFill>
          <a:schemeClr val="accent6">
            <a:tint val="50000"/>
            <a:hueOff val="0"/>
            <a:satOff val="-989"/>
            <a:lumOff val="807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C3C4228-F4B4-2946-9D60-26A44A4F69B2}">
      <dsp:nvSpPr>
        <dsp:cNvPr id="0" name=""/>
        <dsp:cNvSpPr/>
      </dsp:nvSpPr>
      <dsp:spPr>
        <a:xfrm rot="10800000">
          <a:off x="1490525" y="2911966"/>
          <a:ext cx="5472684" cy="448268"/>
        </a:xfrm>
        <a:prstGeom prst="homePlate">
          <a:avLst/>
        </a:prstGeom>
        <a:gradFill rotWithShape="0">
          <a:gsLst>
            <a:gs pos="0">
              <a:schemeClr val="accent6">
                <a:shade val="80000"/>
                <a:hueOff val="0"/>
                <a:satOff val="-24158"/>
                <a:lumOff val="24154"/>
                <a:alphaOff val="0"/>
                <a:shade val="51000"/>
                <a:satMod val="130000"/>
              </a:schemeClr>
            </a:gs>
            <a:gs pos="80000">
              <a:schemeClr val="accent6">
                <a:shade val="80000"/>
                <a:hueOff val="0"/>
                <a:satOff val="-24158"/>
                <a:lumOff val="24154"/>
                <a:alphaOff val="0"/>
                <a:shade val="93000"/>
                <a:satMod val="130000"/>
              </a:schemeClr>
            </a:gs>
            <a:gs pos="100000">
              <a:schemeClr val="accent6">
                <a:shade val="80000"/>
                <a:hueOff val="0"/>
                <a:satOff val="-24158"/>
                <a:lumOff val="2415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7674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/>
            <a:t>Naish</a:t>
          </a:r>
          <a:r>
            <a:rPr lang="en-US" sz="1800" kern="1200" dirty="0" smtClean="0"/>
            <a:t> (2008) Sequence </a:t>
          </a:r>
          <a:r>
            <a:rPr lang="en-US" sz="1800" kern="1200" dirty="0" err="1" smtClean="0"/>
            <a:t>Strat</a:t>
          </a:r>
          <a:r>
            <a:rPr lang="en-US" sz="1800" kern="1200" dirty="0" smtClean="0"/>
            <a:t>.</a:t>
          </a:r>
          <a:endParaRPr lang="en-US" sz="1800" kern="1200" dirty="0"/>
        </a:p>
      </dsp:txBody>
      <dsp:txXfrm rot="10800000">
        <a:off x="1490525" y="2911966"/>
        <a:ext cx="5472684" cy="448268"/>
      </dsp:txXfrm>
    </dsp:sp>
    <dsp:sp modelId="{C3376B6C-BF40-954D-A292-E3252A63CB7E}">
      <dsp:nvSpPr>
        <dsp:cNvPr id="0" name=""/>
        <dsp:cNvSpPr/>
      </dsp:nvSpPr>
      <dsp:spPr>
        <a:xfrm>
          <a:off x="1266390" y="2911966"/>
          <a:ext cx="448268" cy="448268"/>
        </a:xfrm>
        <a:prstGeom prst="ellipse">
          <a:avLst/>
        </a:prstGeom>
        <a:solidFill>
          <a:schemeClr val="accent6">
            <a:tint val="50000"/>
            <a:hueOff val="0"/>
            <a:satOff val="-1236"/>
            <a:lumOff val="1009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F101553-EDDB-874F-9417-C0EDA9DFDD20}">
      <dsp:nvSpPr>
        <dsp:cNvPr id="0" name=""/>
        <dsp:cNvSpPr/>
      </dsp:nvSpPr>
      <dsp:spPr>
        <a:xfrm rot="10800000">
          <a:off x="1490525" y="3494046"/>
          <a:ext cx="5472684" cy="448268"/>
        </a:xfrm>
        <a:prstGeom prst="homePlate">
          <a:avLst/>
        </a:prstGeom>
        <a:gradFill rotWithShape="0">
          <a:gsLst>
            <a:gs pos="0">
              <a:schemeClr val="accent6">
                <a:shade val="80000"/>
                <a:hueOff val="0"/>
                <a:satOff val="-28989"/>
                <a:lumOff val="28984"/>
                <a:alphaOff val="0"/>
                <a:shade val="51000"/>
                <a:satMod val="130000"/>
              </a:schemeClr>
            </a:gs>
            <a:gs pos="80000">
              <a:schemeClr val="accent6">
                <a:shade val="80000"/>
                <a:hueOff val="0"/>
                <a:satOff val="-28989"/>
                <a:lumOff val="28984"/>
                <a:alphaOff val="0"/>
                <a:shade val="93000"/>
                <a:satMod val="130000"/>
              </a:schemeClr>
            </a:gs>
            <a:gs pos="100000">
              <a:schemeClr val="accent6">
                <a:shade val="80000"/>
                <a:hueOff val="0"/>
                <a:satOff val="-28989"/>
                <a:lumOff val="2898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7674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Dwyer &amp; Chandler (2009) Isotopic</a:t>
          </a:r>
          <a:endParaRPr lang="en-US" sz="1800" kern="1200" dirty="0"/>
        </a:p>
      </dsp:txBody>
      <dsp:txXfrm rot="10800000">
        <a:off x="1490525" y="3494046"/>
        <a:ext cx="5472684" cy="448268"/>
      </dsp:txXfrm>
    </dsp:sp>
    <dsp:sp modelId="{E543288C-3213-BE41-8DB5-ABE746C0C1DA}">
      <dsp:nvSpPr>
        <dsp:cNvPr id="0" name=""/>
        <dsp:cNvSpPr/>
      </dsp:nvSpPr>
      <dsp:spPr>
        <a:xfrm>
          <a:off x="1266390" y="3494046"/>
          <a:ext cx="448268" cy="448268"/>
        </a:xfrm>
        <a:prstGeom prst="ellipse">
          <a:avLst/>
        </a:prstGeom>
        <a:solidFill>
          <a:schemeClr val="accent6">
            <a:tint val="50000"/>
            <a:hueOff val="0"/>
            <a:satOff val="-1484"/>
            <a:lumOff val="1211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19EE357-032B-554A-93DE-AEC7E912254F}">
      <dsp:nvSpPr>
        <dsp:cNvPr id="0" name=""/>
        <dsp:cNvSpPr/>
      </dsp:nvSpPr>
      <dsp:spPr>
        <a:xfrm rot="10800000">
          <a:off x="1490525" y="4076125"/>
          <a:ext cx="5472684" cy="448268"/>
        </a:xfrm>
        <a:prstGeom prst="homePlate">
          <a:avLst/>
        </a:prstGeom>
        <a:gradFill rotWithShape="0">
          <a:gsLst>
            <a:gs pos="0">
              <a:schemeClr val="accent6">
                <a:shade val="80000"/>
                <a:hueOff val="0"/>
                <a:satOff val="-33821"/>
                <a:lumOff val="33815"/>
                <a:alphaOff val="0"/>
                <a:shade val="51000"/>
                <a:satMod val="130000"/>
              </a:schemeClr>
            </a:gs>
            <a:gs pos="80000">
              <a:schemeClr val="accent6">
                <a:shade val="80000"/>
                <a:hueOff val="0"/>
                <a:satOff val="-33821"/>
                <a:lumOff val="33815"/>
                <a:alphaOff val="0"/>
                <a:shade val="93000"/>
                <a:satMod val="130000"/>
              </a:schemeClr>
            </a:gs>
            <a:gs pos="100000">
              <a:schemeClr val="accent6">
                <a:shade val="80000"/>
                <a:hueOff val="0"/>
                <a:satOff val="-33821"/>
                <a:lumOff val="338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7674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/>
            <a:t>Naish</a:t>
          </a:r>
          <a:r>
            <a:rPr lang="en-US" sz="1800" kern="1200" dirty="0" smtClean="0"/>
            <a:t> &amp; Wilson (2009) Sequence </a:t>
          </a:r>
          <a:r>
            <a:rPr lang="en-US" sz="1800" kern="1200" dirty="0" err="1" smtClean="0"/>
            <a:t>Strat</a:t>
          </a:r>
          <a:endParaRPr lang="en-US" sz="1800" kern="1200" dirty="0"/>
        </a:p>
      </dsp:txBody>
      <dsp:txXfrm rot="10800000">
        <a:off x="1490525" y="4076125"/>
        <a:ext cx="5472684" cy="448268"/>
      </dsp:txXfrm>
    </dsp:sp>
    <dsp:sp modelId="{D829BDCA-2FC2-3748-A5FD-5AF90DBB5E8A}">
      <dsp:nvSpPr>
        <dsp:cNvPr id="0" name=""/>
        <dsp:cNvSpPr/>
      </dsp:nvSpPr>
      <dsp:spPr>
        <a:xfrm>
          <a:off x="1266390" y="4076125"/>
          <a:ext cx="448268" cy="448268"/>
        </a:xfrm>
        <a:prstGeom prst="ellipse">
          <a:avLst/>
        </a:prstGeom>
        <a:solidFill>
          <a:schemeClr val="accent6">
            <a:tint val="50000"/>
            <a:hueOff val="0"/>
            <a:satOff val="-1731"/>
            <a:lumOff val="1413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Century Gothic" pitchFamily="28" charset="0"/>
                <a:ea typeface="ＭＳ Ｐゴシック" pitchFamily="28" charset="-128"/>
                <a:cs typeface="+mn-cs"/>
              </a:defRPr>
            </a:lvl1pPr>
          </a:lstStyle>
          <a:p>
            <a:pPr>
              <a:defRPr/>
            </a:pPr>
            <a:r>
              <a:rPr lang="en-GB"/>
              <a:t>Plio-ESS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57838" y="0"/>
            <a:ext cx="4302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Century Gothic" pitchFamily="28" charset="0"/>
                <a:ea typeface="ＭＳ Ｐゴシック" pitchFamily="28" charset="-128"/>
                <a:cs typeface="+mn-cs"/>
              </a:defRPr>
            </a:lvl1pPr>
          </a:lstStyle>
          <a:p>
            <a:pPr>
              <a:defRPr/>
            </a:pPr>
            <a:r>
              <a:rPr lang="en-GB"/>
              <a:t>Pliocene Constraints on Earth System Sensitivity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7950"/>
            <a:ext cx="4302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Century Gothic" pitchFamily="28" charset="0"/>
                <a:ea typeface="ＭＳ Ｐゴシック" pitchFamily="28" charset="-128"/>
                <a:cs typeface="+mn-cs"/>
              </a:defRPr>
            </a:lvl1pPr>
          </a:lstStyle>
          <a:p>
            <a:pPr>
              <a:defRPr/>
            </a:pPr>
            <a:r>
              <a:rPr lang="en-GB"/>
              <a:t>Alan Haywood, University of Leeds</a:t>
            </a:r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4513" y="6457950"/>
            <a:ext cx="4302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Century Gothic" pitchFamily="28" charset="0"/>
                <a:ea typeface="ＭＳ Ｐゴシック" pitchFamily="28" charset="-128"/>
                <a:cs typeface="+mn-cs"/>
              </a:defRPr>
            </a:lvl1pPr>
          </a:lstStyle>
          <a:p>
            <a:pPr>
              <a:defRPr/>
            </a:pPr>
            <a:fld id="{33F0B693-9FEC-48ED-9082-1DCFC5A9B93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Century Gothic" pitchFamily="28" charset="0"/>
                <a:ea typeface="ＭＳ Ｐゴシック" pitchFamily="28" charset="-128"/>
                <a:cs typeface="+mn-cs"/>
              </a:defRPr>
            </a:lvl1pPr>
          </a:lstStyle>
          <a:p>
            <a:pPr>
              <a:defRPr/>
            </a:pPr>
            <a:r>
              <a:rPr lang="en-GB"/>
              <a:t>DESERT STORMS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4513" y="0"/>
            <a:ext cx="4302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Century Gothic" pitchFamily="28" charset="0"/>
                <a:ea typeface="ＭＳ Ｐゴシック" pitchFamily="28" charset="-128"/>
                <a:cs typeface="+mn-cs"/>
              </a:defRPr>
            </a:lvl1pPr>
          </a:lstStyle>
          <a:p>
            <a:pPr>
              <a:defRPr/>
            </a:pPr>
            <a:r>
              <a:rPr lang="en-GB"/>
              <a:t>Towards an Improved Representation of Meteoro-logical Processes in Models of Mineral Dust Emission</a:t>
            </a:r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3900" y="509588"/>
            <a:ext cx="3398838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3975" y="3228975"/>
            <a:ext cx="7278688" cy="305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Mastertextformat bearbeiten</a:t>
            </a:r>
          </a:p>
          <a:p>
            <a:pPr lvl="1"/>
            <a:r>
              <a:rPr lang="en-GB" noProof="0" smtClean="0"/>
              <a:t>Zweite Ebene</a:t>
            </a:r>
          </a:p>
          <a:p>
            <a:pPr lvl="2"/>
            <a:r>
              <a:rPr lang="en-GB" noProof="0" smtClean="0"/>
              <a:t>Dritte Ebene</a:t>
            </a:r>
          </a:p>
          <a:p>
            <a:pPr lvl="3"/>
            <a:r>
              <a:rPr lang="en-GB" noProof="0" smtClean="0"/>
              <a:t>Vierte Ebene</a:t>
            </a:r>
          </a:p>
          <a:p>
            <a:pPr lvl="4"/>
            <a:r>
              <a:rPr lang="en-GB" noProof="0" smtClean="0"/>
              <a:t>Fünfte Ebene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7950"/>
            <a:ext cx="4302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Century Gothic" pitchFamily="28" charset="0"/>
                <a:ea typeface="ＭＳ Ｐゴシック" pitchFamily="28" charset="-128"/>
                <a:cs typeface="+mn-cs"/>
              </a:defRPr>
            </a:lvl1pPr>
          </a:lstStyle>
          <a:p>
            <a:pPr>
              <a:defRPr/>
            </a:pPr>
            <a:r>
              <a:rPr lang="en-GB"/>
              <a:t>Peter Knippertz, University of Leeds</a:t>
            </a:r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4513" y="6457950"/>
            <a:ext cx="4302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Century Gothic" pitchFamily="28" charset="0"/>
                <a:ea typeface="ＭＳ Ｐゴシック" pitchFamily="28" charset="-128"/>
                <a:cs typeface="+mn-cs"/>
              </a:defRPr>
            </a:lvl1pPr>
          </a:lstStyle>
          <a:p>
            <a:pPr>
              <a:defRPr/>
            </a:pPr>
            <a:fld id="{042534F5-2729-4EBD-8679-9BA16254971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entury Gothic" pitchFamily="28" charset="0"/>
        <a:ea typeface="ＭＳ Ｐゴシック" pitchFamily="2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entury Gothic" pitchFamily="28" charset="0"/>
        <a:ea typeface="ＭＳ Ｐゴシック" pitchFamily="2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entury Gothic" pitchFamily="28" charset="0"/>
        <a:ea typeface="ＭＳ Ｐゴシック" pitchFamily="2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entury Gothic" pitchFamily="28" charset="0"/>
        <a:ea typeface="ＭＳ Ｐゴシック" pitchFamily="2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entury Gothic" pitchFamily="28" charset="0"/>
        <a:ea typeface="ＭＳ Ｐゴシック" pitchFamily="28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DESERT STORMS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Towards an Improved Representation of Meteoro-logical Processes in Models of Mineral Dust Emission</a:t>
            </a:r>
          </a:p>
        </p:txBody>
      </p:sp>
      <p:sp>
        <p:nvSpPr>
          <p:cNvPr id="4301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Peter Knippertz, University of Leeds</a:t>
            </a:r>
          </a:p>
        </p:txBody>
      </p:sp>
      <p:sp>
        <p:nvSpPr>
          <p:cNvPr id="430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E17252-A84D-40EF-BBC0-E4F59E5E5940}" type="slidenum">
              <a:rPr lang="en-GB" smtClean="0">
                <a:latin typeface="Century Gothic" pitchFamily="34" charset="0"/>
                <a:ea typeface="ＭＳ Ｐゴシック" pitchFamily="34" charset="-128"/>
              </a:rPr>
              <a:pPr/>
              <a:t>1</a:t>
            </a:fld>
            <a:endParaRPr lang="en-GB" smtClean="0">
              <a:latin typeface="Century Gothic" pitchFamily="34" charset="0"/>
              <a:ea typeface="ＭＳ Ｐゴシック" pitchFamily="34" charset="-128"/>
            </a:endParaRPr>
          </a:p>
        </p:txBody>
      </p:sp>
      <p:sp>
        <p:nvSpPr>
          <p:cNvPr id="430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e-DE" smtClean="0">
              <a:latin typeface="Century Gothic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DESERT STORMS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Towards an Improved Representation of Meteoro-logical Processes in Models of Mineral Dust Emission</a:t>
            </a:r>
          </a:p>
        </p:txBody>
      </p:sp>
      <p:sp>
        <p:nvSpPr>
          <p:cNvPr id="5325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Peter Knippertz, University of Leeds</a:t>
            </a:r>
          </a:p>
        </p:txBody>
      </p:sp>
      <p:sp>
        <p:nvSpPr>
          <p:cNvPr id="53253" name="Rectangle 7"/>
          <p:cNvSpPr txBox="1">
            <a:spLocks noGrp="1" noChangeArrowheads="1"/>
          </p:cNvSpPr>
          <p:nvPr/>
        </p:nvSpPr>
        <p:spPr bwMode="auto">
          <a:xfrm>
            <a:off x="5624513" y="6457950"/>
            <a:ext cx="4302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DEF08380-E300-461B-AD55-F95D32C830A9}" type="slidenum">
              <a:rPr lang="en-GB" sz="1200"/>
              <a:pPr algn="r" eaLnBrk="0" hangingPunct="0"/>
              <a:t>12</a:t>
            </a:fld>
            <a:endParaRPr lang="en-GB" sz="1200"/>
          </a:p>
        </p:txBody>
      </p:sp>
      <p:sp>
        <p:nvSpPr>
          <p:cNvPr id="532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7" tIns="45713" rIns="91427" bIns="45713"/>
          <a:lstStyle/>
          <a:p>
            <a:pPr eaLnBrk="1" hangingPunct="1"/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16 Institute and ca. 120 Wissenschaftler beteiligen sich an IMPETUS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defTabSz="457200">
              <a:spcBef>
                <a:spcPct val="0"/>
              </a:spcBef>
            </a:pPr>
            <a:endParaRPr lang="en-US" smtClean="0">
              <a:latin typeface="Century Gothic" pitchFamily="34" charset="0"/>
              <a:ea typeface="ＭＳ Ｐゴシック" pitchFamily="34" charset="-128"/>
            </a:endParaRPr>
          </a:p>
        </p:txBody>
      </p:sp>
      <p:sp>
        <p:nvSpPr>
          <p:cNvPr id="54276" name="Slide Number Placeholder 3"/>
          <p:cNvSpPr txBox="1">
            <a:spLocks noGrp="1"/>
          </p:cNvSpPr>
          <p:nvPr/>
        </p:nvSpPr>
        <p:spPr bwMode="auto">
          <a:xfrm>
            <a:off x="5622925" y="6456363"/>
            <a:ext cx="4302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 defTabSz="495300"/>
            <a:fld id="{D7E512C3-60F3-4A2A-A55A-62554EE50227}" type="slidenum">
              <a:rPr lang="en-US" sz="1300">
                <a:latin typeface="Calibri" pitchFamily="34" charset="0"/>
              </a:rPr>
              <a:pPr algn="r" defTabSz="495300"/>
              <a:t>13</a:t>
            </a:fld>
            <a:endParaRPr lang="en-US" sz="13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Century Gothic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Century Gothic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Century Gothic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Century Gothic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DESERT STORMS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Towards an Improved Representation of Meteoro-logical Processes in Models of Mineral Dust Emission</a:t>
            </a:r>
          </a:p>
        </p:txBody>
      </p:sp>
      <p:sp>
        <p:nvSpPr>
          <p:cNvPr id="59396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Peter Knippertz, University of Leeds</a:t>
            </a:r>
          </a:p>
        </p:txBody>
      </p:sp>
      <p:sp>
        <p:nvSpPr>
          <p:cNvPr id="593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C3A7E3-2C5E-400A-AE78-8B5D298B4F6F}" type="slidenum">
              <a:rPr lang="en-GB" smtClean="0">
                <a:latin typeface="Century Gothic" pitchFamily="34" charset="0"/>
                <a:ea typeface="ＭＳ Ｐゴシック" pitchFamily="34" charset="-128"/>
              </a:rPr>
              <a:pPr/>
              <a:t>18</a:t>
            </a:fld>
            <a:endParaRPr lang="en-GB" smtClean="0">
              <a:latin typeface="Century Gothic" pitchFamily="34" charset="0"/>
              <a:ea typeface="ＭＳ Ｐゴシック" pitchFamily="34" charset="-128"/>
            </a:endParaRPr>
          </a:p>
        </p:txBody>
      </p:sp>
      <p:sp>
        <p:nvSpPr>
          <p:cNvPr id="593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7" tIns="45713" rIns="91427" bIns="45713"/>
          <a:lstStyle/>
          <a:p>
            <a:pPr eaLnBrk="1" hangingPunct="1"/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16 Institute and ca. 120 Wissenschaftler beteiligen sich an IMPETUS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Century Gothic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400" smtClean="0">
                <a:latin typeface="Century Gothic" pitchFamily="34" charset="0"/>
                <a:ea typeface="ＭＳ Ｐゴシック" pitchFamily="34" charset="-128"/>
              </a:rPr>
              <a:t>This cartoon simply illustrates the various data sets and their relationships to each other.  </a:t>
            </a:r>
          </a:p>
          <a:p>
            <a:endParaRPr lang="en-US" sz="1400" smtClean="0">
              <a:latin typeface="Century Gothic" pitchFamily="34" charset="0"/>
              <a:ea typeface="ＭＳ Ｐゴシック" pitchFamily="34" charset="-128"/>
            </a:endParaRPr>
          </a:p>
          <a:p>
            <a:r>
              <a:rPr lang="en-US" sz="1400" smtClean="0">
                <a:latin typeface="Century Gothic" pitchFamily="34" charset="0"/>
                <a:ea typeface="ＭＳ Ｐゴシック" pitchFamily="34" charset="-128"/>
              </a:rPr>
              <a:t>Enough introduction to PRISM.</a:t>
            </a:r>
          </a:p>
          <a:p>
            <a:endParaRPr lang="en-US" sz="1400" smtClean="0">
              <a:latin typeface="Century Gothic" pitchFamily="34" charset="0"/>
              <a:ea typeface="ＭＳ Ｐゴシック" pitchFamily="34" charset="-128"/>
            </a:endParaRPr>
          </a:p>
          <a:p>
            <a:r>
              <a:rPr lang="en-US" sz="1400" smtClean="0">
                <a:latin typeface="Century Gothic" pitchFamily="34" charset="0"/>
                <a:ea typeface="ＭＳ Ｐゴシック" pitchFamily="34" charset="-128"/>
              </a:rPr>
              <a:t>I think I’m here to talk about our sea surface temperatures since those are the only data I actually know something about. </a:t>
            </a: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D9FA4E-7F94-4087-AD71-F70D0CCD1239}" type="slidenum">
              <a:rPr lang="en-US" smtClean="0">
                <a:latin typeface="Century Gothic" pitchFamily="34" charset="0"/>
                <a:ea typeface="ＭＳ Ｐゴシック" pitchFamily="34" charset="-128"/>
              </a:rPr>
              <a:pPr/>
              <a:t>20</a:t>
            </a:fld>
            <a:endParaRPr lang="en-US" smtClean="0">
              <a:latin typeface="Century Gothic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Century Gothic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DESERT STORMS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Towards an Improved Representation of Meteoro-logical Processes in Models of Mineral Dust Emission</a:t>
            </a:r>
          </a:p>
        </p:txBody>
      </p:sp>
      <p:sp>
        <p:nvSpPr>
          <p:cNvPr id="44036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Peter Knippertz, University of Leeds</a:t>
            </a:r>
          </a:p>
        </p:txBody>
      </p:sp>
      <p:sp>
        <p:nvSpPr>
          <p:cNvPr id="44037" name="Rectangle 7"/>
          <p:cNvSpPr txBox="1">
            <a:spLocks noGrp="1" noChangeArrowheads="1"/>
          </p:cNvSpPr>
          <p:nvPr/>
        </p:nvSpPr>
        <p:spPr bwMode="auto">
          <a:xfrm>
            <a:off x="5624513" y="6457950"/>
            <a:ext cx="4302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F1E45246-49E7-4335-A12D-79851A0CC4C5}" type="slidenum">
              <a:rPr lang="en-GB" sz="1200"/>
              <a:pPr algn="r" eaLnBrk="0" hangingPunct="0"/>
              <a:t>2</a:t>
            </a:fld>
            <a:endParaRPr lang="en-GB" sz="1200"/>
          </a:p>
        </p:txBody>
      </p:sp>
      <p:sp>
        <p:nvSpPr>
          <p:cNvPr id="440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7" tIns="45713" rIns="91427" bIns="45713"/>
          <a:lstStyle/>
          <a:p>
            <a:pPr eaLnBrk="1" hangingPunct="1"/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16 Institute and ca. 120 Wissenschaftler beteiligen sich an IMPETUS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defTabSz="457200">
              <a:spcBef>
                <a:spcPct val="0"/>
              </a:spcBef>
            </a:pPr>
            <a:endParaRPr lang="en-US" smtClean="0">
              <a:latin typeface="Century Gothic" pitchFamily="34" charset="0"/>
              <a:ea typeface="ＭＳ Ｐゴシック" pitchFamily="34" charset="-128"/>
            </a:endParaRPr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5622925" y="6456363"/>
            <a:ext cx="4302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 defTabSz="495300"/>
            <a:fld id="{F4C8ADE6-04FA-4AC3-8724-1F9F9687E72A}" type="slidenum">
              <a:rPr lang="en-US" sz="1300">
                <a:latin typeface="Calibri" pitchFamily="34" charset="0"/>
              </a:rPr>
              <a:pPr algn="r" defTabSz="495300"/>
              <a:t>23</a:t>
            </a:fld>
            <a:endParaRPr lang="en-US" sz="13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Century Gothic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DESERT STORMS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Towards an Improved Representation of Meteoro-logical Processes in Models of Mineral Dust Emission</a:t>
            </a:r>
          </a:p>
        </p:txBody>
      </p:sp>
      <p:sp>
        <p:nvSpPr>
          <p:cNvPr id="6554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Peter Knippertz, University of Leeds</a:t>
            </a:r>
          </a:p>
        </p:txBody>
      </p:sp>
      <p:sp>
        <p:nvSpPr>
          <p:cNvPr id="65541" name="Rectangle 7"/>
          <p:cNvSpPr txBox="1">
            <a:spLocks noGrp="1" noChangeArrowheads="1"/>
          </p:cNvSpPr>
          <p:nvPr/>
        </p:nvSpPr>
        <p:spPr bwMode="auto">
          <a:xfrm>
            <a:off x="5624513" y="6457950"/>
            <a:ext cx="4302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914523CD-5E8F-4C3E-B84F-6DE583C981B6}" type="slidenum">
              <a:rPr lang="en-GB" sz="1200"/>
              <a:pPr algn="r" eaLnBrk="0" hangingPunct="0"/>
              <a:t>25</a:t>
            </a:fld>
            <a:endParaRPr lang="en-GB" sz="1200"/>
          </a:p>
        </p:txBody>
      </p:sp>
      <p:sp>
        <p:nvSpPr>
          <p:cNvPr id="655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7" tIns="45713" rIns="91427" bIns="45713"/>
          <a:lstStyle/>
          <a:p>
            <a:pPr eaLnBrk="1" hangingPunct="1"/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16 Institute and ca. 120 Wissenschaftler beteiligen sich an IMPETUS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DESERT STORMS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Towards an Improved Representation of Meteoro-logical Processes in Models of Mineral Dust Emission</a:t>
            </a:r>
          </a:p>
        </p:txBody>
      </p:sp>
      <p:sp>
        <p:nvSpPr>
          <p:cNvPr id="6656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Peter Knippertz, University of Leeds</a:t>
            </a:r>
          </a:p>
        </p:txBody>
      </p:sp>
      <p:sp>
        <p:nvSpPr>
          <p:cNvPr id="66565" name="Rectangle 7"/>
          <p:cNvSpPr txBox="1">
            <a:spLocks noGrp="1" noChangeArrowheads="1"/>
          </p:cNvSpPr>
          <p:nvPr/>
        </p:nvSpPr>
        <p:spPr bwMode="auto">
          <a:xfrm>
            <a:off x="5624513" y="6457950"/>
            <a:ext cx="4302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CD0B6C64-434B-4957-80C1-8744A93931BA}" type="slidenum">
              <a:rPr lang="en-GB" sz="1200"/>
              <a:pPr algn="r" eaLnBrk="0" hangingPunct="0"/>
              <a:t>26</a:t>
            </a:fld>
            <a:endParaRPr lang="en-GB" sz="1200"/>
          </a:p>
        </p:txBody>
      </p:sp>
      <p:sp>
        <p:nvSpPr>
          <p:cNvPr id="665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7" tIns="45713" rIns="91427" bIns="45713"/>
          <a:lstStyle/>
          <a:p>
            <a:pPr eaLnBrk="1" hangingPunct="1"/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16 Institute and ca. 120 Wissenschaftler beteiligen sich an IMPETUS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DESERT STORMS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Towards an Improved Representation of Meteoro-logical Processes in Models of Mineral Dust Emission</a:t>
            </a:r>
          </a:p>
        </p:txBody>
      </p:sp>
      <p:sp>
        <p:nvSpPr>
          <p:cNvPr id="6758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Peter Knippertz, University of Leeds</a:t>
            </a:r>
          </a:p>
        </p:txBody>
      </p:sp>
      <p:sp>
        <p:nvSpPr>
          <p:cNvPr id="675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EFA60C-AD06-42F9-B6F6-89FAC9A9F61C}" type="slidenum">
              <a:rPr lang="en-GB" smtClean="0">
                <a:latin typeface="Century Gothic" pitchFamily="34" charset="0"/>
                <a:ea typeface="ＭＳ Ｐゴシック" pitchFamily="34" charset="-128"/>
              </a:rPr>
              <a:pPr/>
              <a:t>27</a:t>
            </a:fld>
            <a:endParaRPr lang="en-GB" smtClean="0">
              <a:latin typeface="Century Gothic" pitchFamily="34" charset="0"/>
              <a:ea typeface="ＭＳ Ｐゴシック" pitchFamily="34" charset="-128"/>
            </a:endParaRPr>
          </a:p>
        </p:txBody>
      </p:sp>
      <p:sp>
        <p:nvSpPr>
          <p:cNvPr id="675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7" tIns="45713" rIns="91427" bIns="45713"/>
          <a:lstStyle/>
          <a:p>
            <a:pPr eaLnBrk="1" hangingPunct="1"/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16 Institute and ca. 120 Wissenschaftler beteiligen sich an IMPETUS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DESERT STORMS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Towards an Improved Representation of Meteoro-logical Processes in Models of Mineral Dust Emission</a:t>
            </a:r>
          </a:p>
        </p:txBody>
      </p:sp>
      <p:sp>
        <p:nvSpPr>
          <p:cNvPr id="6861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Peter Knippertz, University of Leeds</a:t>
            </a:r>
          </a:p>
        </p:txBody>
      </p:sp>
      <p:sp>
        <p:nvSpPr>
          <p:cNvPr id="686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B6EB02-88C1-4CD6-868F-116D92F1FD55}" type="slidenum">
              <a:rPr lang="en-GB" smtClean="0">
                <a:latin typeface="Century Gothic" pitchFamily="34" charset="0"/>
                <a:ea typeface="ＭＳ Ｐゴシック" pitchFamily="34" charset="-128"/>
              </a:rPr>
              <a:pPr/>
              <a:t>28</a:t>
            </a:fld>
            <a:endParaRPr lang="en-GB" smtClean="0">
              <a:latin typeface="Century Gothic" pitchFamily="34" charset="0"/>
              <a:ea typeface="ＭＳ Ｐゴシック" pitchFamily="34" charset="-128"/>
            </a:endParaRPr>
          </a:p>
        </p:txBody>
      </p:sp>
      <p:sp>
        <p:nvSpPr>
          <p:cNvPr id="686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86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7" tIns="45713" rIns="91427" bIns="45713"/>
          <a:lstStyle/>
          <a:p>
            <a:pPr eaLnBrk="1" hangingPunct="1"/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16 Institute and ca. 120 Wissenschaftler beteiligen sich an IMPETUS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DESERT STORMS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Towards an Improved Representation of Meteoro-logical Processes in Models of Mineral Dust Emission</a:t>
            </a:r>
          </a:p>
        </p:txBody>
      </p:sp>
      <p:sp>
        <p:nvSpPr>
          <p:cNvPr id="69636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Peter Knippertz, University of Leeds</a:t>
            </a:r>
          </a:p>
        </p:txBody>
      </p:sp>
      <p:sp>
        <p:nvSpPr>
          <p:cNvPr id="696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727B46-F8DE-43B1-99AC-50439D77A971}" type="slidenum">
              <a:rPr lang="en-GB" smtClean="0">
                <a:latin typeface="Century Gothic" pitchFamily="34" charset="0"/>
                <a:ea typeface="ＭＳ Ｐゴシック" pitchFamily="34" charset="-128"/>
              </a:rPr>
              <a:pPr/>
              <a:t>29</a:t>
            </a:fld>
            <a:endParaRPr lang="en-GB" smtClean="0">
              <a:latin typeface="Century Gothic" pitchFamily="34" charset="0"/>
              <a:ea typeface="ＭＳ Ｐゴシック" pitchFamily="34" charset="-128"/>
            </a:endParaRPr>
          </a:p>
        </p:txBody>
      </p:sp>
      <p:sp>
        <p:nvSpPr>
          <p:cNvPr id="696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7" tIns="45713" rIns="91427" bIns="45713"/>
          <a:lstStyle/>
          <a:p>
            <a:pPr eaLnBrk="1" hangingPunct="1"/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16 Institute and ca. 120 Wissenschaftler beteiligen sich an IMPETUS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DESERT STORMS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Towards an Improved Representation of Meteoro-logical Processes in Models of Mineral Dust Emission</a:t>
            </a:r>
          </a:p>
        </p:txBody>
      </p:sp>
      <p:sp>
        <p:nvSpPr>
          <p:cNvPr id="7066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Peter Knippertz, University of Leeds</a:t>
            </a:r>
          </a:p>
        </p:txBody>
      </p:sp>
      <p:sp>
        <p:nvSpPr>
          <p:cNvPr id="706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AC96E7-3190-416E-BDFD-226CFD518354}" type="slidenum">
              <a:rPr lang="en-GB" smtClean="0">
                <a:latin typeface="Century Gothic" pitchFamily="34" charset="0"/>
                <a:ea typeface="ＭＳ Ｐゴシック" pitchFamily="34" charset="-128"/>
              </a:rPr>
              <a:pPr/>
              <a:t>30</a:t>
            </a:fld>
            <a:endParaRPr lang="en-GB" smtClean="0">
              <a:latin typeface="Century Gothic" pitchFamily="34" charset="0"/>
              <a:ea typeface="ＭＳ Ｐゴシック" pitchFamily="34" charset="-128"/>
            </a:endParaRPr>
          </a:p>
        </p:txBody>
      </p:sp>
      <p:sp>
        <p:nvSpPr>
          <p:cNvPr id="706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06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7" tIns="45713" rIns="91427" bIns="45713"/>
          <a:lstStyle/>
          <a:p>
            <a:pPr eaLnBrk="1" hangingPunct="1"/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16 Institute and ca. 120 Wissenschaftler beteiligen sich an IMPETUS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DESERT STORMS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Towards an Improved Representation of Meteoro-logical Processes in Models of Mineral Dust Emission</a:t>
            </a:r>
          </a:p>
        </p:txBody>
      </p:sp>
      <p:sp>
        <p:nvSpPr>
          <p:cNvPr id="7168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Peter Knippertz, University of Leeds</a:t>
            </a:r>
          </a:p>
        </p:txBody>
      </p:sp>
      <p:sp>
        <p:nvSpPr>
          <p:cNvPr id="716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54F21F-3FBD-4738-BF7A-1A6245F7B9B8}" type="slidenum">
              <a:rPr lang="en-GB" smtClean="0">
                <a:latin typeface="Century Gothic" pitchFamily="34" charset="0"/>
                <a:ea typeface="ＭＳ Ｐゴシック" pitchFamily="34" charset="-128"/>
              </a:rPr>
              <a:pPr/>
              <a:t>31</a:t>
            </a:fld>
            <a:endParaRPr lang="en-GB" smtClean="0">
              <a:latin typeface="Century Gothic" pitchFamily="34" charset="0"/>
              <a:ea typeface="ＭＳ Ｐゴシック" pitchFamily="34" charset="-128"/>
            </a:endParaRPr>
          </a:p>
        </p:txBody>
      </p:sp>
      <p:sp>
        <p:nvSpPr>
          <p:cNvPr id="71686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7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7" tIns="45713" rIns="91427" bIns="45713"/>
          <a:lstStyle/>
          <a:p>
            <a:pPr eaLnBrk="1" hangingPunct="1"/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16 Institute and ca. 120 Wissenschaftler beteiligen sich an IMPETUS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DESERT STORMS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Towards an Improved Representation of Meteoro-logical Processes in Models of Mineral Dust Emission</a:t>
            </a:r>
          </a:p>
        </p:txBody>
      </p:sp>
      <p:sp>
        <p:nvSpPr>
          <p:cNvPr id="7270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Peter Knippertz, University of Leeds</a:t>
            </a:r>
          </a:p>
        </p:txBody>
      </p:sp>
      <p:sp>
        <p:nvSpPr>
          <p:cNvPr id="727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905851-2648-47DE-99A7-712D4FC64917}" type="slidenum">
              <a:rPr lang="en-GB" smtClean="0">
                <a:latin typeface="Century Gothic" pitchFamily="34" charset="0"/>
                <a:ea typeface="ＭＳ Ｐゴシック" pitchFamily="34" charset="-128"/>
              </a:rPr>
              <a:pPr/>
              <a:t>32</a:t>
            </a:fld>
            <a:endParaRPr lang="en-GB" smtClean="0">
              <a:latin typeface="Century Gothic" pitchFamily="34" charset="0"/>
              <a:ea typeface="ＭＳ Ｐゴシック" pitchFamily="34" charset="-128"/>
            </a:endParaRPr>
          </a:p>
        </p:txBody>
      </p:sp>
      <p:sp>
        <p:nvSpPr>
          <p:cNvPr id="727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27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7" tIns="45713" rIns="91427" bIns="45713"/>
          <a:lstStyle/>
          <a:p>
            <a:pPr eaLnBrk="1" hangingPunct="1"/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16 Institute and ca. 120 Wissenschaftler beteiligen sich an IMPETUS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DESERT STORMS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Towards an Improved Representation of Meteoro-logical Processes in Models of Mineral Dust Emission</a:t>
            </a:r>
          </a:p>
        </p:txBody>
      </p:sp>
      <p:sp>
        <p:nvSpPr>
          <p:cNvPr id="4506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Peter Knippertz, University of Leeds</a:t>
            </a:r>
          </a:p>
        </p:txBody>
      </p:sp>
      <p:sp>
        <p:nvSpPr>
          <p:cNvPr id="450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42C57E-704B-43BA-A0DD-1BEE09BD3F9D}" type="slidenum">
              <a:rPr lang="en-GB" smtClean="0">
                <a:latin typeface="Century Gothic" pitchFamily="34" charset="0"/>
                <a:ea typeface="ＭＳ Ｐゴシック" pitchFamily="34" charset="-128"/>
              </a:rPr>
              <a:pPr/>
              <a:t>3</a:t>
            </a:fld>
            <a:endParaRPr lang="en-GB" smtClean="0">
              <a:latin typeface="Century Gothic" pitchFamily="34" charset="0"/>
              <a:ea typeface="ＭＳ Ｐゴシック" pitchFamily="34" charset="-128"/>
            </a:endParaRPr>
          </a:p>
        </p:txBody>
      </p:sp>
      <p:sp>
        <p:nvSpPr>
          <p:cNvPr id="450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7" tIns="45713" rIns="91427" bIns="45713"/>
          <a:lstStyle/>
          <a:p>
            <a:pPr eaLnBrk="1" hangingPunct="1"/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16 Institute and ca. 120 Wissenschaftler beteiligen sich an IMPETUS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DESERT STORMS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Towards an Improved Representation of Meteoro-logical Processes in Models of Mineral Dust Emission</a:t>
            </a:r>
          </a:p>
        </p:txBody>
      </p:sp>
      <p:sp>
        <p:nvSpPr>
          <p:cNvPr id="7373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Peter Knippertz, University of Leeds</a:t>
            </a:r>
          </a:p>
        </p:txBody>
      </p:sp>
      <p:sp>
        <p:nvSpPr>
          <p:cNvPr id="73733" name="Rectangle 7"/>
          <p:cNvSpPr txBox="1">
            <a:spLocks noGrp="1" noChangeArrowheads="1"/>
          </p:cNvSpPr>
          <p:nvPr/>
        </p:nvSpPr>
        <p:spPr bwMode="auto">
          <a:xfrm>
            <a:off x="5624513" y="6457950"/>
            <a:ext cx="4302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2AAB270-5BF9-496B-9BCE-1F12AF239951}" type="slidenum">
              <a:rPr lang="en-GB" sz="1200"/>
              <a:pPr algn="r"/>
              <a:t>33</a:t>
            </a:fld>
            <a:endParaRPr lang="en-GB" sz="1200"/>
          </a:p>
        </p:txBody>
      </p:sp>
      <p:sp>
        <p:nvSpPr>
          <p:cNvPr id="73734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5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7" tIns="45713" rIns="91427" bIns="45713"/>
          <a:lstStyle/>
          <a:p>
            <a:pPr eaLnBrk="1" hangingPunct="1"/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16 Institute and ca. 120 Wissenschaftler beteiligen sich an IMPETUS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DESERT STORMS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Towards an Improved Representation of Meteoro-logical Processes in Models of Mineral Dust Emission</a:t>
            </a:r>
          </a:p>
        </p:txBody>
      </p:sp>
      <p:sp>
        <p:nvSpPr>
          <p:cNvPr id="74756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Peter Knippertz, University of Leeds</a:t>
            </a:r>
          </a:p>
        </p:txBody>
      </p:sp>
      <p:sp>
        <p:nvSpPr>
          <p:cNvPr id="747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19E33B-15F4-424C-B1CC-558FCF6670C2}" type="slidenum">
              <a:rPr lang="en-GB" smtClean="0">
                <a:latin typeface="Century Gothic" pitchFamily="34" charset="0"/>
                <a:ea typeface="ＭＳ Ｐゴシック" pitchFamily="34" charset="-128"/>
              </a:rPr>
              <a:pPr/>
              <a:t>34</a:t>
            </a:fld>
            <a:endParaRPr lang="en-GB" smtClean="0">
              <a:latin typeface="Century Gothic" pitchFamily="34" charset="0"/>
              <a:ea typeface="ＭＳ Ｐゴシック" pitchFamily="34" charset="-128"/>
            </a:endParaRPr>
          </a:p>
        </p:txBody>
      </p:sp>
      <p:sp>
        <p:nvSpPr>
          <p:cNvPr id="74758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9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7" tIns="45713" rIns="91427" bIns="45713"/>
          <a:lstStyle/>
          <a:p>
            <a:pPr eaLnBrk="1" hangingPunct="1"/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16 Institute and ca. 120 Wissenschaftler beteiligen sich an IMPETUS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DESERT STORMS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Towards an Improved Representation of Meteoro-logical Processes in Models of Mineral Dust Emission</a:t>
            </a:r>
          </a:p>
        </p:txBody>
      </p:sp>
      <p:sp>
        <p:nvSpPr>
          <p:cNvPr id="7578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Peter Knippertz, University of Leeds</a:t>
            </a:r>
          </a:p>
        </p:txBody>
      </p:sp>
      <p:sp>
        <p:nvSpPr>
          <p:cNvPr id="757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CE9A23-51EB-4658-99DA-A4803E0FAE5D}" type="slidenum">
              <a:rPr lang="en-GB" smtClean="0">
                <a:latin typeface="Century Gothic" pitchFamily="34" charset="0"/>
                <a:ea typeface="ＭＳ Ｐゴシック" pitchFamily="34" charset="-128"/>
              </a:rPr>
              <a:pPr/>
              <a:t>35</a:t>
            </a:fld>
            <a:endParaRPr lang="en-GB" smtClean="0">
              <a:latin typeface="Century Gothic" pitchFamily="34" charset="0"/>
              <a:ea typeface="ＭＳ Ｐゴシック" pitchFamily="34" charset="-128"/>
            </a:endParaRPr>
          </a:p>
        </p:txBody>
      </p:sp>
      <p:sp>
        <p:nvSpPr>
          <p:cNvPr id="757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7" tIns="45713" rIns="91427" bIns="45713"/>
          <a:lstStyle/>
          <a:p>
            <a:pPr eaLnBrk="1" hangingPunct="1"/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16 Institute and ca. 120 Wissenschaftler beteiligen sich an IMPETUS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DESERT STORMS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Towards an Improved Representation of Meteoro-logical Processes in Models of Mineral Dust Emission</a:t>
            </a:r>
          </a:p>
        </p:txBody>
      </p:sp>
      <p:sp>
        <p:nvSpPr>
          <p:cNvPr id="7680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Peter Knippertz, University of Leeds</a:t>
            </a:r>
          </a:p>
        </p:txBody>
      </p:sp>
      <p:sp>
        <p:nvSpPr>
          <p:cNvPr id="768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94EC0D-E9DD-4167-9703-89D1AD94D9C1}" type="slidenum">
              <a:rPr lang="en-GB" smtClean="0">
                <a:latin typeface="Century Gothic" pitchFamily="34" charset="0"/>
                <a:ea typeface="ＭＳ Ｐゴシック" pitchFamily="34" charset="-128"/>
              </a:rPr>
              <a:pPr/>
              <a:t>36</a:t>
            </a:fld>
            <a:endParaRPr lang="en-GB" smtClean="0">
              <a:latin typeface="Century Gothic" pitchFamily="34" charset="0"/>
              <a:ea typeface="ＭＳ Ｐゴシック" pitchFamily="34" charset="-128"/>
            </a:endParaRPr>
          </a:p>
        </p:txBody>
      </p:sp>
      <p:sp>
        <p:nvSpPr>
          <p:cNvPr id="768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7" tIns="45713" rIns="91427" bIns="45713"/>
          <a:lstStyle/>
          <a:p>
            <a:pPr eaLnBrk="1" hangingPunct="1"/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16 Institute and ca. 120 Wissenschaftler beteiligen sich an IMPETUS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DESERT STORMS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Towards an Improved Representation of Meteoro-logical Processes in Models of Mineral Dust Emission</a:t>
            </a:r>
          </a:p>
        </p:txBody>
      </p:sp>
      <p:sp>
        <p:nvSpPr>
          <p:cNvPr id="7782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Peter Knippertz, University of Leeds</a:t>
            </a:r>
          </a:p>
        </p:txBody>
      </p:sp>
      <p:sp>
        <p:nvSpPr>
          <p:cNvPr id="778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C984A3-3AD2-463D-A601-83A234B5E6BA}" type="slidenum">
              <a:rPr lang="en-GB" smtClean="0">
                <a:latin typeface="Century Gothic" pitchFamily="34" charset="0"/>
                <a:ea typeface="ＭＳ Ｐゴシック" pitchFamily="34" charset="-128"/>
              </a:rPr>
              <a:pPr/>
              <a:t>37</a:t>
            </a:fld>
            <a:endParaRPr lang="en-GB" smtClean="0">
              <a:latin typeface="Century Gothic" pitchFamily="34" charset="0"/>
              <a:ea typeface="ＭＳ Ｐゴシック" pitchFamily="34" charset="-128"/>
            </a:endParaRPr>
          </a:p>
        </p:txBody>
      </p:sp>
      <p:sp>
        <p:nvSpPr>
          <p:cNvPr id="778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7" tIns="45713" rIns="91427" bIns="45713"/>
          <a:lstStyle/>
          <a:p>
            <a:pPr eaLnBrk="1" hangingPunct="1"/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16 Institute and ca. 120 Wissenschaftler beteiligen sich an IMPETUS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DESERT STORMS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Towards an Improved Representation of Meteoro-logical Processes in Models of Mineral Dust Emission</a:t>
            </a:r>
          </a:p>
        </p:txBody>
      </p:sp>
      <p:sp>
        <p:nvSpPr>
          <p:cNvPr id="7885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Peter Knippertz, University of Leeds</a:t>
            </a:r>
          </a:p>
        </p:txBody>
      </p:sp>
      <p:sp>
        <p:nvSpPr>
          <p:cNvPr id="788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E1502B-C14D-4136-8977-971CDBD68441}" type="slidenum">
              <a:rPr lang="en-GB" smtClean="0">
                <a:latin typeface="Century Gothic" pitchFamily="34" charset="0"/>
                <a:ea typeface="ＭＳ Ｐゴシック" pitchFamily="34" charset="-128"/>
              </a:rPr>
              <a:pPr/>
              <a:t>38</a:t>
            </a:fld>
            <a:endParaRPr lang="en-GB" smtClean="0">
              <a:latin typeface="Century Gothic" pitchFamily="34" charset="0"/>
              <a:ea typeface="ＭＳ Ｐゴシック" pitchFamily="34" charset="-128"/>
            </a:endParaRPr>
          </a:p>
        </p:txBody>
      </p:sp>
      <p:sp>
        <p:nvSpPr>
          <p:cNvPr id="788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7" tIns="45713" rIns="91427" bIns="45713"/>
          <a:lstStyle/>
          <a:p>
            <a:pPr eaLnBrk="1" hangingPunct="1"/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16 Institute and ca. 120 Wissenschaftler beteiligen sich an IMPETUS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DESERT STORMS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Towards an Improved Representation of Meteoro-logical Processes in Models of Mineral Dust Emission</a:t>
            </a:r>
          </a:p>
        </p:txBody>
      </p:sp>
      <p:sp>
        <p:nvSpPr>
          <p:cNvPr id="4813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Peter Knippertz, University of Leeds</a:t>
            </a:r>
          </a:p>
        </p:txBody>
      </p:sp>
      <p:sp>
        <p:nvSpPr>
          <p:cNvPr id="481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1C15DF-329F-4E4C-A0A0-3262E1D7EBAA}" type="slidenum">
              <a:rPr lang="en-GB" smtClean="0">
                <a:latin typeface="Century Gothic" pitchFamily="34" charset="0"/>
                <a:ea typeface="ＭＳ Ｐゴシック" pitchFamily="34" charset="-128"/>
              </a:rPr>
              <a:pPr/>
              <a:t>41</a:t>
            </a:fld>
            <a:endParaRPr lang="en-GB" smtClean="0">
              <a:latin typeface="Century Gothic" pitchFamily="34" charset="0"/>
              <a:ea typeface="ＭＳ Ｐゴシック" pitchFamily="34" charset="-128"/>
            </a:endParaRPr>
          </a:p>
        </p:txBody>
      </p:sp>
      <p:sp>
        <p:nvSpPr>
          <p:cNvPr id="481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81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7" tIns="45713" rIns="91427" bIns="45713"/>
          <a:lstStyle/>
          <a:p>
            <a:pPr eaLnBrk="1" hangingPunct="1"/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16 Institute and ca. 120 Wissenschaftler beteiligen sich an IMPETUS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DESERT STORMS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Towards an Improved Representation of Meteoro-logical Processes in Models of Mineral Dust Emission</a:t>
            </a:r>
          </a:p>
        </p:txBody>
      </p:sp>
      <p:sp>
        <p:nvSpPr>
          <p:cNvPr id="4608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Peter Knippertz, University of Leeds</a:t>
            </a:r>
          </a:p>
        </p:txBody>
      </p:sp>
      <p:sp>
        <p:nvSpPr>
          <p:cNvPr id="460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204C9D-5824-4C22-B83A-EFE55510E46B}" type="slidenum">
              <a:rPr lang="en-GB" smtClean="0">
                <a:latin typeface="Century Gothic" pitchFamily="34" charset="0"/>
                <a:ea typeface="ＭＳ Ｐゴシック" pitchFamily="34" charset="-128"/>
              </a:rPr>
              <a:pPr/>
              <a:t>4</a:t>
            </a:fld>
            <a:endParaRPr lang="en-GB" smtClean="0">
              <a:latin typeface="Century Gothic" pitchFamily="34" charset="0"/>
              <a:ea typeface="ＭＳ Ｐゴシック" pitchFamily="34" charset="-128"/>
            </a:endParaRPr>
          </a:p>
        </p:txBody>
      </p:sp>
      <p:sp>
        <p:nvSpPr>
          <p:cNvPr id="460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60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7" tIns="45713" rIns="91427" bIns="45713"/>
          <a:lstStyle/>
          <a:p>
            <a:pPr eaLnBrk="1" hangingPunct="1"/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16 Institute and ca. 120 Wissenschaftler beteiligen sich an IMPETUS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DESERT STORMS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Towards an Improved Representation of Meteoro-logical Processes in Models of Mineral Dust Emission</a:t>
            </a:r>
          </a:p>
        </p:txBody>
      </p:sp>
      <p:sp>
        <p:nvSpPr>
          <p:cNvPr id="4710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Peter Knippertz, University of Leeds</a:t>
            </a:r>
          </a:p>
        </p:txBody>
      </p:sp>
      <p:sp>
        <p:nvSpPr>
          <p:cNvPr id="471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789D7C-A946-43FE-8743-D1D94C04E90C}" type="slidenum">
              <a:rPr lang="en-GB" smtClean="0">
                <a:latin typeface="Century Gothic" pitchFamily="34" charset="0"/>
                <a:ea typeface="ＭＳ Ｐゴシック" pitchFamily="34" charset="-128"/>
              </a:rPr>
              <a:pPr/>
              <a:t>6</a:t>
            </a:fld>
            <a:endParaRPr lang="en-GB" smtClean="0">
              <a:latin typeface="Century Gothic" pitchFamily="34" charset="0"/>
              <a:ea typeface="ＭＳ Ｐゴシック" pitchFamily="34" charset="-128"/>
            </a:endParaRPr>
          </a:p>
        </p:txBody>
      </p:sp>
      <p:sp>
        <p:nvSpPr>
          <p:cNvPr id="471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7" tIns="45713" rIns="91427" bIns="45713"/>
          <a:lstStyle/>
          <a:p>
            <a:pPr eaLnBrk="1" hangingPunct="1"/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16 Institute and ca. 120 Wissenschaftler beteiligen sich an IMPETUS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DESERT STORMS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Towards an Improved Representation of Meteoro-logical Processes in Models of Mineral Dust Emission</a:t>
            </a:r>
          </a:p>
        </p:txBody>
      </p:sp>
      <p:sp>
        <p:nvSpPr>
          <p:cNvPr id="49156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Peter Knippertz, University of Leeds</a:t>
            </a:r>
          </a:p>
        </p:txBody>
      </p:sp>
      <p:sp>
        <p:nvSpPr>
          <p:cNvPr id="491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490E03-DED2-43B4-AC77-37F7AD7C3A18}" type="slidenum">
              <a:rPr lang="en-GB" smtClean="0">
                <a:latin typeface="Century Gothic" pitchFamily="34" charset="0"/>
                <a:ea typeface="ＭＳ Ｐゴシック" pitchFamily="34" charset="-128"/>
              </a:rPr>
              <a:pPr/>
              <a:t>7</a:t>
            </a:fld>
            <a:endParaRPr lang="en-GB" smtClean="0">
              <a:latin typeface="Century Gothic" pitchFamily="34" charset="0"/>
              <a:ea typeface="ＭＳ Ｐゴシック" pitchFamily="34" charset="-128"/>
            </a:endParaRPr>
          </a:p>
        </p:txBody>
      </p:sp>
      <p:sp>
        <p:nvSpPr>
          <p:cNvPr id="491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7" tIns="45713" rIns="91427" bIns="45713"/>
          <a:lstStyle/>
          <a:p>
            <a:pPr eaLnBrk="1" hangingPunct="1"/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16 Institute and ca. 120 Wissenschaftler beteiligen sich an IMPETUS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DESERT STORMS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Towards an Improved Representation of Meteoro-logical Processes in Models of Mineral Dust Emission</a:t>
            </a:r>
          </a:p>
        </p:txBody>
      </p:sp>
      <p:sp>
        <p:nvSpPr>
          <p:cNvPr id="5018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Peter Knippertz, University of Leeds</a:t>
            </a:r>
          </a:p>
        </p:txBody>
      </p:sp>
      <p:sp>
        <p:nvSpPr>
          <p:cNvPr id="501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7D8C56-987A-47C5-BFEE-B6702C238D35}" type="slidenum">
              <a:rPr lang="en-GB" smtClean="0">
                <a:latin typeface="Century Gothic" pitchFamily="34" charset="0"/>
                <a:ea typeface="ＭＳ Ｐゴシック" pitchFamily="34" charset="-128"/>
              </a:rPr>
              <a:pPr/>
              <a:t>8</a:t>
            </a:fld>
            <a:endParaRPr lang="en-GB" smtClean="0">
              <a:latin typeface="Century Gothic" pitchFamily="34" charset="0"/>
              <a:ea typeface="ＭＳ Ｐゴシック" pitchFamily="34" charset="-128"/>
            </a:endParaRPr>
          </a:p>
        </p:txBody>
      </p:sp>
      <p:sp>
        <p:nvSpPr>
          <p:cNvPr id="501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1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7" tIns="45713" rIns="91427" bIns="45713"/>
          <a:lstStyle/>
          <a:p>
            <a:pPr eaLnBrk="1" hangingPunct="1"/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16 Institute and ca. 120 Wissenschaftler beteiligen sich an IMPETUS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DESERT STORMS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Towards an Improved Representation of Meteoro-logical Processes in Models of Mineral Dust Emission</a:t>
            </a:r>
          </a:p>
        </p:txBody>
      </p:sp>
      <p:sp>
        <p:nvSpPr>
          <p:cNvPr id="5120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Peter Knippertz, University of Leeds</a:t>
            </a:r>
          </a:p>
        </p:txBody>
      </p:sp>
      <p:sp>
        <p:nvSpPr>
          <p:cNvPr id="512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B6D871-9A61-4DA5-8405-8E9C65309DDA}" type="slidenum">
              <a:rPr lang="en-GB" smtClean="0">
                <a:latin typeface="Century Gothic" pitchFamily="34" charset="0"/>
                <a:ea typeface="ＭＳ Ｐゴシック" pitchFamily="34" charset="-128"/>
              </a:rPr>
              <a:pPr/>
              <a:t>10</a:t>
            </a:fld>
            <a:endParaRPr lang="en-GB" smtClean="0">
              <a:latin typeface="Century Gothic" pitchFamily="34" charset="0"/>
              <a:ea typeface="ＭＳ Ｐゴシック" pitchFamily="34" charset="-128"/>
            </a:endParaRPr>
          </a:p>
        </p:txBody>
      </p:sp>
      <p:sp>
        <p:nvSpPr>
          <p:cNvPr id="512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7" tIns="45713" rIns="91427" bIns="45713"/>
          <a:lstStyle/>
          <a:p>
            <a:pPr eaLnBrk="1" hangingPunct="1"/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16 Institute and ca. 120 Wissenschaftler beteiligen sich an IMPETUS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DESERT STORMS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Towards an Improved Representation of Meteoro-logical Processes in Models of Mineral Dust Emission</a:t>
            </a:r>
          </a:p>
        </p:txBody>
      </p:sp>
      <p:sp>
        <p:nvSpPr>
          <p:cNvPr id="5222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Peter Knippertz, University of Leeds</a:t>
            </a:r>
          </a:p>
        </p:txBody>
      </p:sp>
      <p:sp>
        <p:nvSpPr>
          <p:cNvPr id="522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E5D41B-4FE0-45B7-8AF7-0B75F0176435}" type="slidenum">
              <a:rPr lang="en-GB" smtClean="0">
                <a:latin typeface="Century Gothic" pitchFamily="34" charset="0"/>
                <a:ea typeface="ＭＳ Ｐゴシック" pitchFamily="34" charset="-128"/>
              </a:rPr>
              <a:pPr/>
              <a:t>11</a:t>
            </a:fld>
            <a:endParaRPr lang="en-GB" smtClean="0">
              <a:latin typeface="Century Gothic" pitchFamily="34" charset="0"/>
              <a:ea typeface="ＭＳ Ｐゴシック" pitchFamily="34" charset="-128"/>
            </a:endParaRPr>
          </a:p>
        </p:txBody>
      </p:sp>
      <p:sp>
        <p:nvSpPr>
          <p:cNvPr id="522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2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7" tIns="45713" rIns="91427" bIns="45713"/>
          <a:lstStyle/>
          <a:p>
            <a:pPr eaLnBrk="1" hangingPunct="1"/>
            <a:r>
              <a:rPr lang="en-GB" smtClean="0">
                <a:latin typeface="Century Gothic" pitchFamily="34" charset="0"/>
                <a:ea typeface="ＭＳ Ｐゴシック" pitchFamily="34" charset="-128"/>
              </a:rPr>
              <a:t>16 Institute and ca. 120 Wissenschaftler beteiligen sich an IMPETUS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291971-759D-4225-9EFB-74B0FB5F1F92}" type="datetime1">
              <a:rPr lang="en-GB"/>
              <a:pPr>
                <a:defRPr/>
              </a:pPr>
              <a:t>16/01/2012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4BA13-C67B-41B9-A59F-8E6D87FD755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7F964C-B811-4BAF-B676-C2B64DC65CE1}" type="datetime1">
              <a:rPr lang="en-GB"/>
              <a:pPr>
                <a:defRPr/>
              </a:pPr>
              <a:t>16/01/2012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207B28-80D0-4CB0-9563-F5536AEE647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109FE-B2CF-408B-AAE6-B55D6D3D3514}" type="datetime1">
              <a:rPr lang="en-GB"/>
              <a:pPr>
                <a:defRPr/>
              </a:pPr>
              <a:t>16/01/2012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A903AB-AC29-4FC9-A36A-E08A4DEE992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C108E5-920C-40CB-B4F6-4D972AB13195}" type="datetime1">
              <a:rPr lang="en-GB"/>
              <a:pPr>
                <a:defRPr/>
              </a:pPr>
              <a:t>16/01/2012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A2DA7D-09E3-445B-A770-6A046925E47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CF4109-C6DF-4BB9-851B-2982ED217A31}" type="datetime1">
              <a:rPr lang="en-GB"/>
              <a:pPr>
                <a:defRPr/>
              </a:pPr>
              <a:t>16/01/2012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FA849-B90E-4D5A-8670-40B4B43B27F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AEA22D-7987-40AA-A40D-3E348225F530}" type="datetime1">
              <a:rPr lang="en-GB"/>
              <a:pPr>
                <a:defRPr/>
              </a:pPr>
              <a:t>16/01/2012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181200-EA52-45CB-BCC1-988B4ECCD0D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65A506-E9D1-4C65-9523-C412007F3F9D}" type="datetime1">
              <a:rPr lang="en-GB"/>
              <a:pPr>
                <a:defRPr/>
              </a:pPr>
              <a:t>16/01/2012</a:t>
            </a:fld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C11BF3-9CFF-4C5E-881C-88925295448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39A597-E589-49EB-A893-EAE63B13424D}" type="datetime1">
              <a:rPr lang="en-GB"/>
              <a:pPr>
                <a:defRPr/>
              </a:pPr>
              <a:t>16/01/2012</a:t>
            </a:fld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445FF-FB85-49B5-B86D-AD54A9970AF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FF370D-5BAA-4210-8ECA-656B8A26E9BD}" type="datetime1">
              <a:rPr lang="en-GB"/>
              <a:pPr>
                <a:defRPr/>
              </a:pPr>
              <a:t>16/01/2012</a:t>
            </a:fld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2B12C0-8711-4522-8965-977A3D837AB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F0117-1749-494D-ABCD-47371CBFA67B}" type="datetime1">
              <a:rPr lang="en-GB"/>
              <a:pPr>
                <a:defRPr/>
              </a:pPr>
              <a:t>16/01/2012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74BA8F-8E22-431B-B51C-0E92F261F76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0A44EE-322F-4D63-ABDB-780919B88F92}" type="datetime1">
              <a:rPr lang="en-GB"/>
              <a:pPr>
                <a:defRPr/>
              </a:pPr>
              <a:t>16/01/2012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6F7F4-B6F9-44C1-A7B3-C4B3C7296BA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Mastertitelformat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Mastertextformat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Century Gothic" pitchFamily="28" charset="0"/>
                <a:ea typeface="ＭＳ Ｐゴシック" pitchFamily="28" charset="-128"/>
                <a:cs typeface="+mn-cs"/>
              </a:defRPr>
            </a:lvl1pPr>
          </a:lstStyle>
          <a:p>
            <a:pPr>
              <a:defRPr/>
            </a:pPr>
            <a:fld id="{30B0AD94-427D-447B-83FF-FDFFD9959FAD}" type="datetime1">
              <a:rPr lang="en-GB"/>
              <a:pPr>
                <a:defRPr/>
              </a:pPr>
              <a:t>16/01/2012</a:t>
            </a:fld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Century Gothic" pitchFamily="28" charset="0"/>
                <a:ea typeface="ＭＳ Ｐゴシック" pitchFamily="28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Century Gothic" pitchFamily="28" charset="0"/>
                <a:ea typeface="ＭＳ Ｐゴシック" pitchFamily="28" charset="-128"/>
                <a:cs typeface="+mn-cs"/>
              </a:defRPr>
            </a:lvl1pPr>
          </a:lstStyle>
          <a:p>
            <a:pPr>
              <a:defRPr/>
            </a:pPr>
            <a:fld id="{E143B2EC-E478-44FA-8DCF-3D1054C7682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pitchFamily="28" charset="0"/>
          <a:ea typeface="ＭＳ Ｐゴシック" pitchFamily="2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pitchFamily="28" charset="0"/>
          <a:ea typeface="ＭＳ Ｐゴシック" pitchFamily="2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pitchFamily="28" charset="0"/>
          <a:ea typeface="ＭＳ Ｐゴシック" pitchFamily="2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pitchFamily="28" charset="0"/>
          <a:ea typeface="ＭＳ Ｐゴシック" pitchFamily="2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pitchFamily="28" charset="0"/>
          <a:ea typeface="ＭＳ Ｐゴシック" pitchFamily="28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pitchFamily="28" charset="0"/>
          <a:ea typeface="ＭＳ Ｐゴシック" pitchFamily="28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pitchFamily="28" charset="0"/>
          <a:ea typeface="ＭＳ Ｐゴシック" pitchFamily="28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pitchFamily="28" charset="0"/>
          <a:ea typeface="ＭＳ Ｐゴシック" pitchFamily="2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erc.europa.eu/index.cfm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26.emf"/><Relationship Id="rId5" Type="http://schemas.openxmlformats.org/officeDocument/2006/relationships/image" Target="../media/image25.pn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38.jpeg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jpeg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9.jpeg"/><Relationship Id="rId11" Type="http://schemas.openxmlformats.org/officeDocument/2006/relationships/hyperlink" Target="http://erc.europa.eu/index.cfm" TargetMode="External"/><Relationship Id="rId5" Type="http://schemas.openxmlformats.org/officeDocument/2006/relationships/image" Target="../media/image8.jpeg"/><Relationship Id="rId10" Type="http://schemas.openxmlformats.org/officeDocument/2006/relationships/image" Target="../media/image12.png"/><Relationship Id="rId4" Type="http://schemas.openxmlformats.org/officeDocument/2006/relationships/image" Target="../media/image7.jpeg"/><Relationship Id="rId9" Type="http://schemas.openxmlformats.org/officeDocument/2006/relationships/image" Target="../media/image6.png"/><Relationship Id="rId1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file:///\\localhost\Users\harrydowsett\Desktop\p2sites.tiff" TargetMode="External"/><Relationship Id="rId5" Type="http://schemas.openxmlformats.org/officeDocument/2006/relationships/image" Target="../media/image43.png"/><Relationship Id="rId4" Type="http://schemas.openxmlformats.org/officeDocument/2006/relationships/image" Target="file:///\\localhost\Users\harrydowsett\Desktop\WPA.tiff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wmf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emf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70.pn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8.jpeg"/><Relationship Id="rId12" Type="http://schemas.openxmlformats.org/officeDocument/2006/relationships/image" Target="../media/image6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13.jpeg"/><Relationship Id="rId11" Type="http://schemas.openxmlformats.org/officeDocument/2006/relationships/image" Target="../media/image68.png"/><Relationship Id="rId5" Type="http://schemas.openxmlformats.org/officeDocument/2006/relationships/image" Target="../media/image66.png"/><Relationship Id="rId10" Type="http://schemas.openxmlformats.org/officeDocument/2006/relationships/image" Target="../media/image11.jpeg"/><Relationship Id="rId4" Type="http://schemas.openxmlformats.org/officeDocument/2006/relationships/image" Target="../media/image65.png"/><Relationship Id="rId9" Type="http://schemas.openxmlformats.org/officeDocument/2006/relationships/image" Target="../media/image10.jpeg"/><Relationship Id="rId1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6.png"/><Relationship Id="rId4" Type="http://schemas.openxmlformats.org/officeDocument/2006/relationships/image" Target="../media/image8.jpeg"/><Relationship Id="rId9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8.jpe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openxmlformats.org/officeDocument/2006/relationships/image" Target="../media/image6.png"/><Relationship Id="rId5" Type="http://schemas.openxmlformats.org/officeDocument/2006/relationships/image" Target="../media/image10.jpeg"/><Relationship Id="rId10" Type="http://schemas.openxmlformats.org/officeDocument/2006/relationships/image" Target="../media/image77.png"/><Relationship Id="rId4" Type="http://schemas.openxmlformats.org/officeDocument/2006/relationships/image" Target="../media/image67.jpeg"/><Relationship Id="rId9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6.png"/><Relationship Id="rId4" Type="http://schemas.openxmlformats.org/officeDocument/2006/relationships/image" Target="../media/image8.jpeg"/><Relationship Id="rId9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6.png"/><Relationship Id="rId4" Type="http://schemas.openxmlformats.org/officeDocument/2006/relationships/image" Target="../media/image8.jpeg"/><Relationship Id="rId9" Type="http://schemas.openxmlformats.org/officeDocument/2006/relationships/image" Target="../media/image8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image" Target="../media/image6.png"/><Relationship Id="rId5" Type="http://schemas.openxmlformats.org/officeDocument/2006/relationships/image" Target="../media/image83.png"/><Relationship Id="rId4" Type="http://schemas.openxmlformats.org/officeDocument/2006/relationships/image" Target="../media/image82.w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13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2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8.jpeg"/><Relationship Id="rId5" Type="http://schemas.openxmlformats.org/officeDocument/2006/relationships/image" Target="../media/image13.jpeg"/><Relationship Id="rId4" Type="http://schemas.openxmlformats.org/officeDocument/2006/relationships/image" Target="../media/image14.jpeg"/><Relationship Id="rId9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7.emf"/><Relationship Id="rId4" Type="http://schemas.openxmlformats.org/officeDocument/2006/relationships/image" Target="../media/image13.jpeg"/><Relationship Id="rId9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8.jpeg"/><Relationship Id="rId5" Type="http://schemas.openxmlformats.org/officeDocument/2006/relationships/image" Target="../media/image13.jpeg"/><Relationship Id="rId4" Type="http://schemas.openxmlformats.org/officeDocument/2006/relationships/image" Target="../media/image18.wmf"/><Relationship Id="rId9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13.jpe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5"/>
          <p:cNvSpPr txBox="1">
            <a:spLocks noChangeArrowheads="1"/>
          </p:cNvSpPr>
          <p:nvPr/>
        </p:nvSpPr>
        <p:spPr bwMode="auto">
          <a:xfrm>
            <a:off x="684213" y="2349500"/>
            <a:ext cx="6696075" cy="163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Century Gothic" pitchFamily="34" charset="0"/>
              <a:buNone/>
            </a:pPr>
            <a:r>
              <a:rPr lang="en-US" sz="2000" b="1" i="1">
                <a:latin typeface="Calibri" pitchFamily="34" charset="0"/>
              </a:rPr>
              <a:t>School of Earth and Environment, University of Leeds, UK</a:t>
            </a:r>
          </a:p>
          <a:p>
            <a:pPr algn="ctr">
              <a:buFont typeface="Century Gothic" pitchFamily="34" charset="0"/>
              <a:buNone/>
            </a:pPr>
            <a:endParaRPr lang="en-US" sz="2000" b="1" i="1">
              <a:latin typeface="Calibri" pitchFamily="34" charset="0"/>
            </a:endParaRPr>
          </a:p>
          <a:p>
            <a:pPr algn="ctr">
              <a:buFont typeface="Century Gothic" pitchFamily="34" charset="0"/>
              <a:buNone/>
            </a:pPr>
            <a:r>
              <a:rPr lang="en-US" sz="2000">
                <a:latin typeface="Calibri" pitchFamily="34" charset="0"/>
              </a:rPr>
              <a:t>Contributions from: Sarah Bonham, Aisling Dolan, </a:t>
            </a:r>
            <a:r>
              <a:rPr lang="en-US" sz="2000" u="sng">
                <a:latin typeface="Calibri" pitchFamily="34" charset="0"/>
              </a:rPr>
              <a:t>Harry Dowsett</a:t>
            </a:r>
            <a:r>
              <a:rPr lang="en-US" sz="2000">
                <a:latin typeface="Calibri" pitchFamily="34" charset="0"/>
              </a:rPr>
              <a:t>, Andrey Ganopolski , Dan Hill, Nabil Khélifi, Dan Lunt, James Pope and PlioMIP Participants</a:t>
            </a:r>
          </a:p>
        </p:txBody>
      </p:sp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215900" y="142875"/>
            <a:ext cx="7451725" cy="206216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3200" b="1">
                <a:latin typeface="Calibri" pitchFamily="34" charset="0"/>
              </a:rPr>
              <a:t>Reconstructing Earth's last interval of greater global warmth: progress, pitfalls and future challenges</a:t>
            </a:r>
            <a:endParaRPr lang="en-GB" sz="3200">
              <a:latin typeface="Calibri" pitchFamily="34" charset="0"/>
            </a:endParaRPr>
          </a:p>
          <a:p>
            <a:pPr algn="ctr"/>
            <a:endParaRPr lang="en-GB" sz="3200" b="1">
              <a:latin typeface="Calibri" pitchFamily="34" charset="0"/>
            </a:endParaRPr>
          </a:p>
        </p:txBody>
      </p:sp>
      <p:sp>
        <p:nvSpPr>
          <p:cNvPr id="2052" name="Text Box 3"/>
          <p:cNvSpPr txBox="1">
            <a:spLocks noChangeArrowheads="1"/>
          </p:cNvSpPr>
          <p:nvPr/>
        </p:nvSpPr>
        <p:spPr bwMode="auto">
          <a:xfrm>
            <a:off x="1911350" y="1833563"/>
            <a:ext cx="4191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Century Gothic" pitchFamily="34" charset="0"/>
              <a:buNone/>
            </a:pPr>
            <a:r>
              <a:rPr lang="en-GB" sz="2800" b="1">
                <a:latin typeface="Calibri" pitchFamily="34" charset="0"/>
                <a:cs typeface="Times New Roman" pitchFamily="18" charset="0"/>
              </a:rPr>
              <a:t>Prof. Alan M. Haywood</a:t>
            </a:r>
          </a:p>
        </p:txBody>
      </p:sp>
      <p:pic>
        <p:nvPicPr>
          <p:cNvPr id="2053" name="Picture 18" descr="http://geology.er.usgs.gov/eespteam/prism/images/prism_banner.jpg"/>
          <p:cNvPicPr>
            <a:picLocks noChangeAspect="1" noChangeArrowheads="1"/>
          </p:cNvPicPr>
          <p:nvPr/>
        </p:nvPicPr>
        <p:blipFill>
          <a:blip r:embed="rId3" cstate="print"/>
          <a:srcRect r="79268" b="3517"/>
          <a:stretch>
            <a:fillRect/>
          </a:stretch>
        </p:blipFill>
        <p:spPr bwMode="auto">
          <a:xfrm>
            <a:off x="7596188" y="0"/>
            <a:ext cx="1547812" cy="148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150" y="4005263"/>
            <a:ext cx="4608513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2" descr="European Research Council logo">
            <a:hlinkClick r:id="rId5" tooltip="European Research Council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08913" y="3475038"/>
            <a:ext cx="1193800" cy="124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08850" y="6130925"/>
            <a:ext cx="1716088" cy="53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67625" y="5013325"/>
            <a:ext cx="1296988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78750" y="1773238"/>
            <a:ext cx="12573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9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-1581150" y="0"/>
            <a:ext cx="1905000" cy="457200"/>
          </a:xfrm>
          <a:noFill/>
        </p:spPr>
        <p:txBody>
          <a:bodyPr/>
          <a:lstStyle/>
          <a:p>
            <a:fld id="{926B7E21-6BA1-45B8-82B8-B472A3712697}" type="slidenum">
              <a:rPr lang="en-GB" sz="1800" b="1" smtClean="0">
                <a:latin typeface="Calibri" pitchFamily="34" charset="0"/>
                <a:ea typeface="ＭＳ Ｐゴシック" pitchFamily="34" charset="-128"/>
              </a:rPr>
              <a:pPr/>
              <a:t>1</a:t>
            </a:fld>
            <a:endParaRPr lang="en-GB" sz="1800" b="1" smtClean="0"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415925" y="115888"/>
            <a:ext cx="82597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30000"/>
              </a:lnSpc>
              <a:spcBef>
                <a:spcPct val="50000"/>
              </a:spcBef>
              <a:buFont typeface="Times" pitchFamily="18" charset="0"/>
              <a:buNone/>
            </a:pPr>
            <a:r>
              <a:rPr lang="en-GB" sz="3200" b="1">
                <a:solidFill>
                  <a:srgbClr val="003399"/>
                </a:solidFill>
                <a:latin typeface="Calibri" pitchFamily="34" charset="0"/>
              </a:rPr>
              <a:t> 3. Why the Pliocene and mid-Pliocene?</a:t>
            </a:r>
            <a:endParaRPr lang="en-GB" sz="3200">
              <a:solidFill>
                <a:srgbClr val="003399"/>
              </a:solidFill>
              <a:latin typeface="Calibri" pitchFamily="34" charset="0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8388350" y="1052513"/>
            <a:ext cx="576263" cy="1687512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2292" name="TextBox 13"/>
          <p:cNvSpPr txBox="1">
            <a:spLocks noChangeArrowheads="1"/>
          </p:cNvSpPr>
          <p:nvPr/>
        </p:nvSpPr>
        <p:spPr bwMode="auto">
          <a:xfrm>
            <a:off x="4175125" y="1484313"/>
            <a:ext cx="4789488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5600" indent="-355600" eaLnBrk="0" hangingPunct="0">
              <a:lnSpc>
                <a:spcPct val="150000"/>
              </a:lnSpc>
              <a:buFont typeface="Wingdings" pitchFamily="2" charset="2"/>
              <a:buChar char="§"/>
            </a:pPr>
            <a:r>
              <a:rPr lang="en-GB" sz="2400">
                <a:latin typeface="Calibri" pitchFamily="34" charset="0"/>
              </a:rPr>
              <a:t>We have abundant geological data for the Pliocene</a:t>
            </a:r>
          </a:p>
          <a:p>
            <a:pPr marL="355600" indent="-355600" eaLnBrk="0" hangingPunct="0">
              <a:lnSpc>
                <a:spcPct val="150000"/>
              </a:lnSpc>
              <a:buFont typeface="Wingdings" pitchFamily="2" charset="2"/>
              <a:buChar char="§"/>
            </a:pPr>
            <a:r>
              <a:rPr lang="en-GB" sz="2400">
                <a:latin typeface="Calibri" pitchFamily="34" charset="0"/>
              </a:rPr>
              <a:t>Pliocene CO</a:t>
            </a:r>
            <a:r>
              <a:rPr lang="en-GB" sz="2400" baseline="-25000">
                <a:latin typeface="Calibri" pitchFamily="34" charset="0"/>
              </a:rPr>
              <a:t>2</a:t>
            </a:r>
            <a:r>
              <a:rPr lang="en-GB" sz="2400">
                <a:latin typeface="Calibri" pitchFamily="34" charset="0"/>
              </a:rPr>
              <a:t> concentrations were almost the same as today</a:t>
            </a:r>
          </a:p>
          <a:p>
            <a:pPr marL="355600" indent="-355600" eaLnBrk="0" hangingPunct="0">
              <a:lnSpc>
                <a:spcPct val="150000"/>
              </a:lnSpc>
              <a:buFont typeface="Wingdings" pitchFamily="2" charset="2"/>
              <a:buChar char="§"/>
            </a:pPr>
            <a:r>
              <a:rPr lang="en-GB" sz="2400">
                <a:latin typeface="Calibri" pitchFamily="34" charset="0"/>
              </a:rPr>
              <a:t>Continents were in their modern positions</a:t>
            </a:r>
          </a:p>
          <a:p>
            <a:pPr marL="355600" indent="-355600" eaLnBrk="0" hangingPunct="0">
              <a:lnSpc>
                <a:spcPct val="150000"/>
              </a:lnSpc>
              <a:buFont typeface="Wingdings" pitchFamily="2" charset="2"/>
              <a:buChar char="§"/>
            </a:pPr>
            <a:r>
              <a:rPr lang="en-GB" sz="2400">
                <a:latin typeface="Calibri" pitchFamily="34" charset="0"/>
              </a:rPr>
              <a:t>Pliocene ecosystems were similar to modern</a:t>
            </a:r>
          </a:p>
        </p:txBody>
      </p:sp>
      <p:sp>
        <p:nvSpPr>
          <p:cNvPr id="12293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-1436688" y="0"/>
            <a:ext cx="1905001" cy="457200"/>
          </a:xfrm>
          <a:noFill/>
        </p:spPr>
        <p:txBody>
          <a:bodyPr/>
          <a:lstStyle/>
          <a:p>
            <a:fld id="{011542D7-C0FA-4FF4-A60A-8165B81A579D}" type="slidenum">
              <a:rPr lang="en-GB" sz="1800" b="1" smtClean="0">
                <a:latin typeface="Calibri" pitchFamily="34" charset="0"/>
                <a:ea typeface="ＭＳ Ｐゴシック" pitchFamily="34" charset="-128"/>
              </a:rPr>
              <a:pPr/>
              <a:t>10</a:t>
            </a:fld>
            <a:endParaRPr lang="en-GB" sz="1800" b="1" smtClean="0">
              <a:latin typeface="Calibri" pitchFamily="34" charset="0"/>
              <a:ea typeface="ＭＳ Ｐゴシック" pitchFamily="34" charset="-128"/>
            </a:endParaRPr>
          </a:p>
        </p:txBody>
      </p:sp>
      <p:pic>
        <p:nvPicPr>
          <p:cNvPr id="7" name="Picture 8" descr="DOWSETT_fig1.jpg"/>
          <p:cNvPicPr>
            <a:picLocks noChangeAspect="1"/>
          </p:cNvPicPr>
          <p:nvPr/>
        </p:nvPicPr>
        <p:blipFill>
          <a:blip r:embed="rId4" cstate="print"/>
          <a:srcRect l="4951" t="3365" r="49867" b="16362"/>
          <a:stretch>
            <a:fillRect/>
          </a:stretch>
        </p:blipFill>
        <p:spPr bwMode="auto">
          <a:xfrm>
            <a:off x="179388" y="930275"/>
            <a:ext cx="3960564" cy="561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DOWSETT_fig1.jpg"/>
          <p:cNvPicPr>
            <a:picLocks noChangeAspect="1"/>
          </p:cNvPicPr>
          <p:nvPr/>
        </p:nvPicPr>
        <p:blipFill>
          <a:blip r:embed="rId4" cstate="print"/>
          <a:srcRect l="4951" t="3365" r="49867" b="16362"/>
          <a:stretch>
            <a:fillRect/>
          </a:stretch>
        </p:blipFill>
        <p:spPr bwMode="auto">
          <a:xfrm>
            <a:off x="179388" y="930275"/>
            <a:ext cx="3744912" cy="561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2"/>
          <p:cNvSpPr>
            <a:spLocks noChangeArrowheads="1"/>
          </p:cNvSpPr>
          <p:nvPr/>
        </p:nvSpPr>
        <p:spPr bwMode="auto">
          <a:xfrm>
            <a:off x="415925" y="11113"/>
            <a:ext cx="82597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30000"/>
              </a:lnSpc>
              <a:spcBef>
                <a:spcPct val="50000"/>
              </a:spcBef>
              <a:buFont typeface="Times" pitchFamily="18" charset="0"/>
              <a:buNone/>
            </a:pPr>
            <a:r>
              <a:rPr lang="en-GB" sz="3200" b="1">
                <a:solidFill>
                  <a:srgbClr val="003399"/>
                </a:solidFill>
                <a:latin typeface="Calibri" pitchFamily="34" charset="0"/>
              </a:rPr>
              <a:t> 3. Why the Pliocene and mid-Pliocene?</a:t>
            </a:r>
            <a:endParaRPr lang="en-GB" sz="3200">
              <a:solidFill>
                <a:srgbClr val="003399"/>
              </a:solidFill>
              <a:latin typeface="Calibri" pitchFamily="34" charset="0"/>
            </a:endParaRPr>
          </a:p>
        </p:txBody>
      </p:sp>
      <p:sp>
        <p:nvSpPr>
          <p:cNvPr id="13316" name="Rectangle 3"/>
          <p:cNvSpPr>
            <a:spLocks noChangeArrowheads="1"/>
          </p:cNvSpPr>
          <p:nvPr/>
        </p:nvSpPr>
        <p:spPr bwMode="auto">
          <a:xfrm>
            <a:off x="8388350" y="1052513"/>
            <a:ext cx="576263" cy="1687512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331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-1476375" y="0"/>
            <a:ext cx="1905000" cy="457200"/>
          </a:xfrm>
          <a:noFill/>
        </p:spPr>
        <p:txBody>
          <a:bodyPr/>
          <a:lstStyle/>
          <a:p>
            <a:fld id="{3C52B959-4A5C-488F-8071-F25F6A874A1B}" type="slidenum">
              <a:rPr lang="en-GB" sz="1800" b="1" smtClean="0">
                <a:latin typeface="Calibri" pitchFamily="34" charset="0"/>
                <a:ea typeface="ＭＳ Ｐゴシック" pitchFamily="34" charset="-128"/>
              </a:rPr>
              <a:pPr/>
              <a:t>11</a:t>
            </a:fld>
            <a:endParaRPr lang="en-GB" sz="1800" b="1" smtClean="0">
              <a:latin typeface="Calibri" pitchFamily="34" charset="0"/>
              <a:ea typeface="ＭＳ Ｐゴシック" pitchFamily="34" charset="-128"/>
            </a:endParaRPr>
          </a:p>
        </p:txBody>
      </p:sp>
      <p:pic>
        <p:nvPicPr>
          <p:cNvPr id="13319" name="Picture 6" descr="C:\Users\Sam\AppData\Local\Microsoft\Windows\Temporary Internet Files\Content.IE5\EK5CDWV6\MC900441428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24063" y="4149725"/>
            <a:ext cx="1468437" cy="146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12"/>
          <p:cNvGrpSpPr/>
          <p:nvPr/>
        </p:nvGrpSpPr>
        <p:grpSpPr>
          <a:xfrm>
            <a:off x="4572000" y="908050"/>
            <a:ext cx="4176713" cy="5545286"/>
            <a:chOff x="4572000" y="908050"/>
            <a:chExt cx="4176713" cy="5545286"/>
          </a:xfrm>
        </p:grpSpPr>
        <p:pic>
          <p:nvPicPr>
            <p:cNvPr id="13320" name="Picture 1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716463" y="908050"/>
              <a:ext cx="4032250" cy="2736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2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788024" y="3789040"/>
              <a:ext cx="3960440" cy="2664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Rectangle 11"/>
            <p:cNvSpPr/>
            <p:nvPr/>
          </p:nvSpPr>
          <p:spPr bwMode="auto">
            <a:xfrm>
              <a:off x="4572000" y="1196752"/>
              <a:ext cx="432048" cy="43204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28" charset="0"/>
                <a:ea typeface="ＭＳ Ｐゴシック" pitchFamily="28" charset="-128"/>
              </a:endParaRPr>
            </a:p>
          </p:txBody>
        </p:sp>
      </p:grp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923928" y="6381328"/>
            <a:ext cx="3240360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eaLnBrk="0" hangingPunct="0">
              <a:spcBef>
                <a:spcPts val="118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 dirty="0" smtClean="0">
                <a:solidFill>
                  <a:srgbClr val="000000"/>
                </a:solidFill>
              </a:rPr>
              <a:t>Haywood </a:t>
            </a:r>
            <a:r>
              <a:rPr lang="en-GB" sz="1400" dirty="0">
                <a:solidFill>
                  <a:srgbClr val="000000"/>
                </a:solidFill>
              </a:rPr>
              <a:t>et al. </a:t>
            </a:r>
            <a:r>
              <a:rPr lang="en-GB" sz="1400" dirty="0" smtClean="0">
                <a:solidFill>
                  <a:srgbClr val="000000"/>
                </a:solidFill>
              </a:rPr>
              <a:t>(2011)</a:t>
            </a:r>
            <a:endParaRPr lang="en-GB" sz="1400" dirty="0">
              <a:solidFill>
                <a:srgbClr val="000000"/>
              </a:solidFill>
            </a:endParaRPr>
          </a:p>
        </p:txBody>
      </p:sp>
      <p:cxnSp>
        <p:nvCxnSpPr>
          <p:cNvPr id="13321" name="Straight Arrow Connector 7"/>
          <p:cNvCxnSpPr>
            <a:cxnSpLocks noChangeShapeType="1"/>
          </p:cNvCxnSpPr>
          <p:nvPr/>
        </p:nvCxnSpPr>
        <p:spPr bwMode="auto">
          <a:xfrm flipV="1">
            <a:off x="3276600" y="3357563"/>
            <a:ext cx="1582738" cy="1439862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none" w="lg" len="lg"/>
            <a:tailEnd type="arrow" w="lg" len="lg"/>
          </a:ln>
        </p:spPr>
      </p:cxn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5" descr="tippingpoint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141663"/>
            <a:ext cx="6659563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12"/>
          <p:cNvSpPr>
            <a:spLocks noChangeArrowheads="1"/>
          </p:cNvSpPr>
          <p:nvPr/>
        </p:nvSpPr>
        <p:spPr bwMode="auto">
          <a:xfrm>
            <a:off x="3708400" y="1052513"/>
            <a:ext cx="215900" cy="288925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404813"/>
            <a:ext cx="4464050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463" y="3141663"/>
            <a:ext cx="4176712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342" name="Straight Arrow Connector 22"/>
          <p:cNvCxnSpPr>
            <a:cxnSpLocks noChangeShapeType="1"/>
          </p:cNvCxnSpPr>
          <p:nvPr/>
        </p:nvCxnSpPr>
        <p:spPr bwMode="auto">
          <a:xfrm flipV="1">
            <a:off x="1979613" y="3860800"/>
            <a:ext cx="4464050" cy="360363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14343" name="Straight Arrow Connector 25"/>
          <p:cNvCxnSpPr>
            <a:cxnSpLocks noChangeShapeType="1"/>
          </p:cNvCxnSpPr>
          <p:nvPr/>
        </p:nvCxnSpPr>
        <p:spPr bwMode="auto">
          <a:xfrm flipH="1">
            <a:off x="2411413" y="1700213"/>
            <a:ext cx="0" cy="273685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14344" name="Straight Arrow Connector 28"/>
          <p:cNvCxnSpPr>
            <a:cxnSpLocks noChangeShapeType="1"/>
          </p:cNvCxnSpPr>
          <p:nvPr/>
        </p:nvCxnSpPr>
        <p:spPr bwMode="auto">
          <a:xfrm flipV="1">
            <a:off x="1692275" y="4581525"/>
            <a:ext cx="4248150" cy="287338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14345" name="Straight Arrow Connector 30"/>
          <p:cNvCxnSpPr>
            <a:cxnSpLocks noChangeShapeType="1"/>
          </p:cNvCxnSpPr>
          <p:nvPr/>
        </p:nvCxnSpPr>
        <p:spPr bwMode="auto">
          <a:xfrm flipV="1">
            <a:off x="2843213" y="5661025"/>
            <a:ext cx="3816350" cy="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14346" name="Straight Arrow Connector 31"/>
          <p:cNvCxnSpPr>
            <a:cxnSpLocks noChangeShapeType="1"/>
          </p:cNvCxnSpPr>
          <p:nvPr/>
        </p:nvCxnSpPr>
        <p:spPr bwMode="auto">
          <a:xfrm flipH="1">
            <a:off x="2124075" y="908050"/>
            <a:ext cx="71438" cy="3025775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14347" name="Straight Arrow Connector 34"/>
          <p:cNvCxnSpPr>
            <a:cxnSpLocks noChangeShapeType="1"/>
          </p:cNvCxnSpPr>
          <p:nvPr/>
        </p:nvCxnSpPr>
        <p:spPr bwMode="auto">
          <a:xfrm>
            <a:off x="3419475" y="1700213"/>
            <a:ext cx="0" cy="2808287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14348" name="Straight Arrow Connector 37"/>
          <p:cNvCxnSpPr>
            <a:cxnSpLocks noChangeShapeType="1"/>
          </p:cNvCxnSpPr>
          <p:nvPr/>
        </p:nvCxnSpPr>
        <p:spPr bwMode="auto">
          <a:xfrm>
            <a:off x="3851275" y="981075"/>
            <a:ext cx="0" cy="295275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14349" name="Straight Arrow Connector 43"/>
          <p:cNvCxnSpPr>
            <a:cxnSpLocks noChangeShapeType="1"/>
          </p:cNvCxnSpPr>
          <p:nvPr/>
        </p:nvCxnSpPr>
        <p:spPr bwMode="auto">
          <a:xfrm flipV="1">
            <a:off x="1619250" y="5876925"/>
            <a:ext cx="4105275" cy="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 type="arrow" w="med" len="med"/>
            <a:tailEnd type="arrow" w="med" len="med"/>
          </a:ln>
        </p:spPr>
      </p:cxnSp>
      <p:sp>
        <p:nvSpPr>
          <p:cNvPr id="14350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-1436688" y="0"/>
            <a:ext cx="1905001" cy="457200"/>
          </a:xfrm>
          <a:noFill/>
        </p:spPr>
        <p:txBody>
          <a:bodyPr/>
          <a:lstStyle/>
          <a:p>
            <a:fld id="{A732CA5D-5414-45E0-898C-F38788C332E4}" type="slidenum">
              <a:rPr lang="en-GB" sz="1800" b="1" smtClean="0">
                <a:latin typeface="Calibri" pitchFamily="34" charset="0"/>
                <a:ea typeface="ＭＳ Ｐゴシック" pitchFamily="34" charset="-128"/>
              </a:rPr>
              <a:pPr/>
              <a:t>12</a:t>
            </a:fld>
            <a:endParaRPr lang="en-GB" sz="1800" b="1" smtClean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4351" name="Rectangle 2"/>
          <p:cNvSpPr>
            <a:spLocks noChangeArrowheads="1"/>
          </p:cNvSpPr>
          <p:nvPr/>
        </p:nvSpPr>
        <p:spPr bwMode="auto">
          <a:xfrm>
            <a:off x="4327525" y="695325"/>
            <a:ext cx="49688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30000"/>
              </a:lnSpc>
              <a:spcBef>
                <a:spcPct val="50000"/>
              </a:spcBef>
              <a:buFont typeface="Times" pitchFamily="18" charset="0"/>
              <a:buNone/>
            </a:pPr>
            <a:r>
              <a:rPr lang="en-GB" sz="3200" b="1">
                <a:solidFill>
                  <a:srgbClr val="003399"/>
                </a:solidFill>
                <a:latin typeface="Calibri" pitchFamily="34" charset="0"/>
              </a:rPr>
              <a:t> Enough data to show very interesting parallels!</a:t>
            </a:r>
            <a:endParaRPr lang="en-GB" sz="3200">
              <a:solidFill>
                <a:srgbClr val="003399"/>
              </a:solidFill>
              <a:latin typeface="Calibri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 idx="4294967295"/>
          </p:nvPr>
        </p:nvSpPr>
        <p:spPr>
          <a:xfrm>
            <a:off x="900113" y="798513"/>
            <a:ext cx="7743825" cy="182562"/>
          </a:xfrm>
        </p:spPr>
        <p:txBody>
          <a:bodyPr/>
          <a:lstStyle/>
          <a:p>
            <a:r>
              <a:rPr lang="en-US" sz="2400" smtClean="0">
                <a:latin typeface="Calibri" pitchFamily="34" charset="0"/>
              </a:rPr>
              <a:t>The Pliocene climate/CO</a:t>
            </a:r>
            <a:r>
              <a:rPr lang="en-US" sz="2400" baseline="-25000" smtClean="0">
                <a:latin typeface="Calibri" pitchFamily="34" charset="0"/>
              </a:rPr>
              <a:t>2</a:t>
            </a:r>
            <a:r>
              <a:rPr lang="en-US" sz="2400" smtClean="0">
                <a:latin typeface="Calibri" pitchFamily="34" charset="0"/>
              </a:rPr>
              <a:t> paradox!?</a:t>
            </a:r>
          </a:p>
        </p:txBody>
      </p:sp>
      <p:sp>
        <p:nvSpPr>
          <p:cNvPr id="15363" name="Rectangle 2"/>
          <p:cNvSpPr txBox="1">
            <a:spLocks noChangeArrowheads="1"/>
          </p:cNvSpPr>
          <p:nvPr/>
        </p:nvSpPr>
        <p:spPr bwMode="ltGray">
          <a:xfrm>
            <a:off x="1476375" y="5805488"/>
            <a:ext cx="6480175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/>
            <a:r>
              <a:rPr lang="en-GB" sz="2400">
                <a:latin typeface="Calibri" pitchFamily="34" charset="0"/>
              </a:rPr>
              <a:t>Bartoli et al. (2011). Paleoceanography compilation.</a:t>
            </a:r>
          </a:p>
        </p:txBody>
      </p:sp>
      <p:sp>
        <p:nvSpPr>
          <p:cNvPr id="15364" name="Rectangle 2"/>
          <p:cNvSpPr>
            <a:spLocks noChangeArrowheads="1"/>
          </p:cNvSpPr>
          <p:nvPr/>
        </p:nvSpPr>
        <p:spPr bwMode="auto">
          <a:xfrm>
            <a:off x="0" y="4445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30000"/>
              </a:lnSpc>
              <a:spcBef>
                <a:spcPct val="50000"/>
              </a:spcBef>
              <a:buFont typeface="Times" pitchFamily="18" charset="0"/>
              <a:buNone/>
            </a:pPr>
            <a:r>
              <a:rPr lang="en-GB" sz="3200" b="1">
                <a:solidFill>
                  <a:srgbClr val="003399"/>
                </a:solidFill>
                <a:latin typeface="Calibri" pitchFamily="34" charset="0"/>
              </a:rPr>
              <a:t> 4. Changing view of mid-Pliocene environments</a:t>
            </a:r>
            <a:endParaRPr lang="en-GB" sz="3200">
              <a:solidFill>
                <a:srgbClr val="003399"/>
              </a:solidFill>
              <a:latin typeface="Calibri" pitchFamily="34" charset="0"/>
            </a:endParaRPr>
          </a:p>
        </p:txBody>
      </p:sp>
      <p:pic>
        <p:nvPicPr>
          <p:cNvPr id="1536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1196975"/>
            <a:ext cx="6210300" cy="453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549400" y="0"/>
            <a:ext cx="1905000" cy="457200"/>
          </a:xfrm>
          <a:noFill/>
        </p:spPr>
        <p:txBody>
          <a:bodyPr/>
          <a:lstStyle/>
          <a:p>
            <a:fld id="{F1C31EFE-DC94-45F1-B33B-F04C406A5F6C}" type="slidenum">
              <a:rPr lang="en-GB" sz="1800" b="1" smtClean="0">
                <a:latin typeface="Calibri" pitchFamily="34" charset="0"/>
                <a:ea typeface="ＭＳ Ｐゴシック" pitchFamily="34" charset="-128"/>
              </a:rPr>
              <a:pPr/>
              <a:t>13</a:t>
            </a:fld>
            <a:endParaRPr lang="en-GB" sz="1800" b="1" smtClean="0"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 idx="4294967295"/>
          </p:nvPr>
        </p:nvSpPr>
        <p:spPr>
          <a:xfrm>
            <a:off x="107950" y="476250"/>
            <a:ext cx="8686800" cy="1052513"/>
          </a:xfrm>
        </p:spPr>
        <p:txBody>
          <a:bodyPr/>
          <a:lstStyle/>
          <a:p>
            <a:r>
              <a:rPr lang="en-US" sz="2400" smtClean="0">
                <a:latin typeface="Calibri" pitchFamily="34" charset="0"/>
              </a:rPr>
              <a:t>- Range in Sea Level Estimates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</p:nvPr>
        </p:nvGraphicFramePr>
        <p:xfrm>
          <a:off x="-1044624" y="16288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242888" y="2225675"/>
            <a:ext cx="10429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1800">
                <a:latin typeface="Calibri" pitchFamily="34" charset="0"/>
              </a:rPr>
              <a:t>35   </a:t>
            </a:r>
            <a:r>
              <a:rPr lang="en-US" sz="1800">
                <a:solidFill>
                  <a:schemeClr val="bg1"/>
                </a:solidFill>
                <a:latin typeface="Calibri" pitchFamily="34" charset="0"/>
              </a:rPr>
              <a:t>±17</a:t>
            </a:r>
          </a:p>
        </p:txBody>
      </p:sp>
      <p:sp>
        <p:nvSpPr>
          <p:cNvPr id="16389" name="TextBox 5"/>
          <p:cNvSpPr txBox="1">
            <a:spLocks noChangeArrowheads="1"/>
          </p:cNvSpPr>
          <p:nvPr/>
        </p:nvSpPr>
        <p:spPr bwMode="auto">
          <a:xfrm>
            <a:off x="250825" y="4549775"/>
            <a:ext cx="438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1800">
                <a:latin typeface="Calibri" pitchFamily="34" charset="0"/>
              </a:rPr>
              <a:t>20</a:t>
            </a:r>
          </a:p>
        </p:txBody>
      </p:sp>
      <p:sp>
        <p:nvSpPr>
          <p:cNvPr id="16390" name="TextBox 6"/>
          <p:cNvSpPr txBox="1">
            <a:spLocks noChangeArrowheads="1"/>
          </p:cNvSpPr>
          <p:nvPr/>
        </p:nvSpPr>
        <p:spPr bwMode="auto">
          <a:xfrm>
            <a:off x="250825" y="2833688"/>
            <a:ext cx="438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1800">
                <a:latin typeface="Calibri" pitchFamily="34" charset="0"/>
              </a:rPr>
              <a:t>25</a:t>
            </a:r>
          </a:p>
        </p:txBody>
      </p:sp>
      <p:sp>
        <p:nvSpPr>
          <p:cNvPr id="16391" name="TextBox 7"/>
          <p:cNvSpPr txBox="1">
            <a:spLocks noChangeArrowheads="1"/>
          </p:cNvSpPr>
          <p:nvPr/>
        </p:nvSpPr>
        <p:spPr bwMode="auto">
          <a:xfrm>
            <a:off x="250825" y="5122863"/>
            <a:ext cx="10620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1800">
                <a:latin typeface="Calibri" pitchFamily="34" charset="0"/>
              </a:rPr>
              <a:t>15   </a:t>
            </a:r>
            <a:r>
              <a:rPr lang="en-US" sz="1800">
                <a:solidFill>
                  <a:schemeClr val="bg1"/>
                </a:solidFill>
                <a:latin typeface="Calibri" pitchFamily="34" charset="0"/>
              </a:rPr>
              <a:t>to 30</a:t>
            </a:r>
          </a:p>
        </p:txBody>
      </p:sp>
      <p:sp>
        <p:nvSpPr>
          <p:cNvPr id="16392" name="TextBox 8"/>
          <p:cNvSpPr txBox="1">
            <a:spLocks noChangeArrowheads="1"/>
          </p:cNvSpPr>
          <p:nvPr/>
        </p:nvSpPr>
        <p:spPr bwMode="auto">
          <a:xfrm>
            <a:off x="250825" y="5699125"/>
            <a:ext cx="438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1800">
                <a:latin typeface="Calibri" pitchFamily="34" charset="0"/>
              </a:rPr>
              <a:t>30</a:t>
            </a:r>
          </a:p>
        </p:txBody>
      </p:sp>
      <p:sp>
        <p:nvSpPr>
          <p:cNvPr id="16393" name="TextBox 9"/>
          <p:cNvSpPr txBox="1">
            <a:spLocks noChangeArrowheads="1"/>
          </p:cNvSpPr>
          <p:nvPr/>
        </p:nvSpPr>
        <p:spPr bwMode="auto">
          <a:xfrm>
            <a:off x="250825" y="3963988"/>
            <a:ext cx="438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1800">
                <a:latin typeface="Calibri" pitchFamily="34" charset="0"/>
              </a:rPr>
              <a:t>40</a:t>
            </a:r>
          </a:p>
        </p:txBody>
      </p:sp>
      <p:sp>
        <p:nvSpPr>
          <p:cNvPr id="16394" name="TextBox 10"/>
          <p:cNvSpPr txBox="1">
            <a:spLocks noChangeArrowheads="1"/>
          </p:cNvSpPr>
          <p:nvPr/>
        </p:nvSpPr>
        <p:spPr bwMode="auto">
          <a:xfrm>
            <a:off x="250825" y="3402013"/>
            <a:ext cx="438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1800">
                <a:latin typeface="Calibri" pitchFamily="34" charset="0"/>
              </a:rPr>
              <a:t>40</a:t>
            </a:r>
          </a:p>
        </p:txBody>
      </p:sp>
      <p:sp>
        <p:nvSpPr>
          <p:cNvPr id="16395" name="TextBox 11"/>
          <p:cNvSpPr txBox="1">
            <a:spLocks noChangeArrowheads="1"/>
          </p:cNvSpPr>
          <p:nvPr/>
        </p:nvSpPr>
        <p:spPr bwMode="auto">
          <a:xfrm>
            <a:off x="250825" y="1646238"/>
            <a:ext cx="438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1800">
                <a:latin typeface="Calibri" pitchFamily="34" charset="0"/>
              </a:rPr>
              <a:t>60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5775" y="1258888"/>
            <a:ext cx="1246188" cy="33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16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ＭＳ Ｐゴシック" charset="-128"/>
              </a:rPr>
              <a:t>Meters ASL</a:t>
            </a:r>
          </a:p>
        </p:txBody>
      </p:sp>
      <p:grpSp>
        <p:nvGrpSpPr>
          <p:cNvPr id="16397" name="Group 25"/>
          <p:cNvGrpSpPr>
            <a:grpSpLocks/>
          </p:cNvGrpSpPr>
          <p:nvPr/>
        </p:nvGrpSpPr>
        <p:grpSpPr bwMode="auto">
          <a:xfrm>
            <a:off x="6011863" y="1557338"/>
            <a:ext cx="2881312" cy="2519362"/>
            <a:chOff x="69007" y="1161057"/>
            <a:chExt cx="2607518" cy="2011761"/>
          </a:xfrm>
        </p:grpSpPr>
        <p:pic>
          <p:nvPicPr>
            <p:cNvPr id="16401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9007" y="1161057"/>
              <a:ext cx="2607518" cy="20117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7" name="Straight Connector 16"/>
            <p:cNvCxnSpPr/>
            <p:nvPr/>
          </p:nvCxnSpPr>
          <p:spPr>
            <a:xfrm>
              <a:off x="576144" y="2265180"/>
              <a:ext cx="2042915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398" name="Rectangle 2"/>
          <p:cNvSpPr>
            <a:spLocks noChangeArrowheads="1"/>
          </p:cNvSpPr>
          <p:nvPr/>
        </p:nvSpPr>
        <p:spPr bwMode="auto">
          <a:xfrm>
            <a:off x="0" y="8255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30000"/>
              </a:lnSpc>
              <a:spcBef>
                <a:spcPct val="50000"/>
              </a:spcBef>
              <a:buFont typeface="Times" pitchFamily="18" charset="0"/>
              <a:buNone/>
            </a:pPr>
            <a:r>
              <a:rPr lang="en-GB" sz="3200" b="1">
                <a:solidFill>
                  <a:srgbClr val="003399"/>
                </a:solidFill>
                <a:latin typeface="Calibri" pitchFamily="34" charset="0"/>
              </a:rPr>
              <a:t> 4. Changing view of mid-Pliocene environments</a:t>
            </a:r>
            <a:endParaRPr lang="en-GB" sz="3200">
              <a:solidFill>
                <a:srgbClr val="003399"/>
              </a:solidFill>
              <a:latin typeface="Calibri" pitchFamily="34" charset="0"/>
            </a:endParaRPr>
          </a:p>
        </p:txBody>
      </p:sp>
      <p:sp>
        <p:nvSpPr>
          <p:cNvPr id="16399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-1549400" y="0"/>
            <a:ext cx="1905000" cy="457200"/>
          </a:xfrm>
          <a:noFill/>
        </p:spPr>
        <p:txBody>
          <a:bodyPr/>
          <a:lstStyle/>
          <a:p>
            <a:fld id="{2A1D5CF9-6193-40EE-967E-55AD1AFD71F1}" type="slidenum">
              <a:rPr lang="en-GB" sz="1800" b="1" smtClean="0">
                <a:latin typeface="Calibri" pitchFamily="34" charset="0"/>
                <a:ea typeface="ＭＳ Ｐゴシック" pitchFamily="34" charset="-128"/>
              </a:rPr>
              <a:pPr/>
              <a:t>14</a:t>
            </a:fld>
            <a:endParaRPr lang="en-GB" sz="1800" b="1" smtClean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6400" name="TextBox 18"/>
          <p:cNvSpPr txBox="1">
            <a:spLocks noChangeArrowheads="1"/>
          </p:cNvSpPr>
          <p:nvPr/>
        </p:nvSpPr>
        <p:spPr bwMode="ltGray">
          <a:xfrm>
            <a:off x="6372225" y="4149725"/>
            <a:ext cx="266382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/>
            <a:r>
              <a:rPr lang="en-GB" sz="2400">
                <a:latin typeface="Calibri" pitchFamily="34" charset="0"/>
              </a:rPr>
              <a:t>Dowsett et al. (2010).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5" descr="sections.tif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75250" y="1557338"/>
            <a:ext cx="3792538" cy="425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itle 1"/>
          <p:cNvSpPr>
            <a:spLocks noGrp="1"/>
          </p:cNvSpPr>
          <p:nvPr>
            <p:ph type="title" idx="4294967295"/>
          </p:nvPr>
        </p:nvSpPr>
        <p:spPr>
          <a:xfrm>
            <a:off x="323850" y="549275"/>
            <a:ext cx="8820150" cy="1143000"/>
          </a:xfrm>
        </p:spPr>
        <p:txBody>
          <a:bodyPr/>
          <a:lstStyle/>
          <a:p>
            <a:r>
              <a:rPr lang="en-US" sz="2400" smtClean="0">
                <a:latin typeface="Calibri" pitchFamily="34" charset="0"/>
              </a:rPr>
              <a:t>Pliocene sea-Level: Atlantic coastal plain</a:t>
            </a:r>
          </a:p>
        </p:txBody>
      </p:sp>
      <p:pic>
        <p:nvPicPr>
          <p:cNvPr id="17412" name="Picture 10" descr="Orangeburg Scarp Landsat.pd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23825" y="1557338"/>
            <a:ext cx="4586288" cy="441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323850" y="5538788"/>
            <a:ext cx="1831975" cy="2746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ＭＳ Ｐゴシック" charset="-128"/>
              </a:rPr>
              <a:t>Orangeburg Scarp, ACP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667250" y="4421188"/>
            <a:ext cx="508000" cy="1397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7415" name="TextBox 8"/>
          <p:cNvSpPr txBox="1">
            <a:spLocks noChangeArrowheads="1"/>
          </p:cNvSpPr>
          <p:nvPr/>
        </p:nvSpPr>
        <p:spPr bwMode="auto">
          <a:xfrm>
            <a:off x="0" y="6021388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/>
            <a:r>
              <a:rPr lang="en-US" sz="1700">
                <a:latin typeface="Calibri" pitchFamily="34" charset="0"/>
              </a:rPr>
              <a:t>Dowsett, H.J. and Cronin, T.M., 1990. High eustatic sea level during the middle Pliocene: Evidence from the southeastern U.S. Atlantic Coastal Plain. </a:t>
            </a:r>
            <a:r>
              <a:rPr lang="en-US" sz="1700" i="1">
                <a:latin typeface="Calibri" pitchFamily="34" charset="0"/>
              </a:rPr>
              <a:t>Geology</a:t>
            </a:r>
            <a:r>
              <a:rPr lang="en-US" sz="1700">
                <a:latin typeface="Calibri" pitchFamily="34" charset="0"/>
              </a:rPr>
              <a:t>, 18(5): 435-438.</a:t>
            </a:r>
          </a:p>
        </p:txBody>
      </p:sp>
      <p:pic>
        <p:nvPicPr>
          <p:cNvPr id="17416" name="Picture 13" descr="Orangeburg_Scarp_US_map.pd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1749425"/>
            <a:ext cx="135572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schuckstes_mogartsbeach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03538" y="4560888"/>
            <a:ext cx="206057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808080">
                <a:alpha val="42999"/>
              </a:srgbClr>
            </a:outerShdw>
          </a:effectLst>
        </p:spPr>
      </p:pic>
      <p:sp>
        <p:nvSpPr>
          <p:cNvPr id="17418" name="Rectangle 2"/>
          <p:cNvSpPr>
            <a:spLocks noChangeArrowheads="1"/>
          </p:cNvSpPr>
          <p:nvPr/>
        </p:nvSpPr>
        <p:spPr bwMode="auto">
          <a:xfrm>
            <a:off x="0" y="8255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30000"/>
              </a:lnSpc>
              <a:spcBef>
                <a:spcPct val="50000"/>
              </a:spcBef>
              <a:buFont typeface="Times" pitchFamily="18" charset="0"/>
              <a:buNone/>
            </a:pPr>
            <a:r>
              <a:rPr lang="en-GB" sz="3200" b="1">
                <a:solidFill>
                  <a:srgbClr val="003399"/>
                </a:solidFill>
                <a:latin typeface="Calibri" pitchFamily="34" charset="0"/>
              </a:rPr>
              <a:t> 4. Changing view of mid-Pliocene environments</a:t>
            </a:r>
            <a:endParaRPr lang="en-GB" sz="3200">
              <a:solidFill>
                <a:srgbClr val="003399"/>
              </a:solidFill>
              <a:latin typeface="Calibri" pitchFamily="34" charset="0"/>
            </a:endParaRPr>
          </a:p>
        </p:txBody>
      </p:sp>
      <p:sp>
        <p:nvSpPr>
          <p:cNvPr id="17419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-1549400" y="0"/>
            <a:ext cx="1905000" cy="457200"/>
          </a:xfrm>
          <a:noFill/>
        </p:spPr>
        <p:txBody>
          <a:bodyPr/>
          <a:lstStyle/>
          <a:p>
            <a:fld id="{A1F1B4B7-15F6-4A71-A56C-2B91EF899FBF}" type="slidenum">
              <a:rPr lang="en-GB" sz="1800" b="1" smtClean="0">
                <a:latin typeface="Calibri" pitchFamily="34" charset="0"/>
                <a:ea typeface="ＭＳ Ｐゴシック" pitchFamily="34" charset="-128"/>
              </a:rPr>
              <a:pPr/>
              <a:t>15</a:t>
            </a:fld>
            <a:endParaRPr lang="en-GB" sz="1800" b="1" smtClean="0"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 idx="4294967295"/>
          </p:nvPr>
        </p:nvSpPr>
        <p:spPr>
          <a:xfrm>
            <a:off x="250825" y="674688"/>
            <a:ext cx="8788400" cy="738187"/>
          </a:xfrm>
        </p:spPr>
        <p:txBody>
          <a:bodyPr/>
          <a:lstStyle/>
          <a:p>
            <a:r>
              <a:rPr lang="en-GB" sz="2400" smtClean="0">
                <a:latin typeface="Calibri" pitchFamily="34" charset="0"/>
              </a:rPr>
              <a:t>Sea-level: estimating uplift rates</a:t>
            </a:r>
            <a:endParaRPr lang="en-US" sz="2400" smtClean="0">
              <a:latin typeface="Calibri" pitchFamily="34" charset="0"/>
            </a:endParaRPr>
          </a:p>
        </p:txBody>
      </p:sp>
      <p:pic>
        <p:nvPicPr>
          <p:cNvPr id="18435" name="Content Placeholder 3" descr="sea level_dks_redo.pdf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rcRect l="-4846" r="-4846"/>
          <a:stretch>
            <a:fillRect/>
          </a:stretch>
        </p:blipFill>
        <p:spPr>
          <a:xfrm>
            <a:off x="168275" y="1412875"/>
            <a:ext cx="9656763" cy="4767263"/>
          </a:xfrm>
        </p:spPr>
      </p:pic>
      <p:sp>
        <p:nvSpPr>
          <p:cNvPr id="18436" name="TextBox 4"/>
          <p:cNvSpPr txBox="1">
            <a:spLocks noChangeArrowheads="1"/>
          </p:cNvSpPr>
          <p:nvPr/>
        </p:nvSpPr>
        <p:spPr bwMode="auto">
          <a:xfrm>
            <a:off x="0" y="6227763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/>
            <a:r>
              <a:rPr lang="en-US" sz="1600">
                <a:latin typeface="Calibri" pitchFamily="34" charset="0"/>
              </a:rPr>
              <a:t>Dowsett, H.J. and Cronin, T.M., 1990. High eustatic sea level during the middle Pliocene: Evidence from the southeastern U.S. Atlantic Coastal Plain. </a:t>
            </a:r>
            <a:r>
              <a:rPr lang="en-US" sz="1600" i="1">
                <a:latin typeface="Calibri" pitchFamily="34" charset="0"/>
              </a:rPr>
              <a:t>Geology</a:t>
            </a:r>
            <a:r>
              <a:rPr lang="en-US" sz="1600">
                <a:latin typeface="Calibri" pitchFamily="34" charset="0"/>
              </a:rPr>
              <a:t>, 18(5): 435-438.</a:t>
            </a:r>
          </a:p>
        </p:txBody>
      </p:sp>
      <p:sp>
        <p:nvSpPr>
          <p:cNvPr id="18437" name="Rectangle 2"/>
          <p:cNvSpPr>
            <a:spLocks noChangeArrowheads="1"/>
          </p:cNvSpPr>
          <p:nvPr/>
        </p:nvSpPr>
        <p:spPr bwMode="auto">
          <a:xfrm>
            <a:off x="0" y="8255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30000"/>
              </a:lnSpc>
              <a:spcBef>
                <a:spcPct val="50000"/>
              </a:spcBef>
              <a:buFont typeface="Times" pitchFamily="18" charset="0"/>
              <a:buNone/>
            </a:pPr>
            <a:r>
              <a:rPr lang="en-GB" sz="3200" b="1">
                <a:solidFill>
                  <a:srgbClr val="003399"/>
                </a:solidFill>
                <a:latin typeface="Calibri" pitchFamily="34" charset="0"/>
              </a:rPr>
              <a:t> 4. Changing view of mid-Pliocene environments</a:t>
            </a:r>
            <a:endParaRPr lang="en-GB" sz="3200">
              <a:solidFill>
                <a:srgbClr val="003399"/>
              </a:solidFill>
              <a:latin typeface="Calibri" pitchFamily="34" charset="0"/>
            </a:endParaRPr>
          </a:p>
        </p:txBody>
      </p:sp>
      <p:sp>
        <p:nvSpPr>
          <p:cNvPr id="1843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549400" y="0"/>
            <a:ext cx="1905000" cy="457200"/>
          </a:xfrm>
          <a:noFill/>
        </p:spPr>
        <p:txBody>
          <a:bodyPr/>
          <a:lstStyle/>
          <a:p>
            <a:fld id="{7F46003F-AEC0-4AD5-97E5-2C16F7A2F2C1}" type="slidenum">
              <a:rPr lang="en-GB" sz="1800" b="1" smtClean="0">
                <a:latin typeface="Calibri" pitchFamily="34" charset="0"/>
                <a:ea typeface="ＭＳ Ｐゴシック" pitchFamily="34" charset="-128"/>
              </a:rPr>
              <a:pPr/>
              <a:t>16</a:t>
            </a:fld>
            <a:endParaRPr lang="en-GB" sz="1800" b="1" smtClean="0"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32500"/>
            <a:ext cx="48006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itle 1"/>
          <p:cNvSpPr>
            <a:spLocks noGrp="1"/>
          </p:cNvSpPr>
          <p:nvPr>
            <p:ph type="title" idx="4294967295"/>
          </p:nvPr>
        </p:nvSpPr>
        <p:spPr>
          <a:xfrm>
            <a:off x="250825" y="674688"/>
            <a:ext cx="8788400" cy="738187"/>
          </a:xfrm>
        </p:spPr>
        <p:txBody>
          <a:bodyPr/>
          <a:lstStyle/>
          <a:p>
            <a:r>
              <a:rPr lang="en-GB" sz="2400" smtClean="0">
                <a:latin typeface="Calibri" pitchFamily="34" charset="0"/>
              </a:rPr>
              <a:t>Sea-level: a new spanner in the works!</a:t>
            </a:r>
            <a:endParaRPr lang="en-US" sz="2400" smtClean="0">
              <a:latin typeface="Calibri" pitchFamily="34" charset="0"/>
            </a:endParaRPr>
          </a:p>
        </p:txBody>
      </p:sp>
      <p:sp>
        <p:nvSpPr>
          <p:cNvPr id="19460" name="Rectangle 2"/>
          <p:cNvSpPr>
            <a:spLocks noChangeArrowheads="1"/>
          </p:cNvSpPr>
          <p:nvPr/>
        </p:nvSpPr>
        <p:spPr bwMode="auto">
          <a:xfrm>
            <a:off x="0" y="8255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30000"/>
              </a:lnSpc>
              <a:spcBef>
                <a:spcPct val="50000"/>
              </a:spcBef>
              <a:buFont typeface="Times" pitchFamily="18" charset="0"/>
              <a:buNone/>
            </a:pPr>
            <a:r>
              <a:rPr lang="en-GB" sz="3200" b="1">
                <a:solidFill>
                  <a:srgbClr val="003399"/>
                </a:solidFill>
                <a:latin typeface="Calibri" pitchFamily="34" charset="0"/>
              </a:rPr>
              <a:t> 4. Changing view of mid-Pliocene environments</a:t>
            </a:r>
            <a:endParaRPr lang="en-GB" sz="3200">
              <a:solidFill>
                <a:srgbClr val="003399"/>
              </a:solidFill>
              <a:latin typeface="Calibri" pitchFamily="34" charset="0"/>
            </a:endParaRPr>
          </a:p>
        </p:txBody>
      </p:sp>
      <p:sp>
        <p:nvSpPr>
          <p:cNvPr id="1946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549400" y="0"/>
            <a:ext cx="1905000" cy="457200"/>
          </a:xfrm>
          <a:noFill/>
        </p:spPr>
        <p:txBody>
          <a:bodyPr/>
          <a:lstStyle/>
          <a:p>
            <a:fld id="{3612F8FB-40D4-479F-833C-62116796F4CE}" type="slidenum">
              <a:rPr lang="en-GB" sz="1800" b="1" smtClean="0">
                <a:latin typeface="Calibri" pitchFamily="34" charset="0"/>
                <a:ea typeface="ＭＳ Ｐゴシック" pitchFamily="34" charset="-128"/>
              </a:rPr>
              <a:pPr/>
              <a:t>17</a:t>
            </a:fld>
            <a:endParaRPr lang="en-GB" sz="1800" b="1" smtClean="0">
              <a:latin typeface="Calibri" pitchFamily="34" charset="0"/>
              <a:ea typeface="ＭＳ Ｐゴシック" pitchFamily="34" charset="-128"/>
            </a:endParaRPr>
          </a:p>
        </p:txBody>
      </p:sp>
      <p:pic>
        <p:nvPicPr>
          <p:cNvPr id="1946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1268413"/>
            <a:ext cx="3770312" cy="489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638" y="3141663"/>
            <a:ext cx="4752975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1638" y="1412875"/>
            <a:ext cx="4932362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8" descr="http://geology.er.usgs.gov/eespteam/prism/images/prism_banner.jpg"/>
          <p:cNvPicPr>
            <a:picLocks noChangeAspect="1" noChangeArrowheads="1"/>
          </p:cNvPicPr>
          <p:nvPr/>
        </p:nvPicPr>
        <p:blipFill>
          <a:blip r:embed="rId4" cstate="print"/>
          <a:srcRect r="79268" b="3517"/>
          <a:stretch>
            <a:fillRect/>
          </a:stretch>
        </p:blipFill>
        <p:spPr bwMode="auto">
          <a:xfrm>
            <a:off x="1403350" y="1628775"/>
            <a:ext cx="3319463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-1509713" y="0"/>
            <a:ext cx="1905001" cy="457200"/>
          </a:xfrm>
          <a:noFill/>
        </p:spPr>
        <p:txBody>
          <a:bodyPr/>
          <a:lstStyle/>
          <a:p>
            <a:fld id="{46A9C14B-1A08-4773-906F-CB17FE5C64BC}" type="slidenum">
              <a:rPr lang="en-GB" sz="1800" b="1" smtClean="0">
                <a:latin typeface="Calibri" pitchFamily="34" charset="0"/>
                <a:ea typeface="ＭＳ Ｐゴシック" pitchFamily="34" charset="-128"/>
              </a:rPr>
              <a:pPr/>
              <a:t>18</a:t>
            </a:fld>
            <a:endParaRPr lang="en-GB" sz="1800" b="1" smtClean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20484" name="Rectangle 2"/>
          <p:cNvSpPr>
            <a:spLocks noChangeArrowheads="1"/>
          </p:cNvSpPr>
          <p:nvPr/>
        </p:nvSpPr>
        <p:spPr bwMode="auto">
          <a:xfrm>
            <a:off x="323850" y="82550"/>
            <a:ext cx="88201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30000"/>
              </a:lnSpc>
              <a:spcBef>
                <a:spcPct val="50000"/>
              </a:spcBef>
              <a:buFont typeface="Times" pitchFamily="18" charset="0"/>
              <a:buNone/>
            </a:pPr>
            <a:r>
              <a:rPr lang="en-GB" sz="3200" b="1">
                <a:solidFill>
                  <a:srgbClr val="003399"/>
                </a:solidFill>
                <a:latin typeface="Calibri" pitchFamily="34" charset="0"/>
              </a:rPr>
              <a:t> 4. Changing view of mid-Pliocene environments</a:t>
            </a:r>
            <a:endParaRPr lang="en-GB" sz="3200">
              <a:solidFill>
                <a:srgbClr val="003399"/>
              </a:solidFill>
              <a:latin typeface="Calibri" pitchFamily="34" charset="0"/>
            </a:endParaRPr>
          </a:p>
        </p:txBody>
      </p:sp>
      <p:sp>
        <p:nvSpPr>
          <p:cNvPr id="20485" name="Rectangle 2"/>
          <p:cNvSpPr>
            <a:spLocks noChangeArrowheads="1"/>
          </p:cNvSpPr>
          <p:nvPr/>
        </p:nvSpPr>
        <p:spPr bwMode="auto">
          <a:xfrm>
            <a:off x="539750" y="5229225"/>
            <a:ext cx="82597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30000"/>
              </a:lnSpc>
              <a:spcBef>
                <a:spcPct val="50000"/>
              </a:spcBef>
              <a:buFont typeface="Times" pitchFamily="18" charset="0"/>
              <a:buNone/>
            </a:pPr>
            <a:r>
              <a:rPr lang="en-GB" sz="3200">
                <a:latin typeface="Calibri" pitchFamily="34" charset="0"/>
              </a:rPr>
              <a:t> Pliocene Research Interpretation &amp; Synoptic Mapping</a:t>
            </a:r>
          </a:p>
        </p:txBody>
      </p:sp>
      <p:pic>
        <p:nvPicPr>
          <p:cNvPr id="20486" name="Picture 8" descr="we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5963" y="1773238"/>
            <a:ext cx="2147887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8255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30000"/>
              </a:lnSpc>
              <a:spcBef>
                <a:spcPct val="50000"/>
              </a:spcBef>
              <a:buFont typeface="Times" pitchFamily="18" charset="0"/>
              <a:buNone/>
            </a:pPr>
            <a:r>
              <a:rPr lang="en-GB" sz="3200" b="1">
                <a:solidFill>
                  <a:srgbClr val="003399"/>
                </a:solidFill>
                <a:latin typeface="Calibri" pitchFamily="34" charset="0"/>
              </a:rPr>
              <a:t> 4. Changing view of mid-Pliocene environments</a:t>
            </a:r>
            <a:endParaRPr lang="en-GB" sz="3200">
              <a:solidFill>
                <a:srgbClr val="003399"/>
              </a:solidFill>
              <a:latin typeface="Calibri" pitchFamily="34" charset="0"/>
            </a:endParaRPr>
          </a:p>
        </p:txBody>
      </p:sp>
      <p:pic>
        <p:nvPicPr>
          <p:cNvPr id="4" name="Content Placeholder 5" descr="PRISM_timeline_dks-1.jpg"/>
          <p:cNvPicPr>
            <a:picLocks noChangeAspect="1"/>
          </p:cNvPicPr>
          <p:nvPr/>
        </p:nvPicPr>
        <p:blipFill>
          <a:blip r:embed="rId3" cstate="print"/>
          <a:srcRect t="-2412" b="-2412"/>
          <a:stretch>
            <a:fillRect/>
          </a:stretch>
        </p:blipFill>
        <p:spPr>
          <a:xfrm>
            <a:off x="250825" y="908050"/>
            <a:ext cx="8642350" cy="5616575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2150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-1549400" y="0"/>
            <a:ext cx="1905000" cy="457200"/>
          </a:xfrm>
          <a:noFill/>
        </p:spPr>
        <p:txBody>
          <a:bodyPr/>
          <a:lstStyle/>
          <a:p>
            <a:fld id="{DED41C4F-A676-460F-8DB5-2FDECF19B35C}" type="slidenum">
              <a:rPr lang="en-GB" sz="1800" b="1" smtClean="0">
                <a:latin typeface="Calibri" pitchFamily="34" charset="0"/>
                <a:ea typeface="ＭＳ Ｐゴシック" pitchFamily="34" charset="-128"/>
              </a:rPr>
              <a:pPr/>
              <a:t>19</a:t>
            </a:fld>
            <a:endParaRPr lang="en-GB" sz="1800" b="1" smtClean="0"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9"/>
          <p:cNvGrpSpPr>
            <a:grpSpLocks/>
          </p:cNvGrpSpPr>
          <p:nvPr/>
        </p:nvGrpSpPr>
        <p:grpSpPr bwMode="auto">
          <a:xfrm>
            <a:off x="250825" y="350838"/>
            <a:ext cx="7416800" cy="5318125"/>
            <a:chOff x="282906" y="806244"/>
            <a:chExt cx="8237054" cy="5318553"/>
          </a:xfrm>
        </p:grpSpPr>
        <p:sp>
          <p:nvSpPr>
            <p:cNvPr id="2" name="Rectangle 3"/>
            <p:cNvSpPr>
              <a:spLocks noChangeArrowheads="1"/>
            </p:cNvSpPr>
            <p:nvPr/>
          </p:nvSpPr>
          <p:spPr bwMode="auto">
            <a:xfrm>
              <a:off x="282906" y="1076141"/>
              <a:ext cx="8237054" cy="50486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lvl="1" indent="-347663">
                <a:spcBef>
                  <a:spcPts val="600"/>
                </a:spcBef>
                <a:spcAft>
                  <a:spcPts val="600"/>
                </a:spcAft>
                <a:buFont typeface="Wingdings" pitchFamily="2" charset="2"/>
                <a:buChar char="§"/>
                <a:defRPr/>
              </a:pPr>
              <a:endParaRPr lang="en-GB" sz="2800" dirty="0">
                <a:latin typeface="Calibri" pitchFamily="34" charset="0"/>
                <a:cs typeface="+mn-cs"/>
              </a:endParaRPr>
            </a:p>
            <a:p>
              <a:pPr marL="166687" lvl="1" indent="-514350">
                <a:spcBef>
                  <a:spcPts val="600"/>
                </a:spcBef>
                <a:spcAft>
                  <a:spcPts val="600"/>
                </a:spcAft>
                <a:buFontTx/>
                <a:buAutoNum type="arabicPeriod"/>
                <a:defRPr/>
              </a:pPr>
              <a:r>
                <a:rPr lang="en-GB" sz="2800" dirty="0">
                  <a:latin typeface="Calibri" pitchFamily="34" charset="0"/>
                  <a:cs typeface="+mn-cs"/>
                </a:rPr>
                <a:t>Inspiration and approaches to palaeo</a:t>
              </a:r>
            </a:p>
            <a:p>
              <a:pPr marL="166687" lvl="1" indent="-514350">
                <a:spcBef>
                  <a:spcPts val="600"/>
                </a:spcBef>
                <a:spcAft>
                  <a:spcPts val="600"/>
                </a:spcAft>
                <a:buFontTx/>
                <a:buAutoNum type="arabicPeriod"/>
                <a:defRPr/>
              </a:pPr>
              <a:r>
                <a:rPr lang="en-GB" sz="2800" dirty="0">
                  <a:latin typeface="Calibri" pitchFamily="34" charset="0"/>
                  <a:cs typeface="+mn-cs"/>
                </a:rPr>
                <a:t>Climate evolution - the last 5 million years</a:t>
              </a:r>
            </a:p>
            <a:p>
              <a:pPr marL="166687" lvl="1" indent="-514350">
                <a:spcBef>
                  <a:spcPts val="600"/>
                </a:spcBef>
                <a:spcAft>
                  <a:spcPts val="600"/>
                </a:spcAft>
                <a:buFontTx/>
                <a:buAutoNum type="arabicPeriod"/>
                <a:defRPr/>
              </a:pPr>
              <a:r>
                <a:rPr lang="en-GB" sz="2800" dirty="0">
                  <a:latin typeface="Calibri" pitchFamily="34" charset="0"/>
                  <a:cs typeface="+mn-cs"/>
                </a:rPr>
                <a:t>Why the Pliocene and the mid-Pliocene?</a:t>
              </a:r>
            </a:p>
            <a:p>
              <a:pPr marL="166687" lvl="1" indent="-514350">
                <a:spcBef>
                  <a:spcPts val="600"/>
                </a:spcBef>
                <a:spcAft>
                  <a:spcPts val="600"/>
                </a:spcAft>
                <a:buFontTx/>
                <a:buAutoNum type="arabicPeriod"/>
                <a:defRPr/>
              </a:pPr>
              <a:r>
                <a:rPr lang="en-GB" sz="2800" dirty="0">
                  <a:latin typeface="Calibri" pitchFamily="34" charset="0"/>
                  <a:cs typeface="+mn-cs"/>
                </a:rPr>
                <a:t>Changing view of mid Pliocene environments</a:t>
              </a:r>
            </a:p>
            <a:p>
              <a:pPr marL="166687" lvl="1" indent="-514350">
                <a:spcBef>
                  <a:spcPts val="600"/>
                </a:spcBef>
                <a:spcAft>
                  <a:spcPts val="600"/>
                </a:spcAft>
                <a:buFontTx/>
                <a:buAutoNum type="arabicPeriod"/>
                <a:defRPr/>
              </a:pPr>
              <a:r>
                <a:rPr lang="en-GB" sz="2800" dirty="0">
                  <a:latin typeface="Calibri" pitchFamily="34" charset="0"/>
                  <a:cs typeface="+mn-cs"/>
                </a:rPr>
                <a:t>Data/model comparisons and uncertainty</a:t>
              </a:r>
            </a:p>
            <a:p>
              <a:pPr marL="166687" lvl="1" indent="-514350">
                <a:spcBef>
                  <a:spcPts val="600"/>
                </a:spcBef>
                <a:spcAft>
                  <a:spcPts val="600"/>
                </a:spcAft>
                <a:buFontTx/>
                <a:buAutoNum type="arabicPeriod"/>
                <a:defRPr/>
              </a:pPr>
              <a:r>
                <a:rPr lang="en-GB" sz="2800" dirty="0">
                  <a:latin typeface="Calibri" pitchFamily="34" charset="0"/>
                  <a:cs typeface="+mn-cs"/>
                </a:rPr>
                <a:t>Future outlook</a:t>
              </a:r>
            </a:p>
            <a:p>
              <a:pPr marL="193675" indent="-193675">
                <a:spcAft>
                  <a:spcPts val="600"/>
                </a:spcAft>
                <a:buFont typeface="Wingdings" pitchFamily="2" charset="2"/>
                <a:buChar char="§"/>
                <a:defRPr/>
              </a:pPr>
              <a:endParaRPr lang="en-GB" sz="2800" dirty="0">
                <a:latin typeface="Calibri" pitchFamily="34" charset="0"/>
                <a:cs typeface="+mn-cs"/>
              </a:endParaRPr>
            </a:p>
            <a:p>
              <a:pPr marL="193675" indent="-193675">
                <a:spcAft>
                  <a:spcPts val="600"/>
                </a:spcAft>
                <a:buFont typeface="Wingdings" pitchFamily="2" charset="2"/>
                <a:buChar char="§"/>
                <a:defRPr/>
              </a:pPr>
              <a:endParaRPr lang="en-GB" sz="2800" dirty="0">
                <a:latin typeface="Calibri" pitchFamily="34" charset="0"/>
                <a:cs typeface="+mn-cs"/>
              </a:endParaRPr>
            </a:p>
          </p:txBody>
        </p:sp>
        <p:sp>
          <p:nvSpPr>
            <p:cNvPr id="3087" name="Rectangle 3"/>
            <p:cNvSpPr>
              <a:spLocks noChangeArrowheads="1"/>
            </p:cNvSpPr>
            <p:nvPr/>
          </p:nvSpPr>
          <p:spPr bwMode="auto">
            <a:xfrm>
              <a:off x="282906" y="806244"/>
              <a:ext cx="8153400" cy="708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193675" indent="-193675">
                <a:spcAft>
                  <a:spcPts val="600"/>
                </a:spcAft>
                <a:buFont typeface="Wingdings" pitchFamily="2" charset="2"/>
                <a:buNone/>
              </a:pPr>
              <a:r>
                <a:rPr lang="en-GB" sz="4000" b="1">
                  <a:solidFill>
                    <a:srgbClr val="003399"/>
                  </a:solidFill>
                  <a:latin typeface="Calibri" pitchFamily="34" charset="0"/>
                </a:rPr>
                <a:t>Talk Outline</a:t>
              </a:r>
            </a:p>
          </p:txBody>
        </p:sp>
      </p:grpSp>
      <p:pic>
        <p:nvPicPr>
          <p:cNvPr id="3075" name="Picture 8" descr="climate-model-image-00001.jpg"/>
          <p:cNvPicPr>
            <a:picLocks noChangeAspect="1"/>
          </p:cNvPicPr>
          <p:nvPr/>
        </p:nvPicPr>
        <p:blipFill>
          <a:blip r:embed="rId4" cstate="print"/>
          <a:srcRect r="15141" b="12944"/>
          <a:stretch>
            <a:fillRect/>
          </a:stretch>
        </p:blipFill>
        <p:spPr bwMode="auto">
          <a:xfrm>
            <a:off x="7794625" y="0"/>
            <a:ext cx="1349375" cy="133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9" descr="Cumulus clouds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93038" y="1350963"/>
            <a:ext cx="1350962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10" descr="Footprints_Namib_Desert_Namibia_Africa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94625" y="2700338"/>
            <a:ext cx="1350963" cy="130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1" descr="grass-604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94625" y="5313363"/>
            <a:ext cx="1350963" cy="154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12" descr="image4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94625" y="4000500"/>
            <a:ext cx="1350963" cy="131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1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388" y="5589588"/>
            <a:ext cx="1152525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1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43663" y="5472113"/>
            <a:ext cx="1235075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2" descr="European Research Council logo">
            <a:hlinkClick r:id="rId11" tooltip="European Research Council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657350" y="5589588"/>
            <a:ext cx="1008063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Picture 1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716463" y="5876925"/>
            <a:ext cx="1716087" cy="53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Picture 1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059113" y="5713413"/>
            <a:ext cx="1296987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-1581150" y="0"/>
            <a:ext cx="1905000" cy="457200"/>
          </a:xfrm>
          <a:noFill/>
        </p:spPr>
        <p:txBody>
          <a:bodyPr/>
          <a:lstStyle/>
          <a:p>
            <a:fld id="{FAC25039-FD48-4BFE-A409-C8A8FADA2DF5}" type="slidenum">
              <a:rPr lang="en-GB" sz="1800" b="1" smtClean="0">
                <a:latin typeface="Calibri" pitchFamily="34" charset="0"/>
                <a:ea typeface="ＭＳ Ｐゴシック" pitchFamily="34" charset="-128"/>
              </a:rPr>
              <a:pPr/>
              <a:t>2</a:t>
            </a:fld>
            <a:endParaRPr lang="en-GB" sz="1800" b="1" smtClean="0">
              <a:latin typeface="Calibri" pitchFamily="34" charset="0"/>
              <a:ea typeface="ＭＳ Ｐゴシック" pitchFamily="34" charset="-128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2" descr="FIGURE_P3_Dataset_dks-1.pd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838" y="2225675"/>
            <a:ext cx="8559800" cy="361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600" y="561975"/>
            <a:ext cx="8229600" cy="9953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PRISM3D Reconstruction</a:t>
            </a:r>
            <a:endParaRPr lang="en-US" sz="2800" b="1" dirty="0">
              <a:solidFill>
                <a:schemeClr val="tx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709863" y="2276475"/>
            <a:ext cx="5791200" cy="1698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998913" y="1557338"/>
            <a:ext cx="1522412" cy="8001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300" b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cs typeface="+mn-cs"/>
              </a:rPr>
              <a:t>Vegetation</a:t>
            </a:r>
          </a:p>
          <a:p>
            <a:pPr algn="ctr">
              <a:defRPr/>
            </a:pPr>
            <a:r>
              <a:rPr lang="en-US" sz="2300" b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cs typeface="+mn-cs"/>
              </a:rPr>
              <a:t>Biomes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17700" y="6002338"/>
            <a:ext cx="1189038" cy="4460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300" b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cs typeface="+mn-cs"/>
              </a:rPr>
              <a:t>Land Ice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776913" y="1744663"/>
            <a:ext cx="1036637" cy="4460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300" b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cs typeface="+mn-cs"/>
              </a:rPr>
              <a:t>Sea Ice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6451600" y="2157413"/>
            <a:ext cx="508000" cy="4365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315200" y="5354638"/>
            <a:ext cx="1752600" cy="8001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300" b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cs typeface="+mn-cs"/>
              </a:rPr>
              <a:t>Deep Ocean </a:t>
            </a:r>
          </a:p>
          <a:p>
            <a:pPr algn="ctr">
              <a:defRPr/>
            </a:pPr>
            <a:r>
              <a:rPr lang="en-US" sz="2300" b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cs typeface="+mn-cs"/>
              </a:rPr>
              <a:t>Temperature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100263" y="1719263"/>
            <a:ext cx="1620837" cy="4460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300" b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cs typeface="+mn-cs"/>
              </a:rPr>
              <a:t>Topography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 rot="16200000" flipH="1">
            <a:off x="553244" y="3371056"/>
            <a:ext cx="1430338" cy="6318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16200000" flipH="1">
            <a:off x="2561432" y="2413794"/>
            <a:ext cx="692150" cy="1793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69875" y="2525713"/>
            <a:ext cx="1314450" cy="4460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300" b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cs typeface="+mn-cs"/>
              </a:rPr>
              <a:t>Sea Level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952500" y="2971800"/>
            <a:ext cx="2154238" cy="21431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rot="5400000" flipH="1" flipV="1">
            <a:off x="1967707" y="5677694"/>
            <a:ext cx="647700" cy="15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6200000" flipH="1">
            <a:off x="4622800" y="2514600"/>
            <a:ext cx="628650" cy="2857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5400000">
            <a:off x="7550150" y="2706688"/>
            <a:ext cx="750887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6200000" flipV="1">
            <a:off x="7390607" y="4690269"/>
            <a:ext cx="1011237" cy="4349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959600" y="1557338"/>
            <a:ext cx="1752600" cy="8001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300" b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cs typeface="+mn-cs"/>
              </a:rPr>
              <a:t>Sea Surface</a:t>
            </a:r>
          </a:p>
          <a:p>
            <a:pPr algn="ctr">
              <a:defRPr/>
            </a:pPr>
            <a:r>
              <a:rPr lang="en-US" sz="2300" b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cs typeface="+mn-cs"/>
              </a:rPr>
              <a:t>Temperature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220788" y="5534025"/>
            <a:ext cx="481012" cy="163513"/>
          </a:xfrm>
          <a:prstGeom prst="rect">
            <a:avLst/>
          </a:prstGeom>
          <a:solidFill>
            <a:srgbClr val="1300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4" name="Straight Arrow Connector 43"/>
          <p:cNvCxnSpPr/>
          <p:nvPr/>
        </p:nvCxnSpPr>
        <p:spPr>
          <a:xfrm rot="10800000">
            <a:off x="838200" y="5138738"/>
            <a:ext cx="1452563" cy="863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550" name="Rectangle 2"/>
          <p:cNvSpPr>
            <a:spLocks noChangeArrowheads="1"/>
          </p:cNvSpPr>
          <p:nvPr/>
        </p:nvSpPr>
        <p:spPr bwMode="auto">
          <a:xfrm>
            <a:off x="0" y="8255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30000"/>
              </a:lnSpc>
              <a:spcBef>
                <a:spcPct val="50000"/>
              </a:spcBef>
              <a:buFont typeface="Times" pitchFamily="18" charset="0"/>
              <a:buNone/>
            </a:pPr>
            <a:r>
              <a:rPr lang="en-GB" sz="3200" b="1">
                <a:solidFill>
                  <a:srgbClr val="003399"/>
                </a:solidFill>
                <a:latin typeface="Calibri" pitchFamily="34" charset="0"/>
              </a:rPr>
              <a:t> 4. Changing view of mid-Pliocene environments</a:t>
            </a:r>
            <a:endParaRPr lang="en-GB" sz="3200">
              <a:solidFill>
                <a:srgbClr val="003399"/>
              </a:solidFill>
              <a:latin typeface="Calibri" pitchFamily="34" charset="0"/>
            </a:endParaRPr>
          </a:p>
        </p:txBody>
      </p:sp>
      <p:sp>
        <p:nvSpPr>
          <p:cNvPr id="22551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-1476375" y="0"/>
            <a:ext cx="1905000" cy="457200"/>
          </a:xfrm>
          <a:noFill/>
        </p:spPr>
        <p:txBody>
          <a:bodyPr/>
          <a:lstStyle/>
          <a:p>
            <a:fld id="{604065BC-9B7E-462A-8FA9-C64F1421B301}" type="slidenum">
              <a:rPr lang="en-GB" sz="1800" b="1" smtClean="0">
                <a:latin typeface="Calibri" pitchFamily="34" charset="0"/>
                <a:ea typeface="ＭＳ Ｐゴシック" pitchFamily="34" charset="-128"/>
              </a:rPr>
              <a:pPr/>
              <a:t>20</a:t>
            </a:fld>
            <a:endParaRPr lang="en-GB" sz="1800" b="1" smtClean="0"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9" descr="1237c_006h_0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23238" y="287338"/>
            <a:ext cx="317500" cy="575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3556" name="WPA.tiff" descr="/Users/harrydowsett/Desktop/WPA.tiff"/>
          <p:cNvPicPr>
            <a:picLocks noGrp="1" noChangeAspect="1"/>
          </p:cNvPicPr>
          <p:nvPr>
            <p:ph idx="1"/>
          </p:nvPr>
        </p:nvPicPr>
        <p:blipFill>
          <a:blip r:embed="rId3" r:link="rId4" cstate="print"/>
          <a:srcRect l="-112555" r="-112555"/>
          <a:stretch>
            <a:fillRect/>
          </a:stretch>
        </p:blipFill>
        <p:spPr>
          <a:xfrm>
            <a:off x="457200" y="307975"/>
            <a:ext cx="11220450" cy="6172200"/>
          </a:xfrm>
        </p:spPr>
      </p:pic>
      <p:sp>
        <p:nvSpPr>
          <p:cNvPr id="23557" name="TextBox 5"/>
          <p:cNvSpPr txBox="1">
            <a:spLocks noChangeArrowheads="1"/>
          </p:cNvSpPr>
          <p:nvPr/>
        </p:nvSpPr>
        <p:spPr bwMode="auto">
          <a:xfrm>
            <a:off x="982663" y="2692400"/>
            <a:ext cx="2255837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Interval Minimum</a:t>
            </a:r>
          </a:p>
          <a:p>
            <a:r>
              <a:rPr lang="en-US"/>
              <a:t>Interval Maximum</a:t>
            </a:r>
          </a:p>
          <a:p>
            <a:endParaRPr lang="en-US"/>
          </a:p>
          <a:p>
            <a:r>
              <a:rPr lang="en-US"/>
              <a:t>Interval Mean</a:t>
            </a:r>
          </a:p>
          <a:p>
            <a:r>
              <a:rPr lang="en-US"/>
              <a:t>Warm Peak Mean</a:t>
            </a:r>
          </a:p>
          <a:p>
            <a:endParaRPr lang="en-US"/>
          </a:p>
          <a:p>
            <a:r>
              <a:rPr lang="en-US"/>
              <a:t>Minimum Warm Peak</a:t>
            </a:r>
          </a:p>
          <a:p>
            <a:r>
              <a:rPr lang="en-US"/>
              <a:t>Maximum Warm Peak</a:t>
            </a:r>
          </a:p>
        </p:txBody>
      </p:sp>
      <p:sp>
        <p:nvSpPr>
          <p:cNvPr id="23558" name="TextBox 18"/>
          <p:cNvSpPr txBox="1">
            <a:spLocks noChangeArrowheads="1"/>
          </p:cNvSpPr>
          <p:nvPr/>
        </p:nvSpPr>
        <p:spPr bwMode="auto">
          <a:xfrm>
            <a:off x="457200" y="6022975"/>
            <a:ext cx="594995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“Warm Peak Averaging extracts the warm</a:t>
            </a:r>
          </a:p>
          <a:p>
            <a:r>
              <a:rPr lang="en-US" i="1"/>
              <a:t>phase of mid-Pliocene SST…”</a:t>
            </a:r>
          </a:p>
        </p:txBody>
      </p:sp>
      <p:pic>
        <p:nvPicPr>
          <p:cNvPr id="23559" name="p2sites.tiff" descr="/Users/harrydowsett/Desktop/p2sites.tiff"/>
          <p:cNvPicPr>
            <a:picLocks noChangeAspect="1"/>
          </p:cNvPicPr>
          <p:nvPr/>
        </p:nvPicPr>
        <p:blipFill>
          <a:blip r:embed="rId5" r:link="rId6" cstate="print"/>
          <a:srcRect/>
          <a:stretch>
            <a:fillRect/>
          </a:stretch>
        </p:blipFill>
        <p:spPr bwMode="auto">
          <a:xfrm>
            <a:off x="698500" y="663575"/>
            <a:ext cx="3656013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619125" y="147638"/>
            <a:ext cx="2913063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cs typeface="+mn-cs"/>
              </a:rPr>
              <a:t>Warm Peak Averaging</a:t>
            </a:r>
          </a:p>
        </p:txBody>
      </p:sp>
      <p:sp>
        <p:nvSpPr>
          <p:cNvPr id="14" name="Oval 13"/>
          <p:cNvSpPr/>
          <p:nvPr/>
        </p:nvSpPr>
        <p:spPr>
          <a:xfrm>
            <a:off x="741363" y="2813050"/>
            <a:ext cx="241300" cy="241300"/>
          </a:xfrm>
          <a:prstGeom prst="ellipse">
            <a:avLst/>
          </a:prstGeom>
          <a:solidFill>
            <a:srgbClr val="0000FF">
              <a:alpha val="3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41363" y="3054350"/>
            <a:ext cx="241300" cy="241300"/>
          </a:xfrm>
          <a:prstGeom prst="ellipse">
            <a:avLst/>
          </a:prstGeom>
          <a:solidFill>
            <a:srgbClr val="FF0000">
              <a:alpha val="3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73113" y="3587750"/>
            <a:ext cx="241300" cy="241300"/>
          </a:xfrm>
          <a:prstGeom prst="ellipse">
            <a:avLst/>
          </a:prstGeom>
          <a:solidFill>
            <a:srgbClr val="008000">
              <a:alpha val="3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73113" y="3829050"/>
            <a:ext cx="241300" cy="241300"/>
          </a:xfrm>
          <a:prstGeom prst="ellipse">
            <a:avLst/>
          </a:prstGeom>
          <a:solidFill>
            <a:srgbClr val="FF6600">
              <a:alpha val="3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41363" y="4457700"/>
            <a:ext cx="241300" cy="241300"/>
          </a:xfrm>
          <a:prstGeom prst="ellipse">
            <a:avLst/>
          </a:prstGeom>
          <a:solidFill>
            <a:srgbClr val="FFFF00">
              <a:alpha val="3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741363" y="4699000"/>
            <a:ext cx="241300" cy="241300"/>
          </a:xfrm>
          <a:prstGeom prst="ellipse">
            <a:avLst/>
          </a:prstGeom>
          <a:solidFill>
            <a:srgbClr val="FF0000">
              <a:alpha val="3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397500" y="1581150"/>
            <a:ext cx="241300" cy="241300"/>
          </a:xfrm>
          <a:prstGeom prst="ellipse">
            <a:avLst/>
          </a:prstGeom>
          <a:solidFill>
            <a:srgbClr val="0000FF">
              <a:alpha val="3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6000750" y="2679700"/>
            <a:ext cx="241300" cy="241300"/>
          </a:xfrm>
          <a:prstGeom prst="ellipse">
            <a:avLst/>
          </a:prstGeom>
          <a:solidFill>
            <a:srgbClr val="FFFF00">
              <a:alpha val="3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896100" y="1784350"/>
            <a:ext cx="241300" cy="241300"/>
          </a:xfrm>
          <a:prstGeom prst="ellipse">
            <a:avLst/>
          </a:prstGeom>
          <a:solidFill>
            <a:srgbClr val="FF0000">
              <a:alpha val="3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5854700" y="601663"/>
            <a:ext cx="241300" cy="241300"/>
          </a:xfrm>
          <a:prstGeom prst="ellipse">
            <a:avLst/>
          </a:prstGeom>
          <a:solidFill>
            <a:srgbClr val="008000">
              <a:alpha val="3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318250" y="601663"/>
            <a:ext cx="241300" cy="241300"/>
          </a:xfrm>
          <a:prstGeom prst="ellipse">
            <a:avLst/>
          </a:prstGeom>
          <a:solidFill>
            <a:srgbClr val="FF6600">
              <a:alpha val="3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Round Diagonal Corner Rectangle 30"/>
          <p:cNvSpPr/>
          <p:nvPr/>
        </p:nvSpPr>
        <p:spPr>
          <a:xfrm>
            <a:off x="4635500" y="1581150"/>
            <a:ext cx="279400" cy="3617913"/>
          </a:xfrm>
          <a:prstGeom prst="round2Diag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573" name="TextBox 32"/>
          <p:cNvSpPr txBox="1">
            <a:spLocks noChangeArrowheads="1"/>
          </p:cNvSpPr>
          <p:nvPr/>
        </p:nvSpPr>
        <p:spPr bwMode="auto">
          <a:xfrm>
            <a:off x="6542088" y="4262438"/>
            <a:ext cx="2873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x</a:t>
            </a:r>
          </a:p>
        </p:txBody>
      </p:sp>
      <p:sp>
        <p:nvSpPr>
          <p:cNvPr id="35" name="Oval 34"/>
          <p:cNvSpPr/>
          <p:nvPr/>
        </p:nvSpPr>
        <p:spPr>
          <a:xfrm>
            <a:off x="457200" y="287338"/>
            <a:ext cx="241300" cy="241300"/>
          </a:xfrm>
          <a:prstGeom prst="ellipse">
            <a:avLst/>
          </a:prstGeom>
          <a:solidFill>
            <a:srgbClr val="FF6600">
              <a:alpha val="3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7" name="Elbow Connector 36"/>
          <p:cNvCxnSpPr>
            <a:stCxn id="15" idx="2"/>
            <a:endCxn id="24" idx="2"/>
          </p:cNvCxnSpPr>
          <p:nvPr/>
        </p:nvCxnSpPr>
        <p:spPr>
          <a:xfrm rot="10800000" flipV="1">
            <a:off x="741363" y="3175000"/>
            <a:ext cx="1587" cy="1644650"/>
          </a:xfrm>
          <a:prstGeom prst="bentConnector3">
            <a:avLst>
              <a:gd name="adj1" fmla="val 14395466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576" name="Slide Number Placeholder 29"/>
          <p:cNvSpPr>
            <a:spLocks noGrp="1"/>
          </p:cNvSpPr>
          <p:nvPr>
            <p:ph type="sldNum" sz="quarter" idx="12"/>
          </p:nvPr>
        </p:nvSpPr>
        <p:spPr>
          <a:xfrm>
            <a:off x="-1476375" y="0"/>
            <a:ext cx="1905000" cy="457200"/>
          </a:xfrm>
          <a:noFill/>
        </p:spPr>
        <p:txBody>
          <a:bodyPr/>
          <a:lstStyle/>
          <a:p>
            <a:fld id="{75989B53-556E-43D8-B2A5-17E5F9EBF75E}" type="slidenum">
              <a:rPr lang="en-GB" sz="1800" b="1" smtClean="0">
                <a:latin typeface="Calibri" pitchFamily="34" charset="0"/>
                <a:ea typeface="ＭＳ Ｐゴシック" pitchFamily="34" charset="-128"/>
              </a:rPr>
              <a:pPr/>
              <a:t>21</a:t>
            </a:fld>
            <a:endParaRPr lang="en-GB" sz="1800" b="1" smtClean="0"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2400" smtClean="0">
                <a:latin typeface="Calibri" pitchFamily="34" charset="0"/>
              </a:rPr>
              <a:t>mid-Pliocene conditions</a:t>
            </a:r>
          </a:p>
        </p:txBody>
      </p:sp>
      <p:grpSp>
        <p:nvGrpSpPr>
          <p:cNvPr id="24579" name="Group 7"/>
          <p:cNvGrpSpPr>
            <a:grpSpLocks/>
          </p:cNvGrpSpPr>
          <p:nvPr/>
        </p:nvGrpSpPr>
        <p:grpSpPr bwMode="auto">
          <a:xfrm>
            <a:off x="755650" y="-1466850"/>
            <a:ext cx="7772400" cy="10058400"/>
            <a:chOff x="737934" y="-1483097"/>
            <a:chExt cx="7772400" cy="10058400"/>
          </a:xfrm>
        </p:grpSpPr>
        <p:pic>
          <p:nvPicPr>
            <p:cNvPr id="24588" name="Picture 3" descr="hot arctic globe.pdf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7934" y="-1483097"/>
              <a:ext cx="7772400" cy="10058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Freeform 6"/>
            <p:cNvSpPr>
              <a:spLocks noChangeArrowheads="1"/>
            </p:cNvSpPr>
            <p:nvPr/>
          </p:nvSpPr>
          <p:spPr bwMode="auto">
            <a:xfrm>
              <a:off x="4647947" y="2072903"/>
              <a:ext cx="190500" cy="238125"/>
            </a:xfrm>
            <a:custGeom>
              <a:avLst/>
              <a:gdLst>
                <a:gd name="T0" fmla="*/ 69850 w 190500"/>
                <a:gd name="T1" fmla="*/ 0 h 238125"/>
                <a:gd name="T2" fmla="*/ 60325 w 190500"/>
                <a:gd name="T3" fmla="*/ 25400 h 238125"/>
                <a:gd name="T4" fmla="*/ 25400 w 190500"/>
                <a:gd name="T5" fmla="*/ 31750 h 238125"/>
                <a:gd name="T6" fmla="*/ 3175 w 190500"/>
                <a:gd name="T7" fmla="*/ 53975 h 238125"/>
                <a:gd name="T8" fmla="*/ 0 w 190500"/>
                <a:gd name="T9" fmla="*/ 85725 h 238125"/>
                <a:gd name="T10" fmla="*/ 12700 w 190500"/>
                <a:gd name="T11" fmla="*/ 120650 h 238125"/>
                <a:gd name="T12" fmla="*/ 25400 w 190500"/>
                <a:gd name="T13" fmla="*/ 149225 h 238125"/>
                <a:gd name="T14" fmla="*/ 34925 w 190500"/>
                <a:gd name="T15" fmla="*/ 184150 h 238125"/>
                <a:gd name="T16" fmla="*/ 41275 w 190500"/>
                <a:gd name="T17" fmla="*/ 219075 h 238125"/>
                <a:gd name="T18" fmla="*/ 69850 w 190500"/>
                <a:gd name="T19" fmla="*/ 228600 h 238125"/>
                <a:gd name="T20" fmla="*/ 101600 w 190500"/>
                <a:gd name="T21" fmla="*/ 203200 h 238125"/>
                <a:gd name="T22" fmla="*/ 120650 w 190500"/>
                <a:gd name="T23" fmla="*/ 196850 h 238125"/>
                <a:gd name="T24" fmla="*/ 120650 w 190500"/>
                <a:gd name="T25" fmla="*/ 196850 h 238125"/>
                <a:gd name="T26" fmla="*/ 142875 w 190500"/>
                <a:gd name="T27" fmla="*/ 225425 h 238125"/>
                <a:gd name="T28" fmla="*/ 168275 w 190500"/>
                <a:gd name="T29" fmla="*/ 238125 h 238125"/>
                <a:gd name="T30" fmla="*/ 190500 w 190500"/>
                <a:gd name="T31" fmla="*/ 225425 h 238125"/>
                <a:gd name="T32" fmla="*/ 190500 w 190500"/>
                <a:gd name="T33" fmla="*/ 193675 h 238125"/>
                <a:gd name="T34" fmla="*/ 174625 w 190500"/>
                <a:gd name="T35" fmla="*/ 155575 h 238125"/>
                <a:gd name="T36" fmla="*/ 158750 w 190500"/>
                <a:gd name="T37" fmla="*/ 127000 h 238125"/>
                <a:gd name="T38" fmla="*/ 136525 w 190500"/>
                <a:gd name="T39" fmla="*/ 98425 h 238125"/>
                <a:gd name="T40" fmla="*/ 120650 w 190500"/>
                <a:gd name="T41" fmla="*/ 57150 h 238125"/>
                <a:gd name="T42" fmla="*/ 111125 w 190500"/>
                <a:gd name="T43" fmla="*/ 28575 h 238125"/>
                <a:gd name="T44" fmla="*/ 69850 w 190500"/>
                <a:gd name="T45" fmla="*/ 0 h 23812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90500"/>
                <a:gd name="T70" fmla="*/ 0 h 238125"/>
                <a:gd name="T71" fmla="*/ 190500 w 190500"/>
                <a:gd name="T72" fmla="*/ 238125 h 23812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90500" h="238125">
                  <a:moveTo>
                    <a:pt x="69850" y="0"/>
                  </a:moveTo>
                  <a:lnTo>
                    <a:pt x="60325" y="25400"/>
                  </a:lnTo>
                  <a:lnTo>
                    <a:pt x="25400" y="31750"/>
                  </a:lnTo>
                  <a:lnTo>
                    <a:pt x="3175" y="53975"/>
                  </a:lnTo>
                  <a:lnTo>
                    <a:pt x="0" y="85725"/>
                  </a:lnTo>
                  <a:lnTo>
                    <a:pt x="12700" y="120650"/>
                  </a:lnTo>
                  <a:lnTo>
                    <a:pt x="25400" y="149225"/>
                  </a:lnTo>
                  <a:lnTo>
                    <a:pt x="34925" y="184150"/>
                  </a:lnTo>
                  <a:lnTo>
                    <a:pt x="41275" y="219075"/>
                  </a:lnTo>
                  <a:lnTo>
                    <a:pt x="69850" y="228600"/>
                  </a:lnTo>
                  <a:lnTo>
                    <a:pt x="101600" y="203200"/>
                  </a:lnTo>
                  <a:lnTo>
                    <a:pt x="120650" y="196850"/>
                  </a:lnTo>
                  <a:lnTo>
                    <a:pt x="142875" y="225425"/>
                  </a:lnTo>
                  <a:lnTo>
                    <a:pt x="168275" y="238125"/>
                  </a:lnTo>
                  <a:lnTo>
                    <a:pt x="190500" y="225425"/>
                  </a:lnTo>
                  <a:lnTo>
                    <a:pt x="190500" y="193675"/>
                  </a:lnTo>
                  <a:lnTo>
                    <a:pt x="174625" y="155575"/>
                  </a:lnTo>
                  <a:lnTo>
                    <a:pt x="158750" y="127000"/>
                  </a:lnTo>
                  <a:lnTo>
                    <a:pt x="136525" y="98425"/>
                  </a:lnTo>
                  <a:lnTo>
                    <a:pt x="120650" y="57150"/>
                  </a:lnTo>
                  <a:lnTo>
                    <a:pt x="111125" y="28575"/>
                  </a:lnTo>
                  <a:lnTo>
                    <a:pt x="69850" y="0"/>
                  </a:lnTo>
                  <a:close/>
                </a:path>
              </a:pathLst>
            </a:cu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chemeClr val="lt1"/>
                </a:solidFill>
                <a:latin typeface="+mn-lt"/>
                <a:ea typeface="ＭＳ Ｐゴシック" charset="-128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489700" y="2541588"/>
            <a:ext cx="26543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>
              <a:defRPr/>
            </a:pPr>
            <a:r>
              <a:rPr 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ＭＳ Ｐゴシック" charset="-128"/>
              </a:rPr>
              <a:t>Reduced equator to pole surface temperature gradient</a:t>
            </a:r>
          </a:p>
          <a:p>
            <a:pPr defTabSz="457200">
              <a:defRPr/>
            </a:pPr>
            <a:endParaRPr lang="en-US" sz="1800" dirty="0">
              <a:latin typeface="Calibri" pitchFamily="34" charset="0"/>
              <a:ea typeface="ＭＳ Ｐゴシック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37300" y="4017963"/>
            <a:ext cx="2806700" cy="11906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>
              <a:defRPr/>
            </a:pPr>
            <a:r>
              <a:rPr lang="en-US" sz="18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ＭＳ Ｐゴシック" charset="-128"/>
              </a:rPr>
              <a:t>Enhanced poleward ocean heat transport/CO</a:t>
            </a:r>
            <a:r>
              <a:rPr lang="en-US" sz="1800" baseline="-25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ＭＳ Ｐゴシック" charset="-128"/>
              </a:rPr>
              <a:t>2</a:t>
            </a:r>
            <a:r>
              <a:rPr lang="en-US" sz="18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ＭＳ Ｐゴシック" charset="-128"/>
              </a:rPr>
              <a:t> increase</a:t>
            </a:r>
          </a:p>
          <a:p>
            <a:pPr defTabSz="457200">
              <a:defRPr/>
            </a:pPr>
            <a:endParaRPr lang="en-US" sz="1800">
              <a:latin typeface="Calibri" pitchFamily="34" charset="0"/>
              <a:ea typeface="ＭＳ Ｐゴシック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3063" y="1525588"/>
            <a:ext cx="3090862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ＭＳ Ｐゴシック" charset="-128"/>
              </a:rPr>
              <a:t>Less land ice = higher sea level </a:t>
            </a:r>
          </a:p>
          <a:p>
            <a:pPr defTabSz="457200">
              <a:defRPr/>
            </a:pPr>
            <a:endParaRPr lang="en-US" sz="1800" dirty="0">
              <a:latin typeface="Calibri" pitchFamily="34" charset="0"/>
              <a:ea typeface="ＭＳ Ｐゴシック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57850" y="1525588"/>
            <a:ext cx="3486150" cy="641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ＭＳ Ｐゴシック" charset="-128"/>
              </a:rPr>
              <a:t>Less sea ice in the high latitudes</a:t>
            </a:r>
          </a:p>
          <a:p>
            <a:pPr defTabSz="457200">
              <a:defRPr/>
            </a:pPr>
            <a:endParaRPr lang="en-US" sz="1800" dirty="0">
              <a:latin typeface="Calibri" pitchFamily="34" charset="0"/>
              <a:ea typeface="ＭＳ Ｐゴシック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" y="4616450"/>
            <a:ext cx="2260600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ＭＳ Ｐゴシック" charset="-128"/>
              </a:rPr>
              <a:t>ENSO keeps on ticking</a:t>
            </a:r>
          </a:p>
          <a:p>
            <a:pPr defTabSz="457200">
              <a:defRPr/>
            </a:pPr>
            <a:endParaRPr lang="en-US" sz="1800" dirty="0">
              <a:latin typeface="Calibri" pitchFamily="34" charset="0"/>
              <a:ea typeface="ＭＳ Ｐゴシック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200" y="2641600"/>
            <a:ext cx="2505075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18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ＭＳ Ｐゴシック" charset="-128"/>
              </a:rPr>
              <a:t>Warmer upwelling zones</a:t>
            </a:r>
          </a:p>
          <a:p>
            <a:pPr defTabSz="457200">
              <a:defRPr/>
            </a:pPr>
            <a:endParaRPr lang="en-US" sz="1800">
              <a:latin typeface="Calibri" pitchFamily="34" charset="0"/>
              <a:ea typeface="ＭＳ Ｐゴシック" charset="-128"/>
            </a:endParaRPr>
          </a:p>
        </p:txBody>
      </p:sp>
      <p:sp>
        <p:nvSpPr>
          <p:cNvPr id="24586" name="Rectangle 2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30000"/>
              </a:lnSpc>
              <a:spcBef>
                <a:spcPct val="50000"/>
              </a:spcBef>
              <a:buFont typeface="Times" pitchFamily="18" charset="0"/>
              <a:buNone/>
            </a:pPr>
            <a:r>
              <a:rPr lang="en-GB" sz="3200" b="1">
                <a:solidFill>
                  <a:srgbClr val="003399"/>
                </a:solidFill>
                <a:latin typeface="Calibri" pitchFamily="34" charset="0"/>
              </a:rPr>
              <a:t> 4. Changing view of mid-Pliocene environments</a:t>
            </a:r>
            <a:endParaRPr lang="en-GB" sz="3200">
              <a:solidFill>
                <a:srgbClr val="003399"/>
              </a:solidFill>
              <a:latin typeface="Calibri" pitchFamily="34" charset="0"/>
            </a:endParaRPr>
          </a:p>
        </p:txBody>
      </p:sp>
      <p:sp>
        <p:nvSpPr>
          <p:cNvPr id="24587" name="Slide Number Placeholder 1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B667AE1-0DA3-477F-9F3C-3C5E83B0F029}" type="slidenum">
              <a:rPr lang="en-GB" smtClean="0">
                <a:latin typeface="Century Gothic" pitchFamily="34" charset="0"/>
                <a:ea typeface="ＭＳ Ｐゴシック" pitchFamily="34" charset="-128"/>
              </a:rPr>
              <a:pPr/>
              <a:t>22</a:t>
            </a:fld>
            <a:endParaRPr lang="en-GB" smtClean="0">
              <a:latin typeface="Century Gothic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biome_VEG_globe_60W40N.pd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8300" y="1022350"/>
            <a:ext cx="5973763" cy="521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737350" y="2305050"/>
            <a:ext cx="1911350" cy="3667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18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ＭＳ Ｐゴシック" charset="-128"/>
              </a:rPr>
              <a:t>Reduced deserts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6225" y="1560513"/>
            <a:ext cx="3143250" cy="3667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ＭＳ Ｐゴシック" charset="-128"/>
              </a:rPr>
              <a:t>Tundra BIOME nearly absent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01600" y="3630613"/>
            <a:ext cx="22383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>
              <a:defRPr/>
            </a:pPr>
            <a:r>
              <a:rPr lang="en-US" sz="18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ＭＳ Ｐゴシック" charset="-128"/>
              </a:rPr>
              <a:t>Poleward shift in </a:t>
            </a:r>
          </a:p>
          <a:p>
            <a:pPr algn="ctr" defTabSz="457200">
              <a:defRPr/>
            </a:pPr>
            <a:r>
              <a:rPr lang="en-US" sz="18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ＭＳ Ｐゴシック" charset="-128"/>
              </a:rPr>
              <a:t>most BIOMES</a:t>
            </a:r>
          </a:p>
        </p:txBody>
      </p:sp>
      <p:sp>
        <p:nvSpPr>
          <p:cNvPr id="25606" name="Title 1"/>
          <p:cNvSpPr>
            <a:spLocks/>
          </p:cNvSpPr>
          <p:nvPr/>
        </p:nvSpPr>
        <p:spPr bwMode="ltGray">
          <a:xfrm>
            <a:off x="1763713" y="692150"/>
            <a:ext cx="5729287" cy="738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2400">
                <a:solidFill>
                  <a:schemeClr val="tx2"/>
                </a:solidFill>
                <a:latin typeface="Calibri" pitchFamily="34" charset="0"/>
              </a:rPr>
              <a:t>mid-Pliocene conditions</a:t>
            </a:r>
          </a:p>
        </p:txBody>
      </p:sp>
      <p:sp>
        <p:nvSpPr>
          <p:cNvPr id="25607" name="Rectangle 2"/>
          <p:cNvSpPr>
            <a:spLocks noChangeArrowheads="1"/>
          </p:cNvSpPr>
          <p:nvPr/>
        </p:nvSpPr>
        <p:spPr bwMode="auto">
          <a:xfrm>
            <a:off x="0" y="8255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30000"/>
              </a:lnSpc>
              <a:spcBef>
                <a:spcPct val="50000"/>
              </a:spcBef>
              <a:buFont typeface="Times" pitchFamily="18" charset="0"/>
              <a:buNone/>
            </a:pPr>
            <a:r>
              <a:rPr lang="en-GB" sz="3200" b="1">
                <a:solidFill>
                  <a:srgbClr val="003399"/>
                </a:solidFill>
                <a:latin typeface="Calibri" pitchFamily="34" charset="0"/>
              </a:rPr>
              <a:t> 4. Changing view of mid-Pliocene environments</a:t>
            </a:r>
            <a:endParaRPr lang="en-GB" sz="3200">
              <a:solidFill>
                <a:srgbClr val="003399"/>
              </a:solidFill>
              <a:latin typeface="Calibri" pitchFamily="34" charset="0"/>
            </a:endParaRPr>
          </a:p>
        </p:txBody>
      </p:sp>
      <p:sp>
        <p:nvSpPr>
          <p:cNvPr id="25608" name="Slide Number Placeholder 10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714CCB1-049F-47C5-8BAB-4FC24E36A415}" type="slidenum">
              <a:rPr lang="en-GB" smtClean="0">
                <a:latin typeface="Century Gothic" pitchFamily="34" charset="0"/>
                <a:ea typeface="ＭＳ Ｐゴシック" pitchFamily="34" charset="-128"/>
              </a:rPr>
              <a:pPr/>
              <a:t>23</a:t>
            </a:fld>
            <a:endParaRPr lang="en-GB" smtClean="0">
              <a:latin typeface="Century Gothic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figure 11-1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2488" y="1066800"/>
            <a:ext cx="5619750" cy="524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itle 1"/>
          <p:cNvSpPr>
            <a:spLocks noGrp="1"/>
          </p:cNvSpPr>
          <p:nvPr>
            <p:ph type="title" idx="4294967295"/>
          </p:nvPr>
        </p:nvSpPr>
        <p:spPr>
          <a:xfrm>
            <a:off x="684213" y="549275"/>
            <a:ext cx="7772400" cy="1143000"/>
          </a:xfrm>
        </p:spPr>
        <p:txBody>
          <a:bodyPr/>
          <a:lstStyle/>
          <a:p>
            <a:r>
              <a:rPr lang="en-US" sz="2400" smtClean="0">
                <a:latin typeface="Calibri" pitchFamily="34" charset="0"/>
              </a:rPr>
              <a:t>- Ocean circulation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5600" y="1700213"/>
            <a:ext cx="3663950" cy="9159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18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ＭＳ Ｐゴシック" charset="-128"/>
              </a:rPr>
              <a:t>Warmer deep ocean temperatures</a:t>
            </a:r>
          </a:p>
          <a:p>
            <a:pPr defTabSz="457200">
              <a:defRPr/>
            </a:pPr>
            <a:r>
              <a:rPr lang="en-US" sz="18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ＭＳ Ｐゴシック" charset="-128"/>
              </a:rPr>
              <a:t>Enhanced NCW production</a:t>
            </a:r>
          </a:p>
          <a:p>
            <a:pPr defTabSz="457200">
              <a:defRPr/>
            </a:pPr>
            <a:endParaRPr lang="en-US" sz="1800">
              <a:latin typeface="Calibri" pitchFamily="34" charset="0"/>
              <a:ea typeface="ＭＳ Ｐゴシック" charset="-128"/>
            </a:endParaRPr>
          </a:p>
        </p:txBody>
      </p:sp>
      <p:sp>
        <p:nvSpPr>
          <p:cNvPr id="26629" name="Rectangle 2"/>
          <p:cNvSpPr>
            <a:spLocks noChangeArrowheads="1"/>
          </p:cNvSpPr>
          <p:nvPr/>
        </p:nvSpPr>
        <p:spPr bwMode="auto">
          <a:xfrm>
            <a:off x="0" y="8255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30000"/>
              </a:lnSpc>
              <a:spcBef>
                <a:spcPct val="50000"/>
              </a:spcBef>
              <a:buFont typeface="Times" pitchFamily="18" charset="0"/>
              <a:buNone/>
            </a:pPr>
            <a:r>
              <a:rPr lang="en-GB" sz="3200" b="1">
                <a:solidFill>
                  <a:srgbClr val="003399"/>
                </a:solidFill>
                <a:latin typeface="Calibri" pitchFamily="34" charset="0"/>
              </a:rPr>
              <a:t> 4. Changing view of mid-Pliocene environments</a:t>
            </a:r>
            <a:endParaRPr lang="en-GB" sz="3200">
              <a:solidFill>
                <a:srgbClr val="003399"/>
              </a:solidFill>
              <a:latin typeface="Calibri" pitchFamily="34" charset="0"/>
            </a:endParaRPr>
          </a:p>
        </p:txBody>
      </p:sp>
      <p:sp>
        <p:nvSpPr>
          <p:cNvPr id="266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A58B630-8A54-415C-95E4-4E9191EA75B2}" type="slidenum">
              <a:rPr lang="en-GB" smtClean="0">
                <a:latin typeface="Century Gothic" pitchFamily="34" charset="0"/>
                <a:ea typeface="ＭＳ Ｐゴシック" pitchFamily="34" charset="-128"/>
              </a:rPr>
              <a:pPr/>
              <a:t>24</a:t>
            </a:fld>
            <a:endParaRPr lang="en-GB" smtClean="0">
              <a:latin typeface="Century Gothic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1125538"/>
            <a:ext cx="3313113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Box 11"/>
          <p:cNvSpPr txBox="1">
            <a:spLocks noChangeArrowheads="1"/>
          </p:cNvSpPr>
          <p:nvPr/>
        </p:nvSpPr>
        <p:spPr bwMode="auto">
          <a:xfrm>
            <a:off x="179388" y="6299200"/>
            <a:ext cx="19891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800">
                <a:latin typeface="Calibri" pitchFamily="34" charset="0"/>
              </a:rPr>
              <a:t>Ravelo et al. (2007)</a:t>
            </a:r>
          </a:p>
        </p:txBody>
      </p:sp>
      <p:sp>
        <p:nvSpPr>
          <p:cNvPr id="2765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-1549400" y="0"/>
            <a:ext cx="1905000" cy="457200"/>
          </a:xfrm>
          <a:noFill/>
        </p:spPr>
        <p:txBody>
          <a:bodyPr/>
          <a:lstStyle/>
          <a:p>
            <a:fld id="{FD71C003-5D1E-46E2-B623-4AA7B6DB3EAB}" type="slidenum">
              <a:rPr lang="en-GB" smtClean="0">
                <a:latin typeface="Century Gothic" pitchFamily="34" charset="0"/>
                <a:ea typeface="ＭＳ Ｐゴシック" pitchFamily="34" charset="-128"/>
              </a:rPr>
              <a:pPr/>
              <a:t>25</a:t>
            </a:fld>
            <a:endParaRPr lang="en-GB" smtClean="0">
              <a:latin typeface="Century Gothic" pitchFamily="34" charset="0"/>
              <a:ea typeface="ＭＳ Ｐゴシック" pitchFamily="34" charset="-128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684213" y="485775"/>
            <a:ext cx="77724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 eaLnBrk="0" hangingPunct="0">
              <a:defRPr/>
            </a:pPr>
            <a:r>
              <a:rPr lang="en-US" sz="2400" kern="0" dirty="0">
                <a:solidFill>
                  <a:schemeClr val="tx2"/>
                </a:solidFill>
                <a:latin typeface="Calibri" pitchFamily="34" charset="0"/>
                <a:ea typeface="+mj-ea"/>
                <a:cs typeface="+mj-cs"/>
              </a:rPr>
              <a:t>- Ocean circulation</a:t>
            </a:r>
          </a:p>
        </p:txBody>
      </p:sp>
      <p:sp>
        <p:nvSpPr>
          <p:cNvPr id="27654" name="Rectangle 2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30000"/>
              </a:lnSpc>
              <a:spcBef>
                <a:spcPct val="50000"/>
              </a:spcBef>
              <a:buFont typeface="Times" pitchFamily="18" charset="0"/>
              <a:buNone/>
            </a:pPr>
            <a:r>
              <a:rPr lang="en-GB" sz="3200" b="1">
                <a:solidFill>
                  <a:srgbClr val="003399"/>
                </a:solidFill>
                <a:latin typeface="Calibri" pitchFamily="34" charset="0"/>
              </a:rPr>
              <a:t> 4. Changing view of mid-Pliocene environments</a:t>
            </a:r>
            <a:endParaRPr lang="en-GB" sz="3200">
              <a:solidFill>
                <a:srgbClr val="003399"/>
              </a:solidFill>
              <a:latin typeface="Calibri" pitchFamily="34" charset="0"/>
            </a:endParaRPr>
          </a:p>
        </p:txBody>
      </p:sp>
      <p:pic>
        <p:nvPicPr>
          <p:cNvPr id="27655" name="Picture 11" descr="http://www.paleo.bris.ac.uk/ummodel/data/tcofb/standard_plots/tcofb-tcofa_oceanstream_ann_basin0_fulldepth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375" y="1700213"/>
            <a:ext cx="5232400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-1549400" y="0"/>
            <a:ext cx="1905000" cy="457200"/>
          </a:xfrm>
          <a:noFill/>
        </p:spPr>
        <p:txBody>
          <a:bodyPr/>
          <a:lstStyle/>
          <a:p>
            <a:fld id="{0752D58F-BF03-4C3D-8CAE-72F0476B40BF}" type="slidenum">
              <a:rPr lang="en-GB" smtClean="0">
                <a:latin typeface="Century Gothic" pitchFamily="34" charset="0"/>
                <a:ea typeface="ＭＳ Ｐゴシック" pitchFamily="34" charset="-128"/>
              </a:rPr>
              <a:pPr/>
              <a:t>26</a:t>
            </a:fld>
            <a:endParaRPr lang="en-GB" smtClean="0">
              <a:latin typeface="Century Gothic" pitchFamily="34" charset="0"/>
              <a:ea typeface="ＭＳ Ｐゴシック" pitchFamily="34" charset="-128"/>
            </a:endParaRPr>
          </a:p>
        </p:txBody>
      </p:sp>
      <p:pic>
        <p:nvPicPr>
          <p:cNvPr id="28675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688" y="1196975"/>
            <a:ext cx="1776412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1196975"/>
            <a:ext cx="5903913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le 1"/>
          <p:cNvSpPr txBox="1">
            <a:spLocks/>
          </p:cNvSpPr>
          <p:nvPr/>
        </p:nvSpPr>
        <p:spPr bwMode="auto">
          <a:xfrm>
            <a:off x="684213" y="485775"/>
            <a:ext cx="77724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 eaLnBrk="0" hangingPunct="0">
              <a:defRPr/>
            </a:pPr>
            <a:r>
              <a:rPr lang="en-US" sz="2400" kern="0" dirty="0">
                <a:solidFill>
                  <a:schemeClr val="tx2"/>
                </a:solidFill>
                <a:latin typeface="Calibri" pitchFamily="34" charset="0"/>
                <a:ea typeface="+mj-ea"/>
                <a:cs typeface="+mj-cs"/>
              </a:rPr>
              <a:t>- Ocean circulation</a:t>
            </a:r>
          </a:p>
        </p:txBody>
      </p:sp>
      <p:sp>
        <p:nvSpPr>
          <p:cNvPr id="28678" name="Rectangle 2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30000"/>
              </a:lnSpc>
              <a:spcBef>
                <a:spcPct val="50000"/>
              </a:spcBef>
              <a:buFont typeface="Times" pitchFamily="18" charset="0"/>
              <a:buNone/>
            </a:pPr>
            <a:r>
              <a:rPr lang="en-GB" sz="3200" b="1">
                <a:solidFill>
                  <a:srgbClr val="003399"/>
                </a:solidFill>
                <a:latin typeface="Calibri" pitchFamily="34" charset="0"/>
              </a:rPr>
              <a:t> 4. Changing view of mid-Pliocene environments</a:t>
            </a:r>
            <a:endParaRPr lang="en-GB" sz="3200">
              <a:solidFill>
                <a:srgbClr val="003399"/>
              </a:solidFill>
              <a:latin typeface="Calibri" pitchFamily="34" charset="0"/>
            </a:endParaRPr>
          </a:p>
        </p:txBody>
      </p:sp>
      <p:sp>
        <p:nvSpPr>
          <p:cNvPr id="28679" name="Rectangle 17"/>
          <p:cNvSpPr>
            <a:spLocks noChangeArrowheads="1"/>
          </p:cNvSpPr>
          <p:nvPr/>
        </p:nvSpPr>
        <p:spPr bwMode="auto">
          <a:xfrm>
            <a:off x="395288" y="6237288"/>
            <a:ext cx="38068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>
                <a:latin typeface="Calibri" pitchFamily="34" charset="0"/>
              </a:rPr>
              <a:t>Nd data from Nabil Khélifi (AGU 2011).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981075" y="549275"/>
            <a:ext cx="711993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30000"/>
              </a:lnSpc>
              <a:spcBef>
                <a:spcPct val="50000"/>
              </a:spcBef>
              <a:buFont typeface="Times" pitchFamily="18" charset="0"/>
              <a:buNone/>
            </a:pPr>
            <a:r>
              <a:rPr lang="en-GB" sz="2400">
                <a:latin typeface="Calibri" pitchFamily="34" charset="0"/>
              </a:rPr>
              <a:t>Climate variability/oscillations - ENSO</a:t>
            </a:r>
          </a:p>
        </p:txBody>
      </p:sp>
      <p:grpSp>
        <p:nvGrpSpPr>
          <p:cNvPr id="29699" name="Group 28"/>
          <p:cNvGrpSpPr>
            <a:grpSpLocks/>
          </p:cNvGrpSpPr>
          <p:nvPr/>
        </p:nvGrpSpPr>
        <p:grpSpPr bwMode="auto">
          <a:xfrm>
            <a:off x="323850" y="1173163"/>
            <a:ext cx="4968875" cy="2741612"/>
            <a:chOff x="4806954" y="1949418"/>
            <a:chExt cx="4051296" cy="2845731"/>
          </a:xfrm>
        </p:grpSpPr>
        <p:sp>
          <p:nvSpPr>
            <p:cNvPr id="29705" name="Text Box 6"/>
            <p:cNvSpPr txBox="1">
              <a:spLocks noChangeArrowheads="1"/>
            </p:cNvSpPr>
            <p:nvPr/>
          </p:nvSpPr>
          <p:spPr bwMode="auto">
            <a:xfrm>
              <a:off x="4806954" y="4440464"/>
              <a:ext cx="1873495" cy="35468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eaLnBrk="0" hangingPunct="0">
                <a:spcBef>
                  <a:spcPts val="1188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400" dirty="0" err="1">
                  <a:solidFill>
                    <a:srgbClr val="000000"/>
                  </a:solidFill>
                </a:rPr>
                <a:t>Wara</a:t>
              </a:r>
              <a:r>
                <a:rPr lang="en-GB" sz="1400" dirty="0">
                  <a:solidFill>
                    <a:srgbClr val="000000"/>
                  </a:solidFill>
                </a:rPr>
                <a:t> et al. (2005)</a:t>
              </a:r>
            </a:p>
          </p:txBody>
        </p:sp>
        <p:pic>
          <p:nvPicPr>
            <p:cNvPr id="29706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33950" y="2349500"/>
              <a:ext cx="3924300" cy="18288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9707" name="Text Box 9"/>
            <p:cNvSpPr txBox="1">
              <a:spLocks noChangeArrowheads="1"/>
            </p:cNvSpPr>
            <p:nvPr/>
          </p:nvSpPr>
          <p:spPr bwMode="auto">
            <a:xfrm>
              <a:off x="5990367" y="1949418"/>
              <a:ext cx="1493837" cy="3683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eaLnBrk="0" hangingPunct="0">
                <a:buFont typeface="Tahoma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800">
                  <a:solidFill>
                    <a:srgbClr val="000000"/>
                  </a:solidFill>
                  <a:latin typeface="Tahoma" pitchFamily="34" charset="0"/>
                  <a:cs typeface="Times New Roman" pitchFamily="18" charset="0"/>
                </a:rPr>
                <a:t>Mg/Ca SSTs</a:t>
              </a:r>
            </a:p>
          </p:txBody>
        </p:sp>
        <p:sp>
          <p:nvSpPr>
            <p:cNvPr id="15" name="Text Box 10"/>
            <p:cNvSpPr txBox="1">
              <a:spLocks noChangeArrowheads="1"/>
            </p:cNvSpPr>
            <p:nvPr/>
          </p:nvSpPr>
          <p:spPr bwMode="auto">
            <a:xfrm>
              <a:off x="4806954" y="4132738"/>
              <a:ext cx="336529" cy="36580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eaLnBrk="0" hangingPunct="0">
                <a:buFont typeface="Tahoma" pitchFamily="32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GB" sz="18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2" charset="0"/>
                  <a:cs typeface="Times New Roman" pitchFamily="16" charset="0"/>
                </a:rPr>
                <a:t>0</a:t>
              </a:r>
            </a:p>
          </p:txBody>
        </p:sp>
        <p:sp>
          <p:nvSpPr>
            <p:cNvPr id="16" name="Text Box 11"/>
            <p:cNvSpPr txBox="1">
              <a:spLocks noChangeArrowheads="1"/>
            </p:cNvSpPr>
            <p:nvPr/>
          </p:nvSpPr>
          <p:spPr bwMode="auto">
            <a:xfrm>
              <a:off x="8164482" y="4132738"/>
              <a:ext cx="336529" cy="36580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eaLnBrk="0" hangingPunct="0">
                <a:buFont typeface="Tahoma" pitchFamily="32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GB" sz="18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2" charset="0"/>
                  <a:cs typeface="Times New Roman" pitchFamily="16" charset="0"/>
                </a:rPr>
                <a:t>5</a:t>
              </a:r>
            </a:p>
          </p:txBody>
        </p:sp>
        <p:sp>
          <p:nvSpPr>
            <p:cNvPr id="29710" name="Text Box 12"/>
            <p:cNvSpPr txBox="1">
              <a:spLocks noChangeArrowheads="1"/>
            </p:cNvSpPr>
            <p:nvPr/>
          </p:nvSpPr>
          <p:spPr bwMode="auto">
            <a:xfrm>
              <a:off x="6223471" y="4417412"/>
              <a:ext cx="1076325" cy="33655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eaLnBrk="0" hangingPunct="0">
                <a:buFont typeface="Tahoma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  <a:latin typeface="Tahoma" pitchFamily="34" charset="0"/>
                  <a:cs typeface="Times New Roman" pitchFamily="18" charset="0"/>
                </a:rPr>
                <a:t>Age (Ma)</a:t>
              </a:r>
              <a:r>
                <a:rPr lang="ar-SA" sz="1600">
                  <a:solidFill>
                    <a:srgbClr val="000000"/>
                  </a:solidFill>
                  <a:latin typeface="Tahoma" pitchFamily="34" charset="0"/>
                  <a:cs typeface="Times New Roman" pitchFamily="18" charset="0"/>
                </a:rPr>
                <a:t>‏</a:t>
              </a:r>
              <a:endParaRPr lang="en-GB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endParaRPr>
            </a:p>
          </p:txBody>
        </p:sp>
        <p:sp>
          <p:nvSpPr>
            <p:cNvPr id="18" name="Text Box 13"/>
            <p:cNvSpPr txBox="1">
              <a:spLocks noChangeArrowheads="1"/>
            </p:cNvSpPr>
            <p:nvPr/>
          </p:nvSpPr>
          <p:spPr bwMode="auto">
            <a:xfrm>
              <a:off x="6644922" y="4132738"/>
              <a:ext cx="336529" cy="36580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eaLnBrk="0" hangingPunct="0">
                <a:buFont typeface="Tahoma" pitchFamily="32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GB" sz="18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2" charset="0"/>
                  <a:cs typeface="Times New Roman" pitchFamily="16" charset="0"/>
                </a:rPr>
                <a:t>3</a:t>
              </a:r>
            </a:p>
          </p:txBody>
        </p:sp>
        <p:sp>
          <p:nvSpPr>
            <p:cNvPr id="29712" name="Rectangle 20"/>
            <p:cNvSpPr>
              <a:spLocks noChangeArrowheads="1"/>
            </p:cNvSpPr>
            <p:nvPr/>
          </p:nvSpPr>
          <p:spPr bwMode="auto">
            <a:xfrm>
              <a:off x="8058150" y="3721100"/>
              <a:ext cx="228600" cy="3048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9713" name="Rectangle 26"/>
            <p:cNvSpPr>
              <a:spLocks noChangeArrowheads="1"/>
            </p:cNvSpPr>
            <p:nvPr/>
          </p:nvSpPr>
          <p:spPr bwMode="auto">
            <a:xfrm>
              <a:off x="6715125" y="2386013"/>
              <a:ext cx="71438" cy="1792287"/>
            </a:xfrm>
            <a:prstGeom prst="rect">
              <a:avLst/>
            </a:prstGeom>
            <a:solidFill>
              <a:srgbClr val="FFFF00">
                <a:alpha val="29019"/>
              </a:srgb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31863" y="3861048"/>
            <a:ext cx="3208337" cy="2448272"/>
            <a:chOff x="931863" y="4005263"/>
            <a:chExt cx="3208337" cy="2622550"/>
          </a:xfrm>
        </p:grpSpPr>
        <p:pic>
          <p:nvPicPr>
            <p:cNvPr id="29700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 t="6296"/>
            <a:stretch>
              <a:fillRect/>
            </a:stretch>
          </p:blipFill>
          <p:spPr bwMode="auto">
            <a:xfrm>
              <a:off x="1076325" y="4508500"/>
              <a:ext cx="2997200" cy="211931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29701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 l="9709" t="8545" r="8371" b="80333"/>
            <a:stretch>
              <a:fillRect/>
            </a:stretch>
          </p:blipFill>
          <p:spPr bwMode="auto">
            <a:xfrm>
              <a:off x="931863" y="4005263"/>
              <a:ext cx="3208337" cy="50006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</p:grpSp>
      <p:sp>
        <p:nvSpPr>
          <p:cNvPr id="29702" name="Slide Number Placeholder 20"/>
          <p:cNvSpPr>
            <a:spLocks noGrp="1"/>
          </p:cNvSpPr>
          <p:nvPr>
            <p:ph type="sldNum" sz="quarter" idx="12"/>
          </p:nvPr>
        </p:nvSpPr>
        <p:spPr>
          <a:xfrm>
            <a:off x="-1549400" y="0"/>
            <a:ext cx="1905000" cy="457200"/>
          </a:xfrm>
          <a:noFill/>
        </p:spPr>
        <p:txBody>
          <a:bodyPr/>
          <a:lstStyle/>
          <a:p>
            <a:fld id="{FF32D6E1-83FB-4736-A721-2AC52A9571D3}" type="slidenum">
              <a:rPr lang="en-GB" sz="1800" b="1" smtClean="0">
                <a:latin typeface="Calibri" pitchFamily="34" charset="0"/>
                <a:ea typeface="ＭＳ Ｐゴシック" pitchFamily="34" charset="-128"/>
              </a:rPr>
              <a:pPr/>
              <a:t>27</a:t>
            </a:fld>
            <a:endParaRPr lang="en-GB" sz="1800" b="1" smtClean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29703" name="Rectangle 2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30000"/>
              </a:lnSpc>
              <a:spcBef>
                <a:spcPct val="50000"/>
              </a:spcBef>
              <a:buFont typeface="Times" pitchFamily="18" charset="0"/>
              <a:buNone/>
            </a:pPr>
            <a:r>
              <a:rPr lang="en-GB" sz="3200" b="1">
                <a:solidFill>
                  <a:srgbClr val="003399"/>
                </a:solidFill>
                <a:latin typeface="Calibri" pitchFamily="34" charset="0"/>
              </a:rPr>
              <a:t> 4. Changing view of mid-Pliocene environments</a:t>
            </a:r>
            <a:endParaRPr lang="en-GB" sz="3200">
              <a:solidFill>
                <a:srgbClr val="003399"/>
              </a:solidFill>
              <a:latin typeface="Calibri" pitchFamily="34" charset="0"/>
            </a:endParaRPr>
          </a:p>
        </p:txBody>
      </p:sp>
      <p:pic>
        <p:nvPicPr>
          <p:cNvPr id="29704" name="Picture 2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4163" y="1196975"/>
            <a:ext cx="3779837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401969" y="6237312"/>
            <a:ext cx="2297823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ts val="118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 dirty="0" smtClean="0">
                <a:solidFill>
                  <a:srgbClr val="000000"/>
                </a:solidFill>
              </a:rPr>
              <a:t>Haywood </a:t>
            </a:r>
            <a:r>
              <a:rPr lang="en-GB" sz="1400" dirty="0">
                <a:solidFill>
                  <a:srgbClr val="000000"/>
                </a:solidFill>
              </a:rPr>
              <a:t>et al. (</a:t>
            </a:r>
            <a:r>
              <a:rPr lang="en-GB" sz="1400" dirty="0" smtClean="0">
                <a:solidFill>
                  <a:srgbClr val="000000"/>
                </a:solidFill>
              </a:rPr>
              <a:t>2007)</a:t>
            </a:r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5436096" y="6431410"/>
            <a:ext cx="1512168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eaLnBrk="0" hangingPunct="0">
              <a:spcBef>
                <a:spcPts val="118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 dirty="0" smtClean="0">
                <a:solidFill>
                  <a:srgbClr val="000000"/>
                </a:solidFill>
              </a:rPr>
              <a:t>Bonham (2011)</a:t>
            </a:r>
            <a:endParaRPr lang="en-GB" sz="1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-1476375" y="0"/>
            <a:ext cx="1905000" cy="457200"/>
          </a:xfrm>
          <a:noFill/>
        </p:spPr>
        <p:txBody>
          <a:bodyPr/>
          <a:lstStyle/>
          <a:p>
            <a:fld id="{EBB1EAD7-A41D-4DD5-852E-66A90EC1B646}" type="slidenum">
              <a:rPr lang="en-GB" sz="1800" b="1" smtClean="0">
                <a:latin typeface="Calibri" pitchFamily="34" charset="0"/>
                <a:ea typeface="ＭＳ Ｐゴシック" pitchFamily="34" charset="-128"/>
              </a:rPr>
              <a:pPr/>
              <a:t>28</a:t>
            </a:fld>
            <a:endParaRPr lang="en-GB" sz="1800" b="1" smtClean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30723" name="Rectangle 2"/>
          <p:cNvSpPr>
            <a:spLocks noChangeArrowheads="1"/>
          </p:cNvSpPr>
          <p:nvPr/>
        </p:nvSpPr>
        <p:spPr bwMode="auto">
          <a:xfrm>
            <a:off x="981075" y="549275"/>
            <a:ext cx="711993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30000"/>
              </a:lnSpc>
              <a:spcBef>
                <a:spcPct val="50000"/>
              </a:spcBef>
              <a:buFont typeface="Times" pitchFamily="18" charset="0"/>
              <a:buNone/>
            </a:pPr>
            <a:r>
              <a:rPr lang="en-GB" sz="2400">
                <a:latin typeface="Calibri" pitchFamily="34" charset="0"/>
              </a:rPr>
              <a:t>Climate variability/oscillations - ENSO</a:t>
            </a:r>
          </a:p>
        </p:txBody>
      </p:sp>
      <p:sp>
        <p:nvSpPr>
          <p:cNvPr id="30724" name="Rectangle 2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30000"/>
              </a:lnSpc>
              <a:spcBef>
                <a:spcPct val="50000"/>
              </a:spcBef>
              <a:buFont typeface="Times" pitchFamily="18" charset="0"/>
              <a:buNone/>
            </a:pPr>
            <a:r>
              <a:rPr lang="en-GB" sz="3200" b="1">
                <a:solidFill>
                  <a:srgbClr val="003399"/>
                </a:solidFill>
                <a:latin typeface="Calibri" pitchFamily="34" charset="0"/>
              </a:rPr>
              <a:t> 4. Changing view of mid-Pliocene environments</a:t>
            </a:r>
            <a:endParaRPr lang="en-GB" sz="3200">
              <a:solidFill>
                <a:srgbClr val="003399"/>
              </a:solidFill>
              <a:latin typeface="Calibri" pitchFamily="34" charset="0"/>
            </a:endParaRPr>
          </a:p>
        </p:txBody>
      </p:sp>
      <p:pic>
        <p:nvPicPr>
          <p:cNvPr id="30725" name="Picture 6" descr="TC-MC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3" y="1125538"/>
            <a:ext cx="4464051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7" descr="TC-MCb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7950" y="3860800"/>
            <a:ext cx="4608513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538" y="1281113"/>
            <a:ext cx="4537075" cy="524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716016" y="6237312"/>
            <a:ext cx="2297823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ts val="118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 dirty="0" smtClean="0">
                <a:solidFill>
                  <a:srgbClr val="000000"/>
                </a:solidFill>
              </a:rPr>
              <a:t>Bonham </a:t>
            </a:r>
            <a:r>
              <a:rPr lang="en-GB" sz="1400" dirty="0">
                <a:solidFill>
                  <a:srgbClr val="000000"/>
                </a:solidFill>
              </a:rPr>
              <a:t>et al. (</a:t>
            </a:r>
            <a:r>
              <a:rPr lang="en-GB" sz="1400" dirty="0" smtClean="0">
                <a:solidFill>
                  <a:srgbClr val="000000"/>
                </a:solidFill>
              </a:rPr>
              <a:t>2009)</a:t>
            </a:r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79512" y="6359402"/>
            <a:ext cx="3384376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eaLnBrk="0" hangingPunct="0">
              <a:spcBef>
                <a:spcPts val="118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 dirty="0" smtClean="0">
                <a:solidFill>
                  <a:srgbClr val="000000"/>
                </a:solidFill>
              </a:rPr>
              <a:t>Molnar and Cane (2002 &amp; 2007)</a:t>
            </a:r>
            <a:endParaRPr lang="en-GB" sz="1400" dirty="0">
              <a:solidFill>
                <a:srgbClr val="0000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981075" y="549275"/>
            <a:ext cx="711993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30000"/>
              </a:lnSpc>
              <a:spcBef>
                <a:spcPct val="50000"/>
              </a:spcBef>
              <a:buFont typeface="Times" pitchFamily="18" charset="0"/>
              <a:buNone/>
            </a:pPr>
            <a:r>
              <a:rPr lang="en-GB" sz="2400">
                <a:latin typeface="Calibri" pitchFamily="34" charset="0"/>
              </a:rPr>
              <a:t>Climate variability/oscillations - ENSO</a:t>
            </a:r>
          </a:p>
        </p:txBody>
      </p:sp>
      <p:sp>
        <p:nvSpPr>
          <p:cNvPr id="31747" name="Slide Number Placeholder 20"/>
          <p:cNvSpPr>
            <a:spLocks noGrp="1"/>
          </p:cNvSpPr>
          <p:nvPr>
            <p:ph type="sldNum" sz="quarter" idx="12"/>
          </p:nvPr>
        </p:nvSpPr>
        <p:spPr>
          <a:xfrm>
            <a:off x="-1509713" y="0"/>
            <a:ext cx="1905001" cy="457200"/>
          </a:xfrm>
          <a:noFill/>
        </p:spPr>
        <p:txBody>
          <a:bodyPr/>
          <a:lstStyle/>
          <a:p>
            <a:fld id="{B4E0F77E-EBF7-43E8-8889-13CCE8E443D5}" type="slidenum">
              <a:rPr lang="en-GB" sz="1800" b="1" smtClean="0">
                <a:latin typeface="Calibri" pitchFamily="34" charset="0"/>
                <a:ea typeface="ＭＳ Ｐゴシック" pitchFamily="34" charset="-128"/>
              </a:rPr>
              <a:pPr/>
              <a:t>29</a:t>
            </a:fld>
            <a:endParaRPr lang="en-GB" sz="1800" b="1" smtClean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31748" name="Rectangle 2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30000"/>
              </a:lnSpc>
              <a:spcBef>
                <a:spcPct val="50000"/>
              </a:spcBef>
              <a:buFont typeface="Times" pitchFamily="18" charset="0"/>
              <a:buNone/>
            </a:pPr>
            <a:r>
              <a:rPr lang="en-GB" sz="3200" b="1">
                <a:solidFill>
                  <a:srgbClr val="003399"/>
                </a:solidFill>
                <a:latin typeface="Calibri" pitchFamily="34" charset="0"/>
              </a:rPr>
              <a:t> 4. Changing view of mid-Pliocene environments</a:t>
            </a:r>
            <a:endParaRPr lang="en-GB" sz="3200">
              <a:solidFill>
                <a:srgbClr val="003399"/>
              </a:solidFill>
              <a:latin typeface="Calibri" pitchFamily="34" charset="0"/>
            </a:endParaRPr>
          </a:p>
        </p:txBody>
      </p:sp>
      <p:pic>
        <p:nvPicPr>
          <p:cNvPr id="31749" name="Picture 5" descr="C:\Users\Sam\AppData\Local\Temp\2010pa002097-op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196975"/>
            <a:ext cx="3887788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4663" y="1255713"/>
            <a:ext cx="4648200" cy="174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1" name="Rectangle 17"/>
          <p:cNvSpPr>
            <a:spLocks noChangeArrowheads="1"/>
          </p:cNvSpPr>
          <p:nvPr/>
        </p:nvSpPr>
        <p:spPr bwMode="auto">
          <a:xfrm>
            <a:off x="1116013" y="6237288"/>
            <a:ext cx="2238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>
                <a:latin typeface="Calibri" pitchFamily="34" charset="0"/>
              </a:rPr>
              <a:t>Scroxton et al. (2011).</a:t>
            </a:r>
          </a:p>
        </p:txBody>
      </p:sp>
      <p:sp>
        <p:nvSpPr>
          <p:cNvPr id="31752" name="Rectangle 17"/>
          <p:cNvSpPr>
            <a:spLocks noChangeArrowheads="1"/>
          </p:cNvSpPr>
          <p:nvPr/>
        </p:nvSpPr>
        <p:spPr bwMode="auto">
          <a:xfrm>
            <a:off x="4427538" y="2924175"/>
            <a:ext cx="25050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>
                <a:latin typeface="Calibri" pitchFamily="34" charset="0"/>
              </a:rPr>
              <a:t>Wantanabe et al. (2011).</a:t>
            </a:r>
          </a:p>
        </p:txBody>
      </p:sp>
      <p:pic>
        <p:nvPicPr>
          <p:cNvPr id="31753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163" y="3357563"/>
            <a:ext cx="2376487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-180975" y="188913"/>
            <a:ext cx="82597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30000"/>
              </a:lnSpc>
              <a:spcBef>
                <a:spcPct val="50000"/>
              </a:spcBef>
              <a:buFont typeface="Times" pitchFamily="18" charset="0"/>
              <a:buNone/>
            </a:pPr>
            <a:r>
              <a:rPr lang="en-GB" sz="3200" b="1">
                <a:solidFill>
                  <a:srgbClr val="003399"/>
                </a:solidFill>
                <a:latin typeface="Calibri" pitchFamily="34" charset="0"/>
              </a:rPr>
              <a:t> 1. Inspiration and approaches to palaeo</a:t>
            </a:r>
            <a:endParaRPr lang="en-GB" sz="3200">
              <a:solidFill>
                <a:srgbClr val="003399"/>
              </a:solidFill>
              <a:latin typeface="Calibri" pitchFamily="34" charset="0"/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8388350" y="1052513"/>
            <a:ext cx="576263" cy="1687512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pic>
        <p:nvPicPr>
          <p:cNvPr id="4100" name="Picture 6" descr="climate-model-image-00001.jpg"/>
          <p:cNvPicPr>
            <a:picLocks noChangeAspect="1"/>
          </p:cNvPicPr>
          <p:nvPr/>
        </p:nvPicPr>
        <p:blipFill>
          <a:blip r:embed="rId4" cstate="print"/>
          <a:srcRect r="15141" b="12944"/>
          <a:stretch>
            <a:fillRect/>
          </a:stretch>
        </p:blipFill>
        <p:spPr bwMode="auto">
          <a:xfrm>
            <a:off x="7793038" y="0"/>
            <a:ext cx="1350962" cy="133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7" descr="Cumulus clouds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93038" y="1350963"/>
            <a:ext cx="1350962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8" descr="Footprints_Namib_Desert_Namibia_Africa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94625" y="2700338"/>
            <a:ext cx="1350963" cy="130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9" descr="grass-604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94625" y="5313363"/>
            <a:ext cx="1350963" cy="154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10" descr="image4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94625" y="4000500"/>
            <a:ext cx="1350963" cy="131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5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-1581150" y="0"/>
            <a:ext cx="1905000" cy="457200"/>
          </a:xfrm>
          <a:noFill/>
        </p:spPr>
        <p:txBody>
          <a:bodyPr/>
          <a:lstStyle/>
          <a:p>
            <a:fld id="{C09E3D03-1DDC-4708-A6C9-3A6513F0C9B0}" type="slidenum">
              <a:rPr lang="en-GB" sz="1800" b="1" smtClean="0">
                <a:latin typeface="Calibri" pitchFamily="34" charset="0"/>
                <a:ea typeface="ＭＳ Ｐゴシック" pitchFamily="34" charset="-128"/>
              </a:rPr>
              <a:pPr/>
              <a:t>3</a:t>
            </a:fld>
            <a:endParaRPr lang="en-GB" sz="1800" b="1" smtClean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4106" name="Rectangle 26"/>
          <p:cNvSpPr>
            <a:spLocks noChangeArrowheads="1"/>
          </p:cNvSpPr>
          <p:nvPr/>
        </p:nvSpPr>
        <p:spPr bwMode="auto">
          <a:xfrm>
            <a:off x="250825" y="1125538"/>
            <a:ext cx="7489825" cy="526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buFont typeface="Arial" charset="0"/>
              <a:buChar char="•"/>
            </a:pPr>
            <a:r>
              <a:rPr lang="en-GB" sz="2800">
                <a:latin typeface="Calibri" pitchFamily="34" charset="0"/>
              </a:rPr>
              <a:t> Uncertainties highlighted in climate prediction involve aspects of the climate that have changed in the past (e.g. ENSO). </a:t>
            </a:r>
          </a:p>
          <a:p>
            <a:pPr algn="just" eaLnBrk="0" hangingPunct="0">
              <a:buFont typeface="Arial" charset="0"/>
              <a:buChar char="•"/>
            </a:pPr>
            <a:endParaRPr lang="en-GB" sz="2800">
              <a:latin typeface="Calibri" pitchFamily="34" charset="0"/>
            </a:endParaRPr>
          </a:p>
          <a:p>
            <a:pPr algn="just" eaLnBrk="0" hangingPunct="0">
              <a:buFont typeface="Arial" charset="0"/>
              <a:buChar char="•"/>
            </a:pPr>
            <a:r>
              <a:rPr lang="en-GB" sz="2800">
                <a:latin typeface="Calibri" pitchFamily="34" charset="0"/>
              </a:rPr>
              <a:t> Palaeoclimatology can assess whether these changes are consistent with current theories of the climate system and if not, why not.</a:t>
            </a:r>
          </a:p>
          <a:p>
            <a:pPr algn="just" eaLnBrk="0" hangingPunct="0"/>
            <a:endParaRPr lang="en-GB" sz="2800">
              <a:latin typeface="Calibri" pitchFamily="34" charset="0"/>
            </a:endParaRPr>
          </a:p>
          <a:p>
            <a:pPr algn="just" eaLnBrk="0" hangingPunct="0">
              <a:buFont typeface="Arial" charset="0"/>
              <a:buChar char="•"/>
            </a:pPr>
            <a:r>
              <a:rPr lang="en-GB" sz="2800">
                <a:latin typeface="Calibri" pitchFamily="34" charset="0"/>
              </a:rPr>
              <a:t> </a:t>
            </a:r>
            <a:r>
              <a:rPr lang="en-GB" sz="2800">
                <a:solidFill>
                  <a:srgbClr val="FF0000"/>
                </a:solidFill>
                <a:latin typeface="Calibri" pitchFamily="34" charset="0"/>
              </a:rPr>
              <a:t>Palaeoclimate provides a unique test-bed for models that project large changes in the future to be evaluated using true out-of-sample tests of comparable magnitude. 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908050" y="298450"/>
            <a:ext cx="74088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30000"/>
              </a:lnSpc>
              <a:spcBef>
                <a:spcPct val="50000"/>
              </a:spcBef>
              <a:buFont typeface="Times" pitchFamily="18" charset="0"/>
              <a:buNone/>
            </a:pPr>
            <a:r>
              <a:rPr lang="en-GB" sz="2400">
                <a:latin typeface="Calibri" pitchFamily="34" charset="0"/>
              </a:rPr>
              <a:t>- High latitude climate/polar amplification</a:t>
            </a: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806450"/>
            <a:ext cx="4464050" cy="319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Rectangle 14"/>
          <p:cNvSpPr>
            <a:spLocks noChangeArrowheads="1"/>
          </p:cNvSpPr>
          <p:nvPr/>
        </p:nvSpPr>
        <p:spPr bwMode="auto">
          <a:xfrm>
            <a:off x="4140200" y="3644900"/>
            <a:ext cx="3600450" cy="433388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pic>
        <p:nvPicPr>
          <p:cNvPr id="32773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3644900"/>
            <a:ext cx="4176712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538" y="3716338"/>
            <a:ext cx="4716462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5" name="TextBox 11"/>
          <p:cNvSpPr txBox="1">
            <a:spLocks noChangeArrowheads="1"/>
          </p:cNvSpPr>
          <p:nvPr/>
        </p:nvSpPr>
        <p:spPr bwMode="auto">
          <a:xfrm>
            <a:off x="1120775" y="6372225"/>
            <a:ext cx="2730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800"/>
              <a:t>Ballantyne et al. (2011)</a:t>
            </a:r>
          </a:p>
        </p:txBody>
      </p:sp>
      <p:sp>
        <p:nvSpPr>
          <p:cNvPr id="32776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-1509713" y="0"/>
            <a:ext cx="1905001" cy="457200"/>
          </a:xfrm>
          <a:noFill/>
        </p:spPr>
        <p:txBody>
          <a:bodyPr/>
          <a:lstStyle/>
          <a:p>
            <a:fld id="{45CED199-007C-44CD-B4BD-AD0969D3B498}" type="slidenum">
              <a:rPr lang="en-GB" sz="1800" b="1" smtClean="0">
                <a:latin typeface="Calibri" pitchFamily="34" charset="0"/>
                <a:ea typeface="ＭＳ Ｐゴシック" pitchFamily="34" charset="-128"/>
              </a:rPr>
              <a:pPr/>
              <a:t>30</a:t>
            </a:fld>
            <a:endParaRPr lang="en-GB" sz="1800" b="1" smtClean="0">
              <a:latin typeface="Calibri" pitchFamily="34" charset="0"/>
              <a:ea typeface="ＭＳ Ｐゴシック" pitchFamily="34" charset="-128"/>
            </a:endParaRPr>
          </a:p>
        </p:txBody>
      </p:sp>
      <p:pic>
        <p:nvPicPr>
          <p:cNvPr id="3277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3" y="836613"/>
            <a:ext cx="4392612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8" name="Rectangle 2"/>
          <p:cNvSpPr>
            <a:spLocks noChangeArrowheads="1"/>
          </p:cNvSpPr>
          <p:nvPr/>
        </p:nvSpPr>
        <p:spPr bwMode="auto">
          <a:xfrm>
            <a:off x="0" y="-13335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30000"/>
              </a:lnSpc>
              <a:spcBef>
                <a:spcPct val="50000"/>
              </a:spcBef>
              <a:buFont typeface="Times" pitchFamily="18" charset="0"/>
              <a:buNone/>
            </a:pPr>
            <a:r>
              <a:rPr lang="en-GB" sz="3200" b="1">
                <a:solidFill>
                  <a:srgbClr val="003399"/>
                </a:solidFill>
                <a:latin typeface="Calibri" pitchFamily="34" charset="0"/>
              </a:rPr>
              <a:t> 4. Changing view of mid-Pliocene environments</a:t>
            </a:r>
            <a:endParaRPr lang="en-GB" sz="3200">
              <a:solidFill>
                <a:srgbClr val="003399"/>
              </a:solidFill>
              <a:latin typeface="Calibri" pitchFamily="34" charset="0"/>
            </a:endParaRPr>
          </a:p>
        </p:txBody>
      </p:sp>
      <p:sp>
        <p:nvSpPr>
          <p:cNvPr id="32779" name="TextBox 11"/>
          <p:cNvSpPr txBox="1">
            <a:spLocks noChangeArrowheads="1"/>
          </p:cNvSpPr>
          <p:nvPr/>
        </p:nvSpPr>
        <p:spPr bwMode="auto">
          <a:xfrm>
            <a:off x="4427538" y="6372225"/>
            <a:ext cx="2333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800"/>
              <a:t>Lunt et al. (in-press)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80975" y="836613"/>
            <a:ext cx="4321175" cy="2663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3795" name="TextBox 5"/>
          <p:cNvSpPr txBox="1">
            <a:spLocks noChangeArrowheads="1"/>
          </p:cNvSpPr>
          <p:nvPr/>
        </p:nvSpPr>
        <p:spPr bwMode="auto">
          <a:xfrm>
            <a:off x="323850" y="436563"/>
            <a:ext cx="73437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2000">
                <a:latin typeface="Calibri" pitchFamily="34" charset="0"/>
              </a:rPr>
              <a:t>Elephant in the room - model dependency</a:t>
            </a:r>
          </a:p>
        </p:txBody>
      </p:sp>
      <p:pic>
        <p:nvPicPr>
          <p:cNvPr id="33796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3488" y="812800"/>
            <a:ext cx="4171950" cy="27193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3797" name="Picture 3" descr="climate-model-image-00001.jpg"/>
          <p:cNvPicPr>
            <a:picLocks noChangeAspect="1"/>
          </p:cNvPicPr>
          <p:nvPr/>
        </p:nvPicPr>
        <p:blipFill>
          <a:blip r:embed="rId6" cstate="print"/>
          <a:srcRect r="15141" b="12944"/>
          <a:stretch>
            <a:fillRect/>
          </a:stretch>
        </p:blipFill>
        <p:spPr bwMode="auto">
          <a:xfrm>
            <a:off x="7794625" y="0"/>
            <a:ext cx="1349375" cy="133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4" descr="Cumulus clouds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93038" y="1350963"/>
            <a:ext cx="1350962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6" descr="Footprints_Namib_Desert_Namibia_Africa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94625" y="2700338"/>
            <a:ext cx="1350963" cy="130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7" descr="grass-604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94625" y="5313363"/>
            <a:ext cx="1350963" cy="154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1" name="Picture 8" descr="image4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794625" y="4000500"/>
            <a:ext cx="1350963" cy="131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2" name="Picture 1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180975" y="3644900"/>
            <a:ext cx="4387850" cy="2698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3803" name="Picture 1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572000" y="3500438"/>
            <a:ext cx="1368425" cy="1562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3804" name="Picture 1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572000" y="5084763"/>
            <a:ext cx="1368425" cy="1584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3805" name="Picture 2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011863" y="4437063"/>
            <a:ext cx="1439862" cy="1590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3806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-1509713" y="0"/>
            <a:ext cx="1905001" cy="457200"/>
          </a:xfrm>
          <a:noFill/>
        </p:spPr>
        <p:txBody>
          <a:bodyPr/>
          <a:lstStyle/>
          <a:p>
            <a:fld id="{0127B605-B3EF-4D8E-AEE4-5AB570C83D9D}" type="slidenum">
              <a:rPr lang="en-GB" sz="1800" b="1" smtClean="0">
                <a:latin typeface="Calibri" pitchFamily="34" charset="0"/>
                <a:ea typeface="ＭＳ Ｐゴシック" pitchFamily="34" charset="-128"/>
              </a:rPr>
              <a:pPr/>
              <a:t>31</a:t>
            </a:fld>
            <a:endParaRPr lang="en-GB" sz="1800" b="1" smtClean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33807" name="Rectangle 2"/>
          <p:cNvSpPr>
            <a:spLocks noChangeArrowheads="1"/>
          </p:cNvSpPr>
          <p:nvPr/>
        </p:nvSpPr>
        <p:spPr bwMode="auto">
          <a:xfrm>
            <a:off x="395288" y="-100013"/>
            <a:ext cx="7559675" cy="609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  <a:spcBef>
                <a:spcPct val="50000"/>
              </a:spcBef>
              <a:buFont typeface="Times" pitchFamily="18" charset="0"/>
              <a:buNone/>
            </a:pPr>
            <a:r>
              <a:rPr lang="en-GB" sz="3200" b="1">
                <a:solidFill>
                  <a:srgbClr val="003399"/>
                </a:solidFill>
                <a:latin typeface="Calibri" pitchFamily="34" charset="0"/>
              </a:rPr>
              <a:t>5. Data/model comparison and uncertainty</a:t>
            </a: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467544" y="6309320"/>
            <a:ext cx="2297823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ts val="118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 dirty="0" smtClean="0">
                <a:solidFill>
                  <a:srgbClr val="000000"/>
                </a:solidFill>
              </a:rPr>
              <a:t>Haywood </a:t>
            </a:r>
            <a:r>
              <a:rPr lang="en-GB" sz="1400" dirty="0">
                <a:solidFill>
                  <a:srgbClr val="000000"/>
                </a:solidFill>
              </a:rPr>
              <a:t>et al. (</a:t>
            </a:r>
            <a:r>
              <a:rPr lang="en-GB" sz="1400" dirty="0" smtClean="0">
                <a:solidFill>
                  <a:srgbClr val="000000"/>
                </a:solidFill>
              </a:rPr>
              <a:t>2009)</a:t>
            </a:r>
            <a:endParaRPr lang="en-GB" sz="1400" dirty="0">
              <a:solidFill>
                <a:srgbClr val="0000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Cumulus cloud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93038" y="1350963"/>
            <a:ext cx="1350962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6" descr="Footprints_Namib_Desert_Namibia_Africa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94625" y="2700338"/>
            <a:ext cx="1350963" cy="130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7" descr="grass-604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94625" y="5313363"/>
            <a:ext cx="1350963" cy="154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8" descr="image4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94625" y="4000500"/>
            <a:ext cx="1350963" cy="131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-1476375" y="0"/>
            <a:ext cx="1905000" cy="457200"/>
          </a:xfrm>
          <a:noFill/>
        </p:spPr>
        <p:txBody>
          <a:bodyPr/>
          <a:lstStyle/>
          <a:p>
            <a:fld id="{C29BAB36-17AE-4C87-8B4C-E4B73019EF49}" type="slidenum">
              <a:rPr lang="en-GB" sz="1800" b="1" smtClean="0">
                <a:latin typeface="Calibri" pitchFamily="34" charset="0"/>
                <a:ea typeface="ＭＳ Ｐゴシック" pitchFamily="34" charset="-128"/>
              </a:rPr>
              <a:pPr/>
              <a:t>32</a:t>
            </a:fld>
            <a:endParaRPr lang="en-GB" sz="1800" b="1" smtClean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34823" name="Rectangle 2"/>
          <p:cNvSpPr>
            <a:spLocks noChangeArrowheads="1"/>
          </p:cNvSpPr>
          <p:nvPr/>
        </p:nvSpPr>
        <p:spPr bwMode="auto">
          <a:xfrm>
            <a:off x="468313" y="-100013"/>
            <a:ext cx="7632700" cy="609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  <a:spcBef>
                <a:spcPct val="50000"/>
              </a:spcBef>
              <a:buFont typeface="Times" pitchFamily="18" charset="0"/>
              <a:buNone/>
            </a:pPr>
            <a:r>
              <a:rPr lang="en-GB" sz="3000" b="1">
                <a:solidFill>
                  <a:srgbClr val="003399"/>
                </a:solidFill>
                <a:latin typeface="Calibri" pitchFamily="34" charset="0"/>
              </a:rPr>
              <a:t>5. Data/model comparison and uncertainty</a:t>
            </a:r>
          </a:p>
        </p:txBody>
      </p:sp>
      <p:pic>
        <p:nvPicPr>
          <p:cNvPr id="3482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850" y="765175"/>
            <a:ext cx="3806825" cy="53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5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67175" y="908050"/>
            <a:ext cx="3744913" cy="504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6" name="Rectangle 11"/>
          <p:cNvSpPr>
            <a:spLocks noChangeArrowheads="1"/>
          </p:cNvSpPr>
          <p:nvPr/>
        </p:nvSpPr>
        <p:spPr bwMode="auto">
          <a:xfrm>
            <a:off x="323850" y="6092825"/>
            <a:ext cx="748823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403FC4"/>
                </a:solidFill>
              </a:rPr>
              <a:t>http://www.geosci-modeldev.net/special_issue5.html</a:t>
            </a:r>
          </a:p>
        </p:txBody>
      </p:sp>
      <p:sp>
        <p:nvSpPr>
          <p:cNvPr id="34827" name="TextBox 5"/>
          <p:cNvSpPr txBox="1">
            <a:spLocks noChangeArrowheads="1"/>
          </p:cNvSpPr>
          <p:nvPr/>
        </p:nvSpPr>
        <p:spPr bwMode="auto">
          <a:xfrm>
            <a:off x="323850" y="436563"/>
            <a:ext cx="73437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2000">
                <a:latin typeface="Calibri" pitchFamily="34" charset="0"/>
              </a:rPr>
              <a:t>Elephant in the room - model dependency</a:t>
            </a:r>
          </a:p>
        </p:txBody>
      </p:sp>
      <p:pic>
        <p:nvPicPr>
          <p:cNvPr id="34828" name="Picture 1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812088" y="0"/>
            <a:ext cx="1331912" cy="134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395288" y="-26988"/>
            <a:ext cx="7559675" cy="609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  <a:spcBef>
                <a:spcPct val="50000"/>
              </a:spcBef>
              <a:buFont typeface="Times" pitchFamily="18" charset="0"/>
              <a:buNone/>
            </a:pPr>
            <a:r>
              <a:rPr lang="en-GB" sz="3200" b="1">
                <a:solidFill>
                  <a:srgbClr val="003399"/>
                </a:solidFill>
                <a:latin typeface="Calibri" pitchFamily="34" charset="0"/>
              </a:rPr>
              <a:t>5. Data/model comparison and uncertainty</a:t>
            </a:r>
          </a:p>
        </p:txBody>
      </p:sp>
      <p:sp>
        <p:nvSpPr>
          <p:cNvPr id="35843" name="Rectangle 12"/>
          <p:cNvSpPr>
            <a:spLocks noChangeArrowheads="1"/>
          </p:cNvSpPr>
          <p:nvPr/>
        </p:nvSpPr>
        <p:spPr bwMode="auto">
          <a:xfrm>
            <a:off x="3708400" y="836613"/>
            <a:ext cx="215900" cy="288925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250825" y="765175"/>
          <a:ext cx="8640960" cy="5444335"/>
        </p:xfrm>
        <a:graphic>
          <a:graphicData uri="http://schemas.openxmlformats.org/drawingml/2006/table">
            <a:tbl>
              <a:tblPr/>
              <a:tblGrid>
                <a:gridCol w="2160240"/>
                <a:gridCol w="2160240"/>
                <a:gridCol w="2160240"/>
                <a:gridCol w="2160240"/>
              </a:tblGrid>
              <a:tr h="132493">
                <a:tc gridSpan="4"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- PlioMIP Modelling </a:t>
                      </a:r>
                      <a:r>
                        <a:rPr lang="en-GB" sz="2000" b="1" dirty="0"/>
                        <a:t>Groups</a:t>
                      </a:r>
                    </a:p>
                  </a:txBody>
                  <a:tcPr marL="25885" marR="25885" marT="12943" marB="129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32493">
                <a:tc>
                  <a:txBody>
                    <a:bodyPr/>
                    <a:lstStyle/>
                    <a:p>
                      <a:pPr algn="ctr"/>
                      <a:r>
                        <a:rPr lang="en-GB" sz="1000" b="1" u="sng" dirty="0"/>
                        <a:t>Group</a:t>
                      </a:r>
                    </a:p>
                  </a:txBody>
                  <a:tcPr marL="25885" marR="25885" marT="12943" marB="129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u="sng" dirty="0"/>
                        <a:t>Contact</a:t>
                      </a:r>
                    </a:p>
                  </a:txBody>
                  <a:tcPr marL="25885" marR="25885" marT="12943" marB="129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u="sng" dirty="0"/>
                        <a:t>PlioMIP Exp 1</a:t>
                      </a:r>
                    </a:p>
                  </a:txBody>
                  <a:tcPr marL="25885" marR="25885" marT="12943" marB="129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u="sng" dirty="0"/>
                        <a:t>PlioMIP Exp 2</a:t>
                      </a:r>
                    </a:p>
                  </a:txBody>
                  <a:tcPr marL="25885" marR="25885" marT="12943" marB="129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1232">
                <a:tc>
                  <a:txBody>
                    <a:bodyPr/>
                    <a:lstStyle/>
                    <a:p>
                      <a:pPr algn="ctr"/>
                      <a:r>
                        <a:rPr lang="en-GB" sz="1000" b="1" dirty="0"/>
                        <a:t>Hadley - UK</a:t>
                      </a:r>
                    </a:p>
                  </a:txBody>
                  <a:tcPr marL="25885" marR="25885" marT="12943" marB="129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/>
                        <a:t>Alan Haywood, Dan Lunt, Paul Valdes</a:t>
                      </a:r>
                    </a:p>
                  </a:txBody>
                  <a:tcPr marL="25885" marR="25885" marT="12943" marB="129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dirty="0"/>
                        <a:t>HadAM3</a:t>
                      </a:r>
                    </a:p>
                  </a:txBody>
                  <a:tcPr marL="25885" marR="25885" marT="12943" marB="129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dirty="0"/>
                        <a:t>HadCM3</a:t>
                      </a:r>
                    </a:p>
                  </a:txBody>
                  <a:tcPr marL="25885" marR="25885" marT="12943" marB="129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231862">
                <a:tc>
                  <a:txBody>
                    <a:bodyPr/>
                    <a:lstStyle/>
                    <a:p>
                      <a:pPr algn="ctr"/>
                      <a:r>
                        <a:rPr lang="en-GB" sz="1000" b="1" dirty="0"/>
                        <a:t>University of New South Wales</a:t>
                      </a:r>
                    </a:p>
                  </a:txBody>
                  <a:tcPr marL="25885" marR="25885" marT="12943" marB="129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/>
                        <a:t>Steven J. Phipps</a:t>
                      </a:r>
                    </a:p>
                  </a:txBody>
                  <a:tcPr marL="25885" marR="25885" marT="12943" marB="129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/>
                        <a:t>CSIRO Mk3L Version 1.2</a:t>
                      </a:r>
                    </a:p>
                  </a:txBody>
                  <a:tcPr marL="25885" marR="25885" marT="12943" marB="129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/>
                        <a:t>CSIRO Mk3L Version 1.2</a:t>
                      </a:r>
                    </a:p>
                  </a:txBody>
                  <a:tcPr marL="25885" marR="25885" marT="12943" marB="129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1232">
                <a:tc>
                  <a:txBody>
                    <a:bodyPr/>
                    <a:lstStyle/>
                    <a:p>
                      <a:pPr algn="ctr"/>
                      <a:r>
                        <a:rPr lang="en-GB" sz="1000" b="1" dirty="0"/>
                        <a:t>NCAR</a:t>
                      </a:r>
                    </a:p>
                  </a:txBody>
                  <a:tcPr marL="25885" marR="25885" marT="12943" marB="129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/>
                        <a:t>Bette Otto-Bliesner, Nan Rosenbloom</a:t>
                      </a:r>
                    </a:p>
                  </a:txBody>
                  <a:tcPr marL="25885" marR="25885" marT="12943" marB="129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b="1"/>
                    </a:p>
                  </a:txBody>
                  <a:tcPr marL="25885" marR="25885" marT="12943" marB="129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/>
                        <a:t>CCSM4</a:t>
                      </a:r>
                    </a:p>
                  </a:txBody>
                  <a:tcPr marL="25885" marR="25885" marT="12943" marB="129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331232">
                <a:tc>
                  <a:txBody>
                    <a:bodyPr/>
                    <a:lstStyle/>
                    <a:p>
                      <a:pPr algn="ctr"/>
                      <a:r>
                        <a:rPr lang="en-GB" sz="1000" b="1"/>
                        <a:t>University of Massachusetts, Amhearst</a:t>
                      </a:r>
                    </a:p>
                  </a:txBody>
                  <a:tcPr marL="25885" marR="25885" marT="12943" marB="129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dirty="0"/>
                        <a:t>Rob </a:t>
                      </a:r>
                      <a:r>
                        <a:rPr lang="en-GB" sz="1000" b="1" dirty="0" err="1"/>
                        <a:t>DeConto</a:t>
                      </a:r>
                      <a:r>
                        <a:rPr lang="en-GB" sz="1000" b="1" dirty="0"/>
                        <a:t>, Sebastian Koenig</a:t>
                      </a:r>
                    </a:p>
                  </a:txBody>
                  <a:tcPr marL="25885" marR="25885" marT="12943" marB="129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/>
                        <a:t>Genesis V. 3.0</a:t>
                      </a:r>
                    </a:p>
                  </a:txBody>
                  <a:tcPr marL="25885" marR="25885" marT="12943" marB="129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b="1"/>
                    </a:p>
                  </a:txBody>
                  <a:tcPr marL="25885" marR="25885" marT="12943" marB="129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29973">
                <a:tc>
                  <a:txBody>
                    <a:bodyPr/>
                    <a:lstStyle/>
                    <a:p>
                      <a:pPr algn="ctr"/>
                      <a:r>
                        <a:rPr lang="fr-FR" sz="1000" b="1"/>
                        <a:t>Laboratoire de Physique Atmosphérique et Planétaire (LPAP)</a:t>
                      </a:r>
                    </a:p>
                  </a:txBody>
                  <a:tcPr marL="25885" marR="25885" marT="12943" marB="129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dirty="0"/>
                        <a:t>Alexandra </a:t>
                      </a:r>
                      <a:r>
                        <a:rPr lang="en-GB" sz="1000" b="1" dirty="0" err="1"/>
                        <a:t>Henrot</a:t>
                      </a:r>
                      <a:endParaRPr lang="en-GB" sz="1000" b="1" dirty="0"/>
                    </a:p>
                  </a:txBody>
                  <a:tcPr marL="25885" marR="25885" marT="12943" marB="129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dirty="0"/>
                        <a:t>Planet Simulator version Most 15</a:t>
                      </a:r>
                    </a:p>
                  </a:txBody>
                  <a:tcPr marL="25885" marR="25885" marT="12943" marB="129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b="1" dirty="0"/>
                    </a:p>
                  </a:txBody>
                  <a:tcPr marL="25885" marR="25885" marT="12943" marB="129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862">
                <a:tc>
                  <a:txBody>
                    <a:bodyPr/>
                    <a:lstStyle/>
                    <a:p>
                      <a:pPr algn="ctr"/>
                      <a:r>
                        <a:rPr lang="en-GB" sz="1000" b="1"/>
                        <a:t>GISS</a:t>
                      </a:r>
                    </a:p>
                  </a:txBody>
                  <a:tcPr marL="25885" marR="25885" marT="12943" marB="129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dirty="0"/>
                        <a:t>Mark Chandler</a:t>
                      </a:r>
                    </a:p>
                  </a:txBody>
                  <a:tcPr marL="25885" marR="25885" marT="12943" marB="129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/>
                        <a:t>GCMAM3, GISS Model E</a:t>
                      </a:r>
                    </a:p>
                  </a:txBody>
                  <a:tcPr marL="25885" marR="25885" marT="12943" marB="129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/>
                        <a:t>GISS Model E-R</a:t>
                      </a:r>
                    </a:p>
                  </a:txBody>
                  <a:tcPr marL="25885" marR="25885" marT="12943" marB="129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231862">
                <a:tc>
                  <a:txBody>
                    <a:bodyPr/>
                    <a:lstStyle/>
                    <a:p>
                      <a:pPr algn="ctr"/>
                      <a:r>
                        <a:rPr lang="en-GB" sz="1000" b="1"/>
                        <a:t>Bjerknes/Bergen</a:t>
                      </a:r>
                    </a:p>
                  </a:txBody>
                  <a:tcPr marL="25885" marR="25885" marT="12943" marB="129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dirty="0" err="1"/>
                        <a:t>Kerim</a:t>
                      </a:r>
                      <a:r>
                        <a:rPr lang="en-GB" sz="1000" b="1" dirty="0"/>
                        <a:t> H. </a:t>
                      </a:r>
                      <a:r>
                        <a:rPr lang="en-GB" sz="1000" b="1" dirty="0" err="1"/>
                        <a:t>Nisancioglu</a:t>
                      </a:r>
                      <a:endParaRPr lang="en-GB" sz="1000" b="1" dirty="0"/>
                    </a:p>
                  </a:txBody>
                  <a:tcPr marL="25885" marR="25885" marT="12943" marB="129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dirty="0" err="1"/>
                        <a:t>NorESM</a:t>
                      </a:r>
                      <a:endParaRPr lang="en-GB" sz="1000" b="1" dirty="0"/>
                    </a:p>
                  </a:txBody>
                  <a:tcPr marL="25885" marR="25885" marT="12943" marB="129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dirty="0" err="1"/>
                        <a:t>NorESM</a:t>
                      </a:r>
                      <a:endParaRPr lang="en-GB" sz="1000" b="1" dirty="0"/>
                    </a:p>
                  </a:txBody>
                  <a:tcPr marL="25885" marR="25885" marT="12943" marB="129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331232">
                <a:tc>
                  <a:txBody>
                    <a:bodyPr/>
                    <a:lstStyle/>
                    <a:p>
                      <a:pPr algn="ctr"/>
                      <a:r>
                        <a:rPr lang="en-GB" sz="1000" b="1"/>
                        <a:t>IAP/CAS</a:t>
                      </a:r>
                    </a:p>
                  </a:txBody>
                  <a:tcPr marL="25885" marR="25885" marT="12943" marB="129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/>
                        <a:t>Zheng Weipeng, Zhang Zhongshi, Qing Yang</a:t>
                      </a:r>
                    </a:p>
                  </a:txBody>
                  <a:tcPr marL="25885" marR="25885" marT="12943" marB="129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dirty="0"/>
                        <a:t>CAM3</a:t>
                      </a:r>
                    </a:p>
                  </a:txBody>
                  <a:tcPr marL="25885" marR="25885" marT="12943" marB="129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/>
                        <a:t>FGOALS-g2.0, FOAM1.5</a:t>
                      </a:r>
                    </a:p>
                  </a:txBody>
                  <a:tcPr marL="25885" marR="25885" marT="12943" marB="129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430603">
                <a:tc>
                  <a:txBody>
                    <a:bodyPr/>
                    <a:lstStyle/>
                    <a:p>
                      <a:pPr algn="ctr"/>
                      <a:r>
                        <a:rPr lang="en-GB" sz="1000" b="1"/>
                        <a:t>Koninklijk Nederlands Meteorologisch Instituut</a:t>
                      </a:r>
                    </a:p>
                  </a:txBody>
                  <a:tcPr marL="25885" marR="25885" marT="12943" marB="129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/>
                        <a:t>Nanne Weber, Erik Tuenter</a:t>
                      </a:r>
                    </a:p>
                  </a:txBody>
                  <a:tcPr marL="25885" marR="25885" marT="12943" marB="129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dirty="0"/>
                        <a:t>EC-Earth v.2</a:t>
                      </a:r>
                    </a:p>
                  </a:txBody>
                  <a:tcPr marL="25885" marR="25885" marT="12943" marB="129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/>
                        <a:t>EC-Earth v.2</a:t>
                      </a:r>
                    </a:p>
                  </a:txBody>
                  <a:tcPr marL="25885" marR="25885" marT="12943" marB="129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</a:tr>
              <a:tr h="529973">
                <a:tc>
                  <a:txBody>
                    <a:bodyPr/>
                    <a:lstStyle/>
                    <a:p>
                      <a:pPr algn="ctr"/>
                      <a:r>
                        <a:rPr lang="en-GB" sz="1000" b="1"/>
                        <a:t>Center for Climate System Research, University of Tokyo</a:t>
                      </a:r>
                    </a:p>
                  </a:txBody>
                  <a:tcPr marL="25885" marR="25885" marT="12943" marB="129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/>
                        <a:t>Ayako Abe-Ouchi, Wing Le Chan, Ryota O'ishi</a:t>
                      </a:r>
                    </a:p>
                  </a:txBody>
                  <a:tcPr marL="25885" marR="25885" marT="12943" marB="129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dirty="0"/>
                        <a:t>MIROC 3.2 GCM</a:t>
                      </a:r>
                    </a:p>
                  </a:txBody>
                  <a:tcPr marL="25885" marR="25885" marT="12943" marB="129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dirty="0"/>
                        <a:t>MIROC 3.2 GCM</a:t>
                      </a:r>
                    </a:p>
                  </a:txBody>
                  <a:tcPr marL="25885" marR="25885" marT="12943" marB="129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430603">
                <a:tc>
                  <a:txBody>
                    <a:bodyPr/>
                    <a:lstStyle/>
                    <a:p>
                      <a:pPr algn="ctr"/>
                      <a:r>
                        <a:rPr lang="en-GB" sz="1000" b="1"/>
                        <a:t>Alfred Wegener Institute for Polar and Marine Research</a:t>
                      </a:r>
                    </a:p>
                  </a:txBody>
                  <a:tcPr marL="25885" marR="25885" marT="12943" marB="129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/>
                        <a:t>Christian Stepanek</a:t>
                      </a:r>
                    </a:p>
                  </a:txBody>
                  <a:tcPr marL="25885" marR="25885" marT="12943" marB="129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dirty="0"/>
                        <a:t>COSMOS 1.2.0</a:t>
                      </a:r>
                    </a:p>
                  </a:txBody>
                  <a:tcPr marL="25885" marR="25885" marT="12943" marB="129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dirty="0"/>
                        <a:t>COSMOS 1.2.0</a:t>
                      </a:r>
                    </a:p>
                  </a:txBody>
                  <a:tcPr marL="25885" marR="25885" marT="12943" marB="129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231862">
                <a:tc>
                  <a:txBody>
                    <a:bodyPr/>
                    <a:lstStyle/>
                    <a:p>
                      <a:pPr algn="ctr"/>
                      <a:r>
                        <a:rPr lang="en-GB" sz="1000" b="1"/>
                        <a:t>University of Kiel, Germany</a:t>
                      </a:r>
                    </a:p>
                  </a:txBody>
                  <a:tcPr marL="25885" marR="25885" marT="12943" marB="129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/>
                        <a:t>Birgit Schneider</a:t>
                      </a:r>
                    </a:p>
                  </a:txBody>
                  <a:tcPr marL="25885" marR="25885" marT="12943" marB="129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b="1"/>
                    </a:p>
                  </a:txBody>
                  <a:tcPr marL="25885" marR="25885" marT="12943" marB="129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dirty="0"/>
                        <a:t>AOGCM KCM v1.2.2</a:t>
                      </a:r>
                    </a:p>
                  </a:txBody>
                  <a:tcPr marL="25885" marR="25885" marT="12943" marB="129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29973">
                <a:tc>
                  <a:txBody>
                    <a:bodyPr/>
                    <a:lstStyle/>
                    <a:p>
                      <a:pPr algn="ctr"/>
                      <a:r>
                        <a:rPr lang="fr-FR" sz="1000" b="1"/>
                        <a:t>Laboratoire des Sciences du Climat et de l'Environment (LSCE)</a:t>
                      </a:r>
                    </a:p>
                  </a:txBody>
                  <a:tcPr marL="25885" marR="25885" marT="12943" marB="129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1"/>
                        <a:t>Camille Contoux,Anne Jost, Gilles Ramstein</a:t>
                      </a:r>
                    </a:p>
                  </a:txBody>
                  <a:tcPr marL="25885" marR="25885" marT="12943" marB="129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dirty="0"/>
                        <a:t>LMDZ</a:t>
                      </a:r>
                    </a:p>
                  </a:txBody>
                  <a:tcPr marL="25885" marR="25885" marT="12943" marB="129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dirty="0"/>
                        <a:t>IPSLCM5A</a:t>
                      </a:r>
                    </a:p>
                  </a:txBody>
                  <a:tcPr marL="25885" marR="25885" marT="12943" marB="129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</a:tr>
              <a:tr h="231862">
                <a:tc>
                  <a:txBody>
                    <a:bodyPr/>
                    <a:lstStyle/>
                    <a:p>
                      <a:pPr algn="ctr"/>
                      <a:r>
                        <a:rPr lang="en-GB" sz="1000" b="1" dirty="0"/>
                        <a:t>University of Tsukuba</a:t>
                      </a:r>
                    </a:p>
                  </a:txBody>
                  <a:tcPr marL="25885" marR="25885" marT="12943" marB="129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/>
                        <a:t>Youichi Kamae, Hiroaki Ueda</a:t>
                      </a:r>
                    </a:p>
                  </a:txBody>
                  <a:tcPr marL="25885" marR="25885" marT="12943" marB="129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/>
                        <a:t>MRI-CGCM 2.3</a:t>
                      </a:r>
                    </a:p>
                  </a:txBody>
                  <a:tcPr marL="25885" marR="25885" marT="12943" marB="129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dirty="0"/>
                        <a:t>MRI-CGCM 2.3</a:t>
                      </a:r>
                    </a:p>
                  </a:txBody>
                  <a:tcPr marL="25885" marR="25885" marT="12943" marB="129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sp>
        <p:nvSpPr>
          <p:cNvPr id="35908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-1476375" y="0"/>
            <a:ext cx="1905000" cy="457200"/>
          </a:xfrm>
          <a:noFill/>
        </p:spPr>
        <p:txBody>
          <a:bodyPr/>
          <a:lstStyle/>
          <a:p>
            <a:fld id="{1DA78563-8AD7-419D-BABC-24D0DE3B69E4}" type="slidenum">
              <a:rPr lang="en-GB" sz="1800" b="1" smtClean="0">
                <a:latin typeface="Calibri" pitchFamily="34" charset="0"/>
                <a:ea typeface="ＭＳ Ｐゴシック" pitchFamily="34" charset="-128"/>
              </a:rPr>
              <a:pPr/>
              <a:t>33</a:t>
            </a:fld>
            <a:endParaRPr lang="en-GB" sz="1800" b="1" smtClean="0">
              <a:latin typeface="Calibri" pitchFamily="34" charset="0"/>
              <a:ea typeface="ＭＳ Ｐゴシック" pitchFamily="34" charset="-128"/>
            </a:endParaRPr>
          </a:p>
        </p:txBody>
      </p:sp>
      <p:pic>
        <p:nvPicPr>
          <p:cNvPr id="35909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7988" y="0"/>
            <a:ext cx="1116012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9" descr="Cumulus cloud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93038" y="1350963"/>
            <a:ext cx="1350962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50" descr="Footprints_Namib_Desert_Namibia_Africa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94625" y="2700338"/>
            <a:ext cx="1350963" cy="130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51" descr="grass-604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94625" y="5313363"/>
            <a:ext cx="1350963" cy="154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52" descr="image4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94625" y="4000500"/>
            <a:ext cx="1350963" cy="131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0" name="Rectangle 2"/>
          <p:cNvSpPr>
            <a:spLocks noChangeArrowheads="1"/>
          </p:cNvSpPr>
          <p:nvPr/>
        </p:nvSpPr>
        <p:spPr bwMode="auto">
          <a:xfrm>
            <a:off x="179388" y="298450"/>
            <a:ext cx="75596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30000"/>
              </a:lnSpc>
              <a:spcBef>
                <a:spcPct val="50000"/>
              </a:spcBef>
              <a:buFont typeface="Times" pitchFamily="18" charset="0"/>
              <a:buNone/>
            </a:pPr>
            <a:r>
              <a:rPr lang="en-GB" sz="2400">
                <a:latin typeface="Calibri" pitchFamily="34" charset="0"/>
              </a:rPr>
              <a:t>- Initial comparison to SST data</a:t>
            </a:r>
          </a:p>
        </p:txBody>
      </p:sp>
      <p:pic>
        <p:nvPicPr>
          <p:cNvPr id="3687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388" y="3717925"/>
            <a:ext cx="4176712" cy="2663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950" y="836613"/>
            <a:ext cx="4319588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3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56100" y="836613"/>
            <a:ext cx="3311525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4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2000" y="3573463"/>
            <a:ext cx="3095625" cy="2879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5" name="Rectangle 2"/>
          <p:cNvSpPr>
            <a:spLocks noChangeArrowheads="1"/>
          </p:cNvSpPr>
          <p:nvPr/>
        </p:nvSpPr>
        <p:spPr bwMode="auto">
          <a:xfrm>
            <a:off x="827088" y="-100013"/>
            <a:ext cx="7559675" cy="609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  <a:spcBef>
                <a:spcPct val="50000"/>
              </a:spcBef>
              <a:buFont typeface="Times" pitchFamily="18" charset="0"/>
              <a:buNone/>
            </a:pPr>
            <a:r>
              <a:rPr lang="en-GB" sz="2800" b="1">
                <a:solidFill>
                  <a:srgbClr val="003399"/>
                </a:solidFill>
                <a:latin typeface="Calibri" pitchFamily="34" charset="0"/>
              </a:rPr>
              <a:t>5. Data/model comparison and uncertainty</a:t>
            </a:r>
            <a:endParaRPr lang="en-GB" sz="2800">
              <a:solidFill>
                <a:srgbClr val="003399"/>
              </a:solidFill>
              <a:latin typeface="Calibri" pitchFamily="34" charset="0"/>
            </a:endParaRPr>
          </a:p>
        </p:txBody>
      </p:sp>
      <p:sp>
        <p:nvSpPr>
          <p:cNvPr id="36876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-1476375" y="0"/>
            <a:ext cx="1905000" cy="457200"/>
          </a:xfrm>
          <a:noFill/>
        </p:spPr>
        <p:txBody>
          <a:bodyPr/>
          <a:lstStyle/>
          <a:p>
            <a:fld id="{4F19C01D-7DB3-4E0D-AB75-A6B3229321A6}" type="slidenum">
              <a:rPr lang="en-GB" sz="1800" b="1" smtClean="0">
                <a:latin typeface="Calibri" pitchFamily="34" charset="0"/>
                <a:ea typeface="ＭＳ Ｐゴシック" pitchFamily="34" charset="-128"/>
              </a:rPr>
              <a:pPr/>
              <a:t>34</a:t>
            </a:fld>
            <a:endParaRPr lang="en-GB" sz="1800" b="1" smtClean="0">
              <a:latin typeface="Calibri" pitchFamily="34" charset="0"/>
              <a:ea typeface="ＭＳ Ｐゴシック" pitchFamily="34" charset="-128"/>
            </a:endParaRPr>
          </a:p>
        </p:txBody>
      </p:sp>
      <p:pic>
        <p:nvPicPr>
          <p:cNvPr id="36877" name="Picture 1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812088" y="0"/>
            <a:ext cx="1331912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23528" y="6381328"/>
            <a:ext cx="3240360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eaLnBrk="0" hangingPunct="0">
              <a:spcBef>
                <a:spcPts val="118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 dirty="0" smtClean="0">
                <a:solidFill>
                  <a:srgbClr val="000000"/>
                </a:solidFill>
              </a:rPr>
              <a:t>Dowsett </a:t>
            </a:r>
            <a:r>
              <a:rPr lang="en-GB" sz="1400" dirty="0">
                <a:solidFill>
                  <a:srgbClr val="000000"/>
                </a:solidFill>
              </a:rPr>
              <a:t>et al. </a:t>
            </a:r>
            <a:r>
              <a:rPr lang="en-GB" sz="1400" dirty="0" smtClean="0">
                <a:solidFill>
                  <a:srgbClr val="000000"/>
                </a:solidFill>
              </a:rPr>
              <a:t>(submitted)</a:t>
            </a:r>
            <a:endParaRPr lang="en-GB" sz="1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Cumulus cloud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93038" y="1350963"/>
            <a:ext cx="1350962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6" descr="Footprints_Namib_Desert_Namibia_Africa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94625" y="2700338"/>
            <a:ext cx="1350963" cy="130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7" descr="grass-604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94625" y="5313363"/>
            <a:ext cx="1350963" cy="154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8" descr="image4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94625" y="4000500"/>
            <a:ext cx="1350963" cy="131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4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-1549400" y="0"/>
            <a:ext cx="1905000" cy="457200"/>
          </a:xfrm>
          <a:noFill/>
        </p:spPr>
        <p:txBody>
          <a:bodyPr/>
          <a:lstStyle/>
          <a:p>
            <a:fld id="{DC588537-DCE7-418E-857F-335953F74426}" type="slidenum">
              <a:rPr lang="en-GB" sz="1800" b="1" smtClean="0">
                <a:latin typeface="Calibri" pitchFamily="34" charset="0"/>
                <a:ea typeface="ＭＳ Ｐゴシック" pitchFamily="34" charset="-128"/>
              </a:rPr>
              <a:pPr/>
              <a:t>35</a:t>
            </a:fld>
            <a:endParaRPr lang="en-GB" sz="1800" b="1" smtClean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37895" name="Rectangle 2"/>
          <p:cNvSpPr>
            <a:spLocks noChangeArrowheads="1"/>
          </p:cNvSpPr>
          <p:nvPr/>
        </p:nvSpPr>
        <p:spPr bwMode="auto">
          <a:xfrm>
            <a:off x="179388" y="0"/>
            <a:ext cx="75596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  <a:spcBef>
                <a:spcPct val="50000"/>
              </a:spcBef>
              <a:buFont typeface="Times" pitchFamily="18" charset="0"/>
              <a:buNone/>
            </a:pPr>
            <a:r>
              <a:rPr lang="en-GB" sz="3200" b="1">
                <a:solidFill>
                  <a:srgbClr val="003399"/>
                </a:solidFill>
                <a:latin typeface="Calibri" pitchFamily="34" charset="0"/>
              </a:rPr>
              <a:t>5. Data/model comparison and uncertainty</a:t>
            </a:r>
          </a:p>
        </p:txBody>
      </p:sp>
      <p:sp>
        <p:nvSpPr>
          <p:cNvPr id="37896" name="Rectangle 2"/>
          <p:cNvSpPr>
            <a:spLocks noChangeArrowheads="1"/>
          </p:cNvSpPr>
          <p:nvPr/>
        </p:nvSpPr>
        <p:spPr bwMode="auto">
          <a:xfrm>
            <a:off x="179388" y="515938"/>
            <a:ext cx="75596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30000"/>
              </a:lnSpc>
              <a:spcBef>
                <a:spcPct val="50000"/>
              </a:spcBef>
              <a:buFont typeface="Times" pitchFamily="18" charset="0"/>
              <a:buNone/>
            </a:pPr>
            <a:r>
              <a:rPr lang="en-GB" sz="2400">
                <a:latin typeface="Calibri" pitchFamily="34" charset="0"/>
              </a:rPr>
              <a:t>- Does it tell us anything new?</a:t>
            </a:r>
          </a:p>
        </p:txBody>
      </p:sp>
      <p:grpSp>
        <p:nvGrpSpPr>
          <p:cNvPr id="37897" name="Group 14"/>
          <p:cNvGrpSpPr>
            <a:grpSpLocks/>
          </p:cNvGrpSpPr>
          <p:nvPr/>
        </p:nvGrpSpPr>
        <p:grpSpPr bwMode="auto">
          <a:xfrm>
            <a:off x="0" y="981075"/>
            <a:ext cx="7766050" cy="4968875"/>
            <a:chOff x="0" y="980728"/>
            <a:chExt cx="7765554" cy="4968552"/>
          </a:xfrm>
        </p:grpSpPr>
        <p:pic>
          <p:nvPicPr>
            <p:cNvPr id="37899" name="Picture 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707904" y="1412776"/>
              <a:ext cx="4057650" cy="4320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900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0" y="1340768"/>
              <a:ext cx="4019550" cy="4392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901" name="Rectangle 12"/>
            <p:cNvSpPr>
              <a:spLocks noChangeArrowheads="1"/>
            </p:cNvSpPr>
            <p:nvPr/>
          </p:nvSpPr>
          <p:spPr bwMode="auto">
            <a:xfrm>
              <a:off x="0" y="980728"/>
              <a:ext cx="2915816" cy="648072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7902" name="Rectangle 13"/>
            <p:cNvSpPr>
              <a:spLocks noChangeArrowheads="1"/>
            </p:cNvSpPr>
            <p:nvPr/>
          </p:nvSpPr>
          <p:spPr bwMode="auto">
            <a:xfrm>
              <a:off x="0" y="5589240"/>
              <a:ext cx="395536" cy="360040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pic>
        <p:nvPicPr>
          <p:cNvPr id="37898" name="Picture 1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812088" y="0"/>
            <a:ext cx="1331912" cy="134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323528" y="5877272"/>
            <a:ext cx="3240360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eaLnBrk="0" hangingPunct="0">
              <a:spcBef>
                <a:spcPts val="118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 dirty="0" smtClean="0">
                <a:solidFill>
                  <a:srgbClr val="000000"/>
                </a:solidFill>
              </a:rPr>
              <a:t>Dowsett </a:t>
            </a:r>
            <a:r>
              <a:rPr lang="en-GB" sz="1400" dirty="0">
                <a:solidFill>
                  <a:srgbClr val="000000"/>
                </a:solidFill>
              </a:rPr>
              <a:t>et al. </a:t>
            </a:r>
            <a:r>
              <a:rPr lang="en-GB" sz="1400" dirty="0" smtClean="0">
                <a:solidFill>
                  <a:srgbClr val="000000"/>
                </a:solidFill>
              </a:rPr>
              <a:t>(submitted)</a:t>
            </a:r>
            <a:endParaRPr lang="en-GB" sz="1400" dirty="0">
              <a:solidFill>
                <a:srgbClr val="0000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Cumulus cloud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93038" y="1350963"/>
            <a:ext cx="1350962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6" descr="Footprints_Namib_Desert_Namibia_Africa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94625" y="2700338"/>
            <a:ext cx="1350963" cy="130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7" descr="grass-604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94625" y="5313363"/>
            <a:ext cx="1350963" cy="154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8" descr="image4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94625" y="4000500"/>
            <a:ext cx="1350963" cy="131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-1549400" y="0"/>
            <a:ext cx="1905000" cy="457200"/>
          </a:xfrm>
          <a:noFill/>
        </p:spPr>
        <p:txBody>
          <a:bodyPr/>
          <a:lstStyle/>
          <a:p>
            <a:fld id="{CF129402-42DB-4AAC-9D3D-9EC7DC9797DE}" type="slidenum">
              <a:rPr lang="en-GB" sz="1800" b="1" smtClean="0">
                <a:latin typeface="Calibri" pitchFamily="34" charset="0"/>
                <a:ea typeface="ＭＳ Ｐゴシック" pitchFamily="34" charset="-128"/>
              </a:rPr>
              <a:pPr/>
              <a:t>36</a:t>
            </a:fld>
            <a:endParaRPr lang="en-GB" sz="1800" b="1" smtClean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38919" name="Rectangle 2"/>
          <p:cNvSpPr>
            <a:spLocks noChangeArrowheads="1"/>
          </p:cNvSpPr>
          <p:nvPr/>
        </p:nvSpPr>
        <p:spPr bwMode="auto">
          <a:xfrm>
            <a:off x="179388" y="82550"/>
            <a:ext cx="75596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  <a:spcBef>
                <a:spcPct val="50000"/>
              </a:spcBef>
              <a:buFont typeface="Times" pitchFamily="18" charset="0"/>
              <a:buNone/>
            </a:pPr>
            <a:r>
              <a:rPr lang="en-GB" sz="3200" b="1">
                <a:solidFill>
                  <a:srgbClr val="003399"/>
                </a:solidFill>
                <a:latin typeface="Calibri" pitchFamily="34" charset="0"/>
              </a:rPr>
              <a:t>5. Data/model comparison and uncertainty</a:t>
            </a:r>
          </a:p>
        </p:txBody>
      </p:sp>
      <p:grpSp>
        <p:nvGrpSpPr>
          <p:cNvPr id="38920" name="Group 13"/>
          <p:cNvGrpSpPr>
            <a:grpSpLocks/>
          </p:cNvGrpSpPr>
          <p:nvPr/>
        </p:nvGrpSpPr>
        <p:grpSpPr bwMode="auto">
          <a:xfrm>
            <a:off x="0" y="981075"/>
            <a:ext cx="7631113" cy="5400675"/>
            <a:chOff x="0" y="980728"/>
            <a:chExt cx="7630609" cy="5400600"/>
          </a:xfrm>
        </p:grpSpPr>
        <p:pic>
          <p:nvPicPr>
            <p:cNvPr id="38923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139952" y="1556792"/>
              <a:ext cx="3490657" cy="4608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4" name="Picture 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0" y="1052736"/>
              <a:ext cx="4076700" cy="5040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925" name="Rectangle 11"/>
            <p:cNvSpPr>
              <a:spLocks noChangeArrowheads="1"/>
            </p:cNvSpPr>
            <p:nvPr/>
          </p:nvSpPr>
          <p:spPr bwMode="auto">
            <a:xfrm>
              <a:off x="0" y="980728"/>
              <a:ext cx="323528" cy="648072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8926" name="Rectangle 12"/>
            <p:cNvSpPr>
              <a:spLocks noChangeArrowheads="1"/>
            </p:cNvSpPr>
            <p:nvPr/>
          </p:nvSpPr>
          <p:spPr bwMode="auto">
            <a:xfrm>
              <a:off x="0" y="5805264"/>
              <a:ext cx="395536" cy="576064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pic>
        <p:nvPicPr>
          <p:cNvPr id="38921" name="Picture 1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812088" y="0"/>
            <a:ext cx="1331912" cy="134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2" name="Rectangle 2"/>
          <p:cNvSpPr>
            <a:spLocks noChangeArrowheads="1"/>
          </p:cNvSpPr>
          <p:nvPr/>
        </p:nvSpPr>
        <p:spPr bwMode="auto">
          <a:xfrm>
            <a:off x="179388" y="515938"/>
            <a:ext cx="75596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30000"/>
              </a:lnSpc>
              <a:spcBef>
                <a:spcPct val="50000"/>
              </a:spcBef>
              <a:buFont typeface="Times" pitchFamily="18" charset="0"/>
              <a:buNone/>
            </a:pPr>
            <a:r>
              <a:rPr lang="en-GB" sz="2400">
                <a:latin typeface="Calibri" pitchFamily="34" charset="0"/>
              </a:rPr>
              <a:t>- Its not just the models that are variable!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323528" y="6165304"/>
            <a:ext cx="3240360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eaLnBrk="0" hangingPunct="0">
              <a:spcBef>
                <a:spcPts val="118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 dirty="0" smtClean="0">
                <a:solidFill>
                  <a:srgbClr val="000000"/>
                </a:solidFill>
              </a:rPr>
              <a:t>Dowsett </a:t>
            </a:r>
            <a:r>
              <a:rPr lang="en-GB" sz="1400" dirty="0">
                <a:solidFill>
                  <a:srgbClr val="000000"/>
                </a:solidFill>
              </a:rPr>
              <a:t>et al. </a:t>
            </a:r>
            <a:r>
              <a:rPr lang="en-GB" sz="1400" dirty="0" smtClean="0">
                <a:solidFill>
                  <a:srgbClr val="000000"/>
                </a:solidFill>
              </a:rPr>
              <a:t>(submitted)</a:t>
            </a:r>
            <a:endParaRPr lang="en-GB" sz="1400" dirty="0">
              <a:solidFill>
                <a:srgbClr val="0000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-1509713" y="0"/>
            <a:ext cx="1905001" cy="457200"/>
          </a:xfrm>
          <a:noFill/>
        </p:spPr>
        <p:txBody>
          <a:bodyPr/>
          <a:lstStyle/>
          <a:p>
            <a:fld id="{3241E043-34BD-460B-BFA9-E5019C2E2F6C}" type="slidenum">
              <a:rPr lang="en-GB" sz="1800" b="1" smtClean="0">
                <a:latin typeface="Calibri" pitchFamily="34" charset="0"/>
                <a:ea typeface="ＭＳ Ｐゴシック" pitchFamily="34" charset="-128"/>
              </a:rPr>
              <a:pPr/>
              <a:t>37</a:t>
            </a:fld>
            <a:endParaRPr lang="en-GB" sz="1800" b="1" smtClean="0">
              <a:latin typeface="Calibri" pitchFamily="34" charset="0"/>
              <a:ea typeface="ＭＳ Ｐゴシック" pitchFamily="34" charset="-128"/>
            </a:endParaRPr>
          </a:p>
        </p:txBody>
      </p:sp>
      <p:pic>
        <p:nvPicPr>
          <p:cNvPr id="39939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8" y="1365250"/>
            <a:ext cx="43561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Rectangle 2"/>
          <p:cNvSpPr>
            <a:spLocks noChangeArrowheads="1"/>
          </p:cNvSpPr>
          <p:nvPr/>
        </p:nvSpPr>
        <p:spPr bwMode="auto">
          <a:xfrm>
            <a:off x="396875" y="44450"/>
            <a:ext cx="75596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  <a:spcBef>
                <a:spcPct val="50000"/>
              </a:spcBef>
              <a:buFont typeface="Times" pitchFamily="18" charset="0"/>
              <a:buNone/>
            </a:pPr>
            <a:r>
              <a:rPr lang="en-GB" sz="3200" b="1" dirty="0">
                <a:solidFill>
                  <a:srgbClr val="003399"/>
                </a:solidFill>
                <a:latin typeface="Calibri" pitchFamily="34" charset="0"/>
              </a:rPr>
              <a:t>5. Data/model comparison and uncertainty</a:t>
            </a:r>
          </a:p>
        </p:txBody>
      </p:sp>
      <p:pic>
        <p:nvPicPr>
          <p:cNvPr id="39941" name="Picture 9"/>
          <p:cNvPicPr>
            <a:picLocks noChangeAspect="1" noChangeArrowheads="1"/>
          </p:cNvPicPr>
          <p:nvPr/>
        </p:nvPicPr>
        <p:blipFill>
          <a:blip r:embed="rId5" cstate="print"/>
          <a:srcRect l="3702" t="1665" r="10025" b="1823"/>
          <a:stretch>
            <a:fillRect/>
          </a:stretch>
        </p:blipFill>
        <p:spPr bwMode="auto">
          <a:xfrm>
            <a:off x="4392613" y="1352550"/>
            <a:ext cx="4572000" cy="481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088" y="0"/>
            <a:ext cx="1331912" cy="134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3" name="Rectangle 2"/>
          <p:cNvSpPr>
            <a:spLocks noChangeArrowheads="1"/>
          </p:cNvSpPr>
          <p:nvPr/>
        </p:nvSpPr>
        <p:spPr bwMode="auto">
          <a:xfrm>
            <a:off x="179388" y="515938"/>
            <a:ext cx="75596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30000"/>
              </a:lnSpc>
              <a:spcBef>
                <a:spcPct val="50000"/>
              </a:spcBef>
              <a:buFont typeface="Times" pitchFamily="18" charset="0"/>
              <a:buNone/>
            </a:pPr>
            <a:r>
              <a:rPr lang="en-GB" sz="2400">
                <a:latin typeface="Calibri" pitchFamily="34" charset="0"/>
              </a:rPr>
              <a:t>- Trouble on land as well as the seas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23528" y="6237312"/>
            <a:ext cx="3240360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eaLnBrk="0" hangingPunct="0">
              <a:spcBef>
                <a:spcPts val="118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 dirty="0" smtClean="0">
                <a:solidFill>
                  <a:srgbClr val="000000"/>
                </a:solidFill>
              </a:rPr>
              <a:t>Salzmann </a:t>
            </a:r>
            <a:r>
              <a:rPr lang="en-GB" sz="1400" dirty="0">
                <a:solidFill>
                  <a:srgbClr val="000000"/>
                </a:solidFill>
              </a:rPr>
              <a:t>et al. </a:t>
            </a:r>
            <a:r>
              <a:rPr lang="en-GB" sz="1400" dirty="0" smtClean="0">
                <a:solidFill>
                  <a:srgbClr val="000000"/>
                </a:solidFill>
              </a:rPr>
              <a:t>(in-prep)</a:t>
            </a:r>
            <a:endParaRPr lang="en-GB" sz="1400" dirty="0">
              <a:solidFill>
                <a:srgbClr val="0000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8" descr="climate-model-image-00001.jpg"/>
          <p:cNvPicPr>
            <a:picLocks noChangeAspect="1"/>
          </p:cNvPicPr>
          <p:nvPr/>
        </p:nvPicPr>
        <p:blipFill>
          <a:blip r:embed="rId3" cstate="print"/>
          <a:srcRect r="15141" b="12944"/>
          <a:stretch>
            <a:fillRect/>
          </a:stretch>
        </p:blipFill>
        <p:spPr bwMode="auto">
          <a:xfrm>
            <a:off x="7793038" y="0"/>
            <a:ext cx="1350962" cy="133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49" descr="Cumulus cloud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93038" y="1350963"/>
            <a:ext cx="1350962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50" descr="Footprints_Namib_Desert_Namibia_Africa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94625" y="2700338"/>
            <a:ext cx="1350963" cy="130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51" descr="grass-604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94625" y="5313363"/>
            <a:ext cx="1350963" cy="154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52" descr="image4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94625" y="4000500"/>
            <a:ext cx="1350963" cy="131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7" name="Rectangle 2"/>
          <p:cNvSpPr>
            <a:spLocks noChangeArrowheads="1"/>
          </p:cNvSpPr>
          <p:nvPr/>
        </p:nvSpPr>
        <p:spPr bwMode="auto">
          <a:xfrm>
            <a:off x="331788" y="443136"/>
            <a:ext cx="711993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30000"/>
              </a:lnSpc>
              <a:spcBef>
                <a:spcPct val="50000"/>
              </a:spcBef>
              <a:buFont typeface="Times" pitchFamily="18" charset="0"/>
              <a:buNone/>
            </a:pPr>
            <a:r>
              <a:rPr lang="en-GB" sz="2400" dirty="0" smtClean="0">
                <a:latin typeface="Calibri" pitchFamily="34" charset="0"/>
              </a:rPr>
              <a:t>Are our models really that wrong...</a:t>
            </a:r>
            <a:endParaRPr lang="en-GB" sz="2400" dirty="0">
              <a:latin typeface="Calibri" pitchFamily="34" charset="0"/>
            </a:endParaRPr>
          </a:p>
        </p:txBody>
      </p:sp>
      <p:pic>
        <p:nvPicPr>
          <p:cNvPr id="40968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850" y="981075"/>
            <a:ext cx="7272338" cy="489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9" name="TextBox 11"/>
          <p:cNvSpPr txBox="1">
            <a:spLocks noChangeArrowheads="1"/>
          </p:cNvSpPr>
          <p:nvPr/>
        </p:nvSpPr>
        <p:spPr bwMode="auto">
          <a:xfrm>
            <a:off x="401638" y="6021388"/>
            <a:ext cx="69072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800"/>
              <a:t>Annual mean temperature change (Pliocene minus Pre-Ind)</a:t>
            </a:r>
          </a:p>
        </p:txBody>
      </p:sp>
      <p:sp>
        <p:nvSpPr>
          <p:cNvPr id="4097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-1509713" y="0"/>
            <a:ext cx="1905001" cy="457200"/>
          </a:xfrm>
          <a:noFill/>
        </p:spPr>
        <p:txBody>
          <a:bodyPr/>
          <a:lstStyle/>
          <a:p>
            <a:fld id="{E1F38DD3-590B-4FB4-90A6-44945CB95498}" type="slidenum">
              <a:rPr lang="en-GB" sz="1800" b="1" smtClean="0">
                <a:latin typeface="Calibri" pitchFamily="34" charset="0"/>
                <a:ea typeface="ＭＳ Ｐゴシック" pitchFamily="34" charset="-128"/>
              </a:rPr>
              <a:pPr/>
              <a:t>38</a:t>
            </a:fld>
            <a:endParaRPr lang="en-GB" sz="1800" b="1" smtClean="0">
              <a:latin typeface="Calibri" pitchFamily="34" charset="0"/>
              <a:ea typeface="ＭＳ Ｐゴシック" pitchFamily="34" charset="-128"/>
            </a:endParaRPr>
          </a:p>
        </p:txBody>
      </p:sp>
      <p:pic>
        <p:nvPicPr>
          <p:cNvPr id="11" name="Picture 6" descr="C:\Users\Sam\AppData\Local\Microsoft\Windows\Temporary Internet Files\Content.IE5\EK5CDWV6\MC900441428[1]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39752" y="1916832"/>
            <a:ext cx="2880320" cy="2880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323528" y="-60920"/>
            <a:ext cx="75596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  <a:spcBef>
                <a:spcPct val="50000"/>
              </a:spcBef>
              <a:buFont typeface="Times" pitchFamily="18" charset="0"/>
              <a:buNone/>
            </a:pPr>
            <a:r>
              <a:rPr lang="en-GB" sz="3200" b="1" dirty="0">
                <a:solidFill>
                  <a:srgbClr val="003399"/>
                </a:solidFill>
                <a:latin typeface="Calibri" pitchFamily="34" charset="0"/>
              </a:rPr>
              <a:t>5. Data/model comparison and uncertainty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404664"/>
            <a:ext cx="9144000" cy="75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30000"/>
              </a:lnSpc>
              <a:buFont typeface="Times" pitchFamily="18" charset="0"/>
              <a:buNone/>
            </a:pPr>
            <a:r>
              <a:rPr lang="en-GB" sz="2400" dirty="0" smtClean="0">
                <a:latin typeface="Calibri" pitchFamily="34" charset="0"/>
              </a:rPr>
              <a:t>- the known unknowns and Occam's razor</a:t>
            </a:r>
            <a:endParaRPr lang="en-GB" sz="2400" dirty="0">
              <a:latin typeface="Calibri" pitchFamily="34" charset="0"/>
            </a:endParaRPr>
          </a:p>
        </p:txBody>
      </p:sp>
      <p:sp>
        <p:nvSpPr>
          <p:cNvPr id="11267" name="TextBox 7"/>
          <p:cNvSpPr txBox="1">
            <a:spLocks noChangeArrowheads="1"/>
          </p:cNvSpPr>
          <p:nvPr/>
        </p:nvSpPr>
        <p:spPr bwMode="auto">
          <a:xfrm>
            <a:off x="495622" y="995244"/>
            <a:ext cx="832485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GB" sz="2400" dirty="0">
                <a:latin typeface="Calibri" pitchFamily="34" charset="0"/>
              </a:rPr>
              <a:t> CO</a:t>
            </a:r>
            <a:r>
              <a:rPr lang="en-GB" sz="2400" baseline="-25000" dirty="0">
                <a:latin typeface="Calibri" pitchFamily="34" charset="0"/>
              </a:rPr>
              <a:t>2 </a:t>
            </a:r>
            <a:r>
              <a:rPr lang="en-GB" sz="2400" dirty="0">
                <a:latin typeface="Calibri" pitchFamily="34" charset="0"/>
              </a:rPr>
              <a:t>and other trace gases</a:t>
            </a:r>
          </a:p>
          <a:p>
            <a:pPr>
              <a:buFont typeface="Arial" charset="0"/>
              <a:buChar char="•"/>
            </a:pPr>
            <a:r>
              <a:rPr lang="en-GB" sz="2400" dirty="0">
                <a:latin typeface="Calibri" pitchFamily="34" charset="0"/>
              </a:rPr>
              <a:t> Topography</a:t>
            </a:r>
          </a:p>
          <a:p>
            <a:pPr>
              <a:buFont typeface="Arial" charset="0"/>
              <a:buChar char="•"/>
            </a:pPr>
            <a:r>
              <a:rPr lang="en-GB" sz="2400" dirty="0">
                <a:latin typeface="Calibri" pitchFamily="34" charset="0"/>
              </a:rPr>
              <a:t> </a:t>
            </a:r>
            <a:r>
              <a:rPr lang="en-GB" sz="2400" dirty="0" err="1" smtClean="0">
                <a:latin typeface="Calibri" pitchFamily="34" charset="0"/>
              </a:rPr>
              <a:t>Insolation</a:t>
            </a:r>
            <a:r>
              <a:rPr lang="en-GB" sz="2400" dirty="0" smtClean="0">
                <a:latin typeface="Calibri" pitchFamily="34" charset="0"/>
              </a:rPr>
              <a:t> - collapse to a time slice rather than slab</a:t>
            </a:r>
            <a:endParaRPr lang="en-GB" sz="2400" dirty="0"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en-GB" sz="2400" dirty="0">
                <a:latin typeface="Calibri" pitchFamily="34" charset="0"/>
              </a:rPr>
              <a:t> Land/sea mask and bathymetry</a:t>
            </a:r>
          </a:p>
        </p:txBody>
      </p:sp>
      <p:pic>
        <p:nvPicPr>
          <p:cNvPr id="1126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2564904"/>
            <a:ext cx="4032448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756741" y="-27384"/>
            <a:ext cx="75596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  <a:spcBef>
                <a:spcPct val="50000"/>
              </a:spcBef>
              <a:buFont typeface="Times" pitchFamily="18" charset="0"/>
              <a:buNone/>
            </a:pPr>
            <a:r>
              <a:rPr lang="en-GB" sz="3200" b="1" dirty="0">
                <a:solidFill>
                  <a:srgbClr val="003399"/>
                </a:solidFill>
                <a:latin typeface="Calibri" pitchFamily="34" charset="0"/>
              </a:rPr>
              <a:t>5. Data/model comparison and uncertainty</a:t>
            </a:r>
          </a:p>
        </p:txBody>
      </p:sp>
      <p:pic>
        <p:nvPicPr>
          <p:cNvPr id="93186" name="Picture 2" descr="http://www.motivationals.org/demotivational-posters-1/demotivational-poster-310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708920"/>
            <a:ext cx="4536504" cy="39224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2" descr="tippingpoint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4813"/>
            <a:ext cx="11341100" cy="731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0" y="620713"/>
            <a:ext cx="82597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30000"/>
              </a:lnSpc>
              <a:spcBef>
                <a:spcPct val="50000"/>
              </a:spcBef>
              <a:buFont typeface="Times" pitchFamily="18" charset="0"/>
              <a:buNone/>
            </a:pPr>
            <a:r>
              <a:rPr lang="en-GB" sz="2400">
                <a:latin typeface="Calibri" pitchFamily="34" charset="0"/>
              </a:rPr>
              <a:t> - Policy relevant tipping elements</a:t>
            </a:r>
          </a:p>
        </p:txBody>
      </p:sp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8388350" y="1052513"/>
            <a:ext cx="576263" cy="1687512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pic>
        <p:nvPicPr>
          <p:cNvPr id="5125" name="Picture 6" descr="climate-model-image-00001.jpg"/>
          <p:cNvPicPr>
            <a:picLocks noChangeAspect="1"/>
          </p:cNvPicPr>
          <p:nvPr/>
        </p:nvPicPr>
        <p:blipFill>
          <a:blip r:embed="rId5" cstate="print"/>
          <a:srcRect r="15141" b="12944"/>
          <a:stretch>
            <a:fillRect/>
          </a:stretch>
        </p:blipFill>
        <p:spPr bwMode="auto">
          <a:xfrm>
            <a:off x="7793038" y="0"/>
            <a:ext cx="1350962" cy="133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7" descr="Cumulus clouds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93038" y="1350963"/>
            <a:ext cx="1350962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8" descr="Footprints_Namib_Desert_Namibia_Africa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94625" y="2700338"/>
            <a:ext cx="1350963" cy="130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9" descr="grass-604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94625" y="5313363"/>
            <a:ext cx="1350963" cy="154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10" descr="image4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94625" y="4000500"/>
            <a:ext cx="1350963" cy="131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0" name="TextBox 18"/>
          <p:cNvSpPr txBox="1">
            <a:spLocks noChangeArrowheads="1"/>
          </p:cNvSpPr>
          <p:nvPr/>
        </p:nvSpPr>
        <p:spPr bwMode="auto">
          <a:xfrm>
            <a:off x="388938" y="6308725"/>
            <a:ext cx="40592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800"/>
              <a:t>Adapted from Lenton et al. (2008).</a:t>
            </a:r>
          </a:p>
        </p:txBody>
      </p:sp>
      <p:sp>
        <p:nvSpPr>
          <p:cNvPr id="513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-1581150" y="0"/>
            <a:ext cx="1905000" cy="457200"/>
          </a:xfrm>
          <a:noFill/>
        </p:spPr>
        <p:txBody>
          <a:bodyPr/>
          <a:lstStyle/>
          <a:p>
            <a:fld id="{82FF182A-DDDA-45C3-8482-9A199240452D}" type="slidenum">
              <a:rPr lang="en-GB" sz="1800" b="1" smtClean="0">
                <a:latin typeface="Calibri" pitchFamily="34" charset="0"/>
                <a:ea typeface="ＭＳ Ｐゴシック" pitchFamily="34" charset="-128"/>
              </a:rPr>
              <a:pPr/>
              <a:t>4</a:t>
            </a:fld>
            <a:endParaRPr lang="en-GB" sz="1800" b="1" smtClean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5132" name="Rectangle 2"/>
          <p:cNvSpPr>
            <a:spLocks noChangeArrowheads="1"/>
          </p:cNvSpPr>
          <p:nvPr/>
        </p:nvSpPr>
        <p:spPr bwMode="auto">
          <a:xfrm>
            <a:off x="-180975" y="44450"/>
            <a:ext cx="82597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30000"/>
              </a:lnSpc>
              <a:spcBef>
                <a:spcPct val="50000"/>
              </a:spcBef>
              <a:buFont typeface="Times" pitchFamily="18" charset="0"/>
              <a:buNone/>
            </a:pPr>
            <a:r>
              <a:rPr lang="en-GB" sz="3200" b="1">
                <a:solidFill>
                  <a:srgbClr val="003399"/>
                </a:solidFill>
                <a:latin typeface="Calibri" pitchFamily="34" charset="0"/>
              </a:rPr>
              <a:t> 1. Inspiration and approaches to palaeo</a:t>
            </a:r>
            <a:endParaRPr lang="en-GB" sz="3200">
              <a:solidFill>
                <a:srgbClr val="003399"/>
              </a:solidFill>
              <a:latin typeface="Calibri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908720"/>
            <a:ext cx="3810000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573016"/>
            <a:ext cx="4608512" cy="3042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052736"/>
            <a:ext cx="464820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900757" y="0"/>
            <a:ext cx="75596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  <a:spcBef>
                <a:spcPct val="50000"/>
              </a:spcBef>
              <a:buFont typeface="Times" pitchFamily="18" charset="0"/>
              <a:buNone/>
            </a:pPr>
            <a:r>
              <a:rPr lang="en-GB" sz="3200" b="1" dirty="0">
                <a:solidFill>
                  <a:srgbClr val="003399"/>
                </a:solidFill>
                <a:latin typeface="Calibri" pitchFamily="34" charset="0"/>
              </a:rPr>
              <a:t>5. Data/model comparison and uncertainty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404664"/>
            <a:ext cx="9144000" cy="75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30000"/>
              </a:lnSpc>
              <a:buFont typeface="Times" pitchFamily="18" charset="0"/>
              <a:buNone/>
            </a:pPr>
            <a:r>
              <a:rPr lang="en-GB" sz="2400" dirty="0" smtClean="0">
                <a:latin typeface="Calibri" pitchFamily="34" charset="0"/>
              </a:rPr>
              <a:t>- Unconstrained conditions, unconstrained effects...</a:t>
            </a:r>
            <a:endParaRPr lang="en-GB" sz="2400" dirty="0">
              <a:latin typeface="Calibri" pitchFamily="34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724128" y="4077072"/>
            <a:ext cx="3240360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 eaLnBrk="0" hangingPunct="0">
              <a:spcBef>
                <a:spcPts val="118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 dirty="0" err="1" smtClean="0">
                <a:solidFill>
                  <a:srgbClr val="000000"/>
                </a:solidFill>
              </a:rPr>
              <a:t>Bigg</a:t>
            </a:r>
            <a:r>
              <a:rPr lang="en-GB" sz="1400" dirty="0" smtClean="0">
                <a:solidFill>
                  <a:srgbClr val="000000"/>
                </a:solidFill>
              </a:rPr>
              <a:t> and ??? (2002)</a:t>
            </a:r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139952" y="6237312"/>
            <a:ext cx="2520280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eaLnBrk="0" hangingPunct="0">
              <a:spcBef>
                <a:spcPts val="118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 dirty="0" smtClean="0">
                <a:solidFill>
                  <a:srgbClr val="000000"/>
                </a:solidFill>
              </a:rPr>
              <a:t>Robinson </a:t>
            </a:r>
            <a:r>
              <a:rPr lang="en-GB" sz="1400" dirty="0">
                <a:solidFill>
                  <a:srgbClr val="000000"/>
                </a:solidFill>
              </a:rPr>
              <a:t>et al. </a:t>
            </a:r>
            <a:r>
              <a:rPr lang="en-GB" sz="1400" dirty="0" smtClean="0">
                <a:solidFill>
                  <a:srgbClr val="000000"/>
                </a:solidFill>
              </a:rPr>
              <a:t>(2011)</a:t>
            </a:r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467544" y="3429000"/>
            <a:ext cx="1728192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 eaLnBrk="0" hangingPunct="0">
              <a:spcBef>
                <a:spcPts val="118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 dirty="0" smtClean="0">
                <a:solidFill>
                  <a:srgbClr val="000000"/>
                </a:solidFill>
              </a:rPr>
              <a:t>Lunt </a:t>
            </a:r>
            <a:r>
              <a:rPr lang="en-GB" sz="1400" dirty="0">
                <a:solidFill>
                  <a:srgbClr val="000000"/>
                </a:solidFill>
              </a:rPr>
              <a:t>et al. </a:t>
            </a:r>
            <a:r>
              <a:rPr lang="en-GB" sz="1400" dirty="0" smtClean="0">
                <a:solidFill>
                  <a:srgbClr val="000000"/>
                </a:solidFill>
              </a:rPr>
              <a:t>(2008)</a:t>
            </a:r>
            <a:endParaRPr lang="en-GB" sz="1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-180975" y="11113"/>
            <a:ext cx="82597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30000"/>
              </a:lnSpc>
              <a:spcBef>
                <a:spcPct val="50000"/>
              </a:spcBef>
              <a:buFont typeface="Times" pitchFamily="18" charset="0"/>
              <a:buNone/>
            </a:pPr>
            <a:r>
              <a:rPr lang="en-GB" sz="3200" b="1">
                <a:solidFill>
                  <a:srgbClr val="003399"/>
                </a:solidFill>
                <a:latin typeface="Calibri" pitchFamily="34" charset="0"/>
              </a:rPr>
              <a:t> 1. Inspiration and approaches to palaeo</a:t>
            </a:r>
            <a:endParaRPr lang="en-GB" sz="3200">
              <a:solidFill>
                <a:srgbClr val="003399"/>
              </a:solidFill>
              <a:latin typeface="Calibri" pitchFamily="34" charset="0"/>
            </a:endParaRP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8388350" y="1052513"/>
            <a:ext cx="576263" cy="1687512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pic>
        <p:nvPicPr>
          <p:cNvPr id="8196" name="Picture 6" descr="climate-model-image-00001.jpg"/>
          <p:cNvPicPr>
            <a:picLocks noChangeAspect="1"/>
          </p:cNvPicPr>
          <p:nvPr/>
        </p:nvPicPr>
        <p:blipFill>
          <a:blip r:embed="rId4" cstate="print"/>
          <a:srcRect r="15141" b="12944"/>
          <a:stretch>
            <a:fillRect/>
          </a:stretch>
        </p:blipFill>
        <p:spPr bwMode="auto">
          <a:xfrm>
            <a:off x="7793038" y="0"/>
            <a:ext cx="1350962" cy="133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7" descr="Cumulus clouds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93038" y="1350963"/>
            <a:ext cx="1350962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8" descr="Footprints_Namib_Desert_Namibia_Africa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94625" y="2700338"/>
            <a:ext cx="1350963" cy="130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9" descr="grass-604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94625" y="5313363"/>
            <a:ext cx="1350963" cy="154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10" descr="image4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94625" y="4000500"/>
            <a:ext cx="1350963" cy="131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1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-1581150" y="0"/>
            <a:ext cx="1905000" cy="457200"/>
          </a:xfrm>
          <a:noFill/>
        </p:spPr>
        <p:txBody>
          <a:bodyPr/>
          <a:lstStyle/>
          <a:p>
            <a:fld id="{9885F230-B37F-4172-B6A0-F31F16594339}" type="slidenum">
              <a:rPr lang="en-GB" sz="1800" b="1" smtClean="0">
                <a:latin typeface="Calibri" pitchFamily="34" charset="0"/>
                <a:ea typeface="ＭＳ Ｐゴシック" pitchFamily="34" charset="-128"/>
              </a:rPr>
              <a:pPr/>
              <a:t>41</a:t>
            </a:fld>
            <a:endParaRPr lang="en-GB" sz="1800" b="1" smtClean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8202" name="Rectangle 2"/>
          <p:cNvSpPr>
            <a:spLocks noChangeArrowheads="1"/>
          </p:cNvSpPr>
          <p:nvPr/>
        </p:nvSpPr>
        <p:spPr bwMode="auto">
          <a:xfrm>
            <a:off x="-252413" y="515938"/>
            <a:ext cx="82597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30000"/>
              </a:lnSpc>
              <a:spcBef>
                <a:spcPct val="50000"/>
              </a:spcBef>
              <a:buFont typeface="Times" pitchFamily="18" charset="0"/>
              <a:buNone/>
            </a:pPr>
            <a:r>
              <a:rPr lang="en-GB" sz="2400">
                <a:latin typeface="Calibri" pitchFamily="34" charset="0"/>
              </a:rPr>
              <a:t> - Analogue Issues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-1581150" y="0"/>
            <a:ext cx="1905000" cy="457200"/>
          </a:xfrm>
          <a:noFill/>
        </p:spPr>
        <p:txBody>
          <a:bodyPr/>
          <a:lstStyle/>
          <a:p>
            <a:fld id="{5A167316-4F0A-4D30-938D-06396EA77D8C}" type="slidenum">
              <a:rPr lang="en-GB" sz="1800" b="1" smtClean="0">
                <a:latin typeface="Calibri" pitchFamily="34" charset="0"/>
                <a:ea typeface="ＭＳ Ｐゴシック" pitchFamily="34" charset="-128"/>
              </a:rPr>
              <a:pPr/>
              <a:t>5</a:t>
            </a:fld>
            <a:endParaRPr lang="en-GB" sz="1800" b="1" smtClean="0">
              <a:latin typeface="Calibri" pitchFamily="34" charset="0"/>
              <a:ea typeface="ＭＳ Ｐゴシック" pitchFamily="34" charset="-128"/>
            </a:endParaRPr>
          </a:p>
        </p:txBody>
      </p:sp>
      <p:pic>
        <p:nvPicPr>
          <p:cNvPr id="6147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125538"/>
            <a:ext cx="856932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Rectangle 2"/>
          <p:cNvSpPr>
            <a:spLocks noChangeArrowheads="1"/>
          </p:cNvSpPr>
          <p:nvPr/>
        </p:nvSpPr>
        <p:spPr bwMode="auto">
          <a:xfrm>
            <a:off x="468313" y="0"/>
            <a:ext cx="825976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30000"/>
              </a:lnSpc>
              <a:spcBef>
                <a:spcPct val="50000"/>
              </a:spcBef>
              <a:buFont typeface="Times" pitchFamily="18" charset="0"/>
              <a:buNone/>
            </a:pPr>
            <a:r>
              <a:rPr lang="en-GB" sz="3200" b="1">
                <a:solidFill>
                  <a:srgbClr val="003399"/>
                </a:solidFill>
                <a:latin typeface="Calibri" pitchFamily="34" charset="0"/>
              </a:rPr>
              <a:t> 1. Inspiration and approaches to palaeo</a:t>
            </a:r>
            <a:endParaRPr lang="en-GB" sz="3200">
              <a:solidFill>
                <a:srgbClr val="003399"/>
              </a:solidFill>
              <a:latin typeface="Calibri" pitchFamily="34" charset="0"/>
            </a:endParaRPr>
          </a:p>
        </p:txBody>
      </p:sp>
      <p:sp>
        <p:nvSpPr>
          <p:cNvPr id="6149" name="Rectangle 4"/>
          <p:cNvSpPr>
            <a:spLocks noChangeArrowheads="1"/>
          </p:cNvSpPr>
          <p:nvPr/>
        </p:nvSpPr>
        <p:spPr bwMode="auto">
          <a:xfrm>
            <a:off x="0" y="692150"/>
            <a:ext cx="8439150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49263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400">
                <a:solidFill>
                  <a:srgbClr val="000000"/>
                </a:solidFill>
                <a:latin typeface="Calibri" pitchFamily="34" charset="0"/>
              </a:rPr>
              <a:t>- ENSO as an example</a:t>
            </a:r>
          </a:p>
        </p:txBody>
      </p:sp>
      <p:sp>
        <p:nvSpPr>
          <p:cNvPr id="6150" name="Rectangle 3"/>
          <p:cNvSpPr>
            <a:spLocks noChangeArrowheads="1"/>
          </p:cNvSpPr>
          <p:nvPr/>
        </p:nvSpPr>
        <p:spPr bwMode="auto">
          <a:xfrm>
            <a:off x="468313" y="4005263"/>
            <a:ext cx="8280400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65100" lvl="1" indent="-514350" algn="ctr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sz="2800">
                <a:latin typeface="Calibri" pitchFamily="34" charset="0"/>
              </a:rPr>
              <a:t>Shift in frequency/amplitude of El Nino</a:t>
            </a:r>
          </a:p>
          <a:p>
            <a:pPr marL="165100" lvl="1" indent="-514350" algn="ctr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sz="2800">
                <a:latin typeface="Calibri" pitchFamily="34" charset="0"/>
              </a:rPr>
              <a:t>Attribution to warming due to anthropogenic emissions of greenhouse gases?</a:t>
            </a:r>
          </a:p>
          <a:p>
            <a:pPr marL="193675" indent="-193675" algn="ctr">
              <a:spcAft>
                <a:spcPts val="600"/>
              </a:spcAft>
              <a:buFont typeface="Wingdings" pitchFamily="2" charset="2"/>
              <a:buChar char="§"/>
            </a:pPr>
            <a:endParaRPr lang="en-GB" sz="2800">
              <a:latin typeface="Calibri" pitchFamily="34" charset="0"/>
            </a:endParaRPr>
          </a:p>
          <a:p>
            <a:pPr marL="193675" indent="-193675" algn="ctr">
              <a:spcAft>
                <a:spcPts val="600"/>
              </a:spcAft>
              <a:buFont typeface="Wingdings" pitchFamily="2" charset="2"/>
              <a:buChar char="§"/>
            </a:pPr>
            <a:endParaRPr lang="en-GB" sz="28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ChangeArrowheads="1"/>
          </p:cNvSpPr>
          <p:nvPr/>
        </p:nvSpPr>
        <p:spPr bwMode="auto">
          <a:xfrm>
            <a:off x="8388350" y="1052513"/>
            <a:ext cx="576263" cy="1687512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pic>
        <p:nvPicPr>
          <p:cNvPr id="7171" name="Picture 6" descr="climate-model-image-00001.jpg"/>
          <p:cNvPicPr>
            <a:picLocks noChangeAspect="1"/>
          </p:cNvPicPr>
          <p:nvPr/>
        </p:nvPicPr>
        <p:blipFill>
          <a:blip r:embed="rId4" cstate="print"/>
          <a:srcRect r="15141" b="12944"/>
          <a:stretch>
            <a:fillRect/>
          </a:stretch>
        </p:blipFill>
        <p:spPr bwMode="auto">
          <a:xfrm>
            <a:off x="7793038" y="0"/>
            <a:ext cx="1350962" cy="133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7" descr="Cumulus clouds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93038" y="1350963"/>
            <a:ext cx="1350962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8" descr="Footprints_Namib_Desert_Namibia_Africa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94625" y="2700338"/>
            <a:ext cx="1350963" cy="130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9" descr="grass-604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94625" y="5313363"/>
            <a:ext cx="1350963" cy="154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10" descr="image4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94625" y="4000500"/>
            <a:ext cx="1350963" cy="131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6" name="Rectangle 2"/>
          <p:cNvSpPr>
            <a:spLocks noChangeArrowheads="1"/>
          </p:cNvSpPr>
          <p:nvPr/>
        </p:nvSpPr>
        <p:spPr bwMode="auto">
          <a:xfrm>
            <a:off x="0" y="549275"/>
            <a:ext cx="82597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30000"/>
              </a:lnSpc>
              <a:spcBef>
                <a:spcPct val="50000"/>
              </a:spcBef>
              <a:buFont typeface="Times" pitchFamily="18" charset="0"/>
              <a:buNone/>
            </a:pPr>
            <a:r>
              <a:rPr lang="en-GB" sz="2400">
                <a:latin typeface="Calibri" pitchFamily="34" charset="0"/>
              </a:rPr>
              <a:t> - Analogue Issues</a:t>
            </a:r>
          </a:p>
        </p:txBody>
      </p:sp>
      <p:pic>
        <p:nvPicPr>
          <p:cNvPr id="7177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9750" y="1125538"/>
            <a:ext cx="4248150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8" name="TextBox 11"/>
          <p:cNvSpPr txBox="1">
            <a:spLocks noChangeArrowheads="1"/>
          </p:cNvSpPr>
          <p:nvPr/>
        </p:nvSpPr>
        <p:spPr bwMode="auto">
          <a:xfrm>
            <a:off x="228600" y="6381750"/>
            <a:ext cx="49799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800"/>
              <a:t>Haywood et al. (2011). Phil. Trans. R. Soc. A.</a:t>
            </a:r>
          </a:p>
        </p:txBody>
      </p:sp>
      <p:sp>
        <p:nvSpPr>
          <p:cNvPr id="7179" name="TextBox 12"/>
          <p:cNvSpPr txBox="1">
            <a:spLocks noChangeArrowheads="1"/>
          </p:cNvSpPr>
          <p:nvPr/>
        </p:nvSpPr>
        <p:spPr bwMode="auto">
          <a:xfrm>
            <a:off x="5076825" y="1628775"/>
            <a:ext cx="2590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sz="1800" b="1" u="sng"/>
              <a:t>MODERN</a:t>
            </a:r>
            <a:r>
              <a:rPr lang="en-GB" sz="1800"/>
              <a:t>: Annual mean Precip.</a:t>
            </a:r>
          </a:p>
          <a:p>
            <a:pPr algn="ctr" eaLnBrk="0" hangingPunct="0"/>
            <a:r>
              <a:rPr lang="en-GB" sz="1800"/>
              <a:t>minus Evap. 2 × minus 1× PAL CO</a:t>
            </a:r>
            <a:r>
              <a:rPr lang="en-GB" sz="1800" baseline="-25000"/>
              <a:t>2</a:t>
            </a:r>
            <a:r>
              <a:rPr lang="en-GB" sz="1800"/>
              <a:t> </a:t>
            </a:r>
          </a:p>
        </p:txBody>
      </p:sp>
      <p:sp>
        <p:nvSpPr>
          <p:cNvPr id="7180" name="TextBox 13"/>
          <p:cNvSpPr txBox="1">
            <a:spLocks noChangeArrowheads="1"/>
          </p:cNvSpPr>
          <p:nvPr/>
        </p:nvSpPr>
        <p:spPr bwMode="auto">
          <a:xfrm>
            <a:off x="5148263" y="4076700"/>
            <a:ext cx="25923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sz="1800" b="1" u="sng"/>
              <a:t>EOCENE</a:t>
            </a:r>
            <a:r>
              <a:rPr lang="en-GB" sz="1800"/>
              <a:t>: annual mean Precip.</a:t>
            </a:r>
          </a:p>
          <a:p>
            <a:pPr algn="ctr" eaLnBrk="0" hangingPunct="0"/>
            <a:r>
              <a:rPr lang="en-GB" sz="1800"/>
              <a:t>minus Evap. 2 × minus 1× PAL CO</a:t>
            </a:r>
            <a:r>
              <a:rPr lang="en-GB" sz="1800" baseline="-25000"/>
              <a:t>2</a:t>
            </a:r>
            <a:r>
              <a:rPr lang="en-GB" sz="1800"/>
              <a:t> </a:t>
            </a:r>
          </a:p>
        </p:txBody>
      </p:sp>
      <p:pic>
        <p:nvPicPr>
          <p:cNvPr id="7181" name="Picture 1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1188" y="3789363"/>
            <a:ext cx="4176712" cy="263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82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-1581150" y="0"/>
            <a:ext cx="1905000" cy="457200"/>
          </a:xfrm>
          <a:noFill/>
        </p:spPr>
        <p:txBody>
          <a:bodyPr/>
          <a:lstStyle/>
          <a:p>
            <a:fld id="{614D0336-ED39-41D4-9233-296E5B68A40E}" type="slidenum">
              <a:rPr lang="en-GB" sz="1800" b="1" smtClean="0">
                <a:latin typeface="Calibri" pitchFamily="34" charset="0"/>
                <a:ea typeface="ＭＳ Ｐゴシック" pitchFamily="34" charset="-128"/>
              </a:rPr>
              <a:pPr/>
              <a:t>6</a:t>
            </a:fld>
            <a:endParaRPr lang="en-GB" sz="1800" b="1" smtClean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7183" name="Rectangle 2"/>
          <p:cNvSpPr>
            <a:spLocks noChangeArrowheads="1"/>
          </p:cNvSpPr>
          <p:nvPr/>
        </p:nvSpPr>
        <p:spPr bwMode="auto">
          <a:xfrm>
            <a:off x="-180975" y="44450"/>
            <a:ext cx="82597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30000"/>
              </a:lnSpc>
              <a:spcBef>
                <a:spcPct val="50000"/>
              </a:spcBef>
              <a:buFont typeface="Times" pitchFamily="18" charset="0"/>
              <a:buNone/>
            </a:pPr>
            <a:r>
              <a:rPr lang="en-GB" sz="3200" b="1">
                <a:solidFill>
                  <a:srgbClr val="003399"/>
                </a:solidFill>
                <a:latin typeface="Calibri" pitchFamily="34" charset="0"/>
              </a:rPr>
              <a:t> 1. Inspiration and approaches to palaeo</a:t>
            </a:r>
            <a:endParaRPr lang="en-GB" sz="3200">
              <a:solidFill>
                <a:srgbClr val="003399"/>
              </a:solidFill>
              <a:latin typeface="Calibri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1557338"/>
            <a:ext cx="6846887" cy="414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8388350" y="1052513"/>
            <a:ext cx="576263" cy="1687512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pic>
        <p:nvPicPr>
          <p:cNvPr id="9220" name="Picture 6" descr="climate-model-image-00001.jpg"/>
          <p:cNvPicPr>
            <a:picLocks noChangeAspect="1"/>
          </p:cNvPicPr>
          <p:nvPr/>
        </p:nvPicPr>
        <p:blipFill>
          <a:blip r:embed="rId5" cstate="print"/>
          <a:srcRect r="15141" b="12944"/>
          <a:stretch>
            <a:fillRect/>
          </a:stretch>
        </p:blipFill>
        <p:spPr bwMode="auto">
          <a:xfrm>
            <a:off x="7793038" y="0"/>
            <a:ext cx="1350962" cy="133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7" descr="Cumulus clouds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93038" y="1350963"/>
            <a:ext cx="1350962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8" descr="Footprints_Namib_Desert_Namibia_Africa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94625" y="2700338"/>
            <a:ext cx="1350963" cy="130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9" descr="grass-604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94625" y="5313363"/>
            <a:ext cx="1350963" cy="154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10" descr="image4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94625" y="4000500"/>
            <a:ext cx="1350963" cy="131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5" name="Picture 14"/>
          <p:cNvSpPr>
            <a:spLocks noChangeAspect="1" noChangeArrowheads="1"/>
          </p:cNvSpPr>
          <p:nvPr/>
        </p:nvSpPr>
        <p:spPr bwMode="auto">
          <a:xfrm>
            <a:off x="7019925" y="2349500"/>
            <a:ext cx="5619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26" name="Picture 14"/>
          <p:cNvSpPr>
            <a:spLocks noChangeAspect="1" noChangeArrowheads="1"/>
          </p:cNvSpPr>
          <p:nvPr/>
        </p:nvSpPr>
        <p:spPr bwMode="auto">
          <a:xfrm>
            <a:off x="841375" y="1844675"/>
            <a:ext cx="2867025" cy="375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27" name="TextBox 23"/>
          <p:cNvSpPr txBox="1">
            <a:spLocks noChangeArrowheads="1"/>
          </p:cNvSpPr>
          <p:nvPr/>
        </p:nvSpPr>
        <p:spPr bwMode="auto">
          <a:xfrm>
            <a:off x="684213" y="1628775"/>
            <a:ext cx="26495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sz="2000" b="1">
                <a:latin typeface="Calibri" pitchFamily="34" charset="0"/>
              </a:rPr>
              <a:t>Climate Sensitivity</a:t>
            </a:r>
          </a:p>
        </p:txBody>
      </p:sp>
      <p:sp>
        <p:nvSpPr>
          <p:cNvPr id="9228" name="TextBox 24"/>
          <p:cNvSpPr txBox="1">
            <a:spLocks noChangeArrowheads="1"/>
          </p:cNvSpPr>
          <p:nvPr/>
        </p:nvSpPr>
        <p:spPr bwMode="auto">
          <a:xfrm>
            <a:off x="4249738" y="1622425"/>
            <a:ext cx="31305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sz="2000" b="1">
                <a:latin typeface="Calibri" pitchFamily="34" charset="0"/>
              </a:rPr>
              <a:t>Earth System Sensitivity</a:t>
            </a:r>
          </a:p>
        </p:txBody>
      </p:sp>
      <p:sp>
        <p:nvSpPr>
          <p:cNvPr id="9229" name="TextBox 18"/>
          <p:cNvSpPr txBox="1">
            <a:spLocks noChangeArrowheads="1"/>
          </p:cNvSpPr>
          <p:nvPr/>
        </p:nvSpPr>
        <p:spPr bwMode="auto">
          <a:xfrm>
            <a:off x="611188" y="5876925"/>
            <a:ext cx="4365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800"/>
              <a:t>Lunt et al. (2010). Nature Geoscience</a:t>
            </a:r>
          </a:p>
        </p:txBody>
      </p:sp>
      <p:sp>
        <p:nvSpPr>
          <p:cNvPr id="9230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-1581150" y="0"/>
            <a:ext cx="1905000" cy="457200"/>
          </a:xfrm>
          <a:noFill/>
        </p:spPr>
        <p:txBody>
          <a:bodyPr/>
          <a:lstStyle/>
          <a:p>
            <a:fld id="{ABEDB9ED-ADFA-42BC-BFF0-2976DD3D5393}" type="slidenum">
              <a:rPr lang="en-GB" sz="1800" b="1" smtClean="0">
                <a:latin typeface="Calibri" pitchFamily="34" charset="0"/>
                <a:ea typeface="ＭＳ Ｐゴシック" pitchFamily="34" charset="-128"/>
              </a:rPr>
              <a:pPr/>
              <a:t>7</a:t>
            </a:fld>
            <a:endParaRPr lang="en-GB" sz="1800" b="1" smtClean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9231" name="Rectangle 2"/>
          <p:cNvSpPr>
            <a:spLocks noChangeArrowheads="1"/>
          </p:cNvSpPr>
          <p:nvPr/>
        </p:nvSpPr>
        <p:spPr bwMode="auto">
          <a:xfrm>
            <a:off x="-180975" y="82550"/>
            <a:ext cx="82597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30000"/>
              </a:lnSpc>
              <a:spcBef>
                <a:spcPct val="50000"/>
              </a:spcBef>
              <a:buFont typeface="Times" pitchFamily="18" charset="0"/>
              <a:buNone/>
            </a:pPr>
            <a:r>
              <a:rPr lang="en-GB" sz="3200" b="1">
                <a:solidFill>
                  <a:srgbClr val="003399"/>
                </a:solidFill>
                <a:latin typeface="Calibri" pitchFamily="34" charset="0"/>
              </a:rPr>
              <a:t> 1. Inspiration and approaches to palaeo</a:t>
            </a:r>
            <a:endParaRPr lang="en-GB" sz="3200">
              <a:solidFill>
                <a:srgbClr val="003399"/>
              </a:solidFill>
              <a:latin typeface="Calibri" pitchFamily="34" charset="0"/>
            </a:endParaRPr>
          </a:p>
        </p:txBody>
      </p:sp>
      <p:sp>
        <p:nvSpPr>
          <p:cNvPr id="9232" name="Rectangle 2"/>
          <p:cNvSpPr>
            <a:spLocks noChangeArrowheads="1"/>
          </p:cNvSpPr>
          <p:nvPr/>
        </p:nvSpPr>
        <p:spPr bwMode="auto">
          <a:xfrm>
            <a:off x="-252413" y="658813"/>
            <a:ext cx="82597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30000"/>
              </a:lnSpc>
              <a:spcBef>
                <a:spcPct val="50000"/>
              </a:spcBef>
              <a:buFont typeface="Times" pitchFamily="18" charset="0"/>
              <a:buNone/>
            </a:pPr>
            <a:r>
              <a:rPr lang="en-GB" sz="2400">
                <a:latin typeface="Calibri" pitchFamily="34" charset="0"/>
              </a:rPr>
              <a:t> - Climate and Earth System Sensitivity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0" y="0"/>
            <a:ext cx="82597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30000"/>
              </a:lnSpc>
              <a:spcBef>
                <a:spcPct val="50000"/>
              </a:spcBef>
              <a:buFont typeface="Times" pitchFamily="18" charset="0"/>
              <a:buNone/>
            </a:pPr>
            <a:r>
              <a:rPr lang="en-GB" sz="3200" b="1">
                <a:solidFill>
                  <a:srgbClr val="003399"/>
                </a:solidFill>
                <a:latin typeface="Calibri" pitchFamily="34" charset="0"/>
              </a:rPr>
              <a:t> 1. Inspiration and approaches to palaeo</a:t>
            </a:r>
            <a:endParaRPr lang="en-GB" sz="3200">
              <a:solidFill>
                <a:srgbClr val="003399"/>
              </a:solidFill>
              <a:latin typeface="Calibri" pitchFamily="34" charset="0"/>
            </a:endParaRP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8388350" y="1052513"/>
            <a:ext cx="576263" cy="1687512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pic>
        <p:nvPicPr>
          <p:cNvPr id="10244" name="Picture 6" descr="climate-model-image-00001.jpg"/>
          <p:cNvPicPr>
            <a:picLocks noChangeAspect="1"/>
          </p:cNvPicPr>
          <p:nvPr/>
        </p:nvPicPr>
        <p:blipFill>
          <a:blip r:embed="rId4" cstate="print"/>
          <a:srcRect r="15141" b="12944"/>
          <a:stretch>
            <a:fillRect/>
          </a:stretch>
        </p:blipFill>
        <p:spPr bwMode="auto">
          <a:xfrm>
            <a:off x="7793038" y="0"/>
            <a:ext cx="1350962" cy="133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7" descr="Cumulus clouds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93038" y="1350963"/>
            <a:ext cx="1350962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8" descr="Footprints_Namib_Desert_Namibia_Africa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94625" y="2700338"/>
            <a:ext cx="1350963" cy="130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9" descr="grass-604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94625" y="5313363"/>
            <a:ext cx="1350963" cy="154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10" descr="image4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94625" y="4000500"/>
            <a:ext cx="1350963" cy="131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9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-1581150" y="0"/>
            <a:ext cx="1905000" cy="457200"/>
          </a:xfrm>
          <a:noFill/>
        </p:spPr>
        <p:txBody>
          <a:bodyPr/>
          <a:lstStyle/>
          <a:p>
            <a:fld id="{87CBFB51-E298-48BE-A48F-03D717EF83AD}" type="slidenum">
              <a:rPr lang="en-GB" sz="1800" b="1" smtClean="0">
                <a:latin typeface="Calibri" pitchFamily="34" charset="0"/>
                <a:ea typeface="ＭＳ Ｐゴシック" pitchFamily="34" charset="-128"/>
              </a:rPr>
              <a:pPr/>
              <a:t>8</a:t>
            </a:fld>
            <a:endParaRPr lang="en-GB" sz="1800" b="1" smtClean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0250" name="Rectangle 10"/>
          <p:cNvSpPr>
            <a:spLocks noChangeArrowheads="1"/>
          </p:cNvSpPr>
          <p:nvPr/>
        </p:nvSpPr>
        <p:spPr bwMode="auto">
          <a:xfrm>
            <a:off x="0" y="692150"/>
            <a:ext cx="8439150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49263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400">
                <a:solidFill>
                  <a:srgbClr val="000000"/>
                </a:solidFill>
                <a:latin typeface="Calibri" pitchFamily="34" charset="0"/>
              </a:rPr>
              <a:t>- Grand Challenges</a:t>
            </a:r>
          </a:p>
        </p:txBody>
      </p:sp>
      <p:sp>
        <p:nvSpPr>
          <p:cNvPr id="10251" name="Rectangle 11"/>
          <p:cNvSpPr>
            <a:spLocks noChangeArrowheads="1"/>
          </p:cNvSpPr>
          <p:nvPr/>
        </p:nvSpPr>
        <p:spPr bwMode="auto">
          <a:xfrm>
            <a:off x="250825" y="1196975"/>
            <a:ext cx="7416800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defTabSz="449263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GB">
                <a:latin typeface="Arial" charset="0"/>
              </a:rPr>
              <a:t> </a:t>
            </a:r>
            <a:r>
              <a:rPr lang="en-GB">
                <a:latin typeface="Calibri" pitchFamily="34" charset="0"/>
              </a:rPr>
              <a:t>Reproducing the observed record of variability and change</a:t>
            </a:r>
          </a:p>
          <a:p>
            <a:pPr algn="just" defTabSz="449263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GB">
                <a:latin typeface="Calibri" pitchFamily="34" charset="0"/>
              </a:rPr>
              <a:t> Reconciling palaeoclimate simulations with climate archives</a:t>
            </a:r>
          </a:p>
          <a:p>
            <a:pPr algn="just" defTabSz="449263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GB">
                <a:latin typeface="Calibri" pitchFamily="34" charset="0"/>
              </a:rPr>
              <a:t> Assessment of climate and earth system sensitivity</a:t>
            </a:r>
          </a:p>
        </p:txBody>
      </p:sp>
      <p:sp>
        <p:nvSpPr>
          <p:cNvPr id="10254" name="TextBox 15"/>
          <p:cNvSpPr txBox="1">
            <a:spLocks noChangeArrowheads="1"/>
          </p:cNvSpPr>
          <p:nvPr/>
        </p:nvSpPr>
        <p:spPr bwMode="auto">
          <a:xfrm>
            <a:off x="2411760" y="6237312"/>
            <a:ext cx="3111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1800" dirty="0" err="1"/>
              <a:t>Joussaume</a:t>
            </a:r>
            <a:r>
              <a:rPr lang="en-GB" sz="1800" dirty="0"/>
              <a:t>, S. et al. (1999)</a:t>
            </a:r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99592" y="2276872"/>
            <a:ext cx="6120680" cy="3946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-1436688" y="0"/>
            <a:ext cx="1905001" cy="457200"/>
          </a:xfrm>
          <a:noFill/>
        </p:spPr>
        <p:txBody>
          <a:bodyPr/>
          <a:lstStyle/>
          <a:p>
            <a:fld id="{90194BA9-9937-4ACC-A165-91A50EC40D4B}" type="slidenum">
              <a:rPr lang="en-GB" sz="1800" b="1" smtClean="0">
                <a:latin typeface="Calibri" pitchFamily="34" charset="0"/>
                <a:ea typeface="ＭＳ Ｐゴシック" pitchFamily="34" charset="-128"/>
              </a:rPr>
              <a:pPr/>
              <a:t>9</a:t>
            </a:fld>
            <a:endParaRPr lang="en-GB" sz="1800" b="1" smtClean="0">
              <a:latin typeface="Calibri" pitchFamily="34" charset="0"/>
              <a:ea typeface="ＭＳ Ｐゴシック" pitchFamily="34" charset="-128"/>
            </a:endParaRPr>
          </a:p>
        </p:txBody>
      </p:sp>
      <p:pic>
        <p:nvPicPr>
          <p:cNvPr id="11267" name="Klimakurve_WebPage.jpg" descr="/Users/harrydowsett/Desktop/Klimakurve_WebPage.jpg"/>
          <p:cNvPicPr>
            <a:picLocks noChangeAspect="1"/>
          </p:cNvPicPr>
          <p:nvPr/>
        </p:nvPicPr>
        <p:blipFill>
          <a:blip r:embed="rId2" cstate="print"/>
          <a:srcRect l="-720" r="-720"/>
          <a:stretch>
            <a:fillRect/>
          </a:stretch>
        </p:blipFill>
        <p:spPr bwMode="auto">
          <a:xfrm>
            <a:off x="250825" y="1052513"/>
            <a:ext cx="8429625" cy="511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Rectangle 2"/>
          <p:cNvSpPr>
            <a:spLocks noChangeArrowheads="1"/>
          </p:cNvSpPr>
          <p:nvPr/>
        </p:nvSpPr>
        <p:spPr bwMode="auto">
          <a:xfrm>
            <a:off x="323850" y="82550"/>
            <a:ext cx="82597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30000"/>
              </a:lnSpc>
              <a:spcBef>
                <a:spcPct val="50000"/>
              </a:spcBef>
              <a:buFont typeface="Times" pitchFamily="18" charset="0"/>
              <a:buNone/>
            </a:pPr>
            <a:r>
              <a:rPr lang="en-GB" sz="3200" b="1">
                <a:solidFill>
                  <a:srgbClr val="003399"/>
                </a:solidFill>
                <a:latin typeface="Calibri" pitchFamily="34" charset="0"/>
              </a:rPr>
              <a:t> 2. Climate evolution – the last 5 million years</a:t>
            </a:r>
            <a:endParaRPr lang="en-GB" sz="3200">
              <a:solidFill>
                <a:srgbClr val="003399"/>
              </a:solidFill>
              <a:latin typeface="Calibri" pitchFamily="34" charset="0"/>
            </a:endParaRPr>
          </a:p>
        </p:txBody>
      </p:sp>
      <p:sp>
        <p:nvSpPr>
          <p:cNvPr id="11269" name="Rectangle 4"/>
          <p:cNvSpPr>
            <a:spLocks noChangeArrowheads="1"/>
          </p:cNvSpPr>
          <p:nvPr/>
        </p:nvSpPr>
        <p:spPr bwMode="auto">
          <a:xfrm>
            <a:off x="5219700" y="3914775"/>
            <a:ext cx="431800" cy="1674813"/>
          </a:xfrm>
          <a:prstGeom prst="rect">
            <a:avLst/>
          </a:prstGeom>
          <a:solidFill>
            <a:srgbClr val="403FC4">
              <a:alpha val="39999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51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51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51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51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51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51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5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"/>
</p:tagLst>
</file>

<file path=ppt/theme/theme1.xml><?xml version="1.0" encoding="utf-8"?>
<a:theme xmlns:a="http://schemas.openxmlformats.org/drawingml/2006/main" name="Leere Präsentation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ere Präsentation">
      <a:majorFont>
        <a:latin typeface="Century Gothic"/>
        <a:ea typeface="ＭＳ Ｐゴシック"/>
        <a:cs typeface=""/>
      </a:majorFont>
      <a:minorFont>
        <a:latin typeface="Century Gothic"/>
        <a:ea typeface="ＭＳ Ｐゴシック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28" charset="0"/>
            <a:ea typeface="ＭＳ Ｐゴシック" pitchFamily="2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28" charset="0"/>
            <a:ea typeface="ＭＳ Ｐゴシック" pitchFamily="28" charset="-128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4165</TotalTime>
  <Words>2360</Words>
  <Application>Microsoft Office PowerPoint</Application>
  <PresentationFormat>On-screen Show (4:3)</PresentationFormat>
  <Paragraphs>426</Paragraphs>
  <Slides>41</Slides>
  <Notes>36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Century Gothic</vt:lpstr>
      <vt:lpstr>ＭＳ Ｐゴシック</vt:lpstr>
      <vt:lpstr>Arial</vt:lpstr>
      <vt:lpstr>Calibri</vt:lpstr>
      <vt:lpstr>Times New Roman</vt:lpstr>
      <vt:lpstr>Wingdings</vt:lpstr>
      <vt:lpstr>Times</vt:lpstr>
      <vt:lpstr>Tahoma</vt:lpstr>
      <vt:lpstr>Leere Präsentation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The Pliocene climate/CO2 paradox!?</vt:lpstr>
      <vt:lpstr>- Range in Sea Level Estimates</vt:lpstr>
      <vt:lpstr>Pliocene sea-Level: Atlantic coastal plain</vt:lpstr>
      <vt:lpstr>Sea-level: estimating uplift rates</vt:lpstr>
      <vt:lpstr>Sea-level: a new spanner in the works!</vt:lpstr>
      <vt:lpstr>Slide 18</vt:lpstr>
      <vt:lpstr>Slide 19</vt:lpstr>
      <vt:lpstr>PRISM3D Reconstruction</vt:lpstr>
      <vt:lpstr>Slide 21</vt:lpstr>
      <vt:lpstr>mid-Pliocene conditions</vt:lpstr>
      <vt:lpstr>Slide 23</vt:lpstr>
      <vt:lpstr>- Ocean circulation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</vt:vector>
  </TitlesOfParts>
  <Company>Peter Knippertz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Meteorologische Bedingungen für Staubausbrüche im nordwestlichen Afrika</dc:title>
  <dc:creator>Nora</dc:creator>
  <cp:lastModifiedBy>earamh</cp:lastModifiedBy>
  <cp:revision>1167</cp:revision>
  <cp:lastPrinted>2010-04-12T15:20:53Z</cp:lastPrinted>
  <dcterms:modified xsi:type="dcterms:W3CDTF">2012-01-16T12:51:38Z</dcterms:modified>
</cp:coreProperties>
</file>