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15" r:id="rId3"/>
    <p:sldId id="306" r:id="rId4"/>
    <p:sldId id="259" r:id="rId5"/>
    <p:sldId id="298" r:id="rId6"/>
    <p:sldId id="318" r:id="rId7"/>
    <p:sldId id="321" r:id="rId8"/>
    <p:sldId id="322" r:id="rId9"/>
    <p:sldId id="323" r:id="rId10"/>
    <p:sldId id="324" r:id="rId11"/>
    <p:sldId id="331" r:id="rId12"/>
    <p:sldId id="330" r:id="rId13"/>
    <p:sldId id="336" r:id="rId14"/>
    <p:sldId id="343" r:id="rId15"/>
    <p:sldId id="325" r:id="rId16"/>
    <p:sldId id="344" r:id="rId17"/>
    <p:sldId id="326" r:id="rId18"/>
    <p:sldId id="327" r:id="rId19"/>
    <p:sldId id="334" r:id="rId20"/>
    <p:sldId id="332" r:id="rId21"/>
    <p:sldId id="337" r:id="rId22"/>
    <p:sldId id="338" r:id="rId23"/>
    <p:sldId id="340" r:id="rId24"/>
    <p:sldId id="341" r:id="rId25"/>
    <p:sldId id="294" r:id="rId26"/>
    <p:sldId id="328" r:id="rId27"/>
    <p:sldId id="329" r:id="rId28"/>
    <p:sldId id="305" r:id="rId29"/>
    <p:sldId id="33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55" autoAdjust="0"/>
    <p:restoredTop sz="86588" autoAdjust="0"/>
  </p:normalViewPr>
  <p:slideViewPr>
    <p:cSldViewPr>
      <p:cViewPr>
        <p:scale>
          <a:sx n="102" d="100"/>
          <a:sy n="102" d="100"/>
        </p:scale>
        <p:origin x="-44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25408-B4C0-405B-A6BB-66092A175DC4}" type="datetimeFigureOut">
              <a:rPr lang="en-GB" smtClean="0"/>
              <a:pPr/>
              <a:t>12/09/2014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E28D8-76AE-4BE0-9D97-1F2EE269F9C1}" type="slidenum">
              <a:rPr lang="en-GB" smtClean="0"/>
              <a:pPr/>
              <a:t>‹#›</a:t>
            </a:fld>
            <a:endParaRPr lang="en-GB"/>
          </a:p>
        </p:txBody>
      </p:sp>
    </p:spTree>
    <p:extLst>
      <p:ext uri="{BB962C8B-B14F-4D97-AF65-F5344CB8AC3E}">
        <p14:creationId xmlns:p14="http://schemas.microsoft.com/office/powerpoint/2010/main" val="414872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B3CE84-4617-43CE-BCF2-E41CD11D219B}" type="slidenum">
              <a:rPr lang="en-GB" smtClean="0"/>
              <a:t>23</a:t>
            </a:fld>
            <a:endParaRPr lang="en-GB"/>
          </a:p>
        </p:txBody>
      </p:sp>
    </p:spTree>
    <p:extLst>
      <p:ext uri="{BB962C8B-B14F-4D97-AF65-F5344CB8AC3E}">
        <p14:creationId xmlns:p14="http://schemas.microsoft.com/office/powerpoint/2010/main" val="334571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B3CE84-4617-43CE-BCF2-E41CD11D219B}" type="slidenum">
              <a:rPr lang="en-GB" smtClean="0"/>
              <a:t>24</a:t>
            </a:fld>
            <a:endParaRPr lang="en-GB"/>
          </a:p>
        </p:txBody>
      </p:sp>
    </p:spTree>
    <p:extLst>
      <p:ext uri="{BB962C8B-B14F-4D97-AF65-F5344CB8AC3E}">
        <p14:creationId xmlns:p14="http://schemas.microsoft.com/office/powerpoint/2010/main" val="179125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Short, high-resolution time series extending from MIS M2 through KM5 will be necessary to meet the evaluation requirements of PlioMIP Phase 2. Marine sequences will depend upon chronology from the LR04 time scale and should have multiple </a:t>
            </a:r>
            <a:r>
              <a:rPr lang="en-GB" sz="1200" i="1" kern="1200" dirty="0" err="1" smtClean="0">
                <a:solidFill>
                  <a:schemeClr val="tx1"/>
                </a:solidFill>
                <a:latin typeface="+mn-lt"/>
                <a:ea typeface="+mn-ea"/>
                <a:cs typeface="+mn-cs"/>
              </a:rPr>
              <a:t>paleoenvironmental</a:t>
            </a:r>
            <a:r>
              <a:rPr lang="en-GB" sz="1200" i="1" kern="1200" dirty="0" smtClean="0">
                <a:solidFill>
                  <a:schemeClr val="tx1"/>
                </a:solidFill>
                <a:latin typeface="+mn-lt"/>
                <a:ea typeface="+mn-ea"/>
                <a:cs typeface="+mn-cs"/>
              </a:rPr>
              <a:t> proxies.  Previous work from the </a:t>
            </a:r>
            <a:r>
              <a:rPr lang="en-GB" sz="1200" i="1" kern="1200" dirty="0" err="1" smtClean="0">
                <a:solidFill>
                  <a:schemeClr val="tx1"/>
                </a:solidFill>
                <a:latin typeface="+mn-lt"/>
                <a:ea typeface="+mn-ea"/>
                <a:cs typeface="+mn-cs"/>
              </a:rPr>
              <a:t>paleoclimate</a:t>
            </a:r>
            <a:r>
              <a:rPr lang="en-GB" sz="1200" i="1" kern="1200" dirty="0" smtClean="0">
                <a:solidFill>
                  <a:schemeClr val="tx1"/>
                </a:solidFill>
                <a:latin typeface="+mn-lt"/>
                <a:ea typeface="+mn-ea"/>
                <a:cs typeface="+mn-cs"/>
              </a:rPr>
              <a:t> data community suggests a number of sites potentially suitable for evaluation of PlioMIP Phase 2 model outputs (e.g. Dowsett et al., 2012; 2013, </a:t>
            </a:r>
            <a:r>
              <a:rPr lang="en-GB" sz="1200" i="1" kern="1200" dirty="0" err="1" smtClean="0">
                <a:solidFill>
                  <a:schemeClr val="tx1"/>
                </a:solidFill>
                <a:latin typeface="+mn-lt"/>
                <a:ea typeface="+mn-ea"/>
                <a:cs typeface="+mn-cs"/>
              </a:rPr>
              <a:t>Fedorov</a:t>
            </a:r>
            <a:r>
              <a:rPr lang="en-GB" sz="1200" i="1" kern="1200" dirty="0" smtClean="0">
                <a:solidFill>
                  <a:schemeClr val="tx1"/>
                </a:solidFill>
                <a:latin typeface="+mn-lt"/>
                <a:ea typeface="+mn-ea"/>
                <a:cs typeface="+mn-cs"/>
              </a:rPr>
              <a:t>, 2013; Salzmann et al., 2013, Brigham-Grete et al., 2013).  Well dated, high resolution records from the continental interior are extremely scarce and terrestrial reconstructions will be mostly based on marine sequences. The primary areas of discord between simulated and estimated Pliocene </a:t>
            </a:r>
            <a:r>
              <a:rPr lang="en-GB" sz="1200" i="1" kern="1200" dirty="0" err="1" smtClean="0">
                <a:solidFill>
                  <a:schemeClr val="tx1"/>
                </a:solidFill>
                <a:latin typeface="+mn-lt"/>
                <a:ea typeface="+mn-ea"/>
                <a:cs typeface="+mn-cs"/>
              </a:rPr>
              <a:t>paleoclimate</a:t>
            </a:r>
            <a:r>
              <a:rPr lang="en-GB" sz="1200" i="1" kern="1200" dirty="0" smtClean="0">
                <a:solidFill>
                  <a:schemeClr val="tx1"/>
                </a:solidFill>
                <a:latin typeface="+mn-lt"/>
                <a:ea typeface="+mn-ea"/>
                <a:cs typeface="+mn-cs"/>
              </a:rPr>
              <a:t> conditions identified in PlioMIP Phase 1 include the mid-to-high latitude North Atlantic, tropics and upwelling regions. The PRISM4 marine and terrestrial contribution to the PlioMIP Phase 2 community evaluation data set is initially concentrated in the North Atlantic region (Figure z).</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09E28D8-76AE-4BE0-9D97-1F2EE269F9C1}" type="slidenum">
              <a:rPr lang="en-GB" smtClean="0"/>
              <a:pPr/>
              <a:t>26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dirty="0" smtClean="0"/>
              <a:t>We propose to organize a workshop to quick start a new concerted effort of the international community to go a step further than PRISM in order to reduce current uncertainties on Pliocene climate. Following on from the model set by initiatives such as CLIMAP (Climate long-range investigation, mapping, and prediction) and MARGO (</a:t>
            </a:r>
            <a:r>
              <a:rPr lang="en-GB" sz="1200" dirty="0" err="1" smtClean="0"/>
              <a:t>Multiproxy</a:t>
            </a:r>
            <a:r>
              <a:rPr lang="en-GB" sz="1200" dirty="0" smtClean="0"/>
              <a:t> approach for the reconstruction of the glacial ocean surface), our aim is to bring together leading experts and younger scientists studying Pliocene climate to:</a:t>
            </a:r>
          </a:p>
          <a:p>
            <a:r>
              <a:rPr lang="en-GB" sz="1200" dirty="0" smtClean="0"/>
              <a:t>1. Provide consensus agreements on priority time slices to focus research efforts.</a:t>
            </a:r>
            <a:br>
              <a:rPr lang="en-GB" sz="1200" dirty="0" smtClean="0"/>
            </a:br>
            <a:r>
              <a:rPr lang="en-GB" sz="1200" dirty="0" smtClean="0"/>
              <a:t>2. Appraise performance of available proxies on temperature (marine and continental) and CO2.</a:t>
            </a:r>
            <a:br>
              <a:rPr lang="en-GB" sz="1200" dirty="0" smtClean="0"/>
            </a:br>
            <a:r>
              <a:rPr lang="en-GB" sz="1200" dirty="0" smtClean="0"/>
              <a:t>3. Compile all the available information on the </a:t>
            </a:r>
            <a:r>
              <a:rPr lang="en-GB" sz="1200" dirty="0" err="1" smtClean="0"/>
              <a:t>cryosphere</a:t>
            </a:r>
            <a:r>
              <a:rPr lang="en-GB" sz="1200" dirty="0" smtClean="0"/>
              <a:t>, sea level and vegetation</a:t>
            </a:r>
            <a:br>
              <a:rPr lang="en-GB" sz="1200" dirty="0" smtClean="0"/>
            </a:br>
            <a:r>
              <a:rPr lang="en-GB" sz="1200" dirty="0" smtClean="0"/>
              <a:t>4. Collate and harmonise all the available proxy data and place them into a common framework for a multi-proxy climate reconstruction</a:t>
            </a:r>
            <a:br>
              <a:rPr lang="en-GB" sz="1200" dirty="0" smtClean="0"/>
            </a:br>
            <a:r>
              <a:rPr lang="en-GB" sz="1200" dirty="0" smtClean="0"/>
              <a:t>5. Undertake data-</a:t>
            </a:r>
            <a:r>
              <a:rPr lang="en-GB" sz="1200" dirty="0" err="1" smtClean="0"/>
              <a:t>modeling</a:t>
            </a:r>
            <a:r>
              <a:rPr lang="en-GB" sz="1200" dirty="0" smtClean="0"/>
              <a:t> comparisons to ascertain strengths and weaknesses of models to incorporate on future assessments of the IPCC</a:t>
            </a:r>
          </a:p>
          <a:p>
            <a:r>
              <a:rPr lang="en-GB" sz="1200" dirty="0" smtClean="0"/>
              <a:t>The workshop objective would be to create a working group and initiate an open international project involving data gathering, sharing and harmonisation, with the aim of producing a new Pliocene synthesis. This effort would take place in close collaboration with the </a:t>
            </a:r>
            <a:r>
              <a:rPr lang="en-GB" sz="1200" dirty="0" err="1" smtClean="0"/>
              <a:t>paleomodeling</a:t>
            </a:r>
            <a:r>
              <a:rPr lang="en-GB" sz="1200" dirty="0" smtClean="0"/>
              <a:t> community collaborating in the PlioMIP project, representatives of which would attend the workshop.</a:t>
            </a:r>
          </a:p>
          <a:p>
            <a:endParaRPr lang="en-GB" dirty="0"/>
          </a:p>
        </p:txBody>
      </p:sp>
      <p:sp>
        <p:nvSpPr>
          <p:cNvPr id="4" name="Slide Number Placeholder 3"/>
          <p:cNvSpPr>
            <a:spLocks noGrp="1"/>
          </p:cNvSpPr>
          <p:nvPr>
            <p:ph type="sldNum" sz="quarter" idx="10"/>
          </p:nvPr>
        </p:nvSpPr>
        <p:spPr/>
        <p:txBody>
          <a:bodyPr/>
          <a:lstStyle/>
          <a:p>
            <a:fld id="{609E28D8-76AE-4BE0-9D97-1F2EE269F9C1}" type="slidenum">
              <a:rPr lang="en-GB" smtClean="0"/>
              <a:pPr/>
              <a:t>27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B3CE84-4617-43CE-BCF2-E41CD11D219B}" type="slidenum">
              <a:rPr lang="en-GB" smtClean="0"/>
              <a:t>29</a:t>
            </a:fld>
            <a:endParaRPr lang="en-GB"/>
          </a:p>
        </p:txBody>
      </p:sp>
    </p:spTree>
    <p:extLst>
      <p:ext uri="{BB962C8B-B14F-4D97-AF65-F5344CB8AC3E}">
        <p14:creationId xmlns:p14="http://schemas.microsoft.com/office/powerpoint/2010/main" val="139882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09E28D8-76AE-4BE0-9D97-1F2EE269F9C1}"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B3CE84-4617-43CE-BCF2-E41CD11D219B}" type="slidenum">
              <a:rPr lang="en-GB" smtClean="0"/>
              <a:t>13</a:t>
            </a:fld>
            <a:endParaRPr lang="en-GB"/>
          </a:p>
        </p:txBody>
      </p:sp>
    </p:spTree>
    <p:extLst>
      <p:ext uri="{BB962C8B-B14F-4D97-AF65-F5344CB8AC3E}">
        <p14:creationId xmlns:p14="http://schemas.microsoft.com/office/powerpoint/2010/main" val="137149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09E28D8-76AE-4BE0-9D97-1F2EE269F9C1}"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09E28D8-76AE-4BE0-9D97-1F2EE269F9C1}" type="slidenum">
              <a:rPr lang="en-GB" smtClean="0"/>
              <a:pPr/>
              <a:t>17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B3CE84-4617-43CE-BCF2-E41CD11D219B}" type="slidenum">
              <a:rPr lang="en-GB" smtClean="0"/>
              <a:t>19</a:t>
            </a:fld>
            <a:endParaRPr lang="en-GB"/>
          </a:p>
        </p:txBody>
      </p:sp>
    </p:spTree>
    <p:extLst>
      <p:ext uri="{BB962C8B-B14F-4D97-AF65-F5344CB8AC3E}">
        <p14:creationId xmlns:p14="http://schemas.microsoft.com/office/powerpoint/2010/main" val="415349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B3CE84-4617-43CE-BCF2-E41CD11D219B}" type="slidenum">
              <a:rPr lang="en-GB" smtClean="0"/>
              <a:t>20</a:t>
            </a:fld>
            <a:endParaRPr lang="en-GB"/>
          </a:p>
        </p:txBody>
      </p:sp>
    </p:spTree>
    <p:extLst>
      <p:ext uri="{BB962C8B-B14F-4D97-AF65-F5344CB8AC3E}">
        <p14:creationId xmlns:p14="http://schemas.microsoft.com/office/powerpoint/2010/main" val="171281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B3CE84-4617-43CE-BCF2-E41CD11D219B}" type="slidenum">
              <a:rPr lang="en-GB" smtClean="0"/>
              <a:t>21</a:t>
            </a:fld>
            <a:endParaRPr lang="en-GB"/>
          </a:p>
        </p:txBody>
      </p:sp>
    </p:spTree>
    <p:extLst>
      <p:ext uri="{BB962C8B-B14F-4D97-AF65-F5344CB8AC3E}">
        <p14:creationId xmlns:p14="http://schemas.microsoft.com/office/powerpoint/2010/main" val="103172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B3CE84-4617-43CE-BCF2-E41CD11D219B}" type="slidenum">
              <a:rPr lang="en-GB" smtClean="0"/>
              <a:t>22</a:t>
            </a:fld>
            <a:endParaRPr lang="en-GB"/>
          </a:p>
        </p:txBody>
      </p:sp>
    </p:spTree>
    <p:extLst>
      <p:ext uri="{BB962C8B-B14F-4D97-AF65-F5344CB8AC3E}">
        <p14:creationId xmlns:p14="http://schemas.microsoft.com/office/powerpoint/2010/main" val="80457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15635-4820-4990-9E4D-8CE77CC04A79}" type="datetimeFigureOut">
              <a:rPr lang="en-GB" smtClean="0"/>
              <a:pPr/>
              <a:t>12/09/2014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15635-4820-4990-9E4D-8CE77CC04A79}" type="datetimeFigureOut">
              <a:rPr lang="en-GB" smtClean="0"/>
              <a:pPr/>
              <a:t>12/09/2014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62DEA-AA3A-4189-AF2D-1EF132E163F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northumbria.ac.uk/" TargetMode="External"/><Relationship Id="rId11" Type="http://schemas.openxmlformats.org/officeDocument/2006/relationships/hyperlink" Target="http://pmip3.lsce.ipsl.fr/logos.shtml"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file:///\\localhost\Users\harrydowsett\Desktop\p2sites.tiff" TargetMode="External"/><Relationship Id="rId5" Type="http://schemas.openxmlformats.org/officeDocument/2006/relationships/image" Target="../media/image62.png"/><Relationship Id="rId4" Type="http://schemas.openxmlformats.org/officeDocument/2006/relationships/image" Target="file:///\\localhost\Users\harrydowsett\Desktop\WPA.tif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7.png"/><Relationship Id="rId7"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jpeg"/><Relationship Id="rId18" Type="http://schemas.openxmlformats.org/officeDocument/2006/relationships/image" Target="../media/image27.png"/><Relationship Id="rId26" Type="http://schemas.openxmlformats.org/officeDocument/2006/relationships/image" Target="../media/image35.jpeg"/><Relationship Id="rId39" Type="http://schemas.openxmlformats.org/officeDocument/2006/relationships/image" Target="../media/image12.jpeg"/><Relationship Id="rId3" Type="http://schemas.openxmlformats.org/officeDocument/2006/relationships/image" Target="../media/image11.png"/><Relationship Id="rId21" Type="http://schemas.openxmlformats.org/officeDocument/2006/relationships/image" Target="../media/image30.png"/><Relationship Id="rId34" Type="http://schemas.openxmlformats.org/officeDocument/2006/relationships/image" Target="../media/image43.gif"/><Relationship Id="rId42" Type="http://schemas.openxmlformats.org/officeDocument/2006/relationships/image" Target="../media/image49.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jpeg"/><Relationship Id="rId25" Type="http://schemas.openxmlformats.org/officeDocument/2006/relationships/image" Target="../media/image34.png"/><Relationship Id="rId33" Type="http://schemas.openxmlformats.org/officeDocument/2006/relationships/image" Target="../media/image42.jpeg"/><Relationship Id="rId38" Type="http://schemas.openxmlformats.org/officeDocument/2006/relationships/image" Target="../media/image47.gif"/><Relationship Id="rId2" Type="http://schemas.openxmlformats.org/officeDocument/2006/relationships/image" Target="../media/image2.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gif"/><Relationship Id="rId41" Type="http://schemas.openxmlformats.org/officeDocument/2006/relationships/hyperlink" Target="http://erc.europa.eu/index.cfm"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gif"/><Relationship Id="rId24" Type="http://schemas.openxmlformats.org/officeDocument/2006/relationships/image" Target="../media/image33.jpeg"/><Relationship Id="rId32" Type="http://schemas.openxmlformats.org/officeDocument/2006/relationships/image" Target="../media/image41.jpeg"/><Relationship Id="rId37" Type="http://schemas.openxmlformats.org/officeDocument/2006/relationships/image" Target="../media/image46.png"/><Relationship Id="rId40" Type="http://schemas.openxmlformats.org/officeDocument/2006/relationships/image" Target="../media/image48.jpeg"/><Relationship Id="rId45" Type="http://schemas.openxmlformats.org/officeDocument/2006/relationships/image" Target="../media/image8.png"/><Relationship Id="rId5" Type="http://schemas.openxmlformats.org/officeDocument/2006/relationships/image" Target="../media/image14.png"/><Relationship Id="rId15" Type="http://schemas.openxmlformats.org/officeDocument/2006/relationships/image" Target="../media/image24.gif"/><Relationship Id="rId23" Type="http://schemas.openxmlformats.org/officeDocument/2006/relationships/image" Target="../media/image32.jpe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gif"/><Relationship Id="rId31" Type="http://schemas.openxmlformats.org/officeDocument/2006/relationships/image" Target="../media/image40.gif"/><Relationship Id="rId44" Type="http://schemas.openxmlformats.org/officeDocument/2006/relationships/hyperlink" Target="http://pmip3.lsce.ipsl.fr/logos.shtml" TargetMode="External"/><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tiff"/><Relationship Id="rId22" Type="http://schemas.openxmlformats.org/officeDocument/2006/relationships/image" Target="../media/image31.png"/><Relationship Id="rId27" Type="http://schemas.openxmlformats.org/officeDocument/2006/relationships/image" Target="../media/image36.jpe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2" descr="pliomiplogo_print.png"/>
          <p:cNvPicPr>
            <a:picLocks noChangeAspect="1" noChangeArrowheads="1"/>
          </p:cNvPicPr>
          <p:nvPr/>
        </p:nvPicPr>
        <p:blipFill>
          <a:blip r:embed="rId3" cstate="print">
            <a:lum bright="48000" contrast="-67000"/>
          </a:blip>
          <a:srcRect l="8101" t="-319" r="9165" b="60948"/>
          <a:stretch>
            <a:fillRect/>
          </a:stretch>
        </p:blipFill>
        <p:spPr bwMode="auto">
          <a:xfrm>
            <a:off x="1691680" y="836712"/>
            <a:ext cx="5484440" cy="1958732"/>
          </a:xfrm>
          <a:prstGeom prst="rect">
            <a:avLst/>
          </a:prstGeom>
          <a:noFill/>
          <a:ln w="9525">
            <a:noFill/>
            <a:miter lim="800000"/>
            <a:headEnd/>
            <a:tailEnd/>
          </a:ln>
          <a:effectLst>
            <a:softEdge rad="127000"/>
          </a:effectLst>
        </p:spPr>
      </p:pic>
      <p:pic>
        <p:nvPicPr>
          <p:cNvPr id="5" name="Picture 4" descr="Pliocene_climate_website.png"/>
          <p:cNvPicPr>
            <a:picLocks noChangeAspect="1"/>
          </p:cNvPicPr>
          <p:nvPr/>
        </p:nvPicPr>
        <p:blipFill>
          <a:blip r:embed="rId4" cstate="print"/>
          <a:srcRect r="288" b="16202"/>
          <a:stretch>
            <a:fillRect/>
          </a:stretch>
        </p:blipFill>
        <p:spPr>
          <a:xfrm>
            <a:off x="-1" y="-1"/>
            <a:ext cx="9144001" cy="1412777"/>
          </a:xfrm>
          <a:prstGeom prst="rect">
            <a:avLst/>
          </a:prstGeom>
        </p:spPr>
      </p:pic>
      <p:pic>
        <p:nvPicPr>
          <p:cNvPr id="7" name="Picture 32" descr="pliomiplogo_print.png"/>
          <p:cNvPicPr>
            <a:picLocks noChangeAspect="1" noChangeArrowheads="1"/>
          </p:cNvPicPr>
          <p:nvPr/>
        </p:nvPicPr>
        <p:blipFill>
          <a:blip r:embed="rId3" cstate="print">
            <a:lum bright="48000" contrast="-67000"/>
          </a:blip>
          <a:srcRect l="8101" t="55263" r="9165" b="12754"/>
          <a:stretch>
            <a:fillRect/>
          </a:stretch>
        </p:blipFill>
        <p:spPr bwMode="auto">
          <a:xfrm>
            <a:off x="1691680" y="3803556"/>
            <a:ext cx="5484440" cy="1988840"/>
          </a:xfrm>
          <a:prstGeom prst="rect">
            <a:avLst/>
          </a:prstGeom>
          <a:noFill/>
          <a:ln w="9525">
            <a:noFill/>
            <a:miter lim="800000"/>
            <a:headEnd/>
            <a:tailEnd/>
          </a:ln>
          <a:effectLst>
            <a:softEdge rad="127000"/>
          </a:effectLst>
        </p:spPr>
      </p:pic>
      <p:sp>
        <p:nvSpPr>
          <p:cNvPr id="3" name="TextBox 2"/>
          <p:cNvSpPr txBox="1"/>
          <p:nvPr/>
        </p:nvSpPr>
        <p:spPr>
          <a:xfrm>
            <a:off x="179512" y="1628800"/>
            <a:ext cx="8784976" cy="1754326"/>
          </a:xfrm>
          <a:prstGeom prst="rect">
            <a:avLst/>
          </a:prstGeom>
          <a:noFill/>
        </p:spPr>
        <p:txBody>
          <a:bodyPr wrap="square" rtlCol="0">
            <a:spAutoFit/>
          </a:bodyPr>
          <a:lstStyle/>
          <a:p>
            <a:pPr algn="ctr"/>
            <a:r>
              <a:rPr lang="en-GB" sz="3600" b="1" dirty="0"/>
              <a:t>The importance of Pliocene time slices for environmental synthesis and climate modelling</a:t>
            </a:r>
            <a:endParaRPr lang="en-GB" sz="3600" dirty="0"/>
          </a:p>
        </p:txBody>
      </p:sp>
      <p:sp>
        <p:nvSpPr>
          <p:cNvPr id="4" name="TextBox 3"/>
          <p:cNvSpPr txBox="1"/>
          <p:nvPr/>
        </p:nvSpPr>
        <p:spPr>
          <a:xfrm>
            <a:off x="107504" y="3466747"/>
            <a:ext cx="8784976" cy="1631216"/>
          </a:xfrm>
          <a:prstGeom prst="rect">
            <a:avLst/>
          </a:prstGeom>
          <a:noFill/>
        </p:spPr>
        <p:txBody>
          <a:bodyPr wrap="square" rtlCol="0">
            <a:spAutoFit/>
          </a:bodyPr>
          <a:lstStyle/>
          <a:p>
            <a:pPr algn="ctr"/>
            <a:r>
              <a:rPr lang="en-GB" sz="2800" b="1" dirty="0" smtClean="0">
                <a:effectLst>
                  <a:outerShdw blurRad="38100" dist="38100" dir="2700000" algn="tl">
                    <a:srgbClr val="000000">
                      <a:alpha val="43137"/>
                    </a:srgbClr>
                  </a:outerShdw>
                </a:effectLst>
              </a:rPr>
              <a:t>Alan </a:t>
            </a:r>
            <a:r>
              <a:rPr lang="en-GB" sz="2800" b="1" dirty="0" smtClean="0">
                <a:effectLst>
                  <a:outerShdw blurRad="38100" dist="38100" dir="2700000" algn="tl">
                    <a:srgbClr val="000000">
                      <a:alpha val="43137"/>
                    </a:srgbClr>
                  </a:outerShdw>
                </a:effectLst>
              </a:rPr>
              <a:t>M. Haywood</a:t>
            </a:r>
          </a:p>
          <a:p>
            <a:pPr algn="ctr"/>
            <a:endParaRPr lang="en-GB" sz="2400" b="1" dirty="0" smtClean="0"/>
          </a:p>
          <a:p>
            <a:pPr algn="ctr"/>
            <a:r>
              <a:rPr lang="en-GB" sz="2400" b="1" dirty="0" smtClean="0"/>
              <a:t>Co-authors: </a:t>
            </a:r>
            <a:r>
              <a:rPr lang="en-GB" sz="2400" b="1" u="sng" dirty="0" smtClean="0"/>
              <a:t>Caroline Prescott</a:t>
            </a:r>
            <a:r>
              <a:rPr lang="en-GB" sz="2400" b="1" dirty="0" smtClean="0"/>
              <a:t>, </a:t>
            </a:r>
            <a:r>
              <a:rPr lang="en-GB" sz="2400" b="1" dirty="0" err="1" smtClean="0"/>
              <a:t>Aisling</a:t>
            </a:r>
            <a:r>
              <a:rPr lang="en-GB" sz="2400" b="1" dirty="0" smtClean="0"/>
              <a:t> Dolan, </a:t>
            </a:r>
            <a:r>
              <a:rPr lang="en-GB" sz="2400" b="1" dirty="0"/>
              <a:t>Harry </a:t>
            </a:r>
            <a:r>
              <a:rPr lang="en-GB" sz="2400" b="1" dirty="0" err="1" smtClean="0"/>
              <a:t>Dowsett</a:t>
            </a:r>
            <a:r>
              <a:rPr lang="en-GB" sz="2400" b="1" dirty="0" smtClean="0"/>
              <a:t>, Stephen </a:t>
            </a:r>
            <a:r>
              <a:rPr lang="en-GB" sz="2400" b="1" dirty="0" smtClean="0"/>
              <a:t>Hunter, Ulrich Salzmann</a:t>
            </a:r>
            <a:r>
              <a:rPr lang="en-GB" sz="2400" b="1" dirty="0" smtClean="0"/>
              <a:t>, </a:t>
            </a:r>
            <a:r>
              <a:rPr lang="en-GB" sz="2400" b="1" dirty="0" err="1" smtClean="0"/>
              <a:t>PlioMIP</a:t>
            </a:r>
            <a:r>
              <a:rPr lang="en-GB" sz="2400" b="1" dirty="0" smtClean="0"/>
              <a:t> Participants</a:t>
            </a:r>
            <a:endParaRPr lang="en-GB" sz="2400" b="1" dirty="0"/>
          </a:p>
        </p:txBody>
      </p:sp>
      <p:pic>
        <p:nvPicPr>
          <p:cNvPr id="9" name="Picture 8" descr="logo_black.gif"/>
          <p:cNvPicPr>
            <a:picLocks noChangeAspect="1"/>
          </p:cNvPicPr>
          <p:nvPr/>
        </p:nvPicPr>
        <p:blipFill>
          <a:blip r:embed="rId5" cstate="print"/>
          <a:srcRect/>
          <a:stretch>
            <a:fillRect/>
          </a:stretch>
        </p:blipFill>
        <p:spPr bwMode="auto">
          <a:xfrm>
            <a:off x="323528" y="5900153"/>
            <a:ext cx="1791704" cy="710993"/>
          </a:xfrm>
          <a:prstGeom prst="rect">
            <a:avLst/>
          </a:prstGeom>
          <a:noFill/>
          <a:ln w="9525">
            <a:noFill/>
            <a:miter lim="800000"/>
            <a:headEnd/>
            <a:tailEnd/>
          </a:ln>
        </p:spPr>
      </p:pic>
      <p:pic>
        <p:nvPicPr>
          <p:cNvPr id="69634" name="Picture 2" descr="Northumbria University">
            <a:hlinkClick r:id="rId6" tooltip="Northumbria University"/>
          </p:cNvPr>
          <p:cNvPicPr>
            <a:picLocks noChangeAspect="1" noChangeArrowheads="1"/>
          </p:cNvPicPr>
          <p:nvPr/>
        </p:nvPicPr>
        <p:blipFill>
          <a:blip r:embed="rId7" cstate="print"/>
          <a:srcRect/>
          <a:stretch>
            <a:fillRect/>
          </a:stretch>
        </p:blipFill>
        <p:spPr bwMode="auto">
          <a:xfrm>
            <a:off x="3275856" y="6003392"/>
            <a:ext cx="1400175" cy="485775"/>
          </a:xfrm>
          <a:prstGeom prst="rect">
            <a:avLst/>
          </a:prstGeom>
          <a:noFill/>
        </p:spPr>
      </p:pic>
      <p:sp>
        <p:nvSpPr>
          <p:cNvPr id="69636" name="AutoShape 4"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9638" name="AutoShape 6"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9640" name="Picture 8" descr="http://t1.gstatic.com/images?q=tbn:ANd9GcRemzhebSOMCFlQ7861xDW_FW6b1LLLhYNhLUwSswq8GSQ4HHox"/>
          <p:cNvPicPr>
            <a:picLocks noChangeAspect="1" noChangeArrowheads="1"/>
          </p:cNvPicPr>
          <p:nvPr/>
        </p:nvPicPr>
        <p:blipFill>
          <a:blip r:embed="rId8" cstate="print"/>
          <a:srcRect/>
          <a:stretch>
            <a:fillRect/>
          </a:stretch>
        </p:blipFill>
        <p:spPr bwMode="auto">
          <a:xfrm>
            <a:off x="5508104" y="5994836"/>
            <a:ext cx="1368152" cy="502889"/>
          </a:xfrm>
          <a:prstGeom prst="rect">
            <a:avLst/>
          </a:prstGeom>
          <a:noFill/>
        </p:spPr>
      </p:pic>
      <p:pic>
        <p:nvPicPr>
          <p:cNvPr id="16" name="Picture 6"/>
          <p:cNvPicPr>
            <a:picLocks noChangeAspect="1" noChangeArrowheads="1"/>
          </p:cNvPicPr>
          <p:nvPr/>
        </p:nvPicPr>
        <p:blipFill>
          <a:blip r:embed="rId9" cstate="print"/>
          <a:srcRect/>
          <a:stretch>
            <a:fillRect/>
          </a:stretch>
        </p:blipFill>
        <p:spPr bwMode="auto">
          <a:xfrm>
            <a:off x="7771702" y="5497172"/>
            <a:ext cx="1075019" cy="1057565"/>
          </a:xfrm>
          <a:prstGeom prst="rect">
            <a:avLst/>
          </a:prstGeom>
          <a:noFill/>
          <a:ln w="9525">
            <a:noFill/>
            <a:miter lim="800000"/>
            <a:headEnd/>
            <a:tailEnd/>
          </a:ln>
        </p:spPr>
      </p:pic>
      <p:pic>
        <p:nvPicPr>
          <p:cNvPr id="17" name="Picture 16" descr="pliomiplogo_print.png"/>
          <p:cNvPicPr>
            <a:picLocks noChangeAspect="1"/>
          </p:cNvPicPr>
          <p:nvPr/>
        </p:nvPicPr>
        <p:blipFill>
          <a:blip r:embed="rId10" cstate="print"/>
          <a:stretch>
            <a:fillRect/>
          </a:stretch>
        </p:blipFill>
        <p:spPr>
          <a:xfrm>
            <a:off x="7804967" y="153141"/>
            <a:ext cx="1305292" cy="1224136"/>
          </a:xfrm>
          <a:prstGeom prst="rect">
            <a:avLst/>
          </a:prstGeom>
        </p:spPr>
      </p:pic>
      <p:pic>
        <p:nvPicPr>
          <p:cNvPr id="19" name="Picture 4" descr="The big PMIP 3 logo">
            <a:hlinkClick r:id="rId11"/>
          </p:cNvPr>
          <p:cNvPicPr>
            <a:picLocks noChangeAspect="1" noChangeArrowheads="1"/>
          </p:cNvPicPr>
          <p:nvPr/>
        </p:nvPicPr>
        <p:blipFill>
          <a:blip r:embed="rId12" cstate="print"/>
          <a:srcRect/>
          <a:stretch>
            <a:fillRect/>
          </a:stretch>
        </p:blipFill>
        <p:spPr bwMode="auto">
          <a:xfrm>
            <a:off x="323528" y="291069"/>
            <a:ext cx="1836738" cy="863600"/>
          </a:xfrm>
          <a:prstGeom prst="rect">
            <a:avLst/>
          </a:prstGeom>
          <a:noFill/>
          <a:ln w="9525">
            <a:noFill/>
            <a:miter lim="800000"/>
            <a:headEnd/>
            <a:tailEnd/>
          </a:ln>
        </p:spPr>
      </p:pic>
    </p:spTree>
  </p:cSld>
  <p:clrMapOvr>
    <a:masterClrMapping/>
  </p:clrMapOvr>
  <p:transition advTm="58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DMC</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7170" name="Picture 2"/>
          <p:cNvPicPr>
            <a:picLocks noChangeAspect="1" noChangeArrowheads="1"/>
          </p:cNvPicPr>
          <p:nvPr/>
        </p:nvPicPr>
        <p:blipFill>
          <a:blip r:embed="rId4" cstate="print"/>
          <a:srcRect l="2396" r="1562"/>
          <a:stretch>
            <a:fillRect/>
          </a:stretch>
        </p:blipFill>
        <p:spPr bwMode="auto">
          <a:xfrm>
            <a:off x="351994" y="1340768"/>
            <a:ext cx="8419426" cy="4844578"/>
          </a:xfrm>
          <a:prstGeom prst="rect">
            <a:avLst/>
          </a:prstGeom>
          <a:noFill/>
          <a:ln w="9525">
            <a:noFill/>
            <a:miter lim="800000"/>
            <a:headEnd/>
            <a:tailEnd/>
          </a:ln>
        </p:spPr>
      </p:pic>
      <p:sp>
        <p:nvSpPr>
          <p:cNvPr id="14" name="Rectangle 13"/>
          <p:cNvSpPr/>
          <p:nvPr/>
        </p:nvSpPr>
        <p:spPr>
          <a:xfrm>
            <a:off x="6072958" y="6607456"/>
            <a:ext cx="3118161"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in review</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253558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286489"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Triangle of Uncertainty</a:t>
            </a:r>
            <a:endParaRPr kumimoji="0" lang="en-US" sz="1900" i="0" u="none" strike="noStrike" kern="1200" cap="none" spc="300" normalizeH="0" baseline="0" noProof="0" dirty="0">
              <a:ln>
                <a:noFill/>
              </a:ln>
              <a:solidFill>
                <a:schemeClr val="tx1"/>
              </a:solidFill>
              <a:effectLst/>
              <a:uLnTx/>
              <a:uFillTx/>
              <a:latin typeface="+mj-lt"/>
              <a:ea typeface="+mj-ea"/>
              <a:cs typeface="+mj-cs"/>
            </a:endParaRPr>
          </a:p>
        </p:txBody>
      </p:sp>
      <p:pic>
        <p:nvPicPr>
          <p:cNvPr id="12" name="Picture 11" descr="PMIP_Triangle_sensible_version.png"/>
          <p:cNvPicPr/>
          <p:nvPr/>
        </p:nvPicPr>
        <p:blipFill>
          <a:blip r:embed="rId4" cstate="print"/>
          <a:stretch>
            <a:fillRect/>
          </a:stretch>
        </p:blipFill>
        <p:spPr>
          <a:xfrm>
            <a:off x="1331640" y="1196752"/>
            <a:ext cx="6480720" cy="5025794"/>
          </a:xfrm>
          <a:prstGeom prst="rect">
            <a:avLst/>
          </a:prstGeom>
        </p:spPr>
      </p:pic>
      <p:sp>
        <p:nvSpPr>
          <p:cNvPr id="19" name="Oval 18"/>
          <p:cNvSpPr/>
          <p:nvPr/>
        </p:nvSpPr>
        <p:spPr>
          <a:xfrm>
            <a:off x="4644008" y="5121783"/>
            <a:ext cx="3185439" cy="12595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pliomiplogo_web.png"/>
          <p:cNvPicPr>
            <a:picLocks noChangeAspect="1"/>
          </p:cNvPicPr>
          <p:nvPr/>
        </p:nvPicPr>
        <p:blipFill>
          <a:blip r:embed="rId5" cstate="print"/>
          <a:stretch>
            <a:fillRect/>
          </a:stretch>
        </p:blipFill>
        <p:spPr>
          <a:xfrm>
            <a:off x="179512" y="5301208"/>
            <a:ext cx="1664907" cy="1556792"/>
          </a:xfrm>
          <a:prstGeom prst="rect">
            <a:avLst/>
          </a:prstGeom>
        </p:spPr>
      </p:pic>
      <p:sp>
        <p:nvSpPr>
          <p:cNvPr id="3" name="Rectangle 2"/>
          <p:cNvSpPr/>
          <p:nvPr/>
        </p:nvSpPr>
        <p:spPr>
          <a:xfrm>
            <a:off x="2159443" y="6300723"/>
            <a:ext cx="4809824" cy="369332"/>
          </a:xfrm>
          <a:prstGeom prst="rect">
            <a:avLst/>
          </a:prstGeom>
        </p:spPr>
        <p:txBody>
          <a:bodyPr wrap="square">
            <a:spAutoFit/>
          </a:bodyPr>
          <a:lstStyle/>
          <a:p>
            <a:pPr lvl="0">
              <a:spcBef>
                <a:spcPct val="0"/>
              </a:spcBef>
              <a:defRPr/>
            </a:pPr>
            <a:r>
              <a:rPr lang="en-US" spc="300" dirty="0"/>
              <a:t>(Haywood et al., 2012)</a:t>
            </a:r>
          </a:p>
        </p:txBody>
      </p:sp>
      <p:sp>
        <p:nvSpPr>
          <p:cNvPr id="11" name="Oval 10"/>
          <p:cNvSpPr/>
          <p:nvPr/>
        </p:nvSpPr>
        <p:spPr>
          <a:xfrm>
            <a:off x="2627785" y="1079404"/>
            <a:ext cx="3672408" cy="1289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635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9" descr="1237c_006h_05.jpg"/>
          <p:cNvPicPr>
            <a:picLocks noChangeAspect="1"/>
          </p:cNvPicPr>
          <p:nvPr/>
        </p:nvPicPr>
        <p:blipFill>
          <a:blip r:embed="rId2" cstate="print"/>
          <a:srcRect/>
          <a:stretch>
            <a:fillRect/>
          </a:stretch>
        </p:blipFill>
        <p:spPr bwMode="auto">
          <a:xfrm>
            <a:off x="8123238" y="287338"/>
            <a:ext cx="317500" cy="5759450"/>
          </a:xfrm>
          <a:prstGeom prst="rect">
            <a:avLst/>
          </a:prstGeom>
          <a:noFill/>
          <a:ln w="9525">
            <a:noFill/>
            <a:miter lim="800000"/>
            <a:headEnd/>
            <a:tailEnd/>
          </a:ln>
        </p:spPr>
      </p:pic>
      <p:sp>
        <p:nvSpPr>
          <p:cNvPr id="40963" name="Title 1"/>
          <p:cNvSpPr>
            <a:spLocks noGrp="1"/>
          </p:cNvSpPr>
          <p:nvPr>
            <p:ph type="title"/>
          </p:nvPr>
        </p:nvSpPr>
        <p:spPr/>
        <p:txBody>
          <a:bodyPr/>
          <a:lstStyle/>
          <a:p>
            <a:endParaRPr lang="en-US" smtClean="0"/>
          </a:p>
        </p:txBody>
      </p:sp>
      <p:pic>
        <p:nvPicPr>
          <p:cNvPr id="40964" name="WPA.tiff" descr="/Users/harrydowsett/Desktop/WPA.tiff"/>
          <p:cNvPicPr>
            <a:picLocks noGrp="1" noChangeAspect="1"/>
          </p:cNvPicPr>
          <p:nvPr>
            <p:ph idx="1"/>
          </p:nvPr>
        </p:nvPicPr>
        <p:blipFill>
          <a:blip r:embed="rId3" r:link="rId4" cstate="print"/>
          <a:srcRect l="-112555" r="-112555"/>
          <a:stretch>
            <a:fillRect/>
          </a:stretch>
        </p:blipFill>
        <p:spPr>
          <a:xfrm>
            <a:off x="457200" y="307975"/>
            <a:ext cx="11220450" cy="6172200"/>
          </a:xfrm>
        </p:spPr>
      </p:pic>
      <p:sp>
        <p:nvSpPr>
          <p:cNvPr id="40965" name="TextBox 5"/>
          <p:cNvSpPr txBox="1">
            <a:spLocks noChangeArrowheads="1"/>
          </p:cNvSpPr>
          <p:nvPr/>
        </p:nvSpPr>
        <p:spPr bwMode="auto">
          <a:xfrm>
            <a:off x="982663" y="2692400"/>
            <a:ext cx="2255837" cy="2308225"/>
          </a:xfrm>
          <a:prstGeom prst="rect">
            <a:avLst/>
          </a:prstGeom>
          <a:noFill/>
          <a:ln w="9525">
            <a:noFill/>
            <a:miter lim="800000"/>
            <a:headEnd/>
            <a:tailEnd/>
          </a:ln>
        </p:spPr>
        <p:txBody>
          <a:bodyPr wrap="none">
            <a:spAutoFit/>
          </a:bodyPr>
          <a:lstStyle/>
          <a:p>
            <a:r>
              <a:rPr lang="en-US"/>
              <a:t>Interval Minimum</a:t>
            </a:r>
          </a:p>
          <a:p>
            <a:r>
              <a:rPr lang="en-US"/>
              <a:t>Interval Maximum</a:t>
            </a:r>
          </a:p>
          <a:p>
            <a:endParaRPr lang="en-US"/>
          </a:p>
          <a:p>
            <a:r>
              <a:rPr lang="en-US"/>
              <a:t>Interval Mean</a:t>
            </a:r>
          </a:p>
          <a:p>
            <a:r>
              <a:rPr lang="en-US"/>
              <a:t>Warm Peak Mean</a:t>
            </a:r>
          </a:p>
          <a:p>
            <a:endParaRPr lang="en-US"/>
          </a:p>
          <a:p>
            <a:r>
              <a:rPr lang="en-US"/>
              <a:t>Minimum Warm Peak</a:t>
            </a:r>
          </a:p>
          <a:p>
            <a:r>
              <a:rPr lang="en-US"/>
              <a:t>Maximum Warm Peak</a:t>
            </a:r>
          </a:p>
        </p:txBody>
      </p:sp>
      <p:sp>
        <p:nvSpPr>
          <p:cNvPr id="40966" name="TextBox 18"/>
          <p:cNvSpPr txBox="1">
            <a:spLocks noChangeArrowheads="1"/>
          </p:cNvSpPr>
          <p:nvPr/>
        </p:nvSpPr>
        <p:spPr bwMode="auto">
          <a:xfrm>
            <a:off x="457200" y="6022975"/>
            <a:ext cx="5949950" cy="769938"/>
          </a:xfrm>
          <a:prstGeom prst="rect">
            <a:avLst/>
          </a:prstGeom>
          <a:noFill/>
          <a:ln w="9525">
            <a:noFill/>
            <a:miter lim="800000"/>
            <a:headEnd/>
            <a:tailEnd/>
          </a:ln>
        </p:spPr>
        <p:txBody>
          <a:bodyPr wrap="none">
            <a:spAutoFit/>
          </a:bodyPr>
          <a:lstStyle/>
          <a:p>
            <a:r>
              <a:rPr lang="en-US" i="1"/>
              <a:t>“Warm Peak Averaging extracts the warm</a:t>
            </a:r>
          </a:p>
          <a:p>
            <a:r>
              <a:rPr lang="en-US" i="1"/>
              <a:t>phase of mid-Pliocene SST…”</a:t>
            </a:r>
          </a:p>
        </p:txBody>
      </p:sp>
      <p:pic>
        <p:nvPicPr>
          <p:cNvPr id="40967" name="p2sites.tiff" descr="/Users/harrydowsett/Desktop/p2sites.tiff"/>
          <p:cNvPicPr>
            <a:picLocks noChangeAspect="1"/>
          </p:cNvPicPr>
          <p:nvPr/>
        </p:nvPicPr>
        <p:blipFill>
          <a:blip r:embed="rId5" r:link="rId6" cstate="print"/>
          <a:srcRect/>
          <a:stretch>
            <a:fillRect/>
          </a:stretch>
        </p:blipFill>
        <p:spPr bwMode="auto">
          <a:xfrm>
            <a:off x="698500" y="663575"/>
            <a:ext cx="3656013" cy="1865313"/>
          </a:xfrm>
          <a:prstGeom prst="rect">
            <a:avLst/>
          </a:prstGeom>
          <a:noFill/>
          <a:ln w="9525">
            <a:noFill/>
            <a:miter lim="800000"/>
            <a:headEnd/>
            <a:tailEnd/>
          </a:ln>
        </p:spPr>
      </p:pic>
      <p:sp>
        <p:nvSpPr>
          <p:cNvPr id="11" name="TextBox 10"/>
          <p:cNvSpPr txBox="1"/>
          <p:nvPr/>
        </p:nvSpPr>
        <p:spPr>
          <a:xfrm>
            <a:off x="619125" y="147638"/>
            <a:ext cx="2913063" cy="461962"/>
          </a:xfrm>
          <a:prstGeom prst="rect">
            <a:avLst/>
          </a:prstGeom>
          <a:noFill/>
        </p:spPr>
        <p:txBody>
          <a:bodyPr wrap="none">
            <a:spAutoFit/>
          </a:bodyPr>
          <a:lstStyle/>
          <a:p>
            <a:pPr>
              <a:defRPr/>
            </a:pPr>
            <a:r>
              <a:rPr lang="en-US" sz="2400" dirty="0">
                <a:effectLst>
                  <a:outerShdw blurRad="50800" dist="38100" dir="2700000">
                    <a:srgbClr val="000000">
                      <a:alpha val="43000"/>
                    </a:srgbClr>
                  </a:outerShdw>
                </a:effectLst>
              </a:rPr>
              <a:t>Warm Peak Averaging</a:t>
            </a:r>
          </a:p>
        </p:txBody>
      </p:sp>
      <p:sp>
        <p:nvSpPr>
          <p:cNvPr id="14" name="Oval 13"/>
          <p:cNvSpPr/>
          <p:nvPr/>
        </p:nvSpPr>
        <p:spPr>
          <a:xfrm>
            <a:off x="741363" y="2813050"/>
            <a:ext cx="241300" cy="241300"/>
          </a:xfrm>
          <a:prstGeom prst="ellipse">
            <a:avLst/>
          </a:prstGeom>
          <a:solidFill>
            <a:srgbClr val="0000FF">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741363" y="3054350"/>
            <a:ext cx="241300" cy="241300"/>
          </a:xfrm>
          <a:prstGeom prst="ellipse">
            <a:avLst/>
          </a:prstGeom>
          <a:solidFill>
            <a:srgbClr val="FF00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773113" y="3587750"/>
            <a:ext cx="241300" cy="241300"/>
          </a:xfrm>
          <a:prstGeom prst="ellipse">
            <a:avLst/>
          </a:prstGeom>
          <a:solidFill>
            <a:srgbClr val="0080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773113" y="3829050"/>
            <a:ext cx="241300" cy="241300"/>
          </a:xfrm>
          <a:prstGeom prst="ellipse">
            <a:avLst/>
          </a:prstGeom>
          <a:solidFill>
            <a:srgbClr val="FF66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741363" y="4457700"/>
            <a:ext cx="241300" cy="241300"/>
          </a:xfrm>
          <a:prstGeom prst="ellipse">
            <a:avLst/>
          </a:prstGeom>
          <a:solidFill>
            <a:srgbClr val="FFFF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a:xfrm>
            <a:off x="741363" y="4699000"/>
            <a:ext cx="241300" cy="241300"/>
          </a:xfrm>
          <a:prstGeom prst="ellipse">
            <a:avLst/>
          </a:prstGeom>
          <a:solidFill>
            <a:srgbClr val="FF00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5397500" y="1581150"/>
            <a:ext cx="241300" cy="241300"/>
          </a:xfrm>
          <a:prstGeom prst="ellipse">
            <a:avLst/>
          </a:prstGeom>
          <a:solidFill>
            <a:srgbClr val="0000FF">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6000750" y="2679700"/>
            <a:ext cx="241300" cy="241300"/>
          </a:xfrm>
          <a:prstGeom prst="ellipse">
            <a:avLst/>
          </a:prstGeom>
          <a:solidFill>
            <a:srgbClr val="FFFF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6896100" y="1784350"/>
            <a:ext cx="241300" cy="241300"/>
          </a:xfrm>
          <a:prstGeom prst="ellipse">
            <a:avLst/>
          </a:prstGeom>
          <a:solidFill>
            <a:srgbClr val="FF00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5854700" y="601663"/>
            <a:ext cx="241300" cy="241300"/>
          </a:xfrm>
          <a:prstGeom prst="ellipse">
            <a:avLst/>
          </a:prstGeom>
          <a:solidFill>
            <a:srgbClr val="0080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p:cNvSpPr/>
          <p:nvPr/>
        </p:nvSpPr>
        <p:spPr>
          <a:xfrm>
            <a:off x="6318250" y="601663"/>
            <a:ext cx="241300" cy="241300"/>
          </a:xfrm>
          <a:prstGeom prst="ellipse">
            <a:avLst/>
          </a:prstGeom>
          <a:solidFill>
            <a:srgbClr val="FF66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ound Diagonal Corner Rectangle 30"/>
          <p:cNvSpPr/>
          <p:nvPr/>
        </p:nvSpPr>
        <p:spPr>
          <a:xfrm>
            <a:off x="4635500" y="1581150"/>
            <a:ext cx="279400" cy="3617913"/>
          </a:xfrm>
          <a:prstGeom prst="round2Diag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81" name="TextBox 32"/>
          <p:cNvSpPr txBox="1">
            <a:spLocks noChangeArrowheads="1"/>
          </p:cNvSpPr>
          <p:nvPr/>
        </p:nvSpPr>
        <p:spPr bwMode="auto">
          <a:xfrm>
            <a:off x="6542088" y="4262438"/>
            <a:ext cx="287337" cy="369887"/>
          </a:xfrm>
          <a:prstGeom prst="rect">
            <a:avLst/>
          </a:prstGeom>
          <a:noFill/>
          <a:ln w="9525">
            <a:noFill/>
            <a:miter lim="800000"/>
            <a:headEnd/>
            <a:tailEnd/>
          </a:ln>
        </p:spPr>
        <p:txBody>
          <a:bodyPr wrap="none">
            <a:spAutoFit/>
          </a:bodyPr>
          <a:lstStyle/>
          <a:p>
            <a:r>
              <a:rPr lang="en-US"/>
              <a:t>x</a:t>
            </a:r>
          </a:p>
        </p:txBody>
      </p:sp>
      <p:sp>
        <p:nvSpPr>
          <p:cNvPr id="35" name="Oval 34"/>
          <p:cNvSpPr/>
          <p:nvPr/>
        </p:nvSpPr>
        <p:spPr>
          <a:xfrm>
            <a:off x="457200" y="287338"/>
            <a:ext cx="241300" cy="241300"/>
          </a:xfrm>
          <a:prstGeom prst="ellipse">
            <a:avLst/>
          </a:prstGeom>
          <a:solidFill>
            <a:srgbClr val="FF66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 name="Elbow Connector 36"/>
          <p:cNvCxnSpPr>
            <a:stCxn id="15" idx="2"/>
            <a:endCxn id="24" idx="2"/>
          </p:cNvCxnSpPr>
          <p:nvPr/>
        </p:nvCxnSpPr>
        <p:spPr>
          <a:xfrm rot="10800000" flipV="1">
            <a:off x="741363" y="3175000"/>
            <a:ext cx="1587" cy="1644650"/>
          </a:xfrm>
          <a:prstGeom prst="bentConnector3">
            <a:avLst>
              <a:gd name="adj1" fmla="val 14395466"/>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760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nepft.nhs.uk/_uploads/images/nepft-ap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547" y="4258194"/>
            <a:ext cx="820382" cy="8403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_black.gif"/>
          <p:cNvPicPr>
            <a:picLocks noChangeAspect="1"/>
          </p:cNvPicPr>
          <p:nvPr/>
        </p:nvPicPr>
        <p:blipFill>
          <a:blip r:embed="rId4" cstate="print"/>
          <a:srcRect/>
          <a:stretch>
            <a:fillRect/>
          </a:stretch>
        </p:blipFill>
        <p:spPr bwMode="auto">
          <a:xfrm>
            <a:off x="6876256" y="5966503"/>
            <a:ext cx="2221260" cy="881452"/>
          </a:xfrm>
          <a:prstGeom prst="rect">
            <a:avLst/>
          </a:prstGeom>
          <a:noFill/>
          <a:ln w="9525">
            <a:noFill/>
            <a:miter lim="800000"/>
            <a:headEnd/>
            <a:tailEnd/>
          </a:ln>
        </p:spPr>
      </p:pic>
      <p:sp>
        <p:nvSpPr>
          <p:cNvPr id="5" name="Title 1"/>
          <p:cNvSpPr>
            <a:spLocks noGrp="1"/>
          </p:cNvSpPr>
          <p:nvPr>
            <p:ph type="title"/>
          </p:nvPr>
        </p:nvSpPr>
        <p:spPr>
          <a:xfrm>
            <a:off x="395536" y="125760"/>
            <a:ext cx="6131024" cy="1143000"/>
          </a:xfrm>
        </p:spPr>
        <p:txBody>
          <a:bodyPr/>
          <a:lstStyle/>
          <a:p>
            <a:r>
              <a:rPr lang="en-GB" dirty="0" smtClean="0"/>
              <a:t>Data-Model Comparison</a:t>
            </a:r>
            <a:endParaRPr lang="en-GB" dirty="0"/>
          </a:p>
        </p:txBody>
      </p:sp>
      <p:cxnSp>
        <p:nvCxnSpPr>
          <p:cNvPr id="6" name="Straight Connector 5"/>
          <p:cNvCxnSpPr/>
          <p:nvPr/>
        </p:nvCxnSpPr>
        <p:spPr>
          <a:xfrm>
            <a:off x="4572000" y="1203772"/>
            <a:ext cx="0" cy="389472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9552" y="1275780"/>
            <a:ext cx="1944216" cy="369332"/>
          </a:xfrm>
          <a:prstGeom prst="rect">
            <a:avLst/>
          </a:prstGeom>
          <a:noFill/>
        </p:spPr>
        <p:txBody>
          <a:bodyPr wrap="square" rtlCol="0">
            <a:spAutoFit/>
          </a:bodyPr>
          <a:lstStyle/>
          <a:p>
            <a:r>
              <a:rPr lang="en-GB" dirty="0" smtClean="0">
                <a:solidFill>
                  <a:schemeClr val="tx2"/>
                </a:solidFill>
              </a:rPr>
              <a:t>DATA</a:t>
            </a:r>
            <a:endParaRPr lang="en-GB" dirty="0">
              <a:solidFill>
                <a:schemeClr val="tx2"/>
              </a:solidFill>
            </a:endParaRPr>
          </a:p>
        </p:txBody>
      </p:sp>
      <p:sp>
        <p:nvSpPr>
          <p:cNvPr id="8" name="TextBox 7"/>
          <p:cNvSpPr txBox="1"/>
          <p:nvPr/>
        </p:nvSpPr>
        <p:spPr>
          <a:xfrm>
            <a:off x="5076056" y="1275780"/>
            <a:ext cx="1368152" cy="369332"/>
          </a:xfrm>
          <a:prstGeom prst="rect">
            <a:avLst/>
          </a:prstGeom>
          <a:noFill/>
        </p:spPr>
        <p:txBody>
          <a:bodyPr wrap="square" rtlCol="0">
            <a:spAutoFit/>
          </a:bodyPr>
          <a:lstStyle/>
          <a:p>
            <a:r>
              <a:rPr lang="en-GB" dirty="0" smtClean="0">
                <a:solidFill>
                  <a:schemeClr val="tx2"/>
                </a:solidFill>
              </a:rPr>
              <a:t>MODEL</a:t>
            </a:r>
            <a:endParaRPr lang="en-GB" dirty="0">
              <a:solidFill>
                <a:schemeClr val="tx2"/>
              </a:solidFill>
            </a:endParaRPr>
          </a:p>
        </p:txBody>
      </p:sp>
      <p:sp>
        <p:nvSpPr>
          <p:cNvPr id="9" name="TextBox 8"/>
          <p:cNvSpPr txBox="1"/>
          <p:nvPr/>
        </p:nvSpPr>
        <p:spPr>
          <a:xfrm>
            <a:off x="533378" y="1818923"/>
            <a:ext cx="3240360" cy="3139321"/>
          </a:xfrm>
          <a:prstGeom prst="rect">
            <a:avLst/>
          </a:prstGeom>
          <a:noFill/>
        </p:spPr>
        <p:txBody>
          <a:bodyPr wrap="square" rtlCol="0">
            <a:spAutoFit/>
          </a:bodyPr>
          <a:lstStyle/>
          <a:p>
            <a:r>
              <a:rPr lang="en-GB" dirty="0" smtClean="0"/>
              <a:t>PRISM Time Slab is 240,000 </a:t>
            </a:r>
            <a:r>
              <a:rPr lang="en-GB" dirty="0" err="1" smtClean="0"/>
              <a:t>yr</a:t>
            </a:r>
            <a:r>
              <a:rPr lang="en-GB" dirty="0" smtClean="0"/>
              <a:t> to 1 million </a:t>
            </a:r>
            <a:r>
              <a:rPr lang="en-GB" dirty="0" err="1" smtClean="0"/>
              <a:t>yr</a:t>
            </a:r>
            <a:r>
              <a:rPr lang="en-GB" dirty="0" smtClean="0"/>
              <a:t> wide</a:t>
            </a:r>
          </a:p>
          <a:p>
            <a:endParaRPr lang="en-GB" dirty="0"/>
          </a:p>
          <a:p>
            <a:r>
              <a:rPr lang="en-GB" dirty="0" smtClean="0"/>
              <a:t>At each site the proxy data is an average </a:t>
            </a:r>
            <a:r>
              <a:rPr lang="en-GB" dirty="0"/>
              <a:t>o</a:t>
            </a:r>
            <a:r>
              <a:rPr lang="en-GB" dirty="0" smtClean="0"/>
              <a:t>f a warm climate signal that occurred during the time slab</a:t>
            </a:r>
          </a:p>
          <a:p>
            <a:endParaRPr lang="en-GB" dirty="0" smtClean="0"/>
          </a:p>
          <a:p>
            <a:r>
              <a:rPr lang="en-GB" dirty="0" smtClean="0"/>
              <a:t>Likely to be boundary conditions changing throughout the time slab</a:t>
            </a:r>
            <a:endParaRPr lang="en-GB" dirty="0"/>
          </a:p>
        </p:txBody>
      </p:sp>
      <p:sp>
        <p:nvSpPr>
          <p:cNvPr id="10" name="TextBox 9"/>
          <p:cNvSpPr txBox="1"/>
          <p:nvPr/>
        </p:nvSpPr>
        <p:spPr>
          <a:xfrm>
            <a:off x="5220072" y="1818923"/>
            <a:ext cx="3384376" cy="1200329"/>
          </a:xfrm>
          <a:prstGeom prst="rect">
            <a:avLst/>
          </a:prstGeom>
          <a:noFill/>
        </p:spPr>
        <p:txBody>
          <a:bodyPr wrap="square" rtlCol="0">
            <a:spAutoFit/>
          </a:bodyPr>
          <a:lstStyle/>
          <a:p>
            <a:r>
              <a:rPr lang="en-GB" dirty="0" smtClean="0"/>
              <a:t>SST/SAT for a fixed moment in time for the prescribed </a:t>
            </a:r>
            <a:r>
              <a:rPr lang="en-GB" dirty="0" err="1" smtClean="0"/>
              <a:t>forcings</a:t>
            </a:r>
            <a:endParaRPr lang="en-GB" dirty="0" smtClean="0"/>
          </a:p>
          <a:p>
            <a:endParaRPr lang="en-GB" dirty="0"/>
          </a:p>
          <a:p>
            <a:r>
              <a:rPr lang="en-GB" dirty="0" smtClean="0"/>
              <a:t>With set boundary conditions</a:t>
            </a:r>
            <a:endParaRPr lang="en-GB" dirty="0"/>
          </a:p>
        </p:txBody>
      </p:sp>
      <p:sp>
        <p:nvSpPr>
          <p:cNvPr id="11" name="TextBox 10"/>
          <p:cNvSpPr txBox="1"/>
          <p:nvPr/>
        </p:nvSpPr>
        <p:spPr>
          <a:xfrm>
            <a:off x="611560" y="5374957"/>
            <a:ext cx="7056784" cy="646331"/>
          </a:xfrm>
          <a:prstGeom prst="rect">
            <a:avLst/>
          </a:prstGeom>
          <a:noFill/>
        </p:spPr>
        <p:txBody>
          <a:bodyPr wrap="square" rtlCol="0">
            <a:spAutoFit/>
          </a:bodyPr>
          <a:lstStyle/>
          <a:p>
            <a:r>
              <a:rPr lang="en-GB" dirty="0" smtClean="0"/>
              <a:t>Hypothesise that a component of the data-model inconsistencies is because we are not comparing the same thing…</a:t>
            </a:r>
            <a:endParaRPr lang="en-GB" dirty="0"/>
          </a:p>
        </p:txBody>
      </p:sp>
      <p:pic>
        <p:nvPicPr>
          <p:cNvPr id="8196" name="Picture 4" descr="http://texturbation.com/blog/oran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9815" y="4300894"/>
            <a:ext cx="738082" cy="79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5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7744" y="1700808"/>
            <a:ext cx="6732482" cy="4536504"/>
          </a:xfrm>
          <a:prstGeom prst="rect">
            <a:avLst/>
          </a:prstGeom>
        </p:spPr>
      </p:pic>
      <p:pic>
        <p:nvPicPr>
          <p:cNvPr id="1026" name="Picture 2" descr="Milutin Milankovi&amp;cac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6" y="1773907"/>
            <a:ext cx="2095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79512" y="116632"/>
            <a:ext cx="882071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A Lesson and Practical Application </a:t>
            </a:r>
            <a:r>
              <a:rPr lang="en-GB" sz="4000" dirty="0"/>
              <a:t>of </a:t>
            </a:r>
            <a:r>
              <a:rPr lang="en-GB" sz="4000" dirty="0" err="1"/>
              <a:t>Milanković</a:t>
            </a:r>
            <a:r>
              <a:rPr lang="en-GB" sz="4000" dirty="0"/>
              <a:t> T</a:t>
            </a:r>
            <a:r>
              <a:rPr lang="en-GB" sz="4000" dirty="0" smtClean="0"/>
              <a:t>heory</a:t>
            </a:r>
            <a:endParaRPr lang="en-GB" sz="4000" dirty="0"/>
          </a:p>
        </p:txBody>
      </p:sp>
    </p:spTree>
    <p:extLst>
      <p:ext uri="{BB962C8B-B14F-4D97-AF65-F5344CB8AC3E}">
        <p14:creationId xmlns:p14="http://schemas.microsoft.com/office/powerpoint/2010/main" val="429168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2"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spc="300" dirty="0" smtClean="0">
                <a:latin typeface="+mj-lt"/>
                <a:ea typeface="+mj-ea"/>
                <a:cs typeface="+mj-cs"/>
              </a:rPr>
              <a:t>PlioMIP2 - Frontiers</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3" name="Picture 12"/>
          <p:cNvPicPr/>
          <p:nvPr/>
        </p:nvPicPr>
        <p:blipFill rotWithShape="1">
          <a:blip r:embed="rId5" cstate="print">
            <a:extLst>
              <a:ext uri="{28A0092B-C50C-407E-A947-70E740481C1C}">
                <a14:useLocalDpi xmlns:a14="http://schemas.microsoft.com/office/drawing/2010/main" val="0"/>
              </a:ext>
            </a:extLst>
          </a:blip>
          <a:srcRect b="73005"/>
          <a:stretch/>
        </p:blipFill>
        <p:spPr bwMode="auto">
          <a:xfrm>
            <a:off x="755576" y="2060848"/>
            <a:ext cx="7848872" cy="2520280"/>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3851920" y="4586352"/>
            <a:ext cx="4968552" cy="1938992"/>
          </a:xfrm>
          <a:prstGeom prst="rect">
            <a:avLst/>
          </a:prstGeom>
          <a:noFill/>
        </p:spPr>
        <p:txBody>
          <a:bodyPr wrap="square" rtlCol="0">
            <a:spAutoFit/>
          </a:bodyPr>
          <a:lstStyle/>
          <a:p>
            <a:pPr marL="182563" indent="-182563">
              <a:buFont typeface="Arial" pitchFamily="34" charset="0"/>
              <a:buChar char="•"/>
            </a:pPr>
            <a:r>
              <a:rPr lang="en-GB" sz="2400" dirty="0" smtClean="0"/>
              <a:t>New model results showing the differences in annual mean SAT between two interglacial events during the Pliocene (Prescott et al. in-press, EPSL).</a:t>
            </a:r>
            <a:endParaRPr lang="en-GB" sz="2400" dirty="0"/>
          </a:p>
        </p:txBody>
      </p:sp>
      <p:pic>
        <p:nvPicPr>
          <p:cNvPr id="3074" name="Picture 2" descr="T:\earado\Presentations\PMIP_Namur_Alan\K1-KM5c_ttest.ps.png"/>
          <p:cNvPicPr>
            <a:picLocks noChangeAspect="1" noChangeArrowheads="1"/>
          </p:cNvPicPr>
          <p:nvPr/>
        </p:nvPicPr>
        <p:blipFill>
          <a:blip r:embed="rId6" cstate="print"/>
          <a:srcRect l="4677" t="2273" r="12970" b="3409"/>
          <a:stretch>
            <a:fillRect/>
          </a:stretch>
        </p:blipFill>
        <p:spPr bwMode="auto">
          <a:xfrm rot="16200000">
            <a:off x="649493" y="3884467"/>
            <a:ext cx="2232248" cy="3308510"/>
          </a:xfrm>
          <a:prstGeom prst="rect">
            <a:avLst/>
          </a:prstGeom>
          <a:noFill/>
        </p:spPr>
      </p:pic>
      <p:pic>
        <p:nvPicPr>
          <p:cNvPr id="3075" name="Picture 3" descr="T:\earado\Presentations\PMIP_Namur_Alan\K1.png"/>
          <p:cNvPicPr>
            <a:picLocks noChangeAspect="1" noChangeArrowheads="1"/>
          </p:cNvPicPr>
          <p:nvPr/>
        </p:nvPicPr>
        <p:blipFill>
          <a:blip r:embed="rId7" cstate="print"/>
          <a:srcRect/>
          <a:stretch>
            <a:fillRect/>
          </a:stretch>
        </p:blipFill>
        <p:spPr bwMode="auto">
          <a:xfrm>
            <a:off x="4932040" y="1124744"/>
            <a:ext cx="4121292" cy="864096"/>
          </a:xfrm>
          <a:prstGeom prst="rect">
            <a:avLst/>
          </a:prstGeom>
          <a:noFill/>
        </p:spPr>
      </p:pic>
      <p:pic>
        <p:nvPicPr>
          <p:cNvPr id="3076" name="Picture 4" descr="T:\earado\Presentations\PMIP_Namur_Alan\KM5c_every 4kyr.png"/>
          <p:cNvPicPr>
            <a:picLocks noChangeAspect="1" noChangeArrowheads="1"/>
          </p:cNvPicPr>
          <p:nvPr/>
        </p:nvPicPr>
        <p:blipFill>
          <a:blip r:embed="rId8" cstate="print"/>
          <a:srcRect/>
          <a:stretch>
            <a:fillRect/>
          </a:stretch>
        </p:blipFill>
        <p:spPr bwMode="auto">
          <a:xfrm>
            <a:off x="251520" y="1124744"/>
            <a:ext cx="4176464" cy="893320"/>
          </a:xfrm>
          <a:prstGeom prst="rect">
            <a:avLst/>
          </a:prstGeom>
          <a:noFill/>
        </p:spPr>
      </p:pic>
    </p:spTree>
    <p:extLst>
      <p:ext uri="{BB962C8B-B14F-4D97-AF65-F5344CB8AC3E}">
        <p14:creationId xmlns:p14="http://schemas.microsoft.com/office/powerpoint/2010/main" val="1491345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980728"/>
            <a:ext cx="3598428" cy="4752528"/>
          </a:xfrm>
          <a:prstGeom prst="rect">
            <a:avLst/>
          </a:prstGeom>
        </p:spPr>
      </p:pic>
      <p:pic>
        <p:nvPicPr>
          <p:cNvPr id="1026" name="Picture 2" descr="C:\Users\earamh\Desktop\Temp_ForAlan\SST_max_v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980" y="476672"/>
            <a:ext cx="518654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27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aramh\Desktop\Temp_ForAlan\CMM_WMM_without_xhsoj_xilu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5" y="659398"/>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4"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5" cstate="print"/>
            <a:srcRect/>
            <a:stretch>
              <a:fillRect/>
            </a:stretch>
          </p:blipFill>
          <p:spPr bwMode="auto">
            <a:xfrm>
              <a:off x="7300684" y="469052"/>
              <a:ext cx="1744992" cy="532145"/>
            </a:xfrm>
            <a:prstGeom prst="rect">
              <a:avLst/>
            </a:prstGeom>
            <a:noFill/>
            <a:ln w="9525">
              <a:noFill/>
              <a:miter lim="800000"/>
              <a:headEnd/>
              <a:tailEnd/>
            </a:ln>
          </p:spPr>
        </p:pic>
      </p:grpSp>
      <p:sp>
        <p:nvSpPr>
          <p:cNvPr id="12"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spc="300" dirty="0" smtClean="0">
                <a:latin typeface="+mj-lt"/>
                <a:ea typeface="+mj-ea"/>
                <a:cs typeface="+mj-cs"/>
              </a:rPr>
              <a:t>PlioMIP2 - Frontiers</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179512" y="1157843"/>
            <a:ext cx="8964488" cy="830997"/>
          </a:xfrm>
          <a:prstGeom prst="rect">
            <a:avLst/>
          </a:prstGeom>
          <a:noFill/>
        </p:spPr>
        <p:txBody>
          <a:bodyPr wrap="square" rtlCol="0">
            <a:spAutoFit/>
          </a:bodyPr>
          <a:lstStyle/>
          <a:p>
            <a:pPr marL="182563" indent="-182563">
              <a:buFont typeface="Arial" pitchFamily="34" charset="0"/>
              <a:buChar char="•"/>
            </a:pPr>
            <a:r>
              <a:rPr lang="en-GB" sz="2400" dirty="0" smtClean="0"/>
              <a:t>New model results showing the differences between two interglacial events during the Pliocene (Prescott et al., </a:t>
            </a:r>
            <a:r>
              <a:rPr lang="en-GB" sz="2400" dirty="0" smtClean="0"/>
              <a:t>2014</a:t>
            </a:r>
            <a:r>
              <a:rPr lang="en-GB" sz="2400" dirty="0" smtClean="0"/>
              <a:t>, </a:t>
            </a:r>
            <a:r>
              <a:rPr lang="en-GB" sz="2400" dirty="0" smtClean="0"/>
              <a:t>EPSL)</a:t>
            </a:r>
            <a:endParaRPr lang="en-GB" sz="2400" dirty="0"/>
          </a:p>
        </p:txBody>
      </p:sp>
      <p:sp>
        <p:nvSpPr>
          <p:cNvPr id="17" name="TextBox 16"/>
          <p:cNvSpPr txBox="1"/>
          <p:nvPr/>
        </p:nvSpPr>
        <p:spPr>
          <a:xfrm>
            <a:off x="6831631" y="2348880"/>
            <a:ext cx="2304256" cy="3046988"/>
          </a:xfrm>
          <a:prstGeom prst="rect">
            <a:avLst/>
          </a:prstGeom>
          <a:noFill/>
        </p:spPr>
        <p:txBody>
          <a:bodyPr wrap="square" rtlCol="0">
            <a:spAutoFit/>
          </a:bodyPr>
          <a:lstStyle/>
          <a:p>
            <a:r>
              <a:rPr lang="en-GB" sz="2400" dirty="0" smtClean="0"/>
              <a:t>Seasonal differences in SAT are more prominent </a:t>
            </a:r>
            <a:r>
              <a:rPr lang="en-GB" sz="2400" dirty="0" smtClean="0"/>
              <a:t>and  have greater </a:t>
            </a:r>
            <a:r>
              <a:rPr lang="en-GB" sz="2400" dirty="0" smtClean="0"/>
              <a:t>implications for proxy reconstructions.</a:t>
            </a:r>
            <a:endParaRPr lang="en-GB" sz="2400" dirty="0"/>
          </a:p>
        </p:txBody>
      </p:sp>
    </p:spTree>
    <p:extLst>
      <p:ext uri="{BB962C8B-B14F-4D97-AF65-F5344CB8AC3E}">
        <p14:creationId xmlns:p14="http://schemas.microsoft.com/office/powerpoint/2010/main" val="1425808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spc="300" noProof="0" dirty="0" smtClean="0">
                <a:latin typeface="+mj-lt"/>
                <a:ea typeface="+mj-ea"/>
                <a:cs typeface="+mj-cs"/>
              </a:rPr>
              <a:t>PlioMIP Phase 2</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1072636" y="191683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73760" y="432156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76256" y="1772816"/>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p:nvPr/>
        </p:nvPicPr>
        <p:blipFill rotWithShape="1">
          <a:blip r:embed="rId4" cstate="print">
            <a:extLst>
              <a:ext uri="{28A0092B-C50C-407E-A947-70E740481C1C}">
                <a14:useLocalDpi xmlns:a14="http://schemas.microsoft.com/office/drawing/2010/main" val="0"/>
              </a:ext>
            </a:extLst>
          </a:blip>
          <a:srcRect l="8791" b="41739"/>
          <a:stretch/>
        </p:blipFill>
        <p:spPr bwMode="auto">
          <a:xfrm>
            <a:off x="323528" y="1268760"/>
            <a:ext cx="5976664" cy="4824536"/>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6012160" y="1412776"/>
            <a:ext cx="2808312" cy="3477875"/>
          </a:xfrm>
          <a:prstGeom prst="rect">
            <a:avLst/>
          </a:prstGeom>
          <a:noFill/>
        </p:spPr>
        <p:txBody>
          <a:bodyPr wrap="square" rtlCol="0">
            <a:spAutoFit/>
          </a:bodyPr>
          <a:lstStyle/>
          <a:p>
            <a:pPr marL="182563" indent="-182563">
              <a:buFont typeface="Arial" pitchFamily="34" charset="0"/>
              <a:buChar char="•"/>
            </a:pPr>
            <a:r>
              <a:rPr lang="en-GB" sz="2000" dirty="0" smtClean="0"/>
              <a:t>Demonstrated potential problems due to aliasing in proxy records.</a:t>
            </a:r>
          </a:p>
          <a:p>
            <a:pPr marL="182563" indent="-182563">
              <a:buFont typeface="Arial" pitchFamily="34" charset="0"/>
              <a:buChar char="•"/>
            </a:pPr>
            <a:endParaRPr lang="en-GB" sz="2000" dirty="0" smtClean="0"/>
          </a:p>
          <a:p>
            <a:pPr marL="182563" indent="-182563">
              <a:buFont typeface="Arial" pitchFamily="34" charset="0"/>
              <a:buChar char="•"/>
            </a:pPr>
            <a:r>
              <a:rPr lang="en-GB" sz="2000" dirty="0" smtClean="0"/>
              <a:t>Necessitates targeting specific time slices rather than the traditional 300 </a:t>
            </a:r>
            <a:r>
              <a:rPr lang="en-GB" sz="2000" dirty="0" err="1" smtClean="0"/>
              <a:t>kyr</a:t>
            </a:r>
            <a:r>
              <a:rPr lang="en-GB" sz="2000" dirty="0" smtClean="0"/>
              <a:t> to 1 </a:t>
            </a:r>
            <a:r>
              <a:rPr lang="en-GB" sz="2000" dirty="0" err="1" smtClean="0"/>
              <a:t>Myr</a:t>
            </a:r>
            <a:r>
              <a:rPr lang="en-GB" sz="2000" dirty="0" smtClean="0"/>
              <a:t> as in PlioMIP Phase 1.</a:t>
            </a:r>
            <a:endParaRPr lang="en-GB" sz="2000" dirty="0"/>
          </a:p>
        </p:txBody>
      </p:sp>
      <p:sp>
        <p:nvSpPr>
          <p:cNvPr id="15" name="TextBox 14"/>
          <p:cNvSpPr txBox="1"/>
          <p:nvPr/>
        </p:nvSpPr>
        <p:spPr>
          <a:xfrm>
            <a:off x="0" y="6453336"/>
            <a:ext cx="3923928" cy="338554"/>
          </a:xfrm>
          <a:prstGeom prst="rect">
            <a:avLst/>
          </a:prstGeom>
          <a:noFill/>
        </p:spPr>
        <p:txBody>
          <a:bodyPr wrap="square" rtlCol="0">
            <a:spAutoFit/>
          </a:bodyPr>
          <a:lstStyle/>
          <a:p>
            <a:r>
              <a:rPr lang="en-GB" sz="1600" i="1" dirty="0" smtClean="0"/>
              <a:t>[Prescott et al, in press, EPSL]</a:t>
            </a:r>
            <a:endParaRPr lang="en-GB" i="1" dirty="0"/>
          </a:p>
        </p:txBody>
      </p:sp>
    </p:spTree>
    <p:extLst>
      <p:ext uri="{BB962C8B-B14F-4D97-AF65-F5344CB8AC3E}">
        <p14:creationId xmlns:p14="http://schemas.microsoft.com/office/powerpoint/2010/main" val="3204410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6451" y="-27384"/>
            <a:ext cx="8229600" cy="9906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t>Fit to known regions of data/model discord</a:t>
            </a:r>
            <a:endParaRPr lang="en-GB" dirty="0"/>
          </a:p>
        </p:txBody>
      </p:sp>
      <p:grpSp>
        <p:nvGrpSpPr>
          <p:cNvPr id="2" name="Group 1"/>
          <p:cNvGrpSpPr/>
          <p:nvPr/>
        </p:nvGrpSpPr>
        <p:grpSpPr>
          <a:xfrm>
            <a:off x="611560" y="692696"/>
            <a:ext cx="7704856" cy="5714533"/>
            <a:chOff x="3793785" y="1473364"/>
            <a:chExt cx="5244531" cy="4106674"/>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909"/>
            <a:stretch/>
          </p:blipFill>
          <p:spPr bwMode="auto">
            <a:xfrm>
              <a:off x="8251213" y="1705867"/>
              <a:ext cx="416537" cy="344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90126" y="1708105"/>
              <a:ext cx="348190" cy="369332"/>
            </a:xfrm>
            <a:prstGeom prst="rect">
              <a:avLst/>
            </a:prstGeom>
            <a:noFill/>
          </p:spPr>
          <p:txBody>
            <a:bodyPr wrap="square" rtlCol="0">
              <a:spAutoFit/>
            </a:bodyPr>
            <a:lstStyle/>
            <a:p>
              <a:r>
                <a:rPr lang="en-GB" dirty="0"/>
                <a:t>6</a:t>
              </a:r>
            </a:p>
          </p:txBody>
        </p:sp>
        <p:sp>
          <p:nvSpPr>
            <p:cNvPr id="7" name="TextBox 6"/>
            <p:cNvSpPr txBox="1"/>
            <p:nvPr/>
          </p:nvSpPr>
          <p:spPr>
            <a:xfrm>
              <a:off x="8722618" y="4914165"/>
              <a:ext cx="247287" cy="369332"/>
            </a:xfrm>
            <a:prstGeom prst="rect">
              <a:avLst/>
            </a:prstGeom>
            <a:noFill/>
          </p:spPr>
          <p:txBody>
            <a:bodyPr wrap="square" rtlCol="0">
              <a:spAutoFit/>
            </a:bodyPr>
            <a:lstStyle/>
            <a:p>
              <a:r>
                <a:rPr lang="en-GB" dirty="0"/>
                <a:t>0</a:t>
              </a:r>
            </a:p>
          </p:txBody>
        </p:sp>
        <p:pic>
          <p:nvPicPr>
            <p:cNvPr id="8" name="Picture 2" descr="C:\Users\js07c2lp\Downloads\MaxVarNOLSM.jpg"/>
            <p:cNvPicPr>
              <a:picLocks noChangeAspect="1" noChangeArrowheads="1"/>
            </p:cNvPicPr>
            <p:nvPr/>
          </p:nvPicPr>
          <p:blipFill rotWithShape="1">
            <a:blip r:embed="rId4">
              <a:extLst>
                <a:ext uri="{28A0092B-C50C-407E-A947-70E740481C1C}">
                  <a14:useLocalDpi xmlns:a14="http://schemas.microsoft.com/office/drawing/2010/main" val="0"/>
                </a:ext>
              </a:extLst>
            </a:blip>
            <a:srcRect l="33240" t="13457" r="46774" b="63362"/>
            <a:stretch/>
          </p:blipFill>
          <p:spPr bwMode="auto">
            <a:xfrm>
              <a:off x="4343006" y="1816876"/>
              <a:ext cx="3933825" cy="30189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523" y="1619598"/>
              <a:ext cx="4922789" cy="3960440"/>
            </a:xfrm>
            <a:prstGeom prst="rect">
              <a:avLst/>
            </a:prstGeom>
            <a:noFill/>
            <a:ln>
              <a:noFill/>
            </a:ln>
          </p:spPr>
        </p:pic>
        <p:pic>
          <p:nvPicPr>
            <p:cNvPr id="10"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0">
              <a:off x="5762472" y="2775237"/>
              <a:ext cx="1168737" cy="148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516">
              <a:off x="6747572" y="2181152"/>
              <a:ext cx="371475" cy="36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SST_DMC_LSFPaper.emf"/>
            <p:cNvPicPr>
              <a:picLocks noChangeAspect="1"/>
            </p:cNvPicPr>
            <p:nvPr/>
          </p:nvPicPr>
          <p:blipFill>
            <a:blip r:embed="rId8" cstate="print"/>
            <a:srcRect l="92732"/>
            <a:stretch>
              <a:fillRect/>
            </a:stretch>
          </p:blipFill>
          <p:spPr>
            <a:xfrm>
              <a:off x="3793785" y="1473364"/>
              <a:ext cx="417629" cy="3911271"/>
            </a:xfrm>
            <a:prstGeom prst="rect">
              <a:avLst/>
            </a:prstGeom>
          </p:spPr>
        </p:pic>
      </p:grpSp>
      <p:pic>
        <p:nvPicPr>
          <p:cNvPr id="14" name="Picture 8" descr="logo_black.gif"/>
          <p:cNvPicPr>
            <a:picLocks noChangeAspect="1"/>
          </p:cNvPicPr>
          <p:nvPr/>
        </p:nvPicPr>
        <p:blipFill>
          <a:blip r:embed="rId9" cstate="print"/>
          <a:srcRect/>
          <a:stretch>
            <a:fillRect/>
          </a:stretch>
        </p:blipFill>
        <p:spPr bwMode="auto">
          <a:xfrm>
            <a:off x="6876256" y="5966503"/>
            <a:ext cx="2221260" cy="881452"/>
          </a:xfrm>
          <a:prstGeom prst="rect">
            <a:avLst/>
          </a:prstGeom>
          <a:noFill/>
          <a:ln w="9525">
            <a:noFill/>
            <a:miter lim="800000"/>
            <a:headEnd/>
            <a:tailEnd/>
          </a:ln>
        </p:spPr>
      </p:pic>
    </p:spTree>
    <p:extLst>
      <p:ext uri="{BB962C8B-B14F-4D97-AF65-F5344CB8AC3E}">
        <p14:creationId xmlns:p14="http://schemas.microsoft.com/office/powerpoint/2010/main" val="427739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8" name="Picture 4" descr="http://echomon.co.uk/wp-content/uploads/2013/03/Earth-From-Spaces-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04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92080" y="44624"/>
            <a:ext cx="3816424" cy="646331"/>
          </a:xfrm>
          <a:prstGeom prst="rect">
            <a:avLst/>
          </a:prstGeom>
          <a:noFill/>
        </p:spPr>
        <p:txBody>
          <a:bodyPr wrap="square" rtlCol="0">
            <a:spAutoFit/>
          </a:bodyPr>
          <a:lstStyle/>
          <a:p>
            <a:pPr algn="ctr"/>
            <a:r>
              <a:rPr lang="en-GB" sz="3600" b="1" dirty="0" smtClean="0">
                <a:solidFill>
                  <a:schemeClr val="bg1"/>
                </a:solidFill>
              </a:rPr>
              <a:t>A 400 ppm world</a:t>
            </a:r>
            <a:endParaRPr lang="en-GB" sz="3600" b="1" dirty="0">
              <a:solidFill>
                <a:schemeClr val="bg1"/>
              </a:solidFill>
              <a:effectLst/>
            </a:endParaRPr>
          </a:p>
        </p:txBody>
      </p:sp>
      <p:sp>
        <p:nvSpPr>
          <p:cNvPr id="7" name="TextBox 6"/>
          <p:cNvSpPr txBox="1"/>
          <p:nvPr/>
        </p:nvSpPr>
        <p:spPr>
          <a:xfrm>
            <a:off x="5508104" y="1580599"/>
            <a:ext cx="3816424" cy="1200329"/>
          </a:xfrm>
          <a:prstGeom prst="rect">
            <a:avLst/>
          </a:prstGeom>
          <a:noFill/>
        </p:spPr>
        <p:txBody>
          <a:bodyPr wrap="square" rtlCol="0">
            <a:spAutoFit/>
          </a:bodyPr>
          <a:lstStyle/>
          <a:p>
            <a:pPr algn="ctr"/>
            <a:r>
              <a:rPr lang="en-GB" sz="3600" b="1" dirty="0" smtClean="0">
                <a:solidFill>
                  <a:schemeClr val="bg1"/>
                </a:solidFill>
              </a:rPr>
              <a:t>What has </a:t>
            </a:r>
          </a:p>
          <a:p>
            <a:pPr algn="ctr"/>
            <a:r>
              <a:rPr lang="en-GB" sz="3600" b="1" dirty="0" smtClean="0">
                <a:solidFill>
                  <a:schemeClr val="bg1"/>
                </a:solidFill>
              </a:rPr>
              <a:t>changed?</a:t>
            </a:r>
            <a:endParaRPr lang="en-GB" sz="3600" b="1" dirty="0">
              <a:solidFill>
                <a:schemeClr val="bg1"/>
              </a:solidFill>
              <a:effectLst/>
            </a:endParaRPr>
          </a:p>
        </p:txBody>
      </p:sp>
      <p:sp>
        <p:nvSpPr>
          <p:cNvPr id="8" name="TextBox 7"/>
          <p:cNvSpPr txBox="1"/>
          <p:nvPr/>
        </p:nvSpPr>
        <p:spPr>
          <a:xfrm>
            <a:off x="5796136" y="3861048"/>
            <a:ext cx="3816424" cy="1200329"/>
          </a:xfrm>
          <a:prstGeom prst="rect">
            <a:avLst/>
          </a:prstGeom>
          <a:noFill/>
        </p:spPr>
        <p:txBody>
          <a:bodyPr wrap="square" rtlCol="0">
            <a:spAutoFit/>
          </a:bodyPr>
          <a:lstStyle/>
          <a:p>
            <a:pPr algn="ctr"/>
            <a:r>
              <a:rPr lang="en-GB" sz="3600" b="1" dirty="0" smtClean="0">
                <a:solidFill>
                  <a:schemeClr val="bg1"/>
                </a:solidFill>
              </a:rPr>
              <a:t>How much is </a:t>
            </a:r>
          </a:p>
          <a:p>
            <a:pPr algn="ctr"/>
            <a:r>
              <a:rPr lang="en-GB" sz="3600" b="1" dirty="0" smtClean="0">
                <a:solidFill>
                  <a:schemeClr val="bg1"/>
                </a:solidFill>
              </a:rPr>
              <a:t>yet to come?</a:t>
            </a:r>
            <a:endParaRPr lang="en-GB" sz="3600" b="1" dirty="0">
              <a:solidFill>
                <a:schemeClr val="bg1"/>
              </a:solidFill>
              <a:effectLst/>
            </a:endParaRPr>
          </a:p>
        </p:txBody>
      </p:sp>
      <p:sp>
        <p:nvSpPr>
          <p:cNvPr id="9" name="TextBox 8"/>
          <p:cNvSpPr txBox="1"/>
          <p:nvPr/>
        </p:nvSpPr>
        <p:spPr>
          <a:xfrm>
            <a:off x="5183560" y="5877272"/>
            <a:ext cx="3816424" cy="646331"/>
          </a:xfrm>
          <a:prstGeom prst="rect">
            <a:avLst/>
          </a:prstGeom>
          <a:noFill/>
        </p:spPr>
        <p:txBody>
          <a:bodyPr wrap="square" rtlCol="0">
            <a:spAutoFit/>
          </a:bodyPr>
          <a:lstStyle/>
          <a:p>
            <a:pPr algn="ctr"/>
            <a:r>
              <a:rPr lang="en-GB" sz="3600" b="1" dirty="0" smtClean="0">
                <a:solidFill>
                  <a:schemeClr val="bg1"/>
                </a:solidFill>
              </a:rPr>
              <a:t>Timescale matters</a:t>
            </a:r>
            <a:endParaRPr lang="en-GB" sz="3600" b="1" dirty="0">
              <a:solidFill>
                <a:schemeClr val="bg1"/>
              </a:solidFill>
              <a:effectLst/>
            </a:endParaRPr>
          </a:p>
        </p:txBody>
      </p:sp>
    </p:spTree>
    <p:extLst>
      <p:ext uri="{BB962C8B-B14F-4D97-AF65-F5344CB8AC3E}">
        <p14:creationId xmlns:p14="http://schemas.microsoft.com/office/powerpoint/2010/main" val="70119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908721"/>
            <a:ext cx="5245596" cy="5342946"/>
          </a:xfrm>
          <a:prstGeom prst="rect">
            <a:avLst/>
          </a:prstGeom>
          <a:noFill/>
          <a:ln>
            <a:noFill/>
          </a:ln>
        </p:spPr>
      </p:pic>
      <p:sp>
        <p:nvSpPr>
          <p:cNvPr id="5" name="TextBox 4"/>
          <p:cNvSpPr txBox="1"/>
          <p:nvPr/>
        </p:nvSpPr>
        <p:spPr>
          <a:xfrm>
            <a:off x="217011" y="1302480"/>
            <a:ext cx="3744416" cy="1754326"/>
          </a:xfrm>
          <a:prstGeom prst="rect">
            <a:avLst/>
          </a:prstGeom>
          <a:noFill/>
        </p:spPr>
        <p:txBody>
          <a:bodyPr wrap="square" rtlCol="0">
            <a:spAutoFit/>
          </a:bodyPr>
          <a:lstStyle/>
          <a:p>
            <a:r>
              <a:rPr lang="en-GB" dirty="0" smtClean="0"/>
              <a:t>Lawrence et al. (2009).</a:t>
            </a:r>
          </a:p>
          <a:p>
            <a:endParaRPr lang="en-GB" dirty="0"/>
          </a:p>
          <a:p>
            <a:pPr marL="285750" indent="-285750">
              <a:buFont typeface="Arial" pitchFamily="34" charset="0"/>
              <a:buChar char="•"/>
            </a:pPr>
            <a:r>
              <a:rPr lang="en-GB" dirty="0" smtClean="0"/>
              <a:t>Found surprisingly high variability of sea surface conditions at these sites</a:t>
            </a:r>
            <a:endParaRPr lang="en-GB" dirty="0"/>
          </a:p>
          <a:p>
            <a:pPr marL="285750" indent="-285750">
              <a:buFont typeface="Arial" pitchFamily="34" charset="0"/>
              <a:buChar char="•"/>
            </a:pPr>
            <a:endParaRPr lang="en-GB" dirty="0" smtClean="0"/>
          </a:p>
        </p:txBody>
      </p:sp>
      <p:sp>
        <p:nvSpPr>
          <p:cNvPr id="6" name="Title 1"/>
          <p:cNvSpPr txBox="1">
            <a:spLocks/>
          </p:cNvSpPr>
          <p:nvPr/>
        </p:nvSpPr>
        <p:spPr>
          <a:xfrm>
            <a:off x="368656" y="-27384"/>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t>Supported by proxy data?</a:t>
            </a:r>
            <a:endParaRPr lang="en-GB" dirty="0"/>
          </a:p>
        </p:txBody>
      </p:sp>
      <p:pic>
        <p:nvPicPr>
          <p:cNvPr id="7" name="Picture 8" descr="logo_black.gif"/>
          <p:cNvPicPr>
            <a:picLocks noChangeAspect="1"/>
          </p:cNvPicPr>
          <p:nvPr/>
        </p:nvPicPr>
        <p:blipFill>
          <a:blip r:embed="rId4" cstate="print"/>
          <a:srcRect/>
          <a:stretch>
            <a:fillRect/>
          </a:stretch>
        </p:blipFill>
        <p:spPr bwMode="auto">
          <a:xfrm>
            <a:off x="6876256" y="5966503"/>
            <a:ext cx="2221260" cy="881452"/>
          </a:xfrm>
          <a:prstGeom prst="rect">
            <a:avLst/>
          </a:prstGeom>
          <a:noFill/>
          <a:ln w="9525">
            <a:noFill/>
            <a:miter lim="800000"/>
            <a:headEnd/>
            <a:tailEnd/>
          </a:ln>
        </p:spPr>
      </p:pic>
      <p:grpSp>
        <p:nvGrpSpPr>
          <p:cNvPr id="2" name="Group 1"/>
          <p:cNvGrpSpPr/>
          <p:nvPr/>
        </p:nvGrpSpPr>
        <p:grpSpPr>
          <a:xfrm>
            <a:off x="755374" y="2862402"/>
            <a:ext cx="2880522" cy="3662942"/>
            <a:chOff x="755374" y="3006418"/>
            <a:chExt cx="1659677" cy="3107428"/>
          </a:xfrm>
        </p:grpSpPr>
        <p:pic>
          <p:nvPicPr>
            <p:cNvPr id="1033" name="Picture 9" descr="C:\Users\Caroline\Pictures\Picture1.png"/>
            <p:cNvPicPr>
              <a:picLocks noChangeAspect="1" noChangeArrowheads="1"/>
            </p:cNvPicPr>
            <p:nvPr/>
          </p:nvPicPr>
          <p:blipFill rotWithShape="1">
            <a:blip r:embed="rId5">
              <a:extLst>
                <a:ext uri="{28A0092B-C50C-407E-A947-70E740481C1C}">
                  <a14:useLocalDpi xmlns:a14="http://schemas.microsoft.com/office/drawing/2010/main" val="0"/>
                </a:ext>
              </a:extLst>
            </a:blip>
            <a:srcRect l="23712" r="17231"/>
            <a:stretch/>
          </p:blipFill>
          <p:spPr bwMode="auto">
            <a:xfrm>
              <a:off x="755374" y="3006418"/>
              <a:ext cx="1659677" cy="26663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175" y="5720589"/>
              <a:ext cx="491816" cy="166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2799" y="5698482"/>
              <a:ext cx="522342" cy="1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647" y="5881674"/>
              <a:ext cx="742950" cy="23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96834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leeds.ac.uk\student\student13\js07c2lp\My Pictures\mP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274" y="728699"/>
            <a:ext cx="4951726" cy="53580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0832" y="-243408"/>
            <a:ext cx="8229600" cy="1143000"/>
          </a:xfrm>
        </p:spPr>
        <p:txBody>
          <a:bodyPr/>
          <a:lstStyle/>
          <a:p>
            <a:r>
              <a:rPr lang="en-GB" dirty="0" smtClean="0"/>
              <a:t>Time slice</a:t>
            </a:r>
            <a:endParaRPr lang="en-GB" dirty="0"/>
          </a:p>
        </p:txBody>
      </p:sp>
      <p:pic>
        <p:nvPicPr>
          <p:cNvPr id="4" name="Picture 8" descr="logo_black.gif"/>
          <p:cNvPicPr>
            <a:picLocks noChangeAspect="1"/>
          </p:cNvPicPr>
          <p:nvPr/>
        </p:nvPicPr>
        <p:blipFill>
          <a:blip r:embed="rId4" cstate="print"/>
          <a:srcRect/>
          <a:stretch>
            <a:fillRect/>
          </a:stretch>
        </p:blipFill>
        <p:spPr bwMode="auto">
          <a:xfrm>
            <a:off x="6876256" y="5966503"/>
            <a:ext cx="2221260" cy="881452"/>
          </a:xfrm>
          <a:prstGeom prst="rect">
            <a:avLst/>
          </a:prstGeom>
          <a:noFill/>
          <a:ln w="9525">
            <a:noFill/>
            <a:miter lim="800000"/>
            <a:headEnd/>
            <a:tailEnd/>
          </a:ln>
        </p:spPr>
      </p:pic>
      <p:sp>
        <p:nvSpPr>
          <p:cNvPr id="5" name="TextBox 4"/>
          <p:cNvSpPr txBox="1"/>
          <p:nvPr/>
        </p:nvSpPr>
        <p:spPr>
          <a:xfrm>
            <a:off x="294511" y="908720"/>
            <a:ext cx="4032448" cy="3447098"/>
          </a:xfrm>
          <a:prstGeom prst="rect">
            <a:avLst/>
          </a:prstGeom>
          <a:noFill/>
        </p:spPr>
        <p:txBody>
          <a:bodyPr wrap="square" rtlCol="0">
            <a:spAutoFit/>
          </a:bodyPr>
          <a:lstStyle/>
          <a:p>
            <a:r>
              <a:rPr lang="en-GB" sz="2000" dirty="0" smtClean="0"/>
              <a:t>‘</a:t>
            </a:r>
            <a:r>
              <a:rPr lang="en-GB" sz="2000" dirty="0" smtClean="0">
                <a:solidFill>
                  <a:schemeClr val="tx2"/>
                </a:solidFill>
              </a:rPr>
              <a:t>Time slice</a:t>
            </a:r>
            <a:r>
              <a:rPr lang="en-GB" sz="2000" dirty="0" smtClean="0"/>
              <a:t>’ instead of a ‘time slab’</a:t>
            </a:r>
          </a:p>
          <a:p>
            <a:endParaRPr lang="en-GB" sz="2000" dirty="0"/>
          </a:p>
          <a:p>
            <a:endParaRPr lang="en-GB" dirty="0" smtClean="0"/>
          </a:p>
          <a:p>
            <a:endParaRPr lang="en-GB" dirty="0"/>
          </a:p>
          <a:p>
            <a:r>
              <a:rPr lang="en-GB" dirty="0" smtClean="0"/>
              <a:t>Criteria for time slice (including):</a:t>
            </a:r>
          </a:p>
          <a:p>
            <a:endParaRPr lang="en-GB" dirty="0"/>
          </a:p>
          <a:p>
            <a:pPr marL="342900" indent="-342900">
              <a:buFont typeface="+mj-lt"/>
              <a:buAutoNum type="arabicPeriod"/>
            </a:pPr>
            <a:r>
              <a:rPr lang="en-GB" dirty="0" smtClean="0"/>
              <a:t>Within the existing PRISM time slab</a:t>
            </a:r>
          </a:p>
          <a:p>
            <a:pPr marL="342900" indent="-342900">
              <a:buFont typeface="+mj-lt"/>
              <a:buAutoNum type="arabicPeriod"/>
            </a:pPr>
            <a:r>
              <a:rPr lang="en-GB" dirty="0" smtClean="0"/>
              <a:t>Orbit close to modern</a:t>
            </a:r>
          </a:p>
          <a:p>
            <a:pPr marL="342900" indent="-342900">
              <a:buFont typeface="+mj-lt"/>
              <a:buAutoNum type="arabicPeriod"/>
            </a:pPr>
            <a:r>
              <a:rPr lang="en-GB" dirty="0" smtClean="0"/>
              <a:t>In a negative isotope peak</a:t>
            </a:r>
          </a:p>
          <a:p>
            <a:pPr marL="342900" indent="-342900">
              <a:buFont typeface="+mj-lt"/>
              <a:buAutoNum type="arabicPeriod"/>
            </a:pPr>
            <a:endParaRPr lang="en-GB" dirty="0"/>
          </a:p>
          <a:p>
            <a:endParaRPr lang="en-GB" dirty="0"/>
          </a:p>
          <a:p>
            <a:r>
              <a:rPr lang="en-GB" sz="1600" i="1" dirty="0" smtClean="0">
                <a:solidFill>
                  <a:schemeClr val="bg1">
                    <a:lumMod val="50000"/>
                  </a:schemeClr>
                </a:solidFill>
              </a:rPr>
              <a:t>Haywood et al. (2013)</a:t>
            </a:r>
            <a:endParaRPr lang="en-GB" sz="1600" i="1" dirty="0">
              <a:solidFill>
                <a:schemeClr val="bg1">
                  <a:lumMod val="50000"/>
                </a:schemeClr>
              </a:solidFill>
            </a:endParaRPr>
          </a:p>
        </p:txBody>
      </p:sp>
      <p:sp>
        <p:nvSpPr>
          <p:cNvPr id="3" name="TextBox 2"/>
          <p:cNvSpPr txBox="1"/>
          <p:nvPr/>
        </p:nvSpPr>
        <p:spPr>
          <a:xfrm>
            <a:off x="8331200" y="2761378"/>
            <a:ext cx="766316" cy="646331"/>
          </a:xfrm>
          <a:prstGeom prst="rect">
            <a:avLst/>
          </a:prstGeom>
          <a:noFill/>
        </p:spPr>
        <p:txBody>
          <a:bodyPr wrap="square" rtlCol="0">
            <a:spAutoFit/>
          </a:bodyPr>
          <a:lstStyle/>
          <a:p>
            <a:r>
              <a:rPr lang="en-GB" dirty="0" smtClean="0"/>
              <a:t>3.205 Ma</a:t>
            </a:r>
            <a:endParaRPr lang="en-GB" dirty="0"/>
          </a:p>
        </p:txBody>
      </p:sp>
    </p:spTree>
    <p:extLst>
      <p:ext uri="{BB962C8B-B14F-4D97-AF65-F5344CB8AC3E}">
        <p14:creationId xmlns:p14="http://schemas.microsoft.com/office/powerpoint/2010/main" val="668035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logo_black.gif"/>
          <p:cNvPicPr>
            <a:picLocks noChangeAspect="1"/>
          </p:cNvPicPr>
          <p:nvPr/>
        </p:nvPicPr>
        <p:blipFill>
          <a:blip r:embed="rId3" cstate="print"/>
          <a:srcRect/>
          <a:stretch>
            <a:fillRect/>
          </a:stretch>
        </p:blipFill>
        <p:spPr bwMode="auto">
          <a:xfrm>
            <a:off x="6876256" y="5966503"/>
            <a:ext cx="2221260" cy="881452"/>
          </a:xfrm>
          <a:prstGeom prst="rect">
            <a:avLst/>
          </a:prstGeom>
          <a:noFill/>
          <a:ln w="9525">
            <a:noFill/>
            <a:miter lim="800000"/>
            <a:headEnd/>
            <a:tailEnd/>
          </a:ln>
        </p:spPr>
      </p:pic>
      <p:sp>
        <p:nvSpPr>
          <p:cNvPr id="4" name="Title 1"/>
          <p:cNvSpPr>
            <a:spLocks noGrp="1"/>
          </p:cNvSpPr>
          <p:nvPr>
            <p:ph type="title"/>
          </p:nvPr>
        </p:nvSpPr>
        <p:spPr>
          <a:xfrm>
            <a:off x="457200" y="-27384"/>
            <a:ext cx="8229600" cy="1143000"/>
          </a:xfrm>
        </p:spPr>
        <p:txBody>
          <a:bodyPr/>
          <a:lstStyle/>
          <a:p>
            <a:r>
              <a:rPr lang="en-GB" dirty="0" smtClean="0"/>
              <a:t>Time slice</a:t>
            </a:r>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64" y="1048147"/>
            <a:ext cx="85153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55576" y="2566645"/>
            <a:ext cx="7776864" cy="646331"/>
          </a:xfrm>
          <a:prstGeom prst="rect">
            <a:avLst/>
          </a:prstGeom>
          <a:noFill/>
        </p:spPr>
        <p:txBody>
          <a:bodyPr wrap="square" rtlCol="0">
            <a:spAutoFit/>
          </a:bodyPr>
          <a:lstStyle/>
          <a:p>
            <a:pPr marL="285750" indent="-285750">
              <a:buFont typeface="Arial" pitchFamily="34" charset="0"/>
              <a:buChar char="•"/>
            </a:pPr>
            <a:r>
              <a:rPr lang="en-GB" dirty="0" smtClean="0"/>
              <a:t>Displays a near modern orbital configuration, before and after the time slice</a:t>
            </a:r>
            <a:endParaRPr lang="en-GB"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864" y="3103612"/>
            <a:ext cx="82486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62" y="4509120"/>
            <a:ext cx="85248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71600" y="5990825"/>
            <a:ext cx="6624736" cy="369332"/>
          </a:xfrm>
          <a:prstGeom prst="rect">
            <a:avLst/>
          </a:prstGeom>
          <a:noFill/>
        </p:spPr>
        <p:txBody>
          <a:bodyPr wrap="square" rtlCol="0">
            <a:spAutoFit/>
          </a:bodyPr>
          <a:lstStyle/>
          <a:p>
            <a:pPr marL="285750" indent="-285750">
              <a:buFont typeface="Arial" pitchFamily="34" charset="0"/>
              <a:buChar char="•"/>
            </a:pPr>
            <a:r>
              <a:rPr lang="en-GB" dirty="0" smtClean="0"/>
              <a:t>In a known warm peak in the benthic oxygen isotope record</a:t>
            </a:r>
            <a:endParaRPr lang="en-GB" dirty="0"/>
          </a:p>
        </p:txBody>
      </p:sp>
    </p:spTree>
    <p:extLst>
      <p:ext uri="{BB962C8B-B14F-4D97-AF65-F5344CB8AC3E}">
        <p14:creationId xmlns:p14="http://schemas.microsoft.com/office/powerpoint/2010/main" val="2673139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66773"/>
            <a:ext cx="8229600" cy="990600"/>
          </a:xfrm>
        </p:spPr>
        <p:txBody>
          <a:bodyPr/>
          <a:lstStyle/>
          <a:p>
            <a:r>
              <a:rPr lang="en-GB" dirty="0" smtClean="0"/>
              <a:t>Time slice</a:t>
            </a:r>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62" y="1047848"/>
            <a:ext cx="85248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5004048" y="946149"/>
            <a:ext cx="1728192" cy="158340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245" y="3322413"/>
            <a:ext cx="2588276" cy="251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800906" y="2962373"/>
            <a:ext cx="3123022" cy="299695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427984" y="3940868"/>
            <a:ext cx="4032448" cy="923330"/>
          </a:xfrm>
          <a:prstGeom prst="rect">
            <a:avLst/>
          </a:prstGeom>
          <a:noFill/>
        </p:spPr>
        <p:txBody>
          <a:bodyPr wrap="square" rtlCol="0">
            <a:spAutoFit/>
          </a:bodyPr>
          <a:lstStyle/>
          <a:p>
            <a:pPr marL="285750" indent="-285750">
              <a:buFont typeface="Arial" pitchFamily="34" charset="0"/>
              <a:buChar char="•"/>
            </a:pPr>
            <a:r>
              <a:rPr lang="en-GB" dirty="0" smtClean="0"/>
              <a:t>Of significant duration to allow climate to respond as fully as possible</a:t>
            </a:r>
            <a:endParaRPr lang="en-GB" dirty="0"/>
          </a:p>
        </p:txBody>
      </p:sp>
      <p:cxnSp>
        <p:nvCxnSpPr>
          <p:cNvPr id="14" name="Straight Connector 13"/>
          <p:cNvCxnSpPr>
            <a:stCxn id="10" idx="3"/>
            <a:endCxn id="11" idx="7"/>
          </p:cNvCxnSpPr>
          <p:nvPr/>
        </p:nvCxnSpPr>
        <p:spPr>
          <a:xfrm flipH="1">
            <a:off x="3466572" y="2297669"/>
            <a:ext cx="1790564" cy="1103597"/>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Picture 8" descr="logo_black.gif"/>
          <p:cNvPicPr>
            <a:picLocks noChangeAspect="1"/>
          </p:cNvPicPr>
          <p:nvPr/>
        </p:nvPicPr>
        <p:blipFill>
          <a:blip r:embed="rId5" cstate="print"/>
          <a:srcRect/>
          <a:stretch>
            <a:fillRect/>
          </a:stretch>
        </p:blipFill>
        <p:spPr bwMode="auto">
          <a:xfrm>
            <a:off x="6876256" y="5499876"/>
            <a:ext cx="2221260" cy="881452"/>
          </a:xfrm>
          <a:prstGeom prst="rect">
            <a:avLst/>
          </a:prstGeom>
          <a:noFill/>
          <a:ln w="9525">
            <a:noFill/>
            <a:miter lim="800000"/>
            <a:headEnd/>
            <a:tailEnd/>
          </a:ln>
        </p:spPr>
      </p:pic>
    </p:spTree>
    <p:extLst>
      <p:ext uri="{BB962C8B-B14F-4D97-AF65-F5344CB8AC3E}">
        <p14:creationId xmlns:p14="http://schemas.microsoft.com/office/powerpoint/2010/main" val="2735807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MSc Project\TOA\difference_-3205_da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75" t="9550" r="15837" b="6573"/>
          <a:stretch/>
        </p:blipFill>
        <p:spPr bwMode="auto">
          <a:xfrm>
            <a:off x="6179520" y="4157366"/>
            <a:ext cx="2663933" cy="23711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s.leeds.ac.uk\student\student13\js07c2lp\My Pictures\Picture2.png"/>
          <p:cNvPicPr>
            <a:picLocks noChangeAspect="1" noChangeArrowheads="1"/>
          </p:cNvPicPr>
          <p:nvPr/>
        </p:nvPicPr>
        <p:blipFill rotWithShape="1">
          <a:blip r:embed="rId4">
            <a:extLst>
              <a:ext uri="{28A0092B-C50C-407E-A947-70E740481C1C}">
                <a14:useLocalDpi xmlns:a14="http://schemas.microsoft.com/office/drawing/2010/main" val="0"/>
              </a:ext>
            </a:extLst>
          </a:blip>
          <a:srcRect r="8100"/>
          <a:stretch/>
        </p:blipFill>
        <p:spPr bwMode="auto">
          <a:xfrm>
            <a:off x="0" y="1659362"/>
            <a:ext cx="5839240" cy="4424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384"/>
            <a:ext cx="8229600" cy="1143000"/>
          </a:xfrm>
        </p:spPr>
        <p:txBody>
          <a:bodyPr/>
          <a:lstStyle/>
          <a:p>
            <a:r>
              <a:rPr lang="en-GB" dirty="0" smtClean="0"/>
              <a:t>Time slice</a:t>
            </a:r>
            <a:endParaRPr lang="en-GB" dirty="0"/>
          </a:p>
        </p:txBody>
      </p:sp>
      <p:sp>
        <p:nvSpPr>
          <p:cNvPr id="3" name="TextBox 2"/>
          <p:cNvSpPr txBox="1"/>
          <p:nvPr/>
        </p:nvSpPr>
        <p:spPr>
          <a:xfrm>
            <a:off x="161510" y="1196752"/>
            <a:ext cx="8280920" cy="646331"/>
          </a:xfrm>
          <a:prstGeom prst="rect">
            <a:avLst/>
          </a:prstGeom>
          <a:noFill/>
        </p:spPr>
        <p:txBody>
          <a:bodyPr wrap="square" rtlCol="0">
            <a:spAutoFit/>
          </a:bodyPr>
          <a:lstStyle/>
          <a:p>
            <a:r>
              <a:rPr lang="en-GB" dirty="0" smtClean="0"/>
              <a:t>Annual mean </a:t>
            </a:r>
            <a:r>
              <a:rPr lang="en-GB" dirty="0"/>
              <a:t>t</a:t>
            </a:r>
            <a:r>
              <a:rPr lang="en-GB" dirty="0" smtClean="0"/>
              <a:t>emperature difference between a time slice simulation and a Pliocene simulation with a modern orbit (°C)</a:t>
            </a:r>
            <a:endParaRPr lang="en-GB" dirty="0"/>
          </a:p>
        </p:txBody>
      </p:sp>
      <p:sp>
        <p:nvSpPr>
          <p:cNvPr id="4" name="Rectangle 3"/>
          <p:cNvSpPr/>
          <p:nvPr/>
        </p:nvSpPr>
        <p:spPr>
          <a:xfrm>
            <a:off x="6474117" y="2558507"/>
            <a:ext cx="2669883" cy="1569660"/>
          </a:xfrm>
          <a:prstGeom prst="rect">
            <a:avLst/>
          </a:prstGeom>
        </p:spPr>
        <p:txBody>
          <a:bodyPr wrap="square">
            <a:spAutoFit/>
          </a:bodyPr>
          <a:lstStyle/>
          <a:p>
            <a:r>
              <a:rPr lang="en-GB" sz="1600" dirty="0"/>
              <a:t>The difference in insolation at the top of the atmosphere </a:t>
            </a:r>
            <a:r>
              <a:rPr lang="en-GB" sz="1600" dirty="0" smtClean="0"/>
              <a:t>(TOA) between </a:t>
            </a:r>
            <a:r>
              <a:rPr lang="en-GB" sz="1600" dirty="0"/>
              <a:t>the time slice and modern </a:t>
            </a:r>
            <a:endParaRPr lang="en-GB" sz="1600" dirty="0" smtClean="0"/>
          </a:p>
          <a:p>
            <a:r>
              <a:rPr lang="en-GB" sz="1600" dirty="0" smtClean="0"/>
              <a:t>(</a:t>
            </a:r>
            <a:r>
              <a:rPr lang="en-GB" sz="1600" dirty="0"/>
              <a:t>W m</a:t>
            </a:r>
            <a:r>
              <a:rPr lang="en-GB" sz="1600" baseline="30000" dirty="0"/>
              <a:t>-2</a:t>
            </a:r>
            <a:r>
              <a:rPr lang="en-GB" sz="1600" dirty="0"/>
              <a:t>)</a:t>
            </a:r>
          </a:p>
        </p:txBody>
      </p:sp>
      <p:sp>
        <p:nvSpPr>
          <p:cNvPr id="8" name="TextBox 7"/>
          <p:cNvSpPr txBox="1"/>
          <p:nvPr/>
        </p:nvSpPr>
        <p:spPr>
          <a:xfrm flipH="1">
            <a:off x="8757465" y="4139491"/>
            <a:ext cx="568385" cy="276999"/>
          </a:xfrm>
          <a:prstGeom prst="rect">
            <a:avLst/>
          </a:prstGeom>
          <a:noFill/>
        </p:spPr>
        <p:txBody>
          <a:bodyPr wrap="square" rtlCol="0">
            <a:spAutoFit/>
          </a:bodyPr>
          <a:lstStyle/>
          <a:p>
            <a:r>
              <a:rPr lang="en-GB" sz="1200" dirty="0"/>
              <a:t>6</a:t>
            </a:r>
            <a:r>
              <a:rPr lang="en-GB" sz="1200" dirty="0" smtClean="0"/>
              <a:t>0</a:t>
            </a:r>
            <a:endParaRPr lang="en-GB" sz="1200" dirty="0"/>
          </a:p>
        </p:txBody>
      </p:sp>
      <p:sp>
        <p:nvSpPr>
          <p:cNvPr id="9" name="TextBox 8"/>
          <p:cNvSpPr txBox="1"/>
          <p:nvPr/>
        </p:nvSpPr>
        <p:spPr>
          <a:xfrm flipH="1">
            <a:off x="8757465" y="5088098"/>
            <a:ext cx="471507" cy="276999"/>
          </a:xfrm>
          <a:prstGeom prst="rect">
            <a:avLst/>
          </a:prstGeom>
          <a:noFill/>
        </p:spPr>
        <p:txBody>
          <a:bodyPr wrap="square" rtlCol="0">
            <a:spAutoFit/>
          </a:bodyPr>
          <a:lstStyle/>
          <a:p>
            <a:r>
              <a:rPr lang="en-GB" sz="1200" dirty="0" smtClean="0"/>
              <a:t>0</a:t>
            </a:r>
            <a:endParaRPr lang="en-GB" sz="1200" dirty="0"/>
          </a:p>
        </p:txBody>
      </p:sp>
      <p:sp>
        <p:nvSpPr>
          <p:cNvPr id="10" name="TextBox 9"/>
          <p:cNvSpPr txBox="1"/>
          <p:nvPr/>
        </p:nvSpPr>
        <p:spPr>
          <a:xfrm flipH="1">
            <a:off x="8757464" y="6050108"/>
            <a:ext cx="471507" cy="276999"/>
          </a:xfrm>
          <a:prstGeom prst="rect">
            <a:avLst/>
          </a:prstGeom>
          <a:noFill/>
        </p:spPr>
        <p:txBody>
          <a:bodyPr wrap="square" rtlCol="0">
            <a:spAutoFit/>
          </a:bodyPr>
          <a:lstStyle/>
          <a:p>
            <a:r>
              <a:rPr lang="en-GB" sz="1200" dirty="0" smtClean="0"/>
              <a:t>-60</a:t>
            </a:r>
            <a:endParaRPr lang="en-GB" sz="1200" dirty="0"/>
          </a:p>
        </p:txBody>
      </p:sp>
      <p:sp>
        <p:nvSpPr>
          <p:cNvPr id="6" name="TextBox 5"/>
          <p:cNvSpPr txBox="1"/>
          <p:nvPr/>
        </p:nvSpPr>
        <p:spPr>
          <a:xfrm>
            <a:off x="5815025" y="2109410"/>
            <a:ext cx="236434" cy="276999"/>
          </a:xfrm>
          <a:prstGeom prst="rect">
            <a:avLst/>
          </a:prstGeom>
          <a:noFill/>
        </p:spPr>
        <p:txBody>
          <a:bodyPr wrap="square" rtlCol="0">
            <a:spAutoFit/>
          </a:bodyPr>
          <a:lstStyle/>
          <a:p>
            <a:r>
              <a:rPr lang="en-GB" sz="1200" dirty="0" smtClean="0"/>
              <a:t>3</a:t>
            </a:r>
            <a:endParaRPr lang="en-GB" sz="1200" dirty="0"/>
          </a:p>
        </p:txBody>
      </p:sp>
      <p:sp>
        <p:nvSpPr>
          <p:cNvPr id="7" name="TextBox 6"/>
          <p:cNvSpPr txBox="1"/>
          <p:nvPr/>
        </p:nvSpPr>
        <p:spPr>
          <a:xfrm>
            <a:off x="5874133" y="3854875"/>
            <a:ext cx="118217" cy="276999"/>
          </a:xfrm>
          <a:prstGeom prst="rect">
            <a:avLst/>
          </a:prstGeom>
          <a:noFill/>
        </p:spPr>
        <p:txBody>
          <a:bodyPr wrap="square" rtlCol="0">
            <a:spAutoFit/>
          </a:bodyPr>
          <a:lstStyle/>
          <a:p>
            <a:r>
              <a:rPr lang="en-GB" sz="1200" dirty="0" smtClean="0"/>
              <a:t>0</a:t>
            </a:r>
            <a:endParaRPr lang="en-GB" sz="1200" dirty="0"/>
          </a:p>
        </p:txBody>
      </p:sp>
      <p:sp>
        <p:nvSpPr>
          <p:cNvPr id="11" name="TextBox 10"/>
          <p:cNvSpPr txBox="1"/>
          <p:nvPr/>
        </p:nvSpPr>
        <p:spPr>
          <a:xfrm>
            <a:off x="5784786" y="5498336"/>
            <a:ext cx="371449" cy="276999"/>
          </a:xfrm>
          <a:prstGeom prst="rect">
            <a:avLst/>
          </a:prstGeom>
          <a:noFill/>
        </p:spPr>
        <p:txBody>
          <a:bodyPr wrap="square" rtlCol="0">
            <a:spAutoFit/>
          </a:bodyPr>
          <a:lstStyle/>
          <a:p>
            <a:r>
              <a:rPr lang="en-GB" sz="1200" dirty="0" smtClean="0"/>
              <a:t>-3</a:t>
            </a:r>
            <a:endParaRPr lang="en-GB" sz="1200" dirty="0"/>
          </a:p>
        </p:txBody>
      </p:sp>
      <p:sp>
        <p:nvSpPr>
          <p:cNvPr id="12" name="TextBox 11"/>
          <p:cNvSpPr txBox="1"/>
          <p:nvPr/>
        </p:nvSpPr>
        <p:spPr>
          <a:xfrm>
            <a:off x="5870780" y="3262700"/>
            <a:ext cx="118217" cy="276999"/>
          </a:xfrm>
          <a:prstGeom prst="rect">
            <a:avLst/>
          </a:prstGeom>
          <a:noFill/>
        </p:spPr>
        <p:txBody>
          <a:bodyPr wrap="square" rtlCol="0">
            <a:spAutoFit/>
          </a:bodyPr>
          <a:lstStyle/>
          <a:p>
            <a:r>
              <a:rPr lang="en-GB" sz="1200" dirty="0" smtClean="0"/>
              <a:t>1</a:t>
            </a:r>
            <a:endParaRPr lang="en-GB" sz="1200" dirty="0"/>
          </a:p>
        </p:txBody>
      </p:sp>
      <p:sp>
        <p:nvSpPr>
          <p:cNvPr id="13" name="TextBox 12"/>
          <p:cNvSpPr txBox="1"/>
          <p:nvPr/>
        </p:nvSpPr>
        <p:spPr>
          <a:xfrm>
            <a:off x="5853689" y="2688615"/>
            <a:ext cx="118217" cy="276999"/>
          </a:xfrm>
          <a:prstGeom prst="rect">
            <a:avLst/>
          </a:prstGeom>
          <a:noFill/>
        </p:spPr>
        <p:txBody>
          <a:bodyPr wrap="square" rtlCol="0">
            <a:spAutoFit/>
          </a:bodyPr>
          <a:lstStyle/>
          <a:p>
            <a:r>
              <a:rPr lang="en-GB" sz="1200" dirty="0" smtClean="0"/>
              <a:t>2</a:t>
            </a:r>
            <a:endParaRPr lang="en-GB" sz="1200" dirty="0"/>
          </a:p>
        </p:txBody>
      </p:sp>
      <p:sp>
        <p:nvSpPr>
          <p:cNvPr id="14" name="TextBox 13"/>
          <p:cNvSpPr txBox="1"/>
          <p:nvPr/>
        </p:nvSpPr>
        <p:spPr>
          <a:xfrm>
            <a:off x="5830205" y="4380908"/>
            <a:ext cx="371449" cy="276999"/>
          </a:xfrm>
          <a:prstGeom prst="rect">
            <a:avLst/>
          </a:prstGeom>
          <a:noFill/>
        </p:spPr>
        <p:txBody>
          <a:bodyPr wrap="square" rtlCol="0">
            <a:spAutoFit/>
          </a:bodyPr>
          <a:lstStyle/>
          <a:p>
            <a:r>
              <a:rPr lang="en-GB" sz="1200" dirty="0" smtClean="0"/>
              <a:t>-1</a:t>
            </a:r>
            <a:endParaRPr lang="en-GB" sz="1200" dirty="0"/>
          </a:p>
        </p:txBody>
      </p:sp>
      <p:sp>
        <p:nvSpPr>
          <p:cNvPr id="15" name="TextBox 14"/>
          <p:cNvSpPr txBox="1"/>
          <p:nvPr/>
        </p:nvSpPr>
        <p:spPr>
          <a:xfrm>
            <a:off x="5787870" y="4944332"/>
            <a:ext cx="330826" cy="276999"/>
          </a:xfrm>
          <a:prstGeom prst="rect">
            <a:avLst/>
          </a:prstGeom>
          <a:noFill/>
        </p:spPr>
        <p:txBody>
          <a:bodyPr wrap="square" rtlCol="0">
            <a:spAutoFit/>
          </a:bodyPr>
          <a:lstStyle/>
          <a:p>
            <a:r>
              <a:rPr lang="en-GB" sz="1200" dirty="0" smtClean="0"/>
              <a:t>-2</a:t>
            </a:r>
            <a:endParaRPr lang="en-GB" sz="1200" dirty="0"/>
          </a:p>
        </p:txBody>
      </p:sp>
    </p:spTree>
    <p:extLst>
      <p:ext uri="{BB962C8B-B14F-4D97-AF65-F5344CB8AC3E}">
        <p14:creationId xmlns:p14="http://schemas.microsoft.com/office/powerpoint/2010/main" val="2374673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Pliocene time </a:t>
            </a:r>
            <a:r>
              <a:rPr lang="en-US" sz="4400" b="1" spc="300" dirty="0" smtClean="0">
                <a:latin typeface="+mj-lt"/>
                <a:ea typeface="+mj-ea"/>
                <a:cs typeface="+mj-cs"/>
              </a:rPr>
              <a:t>s</a:t>
            </a:r>
            <a:r>
              <a:rPr lang="en-US" sz="4400" b="1" spc="300" noProof="0" dirty="0" smtClean="0">
                <a:latin typeface="+mj-lt"/>
                <a:ea typeface="+mj-ea"/>
                <a:cs typeface="+mj-cs"/>
              </a:rPr>
              <a:t>lice</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6228184" y="1494589"/>
            <a:ext cx="2664296" cy="3108543"/>
          </a:xfrm>
          <a:prstGeom prst="rect">
            <a:avLst/>
          </a:prstGeom>
          <a:noFill/>
        </p:spPr>
        <p:txBody>
          <a:bodyPr wrap="square" rtlCol="0">
            <a:spAutoFit/>
          </a:bodyPr>
          <a:lstStyle/>
          <a:p>
            <a:r>
              <a:rPr lang="en-GB" sz="2800" dirty="0" smtClean="0"/>
              <a:t>First Pliocene Time Slice (3.205 Ma) is the centre piece of PlioMIP Phase 2 which is currently under construction.</a:t>
            </a:r>
            <a:endParaRPr lang="en-GB" sz="2800" dirty="0"/>
          </a:p>
        </p:txBody>
      </p:sp>
      <p:pic>
        <p:nvPicPr>
          <p:cNvPr id="11" name="Picture 2" descr="\\see-archive-15\a37\earamh\Large_Scale_Features_Paper\Figures\Figure8.jpg"/>
          <p:cNvPicPr>
            <a:picLocks noChangeAspect="1" noChangeArrowheads="1"/>
          </p:cNvPicPr>
          <p:nvPr/>
        </p:nvPicPr>
        <p:blipFill>
          <a:blip r:embed="rId4" cstate="print"/>
          <a:srcRect/>
          <a:stretch>
            <a:fillRect/>
          </a:stretch>
        </p:blipFill>
        <p:spPr bwMode="auto">
          <a:xfrm>
            <a:off x="611560" y="1223919"/>
            <a:ext cx="5184576" cy="5373433"/>
          </a:xfrm>
          <a:prstGeom prst="rect">
            <a:avLst/>
          </a:prstGeom>
          <a:noFill/>
        </p:spPr>
      </p:pic>
      <p:sp>
        <p:nvSpPr>
          <p:cNvPr id="12" name="Rectangle 11"/>
          <p:cNvSpPr/>
          <p:nvPr/>
        </p:nvSpPr>
        <p:spPr>
          <a:xfrm>
            <a:off x="4761702" y="6525344"/>
            <a:ext cx="4429418" cy="261610"/>
          </a:xfrm>
          <a:prstGeom prst="rect">
            <a:avLst/>
          </a:prstGeom>
        </p:spPr>
        <p:txBody>
          <a:bodyPr wrap="none">
            <a:spAutoFit/>
          </a:bodyPr>
          <a:lstStyle/>
          <a:p>
            <a:pPr algn="r"/>
            <a:r>
              <a:rPr lang="en-US" sz="1100" dirty="0" smtClean="0">
                <a:solidFill>
                  <a:schemeClr val="tx1">
                    <a:lumMod val="85000"/>
                    <a:lumOff val="15000"/>
                  </a:schemeClr>
                </a:solidFill>
              </a:rPr>
              <a:t>(Haywood et al., 2013 – Philosophical Transactions of the Royal Society A) </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286489" cy="88277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spc="300" noProof="0" dirty="0" smtClean="0">
                <a:latin typeface="+mj-lt"/>
                <a:ea typeface="+mj-ea"/>
                <a:cs typeface="+mj-cs"/>
              </a:rPr>
              <a:t>New Data for Model Evaluation</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1072636" y="191683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15616" y="4581128"/>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139952" y="4797152"/>
            <a:ext cx="4680520" cy="1815882"/>
          </a:xfrm>
          <a:prstGeom prst="rect">
            <a:avLst/>
          </a:prstGeom>
          <a:noFill/>
        </p:spPr>
        <p:txBody>
          <a:bodyPr wrap="square" rtlCol="0">
            <a:spAutoFit/>
          </a:bodyPr>
          <a:lstStyle/>
          <a:p>
            <a:r>
              <a:rPr lang="en-GB" sz="2800" dirty="0" smtClean="0"/>
              <a:t>Emerging proxy data identified by the PRISM Group</a:t>
            </a:r>
          </a:p>
          <a:p>
            <a:r>
              <a:rPr lang="en-GB" sz="2800" dirty="0" smtClean="0"/>
              <a:t/>
            </a:r>
            <a:br>
              <a:rPr lang="en-GB" sz="2800" dirty="0" smtClean="0"/>
            </a:br>
            <a:endParaRPr lang="en-GB" sz="2800" dirty="0"/>
          </a:p>
        </p:txBody>
      </p:sp>
      <p:pic>
        <p:nvPicPr>
          <p:cNvPr id="16" name="Picture 4"/>
          <p:cNvPicPr>
            <a:picLocks noChangeAspect="1" noChangeArrowheads="1"/>
          </p:cNvPicPr>
          <p:nvPr/>
        </p:nvPicPr>
        <p:blipFill>
          <a:blip r:embed="rId5" cstate="print"/>
          <a:srcRect/>
          <a:stretch>
            <a:fillRect/>
          </a:stretch>
        </p:blipFill>
        <p:spPr bwMode="auto">
          <a:xfrm>
            <a:off x="1072636" y="1340768"/>
            <a:ext cx="1555148" cy="1728192"/>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l="4532" t="5342" r="10798" b="7469"/>
          <a:stretch>
            <a:fillRect/>
          </a:stretch>
        </p:blipFill>
        <p:spPr bwMode="auto">
          <a:xfrm>
            <a:off x="3851920" y="1196752"/>
            <a:ext cx="5193756" cy="3268351"/>
          </a:xfrm>
          <a:prstGeom prst="rect">
            <a:avLst/>
          </a:prstGeom>
          <a:noFill/>
          <a:ln w="9525">
            <a:noFill/>
            <a:miter lim="800000"/>
            <a:headEnd/>
            <a:tailEnd/>
          </a:ln>
        </p:spPr>
      </p:pic>
      <p:pic>
        <p:nvPicPr>
          <p:cNvPr id="6146" name="Picture 2" descr="Inline image 1"/>
          <p:cNvPicPr>
            <a:picLocks noChangeAspect="1" noChangeArrowheads="1"/>
          </p:cNvPicPr>
          <p:nvPr/>
        </p:nvPicPr>
        <p:blipFill>
          <a:blip r:embed="rId7" cstate="print"/>
          <a:srcRect l="16652" t="5108" r="28397" b="15717"/>
          <a:stretch>
            <a:fillRect/>
          </a:stretch>
        </p:blipFill>
        <p:spPr bwMode="auto">
          <a:xfrm>
            <a:off x="251520" y="3284984"/>
            <a:ext cx="3491880" cy="3280251"/>
          </a:xfrm>
          <a:prstGeom prst="rect">
            <a:avLst/>
          </a:prstGeom>
          <a:noFill/>
          <a:ln w="9525">
            <a:noFill/>
            <a:miter lim="800000"/>
            <a:headEnd/>
            <a:tailEnd/>
          </a:ln>
        </p:spPr>
      </p:pic>
    </p:spTree>
    <p:extLst>
      <p:ext uri="{BB962C8B-B14F-4D97-AF65-F5344CB8AC3E}">
        <p14:creationId xmlns:p14="http://schemas.microsoft.com/office/powerpoint/2010/main" val="2416654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177969" cy="88277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spc="300" noProof="0" dirty="0" smtClean="0">
                <a:latin typeface="+mj-lt"/>
                <a:ea typeface="+mj-ea"/>
                <a:cs typeface="+mj-cs"/>
              </a:rPr>
              <a:t>New Data for Model Evaluation</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1072636" y="191683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15616" y="4581128"/>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23528" y="1196752"/>
            <a:ext cx="8136904" cy="1938992"/>
          </a:xfrm>
          <a:prstGeom prst="rect">
            <a:avLst/>
          </a:prstGeom>
          <a:noFill/>
        </p:spPr>
        <p:txBody>
          <a:bodyPr wrap="square" rtlCol="0">
            <a:spAutoFit/>
          </a:bodyPr>
          <a:lstStyle/>
          <a:p>
            <a:r>
              <a:rPr lang="en-GB" sz="2400" dirty="0" smtClean="0"/>
              <a:t>Co-ordinated effort from the data community – Workshop Barcelona, Sept 2014</a:t>
            </a:r>
          </a:p>
          <a:p>
            <a:endParaRPr lang="en-GB" sz="2400" dirty="0" smtClean="0"/>
          </a:p>
          <a:p>
            <a:r>
              <a:rPr lang="en-GB" sz="2400" dirty="0" smtClean="0"/>
              <a:t/>
            </a:r>
            <a:br>
              <a:rPr lang="en-GB" sz="2400" dirty="0" smtClean="0"/>
            </a:br>
            <a:endParaRPr lang="en-GB" sz="2400" dirty="0"/>
          </a:p>
        </p:txBody>
      </p:sp>
      <p:pic>
        <p:nvPicPr>
          <p:cNvPr id="7170" name="Picture 2"/>
          <p:cNvPicPr>
            <a:picLocks noChangeAspect="1" noChangeArrowheads="1"/>
          </p:cNvPicPr>
          <p:nvPr/>
        </p:nvPicPr>
        <p:blipFill>
          <a:blip r:embed="rId5" cstate="print"/>
          <a:srcRect l="65764" t="8366" r="523" b="38341"/>
          <a:stretch>
            <a:fillRect/>
          </a:stretch>
        </p:blipFill>
        <p:spPr bwMode="auto">
          <a:xfrm>
            <a:off x="539552" y="1991768"/>
            <a:ext cx="7956376" cy="4461568"/>
          </a:xfrm>
          <a:prstGeom prst="rect">
            <a:avLst/>
          </a:prstGeom>
          <a:noFill/>
          <a:ln w="9525">
            <a:noFill/>
            <a:miter lim="800000"/>
            <a:headEnd/>
            <a:tailEnd/>
          </a:ln>
        </p:spPr>
      </p:pic>
    </p:spTree>
    <p:extLst>
      <p:ext uri="{BB962C8B-B14F-4D97-AF65-F5344CB8AC3E}">
        <p14:creationId xmlns:p14="http://schemas.microsoft.com/office/powerpoint/2010/main" val="94266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zmescience.com/wp-content/uploads/2013/04/pliocene.jpg"/>
          <p:cNvPicPr>
            <a:picLocks noChangeAspect="1" noChangeArrowheads="1"/>
          </p:cNvPicPr>
          <p:nvPr/>
        </p:nvPicPr>
        <p:blipFill>
          <a:blip r:embed="rId3" cstate="print">
            <a:lum bright="-10000" contrast="-40000"/>
          </a:blip>
          <a:srcRect/>
          <a:stretch>
            <a:fillRect/>
          </a:stretch>
        </p:blipFill>
        <p:spPr bwMode="auto">
          <a:xfrm>
            <a:off x="0" y="1052736"/>
            <a:ext cx="9144000" cy="5805264"/>
          </a:xfrm>
          <a:prstGeom prst="rect">
            <a:avLst/>
          </a:prstGeom>
          <a:noFill/>
        </p:spPr>
      </p:pic>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300" normalizeH="0" baseline="0" noProof="0" dirty="0" smtClean="0">
                <a:ln>
                  <a:noFill/>
                </a:ln>
                <a:solidFill>
                  <a:schemeClr val="tx1"/>
                </a:solidFill>
                <a:effectLst/>
                <a:uLnTx/>
                <a:uFillTx/>
                <a:latin typeface="+mj-lt"/>
                <a:ea typeface="+mj-ea"/>
                <a:cs typeface="+mj-cs"/>
              </a:rPr>
              <a:t>Conclusions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5" name="TextBox 14"/>
          <p:cNvSpPr txBox="1"/>
          <p:nvPr/>
        </p:nvSpPr>
        <p:spPr>
          <a:xfrm>
            <a:off x="251520" y="764704"/>
            <a:ext cx="8712968" cy="4939814"/>
          </a:xfrm>
          <a:prstGeom prst="rect">
            <a:avLst/>
          </a:prstGeom>
          <a:noFill/>
        </p:spPr>
        <p:txBody>
          <a:bodyPr wrap="square">
            <a:spAutoFit/>
          </a:bodyPr>
          <a:lstStyle/>
          <a:p>
            <a:pPr marL="457200" indent="-457200">
              <a:spcBef>
                <a:spcPct val="20000"/>
              </a:spcBef>
              <a:defRPr/>
            </a:pPr>
            <a:r>
              <a:rPr lang="en-GB" sz="2400" dirty="0" smtClean="0">
                <a:solidFill>
                  <a:schemeClr val="bg1"/>
                </a:solidFill>
                <a:latin typeface="Calibri" pitchFamily="34" charset="0"/>
              </a:rPr>
              <a:t> </a:t>
            </a:r>
            <a:endParaRPr lang="en-GB" sz="2400" dirty="0">
              <a:solidFill>
                <a:schemeClr val="bg1"/>
              </a:solidFill>
              <a:latin typeface="Calibri" pitchFamily="34" charset="0"/>
            </a:endParaRPr>
          </a:p>
          <a:p>
            <a:pPr marL="457200" indent="-457200">
              <a:spcBef>
                <a:spcPts val="600"/>
              </a:spcBef>
              <a:spcAft>
                <a:spcPts val="600"/>
              </a:spcAft>
              <a:defRPr/>
            </a:pPr>
            <a:r>
              <a:rPr lang="en-GB" sz="2400" dirty="0" smtClean="0">
                <a:solidFill>
                  <a:schemeClr val="bg1"/>
                </a:solidFill>
                <a:latin typeface="Calibri" pitchFamily="34" charset="0"/>
              </a:rPr>
              <a:t>1. We said too much on the basis of too few models – now fixed</a:t>
            </a:r>
            <a:endParaRPr lang="en-GB" sz="2400" dirty="0">
              <a:solidFill>
                <a:schemeClr val="bg1"/>
              </a:solidFill>
              <a:latin typeface="Calibri" pitchFamily="34" charset="0"/>
            </a:endParaRPr>
          </a:p>
          <a:p>
            <a:pPr marL="457200" indent="-457200">
              <a:spcBef>
                <a:spcPts val="600"/>
              </a:spcBef>
              <a:spcAft>
                <a:spcPts val="600"/>
              </a:spcAft>
              <a:defRPr/>
            </a:pPr>
            <a:r>
              <a:rPr lang="en-GB" sz="2400" dirty="0" smtClean="0">
                <a:solidFill>
                  <a:schemeClr val="bg1"/>
                </a:solidFill>
                <a:latin typeface="Calibri" pitchFamily="34" charset="0"/>
              </a:rPr>
              <a:t>2. Global annual mean temperature increase of *********</a:t>
            </a:r>
          </a:p>
          <a:p>
            <a:pPr marL="457200" indent="-457200">
              <a:spcBef>
                <a:spcPts val="600"/>
              </a:spcBef>
              <a:spcAft>
                <a:spcPts val="600"/>
              </a:spcAft>
              <a:defRPr/>
            </a:pPr>
            <a:r>
              <a:rPr lang="en-GB" sz="2400" dirty="0" smtClean="0">
                <a:solidFill>
                  <a:schemeClr val="bg1"/>
                </a:solidFill>
                <a:latin typeface="Calibri" pitchFamily="34" charset="0"/>
              </a:rPr>
              <a:t>3. Enhanced hydrological cycle with changes in monsoons</a:t>
            </a:r>
          </a:p>
          <a:p>
            <a:pPr marL="457200" indent="-457200">
              <a:spcBef>
                <a:spcPts val="600"/>
              </a:spcBef>
              <a:spcAft>
                <a:spcPts val="600"/>
              </a:spcAft>
              <a:defRPr/>
            </a:pPr>
            <a:r>
              <a:rPr lang="en-GB" sz="2400" dirty="0" smtClean="0">
                <a:solidFill>
                  <a:schemeClr val="bg1"/>
                </a:solidFill>
                <a:latin typeface="Calibri" pitchFamily="34" charset="0"/>
              </a:rPr>
              <a:t>4. Little consistency in predictions for changes in AMOC</a:t>
            </a:r>
          </a:p>
          <a:p>
            <a:pPr marL="457200" indent="-457200">
              <a:spcBef>
                <a:spcPts val="600"/>
              </a:spcBef>
              <a:spcAft>
                <a:spcPts val="600"/>
              </a:spcAft>
              <a:defRPr/>
            </a:pPr>
            <a:r>
              <a:rPr lang="en-GB" sz="2400" dirty="0" smtClean="0">
                <a:solidFill>
                  <a:schemeClr val="bg1"/>
                </a:solidFill>
                <a:latin typeface="Calibri" pitchFamily="34" charset="0"/>
              </a:rPr>
              <a:t>5. CO</a:t>
            </a:r>
            <a:r>
              <a:rPr lang="en-GB" sz="2400" baseline="-25000" dirty="0" smtClean="0">
                <a:solidFill>
                  <a:schemeClr val="bg1"/>
                </a:solidFill>
                <a:latin typeface="Calibri" pitchFamily="34" charset="0"/>
              </a:rPr>
              <a:t>2</a:t>
            </a:r>
            <a:r>
              <a:rPr lang="en-GB" sz="2400" dirty="0" smtClean="0">
                <a:solidFill>
                  <a:schemeClr val="bg1"/>
                </a:solidFill>
                <a:latin typeface="Calibri" pitchFamily="34" charset="0"/>
              </a:rPr>
              <a:t> drives changes in the tropics, clear sky albedo dominates at the poles</a:t>
            </a:r>
          </a:p>
          <a:p>
            <a:pPr marL="457200" indent="-457200">
              <a:spcBef>
                <a:spcPts val="600"/>
              </a:spcBef>
              <a:spcAft>
                <a:spcPts val="600"/>
              </a:spcAft>
              <a:defRPr/>
            </a:pPr>
            <a:r>
              <a:rPr lang="en-GB" sz="2400" dirty="0" smtClean="0">
                <a:solidFill>
                  <a:schemeClr val="bg1"/>
                </a:solidFill>
                <a:latin typeface="Calibri" pitchFamily="34" charset="0"/>
              </a:rPr>
              <a:t>6. Models struggle to warm high latitudes enough but…</a:t>
            </a:r>
          </a:p>
          <a:p>
            <a:pPr marL="457200" indent="-457200">
              <a:spcBef>
                <a:spcPts val="600"/>
              </a:spcBef>
              <a:spcAft>
                <a:spcPts val="600"/>
              </a:spcAft>
              <a:defRPr/>
            </a:pPr>
            <a:r>
              <a:rPr lang="en-GB" sz="2400" dirty="0">
                <a:solidFill>
                  <a:schemeClr val="bg1"/>
                </a:solidFill>
                <a:latin typeface="Calibri" pitchFamily="34" charset="0"/>
              </a:rPr>
              <a:t>7</a:t>
            </a:r>
            <a:r>
              <a:rPr lang="en-GB" sz="2400" dirty="0" smtClean="0">
                <a:solidFill>
                  <a:schemeClr val="bg1"/>
                </a:solidFill>
                <a:latin typeface="Calibri" pitchFamily="34" charset="0"/>
              </a:rPr>
              <a:t>. ….the concept of the ‘stable Pliocene’ is obsolete</a:t>
            </a:r>
          </a:p>
          <a:p>
            <a:pPr marL="457200" indent="-457200">
              <a:spcBef>
                <a:spcPts val="600"/>
              </a:spcBef>
              <a:spcAft>
                <a:spcPts val="600"/>
              </a:spcAft>
              <a:defRPr/>
            </a:pPr>
            <a:r>
              <a:rPr lang="en-GB" sz="2400" dirty="0" smtClean="0">
                <a:solidFill>
                  <a:schemeClr val="bg1"/>
                </a:solidFill>
                <a:latin typeface="Calibri" pitchFamily="34" charset="0"/>
              </a:rPr>
              <a:t>8. We need better time constraints on our syntheses of proxy data </a:t>
            </a:r>
          </a:p>
        </p:txBody>
      </p:sp>
      <p:sp>
        <p:nvSpPr>
          <p:cNvPr id="9" name="Rectangle 8"/>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advTm="589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ogo_black.gif"/>
          <p:cNvPicPr>
            <a:picLocks noChangeAspect="1"/>
          </p:cNvPicPr>
          <p:nvPr/>
        </p:nvPicPr>
        <p:blipFill>
          <a:blip r:embed="rId3" cstate="print"/>
          <a:srcRect/>
          <a:stretch>
            <a:fillRect/>
          </a:stretch>
        </p:blipFill>
        <p:spPr bwMode="auto">
          <a:xfrm>
            <a:off x="6876256" y="5966503"/>
            <a:ext cx="2221260" cy="881452"/>
          </a:xfrm>
          <a:prstGeom prst="rect">
            <a:avLst/>
          </a:prstGeom>
          <a:noFill/>
          <a:ln w="9525">
            <a:noFill/>
            <a:miter lim="800000"/>
            <a:headEnd/>
            <a:tailEnd/>
          </a:ln>
        </p:spPr>
      </p:pic>
      <p:sp>
        <p:nvSpPr>
          <p:cNvPr id="10" name="Rectangle 9"/>
          <p:cNvSpPr/>
          <p:nvPr/>
        </p:nvSpPr>
        <p:spPr>
          <a:xfrm>
            <a:off x="4031940" y="3023955"/>
            <a:ext cx="4318525" cy="1169551"/>
          </a:xfrm>
          <a:prstGeom prst="rect">
            <a:avLst/>
          </a:prstGeom>
        </p:spPr>
        <p:txBody>
          <a:bodyPr wrap="square">
            <a:spAutoFit/>
          </a:bodyPr>
          <a:lstStyle/>
          <a:p>
            <a:r>
              <a:rPr lang="en-GB" sz="1400" dirty="0"/>
              <a:t>Research leading to these results has received funding from the European Research Council under the European Union's Seventh Framework Programme (FP7/2007-2013) / ERC grant agreement no. 278636.</a:t>
            </a:r>
          </a:p>
        </p:txBody>
      </p:sp>
      <p:sp>
        <p:nvSpPr>
          <p:cNvPr id="12" name="Title 1"/>
          <p:cNvSpPr>
            <a:spLocks noGrp="1"/>
          </p:cNvSpPr>
          <p:nvPr>
            <p:ph type="title"/>
          </p:nvPr>
        </p:nvSpPr>
        <p:spPr>
          <a:xfrm>
            <a:off x="457200" y="533400"/>
            <a:ext cx="8229600" cy="990600"/>
          </a:xfrm>
        </p:spPr>
        <p:txBody>
          <a:bodyPr/>
          <a:lstStyle/>
          <a:p>
            <a:r>
              <a:rPr lang="en-GB" dirty="0" smtClean="0"/>
              <a:t>Acknowledgments</a:t>
            </a:r>
            <a:endParaRPr lang="en-GB" dirty="0"/>
          </a:p>
        </p:txBody>
      </p:sp>
      <p:pic>
        <p:nvPicPr>
          <p:cNvPr id="2052" name="Picture 4" descr="http://www.catchbio.com/docs/Image/Nieuws/LOGO-ER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59" y="2258870"/>
            <a:ext cx="3336305" cy="319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20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limakurve_WebPage.jpg" descr="/Users/harrydowsett/Desktop/Klimakurve_WebPage.jpg"/>
          <p:cNvPicPr>
            <a:picLocks noChangeAspect="1"/>
          </p:cNvPicPr>
          <p:nvPr/>
        </p:nvPicPr>
        <p:blipFill>
          <a:blip r:embed="rId2" cstate="print"/>
          <a:srcRect l="-720" r="-720"/>
          <a:stretch>
            <a:fillRect/>
          </a:stretch>
        </p:blipFill>
        <p:spPr bwMode="auto">
          <a:xfrm>
            <a:off x="395536" y="1412007"/>
            <a:ext cx="8429625" cy="4897313"/>
          </a:xfrm>
          <a:prstGeom prst="rect">
            <a:avLst/>
          </a:prstGeom>
          <a:noFill/>
          <a:ln w="9525">
            <a:noFill/>
            <a:miter lim="800000"/>
            <a:headEnd/>
            <a:tailEnd/>
          </a:ln>
        </p:spPr>
      </p:pic>
      <p:sp>
        <p:nvSpPr>
          <p:cNvPr id="5" name="Rectangle 4"/>
          <p:cNvSpPr>
            <a:spLocks noChangeArrowheads="1"/>
          </p:cNvSpPr>
          <p:nvPr/>
        </p:nvSpPr>
        <p:spPr bwMode="auto">
          <a:xfrm>
            <a:off x="5331583" y="4129001"/>
            <a:ext cx="392545" cy="1604057"/>
          </a:xfrm>
          <a:prstGeom prst="rect">
            <a:avLst/>
          </a:prstGeom>
          <a:solidFill>
            <a:srgbClr val="403FC4">
              <a:alpha val="39999"/>
            </a:srgbClr>
          </a:solidFill>
          <a:ln w="9525" algn="ctr">
            <a:solidFill>
              <a:schemeClr val="tx1"/>
            </a:solidFill>
            <a:round/>
            <a:headEnd/>
            <a:tailEnd/>
          </a:ln>
        </p:spPr>
        <p:txBody>
          <a:bodyPr/>
          <a:lstStyle/>
          <a:p>
            <a:pPr eaLnBrk="0" hangingPunct="0"/>
            <a:endParaRPr lang="en-US"/>
          </a:p>
        </p:txBody>
      </p:sp>
      <p:grpSp>
        <p:nvGrpSpPr>
          <p:cNvPr id="6" name="Group 5"/>
          <p:cNvGrpSpPr/>
          <p:nvPr/>
        </p:nvGrpSpPr>
        <p:grpSpPr>
          <a:xfrm>
            <a:off x="-1" y="-1096"/>
            <a:ext cx="9144001" cy="1080500"/>
            <a:chOff x="-1" y="-1096"/>
            <a:chExt cx="9144001" cy="1080500"/>
          </a:xfrm>
        </p:grpSpPr>
        <p:pic>
          <p:nvPicPr>
            <p:cNvPr id="7" name="Picture 6"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8" name="Rectangle 7"/>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0" name="Title 1"/>
          <p:cNvSpPr txBox="1">
            <a:spLocks/>
          </p:cNvSpPr>
          <p:nvPr/>
        </p:nvSpPr>
        <p:spPr>
          <a:xfrm>
            <a:off x="317959" y="97953"/>
            <a:ext cx="447006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300" normalizeH="0" baseline="0" noProof="0" dirty="0" smtClean="0">
                <a:ln>
                  <a:noFill/>
                </a:ln>
                <a:solidFill>
                  <a:schemeClr val="tx1"/>
                </a:solidFill>
                <a:effectLst/>
                <a:uLnTx/>
                <a:uFillTx/>
                <a:latin typeface="+mj-lt"/>
                <a:ea typeface="+mj-ea"/>
                <a:cs typeface="+mj-cs"/>
              </a:rPr>
              <a:t>The</a:t>
            </a:r>
            <a:r>
              <a:rPr kumimoji="0" lang="en-US" sz="4000" b="1" i="0" u="none" strike="noStrike" kern="1200" cap="none" spc="300" normalizeH="0" noProof="0" dirty="0" smtClean="0">
                <a:ln>
                  <a:noFill/>
                </a:ln>
                <a:solidFill>
                  <a:schemeClr val="tx1"/>
                </a:solidFill>
                <a:effectLst/>
                <a:uLnTx/>
                <a:uFillTx/>
                <a:latin typeface="+mj-lt"/>
                <a:ea typeface="+mj-ea"/>
                <a:cs typeface="+mj-cs"/>
              </a:rPr>
              <a:t> Pliocene</a:t>
            </a:r>
            <a:endParaRPr kumimoji="0" lang="en-US" sz="40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1" name="Picture 10" descr="prism_color_logo_lrg.jpg"/>
          <p:cNvPicPr>
            <a:picLocks noChangeAspect="1"/>
          </p:cNvPicPr>
          <p:nvPr/>
        </p:nvPicPr>
        <p:blipFill>
          <a:blip r:embed="rId5" cstate="print"/>
          <a:srcRect b="5084"/>
          <a:stretch>
            <a:fillRect/>
          </a:stretch>
        </p:blipFill>
        <p:spPr>
          <a:xfrm>
            <a:off x="5364088" y="5229200"/>
            <a:ext cx="320309" cy="296496"/>
          </a:xfrm>
          <a:prstGeom prst="rect">
            <a:avLst/>
          </a:prstGeom>
        </p:spPr>
      </p:pic>
    </p:spTree>
    <p:extLst>
      <p:ext uri="{BB962C8B-B14F-4D97-AF65-F5344CB8AC3E}">
        <p14:creationId xmlns:p14="http://schemas.microsoft.com/office/powerpoint/2010/main" val="191502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1" y="-1096"/>
            <a:ext cx="9144001" cy="1080500"/>
            <a:chOff x="-1" y="-1096"/>
            <a:chExt cx="9144001" cy="1080500"/>
          </a:xfrm>
        </p:grpSpPr>
        <p:pic>
          <p:nvPicPr>
            <p:cNvPr id="74" name="Picture 73"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5" name="Rectangle 74"/>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pic>
        <p:nvPicPr>
          <p:cNvPr id="40" name="Picture 39" descr="NSF logo.jpg"/>
          <p:cNvPicPr>
            <a:picLocks noChangeAspect="1"/>
          </p:cNvPicPr>
          <p:nvPr/>
        </p:nvPicPr>
        <p:blipFill>
          <a:blip r:embed="rId4" cstate="print"/>
          <a:stretch>
            <a:fillRect/>
          </a:stretch>
        </p:blipFill>
        <p:spPr>
          <a:xfrm>
            <a:off x="2411760" y="1916832"/>
            <a:ext cx="1074340" cy="1080810"/>
          </a:xfrm>
          <a:prstGeom prst="rect">
            <a:avLst/>
          </a:prstGeom>
        </p:spPr>
      </p:pic>
      <p:pic>
        <p:nvPicPr>
          <p:cNvPr id="17" name="Picture 24"/>
          <p:cNvPicPr>
            <a:picLocks noChangeAspect="1"/>
          </p:cNvPicPr>
          <p:nvPr/>
        </p:nvPicPr>
        <p:blipFill>
          <a:blip r:embed="rId5" cstate="print">
            <a:alphaModFix/>
          </a:blip>
          <a:srcRect/>
          <a:stretch>
            <a:fillRect/>
          </a:stretch>
        </p:blipFill>
        <p:spPr bwMode="auto">
          <a:xfrm>
            <a:off x="840915" y="3567398"/>
            <a:ext cx="2035539" cy="759229"/>
          </a:xfrm>
          <a:prstGeom prst="rect">
            <a:avLst/>
          </a:prstGeom>
          <a:noFill/>
          <a:ln w="9525">
            <a:noFill/>
            <a:miter lim="800000"/>
            <a:headEnd/>
            <a:tailEnd/>
          </a:ln>
        </p:spPr>
      </p:pic>
      <p:pic>
        <p:nvPicPr>
          <p:cNvPr id="66" name="Picture 65" descr="pliomiplogo_web.png"/>
          <p:cNvPicPr>
            <a:picLocks noChangeAspect="1"/>
          </p:cNvPicPr>
          <p:nvPr/>
        </p:nvPicPr>
        <p:blipFill>
          <a:blip r:embed="rId6" cstate="print"/>
          <a:stretch>
            <a:fillRect/>
          </a:stretch>
        </p:blipFill>
        <p:spPr>
          <a:xfrm>
            <a:off x="4355976" y="2060848"/>
            <a:ext cx="1709947" cy="1598909"/>
          </a:xfrm>
          <a:prstGeom prst="rect">
            <a:avLst/>
          </a:prstGeom>
        </p:spPr>
      </p:pic>
      <p:pic>
        <p:nvPicPr>
          <p:cNvPr id="59" name="Picture 58" descr="British_Geological_Survey_logo.jpg"/>
          <p:cNvPicPr>
            <a:picLocks noChangeAspect="1"/>
          </p:cNvPicPr>
          <p:nvPr/>
        </p:nvPicPr>
        <p:blipFill>
          <a:blip r:embed="rId7" cstate="print">
            <a:alphaModFix/>
          </a:blip>
          <a:srcRect r="17596"/>
          <a:stretch>
            <a:fillRect/>
          </a:stretch>
        </p:blipFill>
        <p:spPr>
          <a:xfrm>
            <a:off x="84387" y="2327304"/>
            <a:ext cx="2405990" cy="653897"/>
          </a:xfrm>
          <a:prstGeom prst="rect">
            <a:avLst/>
          </a:prstGeom>
        </p:spPr>
      </p:pic>
      <p:pic>
        <p:nvPicPr>
          <p:cNvPr id="38" name="Picture 37" descr="big_logo_new.gif"/>
          <p:cNvPicPr>
            <a:picLocks noChangeAspect="1"/>
          </p:cNvPicPr>
          <p:nvPr/>
        </p:nvPicPr>
        <p:blipFill>
          <a:blip r:embed="rId8" cstate="print">
            <a:alphaModFix/>
          </a:blip>
          <a:srcRect t="22857" b="5714"/>
          <a:stretch>
            <a:fillRect/>
          </a:stretch>
        </p:blipFill>
        <p:spPr>
          <a:xfrm>
            <a:off x="4625472" y="5468029"/>
            <a:ext cx="4508802" cy="1352647"/>
          </a:xfrm>
          <a:prstGeom prst="rect">
            <a:avLst/>
          </a:prstGeom>
        </p:spPr>
      </p:pic>
      <p:pic>
        <p:nvPicPr>
          <p:cNvPr id="61" name="Picture 60" descr="brown_logo.jpg"/>
          <p:cNvPicPr>
            <a:picLocks noChangeAspect="1"/>
          </p:cNvPicPr>
          <p:nvPr/>
        </p:nvPicPr>
        <p:blipFill>
          <a:blip r:embed="rId9" cstate="print">
            <a:alphaModFix/>
          </a:blip>
          <a:stretch>
            <a:fillRect/>
          </a:stretch>
        </p:blipFill>
        <p:spPr>
          <a:xfrm>
            <a:off x="4884935" y="4125502"/>
            <a:ext cx="1458691" cy="1680412"/>
          </a:xfrm>
          <a:prstGeom prst="rect">
            <a:avLst/>
          </a:prstGeom>
        </p:spPr>
      </p:pic>
      <p:pic>
        <p:nvPicPr>
          <p:cNvPr id="10" name="mason_logo.gif" descr="/Users/harrydowsett/Desktop/mason_logo.gif"/>
          <p:cNvPicPr>
            <a:picLocks noChangeAspect="1"/>
          </p:cNvPicPr>
          <p:nvPr/>
        </p:nvPicPr>
        <p:blipFill>
          <a:blip r:embed="rId10" cstate="print">
            <a:alphaModFix/>
          </a:blip>
          <a:stretch>
            <a:fillRect/>
          </a:stretch>
        </p:blipFill>
        <p:spPr>
          <a:xfrm>
            <a:off x="7973042" y="4317150"/>
            <a:ext cx="1094430" cy="684907"/>
          </a:xfrm>
          <a:prstGeom prst="rect">
            <a:avLst/>
          </a:prstGeom>
          <a:effectLst/>
        </p:spPr>
      </p:pic>
      <p:pic>
        <p:nvPicPr>
          <p:cNvPr id="43" name="Picture 42" descr="siu_logo.gif"/>
          <p:cNvPicPr>
            <a:picLocks noChangeAspect="1"/>
          </p:cNvPicPr>
          <p:nvPr/>
        </p:nvPicPr>
        <p:blipFill>
          <a:blip r:embed="rId11" cstate="print">
            <a:alphaModFix/>
          </a:blip>
          <a:srcRect l="2466" r="7397" b="6400"/>
          <a:stretch>
            <a:fillRect/>
          </a:stretch>
        </p:blipFill>
        <p:spPr>
          <a:xfrm>
            <a:off x="7105455" y="4317535"/>
            <a:ext cx="854679" cy="683866"/>
          </a:xfrm>
          <a:prstGeom prst="rect">
            <a:avLst/>
          </a:prstGeom>
        </p:spPr>
      </p:pic>
      <p:pic>
        <p:nvPicPr>
          <p:cNvPr id="30" name="Picture 29" descr="PowellCtrV16.pdf"/>
          <p:cNvPicPr>
            <a:picLocks noChangeAspect="1"/>
          </p:cNvPicPr>
          <p:nvPr/>
        </p:nvPicPr>
        <p:blipFill>
          <a:blip r:embed="rId12" cstate="print">
            <a:alphaModFix/>
          </a:blip>
          <a:srcRect l="21460" t="12842" r="30813" b="26293"/>
          <a:stretch>
            <a:fillRect/>
          </a:stretch>
        </p:blipFill>
        <p:spPr>
          <a:xfrm>
            <a:off x="8243874" y="2204865"/>
            <a:ext cx="720614" cy="1080120"/>
          </a:xfrm>
          <a:prstGeom prst="rect">
            <a:avLst/>
          </a:prstGeom>
        </p:spPr>
      </p:pic>
      <p:pic>
        <p:nvPicPr>
          <p:cNvPr id="50" name="Picture 49" descr="Bjerknes CCR.jpg"/>
          <p:cNvPicPr>
            <a:picLocks noChangeAspect="1"/>
          </p:cNvPicPr>
          <p:nvPr/>
        </p:nvPicPr>
        <p:blipFill>
          <a:blip r:embed="rId13" cstate="print">
            <a:alphaModFix/>
          </a:blip>
          <a:stretch>
            <a:fillRect/>
          </a:stretch>
        </p:blipFill>
        <p:spPr>
          <a:xfrm>
            <a:off x="6588224" y="3356992"/>
            <a:ext cx="1695462" cy="431653"/>
          </a:xfrm>
          <a:prstGeom prst="rect">
            <a:avLst/>
          </a:prstGeom>
          <a:ln w="9525" cap="flat" cmpd="sng" algn="ctr">
            <a:noFill/>
            <a:prstDash val="solid"/>
            <a:round/>
            <a:headEnd type="none" w="med" len="med"/>
            <a:tailEnd type="none" w="med" len="med"/>
          </a:ln>
        </p:spPr>
      </p:pic>
      <p:pic>
        <p:nvPicPr>
          <p:cNvPr id="45" name="Picture 44" descr="Bristol logo-ltr.tiff"/>
          <p:cNvPicPr>
            <a:picLocks noChangeAspect="1"/>
          </p:cNvPicPr>
          <p:nvPr/>
        </p:nvPicPr>
        <p:blipFill>
          <a:blip r:embed="rId14" cstate="print">
            <a:alphaModFix/>
          </a:blip>
          <a:stretch>
            <a:fillRect/>
          </a:stretch>
        </p:blipFill>
        <p:spPr>
          <a:xfrm>
            <a:off x="107504" y="1601467"/>
            <a:ext cx="1944216" cy="562062"/>
          </a:xfrm>
          <a:prstGeom prst="rect">
            <a:avLst/>
          </a:prstGeom>
        </p:spPr>
      </p:pic>
      <p:pic>
        <p:nvPicPr>
          <p:cNvPr id="37" name="Picture 36" descr="cu_logo.gif"/>
          <p:cNvPicPr>
            <a:picLocks noChangeAspect="1"/>
          </p:cNvPicPr>
          <p:nvPr/>
        </p:nvPicPr>
        <p:blipFill>
          <a:blip r:embed="rId15" cstate="print">
            <a:alphaModFix/>
          </a:blip>
          <a:stretch>
            <a:fillRect/>
          </a:stretch>
        </p:blipFill>
        <p:spPr>
          <a:xfrm>
            <a:off x="4508301" y="5814913"/>
            <a:ext cx="3688660" cy="602005"/>
          </a:xfrm>
          <a:prstGeom prst="rect">
            <a:avLst/>
          </a:prstGeom>
        </p:spPr>
      </p:pic>
      <p:pic>
        <p:nvPicPr>
          <p:cNvPr id="29" name="Picture 28"/>
          <p:cNvPicPr>
            <a:picLocks noChangeAspect="1"/>
          </p:cNvPicPr>
          <p:nvPr/>
        </p:nvPicPr>
        <p:blipFill>
          <a:blip r:embed="rId16" cstate="print">
            <a:alphaModFix/>
          </a:blip>
          <a:stretch>
            <a:fillRect/>
          </a:stretch>
        </p:blipFill>
        <p:spPr>
          <a:xfrm>
            <a:off x="8407423" y="5035308"/>
            <a:ext cx="642917" cy="417887"/>
          </a:xfrm>
          <a:prstGeom prst="rect">
            <a:avLst/>
          </a:prstGeom>
        </p:spPr>
      </p:pic>
      <p:pic>
        <p:nvPicPr>
          <p:cNvPr id="36" name="Picture 35" descr="Mendenhall logo.jpg"/>
          <p:cNvPicPr>
            <a:picLocks noChangeAspect="1"/>
          </p:cNvPicPr>
          <p:nvPr/>
        </p:nvPicPr>
        <p:blipFill>
          <a:blip r:embed="rId17" cstate="print"/>
          <a:stretch>
            <a:fillRect/>
          </a:stretch>
        </p:blipFill>
        <p:spPr>
          <a:xfrm>
            <a:off x="19599" y="5834339"/>
            <a:ext cx="2901501" cy="1019706"/>
          </a:xfrm>
          <a:prstGeom prst="rect">
            <a:avLst/>
          </a:prstGeom>
        </p:spPr>
      </p:pic>
      <p:pic>
        <p:nvPicPr>
          <p:cNvPr id="62" name="Picture 61" descr="u derby logo.png"/>
          <p:cNvPicPr>
            <a:picLocks noChangeAspect="1"/>
          </p:cNvPicPr>
          <p:nvPr/>
        </p:nvPicPr>
        <p:blipFill>
          <a:blip r:embed="rId18" cstate="print"/>
          <a:srcRect t="-10723"/>
          <a:stretch>
            <a:fillRect/>
          </a:stretch>
        </p:blipFill>
        <p:spPr>
          <a:xfrm>
            <a:off x="6500201" y="5440867"/>
            <a:ext cx="1704406" cy="392449"/>
          </a:xfrm>
          <a:prstGeom prst="rect">
            <a:avLst/>
          </a:prstGeom>
          <a:solidFill>
            <a:schemeClr val="tx1">
              <a:lumMod val="50000"/>
              <a:lumOff val="50000"/>
            </a:schemeClr>
          </a:solidFill>
        </p:spPr>
      </p:pic>
      <p:pic>
        <p:nvPicPr>
          <p:cNvPr id="58" name="Picture 57" descr="baslogo1000.gif"/>
          <p:cNvPicPr>
            <a:picLocks noChangeAspect="1"/>
          </p:cNvPicPr>
          <p:nvPr/>
        </p:nvPicPr>
        <p:blipFill>
          <a:blip r:embed="rId19" cstate="print">
            <a:alphaModFix/>
          </a:blip>
          <a:stretch>
            <a:fillRect/>
          </a:stretch>
        </p:blipFill>
        <p:spPr>
          <a:xfrm>
            <a:off x="1130144" y="5723466"/>
            <a:ext cx="2743718" cy="642105"/>
          </a:xfrm>
          <a:prstGeom prst="rect">
            <a:avLst/>
          </a:prstGeom>
        </p:spPr>
      </p:pic>
      <p:pic>
        <p:nvPicPr>
          <p:cNvPr id="51" name="Picture 50" descr="NASA_logo_big.png"/>
          <p:cNvPicPr>
            <a:picLocks noChangeAspect="1"/>
          </p:cNvPicPr>
          <p:nvPr/>
        </p:nvPicPr>
        <p:blipFill>
          <a:blip r:embed="rId20" cstate="print">
            <a:alphaModFix/>
          </a:blip>
          <a:stretch>
            <a:fillRect/>
          </a:stretch>
        </p:blipFill>
        <p:spPr>
          <a:xfrm>
            <a:off x="3264921" y="5738805"/>
            <a:ext cx="1256041" cy="1075327"/>
          </a:xfrm>
          <a:prstGeom prst="rect">
            <a:avLst/>
          </a:prstGeom>
        </p:spPr>
      </p:pic>
      <p:pic>
        <p:nvPicPr>
          <p:cNvPr id="60" name="Picture 59" descr="Leicester logo white-blue.png"/>
          <p:cNvPicPr>
            <a:picLocks noChangeAspect="1"/>
          </p:cNvPicPr>
          <p:nvPr/>
        </p:nvPicPr>
        <p:blipFill>
          <a:blip r:embed="rId21" cstate="print">
            <a:alphaModFix/>
          </a:blip>
          <a:stretch>
            <a:fillRect/>
          </a:stretch>
        </p:blipFill>
        <p:spPr>
          <a:xfrm>
            <a:off x="73898" y="4939490"/>
            <a:ext cx="2995121" cy="777154"/>
          </a:xfrm>
          <a:prstGeom prst="rect">
            <a:avLst/>
          </a:prstGeom>
        </p:spPr>
      </p:pic>
      <p:pic>
        <p:nvPicPr>
          <p:cNvPr id="47" name="Picture 46" descr="ncar_highres_transparent.png"/>
          <p:cNvPicPr>
            <a:picLocks noChangeAspect="1"/>
          </p:cNvPicPr>
          <p:nvPr/>
        </p:nvPicPr>
        <p:blipFill>
          <a:blip r:embed="rId22" cstate="print">
            <a:alphaModFix/>
          </a:blip>
          <a:srcRect r="1800" b="4768"/>
          <a:stretch>
            <a:fillRect/>
          </a:stretch>
        </p:blipFill>
        <p:spPr>
          <a:xfrm>
            <a:off x="19599" y="4001105"/>
            <a:ext cx="3028121" cy="1108556"/>
          </a:xfrm>
          <a:prstGeom prst="rect">
            <a:avLst/>
          </a:prstGeom>
        </p:spPr>
      </p:pic>
      <p:pic>
        <p:nvPicPr>
          <p:cNvPr id="52" name="Picture 51" descr="LSCE.jpg"/>
          <p:cNvPicPr>
            <a:picLocks noChangeAspect="1"/>
          </p:cNvPicPr>
          <p:nvPr/>
        </p:nvPicPr>
        <p:blipFill>
          <a:blip r:embed="rId23" cstate="print">
            <a:alphaModFix/>
          </a:blip>
          <a:srcRect l="20362" t="12194" r="16629" b="18003"/>
          <a:stretch>
            <a:fillRect/>
          </a:stretch>
        </p:blipFill>
        <p:spPr>
          <a:xfrm>
            <a:off x="4239063" y="4134730"/>
            <a:ext cx="810934" cy="1099414"/>
          </a:xfrm>
          <a:prstGeom prst="rect">
            <a:avLst/>
          </a:prstGeom>
        </p:spPr>
      </p:pic>
      <p:pic>
        <p:nvPicPr>
          <p:cNvPr id="42" name="Picture 41" descr="jhwk4C_RF_OL.jpg"/>
          <p:cNvPicPr>
            <a:picLocks noChangeAspect="1"/>
          </p:cNvPicPr>
          <p:nvPr/>
        </p:nvPicPr>
        <p:blipFill>
          <a:blip r:embed="rId24" cstate="print">
            <a:alphaModFix/>
          </a:blip>
          <a:srcRect r="1069"/>
          <a:stretch>
            <a:fillRect/>
          </a:stretch>
        </p:blipFill>
        <p:spPr>
          <a:xfrm>
            <a:off x="6081221" y="4383479"/>
            <a:ext cx="1007744" cy="907704"/>
          </a:xfrm>
          <a:prstGeom prst="rect">
            <a:avLst/>
          </a:prstGeom>
        </p:spPr>
      </p:pic>
      <p:pic>
        <p:nvPicPr>
          <p:cNvPr id="41" name="Picture 40" descr="logo.png"/>
          <p:cNvPicPr>
            <a:picLocks noChangeAspect="1"/>
          </p:cNvPicPr>
          <p:nvPr/>
        </p:nvPicPr>
        <p:blipFill>
          <a:blip r:embed="rId25" cstate="print">
            <a:alphaModFix/>
          </a:blip>
          <a:stretch>
            <a:fillRect/>
          </a:stretch>
        </p:blipFill>
        <p:spPr>
          <a:xfrm>
            <a:off x="6938340" y="5033178"/>
            <a:ext cx="1431309" cy="374401"/>
          </a:xfrm>
          <a:prstGeom prst="rect">
            <a:avLst/>
          </a:prstGeom>
        </p:spPr>
      </p:pic>
      <p:pic>
        <p:nvPicPr>
          <p:cNvPr id="46" name="Picture 45" descr="U HongKong logo_20.jpg"/>
          <p:cNvPicPr>
            <a:picLocks noChangeAspect="1"/>
          </p:cNvPicPr>
          <p:nvPr/>
        </p:nvPicPr>
        <p:blipFill>
          <a:blip r:embed="rId26" cstate="print"/>
          <a:stretch>
            <a:fillRect/>
          </a:stretch>
        </p:blipFill>
        <p:spPr>
          <a:xfrm>
            <a:off x="7206229" y="2299355"/>
            <a:ext cx="822155" cy="918546"/>
          </a:xfrm>
          <a:prstGeom prst="rect">
            <a:avLst/>
          </a:prstGeom>
        </p:spPr>
      </p:pic>
      <p:pic>
        <p:nvPicPr>
          <p:cNvPr id="57" name="Picture 56" descr="AORI U Tokyo logo.jpg"/>
          <p:cNvPicPr>
            <a:picLocks noChangeAspect="1"/>
          </p:cNvPicPr>
          <p:nvPr/>
        </p:nvPicPr>
        <p:blipFill>
          <a:blip r:embed="rId27" cstate="print">
            <a:alphaModFix/>
          </a:blip>
          <a:srcRect l="11467" t="9195" r="11362" b="12468"/>
          <a:stretch>
            <a:fillRect/>
          </a:stretch>
        </p:blipFill>
        <p:spPr>
          <a:xfrm>
            <a:off x="3219368" y="4286052"/>
            <a:ext cx="853088" cy="865989"/>
          </a:xfrm>
          <a:prstGeom prst="rect">
            <a:avLst/>
          </a:prstGeom>
        </p:spPr>
      </p:pic>
      <p:pic>
        <p:nvPicPr>
          <p:cNvPr id="64" name="Picture 63" descr="Smithsonian Inst. logo.tiff"/>
          <p:cNvPicPr>
            <a:picLocks noChangeAspect="1"/>
          </p:cNvPicPr>
          <p:nvPr/>
        </p:nvPicPr>
        <p:blipFill>
          <a:blip r:embed="rId28" cstate="print"/>
          <a:stretch>
            <a:fillRect/>
          </a:stretch>
        </p:blipFill>
        <p:spPr>
          <a:xfrm>
            <a:off x="6010571" y="2283396"/>
            <a:ext cx="1246978" cy="991715"/>
          </a:xfrm>
          <a:prstGeom prst="rect">
            <a:avLst/>
          </a:prstGeom>
        </p:spPr>
      </p:pic>
      <p:pic>
        <p:nvPicPr>
          <p:cNvPr id="49" name="Picture 48" descr="U Tskuba logo.gif"/>
          <p:cNvPicPr>
            <a:picLocks noChangeAspect="1"/>
          </p:cNvPicPr>
          <p:nvPr/>
        </p:nvPicPr>
        <p:blipFill>
          <a:blip r:embed="rId29" cstate="print">
            <a:alphaModFix/>
          </a:blip>
          <a:stretch>
            <a:fillRect/>
          </a:stretch>
        </p:blipFill>
        <p:spPr>
          <a:xfrm>
            <a:off x="7236296" y="3789040"/>
            <a:ext cx="1758785" cy="381066"/>
          </a:xfrm>
          <a:prstGeom prst="rect">
            <a:avLst/>
          </a:prstGeom>
        </p:spPr>
      </p:pic>
      <p:pic>
        <p:nvPicPr>
          <p:cNvPr id="56" name="Picture 55" descr="JAMSTEC_logo.png"/>
          <p:cNvPicPr>
            <a:picLocks noChangeAspect="1"/>
          </p:cNvPicPr>
          <p:nvPr/>
        </p:nvPicPr>
        <p:blipFill>
          <a:blip r:embed="rId30" cstate="print">
            <a:alphaModFix/>
          </a:blip>
          <a:stretch>
            <a:fillRect/>
          </a:stretch>
        </p:blipFill>
        <p:spPr>
          <a:xfrm>
            <a:off x="93186" y="3085980"/>
            <a:ext cx="915125" cy="915125"/>
          </a:xfrm>
          <a:prstGeom prst="rect">
            <a:avLst/>
          </a:prstGeom>
        </p:spPr>
      </p:pic>
      <p:pic>
        <p:nvPicPr>
          <p:cNvPr id="63" name="Picture 62" descr="NERC logo1000.gif"/>
          <p:cNvPicPr>
            <a:picLocks noChangeAspect="1"/>
          </p:cNvPicPr>
          <p:nvPr/>
        </p:nvPicPr>
        <p:blipFill>
          <a:blip r:embed="rId31" cstate="print">
            <a:alphaModFix/>
          </a:blip>
          <a:stretch>
            <a:fillRect/>
          </a:stretch>
        </p:blipFill>
        <p:spPr>
          <a:xfrm>
            <a:off x="1143100" y="2951887"/>
            <a:ext cx="1938385" cy="610456"/>
          </a:xfrm>
          <a:prstGeom prst="rect">
            <a:avLst/>
          </a:prstGeom>
        </p:spPr>
      </p:pic>
      <p:grpSp>
        <p:nvGrpSpPr>
          <p:cNvPr id="2" name="Group 67"/>
          <p:cNvGrpSpPr>
            <a:grpSpLocks noChangeAspect="1"/>
          </p:cNvGrpSpPr>
          <p:nvPr/>
        </p:nvGrpSpPr>
        <p:grpSpPr>
          <a:xfrm>
            <a:off x="5872967" y="3290309"/>
            <a:ext cx="1148617" cy="933298"/>
            <a:chOff x="6269440" y="2849734"/>
            <a:chExt cx="1556017" cy="1264326"/>
          </a:xfrm>
        </p:grpSpPr>
        <p:pic>
          <p:nvPicPr>
            <p:cNvPr id="67" name="Picture 66" descr="U Tokyo logo.jpg"/>
            <p:cNvPicPr>
              <a:picLocks noChangeAspect="1"/>
            </p:cNvPicPr>
            <p:nvPr/>
          </p:nvPicPr>
          <p:blipFill>
            <a:blip r:embed="rId32" cstate="print">
              <a:alphaModFix/>
            </a:blip>
            <a:srcRect t="73842"/>
            <a:stretch>
              <a:fillRect/>
            </a:stretch>
          </p:blipFill>
          <p:spPr>
            <a:xfrm>
              <a:off x="6269440" y="3552612"/>
              <a:ext cx="1556017" cy="561448"/>
            </a:xfrm>
            <a:prstGeom prst="rect">
              <a:avLst/>
            </a:prstGeom>
          </p:spPr>
        </p:pic>
        <p:pic>
          <p:nvPicPr>
            <p:cNvPr id="53" name="Picture 52" descr="U Tokyo logo.jpg"/>
            <p:cNvPicPr>
              <a:picLocks noChangeAspect="1"/>
            </p:cNvPicPr>
            <p:nvPr/>
          </p:nvPicPr>
          <p:blipFill>
            <a:blip r:embed="rId33" cstate="print">
              <a:alphaModFix/>
            </a:blip>
            <a:srcRect b="29015"/>
            <a:stretch>
              <a:fillRect/>
            </a:stretch>
          </p:blipFill>
          <p:spPr>
            <a:xfrm>
              <a:off x="6291650" y="2849734"/>
              <a:ext cx="803564" cy="786829"/>
            </a:xfrm>
            <a:prstGeom prst="rect">
              <a:avLst/>
            </a:prstGeom>
          </p:spPr>
        </p:pic>
      </p:grpSp>
      <p:pic>
        <p:nvPicPr>
          <p:cNvPr id="55" name="Picture 54" descr="AWI logo.gif"/>
          <p:cNvPicPr>
            <a:picLocks noChangeAspect="1"/>
          </p:cNvPicPr>
          <p:nvPr/>
        </p:nvPicPr>
        <p:blipFill>
          <a:blip r:embed="rId34" cstate="print">
            <a:alphaModFix/>
          </a:blip>
          <a:srcRect t="16050" b="16053"/>
          <a:stretch>
            <a:fillRect/>
          </a:stretch>
        </p:blipFill>
        <p:spPr>
          <a:xfrm>
            <a:off x="4893769" y="3496279"/>
            <a:ext cx="954147" cy="486706"/>
          </a:xfrm>
          <a:prstGeom prst="rect">
            <a:avLst/>
          </a:prstGeom>
        </p:spPr>
      </p:pic>
      <p:grpSp>
        <p:nvGrpSpPr>
          <p:cNvPr id="3" name="Group 69"/>
          <p:cNvGrpSpPr>
            <a:grpSpLocks noChangeAspect="1"/>
          </p:cNvGrpSpPr>
          <p:nvPr/>
        </p:nvGrpSpPr>
        <p:grpSpPr>
          <a:xfrm>
            <a:off x="3137318" y="5281517"/>
            <a:ext cx="1600997" cy="389779"/>
            <a:chOff x="2486488" y="3512517"/>
            <a:chExt cx="2383166" cy="552986"/>
          </a:xfrm>
        </p:grpSpPr>
        <p:pic>
          <p:nvPicPr>
            <p:cNvPr id="54" name="Picture 53" descr="CAS logo.png"/>
            <p:cNvPicPr>
              <a:picLocks noChangeAspect="1"/>
            </p:cNvPicPr>
            <p:nvPr/>
          </p:nvPicPr>
          <p:blipFill>
            <a:blip r:embed="rId35" cstate="print">
              <a:alphaModFix/>
            </a:blip>
            <a:srcRect l="20339" r="21559" b="38491"/>
            <a:stretch>
              <a:fillRect/>
            </a:stretch>
          </p:blipFill>
          <p:spPr>
            <a:xfrm>
              <a:off x="2486488" y="3512517"/>
              <a:ext cx="581490" cy="552986"/>
            </a:xfrm>
            <a:prstGeom prst="rect">
              <a:avLst/>
            </a:prstGeom>
          </p:spPr>
        </p:pic>
        <p:pic>
          <p:nvPicPr>
            <p:cNvPr id="69" name="Picture 68" descr="CAS logo.png"/>
            <p:cNvPicPr>
              <a:picLocks noChangeAspect="1"/>
            </p:cNvPicPr>
            <p:nvPr/>
          </p:nvPicPr>
          <p:blipFill>
            <a:blip r:embed="rId36" cstate="print">
              <a:alphaModFix/>
            </a:blip>
            <a:srcRect t="68436"/>
            <a:stretch>
              <a:fillRect/>
            </a:stretch>
          </p:blipFill>
          <p:spPr>
            <a:xfrm>
              <a:off x="3005221" y="3513967"/>
              <a:ext cx="1864433" cy="528652"/>
            </a:xfrm>
            <a:prstGeom prst="rect">
              <a:avLst/>
            </a:prstGeom>
          </p:spPr>
        </p:pic>
      </p:grpSp>
      <p:pic>
        <p:nvPicPr>
          <p:cNvPr id="65" name="Picture 64" descr="Jackson-school-UT-logo.png"/>
          <p:cNvPicPr>
            <a:picLocks noChangeAspect="1"/>
          </p:cNvPicPr>
          <p:nvPr/>
        </p:nvPicPr>
        <p:blipFill>
          <a:blip r:embed="rId37" cstate="print">
            <a:lum contrast="15000"/>
          </a:blip>
          <a:stretch>
            <a:fillRect/>
          </a:stretch>
        </p:blipFill>
        <p:spPr>
          <a:xfrm>
            <a:off x="2636143" y="3703550"/>
            <a:ext cx="2206118" cy="566850"/>
          </a:xfrm>
          <a:prstGeom prst="rect">
            <a:avLst/>
          </a:prstGeom>
        </p:spPr>
      </p:pic>
      <p:pic>
        <p:nvPicPr>
          <p:cNvPr id="44" name="Picture 43" descr="logolg.gif"/>
          <p:cNvPicPr>
            <a:picLocks noChangeAspect="1"/>
          </p:cNvPicPr>
          <p:nvPr/>
        </p:nvPicPr>
        <p:blipFill>
          <a:blip r:embed="rId38" cstate="print">
            <a:alphaModFix/>
          </a:blip>
          <a:stretch>
            <a:fillRect/>
          </a:stretch>
        </p:blipFill>
        <p:spPr>
          <a:xfrm>
            <a:off x="3006896" y="2467570"/>
            <a:ext cx="1343435" cy="1178555"/>
          </a:xfrm>
          <a:prstGeom prst="rect">
            <a:avLst/>
          </a:prstGeom>
        </p:spPr>
      </p:pic>
      <p:sp>
        <p:nvSpPr>
          <p:cNvPr id="70" name="Title 1"/>
          <p:cNvSpPr>
            <a:spLocks noGrp="1"/>
          </p:cNvSpPr>
          <p:nvPr>
            <p:ph type="title"/>
          </p:nvPr>
        </p:nvSpPr>
        <p:spPr>
          <a:xfrm>
            <a:off x="351796" y="44624"/>
            <a:ext cx="7388556" cy="882775"/>
          </a:xfrm>
        </p:spPr>
        <p:txBody>
          <a:bodyPr>
            <a:normAutofit/>
          </a:bodyPr>
          <a:lstStyle/>
          <a:p>
            <a:pPr algn="l"/>
            <a:r>
              <a:rPr lang="en-US" sz="4000" b="1" spc="300" dirty="0" err="1" smtClean="0">
                <a:solidFill>
                  <a:srgbClr val="000000"/>
                </a:solidFill>
                <a:latin typeface="+mn-lt"/>
              </a:rPr>
              <a:t>PlioMIP</a:t>
            </a:r>
            <a:r>
              <a:rPr lang="en-US" sz="4000" b="1" spc="300" dirty="0" smtClean="0">
                <a:solidFill>
                  <a:srgbClr val="000000"/>
                </a:solidFill>
                <a:latin typeface="+mn-lt"/>
              </a:rPr>
              <a:t> collaboration</a:t>
            </a:r>
            <a:endParaRPr lang="en-US" sz="4000" b="1" spc="300" dirty="0">
              <a:solidFill>
                <a:srgbClr val="000000"/>
              </a:solidFill>
              <a:latin typeface="+mn-lt"/>
            </a:endParaRPr>
          </a:p>
        </p:txBody>
      </p:sp>
      <p:pic>
        <p:nvPicPr>
          <p:cNvPr id="77" name="Picture 76" descr="prism_color_logo_lrg.jpg"/>
          <p:cNvPicPr>
            <a:picLocks noChangeAspect="1"/>
          </p:cNvPicPr>
          <p:nvPr/>
        </p:nvPicPr>
        <p:blipFill>
          <a:blip r:embed="rId39" cstate="print"/>
          <a:stretch>
            <a:fillRect/>
          </a:stretch>
        </p:blipFill>
        <p:spPr>
          <a:xfrm>
            <a:off x="4644008" y="1124744"/>
            <a:ext cx="855706" cy="834517"/>
          </a:xfrm>
          <a:prstGeom prst="rect">
            <a:avLst/>
          </a:prstGeom>
        </p:spPr>
      </p:pic>
      <p:pic>
        <p:nvPicPr>
          <p:cNvPr id="78" name="Picture 18" descr="images.jpeg"/>
          <p:cNvPicPr>
            <a:picLocks noChangeAspect="1"/>
          </p:cNvPicPr>
          <p:nvPr/>
        </p:nvPicPr>
        <p:blipFill>
          <a:blip r:embed="rId40" cstate="print">
            <a:alphaModFix/>
            <a:lum contrast="15000"/>
          </a:blip>
          <a:srcRect/>
          <a:stretch>
            <a:fillRect/>
          </a:stretch>
        </p:blipFill>
        <p:spPr bwMode="auto">
          <a:xfrm>
            <a:off x="8136247" y="1300336"/>
            <a:ext cx="834757" cy="819154"/>
          </a:xfrm>
          <a:prstGeom prst="rect">
            <a:avLst/>
          </a:prstGeom>
          <a:noFill/>
          <a:ln w="9525">
            <a:noFill/>
            <a:miter lim="800000"/>
            <a:headEnd/>
            <a:tailEnd/>
          </a:ln>
        </p:spPr>
      </p:pic>
      <p:pic>
        <p:nvPicPr>
          <p:cNvPr id="79" name="Picture 2" descr="European Research Council logo">
            <a:hlinkClick r:id="rId41" tooltip="European Research Council"/>
          </p:cNvPr>
          <p:cNvPicPr>
            <a:picLocks noChangeAspect="1" noChangeArrowheads="1"/>
          </p:cNvPicPr>
          <p:nvPr/>
        </p:nvPicPr>
        <p:blipFill>
          <a:blip r:embed="rId42" cstate="print"/>
          <a:srcRect/>
          <a:stretch>
            <a:fillRect/>
          </a:stretch>
        </p:blipFill>
        <p:spPr bwMode="auto">
          <a:xfrm>
            <a:off x="3707904" y="1628800"/>
            <a:ext cx="810278" cy="847994"/>
          </a:xfrm>
          <a:prstGeom prst="rect">
            <a:avLst/>
          </a:prstGeom>
          <a:noFill/>
          <a:ln w="9525">
            <a:noFill/>
            <a:miter lim="800000"/>
            <a:headEnd/>
            <a:tailEnd/>
          </a:ln>
        </p:spPr>
      </p:pic>
      <p:pic>
        <p:nvPicPr>
          <p:cNvPr id="80" name="Picture 79" descr="iodp_logo-300x116.png"/>
          <p:cNvPicPr>
            <a:picLocks noChangeAspect="1"/>
          </p:cNvPicPr>
          <p:nvPr/>
        </p:nvPicPr>
        <p:blipFill>
          <a:blip r:embed="rId43" cstate="print">
            <a:alphaModFix/>
          </a:blip>
          <a:stretch>
            <a:fillRect/>
          </a:stretch>
        </p:blipFill>
        <p:spPr>
          <a:xfrm>
            <a:off x="5771298" y="1208653"/>
            <a:ext cx="2355094" cy="910634"/>
          </a:xfrm>
          <a:prstGeom prst="rect">
            <a:avLst/>
          </a:prstGeom>
        </p:spPr>
      </p:pic>
      <p:pic>
        <p:nvPicPr>
          <p:cNvPr id="81" name="Picture 4" descr="The big PMIP 3 logo">
            <a:hlinkClick r:id="rId44"/>
          </p:cNvPr>
          <p:cNvPicPr>
            <a:picLocks noChangeAspect="1" noChangeArrowheads="1"/>
          </p:cNvPicPr>
          <p:nvPr/>
        </p:nvPicPr>
        <p:blipFill>
          <a:blip r:embed="rId45" cstate="print"/>
          <a:srcRect/>
          <a:stretch>
            <a:fillRect/>
          </a:stretch>
        </p:blipFill>
        <p:spPr bwMode="auto">
          <a:xfrm>
            <a:off x="2123728" y="1124744"/>
            <a:ext cx="1692722" cy="795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142473"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dirty="0" err="1" smtClean="0">
                <a:latin typeface="+mj-lt"/>
                <a:ea typeface="+mj-ea"/>
                <a:cs typeface="+mj-cs"/>
              </a:rPr>
              <a:t>PlioMIP</a:t>
            </a:r>
            <a:r>
              <a:rPr lang="en-US" sz="4400" b="1" spc="300" dirty="0" smtClean="0">
                <a:latin typeface="+mj-lt"/>
                <a:ea typeface="+mj-ea"/>
                <a:cs typeface="+mj-cs"/>
              </a:rPr>
              <a:t> </a:t>
            </a:r>
            <a:r>
              <a:rPr lang="en-US" sz="4400" b="1" spc="300" noProof="0" dirty="0" smtClean="0">
                <a:latin typeface="+mj-lt"/>
                <a:ea typeface="+mj-ea"/>
                <a:cs typeface="+mj-cs"/>
              </a:rPr>
              <a:t>Multi-Model Mean Annual Temp. Change </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179512" y="1124743"/>
            <a:ext cx="8676456" cy="446449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115616" y="5445224"/>
            <a:ext cx="7416824" cy="1368152"/>
          </a:xfrm>
          <a:prstGeom prst="rect">
            <a:avLst/>
          </a:prstGeom>
          <a:noFill/>
          <a:ln w="9525">
            <a:noFill/>
            <a:miter lim="800000"/>
            <a:headEnd/>
            <a:tailEnd/>
          </a:ln>
        </p:spPr>
      </p:pic>
      <p:sp>
        <p:nvSpPr>
          <p:cNvPr id="14" name="Rectangle 13"/>
          <p:cNvSpPr/>
          <p:nvPr/>
        </p:nvSpPr>
        <p:spPr>
          <a:xfrm>
            <a:off x="6255700" y="6607456"/>
            <a:ext cx="2935419"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8" name="Picture 7"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9" name="Rectangle 8"/>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1"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Pliocene </a:t>
            </a:r>
            <a:r>
              <a:rPr lang="en-US" sz="4400" b="1" spc="300" dirty="0" smtClean="0">
                <a:latin typeface="+mj-lt"/>
                <a:ea typeface="+mj-ea"/>
                <a:cs typeface="+mj-cs"/>
              </a:rPr>
              <a:t>SST</a:t>
            </a:r>
            <a:r>
              <a:rPr lang="en-US" sz="4400" b="1" spc="300" noProof="0" dirty="0" smtClean="0">
                <a:latin typeface="+mj-lt"/>
                <a:ea typeface="+mj-ea"/>
                <a:cs typeface="+mj-cs"/>
              </a:rPr>
              <a:t> </a:t>
            </a:r>
            <a:r>
              <a:rPr lang="en-US" sz="4400" b="1" spc="300" noProof="0" dirty="0" smtClean="0">
                <a:latin typeface="+mj-lt"/>
                <a:ea typeface="+mj-ea"/>
                <a:cs typeface="+mj-cs"/>
              </a:rPr>
              <a:t>Data</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8" name="Content Placeholder 5" descr="Figure 2_DMC.pdf"/>
          <p:cNvPicPr>
            <a:picLocks noGrp="1" noChangeAspect="1"/>
          </p:cNvPicPr>
          <p:nvPr>
            <p:ph idx="1"/>
          </p:nvPr>
        </p:nvPicPr>
        <p:blipFill>
          <a:blip r:embed="rId5" cstate="print"/>
          <a:srcRect l="-22521" r="-22521"/>
          <a:stretch>
            <a:fillRect/>
          </a:stretch>
        </p:blipFill>
        <p:spPr>
          <a:xfrm>
            <a:off x="-1317452" y="1441781"/>
            <a:ext cx="9820151" cy="5153772"/>
          </a:xfrm>
        </p:spPr>
      </p:pic>
      <p:pic>
        <p:nvPicPr>
          <p:cNvPr id="19" name="Picture 18" descr="Confidence Rubric.png"/>
          <p:cNvPicPr>
            <a:picLocks noChangeAspect="1"/>
          </p:cNvPicPr>
          <p:nvPr/>
        </p:nvPicPr>
        <p:blipFill>
          <a:blip r:embed="rId6" cstate="print"/>
          <a:stretch>
            <a:fillRect/>
          </a:stretch>
        </p:blipFill>
        <p:spPr>
          <a:xfrm>
            <a:off x="7061103" y="2960287"/>
            <a:ext cx="1803433" cy="2922244"/>
          </a:xfrm>
          <a:prstGeom prst="rect">
            <a:avLst/>
          </a:prstGeom>
          <a:effectLst>
            <a:outerShdw blurRad="50800" dist="38100" dir="2700000">
              <a:srgbClr val="000000">
                <a:alpha val="43000"/>
              </a:srgbClr>
            </a:outerShdw>
          </a:effectLst>
        </p:spPr>
      </p:pic>
      <p:sp>
        <p:nvSpPr>
          <p:cNvPr id="21" name="Rectangle 20"/>
          <p:cNvSpPr/>
          <p:nvPr/>
        </p:nvSpPr>
        <p:spPr>
          <a:xfrm>
            <a:off x="6346896" y="6597352"/>
            <a:ext cx="2844223"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a:t>
            </a:r>
            <a:r>
              <a:rPr lang="en-US" sz="1100" i="1" dirty="0" err="1" smtClean="0">
                <a:solidFill>
                  <a:schemeClr val="tx1">
                    <a:lumMod val="85000"/>
                    <a:lumOff val="15000"/>
                  </a:schemeClr>
                </a:solidFill>
              </a:rPr>
              <a:t>Dowsett</a:t>
            </a:r>
            <a:r>
              <a:rPr lang="en-US" sz="1100" i="1" dirty="0" smtClean="0">
                <a:solidFill>
                  <a:schemeClr val="tx1">
                    <a:lumMod val="85000"/>
                    <a:lumOff val="15000"/>
                  </a:schemeClr>
                </a:solidFill>
              </a:rPr>
              <a:t> et al., 2012</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60382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3_DMC.pdf"/>
          <p:cNvPicPr>
            <a:picLocks noChangeAspect="1"/>
          </p:cNvPicPr>
          <p:nvPr/>
        </p:nvPicPr>
        <p:blipFill>
          <a:blip r:embed="rId2" cstate="print"/>
          <a:srcRect l="-4588" r="-4588"/>
          <a:stretch>
            <a:fillRect/>
          </a:stretch>
        </p:blipFill>
        <p:spPr>
          <a:xfrm>
            <a:off x="72681" y="1727831"/>
            <a:ext cx="9001272" cy="4724005"/>
          </a:xfrm>
          <a:prstGeom prst="rect">
            <a:avLst/>
          </a:prstGeom>
        </p:spPr>
      </p:pic>
      <p:grpSp>
        <p:nvGrpSpPr>
          <p:cNvPr id="5"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SST </a:t>
            </a:r>
            <a:r>
              <a:rPr lang="en-US" sz="4400" b="1" spc="300" noProof="0" dirty="0" smtClean="0">
                <a:latin typeface="+mj-lt"/>
                <a:ea typeface="+mj-ea"/>
                <a:cs typeface="+mj-cs"/>
              </a:rPr>
              <a:t>Data/Model Comparison</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178950" y="1268760"/>
            <a:ext cx="8892480" cy="523220"/>
          </a:xfrm>
          <a:prstGeom prst="rect">
            <a:avLst/>
          </a:prstGeom>
          <a:noFill/>
        </p:spPr>
        <p:txBody>
          <a:bodyPr wrap="square" rtlCol="0">
            <a:spAutoFit/>
          </a:bodyPr>
          <a:lstStyle/>
          <a:p>
            <a:r>
              <a:rPr lang="en-GB" sz="2800" dirty="0" smtClean="0"/>
              <a:t>Mean Annual SST comparison (with Model and Data Errors)</a:t>
            </a:r>
            <a:endParaRPr lang="en-GB" sz="2800" dirty="0"/>
          </a:p>
        </p:txBody>
      </p:sp>
    </p:spTree>
    <p:extLst>
      <p:ext uri="{BB962C8B-B14F-4D97-AF65-F5344CB8AC3E}">
        <p14:creationId xmlns:p14="http://schemas.microsoft.com/office/powerpoint/2010/main" val="197595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DMC</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4" cstate="print"/>
          <a:srcRect/>
          <a:stretch>
            <a:fillRect/>
          </a:stretch>
        </p:blipFill>
        <p:spPr bwMode="auto">
          <a:xfrm>
            <a:off x="1403648" y="1844824"/>
            <a:ext cx="6480720" cy="4586112"/>
          </a:xfrm>
          <a:prstGeom prst="rect">
            <a:avLst/>
          </a:prstGeom>
          <a:noFill/>
          <a:ln w="9525">
            <a:noFill/>
            <a:miter lim="800000"/>
            <a:headEnd/>
            <a:tailEnd/>
          </a:ln>
        </p:spPr>
      </p:pic>
      <p:sp>
        <p:nvSpPr>
          <p:cNvPr id="11" name="TextBox 10"/>
          <p:cNvSpPr txBox="1"/>
          <p:nvPr/>
        </p:nvSpPr>
        <p:spPr>
          <a:xfrm>
            <a:off x="178950" y="1268760"/>
            <a:ext cx="8892480" cy="461665"/>
          </a:xfrm>
          <a:prstGeom prst="rect">
            <a:avLst/>
          </a:prstGeom>
          <a:noFill/>
        </p:spPr>
        <p:txBody>
          <a:bodyPr wrap="square" rtlCol="0">
            <a:spAutoFit/>
          </a:bodyPr>
          <a:lstStyle/>
          <a:p>
            <a:r>
              <a:rPr lang="en-GB" sz="2400" dirty="0" smtClean="0"/>
              <a:t>45 </a:t>
            </a:r>
            <a:r>
              <a:rPr lang="en-GB" sz="2400" dirty="0" err="1" smtClean="0"/>
              <a:t>palaeobotanical</a:t>
            </a:r>
            <a:r>
              <a:rPr lang="en-GB" sz="2400" dirty="0" smtClean="0"/>
              <a:t> sites where surface temperature can be estimated</a:t>
            </a:r>
            <a:endParaRPr lang="en-GB" sz="2400" dirty="0"/>
          </a:p>
        </p:txBody>
      </p:sp>
      <p:sp>
        <p:nvSpPr>
          <p:cNvPr id="12" name="Rectangle 11"/>
          <p:cNvSpPr/>
          <p:nvPr/>
        </p:nvSpPr>
        <p:spPr>
          <a:xfrm>
            <a:off x="6072958" y="6607456"/>
            <a:ext cx="3118161"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in review</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323225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l="49404"/>
          <a:stretch>
            <a:fillRect/>
          </a:stretch>
        </p:blipFill>
        <p:spPr bwMode="auto">
          <a:xfrm>
            <a:off x="3591023" y="3645024"/>
            <a:ext cx="5693321" cy="2921124"/>
          </a:xfrm>
          <a:prstGeom prst="rect">
            <a:avLst/>
          </a:prstGeom>
          <a:noFill/>
          <a:ln w="9525">
            <a:noFill/>
            <a:miter lim="800000"/>
            <a:headEnd/>
            <a:tailEnd/>
          </a:ln>
        </p:spPr>
      </p:pic>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DMC</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r="50596"/>
          <a:stretch>
            <a:fillRect/>
          </a:stretch>
        </p:blipFill>
        <p:spPr bwMode="auto">
          <a:xfrm>
            <a:off x="251520" y="1268760"/>
            <a:ext cx="5207448" cy="2736304"/>
          </a:xfrm>
          <a:prstGeom prst="rect">
            <a:avLst/>
          </a:prstGeom>
          <a:noFill/>
          <a:ln w="9525">
            <a:noFill/>
            <a:miter lim="800000"/>
            <a:headEnd/>
            <a:tailEnd/>
          </a:ln>
        </p:spPr>
      </p:pic>
      <p:sp>
        <p:nvSpPr>
          <p:cNvPr id="12" name="TextBox 11"/>
          <p:cNvSpPr txBox="1"/>
          <p:nvPr/>
        </p:nvSpPr>
        <p:spPr>
          <a:xfrm>
            <a:off x="5364088" y="1556792"/>
            <a:ext cx="2808312" cy="1200329"/>
          </a:xfrm>
          <a:prstGeom prst="rect">
            <a:avLst/>
          </a:prstGeom>
          <a:noFill/>
        </p:spPr>
        <p:txBody>
          <a:bodyPr wrap="square" rtlCol="0">
            <a:spAutoFit/>
          </a:bodyPr>
          <a:lstStyle/>
          <a:p>
            <a:r>
              <a:rPr lang="en-GB" sz="2400" dirty="0" smtClean="0"/>
              <a:t>Proxy-based temperature anomaly</a:t>
            </a:r>
            <a:endParaRPr lang="en-GB" sz="2400" dirty="0"/>
          </a:p>
        </p:txBody>
      </p:sp>
      <p:sp>
        <p:nvSpPr>
          <p:cNvPr id="13" name="TextBox 12"/>
          <p:cNvSpPr txBox="1"/>
          <p:nvPr/>
        </p:nvSpPr>
        <p:spPr>
          <a:xfrm>
            <a:off x="755576" y="4221088"/>
            <a:ext cx="2808312" cy="1569660"/>
          </a:xfrm>
          <a:prstGeom prst="rect">
            <a:avLst/>
          </a:prstGeom>
          <a:noFill/>
        </p:spPr>
        <p:txBody>
          <a:bodyPr wrap="square" rtlCol="0">
            <a:spAutoFit/>
          </a:bodyPr>
          <a:lstStyle/>
          <a:p>
            <a:pPr algn="r"/>
            <a:r>
              <a:rPr lang="en-GB" sz="2400" dirty="0" smtClean="0"/>
              <a:t>Degree of data-model discordance (anomaly versus anomaly)</a:t>
            </a:r>
            <a:endParaRPr lang="en-GB" sz="2400" dirty="0"/>
          </a:p>
        </p:txBody>
      </p:sp>
      <p:sp>
        <p:nvSpPr>
          <p:cNvPr id="14" name="Rectangle 13"/>
          <p:cNvSpPr/>
          <p:nvPr/>
        </p:nvSpPr>
        <p:spPr>
          <a:xfrm>
            <a:off x="6072958" y="6607456"/>
            <a:ext cx="3118161"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in review</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1549724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942</Words>
  <Application>Microsoft Office PowerPoint</Application>
  <PresentationFormat>On-screen Show (4:3)</PresentationFormat>
  <Paragraphs>147</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PlioMIP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Data-Model Comparison</vt:lpstr>
      <vt:lpstr>PowerPoint Presentation</vt:lpstr>
      <vt:lpstr>Pliocene Uncertainty…</vt:lpstr>
      <vt:lpstr>PowerPoint Presentation</vt:lpstr>
      <vt:lpstr>Pliocene Uncertainty…</vt:lpstr>
      <vt:lpstr>PowerPoint Presentation</vt:lpstr>
      <vt:lpstr>PowerPoint Presentation</vt:lpstr>
      <vt:lpstr>PowerPoint Presentation</vt:lpstr>
      <vt:lpstr>Time slice</vt:lpstr>
      <vt:lpstr>Time slice</vt:lpstr>
      <vt:lpstr>Time slice</vt:lpstr>
      <vt:lpstr>Time slice</vt:lpstr>
      <vt:lpstr>PowerPoint Presentation</vt:lpstr>
      <vt:lpstr>PowerPoint Presentation</vt:lpstr>
      <vt:lpstr>PowerPoint Presentation</vt:lpstr>
      <vt:lpstr>PowerPoint Presentation</vt:lpstr>
      <vt:lpstr>Acknowledgments</vt:lpstr>
    </vt:vector>
  </TitlesOfParts>
  <Company>University of Leeds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Aisling Dolan</dc:creator>
  <cp:lastModifiedBy>earamh</cp:lastModifiedBy>
  <cp:revision>130</cp:revision>
  <dcterms:created xsi:type="dcterms:W3CDTF">2013-07-01T10:38:11Z</dcterms:created>
  <dcterms:modified xsi:type="dcterms:W3CDTF">2014-09-12T16:51:23Z</dcterms:modified>
</cp:coreProperties>
</file>