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97" r:id="rId3"/>
    <p:sldId id="258" r:id="rId4"/>
    <p:sldId id="259" r:id="rId5"/>
    <p:sldId id="288" r:id="rId6"/>
    <p:sldId id="298" r:id="rId7"/>
    <p:sldId id="289" r:id="rId8"/>
    <p:sldId id="290" r:id="rId9"/>
    <p:sldId id="299" r:id="rId10"/>
    <p:sldId id="300" r:id="rId11"/>
    <p:sldId id="301" r:id="rId12"/>
    <p:sldId id="292" r:id="rId13"/>
    <p:sldId id="302" r:id="rId14"/>
    <p:sldId id="293" r:id="rId15"/>
    <p:sldId id="294" r:id="rId16"/>
    <p:sldId id="295" r:id="rId17"/>
    <p:sldId id="303" r:id="rId18"/>
    <p:sldId id="304" r:id="rId19"/>
    <p:sldId id="30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00"/>
    <a:srgbClr val="FFFFFF"/>
    <a:srgbClr val="4F81BD"/>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5" autoAdjust="0"/>
    <p:restoredTop sz="86588" autoAdjust="0"/>
  </p:normalViewPr>
  <p:slideViewPr>
    <p:cSldViewPr>
      <p:cViewPr varScale="1">
        <p:scale>
          <a:sx n="83" d="100"/>
          <a:sy n="83" d="100"/>
        </p:scale>
        <p:origin x="-90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B925F-7D77-4D12-9483-2C33D553D220}" type="doc">
      <dgm:prSet loTypeId="urn:microsoft.com/office/officeart/2005/8/layout/hProcess9" loCatId="process" qsTypeId="urn:microsoft.com/office/officeart/2005/8/quickstyle/simple1#2" qsCatId="simple" csTypeId="urn:microsoft.com/office/officeart/2005/8/colors/accent1_2#2" csCatId="accent1" phldr="1"/>
      <dgm:spPr/>
      <dgm:t>
        <a:bodyPr/>
        <a:lstStyle/>
        <a:p>
          <a:endParaRPr lang="en-GB"/>
        </a:p>
      </dgm:t>
    </dgm:pt>
    <dgm:pt modelId="{009B03E5-BE17-48C9-81D1-37EA1012743E}">
      <dgm:prSet/>
      <dgm:spPr/>
      <dgm:t>
        <a:bodyPr/>
        <a:lstStyle/>
        <a:p>
          <a:pPr rtl="0"/>
          <a:r>
            <a:rPr lang="en-GB" dirty="0" smtClean="0"/>
            <a:t>Understand climate variability through the Pliocene</a:t>
          </a:r>
          <a:endParaRPr lang="en-GB" dirty="0"/>
        </a:p>
      </dgm:t>
    </dgm:pt>
    <dgm:pt modelId="{95949FD8-BC0E-45F6-B6F1-2DC714A02346}" type="parTrans" cxnId="{C3C783F3-0299-4959-8A48-8BE47F8459F7}">
      <dgm:prSet/>
      <dgm:spPr/>
      <dgm:t>
        <a:bodyPr/>
        <a:lstStyle/>
        <a:p>
          <a:endParaRPr lang="en-GB"/>
        </a:p>
      </dgm:t>
    </dgm:pt>
    <dgm:pt modelId="{62142A3A-D49E-4F80-B32B-28AB8748736B}" type="sibTrans" cxnId="{C3C783F3-0299-4959-8A48-8BE47F8459F7}">
      <dgm:prSet/>
      <dgm:spPr/>
      <dgm:t>
        <a:bodyPr/>
        <a:lstStyle/>
        <a:p>
          <a:endParaRPr lang="en-GB"/>
        </a:p>
      </dgm:t>
    </dgm:pt>
    <dgm:pt modelId="{0380B4FB-EFE3-4766-9FD7-416482EA39E3}">
      <dgm:prSet/>
      <dgm:spPr/>
      <dgm:t>
        <a:bodyPr/>
        <a:lstStyle/>
        <a:p>
          <a:pPr rtl="0"/>
          <a:r>
            <a:rPr lang="en-GB" dirty="0" smtClean="0"/>
            <a:t>Large scale features and transient dynamics</a:t>
          </a:r>
          <a:endParaRPr lang="en-GB" dirty="0"/>
        </a:p>
      </dgm:t>
    </dgm:pt>
    <dgm:pt modelId="{24CD8B96-5924-4E2C-B461-FE5F61D1CCE5}" type="parTrans" cxnId="{5BF9D441-9533-49E9-BC5C-5F7B6B776773}">
      <dgm:prSet/>
      <dgm:spPr/>
      <dgm:t>
        <a:bodyPr/>
        <a:lstStyle/>
        <a:p>
          <a:endParaRPr lang="en-GB"/>
        </a:p>
      </dgm:t>
    </dgm:pt>
    <dgm:pt modelId="{D1349A2D-077D-421F-9952-49FE0C05810A}" type="sibTrans" cxnId="{5BF9D441-9533-49E9-BC5C-5F7B6B776773}">
      <dgm:prSet/>
      <dgm:spPr/>
      <dgm:t>
        <a:bodyPr/>
        <a:lstStyle/>
        <a:p>
          <a:endParaRPr lang="en-GB"/>
        </a:p>
      </dgm:t>
    </dgm:pt>
    <dgm:pt modelId="{A340F41C-195F-4DE5-B2E8-6809554CE892}">
      <dgm:prSet/>
      <dgm:spPr/>
      <dgm:t>
        <a:bodyPr/>
        <a:lstStyle/>
        <a:p>
          <a:pPr rtl="0"/>
          <a:r>
            <a:rPr lang="en-GB" dirty="0" smtClean="0"/>
            <a:t>Compare snap-shot vs. transient </a:t>
          </a:r>
          <a:endParaRPr lang="en-GB" dirty="0"/>
        </a:p>
      </dgm:t>
    </dgm:pt>
    <dgm:pt modelId="{5DB97BCF-AD02-464B-8097-DF62FD218AAE}" type="parTrans" cxnId="{A7E462CD-C8F7-44BF-834B-83536A3444B0}">
      <dgm:prSet/>
      <dgm:spPr/>
      <dgm:t>
        <a:bodyPr/>
        <a:lstStyle/>
        <a:p>
          <a:endParaRPr lang="en-GB"/>
        </a:p>
      </dgm:t>
    </dgm:pt>
    <dgm:pt modelId="{3F452CF5-F744-4297-86F6-37EDA8932416}" type="sibTrans" cxnId="{A7E462CD-C8F7-44BF-834B-83536A3444B0}">
      <dgm:prSet/>
      <dgm:spPr/>
      <dgm:t>
        <a:bodyPr/>
        <a:lstStyle/>
        <a:p>
          <a:endParaRPr lang="en-GB"/>
        </a:p>
      </dgm:t>
    </dgm:pt>
    <dgm:pt modelId="{FE8F9974-80EA-42E9-BC85-B40FF160C431}">
      <dgm:prSet/>
      <dgm:spPr/>
      <dgm:t>
        <a:bodyPr/>
        <a:lstStyle/>
        <a:p>
          <a:pPr rtl="0"/>
          <a:r>
            <a:rPr lang="en-GB" i="1" dirty="0" smtClean="0"/>
            <a:t>are there regions that are particularly dynamic?</a:t>
          </a:r>
          <a:endParaRPr lang="en-GB" i="1" dirty="0"/>
        </a:p>
      </dgm:t>
    </dgm:pt>
    <dgm:pt modelId="{FEC4DE7D-C60D-4919-AABD-67E99670FCA1}" type="parTrans" cxnId="{2E5BC502-D257-4F22-94A9-8A32B0477DB7}">
      <dgm:prSet/>
      <dgm:spPr/>
      <dgm:t>
        <a:bodyPr/>
        <a:lstStyle/>
        <a:p>
          <a:endParaRPr lang="en-GB"/>
        </a:p>
      </dgm:t>
    </dgm:pt>
    <dgm:pt modelId="{B9DB4D61-9D0F-4393-BF6A-C56AA2ED6777}" type="sibTrans" cxnId="{2E5BC502-D257-4F22-94A9-8A32B0477DB7}">
      <dgm:prSet/>
      <dgm:spPr/>
      <dgm:t>
        <a:bodyPr/>
        <a:lstStyle/>
        <a:p>
          <a:endParaRPr lang="en-GB"/>
        </a:p>
      </dgm:t>
    </dgm:pt>
    <dgm:pt modelId="{39318309-ED26-48CC-A20D-F9E60A828D7C}">
      <dgm:prSet/>
      <dgm:spPr/>
      <dgm:t>
        <a:bodyPr/>
        <a:lstStyle/>
        <a:p>
          <a:pPr rtl="0"/>
          <a:r>
            <a:rPr lang="en-GB" dirty="0" smtClean="0"/>
            <a:t>Increasing complexity</a:t>
          </a:r>
          <a:endParaRPr lang="en-GB" dirty="0"/>
        </a:p>
      </dgm:t>
    </dgm:pt>
    <dgm:pt modelId="{1232F340-C3FF-4555-AABD-0126870E2A18}" type="parTrans" cxnId="{B1F0BE2A-0EDF-4B58-A63D-AAD3599675AE}">
      <dgm:prSet/>
      <dgm:spPr/>
      <dgm:t>
        <a:bodyPr/>
        <a:lstStyle/>
        <a:p>
          <a:endParaRPr lang="en-GB"/>
        </a:p>
      </dgm:t>
    </dgm:pt>
    <dgm:pt modelId="{9017391B-27EA-4452-97F7-4AC7E3527A14}" type="sibTrans" cxnId="{B1F0BE2A-0EDF-4B58-A63D-AAD3599675AE}">
      <dgm:prSet/>
      <dgm:spPr/>
      <dgm:t>
        <a:bodyPr/>
        <a:lstStyle/>
        <a:p>
          <a:endParaRPr lang="en-GB"/>
        </a:p>
      </dgm:t>
    </dgm:pt>
    <dgm:pt modelId="{1837BD49-A17A-4B34-8E34-D0505C3E444B}">
      <dgm:prSet/>
      <dgm:spPr/>
      <dgm:t>
        <a:bodyPr/>
        <a:lstStyle/>
        <a:p>
          <a:pPr rtl="0"/>
          <a:r>
            <a:rPr lang="en-GB" dirty="0" smtClean="0"/>
            <a:t>Look at effect of different earth system components</a:t>
          </a:r>
          <a:endParaRPr lang="en-GB" dirty="0"/>
        </a:p>
      </dgm:t>
    </dgm:pt>
    <dgm:pt modelId="{666F9314-6EDC-4D86-AD90-8F4B12966334}" type="parTrans" cxnId="{4C706739-C28B-4ACF-89AB-B03C9450B290}">
      <dgm:prSet/>
      <dgm:spPr/>
      <dgm:t>
        <a:bodyPr/>
        <a:lstStyle/>
        <a:p>
          <a:endParaRPr lang="en-GB"/>
        </a:p>
      </dgm:t>
    </dgm:pt>
    <dgm:pt modelId="{E1461B0B-98B7-4AD9-BA7B-CBBB7F49D6C2}" type="sibTrans" cxnId="{4C706739-C28B-4ACF-89AB-B03C9450B290}">
      <dgm:prSet/>
      <dgm:spPr/>
      <dgm:t>
        <a:bodyPr/>
        <a:lstStyle/>
        <a:p>
          <a:endParaRPr lang="en-GB"/>
        </a:p>
      </dgm:t>
    </dgm:pt>
    <dgm:pt modelId="{BF15CCEB-7265-49B0-89F4-5288C1B50D85}">
      <dgm:prSet/>
      <dgm:spPr/>
      <dgm:t>
        <a:bodyPr/>
        <a:lstStyle/>
        <a:p>
          <a:pPr rtl="0"/>
          <a:r>
            <a:rPr lang="en-GB" dirty="0" smtClean="0"/>
            <a:t>Conduct Data-model comparison (DMC)</a:t>
          </a:r>
          <a:endParaRPr lang="en-GB" dirty="0"/>
        </a:p>
      </dgm:t>
    </dgm:pt>
    <dgm:pt modelId="{3B6A7A81-83C5-4EAA-8D37-22E008AAFC86}" type="parTrans" cxnId="{A066EE67-2F86-4899-BE9B-A6E79B5D9FA5}">
      <dgm:prSet/>
      <dgm:spPr/>
      <dgm:t>
        <a:bodyPr/>
        <a:lstStyle/>
        <a:p>
          <a:endParaRPr lang="en-GB"/>
        </a:p>
      </dgm:t>
    </dgm:pt>
    <dgm:pt modelId="{EBEE0D18-456E-4579-8C21-F8BF3C24FF42}" type="sibTrans" cxnId="{A066EE67-2F86-4899-BE9B-A6E79B5D9FA5}">
      <dgm:prSet/>
      <dgm:spPr/>
      <dgm:t>
        <a:bodyPr/>
        <a:lstStyle/>
        <a:p>
          <a:endParaRPr lang="en-GB"/>
        </a:p>
      </dgm:t>
    </dgm:pt>
    <dgm:pt modelId="{C25DDAB0-2A18-4A7C-9694-3364D5BEA390}">
      <dgm:prSet/>
      <dgm:spPr/>
      <dgm:t>
        <a:bodyPr/>
        <a:lstStyle/>
        <a:p>
          <a:pPr rtl="0"/>
          <a:r>
            <a:rPr lang="en-GB" dirty="0" smtClean="0"/>
            <a:t>Better understand Pliocene Earth system sensitivity</a:t>
          </a:r>
          <a:endParaRPr lang="en-GB" dirty="0"/>
        </a:p>
      </dgm:t>
    </dgm:pt>
    <dgm:pt modelId="{4F2C7973-0BFC-4286-9133-222DD1950E98}" type="parTrans" cxnId="{F27BDF80-9287-4340-A8B1-735FF03F9113}">
      <dgm:prSet/>
      <dgm:spPr/>
      <dgm:t>
        <a:bodyPr/>
        <a:lstStyle/>
        <a:p>
          <a:endParaRPr lang="en-GB"/>
        </a:p>
      </dgm:t>
    </dgm:pt>
    <dgm:pt modelId="{3658B5AF-FD64-48AE-98AA-3FC0DB76841A}" type="sibTrans" cxnId="{F27BDF80-9287-4340-A8B1-735FF03F9113}">
      <dgm:prSet/>
      <dgm:spPr/>
      <dgm:t>
        <a:bodyPr/>
        <a:lstStyle/>
        <a:p>
          <a:endParaRPr lang="en-GB"/>
        </a:p>
      </dgm:t>
    </dgm:pt>
    <dgm:pt modelId="{F8BA42AE-F7C7-4449-99A2-C3953C999560}" type="pres">
      <dgm:prSet presAssocID="{0E6B925F-7D77-4D12-9483-2C33D553D220}" presName="CompostProcess" presStyleCnt="0">
        <dgm:presLayoutVars>
          <dgm:dir/>
          <dgm:resizeHandles val="exact"/>
        </dgm:presLayoutVars>
      </dgm:prSet>
      <dgm:spPr/>
      <dgm:t>
        <a:bodyPr/>
        <a:lstStyle/>
        <a:p>
          <a:endParaRPr lang="en-GB"/>
        </a:p>
      </dgm:t>
    </dgm:pt>
    <dgm:pt modelId="{F0BA08F5-81A7-4209-A092-2C335842D338}" type="pres">
      <dgm:prSet presAssocID="{0E6B925F-7D77-4D12-9483-2C33D553D220}" presName="arrow" presStyleLbl="bgShp" presStyleIdx="0" presStyleCnt="1"/>
      <dgm:spPr/>
    </dgm:pt>
    <dgm:pt modelId="{2EDCF67E-14C3-4E42-9D1B-558DC29904E6}" type="pres">
      <dgm:prSet presAssocID="{0E6B925F-7D77-4D12-9483-2C33D553D220}" presName="linearProcess" presStyleCnt="0"/>
      <dgm:spPr/>
    </dgm:pt>
    <dgm:pt modelId="{B5D6182C-731A-41C6-B851-2B5708F76049}" type="pres">
      <dgm:prSet presAssocID="{009B03E5-BE17-48C9-81D1-37EA1012743E}" presName="textNode" presStyleLbl="node1" presStyleIdx="0" presStyleCnt="6">
        <dgm:presLayoutVars>
          <dgm:bulletEnabled val="1"/>
        </dgm:presLayoutVars>
      </dgm:prSet>
      <dgm:spPr/>
      <dgm:t>
        <a:bodyPr/>
        <a:lstStyle/>
        <a:p>
          <a:endParaRPr lang="en-GB"/>
        </a:p>
      </dgm:t>
    </dgm:pt>
    <dgm:pt modelId="{C8682722-4EB7-4F4E-AC1E-D4D562607281}" type="pres">
      <dgm:prSet presAssocID="{62142A3A-D49E-4F80-B32B-28AB8748736B}" presName="sibTrans" presStyleCnt="0"/>
      <dgm:spPr/>
    </dgm:pt>
    <dgm:pt modelId="{4429EFF7-A3D5-4818-939D-A10A3F7AE41D}" type="pres">
      <dgm:prSet presAssocID="{0380B4FB-EFE3-4766-9FD7-416482EA39E3}" presName="textNode" presStyleLbl="node1" presStyleIdx="1" presStyleCnt="6">
        <dgm:presLayoutVars>
          <dgm:bulletEnabled val="1"/>
        </dgm:presLayoutVars>
      </dgm:prSet>
      <dgm:spPr/>
      <dgm:t>
        <a:bodyPr/>
        <a:lstStyle/>
        <a:p>
          <a:endParaRPr lang="en-GB"/>
        </a:p>
      </dgm:t>
    </dgm:pt>
    <dgm:pt modelId="{563A5F1B-8885-4247-A2F8-30685F49414D}" type="pres">
      <dgm:prSet presAssocID="{D1349A2D-077D-421F-9952-49FE0C05810A}" presName="sibTrans" presStyleCnt="0"/>
      <dgm:spPr/>
    </dgm:pt>
    <dgm:pt modelId="{7A5ED6E2-AE14-4B3F-A66A-1952A6C89E7B}" type="pres">
      <dgm:prSet presAssocID="{A340F41C-195F-4DE5-B2E8-6809554CE892}" presName="textNode" presStyleLbl="node1" presStyleIdx="2" presStyleCnt="6">
        <dgm:presLayoutVars>
          <dgm:bulletEnabled val="1"/>
        </dgm:presLayoutVars>
      </dgm:prSet>
      <dgm:spPr/>
      <dgm:t>
        <a:bodyPr/>
        <a:lstStyle/>
        <a:p>
          <a:endParaRPr lang="en-GB"/>
        </a:p>
      </dgm:t>
    </dgm:pt>
    <dgm:pt modelId="{B13CB7F9-752A-410D-818B-68ECA3EFFEEF}" type="pres">
      <dgm:prSet presAssocID="{3F452CF5-F744-4297-86F6-37EDA8932416}" presName="sibTrans" presStyleCnt="0"/>
      <dgm:spPr/>
    </dgm:pt>
    <dgm:pt modelId="{61D7FAB9-2014-463A-8087-957EEA56B051}" type="pres">
      <dgm:prSet presAssocID="{39318309-ED26-48CC-A20D-F9E60A828D7C}" presName="textNode" presStyleLbl="node1" presStyleIdx="3" presStyleCnt="6">
        <dgm:presLayoutVars>
          <dgm:bulletEnabled val="1"/>
        </dgm:presLayoutVars>
      </dgm:prSet>
      <dgm:spPr/>
      <dgm:t>
        <a:bodyPr/>
        <a:lstStyle/>
        <a:p>
          <a:endParaRPr lang="en-GB"/>
        </a:p>
      </dgm:t>
    </dgm:pt>
    <dgm:pt modelId="{64DDBF8B-0578-4740-A8C7-2C776A1515FB}" type="pres">
      <dgm:prSet presAssocID="{9017391B-27EA-4452-97F7-4AC7E3527A14}" presName="sibTrans" presStyleCnt="0"/>
      <dgm:spPr/>
    </dgm:pt>
    <dgm:pt modelId="{67BB8099-6005-4C3D-95AE-B85520F36701}" type="pres">
      <dgm:prSet presAssocID="{BF15CCEB-7265-49B0-89F4-5288C1B50D85}" presName="textNode" presStyleLbl="node1" presStyleIdx="4" presStyleCnt="6">
        <dgm:presLayoutVars>
          <dgm:bulletEnabled val="1"/>
        </dgm:presLayoutVars>
      </dgm:prSet>
      <dgm:spPr/>
      <dgm:t>
        <a:bodyPr/>
        <a:lstStyle/>
        <a:p>
          <a:endParaRPr lang="en-GB"/>
        </a:p>
      </dgm:t>
    </dgm:pt>
    <dgm:pt modelId="{70256736-8644-4C93-AE8A-7D22EC3969BF}" type="pres">
      <dgm:prSet presAssocID="{EBEE0D18-456E-4579-8C21-F8BF3C24FF42}" presName="sibTrans" presStyleCnt="0"/>
      <dgm:spPr/>
    </dgm:pt>
    <dgm:pt modelId="{62C0503E-A876-479E-BDA9-F797BBDC68B5}" type="pres">
      <dgm:prSet presAssocID="{C25DDAB0-2A18-4A7C-9694-3364D5BEA390}" presName="textNode" presStyleLbl="node1" presStyleIdx="5" presStyleCnt="6">
        <dgm:presLayoutVars>
          <dgm:bulletEnabled val="1"/>
        </dgm:presLayoutVars>
      </dgm:prSet>
      <dgm:spPr/>
      <dgm:t>
        <a:bodyPr/>
        <a:lstStyle/>
        <a:p>
          <a:endParaRPr lang="en-GB"/>
        </a:p>
      </dgm:t>
    </dgm:pt>
  </dgm:ptLst>
  <dgm:cxnLst>
    <dgm:cxn modelId="{2E5BC502-D257-4F22-94A9-8A32B0477DB7}" srcId="{A340F41C-195F-4DE5-B2E8-6809554CE892}" destId="{FE8F9974-80EA-42E9-BC85-B40FF160C431}" srcOrd="0" destOrd="0" parTransId="{FEC4DE7D-C60D-4919-AABD-67E99670FCA1}" sibTransId="{B9DB4D61-9D0F-4393-BF6A-C56AA2ED6777}"/>
    <dgm:cxn modelId="{836DB1C8-0BE5-4D70-A204-DA4D9C357207}" type="presOf" srcId="{0380B4FB-EFE3-4766-9FD7-416482EA39E3}" destId="{4429EFF7-A3D5-4818-939D-A10A3F7AE41D}" srcOrd="0" destOrd="0" presId="urn:microsoft.com/office/officeart/2005/8/layout/hProcess9"/>
    <dgm:cxn modelId="{BB8AED1C-5EEB-40A3-BB23-CEDD5AD7F2DC}" type="presOf" srcId="{1837BD49-A17A-4B34-8E34-D0505C3E444B}" destId="{61D7FAB9-2014-463A-8087-957EEA56B051}" srcOrd="0" destOrd="1" presId="urn:microsoft.com/office/officeart/2005/8/layout/hProcess9"/>
    <dgm:cxn modelId="{5BF9D441-9533-49E9-BC5C-5F7B6B776773}" srcId="{0E6B925F-7D77-4D12-9483-2C33D553D220}" destId="{0380B4FB-EFE3-4766-9FD7-416482EA39E3}" srcOrd="1" destOrd="0" parTransId="{24CD8B96-5924-4E2C-B461-FE5F61D1CCE5}" sibTransId="{D1349A2D-077D-421F-9952-49FE0C05810A}"/>
    <dgm:cxn modelId="{A7E462CD-C8F7-44BF-834B-83536A3444B0}" srcId="{0E6B925F-7D77-4D12-9483-2C33D553D220}" destId="{A340F41C-195F-4DE5-B2E8-6809554CE892}" srcOrd="2" destOrd="0" parTransId="{5DB97BCF-AD02-464B-8097-DF62FD218AAE}" sibTransId="{3F452CF5-F744-4297-86F6-37EDA8932416}"/>
    <dgm:cxn modelId="{C3C783F3-0299-4959-8A48-8BE47F8459F7}" srcId="{0E6B925F-7D77-4D12-9483-2C33D553D220}" destId="{009B03E5-BE17-48C9-81D1-37EA1012743E}" srcOrd="0" destOrd="0" parTransId="{95949FD8-BC0E-45F6-B6F1-2DC714A02346}" sibTransId="{62142A3A-D49E-4F80-B32B-28AB8748736B}"/>
    <dgm:cxn modelId="{4C706739-C28B-4ACF-89AB-B03C9450B290}" srcId="{39318309-ED26-48CC-A20D-F9E60A828D7C}" destId="{1837BD49-A17A-4B34-8E34-D0505C3E444B}" srcOrd="0" destOrd="0" parTransId="{666F9314-6EDC-4D86-AD90-8F4B12966334}" sibTransId="{E1461B0B-98B7-4AD9-BA7B-CBBB7F49D6C2}"/>
    <dgm:cxn modelId="{396FB6F8-C462-4891-9962-456B5A2C9D48}" type="presOf" srcId="{BF15CCEB-7265-49B0-89F4-5288C1B50D85}" destId="{67BB8099-6005-4C3D-95AE-B85520F36701}" srcOrd="0" destOrd="0" presId="urn:microsoft.com/office/officeart/2005/8/layout/hProcess9"/>
    <dgm:cxn modelId="{D24CDAA5-7521-4016-9384-FE4BE291CB61}" type="presOf" srcId="{A340F41C-195F-4DE5-B2E8-6809554CE892}" destId="{7A5ED6E2-AE14-4B3F-A66A-1952A6C89E7B}" srcOrd="0" destOrd="0" presId="urn:microsoft.com/office/officeart/2005/8/layout/hProcess9"/>
    <dgm:cxn modelId="{319A3525-E572-458F-9695-CA67D6565E0C}" type="presOf" srcId="{009B03E5-BE17-48C9-81D1-37EA1012743E}" destId="{B5D6182C-731A-41C6-B851-2B5708F76049}" srcOrd="0" destOrd="0" presId="urn:microsoft.com/office/officeart/2005/8/layout/hProcess9"/>
    <dgm:cxn modelId="{B3A05B86-1197-4C83-96AB-3EC9AA4D3FB3}" type="presOf" srcId="{C25DDAB0-2A18-4A7C-9694-3364D5BEA390}" destId="{62C0503E-A876-479E-BDA9-F797BBDC68B5}" srcOrd="0" destOrd="0" presId="urn:microsoft.com/office/officeart/2005/8/layout/hProcess9"/>
    <dgm:cxn modelId="{9200EF12-12E0-4CCE-84BB-E6E5A63F813C}" type="presOf" srcId="{39318309-ED26-48CC-A20D-F9E60A828D7C}" destId="{61D7FAB9-2014-463A-8087-957EEA56B051}" srcOrd="0" destOrd="0" presId="urn:microsoft.com/office/officeart/2005/8/layout/hProcess9"/>
    <dgm:cxn modelId="{DA82943C-7194-4747-A5E3-E76D483427AD}" type="presOf" srcId="{FE8F9974-80EA-42E9-BC85-B40FF160C431}" destId="{7A5ED6E2-AE14-4B3F-A66A-1952A6C89E7B}" srcOrd="0" destOrd="1" presId="urn:microsoft.com/office/officeart/2005/8/layout/hProcess9"/>
    <dgm:cxn modelId="{A066EE67-2F86-4899-BE9B-A6E79B5D9FA5}" srcId="{0E6B925F-7D77-4D12-9483-2C33D553D220}" destId="{BF15CCEB-7265-49B0-89F4-5288C1B50D85}" srcOrd="4" destOrd="0" parTransId="{3B6A7A81-83C5-4EAA-8D37-22E008AAFC86}" sibTransId="{EBEE0D18-456E-4579-8C21-F8BF3C24FF42}"/>
    <dgm:cxn modelId="{64CC00AC-02E1-4A92-9A0F-B86172560EF6}" type="presOf" srcId="{0E6B925F-7D77-4D12-9483-2C33D553D220}" destId="{F8BA42AE-F7C7-4449-99A2-C3953C999560}" srcOrd="0" destOrd="0" presId="urn:microsoft.com/office/officeart/2005/8/layout/hProcess9"/>
    <dgm:cxn modelId="{B1F0BE2A-0EDF-4B58-A63D-AAD3599675AE}" srcId="{0E6B925F-7D77-4D12-9483-2C33D553D220}" destId="{39318309-ED26-48CC-A20D-F9E60A828D7C}" srcOrd="3" destOrd="0" parTransId="{1232F340-C3FF-4555-AABD-0126870E2A18}" sibTransId="{9017391B-27EA-4452-97F7-4AC7E3527A14}"/>
    <dgm:cxn modelId="{F27BDF80-9287-4340-A8B1-735FF03F9113}" srcId="{0E6B925F-7D77-4D12-9483-2C33D553D220}" destId="{C25DDAB0-2A18-4A7C-9694-3364D5BEA390}" srcOrd="5" destOrd="0" parTransId="{4F2C7973-0BFC-4286-9133-222DD1950E98}" sibTransId="{3658B5AF-FD64-48AE-98AA-3FC0DB76841A}"/>
    <dgm:cxn modelId="{A357C080-DDC9-4874-A0BA-599A8B7B34F0}" type="presParOf" srcId="{F8BA42AE-F7C7-4449-99A2-C3953C999560}" destId="{F0BA08F5-81A7-4209-A092-2C335842D338}" srcOrd="0" destOrd="0" presId="urn:microsoft.com/office/officeart/2005/8/layout/hProcess9"/>
    <dgm:cxn modelId="{4DCC4EDD-E1B6-468E-A6DC-184902C89919}" type="presParOf" srcId="{F8BA42AE-F7C7-4449-99A2-C3953C999560}" destId="{2EDCF67E-14C3-4E42-9D1B-558DC29904E6}" srcOrd="1" destOrd="0" presId="urn:microsoft.com/office/officeart/2005/8/layout/hProcess9"/>
    <dgm:cxn modelId="{E76D0168-AB7E-4DBB-9B20-5059C61EE2EC}" type="presParOf" srcId="{2EDCF67E-14C3-4E42-9D1B-558DC29904E6}" destId="{B5D6182C-731A-41C6-B851-2B5708F76049}" srcOrd="0" destOrd="0" presId="urn:microsoft.com/office/officeart/2005/8/layout/hProcess9"/>
    <dgm:cxn modelId="{3F77B426-E3B5-4943-ADA3-73DDD7EC04E3}" type="presParOf" srcId="{2EDCF67E-14C3-4E42-9D1B-558DC29904E6}" destId="{C8682722-4EB7-4F4E-AC1E-D4D562607281}" srcOrd="1" destOrd="0" presId="urn:microsoft.com/office/officeart/2005/8/layout/hProcess9"/>
    <dgm:cxn modelId="{03BA2E29-37E8-4692-87F5-8CA563FCCB6C}" type="presParOf" srcId="{2EDCF67E-14C3-4E42-9D1B-558DC29904E6}" destId="{4429EFF7-A3D5-4818-939D-A10A3F7AE41D}" srcOrd="2" destOrd="0" presId="urn:microsoft.com/office/officeart/2005/8/layout/hProcess9"/>
    <dgm:cxn modelId="{095D7624-ECAC-4EE5-B7F1-EC64EFD81987}" type="presParOf" srcId="{2EDCF67E-14C3-4E42-9D1B-558DC29904E6}" destId="{563A5F1B-8885-4247-A2F8-30685F49414D}" srcOrd="3" destOrd="0" presId="urn:microsoft.com/office/officeart/2005/8/layout/hProcess9"/>
    <dgm:cxn modelId="{A40EF10E-F19B-47D1-BFB9-F40043A4E35E}" type="presParOf" srcId="{2EDCF67E-14C3-4E42-9D1B-558DC29904E6}" destId="{7A5ED6E2-AE14-4B3F-A66A-1952A6C89E7B}" srcOrd="4" destOrd="0" presId="urn:microsoft.com/office/officeart/2005/8/layout/hProcess9"/>
    <dgm:cxn modelId="{8EC17F8B-DC30-4D3C-BA76-83D0F36AC5C2}" type="presParOf" srcId="{2EDCF67E-14C3-4E42-9D1B-558DC29904E6}" destId="{B13CB7F9-752A-410D-818B-68ECA3EFFEEF}" srcOrd="5" destOrd="0" presId="urn:microsoft.com/office/officeart/2005/8/layout/hProcess9"/>
    <dgm:cxn modelId="{670A6820-BA22-4FE4-A2E9-47E129C53DD6}" type="presParOf" srcId="{2EDCF67E-14C3-4E42-9D1B-558DC29904E6}" destId="{61D7FAB9-2014-463A-8087-957EEA56B051}" srcOrd="6" destOrd="0" presId="urn:microsoft.com/office/officeart/2005/8/layout/hProcess9"/>
    <dgm:cxn modelId="{E004F813-7865-48E2-97A0-28AAACBC5795}" type="presParOf" srcId="{2EDCF67E-14C3-4E42-9D1B-558DC29904E6}" destId="{64DDBF8B-0578-4740-A8C7-2C776A1515FB}" srcOrd="7" destOrd="0" presId="urn:microsoft.com/office/officeart/2005/8/layout/hProcess9"/>
    <dgm:cxn modelId="{4BE503C6-7E93-4948-8906-738222CEB7A2}" type="presParOf" srcId="{2EDCF67E-14C3-4E42-9D1B-558DC29904E6}" destId="{67BB8099-6005-4C3D-95AE-B85520F36701}" srcOrd="8" destOrd="0" presId="urn:microsoft.com/office/officeart/2005/8/layout/hProcess9"/>
    <dgm:cxn modelId="{7894EB33-CB0B-4EEF-9C9E-41AD5CA9C959}" type="presParOf" srcId="{2EDCF67E-14C3-4E42-9D1B-558DC29904E6}" destId="{70256736-8644-4C93-AE8A-7D22EC3969BF}" srcOrd="9" destOrd="0" presId="urn:microsoft.com/office/officeart/2005/8/layout/hProcess9"/>
    <dgm:cxn modelId="{B997D5EF-3458-4DB4-9A4B-919FEC4498DB}" type="presParOf" srcId="{2EDCF67E-14C3-4E42-9D1B-558DC29904E6}" destId="{62C0503E-A876-479E-BDA9-F797BBDC68B5}" srcOrd="10" destOrd="0" presId="urn:microsoft.com/office/officeart/2005/8/layout/hProcess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BA08F5-81A7-4209-A092-2C335842D338}">
      <dsp:nvSpPr>
        <dsp:cNvPr id="0" name=""/>
        <dsp:cNvSpPr/>
      </dsp:nvSpPr>
      <dsp:spPr>
        <a:xfrm>
          <a:off x="617219" y="0"/>
          <a:ext cx="6995160" cy="47853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6182C-731A-41C6-B851-2B5708F76049}">
      <dsp:nvSpPr>
        <dsp:cNvPr id="0" name=""/>
        <dsp:cNvSpPr/>
      </dsp:nvSpPr>
      <dsp:spPr>
        <a:xfrm>
          <a:off x="2260"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Understand climate variability through the Pliocene</a:t>
          </a:r>
          <a:endParaRPr lang="en-GB" sz="1600" kern="1200" dirty="0"/>
        </a:p>
      </dsp:txBody>
      <dsp:txXfrm>
        <a:off x="2260" y="1435618"/>
        <a:ext cx="1316012" cy="1914158"/>
      </dsp:txXfrm>
    </dsp:sp>
    <dsp:sp modelId="{4429EFF7-A3D5-4818-939D-A10A3F7AE41D}">
      <dsp:nvSpPr>
        <dsp:cNvPr id="0" name=""/>
        <dsp:cNvSpPr/>
      </dsp:nvSpPr>
      <dsp:spPr>
        <a:xfrm>
          <a:off x="1384073"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Large scale features and transient dynamics</a:t>
          </a:r>
          <a:endParaRPr lang="en-GB" sz="1600" kern="1200" dirty="0"/>
        </a:p>
      </dsp:txBody>
      <dsp:txXfrm>
        <a:off x="1384073" y="1435618"/>
        <a:ext cx="1316012" cy="1914158"/>
      </dsp:txXfrm>
    </dsp:sp>
    <dsp:sp modelId="{7A5ED6E2-AE14-4B3F-A66A-1952A6C89E7B}">
      <dsp:nvSpPr>
        <dsp:cNvPr id="0" name=""/>
        <dsp:cNvSpPr/>
      </dsp:nvSpPr>
      <dsp:spPr>
        <a:xfrm>
          <a:off x="2765886"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Compare snap-shot vs. transient </a:t>
          </a:r>
          <a:endParaRPr lang="en-GB" sz="1600" kern="1200" dirty="0"/>
        </a:p>
        <a:p>
          <a:pPr marL="114300" lvl="1" indent="-114300" algn="l" defTabSz="533400" rtl="0">
            <a:lnSpc>
              <a:spcPct val="90000"/>
            </a:lnSpc>
            <a:spcBef>
              <a:spcPct val="0"/>
            </a:spcBef>
            <a:spcAft>
              <a:spcPct val="15000"/>
            </a:spcAft>
            <a:buChar char="••"/>
          </a:pPr>
          <a:r>
            <a:rPr lang="en-GB" sz="1200" i="1" kern="1200" dirty="0" smtClean="0"/>
            <a:t>are there regions that are particularly dynamic?</a:t>
          </a:r>
          <a:endParaRPr lang="en-GB" sz="1200" i="1" kern="1200" dirty="0"/>
        </a:p>
      </dsp:txBody>
      <dsp:txXfrm>
        <a:off x="2765886" y="1435618"/>
        <a:ext cx="1316012" cy="1914158"/>
      </dsp:txXfrm>
    </dsp:sp>
    <dsp:sp modelId="{61D7FAB9-2014-463A-8087-957EEA56B051}">
      <dsp:nvSpPr>
        <dsp:cNvPr id="0" name=""/>
        <dsp:cNvSpPr/>
      </dsp:nvSpPr>
      <dsp:spPr>
        <a:xfrm>
          <a:off x="4147700"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Increasing complexity</a:t>
          </a:r>
          <a:endParaRPr lang="en-GB" sz="1600" kern="1200" dirty="0"/>
        </a:p>
        <a:p>
          <a:pPr marL="114300" lvl="1" indent="-114300" algn="l" defTabSz="533400" rtl="0">
            <a:lnSpc>
              <a:spcPct val="90000"/>
            </a:lnSpc>
            <a:spcBef>
              <a:spcPct val="0"/>
            </a:spcBef>
            <a:spcAft>
              <a:spcPct val="15000"/>
            </a:spcAft>
            <a:buChar char="••"/>
          </a:pPr>
          <a:r>
            <a:rPr lang="en-GB" sz="1200" kern="1200" dirty="0" smtClean="0"/>
            <a:t>Look at effect of different earth system components</a:t>
          </a:r>
          <a:endParaRPr lang="en-GB" sz="1200" kern="1200" dirty="0"/>
        </a:p>
      </dsp:txBody>
      <dsp:txXfrm>
        <a:off x="4147700" y="1435618"/>
        <a:ext cx="1316012" cy="1914158"/>
      </dsp:txXfrm>
    </dsp:sp>
    <dsp:sp modelId="{67BB8099-6005-4C3D-95AE-B85520F36701}">
      <dsp:nvSpPr>
        <dsp:cNvPr id="0" name=""/>
        <dsp:cNvSpPr/>
      </dsp:nvSpPr>
      <dsp:spPr>
        <a:xfrm>
          <a:off x="5529513"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Conduct Data-model comparison (DMC)</a:t>
          </a:r>
          <a:endParaRPr lang="en-GB" sz="1600" kern="1200" dirty="0"/>
        </a:p>
      </dsp:txBody>
      <dsp:txXfrm>
        <a:off x="5529513" y="1435618"/>
        <a:ext cx="1316012" cy="1914158"/>
      </dsp:txXfrm>
    </dsp:sp>
    <dsp:sp modelId="{62C0503E-A876-479E-BDA9-F797BBDC68B5}">
      <dsp:nvSpPr>
        <dsp:cNvPr id="0" name=""/>
        <dsp:cNvSpPr/>
      </dsp:nvSpPr>
      <dsp:spPr>
        <a:xfrm>
          <a:off x="6911326"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Better understand Pliocene Earth system sensitivity</a:t>
          </a:r>
          <a:endParaRPr lang="en-GB" sz="1600" kern="1200" dirty="0"/>
        </a:p>
      </dsp:txBody>
      <dsp:txXfrm>
        <a:off x="6911326" y="1435618"/>
        <a:ext cx="1316012" cy="19141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25408-B4C0-405B-A6BB-66092A175DC4}" type="datetimeFigureOut">
              <a:rPr lang="en-GB" smtClean="0"/>
              <a:pPr/>
              <a:t>06/09/2013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E28D8-76AE-4BE0-9D97-1F2EE269F9C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r>
              <a:rPr lang="en-GB" dirty="0" smtClean="0"/>
              <a:t>In theory models should be able to reproduce peak Pliocene warmth at every site across the globe. However, we need to know sensitivity of each site to all mPWP orbital changes, every BC change and uncertainty and if there are transient or   non-linear effects to account for </a:t>
            </a:r>
          </a:p>
          <a:p>
            <a:pPr defTabSz="457200" eaLnBrk="1" hangingPunct="1">
              <a:spcBef>
                <a:spcPct val="0"/>
              </a:spcBef>
              <a:defRPr/>
            </a:pPr>
            <a:endParaRPr lang="en-GB" dirty="0" smtClean="0"/>
          </a:p>
          <a:p>
            <a:pPr defTabSz="457200" eaLnBrk="1" hangingPunct="1">
              <a:spcBef>
                <a:spcPct val="0"/>
              </a:spcBef>
              <a:defRPr/>
            </a:pPr>
            <a:r>
              <a:rPr lang="en-GB" dirty="0" smtClean="0"/>
              <a:t>OR </a:t>
            </a:r>
          </a:p>
          <a:p>
            <a:pPr defTabSz="457200" eaLnBrk="1" hangingPunct="1">
              <a:spcBef>
                <a:spcPct val="0"/>
              </a:spcBef>
              <a:defRPr/>
            </a:pPr>
            <a:endParaRPr lang="en-GB" dirty="0" smtClean="0"/>
          </a:p>
          <a:p>
            <a:pPr defTabSz="457200" eaLnBrk="1" hangingPunct="1">
              <a:spcBef>
                <a:spcPct val="0"/>
              </a:spcBef>
              <a:defRPr/>
            </a:pPr>
            <a:r>
              <a:rPr lang="en-GB" dirty="0" smtClean="0"/>
              <a:t>We</a:t>
            </a:r>
            <a:r>
              <a:rPr lang="en-GB" baseline="0" dirty="0" smtClean="0"/>
              <a:t> could do a time slice</a:t>
            </a: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15635-4820-4990-9E4D-8CE77CC04A79}" type="datetimeFigureOut">
              <a:rPr lang="en-GB" smtClean="0"/>
              <a:pPr/>
              <a:t>06/09/2013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C15635-4820-4990-9E4D-8CE77CC04A79}" type="datetimeFigureOut">
              <a:rPr lang="en-GB" smtClean="0"/>
              <a:pPr/>
              <a:t>06/09/2013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C15635-4820-4990-9E4D-8CE77CC04A79}" type="datetimeFigureOut">
              <a:rPr lang="en-GB" smtClean="0"/>
              <a:pPr/>
              <a:t>06/09/2013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C15635-4820-4990-9E4D-8CE77CC04A79}" type="datetimeFigureOut">
              <a:rPr lang="en-GB" smtClean="0"/>
              <a:pPr/>
              <a:t>06/09/2013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15635-4820-4990-9E4D-8CE77CC04A79}" type="datetimeFigureOut">
              <a:rPr lang="en-GB" smtClean="0"/>
              <a:pPr/>
              <a:t>06/09/2013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15635-4820-4990-9E4D-8CE77CC04A79}" type="datetimeFigureOut">
              <a:rPr lang="en-GB" smtClean="0"/>
              <a:pPr/>
              <a:t>06/09/2013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15635-4820-4990-9E4D-8CE77CC04A79}" type="datetimeFigureOut">
              <a:rPr lang="en-GB" smtClean="0"/>
              <a:pPr/>
              <a:t>06/09/2013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15635-4820-4990-9E4D-8CE77CC04A79}" type="datetimeFigureOut">
              <a:rPr lang="en-GB" smtClean="0"/>
              <a:pPr/>
              <a:t>06/09/2013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62DEA-AA3A-4189-AF2D-1EF132E163F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openxmlformats.org/officeDocument/2006/relationships/hyperlink" Target="http://www.nasa.gov/" TargetMode="External"/><Relationship Id="rId7" Type="http://schemas.openxmlformats.org/officeDocument/2006/relationships/image" Target="../media/image4.png"/><Relationship Id="rId12" Type="http://schemas.openxmlformats.org/officeDocument/2006/relationships/image" Target="../media/image8.jpe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hyperlink" Target="http://pmip3.lsce.ipsl.fr/logos.shtml"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hyperlink" Target="http://www.northumbria.ac.uk/" TargetMode="External"/><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3.png"/><Relationship Id="rId7"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4.pn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Documents%20and%20Settings\earamh\Desktop\tdlqn_DMC_pw.wmv" TargetMode="External"/><Relationship Id="rId5" Type="http://schemas.openxmlformats.org/officeDocument/2006/relationships/image" Target="../media/image7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jpeg"/><Relationship Id="rId18" Type="http://schemas.openxmlformats.org/officeDocument/2006/relationships/image" Target="../media/image33.png"/><Relationship Id="rId26" Type="http://schemas.openxmlformats.org/officeDocument/2006/relationships/image" Target="../media/image41.jpeg"/><Relationship Id="rId39" Type="http://schemas.openxmlformats.org/officeDocument/2006/relationships/image" Target="../media/image54.jpeg"/><Relationship Id="rId3" Type="http://schemas.openxmlformats.org/officeDocument/2006/relationships/image" Target="../media/image13.png"/><Relationship Id="rId21" Type="http://schemas.openxmlformats.org/officeDocument/2006/relationships/image" Target="../media/image36.png"/><Relationship Id="rId34" Type="http://schemas.openxmlformats.org/officeDocument/2006/relationships/image" Target="../media/image49.gif"/><Relationship Id="rId42" Type="http://schemas.openxmlformats.org/officeDocument/2006/relationships/image" Target="../media/image56.png"/><Relationship Id="rId7" Type="http://schemas.openxmlformats.org/officeDocument/2006/relationships/image" Target="../media/image22.jpeg"/><Relationship Id="rId12" Type="http://schemas.openxmlformats.org/officeDocument/2006/relationships/image" Target="../media/image27.png"/><Relationship Id="rId17" Type="http://schemas.openxmlformats.org/officeDocument/2006/relationships/image" Target="../media/image32.jpeg"/><Relationship Id="rId25" Type="http://schemas.openxmlformats.org/officeDocument/2006/relationships/image" Target="../media/image40.png"/><Relationship Id="rId33" Type="http://schemas.openxmlformats.org/officeDocument/2006/relationships/image" Target="../media/image48.jpeg"/><Relationship Id="rId38" Type="http://schemas.openxmlformats.org/officeDocument/2006/relationships/image" Target="../media/image53.gif"/><Relationship Id="rId2" Type="http://schemas.openxmlformats.org/officeDocument/2006/relationships/image" Target="../media/image3.png"/><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gif"/><Relationship Id="rId41" Type="http://schemas.openxmlformats.org/officeDocument/2006/relationships/hyperlink" Target="http://erc.europa.eu/index.cfm" TargetMode="Externa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gif"/><Relationship Id="rId24" Type="http://schemas.openxmlformats.org/officeDocument/2006/relationships/image" Target="../media/image39.jpeg"/><Relationship Id="rId32" Type="http://schemas.openxmlformats.org/officeDocument/2006/relationships/image" Target="../media/image47.jpeg"/><Relationship Id="rId37" Type="http://schemas.openxmlformats.org/officeDocument/2006/relationships/image" Target="../media/image52.png"/><Relationship Id="rId40" Type="http://schemas.openxmlformats.org/officeDocument/2006/relationships/image" Target="../media/image55.jpeg"/><Relationship Id="rId45" Type="http://schemas.openxmlformats.org/officeDocument/2006/relationships/image" Target="../media/image12.png"/><Relationship Id="rId5" Type="http://schemas.openxmlformats.org/officeDocument/2006/relationships/image" Target="../media/image20.png"/><Relationship Id="rId15" Type="http://schemas.openxmlformats.org/officeDocument/2006/relationships/image" Target="../media/image30.gif"/><Relationship Id="rId23" Type="http://schemas.openxmlformats.org/officeDocument/2006/relationships/image" Target="../media/image38.jpeg"/><Relationship Id="rId28" Type="http://schemas.openxmlformats.org/officeDocument/2006/relationships/image" Target="../media/image43.tiff"/><Relationship Id="rId36" Type="http://schemas.openxmlformats.org/officeDocument/2006/relationships/image" Target="../media/image51.png"/><Relationship Id="rId10" Type="http://schemas.openxmlformats.org/officeDocument/2006/relationships/image" Target="../media/image25.png"/><Relationship Id="rId19" Type="http://schemas.openxmlformats.org/officeDocument/2006/relationships/image" Target="../media/image34.gif"/><Relationship Id="rId31" Type="http://schemas.openxmlformats.org/officeDocument/2006/relationships/image" Target="../media/image46.gif"/><Relationship Id="rId44" Type="http://schemas.openxmlformats.org/officeDocument/2006/relationships/hyperlink" Target="http://pmip3.lsce.ipsl.fr/logos.shtml" TargetMode="External"/><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tiff"/><Relationship Id="rId22" Type="http://schemas.openxmlformats.org/officeDocument/2006/relationships/image" Target="../media/image37.png"/><Relationship Id="rId27" Type="http://schemas.openxmlformats.org/officeDocument/2006/relationships/image" Target="../media/image42.jpeg"/><Relationship Id="rId30" Type="http://schemas.openxmlformats.org/officeDocument/2006/relationships/image" Target="../media/image45.png"/><Relationship Id="rId35" Type="http://schemas.openxmlformats.org/officeDocument/2006/relationships/image" Target="../media/image50.png"/><Relationship Id="rId43"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4.png"/><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6" name="Picture 14" descr="NASA Logo, National Aeronautics and Space Administration">
            <a:hlinkClick r:id="rId3"/>
          </p:cNvPr>
          <p:cNvPicPr>
            <a:picLocks noChangeAspect="1" noChangeArrowheads="1"/>
          </p:cNvPicPr>
          <p:nvPr/>
        </p:nvPicPr>
        <p:blipFill>
          <a:blip r:embed="rId4" cstate="print"/>
          <a:srcRect/>
          <a:stretch>
            <a:fillRect/>
          </a:stretch>
        </p:blipFill>
        <p:spPr bwMode="auto">
          <a:xfrm>
            <a:off x="6852226" y="6006886"/>
            <a:ext cx="1049259" cy="734482"/>
          </a:xfrm>
          <a:prstGeom prst="rect">
            <a:avLst/>
          </a:prstGeom>
          <a:noFill/>
        </p:spPr>
      </p:pic>
      <p:pic>
        <p:nvPicPr>
          <p:cNvPr id="6" name="Picture 32" descr="pliomiplogo_print.png"/>
          <p:cNvPicPr>
            <a:picLocks noChangeAspect="1" noChangeArrowheads="1"/>
          </p:cNvPicPr>
          <p:nvPr/>
        </p:nvPicPr>
        <p:blipFill>
          <a:blip r:embed="rId5" cstate="print">
            <a:lum bright="48000" contrast="-67000"/>
          </a:blip>
          <a:srcRect l="8101" t="-319" r="9165" b="60948"/>
          <a:stretch>
            <a:fillRect/>
          </a:stretch>
        </p:blipFill>
        <p:spPr bwMode="auto">
          <a:xfrm>
            <a:off x="1691680" y="836712"/>
            <a:ext cx="5484440" cy="1958732"/>
          </a:xfrm>
          <a:prstGeom prst="rect">
            <a:avLst/>
          </a:prstGeom>
          <a:noFill/>
          <a:ln w="9525">
            <a:noFill/>
            <a:miter lim="800000"/>
            <a:headEnd/>
            <a:tailEnd/>
          </a:ln>
          <a:effectLst>
            <a:softEdge rad="127000"/>
          </a:effectLst>
        </p:spPr>
      </p:pic>
      <p:pic>
        <p:nvPicPr>
          <p:cNvPr id="5" name="Picture 4" descr="Pliocene_climate_website.png"/>
          <p:cNvPicPr>
            <a:picLocks noChangeAspect="1"/>
          </p:cNvPicPr>
          <p:nvPr/>
        </p:nvPicPr>
        <p:blipFill>
          <a:blip r:embed="rId6" cstate="print"/>
          <a:srcRect r="288" b="16202"/>
          <a:stretch>
            <a:fillRect/>
          </a:stretch>
        </p:blipFill>
        <p:spPr>
          <a:xfrm>
            <a:off x="-1" y="-1"/>
            <a:ext cx="9144001" cy="1412777"/>
          </a:xfrm>
          <a:prstGeom prst="rect">
            <a:avLst/>
          </a:prstGeom>
        </p:spPr>
      </p:pic>
      <p:pic>
        <p:nvPicPr>
          <p:cNvPr id="7" name="Picture 32" descr="pliomiplogo_print.png"/>
          <p:cNvPicPr>
            <a:picLocks noChangeAspect="1" noChangeArrowheads="1"/>
          </p:cNvPicPr>
          <p:nvPr/>
        </p:nvPicPr>
        <p:blipFill>
          <a:blip r:embed="rId5" cstate="print">
            <a:lum bright="48000" contrast="-67000"/>
          </a:blip>
          <a:srcRect l="8101" t="55263" r="9165" b="12754"/>
          <a:stretch>
            <a:fillRect/>
          </a:stretch>
        </p:blipFill>
        <p:spPr bwMode="auto">
          <a:xfrm>
            <a:off x="1691680" y="3803556"/>
            <a:ext cx="5484440" cy="1988840"/>
          </a:xfrm>
          <a:prstGeom prst="rect">
            <a:avLst/>
          </a:prstGeom>
          <a:noFill/>
          <a:ln w="9525">
            <a:noFill/>
            <a:miter lim="800000"/>
            <a:headEnd/>
            <a:tailEnd/>
          </a:ln>
          <a:effectLst>
            <a:softEdge rad="127000"/>
          </a:effectLst>
        </p:spPr>
      </p:pic>
      <p:sp>
        <p:nvSpPr>
          <p:cNvPr id="3" name="TextBox 2"/>
          <p:cNvSpPr txBox="1"/>
          <p:nvPr/>
        </p:nvSpPr>
        <p:spPr>
          <a:xfrm>
            <a:off x="179512" y="2651428"/>
            <a:ext cx="8784976" cy="1200329"/>
          </a:xfrm>
          <a:prstGeom prst="rect">
            <a:avLst/>
          </a:prstGeom>
          <a:noFill/>
        </p:spPr>
        <p:txBody>
          <a:bodyPr wrap="square" rtlCol="0">
            <a:spAutoFit/>
          </a:bodyPr>
          <a:lstStyle/>
          <a:p>
            <a:pPr algn="ctr"/>
            <a:r>
              <a:rPr lang="en-GB" sz="3600" b="1" dirty="0" smtClean="0"/>
              <a:t>Modelling Pliocene warmth: how far have we come and what can we do next?</a:t>
            </a:r>
            <a:endParaRPr lang="en-GB" sz="3600" b="1" dirty="0">
              <a:effectLst/>
            </a:endParaRPr>
          </a:p>
        </p:txBody>
      </p:sp>
      <p:sp>
        <p:nvSpPr>
          <p:cNvPr id="4" name="TextBox 3"/>
          <p:cNvSpPr txBox="1"/>
          <p:nvPr/>
        </p:nvSpPr>
        <p:spPr>
          <a:xfrm>
            <a:off x="0" y="3789040"/>
            <a:ext cx="8784976" cy="1200329"/>
          </a:xfrm>
          <a:prstGeom prst="rect">
            <a:avLst/>
          </a:prstGeom>
          <a:noFill/>
        </p:spPr>
        <p:txBody>
          <a:bodyPr wrap="square" rtlCol="0">
            <a:spAutoFit/>
          </a:bodyPr>
          <a:lstStyle/>
          <a:p>
            <a:pPr algn="ctr"/>
            <a:r>
              <a:rPr lang="en-GB" sz="2400" b="1" dirty="0" smtClean="0"/>
              <a:t>Alan Haywood, Aisling Dolan, Stephen Hunter, Daniel Hill, Ulrich Salzmann, Harry Dowsett, Bette Otto-</a:t>
            </a:r>
            <a:r>
              <a:rPr lang="en-GB" sz="2400" b="1" dirty="0" err="1" smtClean="0"/>
              <a:t>Bliesner</a:t>
            </a:r>
            <a:r>
              <a:rPr lang="en-GB" sz="2400" b="1" dirty="0" smtClean="0"/>
              <a:t>, Mark Chandler, Dan Lunt, David Rowley and the PlioMIP Participants</a:t>
            </a:r>
            <a:endParaRPr lang="en-GB" sz="2400" b="1" dirty="0"/>
          </a:p>
        </p:txBody>
      </p:sp>
      <p:pic>
        <p:nvPicPr>
          <p:cNvPr id="9" name="Picture 8" descr="logo_black.gif"/>
          <p:cNvPicPr>
            <a:picLocks noChangeAspect="1"/>
          </p:cNvPicPr>
          <p:nvPr/>
        </p:nvPicPr>
        <p:blipFill>
          <a:blip r:embed="rId7" cstate="print"/>
          <a:srcRect/>
          <a:stretch>
            <a:fillRect/>
          </a:stretch>
        </p:blipFill>
        <p:spPr bwMode="auto">
          <a:xfrm>
            <a:off x="227490" y="6126717"/>
            <a:ext cx="1331168" cy="528241"/>
          </a:xfrm>
          <a:prstGeom prst="rect">
            <a:avLst/>
          </a:prstGeom>
          <a:noFill/>
          <a:ln w="9525">
            <a:noFill/>
            <a:miter lim="800000"/>
            <a:headEnd/>
            <a:tailEnd/>
          </a:ln>
        </p:spPr>
      </p:pic>
      <p:pic>
        <p:nvPicPr>
          <p:cNvPr id="10" name="Picture 9" descr="BGS_logo_colour.jpg"/>
          <p:cNvPicPr>
            <a:picLocks noChangeAspect="1"/>
          </p:cNvPicPr>
          <p:nvPr/>
        </p:nvPicPr>
        <p:blipFill>
          <a:blip r:embed="rId8" cstate="print"/>
          <a:stretch>
            <a:fillRect/>
          </a:stretch>
        </p:blipFill>
        <p:spPr>
          <a:xfrm>
            <a:off x="1739658" y="6078894"/>
            <a:ext cx="651510" cy="629161"/>
          </a:xfrm>
          <a:prstGeom prst="rect">
            <a:avLst/>
          </a:prstGeom>
        </p:spPr>
      </p:pic>
      <p:pic>
        <p:nvPicPr>
          <p:cNvPr id="69634" name="Picture 2" descr="Northumbria University">
            <a:hlinkClick r:id="rId9" tooltip="Northumbria University"/>
          </p:cNvPr>
          <p:cNvPicPr>
            <a:picLocks noChangeAspect="1" noChangeArrowheads="1"/>
          </p:cNvPicPr>
          <p:nvPr/>
        </p:nvPicPr>
        <p:blipFill>
          <a:blip r:embed="rId10" cstate="print"/>
          <a:srcRect/>
          <a:stretch>
            <a:fillRect/>
          </a:stretch>
        </p:blipFill>
        <p:spPr bwMode="auto">
          <a:xfrm>
            <a:off x="2459738" y="6150902"/>
            <a:ext cx="1400175" cy="485775"/>
          </a:xfrm>
          <a:prstGeom prst="rect">
            <a:avLst/>
          </a:prstGeom>
          <a:noFill/>
        </p:spPr>
      </p:pic>
      <p:sp>
        <p:nvSpPr>
          <p:cNvPr id="69636" name="AutoShape 4" descr="data:image/jpeg;base64,/9j/4AAQSkZJRgABAQAAAQABAAD/2wBDAAkGBwgHBgkIBwgKCgkLDRYPDQwMDRsUFRAWIB0iIiAdHx8kKDQsJCYxJx8fLT0tMTU3Ojo6Iys/RD84QzQ5Ojf/2wBDAQoKCg0MDRoPDxo3JR8lNzc3Nzc3Nzc3Nzc3Nzc3Nzc3Nzc3Nzc3Nzc3Nzc3Nzc3Nzc3Nzc3Nzc3Nzc3Nzc3Nzf/wAARCABmAP8DASIAAhEBAxEB/8QAHAAAAgIDAQEAAAAAAAAAAAAAAAcFBgEECAID/8QARxAAAQMDAQUEBQgJAgQHAAAAAQIDBAAFEQYHEiExQRNRYXEUIoGRoRUyNlKxssHRFhczQlNic3STI3IkVZLwNDVEVGNk4f/EABkBAQADAQEAAAAAAAAAAAAAAAABAwQCBf/EADARAAICAgEBBQYGAwEAAAAAAAABAgMEESESBRMxQVEVM1JhgdEUInGx4fAykaHx/9oADAMBAAIRAxEAPwB4V47RH1k++vR4jFc03NCPlOZw/wDUOfeNDLk5DoS43s6U7VH10++jtUfXT765i3U9wo3U9wqdGP2m/hOne1R9dPvo7VH10++uYt1PcKNwdwpoe038P/Tp3tUfXT76O1R9dPvrmLdT3CjcSogBOSeAHjTQ9pP4Tp5Kkq+aQfKslQSMkgDvNUfZTZ51qtMlc+OWDJcC20L4K3cAcR0qY2gjOjbp/R/EUPQjY3V1taJ7tEfXT769IUFDKSD5GuYN1PcKcexoBOnJQHL0tX3U0M2Pm99Pp6dF+rwpaUnBUB5mvdJfbElP6VsZAP8AwKPvuVBoyLu5h1a2OTtW/rp99e81y/upHIDhxFdEamvsfT1ocnSRvEYQ02DxcWeQHuJ8ganRTj5atUnJa0SylpSCVEJA5knFR71/s7B3XbpDSe4vJz9tIe+6iud+dUu4yVKbJylhJw2nyHXzOaignJ3UpJPPCR0oUS7S51CJ0jFvNslqCYtwiuqPIIdSSfZmt7eFcwbqTzAV51c9D61mWmazEuEhT1tcUEHtTks55EE9O8GmjqrtBSlqa0O3pWCRWM+rnIxjnSf1tr+VOkOwrLIUxCQSkvNnC3vEHonuxzpo133wpjuQ1pVzgQziVNjsnucdCT8a12tQ2Z5W61dYald3bp/OudFcSVq+cTnJ4k+2sEYOCMHGcEU0YPaUvhOnUrStIUlQKTyIOQa9dK51sOoLnYHkrt0lSG85Uyri2vwI/EcaeOldQMaitKJjICHAdx5reyW1jp+I8KGvHy43ceDJk18nn2WEb77qG0D95agkfGqltC1edPx0RYQBuD4JSSMhpP1iOp7hSbuM6Xc3y/cJDkhw/vOKzjyHIeyiRxkZsapdKW2dAr1JY0K3VXaECP8A5k/nW5Fnw5gzElsP/wBNwK+yuak/NJwcDmQOVZaWppxLrSlIcSfVWglJHkRTRnXaMt8xOnMivVLfZprKTcn/AJIuznavhJWw+eBWBzSe846+FMcUZ6NNsbYdUTB5UkrpoDUnpEmQ3DbeSt1awlDo3sEk8jinarkaVMe6a7v9yk/JLwZitPLQHOzQlsbqiOagSTw44zUGfMjCWlJN/oLyTGkRXizKYdYdHNt1BSoew18qb8qxX+5RfRtSxYNybxhMmOrs5DR708AlXlwFL/UGkbrZHSVx3ZEU8USW0Egj+Yc0nzro8u7FlDlLggKOVe2W1vuBthtbqzyQ2kqJ9gq+aU2by5ykSb7vxI2c9gP2jg8T+6Pj5UKqqZ2vUUVOxWG436V2FujqWR89xWQhH+4/hzpq2bS1j0dF+Urm+05JQP8AxD3AJJ6IT3/GsX3Vdl0hFFttMdl2SgYEZk4S34rUOvhzPxqjxLfqPX870iS4oRwf2yxhlvwQnqf+yag3RhXQ9JdU/wBhoaT1MzqUzXIrK22I7obQpZ9ZfDOcdPKsbQPobdP6P4ivvpfT0PTkJUWGpa1LO864s8VnlnHIeyvhtA+ht0/o/iKg9B9fcvr8dCB/OnHsc+jkr+7V91NJz86cexz6OSv7tX3U1J5XZ/vi+0mNsX0rY/sW/vuU56TG2L6Vsf2Lf33KI39oe5+qKMeVMrbNJX6Ta4gPqBC3SPHgB+NLU8qZu2aGsKttwA/08KYUfE8QPgfdUs82nfcWa+Qss8CeHLrXQmmbFAs9pjsR2GystguOFI3nFEZJJrnvgQQabugddRpUVi2Xh1LMtsBDbqzhL3Qceivt+FQW4M61NqX0Ina/Zo0VcK5xWkNKeWpp4ITjfOMpPngEe7upcHBGDyPOuk59tg3RpDVwisyWkneSl1AUAe/jWj+iWnP+SwP8CaGi/BdljlF6K/fb07H2XsS0rKZEmKy0FZ6qACj7smk3w5imxteQ3E09bYkZAaZD+6ltAwkAJOBilNUoyZzfeKL8kNPZRp2KuAq9S2UuuuLU2wFpyEJBwSPEkHj4VeL1Y7fd4LsWZGbUFpO6sJG8g9CD0NaegWUs6PtSUDAUwFnzVxPxNWAjNQerRVCNKWvI5llMqiynoy1BSmXFNkjqQcfhV42PTFNX+VEz6siPvEeKDw+8aZLmlbA86t12zwluLUVKUWUkknma+0HT9nt0j0iDbYkd7d3e0aaCVY7sihlqwZ12qexKa/lql6wuSlEkNOBpHgEjH25rT0vbmrrqK3wZOexfdw4AcZABJGfZUhtEgLg6unbySG5Cg+g94UOPxBqCgTX7fOYmRVAPMLC0E8s+Ph0qTz5vV7cvU6NagQ2I4jsxWUMgYDaUADHlSM1/amLNqiRGioCGHEJeQgckhWcgeGQabWltXW7UUdKW1pZmhP8AqRVq9YcskfWHHn78VITrDaLlI9In26LIe3QnfdaCjgdMnzNQetdTHIrXQIbTEhcbUlqdQcKEttPmFKCT8Ca6MBzUO1pWwNOodas8FDjagtCkspBSoHII8c1MAYqDrFolSmm9mDyqgaq2gwrOlUGyIbkSUEpUocGmj7OZz0HDvNX9XKqFZNAwbfIful9cbfX2i3Utq/ZNDJOTnmfPhUnWR3rSVf8Asr1ni641QRL+VJUOMr5rpdLaVD+VCcZHiffV2tEHVNs3UTbhGurHJSVo7NwDvCuR8j76rOq9pSGwqFpvCuaVS1J9VP8AsHXzPDzpdyLrcJLpdkT5bjmc5U+r8+HsoYHfVS9JuT9djqu12u9mPaI08J7WMh6K4EqHgpGCR7CR5VTbvq3Vl9CoVts8uChfA9khZcPhvkDH/fGoTTuurxZ3UpekOTImfXaeWVKA/lUeIPnwpgHUN/ehonWKHFvMJwcFJX2TrZ7lpPAkeHuFCxWq5cSa+RDaW2a4ImalUFZ9b0QKyM/zq6+Q95rd1NtBgWZs2/TzLL7rfqlaRhlnHcB87yHDx6VDXl7XupB6Kq2uxY6/nNt/6YP+5ROSPD4VNaZ2ewLOj06/uNSHkDe7NX7FrHXjz8zw8KEwUv8ACha+bNnZau6SYM6ddy+tcl4Kbce4b6QOg6D2YqX2gfQ26f0fxFbVgv8AAvqpXyaouNRlhsubuEqOM+r4eNau0D6G3T+j+IqDUklQ0nvgQP5049jn0clf3avuppOfnTj2OfRyV/dq+6mpPL7P98X2kxti+lbH9i399ynPSY2xfSpj+xb++5RHodoe5+pRjyPlXSN4tUW82x6DNRvNOD2pPQjxFc3Hka6eB4UZl7NSkpp/I571NpqfpyWWpaFLjqOGZIHqufkfA+zNQvTBGa6YlxY8xhbEtlDzKxhTbiQQR5UttUbMiA5K06rJ4qMNw8/BKjy8j76bOcjAlH81fK9Cr6Z1xd7EUt9oZkMc2HlZKR/KrmPLiKb+m9S2/UUUvQXCHE47RlYwtsnvHUeI4Vz6+y7HecZfbU062rdWhYwUnxrbsl1k2S5MT4aiHG1esnOA4nqk+H48aeJXj5c6n0y8BkbaCfk62f11fdpU/lTP2sSm5+nbLOYyWnl76fJSM0r/ABqUc5z3c2jobRgA0nacf+0b+yom9bQbXZro/bpLEpTrJAUptIIOUg9/jUrok50laD/9Rv7KW+uNK364aruEyFbXXo7qkFCwpIBwhIPM94NQelbOyFMXWueCzfrUsvWNN/6E/nUlp7XNu1BchAhsyUOFBXlxIAwMePjSRmRX4MpyNKbLb7St1aCRlJ9lWzZL9Lx/aufamhkpzLpWKEhja40q1qSAAhSWpzOSw6Rw8UnwOPZzpIXG3y7VMVEnsKZfTzSrr4g9R410rwNRt6sluvkYx7lGQ6n91WMKQe8HmKJmrJw1d+aPDOdULW24lTa1IWnilaTgp8iKvemNpU2ApuPewqZG5duP2iB3n632+da+qtnc+0IVJtqlTYaeJGB2rY8QPneY91UkcRkHIqTy93Y0vQ6Vt0+NcojcuE+h5hwZStP/AHwNbVI7ZvqF2z31qK64owpi0trQeISsnCVAdOJwfPwp4g1ye1jXq6G/MDypB6w1Pc75OfYlOhuIy6pKI7WQngSMq7zwp+dK5puf/mcz+u5941KMvaM5KKSfia2e4UUUVJ4wDnUzpnUU3T0wuw1b7LmA8wVEBwfgruNQ1FDqE3B7TG9FvuornEEjS0uBcGQPXjzG9yQ0e44UEnz+2oO6WTXmpnQ1cm0NMJP7NTiUNA9+Ekk/GqFGkvxXkvxnlsupPquIUQoe2rMztD1M02E+mtrwPnLYSTUaNqyYWLVjY0tF6YRpiA6wJCn3Xl77isYSDjGAO6vW0AE6OuuOjBPxFQ+y67z71FuMm5yVPuB8JTkABI3RwAHKrfcobdwgSYT2ezkNKaVjnhQI/GoPTr6Z0aguNHNPdTe2MvJVYpzQPrIlkkeBSnH2H3UrLpb5FruEiDKTh5he6eHPuI8CONSWkdSyNM3BUhpAeYdAS+0TjeA4gg94ya6PHxpqm1OR0HSV2vOJXqxsDmiG2k+e8s/jVikbWIPo59Ft0ovbvAOlISD5gk/ClldJ8i6z350xYW+8reUQMAdwA7gKg15uTXOHTF7NdltTz7bSASpxaUADvJApla+1dfLNqR2HBkIbYS0hSUlsE8Qc8TVe2bWRy7ajZfU2fRYSg64s8iofNT554+yprbHbFt3CHdUg9m636Os9AoZI94J91CiqM4Y7nHjkjLdtA1C7cYbb0xHZrkNpcHZJHqlQz8M07ByrmJJKSFJ4EcQR0NM607VGWoLTd1gvrkISEqcjlJC/HBIxTRdh5aW1ZI97ZLZHEaFdEDdkdp2KyP30kEjPiCPiaVlWjW+r3NTusobZLENglSEKIKlKPDJx3fiarbDLkh5DLCCt1xQQhA5knkKkyZUo2WtwL3fmFvbKrK+s/sHhjyO8BVB8KfE3TXb6G+QQoFxMZKUq6donBB/6hSIcQttam3ElLiFFK0KGCkjgQaFmZW4OLfoPXZrKErRlvOeLQU0od26oj7MVZ8d9I/Q2tF6aD0eQwt+E6rfw2RvIVyOM88gD3VcXtq9nCMswp619xShI9+9UaN9GXV3aUnyLzW/0vu39wfsFS+yX6Xj+1c+1NVq9z/lW7y5/Zlv0hwr3M53asuyX6XD+1c+1NGedU08lNepifr7UbM+S0iYgIQ8tIBZTwAURU9s91dd7xqP0O5SkLZVHWpKQ2EkqBT3eGapuuLW5adTz2VJPZvOqfaV0KVEnh5HI9lR1muT9nuce4xd0usKJAVyUCMEHzBodLIshdqTfDOkSOFI3abbI9s1UtERIQ3IZS+UJ5JUSoHH/AE59tW1O1i3lnKrbM7XHzQpG7nzz+FLjUV4fvt2euEhISpYCUoHJCByGffQ0Zt9VleovbNKKSJLJHMOpI88iumUchnurn7RdpcvGpIUdCT2bbgeeV3ISc/E4HtroEc6Ms7Ni1GTMngKS03ZzqJ+bIdbajFDjq1Jy+ORJI6U6TWDgeFDXdjwu0peQkf1a6k/gxv8AOPyo/VrqT+DG/wA4/KndnHOtW6SnYVvekx4rkt1CcpYb+cs9wpszPs+lLfIm/wBWupP4Mb/OPyo/VrqX+DG/zj8qcltkuyrexIkxlxHHEBSmFnKmyeh8a2qbJXZ9L9RI/q11L/Bjf5x+VH6tdSfwY3+cflTuFGRx4imx7Pp+ZT9m2n7hp6HMZuSG0rddC0bi94YAxVyrzkA8+J6VnNQbK4KuKivIr2qtJW/UjSTJCmpTYw3Ib4KA7j3jzpcT9mF+YcUIrkWU3+6oLKFHzBH4mmPZNTC+XWXGhwHvQ4qi2qYtQCVLHQDnVgBHTFSZ549N/wCYRadnupirHoKB4l5IFTVn2Vz3nQq8TGmGeqGDvrPtIwPjTazxxmjIFNnEcCmL2aVotMOzwkQ7eylphHIcyT3k9T417udtjXSE7DnNB1hwYUk/aPHxrbFBIHUVBs6Y9PTrgUd42V3Bp1SrRKafY5hD6ilafDOMH4VCnZ7qYEj0FJ8Q8mmx+kaFatOn246lKQx2zj2+MI8CO/iPfU7nAyTw8anZheFRNvQlImzPUT6h2qYsdJPEuOk49gBq/wCktCQdPLEpa/S5w5PLTgI4cd0dOvHiatgwcGs5402XVYdVb2kGDiqhqzQUG/umW04Yk4gAupG8leOW8nr5jjVuz3VGTrnKj3aHCYtj8hl8EuSknCGfOoLrYwnHU1wKeVsz1EwpXZpivp6Ft0jPsUBWl+gOpv8Alh/yo/OnueXGs5qdmR9n0v1Eizs11G4RvNRms9XHuXuBq46H0HM0/dBcZs1hxfZKb7FpJI4447xx3d1X6jNNndeFVXJSXiQeqNLwdSRUtTElDzeeyfR85GefmPClnP2YX6O4oRlxZTYPBQWUKPmCOHsJp0ZrB54ps7txarXtrkRQ2e6lJx6CkeJdTUnbtlt5edBnSI0VrqUqLi/YMAfGnETw7qgrLqNN2vVztzUZSUQFBKnyrIWT0A9hoUfgqItJ+Z9dN6dg6didhBQSpZy68s5W4fE/hUyKgrlqNELUNtsyYynXZoKt9KwA2kdT38jU7Q2w6UumPkYVypV6tMli/wA1/UCpxtLwS3ElQ3juxT3lIPPnz+NNUjIxVNGzuDvvNruM9UB5/t3IRUncUrOeJxnHtqCrIhOaSiRO6u8anjaecuMp22W2Clx91LpbU+opBBWoYPJQ+NaV+jyrRplq2R72qYbjcgiO42s5aR9Xe3iTxxnlzq13PQ0WZcpE6NcZsFcloNPojKSAtIAGOIOOAA9lfRWiLYHbOplTrTVqUVMspwUrUSCSrIyTlI60Ke5safHP6/3yKhOlSbxqO4xPRrhMg2xr0dtqLJS0lK8YK1kqTniCOvKvi+Lv8m6YsM6RJamSJS1OKS/lfZBWAN5J48CfdVtm6AhSZ019FwnR2Jy9+VGaUkIdOSTnIzjJPXrW6nSEBF5t9yaW62Lez2MeMkJ7NIwod2c+t39BQ5/D2Pe/3+f2KD8qv2dzVs23yX+yZWmLHDrpWEuFWFK9bPEYUanrfp5UB20T031xmS0z20xl51S1SOGT6pVwHPofhUojZ/bBZp1sckynUzJPpC3lFO+lfhgYxz5jqa2LVo2JCluTJkuTcJa2SwHZJB3GyMYSABjh+PfQmNE0+V/HIu0uXrUNrlXNES5uTZD+YslEpDbLKQeKN0rBzjI+b7aZV8UqPo2WucpZdbhEuFKylRWE8sjlk1GQtndvjrjofnTZcOM72zEN5SS2lffgDJ//AE1Yb7aG71a37e8+6y2+AFqaxvYznHEEUO6qpxi2/HQqIDT0DT9liQnnmpl/kYfcQ4QQ0leOAzwJ3hxHPFbz8lVju2qWbbJkehRIIRhb6l4eXuhJBJ4EFR9xq6XLRcObFtTTUuTFdtaAiM+yU7wGBzyCDyBr4OaAty7NLt6pcvfmPJeky95JddUDkZJGMZJ6UKvw9i4Xl9vueNn1ldj2yLdJc6XJfkxgUodcyhtCjvAAe7iarGqrgzPl3iaybnNjxEdiFofDLEZzOARhQKzk93WmmwwiOw2w0AlDaAhIA4AAYFU9ezmCuJOiC53BMaY92xaSpICFZzn5vHoOOeQ60LbKZ92oQPra7hJtOzlq4SXFOyGoZdCnDk5PFIPvFQNp09Im2qz3ReoHYt1kuh9xx51Su2STkICd4AdPyq+TbLFm2Vdpd3hHWyGiUnBAAwD58Kh7RoeLAmR5cifMnOREFEUSCndYH8oAHGpJlVNtcbWiizkNzH9Z3x115AaWlhgocKcrBCeOOYG6nhy41vl9b8DT9odcuk2U3FEmREjuBsEK4jtHFKBGAcYH4irL+r6B+j7lm9Pm9k7I7d13KN9Z7id3GOXTPCtiTomI9eHLk1Pmx1vMBh1tlYCVpCQnuyOAHI9POhUqLF5eP32L5m5TGdCXJbL8hImXFLMNPaFZSkYJAVnwx7PGpIBdm1plmZKcatlrU9J7V9Sg4oNkYIJ7yk48KtLegoDcG1wxMllm3yDISn1P9RRIPreryHLhjnXyv1gZtzV+uyI8y5vXFsNvRULSkhHBJ3CBngOPXlQjuLIpN+X9/co81mcrTlslquMsXS9SylR9IUB2ZVwwnOMZ3T7cVYHZ7yNX36Wl50RbRbuzSjfO6F7owcd/zq0tPWZc7UlmXDj3IW63tFbi5+96q+OEJBxyOOQ6Hwq2q0NDVDu0f06YFXR4OvOgo304VvbqfV+b0wc8KHNdU2tr+8fcX6IspFp0t/xk35QnyyskvrIS3vAA4z3YPvqRnyXbojVF9fmSW0Q1+jwUtvKQEKB3enPPD3mro5pOI3Otk9DsharVH7KNHBSEK4EZPDOTw644Cl29al3SP6DabZd4kiXNDkmM+pXYsI6qzgAnl3nh5UInXOta/vgXuzx32Nm+6886qQ5AccUtSyVgrSpQ488jIHsqiTLncZmjoESFLdCokRybNdDit4+uQhOeeefwpwKhoXAMPJS2WuyyOYGMcKr1t0HbbfY7hampEhSZ6dx19e6XAkDAA4Y4cTy6moNFlM2kl4a0VadeJT7710afcEWxQG0pSFndckuJAG99bBIz4itUsSYv6JyW5sxV1uTyXn1LfUQpskEjdzjGFfbV5j6LtrOmXrDvvKYfJU48SO0UrIIVkDGRgdOleLRouNbpbct+fMmvsM9jGVIUkhhOMeqABxweZqTjuLW+f/OfsVqwML1BfL5dpVwlIgRJeUMNOEIXucRnwwBw8agLfKnK06ymO8pmVfrsQ442cK3OAVjuG8r4UyrTpGLarBMtEaXJKJalqW+vdLgKkhPDhjkB0rUe0HCVb7XEjTZkZVtUVMvtlO+STk5yMc+PKoDx5tL1539f4ILTFvbRtLnNRlOri2yMG0F1ZWUk7vDJ48ys0yRUJp3TMawyJz7EiQ+7McC3FvqCjwzwzjxPOpuhporcI8+bM0UUULgooooAooooAooooAooooAooooAooooAooooAooooDBoIoooA3R3VmiigCsbo7hRRQAKzRRQBRRRQBRRRQBRRRQH//Z"/>
          <p:cNvSpPr>
            <a:spLocks noChangeAspect="1" noChangeArrowheads="1"/>
          </p:cNvSpPr>
          <p:nvPr/>
        </p:nvSpPr>
        <p:spPr bwMode="auto">
          <a:xfrm>
            <a:off x="63500" y="-330200"/>
            <a:ext cx="1666875" cy="6667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9638" name="AutoShape 6" descr="data:image/jpeg;base64,/9j/4AAQSkZJRgABAQAAAQABAAD/2wBDAAkGBwgHBgkIBwgKCgkLDRYPDQwMDRsUFRAWIB0iIiAdHx8kKDQsJCYxJx8fLT0tMTU3Ojo6Iys/RD84QzQ5Ojf/2wBDAQoKCg0MDRoPDxo3JR8lNzc3Nzc3Nzc3Nzc3Nzc3Nzc3Nzc3Nzc3Nzc3Nzc3Nzc3Nzc3Nzc3Nzc3Nzc3Nzc3Nzf/wAARCABmAP8DASIAAhEBAxEB/8QAHAAAAgIDAQEAAAAAAAAAAAAAAAcFBgEECAID/8QARxAAAQMDAQUEBQgJAgQHAAAAAQIDBAAFEQYHEiExQRNRYXEUIoGRoRUyNlKxssHRFhczQlNic3STI3IkVZLwNDVEVGNk4f/EABkBAQADAQEAAAAAAAAAAAAAAAABAwQCBf/EADARAAICAgEBBQYGAwEAAAAAAAABAgMEESESBRMxQVEVM1JhgdEUInGx4fAykaHx/9oADAMBAAIRAxEAPwB4V47RH1k++vR4jFc03NCPlOZw/wDUOfeNDLk5DoS43s6U7VH10++jtUfXT765i3U9wo3U9wqdGP2m/hOne1R9dPvo7VH10++uYt1PcKNwdwpoe038P/Tp3tUfXT76O1R9dPvrmLdT3CjcSogBOSeAHjTQ9pP4Tp5Kkq+aQfKslQSMkgDvNUfZTZ51qtMlc+OWDJcC20L4K3cAcR0qY2gjOjbp/R/EUPQjY3V1taJ7tEfXT769IUFDKSD5GuYN1PcKcexoBOnJQHL0tX3U0M2Pm99Pp6dF+rwpaUnBUB5mvdJfbElP6VsZAP8AwKPvuVBoyLu5h1a2OTtW/rp99e81y/upHIDhxFdEamvsfT1ocnSRvEYQ02DxcWeQHuJ8ganRTj5atUnJa0SylpSCVEJA5knFR71/s7B3XbpDSe4vJz9tIe+6iud+dUu4yVKbJylhJw2nyHXzOaignJ3UpJPPCR0oUS7S51CJ0jFvNslqCYtwiuqPIIdSSfZmt7eFcwbqTzAV51c9D61mWmazEuEhT1tcUEHtTks55EE9O8GmjqrtBSlqa0O3pWCRWM+rnIxjnSf1tr+VOkOwrLIUxCQSkvNnC3vEHonuxzpo133wpjuQ1pVzgQziVNjsnucdCT8a12tQ2Z5W61dYald3bp/OudFcSVq+cTnJ4k+2sEYOCMHGcEU0YPaUvhOnUrStIUlQKTyIOQa9dK51sOoLnYHkrt0lSG85Uyri2vwI/EcaeOldQMaitKJjICHAdx5reyW1jp+I8KGvHy43ceDJk18nn2WEb77qG0D95agkfGqltC1edPx0RYQBuD4JSSMhpP1iOp7hSbuM6Xc3y/cJDkhw/vOKzjyHIeyiRxkZsapdKW2dAr1JY0K3VXaECP8A5k/nW5Fnw5gzElsP/wBNwK+yuak/NJwcDmQOVZaWppxLrSlIcSfVWglJHkRTRnXaMt8xOnMivVLfZprKTcn/AJIuznavhJWw+eBWBzSe846+FMcUZ6NNsbYdUTB5UkrpoDUnpEmQ3DbeSt1awlDo3sEk8jinarkaVMe6a7v9yk/JLwZitPLQHOzQlsbqiOagSTw44zUGfMjCWlJN/oLyTGkRXizKYdYdHNt1BSoew18qb8qxX+5RfRtSxYNybxhMmOrs5DR708AlXlwFL/UGkbrZHSVx3ZEU8USW0Egj+Yc0nzro8u7FlDlLggKOVe2W1vuBthtbqzyQ2kqJ9gq+aU2by5ykSb7vxI2c9gP2jg8T+6Pj5UKqqZ2vUUVOxWG436V2FujqWR89xWQhH+4/hzpq2bS1j0dF+Urm+05JQP8AxD3AJJ6IT3/GsX3Vdl0hFFttMdl2SgYEZk4S34rUOvhzPxqjxLfqPX870iS4oRwf2yxhlvwQnqf+yag3RhXQ9JdU/wBhoaT1MzqUzXIrK22I7obQpZ9ZfDOcdPKsbQPobdP6P4ivvpfT0PTkJUWGpa1LO864s8VnlnHIeyvhtA+ht0/o/iKg9B9fcvr8dCB/OnHsc+jkr+7V91NJz86cexz6OSv7tX3U1J5XZ/vi+0mNsX0rY/sW/vuU56TG2L6Vsf2Lf33KI39oe5+qKMeVMrbNJX6Ta4gPqBC3SPHgB+NLU8qZu2aGsKttwA/08KYUfE8QPgfdUs82nfcWa+Qss8CeHLrXQmmbFAs9pjsR2GystguOFI3nFEZJJrnvgQQabugddRpUVi2Xh1LMtsBDbqzhL3Qceivt+FQW4M61NqX0Ina/Zo0VcK5xWkNKeWpp4ITjfOMpPngEe7upcHBGDyPOuk59tg3RpDVwisyWkneSl1AUAe/jWj+iWnP+SwP8CaGi/BdljlF6K/fb07H2XsS0rKZEmKy0FZ6qACj7smk3w5imxteQ3E09bYkZAaZD+6ltAwkAJOBilNUoyZzfeKL8kNPZRp2KuAq9S2UuuuLU2wFpyEJBwSPEkHj4VeL1Y7fd4LsWZGbUFpO6sJG8g9CD0NaegWUs6PtSUDAUwFnzVxPxNWAjNQerRVCNKWvI5llMqiynoy1BSmXFNkjqQcfhV42PTFNX+VEz6siPvEeKDw+8aZLmlbA86t12zwluLUVKUWUkknma+0HT9nt0j0iDbYkd7d3e0aaCVY7sihlqwZ12qexKa/lql6wuSlEkNOBpHgEjH25rT0vbmrrqK3wZOexfdw4AcZABJGfZUhtEgLg6unbySG5Cg+g94UOPxBqCgTX7fOYmRVAPMLC0E8s+Ph0qTz5vV7cvU6NagQ2I4jsxWUMgYDaUADHlSM1/amLNqiRGioCGHEJeQgckhWcgeGQabWltXW7UUdKW1pZmhP8AqRVq9YcskfWHHn78VITrDaLlI9In26LIe3QnfdaCjgdMnzNQetdTHIrXQIbTEhcbUlqdQcKEttPmFKCT8Ca6MBzUO1pWwNOodas8FDjagtCkspBSoHII8c1MAYqDrFolSmm9mDyqgaq2gwrOlUGyIbkSUEpUocGmj7OZz0HDvNX9XKqFZNAwbfIful9cbfX2i3Utq/ZNDJOTnmfPhUnWR3rSVf8Asr1ni641QRL+VJUOMr5rpdLaVD+VCcZHiffV2tEHVNs3UTbhGurHJSVo7NwDvCuR8j76rOq9pSGwqFpvCuaVS1J9VP8AsHXzPDzpdyLrcJLpdkT5bjmc5U+r8+HsoYHfVS9JuT9djqu12u9mPaI08J7WMh6K4EqHgpGCR7CR5VTbvq3Vl9CoVts8uChfA9khZcPhvkDH/fGoTTuurxZ3UpekOTImfXaeWVKA/lUeIPnwpgHUN/ehonWKHFvMJwcFJX2TrZ7lpPAkeHuFCxWq5cSa+RDaW2a4ImalUFZ9b0QKyM/zq6+Q95rd1NtBgWZs2/TzLL7rfqlaRhlnHcB87yHDx6VDXl7XupB6Kq2uxY6/nNt/6YP+5ROSPD4VNaZ2ewLOj06/uNSHkDe7NX7FrHXjz8zw8KEwUv8ACha+bNnZau6SYM6ddy+tcl4Kbce4b6QOg6D2YqX2gfQ26f0fxFbVgv8AAvqpXyaouNRlhsubuEqOM+r4eNau0D6G3T+j+IqDUklQ0nvgQP5049jn0clf3avuppOfnTj2OfRyV/dq+6mpPL7P98X2kxti+lbH9i399ynPSY2xfSpj+xb++5RHodoe5+pRjyPlXSN4tUW82x6DNRvNOD2pPQjxFc3Hka6eB4UZl7NSkpp/I571NpqfpyWWpaFLjqOGZIHqufkfA+zNQvTBGa6YlxY8xhbEtlDzKxhTbiQQR5UttUbMiA5K06rJ4qMNw8/BKjy8j76bOcjAlH81fK9Cr6Z1xd7EUt9oZkMc2HlZKR/KrmPLiKb+m9S2/UUUvQXCHE47RlYwtsnvHUeI4Vz6+y7HecZfbU062rdWhYwUnxrbsl1k2S5MT4aiHG1esnOA4nqk+H48aeJXj5c6n0y8BkbaCfk62f11fdpU/lTP2sSm5+nbLOYyWnl76fJSM0r/ABqUc5z3c2jobRgA0nacf+0b+yom9bQbXZro/bpLEpTrJAUptIIOUg9/jUrok50laD/9Rv7KW+uNK364aruEyFbXXo7qkFCwpIBwhIPM94NQelbOyFMXWueCzfrUsvWNN/6E/nUlp7XNu1BchAhsyUOFBXlxIAwMePjSRmRX4MpyNKbLb7St1aCRlJ9lWzZL9Lx/aufamhkpzLpWKEhja40q1qSAAhSWpzOSw6Rw8UnwOPZzpIXG3y7VMVEnsKZfTzSrr4g9R410rwNRt6sluvkYx7lGQ6n91WMKQe8HmKJmrJw1d+aPDOdULW24lTa1IWnilaTgp8iKvemNpU2ApuPewqZG5duP2iB3n632+da+qtnc+0IVJtqlTYaeJGB2rY8QPneY91UkcRkHIqTy93Y0vQ6Vt0+NcojcuE+h5hwZStP/AHwNbVI7ZvqF2z31qK64owpi0trQeISsnCVAdOJwfPwp4g1ye1jXq6G/MDypB6w1Pc75OfYlOhuIy6pKI7WQngSMq7zwp+dK5puf/mcz+u5941KMvaM5KKSfia2e4UUUVJ4wDnUzpnUU3T0wuw1b7LmA8wVEBwfgruNQ1FDqE3B7TG9FvuornEEjS0uBcGQPXjzG9yQ0e44UEnz+2oO6WTXmpnQ1cm0NMJP7NTiUNA9+Ekk/GqFGkvxXkvxnlsupPquIUQoe2rMztD1M02E+mtrwPnLYSTUaNqyYWLVjY0tF6YRpiA6wJCn3Xl77isYSDjGAO6vW0AE6OuuOjBPxFQ+y67z71FuMm5yVPuB8JTkABI3RwAHKrfcobdwgSYT2ezkNKaVjnhQI/GoPTr6Z0aguNHNPdTe2MvJVYpzQPrIlkkeBSnH2H3UrLpb5FruEiDKTh5he6eHPuI8CONSWkdSyNM3BUhpAeYdAS+0TjeA4gg94ya6PHxpqm1OR0HSV2vOJXqxsDmiG2k+e8s/jVikbWIPo59Ft0ovbvAOlISD5gk/ClldJ8i6z350xYW+8reUQMAdwA7gKg15uTXOHTF7NdltTz7bSASpxaUADvJApla+1dfLNqR2HBkIbYS0hSUlsE8Qc8TVe2bWRy7ajZfU2fRYSg64s8iofNT554+yprbHbFt3CHdUg9m636Os9AoZI94J91CiqM4Y7nHjkjLdtA1C7cYbb0xHZrkNpcHZJHqlQz8M07ByrmJJKSFJ4EcQR0NM607VGWoLTd1gvrkISEqcjlJC/HBIxTRdh5aW1ZI97ZLZHEaFdEDdkdp2KyP30kEjPiCPiaVlWjW+r3NTusobZLENglSEKIKlKPDJx3fiarbDLkh5DLCCt1xQQhA5knkKkyZUo2WtwL3fmFvbKrK+s/sHhjyO8BVB8KfE3TXb6G+QQoFxMZKUq6donBB/6hSIcQttam3ElLiFFK0KGCkjgQaFmZW4OLfoPXZrKErRlvOeLQU0od26oj7MVZ8d9I/Q2tF6aD0eQwt+E6rfw2RvIVyOM88gD3VcXtq9nCMswp619xShI9+9UaN9GXV3aUnyLzW/0vu39wfsFS+yX6Xj+1c+1NVq9z/lW7y5/Zlv0hwr3M53asuyX6XD+1c+1NGedU08lNepifr7UbM+S0iYgIQ8tIBZTwAURU9s91dd7xqP0O5SkLZVHWpKQ2EkqBT3eGapuuLW5adTz2VJPZvOqfaV0KVEnh5HI9lR1muT9nuce4xd0usKJAVyUCMEHzBodLIshdqTfDOkSOFI3abbI9s1UtERIQ3IZS+UJ5JUSoHH/AE59tW1O1i3lnKrbM7XHzQpG7nzz+FLjUV4fvt2euEhISpYCUoHJCByGffQ0Zt9VleovbNKKSJLJHMOpI88iumUchnurn7RdpcvGpIUdCT2bbgeeV3ISc/E4HtroEc6Ms7Ni1GTMngKS03ZzqJ+bIdbajFDjq1Jy+ORJI6U6TWDgeFDXdjwu0peQkf1a6k/gxv8AOPyo/VrqT+DG/wA4/KndnHOtW6SnYVvekx4rkt1CcpYb+cs9wpszPs+lLfIm/wBWupP4Mb/OPyo/VrqX+DG/zj8qcltkuyrexIkxlxHHEBSmFnKmyeh8a2qbJXZ9L9RI/q11L/Bjf5x+VH6tdSfwY3+cflTuFGRx4imx7Pp+ZT9m2n7hp6HMZuSG0rddC0bi94YAxVyrzkA8+J6VnNQbK4KuKivIr2qtJW/UjSTJCmpTYw3Ib4KA7j3jzpcT9mF+YcUIrkWU3+6oLKFHzBH4mmPZNTC+XWXGhwHvQ4qi2qYtQCVLHQDnVgBHTFSZ549N/wCYRadnupirHoKB4l5IFTVn2Vz3nQq8TGmGeqGDvrPtIwPjTazxxmjIFNnEcCmL2aVotMOzwkQ7eylphHIcyT3k9T417udtjXSE7DnNB1hwYUk/aPHxrbFBIHUVBs6Y9PTrgUd42V3Bp1SrRKafY5hD6ilafDOMH4VCnZ7qYEj0FJ8Q8mmx+kaFatOn246lKQx2zj2+MI8CO/iPfU7nAyTw8anZheFRNvQlImzPUT6h2qYsdJPEuOk49gBq/wCktCQdPLEpa/S5w5PLTgI4cd0dOvHiatgwcGs5402XVYdVb2kGDiqhqzQUG/umW04Yk4gAupG8leOW8nr5jjVuz3VGTrnKj3aHCYtj8hl8EuSknCGfOoLrYwnHU1wKeVsz1EwpXZpivp6Ft0jPsUBWl+gOpv8Alh/yo/OnueXGs5qdmR9n0v1Eizs11G4RvNRms9XHuXuBq46H0HM0/dBcZs1hxfZKb7FpJI4447xx3d1X6jNNndeFVXJSXiQeqNLwdSRUtTElDzeeyfR85GefmPClnP2YX6O4oRlxZTYPBQWUKPmCOHsJp0ZrB54ps7txarXtrkRQ2e6lJx6CkeJdTUnbtlt5edBnSI0VrqUqLi/YMAfGnETw7qgrLqNN2vVztzUZSUQFBKnyrIWT0A9hoUfgqItJ+Z9dN6dg6didhBQSpZy68s5W4fE/hUyKgrlqNELUNtsyYynXZoKt9KwA2kdT38jU7Q2w6UumPkYVypV6tMli/wA1/UCpxtLwS3ElQ3juxT3lIPPnz+NNUjIxVNGzuDvvNruM9UB5/t3IRUncUrOeJxnHtqCrIhOaSiRO6u8anjaecuMp22W2Clx91LpbU+opBBWoYPJQ+NaV+jyrRplq2R72qYbjcgiO42s5aR9Xe3iTxxnlzq13PQ0WZcpE6NcZsFcloNPojKSAtIAGOIOOAA9lfRWiLYHbOplTrTVqUVMspwUrUSCSrIyTlI60Ke5safHP6/3yKhOlSbxqO4xPRrhMg2xr0dtqLJS0lK8YK1kqTniCOvKvi+Lv8m6YsM6RJamSJS1OKS/lfZBWAN5J48CfdVtm6AhSZ019FwnR2Jy9+VGaUkIdOSTnIzjJPXrW6nSEBF5t9yaW62Lez2MeMkJ7NIwod2c+t39BQ5/D2Pe/3+f2KD8qv2dzVs23yX+yZWmLHDrpWEuFWFK9bPEYUanrfp5UB20T031xmS0z20xl51S1SOGT6pVwHPofhUojZ/bBZp1sckynUzJPpC3lFO+lfhgYxz5jqa2LVo2JCluTJkuTcJa2SwHZJB3GyMYSABjh+PfQmNE0+V/HIu0uXrUNrlXNES5uTZD+YslEpDbLKQeKN0rBzjI+b7aZV8UqPo2WucpZdbhEuFKylRWE8sjlk1GQtndvjrjofnTZcOM72zEN5SS2lffgDJ//AE1Yb7aG71a37e8+6y2+AFqaxvYznHEEUO6qpxi2/HQqIDT0DT9liQnnmpl/kYfcQ4QQ0leOAzwJ3hxHPFbz8lVju2qWbbJkehRIIRhb6l4eXuhJBJ4EFR9xq6XLRcObFtTTUuTFdtaAiM+yU7wGBzyCDyBr4OaAty7NLt6pcvfmPJeky95JddUDkZJGMZJ6UKvw9i4Xl9vueNn1ldj2yLdJc6XJfkxgUodcyhtCjvAAe7iarGqrgzPl3iaybnNjxEdiFofDLEZzOARhQKzk93WmmwwiOw2w0AlDaAhIA4AAYFU9ezmCuJOiC53BMaY92xaSpICFZzn5vHoOOeQ60LbKZ92oQPra7hJtOzlq4SXFOyGoZdCnDk5PFIPvFQNp09Im2qz3ReoHYt1kuh9xx51Su2STkICd4AdPyq+TbLFm2Vdpd3hHWyGiUnBAAwD58Kh7RoeLAmR5cifMnOREFEUSCndYH8oAHGpJlVNtcbWiizkNzH9Z3x115AaWlhgocKcrBCeOOYG6nhy41vl9b8DT9odcuk2U3FEmREjuBsEK4jtHFKBGAcYH4irL+r6B+j7lm9Pm9k7I7d13KN9Z7id3GOXTPCtiTomI9eHLk1Pmx1vMBh1tlYCVpCQnuyOAHI9POhUqLF5eP32L5m5TGdCXJbL8hImXFLMNPaFZSkYJAVnwx7PGpIBdm1plmZKcatlrU9J7V9Sg4oNkYIJ7yk48KtLegoDcG1wxMllm3yDISn1P9RRIPreryHLhjnXyv1gZtzV+uyI8y5vXFsNvRULSkhHBJ3CBngOPXlQjuLIpN+X9/co81mcrTlslquMsXS9SylR9IUB2ZVwwnOMZ3T7cVYHZ7yNX36Wl50RbRbuzSjfO6F7owcd/zq0tPWZc7UlmXDj3IW63tFbi5+96q+OEJBxyOOQ6Hwq2q0NDVDu0f06YFXR4OvOgo304VvbqfV+b0wc8KHNdU2tr+8fcX6IspFp0t/xk35QnyyskvrIS3vAA4z3YPvqRnyXbojVF9fmSW0Q1+jwUtvKQEKB3enPPD3mro5pOI3Otk9DsharVH7KNHBSEK4EZPDOTw644Cl29al3SP6DabZd4kiXNDkmM+pXYsI6qzgAnl3nh5UInXOta/vgXuzx32Nm+6886qQ5AccUtSyVgrSpQ488jIHsqiTLncZmjoESFLdCokRybNdDit4+uQhOeeefwpwKhoXAMPJS2WuyyOYGMcKr1t0HbbfY7hampEhSZ6dx19e6XAkDAA4Y4cTy6moNFlM2kl4a0VadeJT7710afcEWxQG0pSFndckuJAG99bBIz4itUsSYv6JyW5sxV1uTyXn1LfUQpskEjdzjGFfbV5j6LtrOmXrDvvKYfJU48SO0UrIIVkDGRgdOleLRouNbpbct+fMmvsM9jGVIUkhhOMeqABxweZqTjuLW+f/OfsVqwML1BfL5dpVwlIgRJeUMNOEIXucRnwwBw8agLfKnK06ymO8pmVfrsQ442cK3OAVjuG8r4UyrTpGLarBMtEaXJKJalqW+vdLgKkhPDhjkB0rUe0HCVb7XEjTZkZVtUVMvtlO+STk5yMc+PKoDx5tL1539f4ILTFvbRtLnNRlOri2yMG0F1ZWUk7vDJ48ys0yRUJp3TMawyJz7EiQ+7McC3FvqCjwzwzjxPOpuhporcI8+bM0UUULgooooAooooAooooAooooAooooAooooAooooAooooDBoIoooA3R3VmiigCsbo7hRRQAKzRRQBRRRQBRRRQBRRRQH//Z"/>
          <p:cNvSpPr>
            <a:spLocks noChangeAspect="1" noChangeArrowheads="1"/>
          </p:cNvSpPr>
          <p:nvPr/>
        </p:nvSpPr>
        <p:spPr bwMode="auto">
          <a:xfrm>
            <a:off x="63500" y="-330200"/>
            <a:ext cx="1666875" cy="6667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9640" name="Picture 8" descr="http://t1.gstatic.com/images?q=tbn:ANd9GcRemzhebSOMCFlQ7861xDW_FW6b1LLLhYNhLUwSswq8GSQ4HHox"/>
          <p:cNvPicPr>
            <a:picLocks noChangeAspect="1" noChangeArrowheads="1"/>
          </p:cNvPicPr>
          <p:nvPr/>
        </p:nvPicPr>
        <p:blipFill>
          <a:blip r:embed="rId11" cstate="print"/>
          <a:srcRect/>
          <a:stretch>
            <a:fillRect/>
          </a:stretch>
        </p:blipFill>
        <p:spPr bwMode="auto">
          <a:xfrm>
            <a:off x="3971907" y="6150902"/>
            <a:ext cx="1368152" cy="502889"/>
          </a:xfrm>
          <a:prstGeom prst="rect">
            <a:avLst/>
          </a:prstGeom>
          <a:noFill/>
        </p:spPr>
      </p:pic>
      <p:pic>
        <p:nvPicPr>
          <p:cNvPr id="69642" name="Picture 10" descr="http://t0.gstatic.com/images?q=tbn:ANd9GcRVXvQUixZw1v4JWExOJBxtxOl2UGYatMnscwzOkMTRWbtGXSKR"/>
          <p:cNvPicPr>
            <a:picLocks noChangeAspect="1" noChangeArrowheads="1"/>
          </p:cNvPicPr>
          <p:nvPr/>
        </p:nvPicPr>
        <p:blipFill>
          <a:blip r:embed="rId12" cstate="print"/>
          <a:srcRect/>
          <a:stretch>
            <a:fillRect/>
          </a:stretch>
        </p:blipFill>
        <p:spPr bwMode="auto">
          <a:xfrm>
            <a:off x="5484074" y="6150902"/>
            <a:ext cx="1512168" cy="483742"/>
          </a:xfrm>
          <a:prstGeom prst="rect">
            <a:avLst/>
          </a:prstGeom>
          <a:noFill/>
        </p:spPr>
      </p:pic>
      <p:pic>
        <p:nvPicPr>
          <p:cNvPr id="18" name="Picture 5"/>
          <p:cNvPicPr>
            <a:picLocks noChangeAspect="1" noChangeArrowheads="1"/>
          </p:cNvPicPr>
          <p:nvPr/>
        </p:nvPicPr>
        <p:blipFill>
          <a:blip r:embed="rId13" cstate="print"/>
          <a:srcRect r="9373"/>
          <a:stretch>
            <a:fillRect/>
          </a:stretch>
        </p:blipFill>
        <p:spPr bwMode="auto">
          <a:xfrm>
            <a:off x="7788330" y="6228045"/>
            <a:ext cx="1104150" cy="354905"/>
          </a:xfrm>
          <a:prstGeom prst="rect">
            <a:avLst/>
          </a:prstGeom>
          <a:noFill/>
          <a:ln w="9525">
            <a:noFill/>
            <a:round/>
            <a:headEnd/>
            <a:tailEnd/>
          </a:ln>
        </p:spPr>
      </p:pic>
      <p:pic>
        <p:nvPicPr>
          <p:cNvPr id="16" name="Picture 6"/>
          <p:cNvPicPr>
            <a:picLocks noChangeAspect="1" noChangeArrowheads="1"/>
          </p:cNvPicPr>
          <p:nvPr/>
        </p:nvPicPr>
        <p:blipFill>
          <a:blip r:embed="rId14" cstate="print"/>
          <a:srcRect/>
          <a:stretch>
            <a:fillRect/>
          </a:stretch>
        </p:blipFill>
        <p:spPr bwMode="auto">
          <a:xfrm>
            <a:off x="7884368" y="5085184"/>
            <a:ext cx="1075019" cy="985557"/>
          </a:xfrm>
          <a:prstGeom prst="rect">
            <a:avLst/>
          </a:prstGeom>
          <a:noFill/>
          <a:ln w="9525">
            <a:noFill/>
            <a:miter lim="800000"/>
            <a:headEnd/>
            <a:tailEnd/>
          </a:ln>
        </p:spPr>
      </p:pic>
      <p:pic>
        <p:nvPicPr>
          <p:cNvPr id="17" name="Picture 16" descr="pliomiplogo_print.png"/>
          <p:cNvPicPr>
            <a:picLocks noChangeAspect="1"/>
          </p:cNvPicPr>
          <p:nvPr/>
        </p:nvPicPr>
        <p:blipFill>
          <a:blip r:embed="rId15" cstate="print"/>
          <a:stretch>
            <a:fillRect/>
          </a:stretch>
        </p:blipFill>
        <p:spPr>
          <a:xfrm>
            <a:off x="107504" y="5157192"/>
            <a:ext cx="1305292" cy="1224136"/>
          </a:xfrm>
          <a:prstGeom prst="rect">
            <a:avLst/>
          </a:prstGeom>
        </p:spPr>
      </p:pic>
      <p:pic>
        <p:nvPicPr>
          <p:cNvPr id="19" name="Picture 4" descr="The big PMIP 3 logo">
            <a:hlinkClick r:id="rId16"/>
          </p:cNvPr>
          <p:cNvPicPr>
            <a:picLocks noChangeAspect="1" noChangeArrowheads="1"/>
          </p:cNvPicPr>
          <p:nvPr/>
        </p:nvPicPr>
        <p:blipFill>
          <a:blip r:embed="rId17" cstate="print"/>
          <a:srcRect/>
          <a:stretch>
            <a:fillRect/>
          </a:stretch>
        </p:blipFill>
        <p:spPr bwMode="auto">
          <a:xfrm>
            <a:off x="7164288" y="1556792"/>
            <a:ext cx="1836738" cy="863600"/>
          </a:xfrm>
          <a:prstGeom prst="rect">
            <a:avLst/>
          </a:prstGeom>
          <a:noFill/>
          <a:ln w="9525">
            <a:noFill/>
            <a:miter lim="800000"/>
            <a:headEnd/>
            <a:tailEnd/>
          </a:ln>
        </p:spPr>
      </p:pic>
    </p:spTree>
  </p:cSld>
  <p:clrMapOvr>
    <a:masterClrMapping/>
  </p:clrMapOvr>
  <p:transition advTm="58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259474"/>
            <a:ext cx="8229600" cy="1143000"/>
          </a:xfrm>
        </p:spPr>
        <p:txBody>
          <a:bodyPr/>
          <a:lstStyle/>
          <a:p>
            <a:r>
              <a:rPr lang="en-GB" b="1" smtClean="0">
                <a:solidFill>
                  <a:schemeClr val="bg1"/>
                </a:solidFill>
              </a:rPr>
              <a:t>Pliocene Uncertainty…</a:t>
            </a:r>
          </a:p>
        </p:txBody>
      </p:sp>
      <p:grpSp>
        <p:nvGrpSpPr>
          <p:cNvPr id="2"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17" name="Title 1"/>
          <p:cNvSpPr txBox="1">
            <a:spLocks/>
          </p:cNvSpPr>
          <p:nvPr/>
        </p:nvSpPr>
        <p:spPr>
          <a:xfrm>
            <a:off x="317959" y="97953"/>
            <a:ext cx="8214481"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(bioclimatic </a:t>
            </a:r>
            <a:r>
              <a:rPr lang="en-US" sz="4400" b="1" spc="300" dirty="0" smtClean="0">
                <a:latin typeface="+mj-lt"/>
                <a:ea typeface="+mj-ea"/>
                <a:cs typeface="+mj-cs"/>
              </a:rPr>
              <a:t>r</a:t>
            </a:r>
            <a:r>
              <a:rPr lang="en-US" sz="4400" b="1" spc="300" noProof="0" dirty="0" err="1" smtClean="0">
                <a:latin typeface="+mj-lt"/>
                <a:ea typeface="+mj-ea"/>
                <a:cs typeface="+mj-cs"/>
              </a:rPr>
              <a:t>ange</a:t>
            </a:r>
            <a:r>
              <a:rPr lang="en-US" sz="4400" b="1" spc="300" noProof="0" dirty="0" smtClean="0">
                <a:latin typeface="+mj-lt"/>
                <a:ea typeface="+mj-ea"/>
                <a:cs typeface="+mj-cs"/>
              </a:rPr>
              <a:t> and temporal </a:t>
            </a:r>
            <a:r>
              <a:rPr lang="en-US" sz="4400" b="1" spc="300" dirty="0" smtClean="0">
                <a:latin typeface="+mj-lt"/>
                <a:ea typeface="+mj-ea"/>
                <a:cs typeface="+mj-cs"/>
              </a:rPr>
              <a:t>v</a:t>
            </a:r>
            <a:r>
              <a:rPr lang="en-US" sz="4400" b="1" spc="300" noProof="0" dirty="0" err="1" smtClean="0">
                <a:latin typeface="+mj-lt"/>
                <a:ea typeface="+mj-ea"/>
                <a:cs typeface="+mj-cs"/>
              </a:rPr>
              <a:t>ariability</a:t>
            </a:r>
            <a:r>
              <a:rPr lang="en-US" sz="4400" b="1" spc="300" noProof="0" dirty="0" smtClean="0">
                <a:latin typeface="+mj-lt"/>
                <a:ea typeface="+mj-ea"/>
                <a:cs typeface="+mj-cs"/>
              </a:rPr>
              <a:t>)</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8" name="Picture 2"/>
          <p:cNvPicPr>
            <a:picLocks noChangeAspect="1" noChangeArrowheads="1"/>
          </p:cNvPicPr>
          <p:nvPr/>
        </p:nvPicPr>
        <p:blipFill>
          <a:blip r:embed="rId4" cstate="print"/>
          <a:srcRect/>
          <a:stretch>
            <a:fillRect/>
          </a:stretch>
        </p:blipFill>
        <p:spPr bwMode="auto">
          <a:xfrm>
            <a:off x="5076056" y="3356992"/>
            <a:ext cx="3888432" cy="1872208"/>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5076056" y="1844824"/>
            <a:ext cx="3754702" cy="1440160"/>
          </a:xfrm>
          <a:prstGeom prst="rect">
            <a:avLst/>
          </a:prstGeom>
          <a:noFill/>
          <a:ln w="9525">
            <a:noFill/>
            <a:miter lim="800000"/>
            <a:headEnd/>
            <a:tailEnd/>
          </a:ln>
        </p:spPr>
      </p:pic>
      <p:pic>
        <p:nvPicPr>
          <p:cNvPr id="5122" name="Picture 2"/>
          <p:cNvPicPr>
            <a:picLocks noChangeAspect="1" noChangeArrowheads="1"/>
          </p:cNvPicPr>
          <p:nvPr/>
        </p:nvPicPr>
        <p:blipFill>
          <a:blip r:embed="rId6" cstate="print"/>
          <a:srcRect/>
          <a:stretch>
            <a:fillRect/>
          </a:stretch>
        </p:blipFill>
        <p:spPr bwMode="auto">
          <a:xfrm>
            <a:off x="179512" y="1196752"/>
            <a:ext cx="4968552" cy="3047231"/>
          </a:xfrm>
          <a:prstGeom prst="rect">
            <a:avLst/>
          </a:prstGeom>
          <a:noFill/>
          <a:ln w="9525">
            <a:noFill/>
            <a:miter lim="800000"/>
            <a:headEnd/>
            <a:tailEnd/>
          </a:ln>
        </p:spPr>
      </p:pic>
      <p:grpSp>
        <p:nvGrpSpPr>
          <p:cNvPr id="21" name="Group 20"/>
          <p:cNvGrpSpPr/>
          <p:nvPr/>
        </p:nvGrpSpPr>
        <p:grpSpPr>
          <a:xfrm>
            <a:off x="2555776" y="4437112"/>
            <a:ext cx="1822533" cy="2265065"/>
            <a:chOff x="971600" y="4365104"/>
            <a:chExt cx="1822533" cy="2265065"/>
          </a:xfrm>
        </p:grpSpPr>
        <p:pic>
          <p:nvPicPr>
            <p:cNvPr id="22" name="Picture 3"/>
            <p:cNvPicPr>
              <a:picLocks noChangeAspect="1" noChangeArrowheads="1"/>
            </p:cNvPicPr>
            <p:nvPr/>
          </p:nvPicPr>
          <p:blipFill>
            <a:blip r:embed="rId7" cstate="print"/>
            <a:srcRect/>
            <a:stretch>
              <a:fillRect/>
            </a:stretch>
          </p:blipFill>
          <p:spPr bwMode="auto">
            <a:xfrm>
              <a:off x="971600" y="4365104"/>
              <a:ext cx="1822533" cy="2265065"/>
            </a:xfrm>
            <a:prstGeom prst="rect">
              <a:avLst/>
            </a:prstGeom>
            <a:noFill/>
            <a:ln w="9525">
              <a:noFill/>
              <a:miter lim="800000"/>
              <a:headEnd/>
              <a:tailEnd/>
            </a:ln>
          </p:spPr>
        </p:pic>
        <p:sp>
          <p:nvSpPr>
            <p:cNvPr id="24" name="Rectangle 23"/>
            <p:cNvSpPr/>
            <p:nvPr/>
          </p:nvSpPr>
          <p:spPr>
            <a:xfrm>
              <a:off x="971600" y="4509120"/>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5"/>
          <p:cNvPicPr>
            <a:picLocks noChangeAspect="1" noChangeArrowheads="1"/>
          </p:cNvPicPr>
          <p:nvPr/>
        </p:nvPicPr>
        <p:blipFill>
          <a:blip r:embed="rId8" cstate="print"/>
          <a:srcRect/>
          <a:stretch>
            <a:fillRect/>
          </a:stretch>
        </p:blipFill>
        <p:spPr bwMode="auto">
          <a:xfrm>
            <a:off x="683568" y="4365104"/>
            <a:ext cx="1368152" cy="2304256"/>
          </a:xfrm>
          <a:prstGeom prst="rect">
            <a:avLst/>
          </a:prstGeom>
          <a:noFill/>
          <a:ln w="9525">
            <a:noFill/>
            <a:miter lim="800000"/>
            <a:headEnd/>
            <a:tailEnd/>
          </a:ln>
        </p:spPr>
      </p:pic>
      <p:sp>
        <p:nvSpPr>
          <p:cNvPr id="27" name="Rectangle 26"/>
          <p:cNvSpPr/>
          <p:nvPr/>
        </p:nvSpPr>
        <p:spPr>
          <a:xfrm>
            <a:off x="683568" y="4581128"/>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flipH="1" flipV="1">
            <a:off x="683568" y="3861048"/>
            <a:ext cx="72008"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283968" y="3861048"/>
            <a:ext cx="576064" cy="100811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23728" y="5157192"/>
            <a:ext cx="439544" cy="707886"/>
          </a:xfrm>
          <a:prstGeom prst="rect">
            <a:avLst/>
          </a:prstGeom>
          <a:noFill/>
        </p:spPr>
        <p:txBody>
          <a:bodyPr wrap="none" rtlCol="0">
            <a:spAutoFit/>
          </a:bodyPr>
          <a:lstStyle/>
          <a:p>
            <a:r>
              <a:rPr lang="en-GB" sz="4000" dirty="0" smtClean="0"/>
              <a:t>+</a:t>
            </a:r>
            <a:endParaRPr lang="en-GB" sz="4000" dirty="0"/>
          </a:p>
        </p:txBody>
      </p:sp>
      <p:sp>
        <p:nvSpPr>
          <p:cNvPr id="20" name="Rectangle 19"/>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xmlns="" val="4067795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pic>
        <p:nvPicPr>
          <p:cNvPr id="6146" name="Picture 2"/>
          <p:cNvPicPr>
            <a:picLocks noChangeAspect="1" noChangeArrowheads="1"/>
          </p:cNvPicPr>
          <p:nvPr/>
        </p:nvPicPr>
        <p:blipFill>
          <a:blip r:embed="rId4" cstate="print"/>
          <a:srcRect/>
          <a:stretch>
            <a:fillRect/>
          </a:stretch>
        </p:blipFill>
        <p:spPr bwMode="auto">
          <a:xfrm>
            <a:off x="251520" y="1124744"/>
            <a:ext cx="8280920" cy="432048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2987824" y="5301208"/>
            <a:ext cx="3575852" cy="1368152"/>
          </a:xfrm>
          <a:prstGeom prst="rect">
            <a:avLst/>
          </a:prstGeom>
          <a:noFill/>
          <a:ln w="9525">
            <a:noFill/>
            <a:miter lim="800000"/>
            <a:headEnd/>
            <a:tailEnd/>
          </a:ln>
        </p:spPr>
      </p:pic>
      <p:sp>
        <p:nvSpPr>
          <p:cNvPr id="18" name="Title 1"/>
          <p:cNvSpPr txBox="1">
            <a:spLocks/>
          </p:cNvSpPr>
          <p:nvPr/>
        </p:nvSpPr>
        <p:spPr>
          <a:xfrm>
            <a:off x="317959" y="97953"/>
            <a:ext cx="8214481" cy="882775"/>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(ensemble </a:t>
            </a:r>
            <a:r>
              <a:rPr lang="en-US" sz="4400" b="1" spc="300" dirty="0" smtClean="0">
                <a:latin typeface="+mj-lt"/>
                <a:ea typeface="+mj-ea"/>
                <a:cs typeface="+mj-cs"/>
              </a:rPr>
              <a:t>r</a:t>
            </a:r>
            <a:r>
              <a:rPr lang="en-US" sz="4400" b="1" spc="300" noProof="0" dirty="0" err="1" smtClean="0">
                <a:latin typeface="+mj-lt"/>
                <a:ea typeface="+mj-ea"/>
                <a:cs typeface="+mj-cs"/>
              </a:rPr>
              <a:t>ange</a:t>
            </a:r>
            <a:r>
              <a:rPr lang="en-US" sz="4400" b="1" spc="300" noProof="0" dirty="0" smtClean="0">
                <a:latin typeface="+mj-lt"/>
                <a:ea typeface="+mj-ea"/>
                <a:cs typeface="+mj-cs"/>
              </a:rPr>
              <a:t>)</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2" name="Rectangle 11"/>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xmlns="" val="4067795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60032" y="1359818"/>
            <a:ext cx="3672408" cy="518457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Rounded Rectangle 14"/>
          <p:cNvSpPr/>
          <p:nvPr/>
        </p:nvSpPr>
        <p:spPr>
          <a:xfrm>
            <a:off x="683568" y="1340768"/>
            <a:ext cx="3672408" cy="518457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TextBox 7"/>
          <p:cNvSpPr txBox="1"/>
          <p:nvPr/>
        </p:nvSpPr>
        <p:spPr>
          <a:xfrm>
            <a:off x="827584" y="1916832"/>
            <a:ext cx="3600400" cy="4247317"/>
          </a:xfrm>
          <a:prstGeom prst="rect">
            <a:avLst/>
          </a:prstGeom>
          <a:noFill/>
        </p:spPr>
        <p:txBody>
          <a:bodyPr wrap="square">
            <a:spAutoFit/>
          </a:bodyPr>
          <a:lstStyle/>
          <a:p>
            <a:pPr marL="179388" indent="-179388">
              <a:buFont typeface="Arial" pitchFamily="34" charset="0"/>
              <a:buChar char="•"/>
              <a:defRPr/>
            </a:pPr>
            <a:r>
              <a:rPr lang="en-GB" dirty="0" smtClean="0"/>
              <a:t>Represents the mean of the maximum warming response to forcing throughout the mPWP at each individual site, at the sampling resolution of each of the individual cores</a:t>
            </a:r>
          </a:p>
          <a:p>
            <a:pPr marL="179388" indent="-179388">
              <a:buFont typeface="Arial" pitchFamily="34" charset="0"/>
              <a:buChar char="•"/>
              <a:defRPr/>
            </a:pPr>
            <a:endParaRPr lang="en-GB" dirty="0" smtClean="0"/>
          </a:p>
          <a:p>
            <a:pPr marL="179388" indent="-179388">
              <a:buFont typeface="Arial" pitchFamily="34" charset="0"/>
              <a:buChar char="•"/>
              <a:defRPr/>
            </a:pPr>
            <a:r>
              <a:rPr lang="en-GB" dirty="0" smtClean="0"/>
              <a:t>Unlikely to be synchronous</a:t>
            </a:r>
          </a:p>
          <a:p>
            <a:pPr marL="179388" indent="-179388">
              <a:buFont typeface="Arial" pitchFamily="34" charset="0"/>
              <a:buChar char="•"/>
              <a:defRPr/>
            </a:pPr>
            <a:endParaRPr lang="en-GB" dirty="0" smtClean="0"/>
          </a:p>
          <a:p>
            <a:pPr marL="179388" indent="-179388">
              <a:buFont typeface="Arial" pitchFamily="34" charset="0"/>
              <a:buChar char="•"/>
              <a:defRPr/>
            </a:pPr>
            <a:r>
              <a:rPr lang="en-GB" dirty="0" smtClean="0"/>
              <a:t>Likely to be effects of boundary conditions changing during the mPWP</a:t>
            </a:r>
          </a:p>
          <a:p>
            <a:pPr marL="179388" indent="-179388">
              <a:buFont typeface="Arial" pitchFamily="34" charset="0"/>
              <a:buChar char="•"/>
              <a:defRPr/>
            </a:pPr>
            <a:endParaRPr lang="en-GB" dirty="0" smtClean="0"/>
          </a:p>
          <a:p>
            <a:pPr marL="179388" indent="-179388">
              <a:buFont typeface="Arial" pitchFamily="34" charset="0"/>
              <a:buChar char="•"/>
              <a:defRPr/>
            </a:pPr>
            <a:r>
              <a:rPr lang="en-GB" dirty="0" smtClean="0"/>
              <a:t>Likely to be transient effects</a:t>
            </a:r>
          </a:p>
          <a:p>
            <a:pPr marL="179388" indent="-179388">
              <a:buFont typeface="Arial" pitchFamily="34" charset="0"/>
              <a:buChar char="•"/>
              <a:defRPr/>
            </a:pPr>
            <a:endParaRPr lang="en-GB" i="1" dirty="0">
              <a:solidFill>
                <a:schemeClr val="bg1">
                  <a:lumMod val="50000"/>
                </a:schemeClr>
              </a:solidFill>
              <a:latin typeface="+mn-lt"/>
            </a:endParaRPr>
          </a:p>
        </p:txBody>
      </p:sp>
      <p:sp>
        <p:nvSpPr>
          <p:cNvPr id="10" name="TextBox 9"/>
          <p:cNvSpPr txBox="1"/>
          <p:nvPr/>
        </p:nvSpPr>
        <p:spPr>
          <a:xfrm>
            <a:off x="1259632" y="1412776"/>
            <a:ext cx="2520280" cy="461665"/>
          </a:xfrm>
          <a:prstGeom prst="rect">
            <a:avLst/>
          </a:prstGeom>
          <a:noFill/>
        </p:spPr>
        <p:txBody>
          <a:bodyPr wrap="square" rtlCol="0">
            <a:spAutoFit/>
          </a:bodyPr>
          <a:lstStyle/>
          <a:p>
            <a:pPr algn="ctr"/>
            <a:r>
              <a:rPr lang="en-GB" sz="2400" b="1" dirty="0" smtClean="0">
                <a:solidFill>
                  <a:schemeClr val="bg1"/>
                </a:solidFill>
              </a:rPr>
              <a:t>Proxy Data</a:t>
            </a:r>
            <a:endParaRPr lang="en-GB" sz="2400" b="1" dirty="0">
              <a:solidFill>
                <a:schemeClr val="bg1"/>
              </a:solidFill>
            </a:endParaRPr>
          </a:p>
        </p:txBody>
      </p:sp>
      <p:sp>
        <p:nvSpPr>
          <p:cNvPr id="12" name="TextBox 11"/>
          <p:cNvSpPr txBox="1"/>
          <p:nvPr/>
        </p:nvSpPr>
        <p:spPr>
          <a:xfrm>
            <a:off x="4932040" y="1929021"/>
            <a:ext cx="3528392" cy="4524315"/>
          </a:xfrm>
          <a:prstGeom prst="rect">
            <a:avLst/>
          </a:prstGeom>
          <a:noFill/>
        </p:spPr>
        <p:txBody>
          <a:bodyPr wrap="square">
            <a:spAutoFit/>
          </a:bodyPr>
          <a:lstStyle/>
          <a:p>
            <a:pPr marL="179388" indent="-179388">
              <a:buFont typeface="Arial" pitchFamily="34" charset="0"/>
              <a:buChar char="•"/>
              <a:defRPr/>
            </a:pPr>
            <a:r>
              <a:rPr lang="en-GB" dirty="0" smtClean="0"/>
              <a:t>Equilibrium response (e.g. 500 to 1000 years should be sufficient for surface climate) to fixed forcing, appropriate for a mPWP interglacial.</a:t>
            </a:r>
          </a:p>
          <a:p>
            <a:pPr marL="179388" indent="-179388">
              <a:buFont typeface="Arial" pitchFamily="34" charset="0"/>
              <a:buChar char="•"/>
              <a:defRPr/>
            </a:pPr>
            <a:endParaRPr lang="en-GB" dirty="0" smtClean="0"/>
          </a:p>
          <a:p>
            <a:pPr marL="179388" indent="-179388">
              <a:buFont typeface="Arial" pitchFamily="34" charset="0"/>
              <a:buChar char="•"/>
              <a:defRPr/>
            </a:pPr>
            <a:r>
              <a:rPr lang="en-GB" dirty="0" smtClean="0"/>
              <a:t>Equilibrium temperatures for a fixed moment in time, if there was ever a moment with exactly these forcings.</a:t>
            </a:r>
          </a:p>
          <a:p>
            <a:pPr marL="179388" indent="-179388">
              <a:buFont typeface="Arial" pitchFamily="34" charset="0"/>
              <a:buChar char="•"/>
              <a:defRPr/>
            </a:pPr>
            <a:endParaRPr lang="en-GB" dirty="0" smtClean="0"/>
          </a:p>
          <a:p>
            <a:pPr marL="179388" indent="-179388">
              <a:buFont typeface="Arial" pitchFamily="34" charset="0"/>
              <a:buChar char="•"/>
              <a:defRPr/>
            </a:pPr>
            <a:r>
              <a:rPr lang="en-GB" dirty="0" smtClean="0"/>
              <a:t>No impact of orbital forcing (fixed at modern) or other changing boundary conditions.</a:t>
            </a:r>
          </a:p>
          <a:p>
            <a:pPr marL="179388" indent="-179388">
              <a:buFont typeface="Arial" pitchFamily="34" charset="0"/>
              <a:buChar char="•"/>
              <a:defRPr/>
            </a:pPr>
            <a:endParaRPr lang="en-GB" dirty="0" smtClean="0"/>
          </a:p>
          <a:p>
            <a:pPr marL="179388" indent="-179388">
              <a:buFont typeface="Arial" pitchFamily="34" charset="0"/>
              <a:buChar char="•"/>
              <a:defRPr/>
            </a:pPr>
            <a:endParaRPr lang="en-GB" i="1" dirty="0">
              <a:solidFill>
                <a:schemeClr val="bg1">
                  <a:lumMod val="50000"/>
                </a:schemeClr>
              </a:solidFill>
              <a:latin typeface="+mn-lt"/>
            </a:endParaRPr>
          </a:p>
        </p:txBody>
      </p:sp>
      <p:sp>
        <p:nvSpPr>
          <p:cNvPr id="13" name="TextBox 12"/>
          <p:cNvSpPr txBox="1"/>
          <p:nvPr/>
        </p:nvSpPr>
        <p:spPr>
          <a:xfrm>
            <a:off x="5436096" y="1412776"/>
            <a:ext cx="2520280" cy="461665"/>
          </a:xfrm>
          <a:prstGeom prst="rect">
            <a:avLst/>
          </a:prstGeom>
          <a:noFill/>
        </p:spPr>
        <p:txBody>
          <a:bodyPr wrap="square" rtlCol="0">
            <a:spAutoFit/>
          </a:bodyPr>
          <a:lstStyle/>
          <a:p>
            <a:pPr algn="ctr"/>
            <a:r>
              <a:rPr lang="en-GB" sz="2400" b="1" dirty="0" smtClean="0">
                <a:solidFill>
                  <a:schemeClr val="bg1"/>
                </a:solidFill>
              </a:rPr>
              <a:t>Model</a:t>
            </a:r>
            <a:endParaRPr lang="en-GB" sz="2400" b="1" dirty="0">
              <a:solidFill>
                <a:schemeClr val="bg1"/>
              </a:solidFill>
            </a:endParaRPr>
          </a:p>
        </p:txBody>
      </p:sp>
      <p:grpSp>
        <p:nvGrpSpPr>
          <p:cNvPr id="17" name="Group 6"/>
          <p:cNvGrpSpPr/>
          <p:nvPr/>
        </p:nvGrpSpPr>
        <p:grpSpPr>
          <a:xfrm>
            <a:off x="-1" y="-1096"/>
            <a:ext cx="9144001" cy="1080500"/>
            <a:chOff x="-1" y="-1096"/>
            <a:chExt cx="9144001" cy="1080500"/>
          </a:xfrm>
        </p:grpSpPr>
        <p:pic>
          <p:nvPicPr>
            <p:cNvPr id="18" name="Picture 17"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19" name="Rectangle 18"/>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21" name="Title 1"/>
          <p:cNvSpPr txBox="1">
            <a:spLocks/>
          </p:cNvSpPr>
          <p:nvPr/>
        </p:nvSpPr>
        <p:spPr>
          <a:xfrm>
            <a:off x="317959" y="97953"/>
            <a:ext cx="6990345"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Need to consider what we are comparing to…</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259474"/>
            <a:ext cx="8229600" cy="1143000"/>
          </a:xfrm>
        </p:spPr>
        <p:txBody>
          <a:bodyPr/>
          <a:lstStyle/>
          <a:p>
            <a:r>
              <a:rPr lang="en-GB" b="1" smtClean="0">
                <a:solidFill>
                  <a:schemeClr val="bg1"/>
                </a:solidFill>
              </a:rPr>
              <a:t>Pliocene Uncertainty…</a:t>
            </a:r>
          </a:p>
        </p:txBody>
      </p:sp>
      <p:grpSp>
        <p:nvGrpSpPr>
          <p:cNvPr id="2"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2" name="Title 1"/>
          <p:cNvSpPr txBox="1">
            <a:spLocks/>
          </p:cNvSpPr>
          <p:nvPr/>
        </p:nvSpPr>
        <p:spPr>
          <a:xfrm>
            <a:off x="317959" y="97953"/>
            <a:ext cx="6990345" cy="882775"/>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300" normalizeH="0" baseline="0" noProof="0" dirty="0" smtClean="0">
                <a:ln>
                  <a:noFill/>
                </a:ln>
                <a:solidFill>
                  <a:schemeClr val="tx1"/>
                </a:solidFill>
                <a:effectLst/>
                <a:uLnTx/>
                <a:uFillTx/>
                <a:latin typeface="+mj-lt"/>
                <a:ea typeface="+mj-ea"/>
                <a:cs typeface="+mj-cs"/>
              </a:rPr>
              <a:t>Though</a:t>
            </a:r>
            <a:r>
              <a:rPr lang="en-US" sz="4400" b="1" spc="300" dirty="0" smtClean="0">
                <a:latin typeface="+mj-lt"/>
                <a:ea typeface="+mj-ea"/>
                <a:cs typeface="+mj-cs"/>
              </a:rPr>
              <a:t>t experiment (SSTs)</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3" name="tdlqn_DMC_pw.wmv">
            <a:hlinkClick r:id="" action="ppaction://media"/>
          </p:cNvPr>
          <p:cNvPicPr>
            <a:picLocks noRot="1" noChangeAspect="1"/>
          </p:cNvPicPr>
          <p:nvPr>
            <a:videoFile r:link="rId1"/>
          </p:nvPr>
        </p:nvPicPr>
        <p:blipFill>
          <a:blip r:embed="rId5" cstate="print"/>
          <a:stretch>
            <a:fillRect/>
          </a:stretch>
        </p:blipFill>
        <p:spPr>
          <a:xfrm>
            <a:off x="395536" y="1088740"/>
            <a:ext cx="8352928" cy="5508612"/>
          </a:xfrm>
          <a:prstGeom prst="rect">
            <a:avLst/>
          </a:prstGeom>
        </p:spPr>
      </p:pic>
    </p:spTree>
    <p:extLst>
      <p:ext uri="{BB962C8B-B14F-4D97-AF65-F5344CB8AC3E}">
        <p14:creationId xmlns:p14="http://schemas.microsoft.com/office/powerpoint/2010/main" xmlns="" val="4067795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259474"/>
            <a:ext cx="8229600" cy="1143000"/>
          </a:xfrm>
        </p:spPr>
        <p:txBody>
          <a:bodyPr/>
          <a:lstStyle/>
          <a:p>
            <a:r>
              <a:rPr lang="en-GB" b="1" smtClean="0">
                <a:solidFill>
                  <a:schemeClr val="bg1"/>
                </a:solidFill>
              </a:rPr>
              <a:t>Pliocene Uncertainty…</a:t>
            </a:r>
          </a:p>
        </p:txBody>
      </p:sp>
      <p:sp>
        <p:nvSpPr>
          <p:cNvPr id="5" name="TextBox 4"/>
          <p:cNvSpPr txBox="1"/>
          <p:nvPr/>
        </p:nvSpPr>
        <p:spPr>
          <a:xfrm rot="2893069">
            <a:off x="1010444" y="5000543"/>
            <a:ext cx="2574925" cy="677863"/>
          </a:xfrm>
          <a:prstGeom prst="rect">
            <a:avLst/>
          </a:prstGeom>
          <a:noFill/>
        </p:spPr>
        <p:txBody>
          <a:bodyPr>
            <a:spAutoFit/>
          </a:bodyPr>
          <a:lstStyle/>
          <a:p>
            <a:pPr algn="ctr">
              <a:defRPr/>
            </a:pPr>
            <a:r>
              <a:rPr lang="en-GB" sz="2000" b="1" dirty="0">
                <a:latin typeface="+mn-lt"/>
              </a:rPr>
              <a:t>Modelling Uncertainty</a:t>
            </a:r>
          </a:p>
          <a:p>
            <a:pPr>
              <a:defRPr/>
            </a:pPr>
            <a:r>
              <a:rPr lang="en-GB" dirty="0">
                <a:latin typeface="+mn-lt"/>
              </a:rPr>
              <a:t>Structural, </a:t>
            </a:r>
            <a:r>
              <a:rPr lang="en-GB" dirty="0">
                <a:latin typeface="Arial" charset="0"/>
              </a:rPr>
              <a:t>Parameter</a:t>
            </a:r>
            <a:endParaRPr lang="en-GB" dirty="0">
              <a:latin typeface="+mn-lt"/>
            </a:endParaRPr>
          </a:p>
        </p:txBody>
      </p:sp>
      <p:sp>
        <p:nvSpPr>
          <p:cNvPr id="6" name="TextBox 5"/>
          <p:cNvSpPr txBox="1"/>
          <p:nvPr/>
        </p:nvSpPr>
        <p:spPr>
          <a:xfrm>
            <a:off x="3187700" y="1308812"/>
            <a:ext cx="2808288" cy="677862"/>
          </a:xfrm>
          <a:prstGeom prst="rect">
            <a:avLst/>
          </a:prstGeom>
          <a:noFill/>
        </p:spPr>
        <p:txBody>
          <a:bodyPr>
            <a:spAutoFit/>
          </a:bodyPr>
          <a:lstStyle/>
          <a:p>
            <a:pPr algn="ctr">
              <a:defRPr/>
            </a:pPr>
            <a:r>
              <a:rPr lang="en-GB" sz="2000" b="1" dirty="0">
                <a:latin typeface="+mn-lt"/>
              </a:rPr>
              <a:t>Data Uncertainty</a:t>
            </a:r>
          </a:p>
          <a:p>
            <a:pPr>
              <a:defRPr/>
            </a:pPr>
            <a:r>
              <a:rPr lang="en-GB" dirty="0">
                <a:latin typeface="+mn-lt"/>
              </a:rPr>
              <a:t>Analytical, Spatial, Temporal</a:t>
            </a:r>
          </a:p>
        </p:txBody>
      </p:sp>
      <p:sp>
        <p:nvSpPr>
          <p:cNvPr id="7" name="TextBox 6"/>
          <p:cNvSpPr txBox="1"/>
          <p:nvPr/>
        </p:nvSpPr>
        <p:spPr>
          <a:xfrm rot="18887031">
            <a:off x="5270061" y="4808501"/>
            <a:ext cx="3600450" cy="954088"/>
          </a:xfrm>
          <a:prstGeom prst="rect">
            <a:avLst/>
          </a:prstGeom>
          <a:noFill/>
        </p:spPr>
        <p:txBody>
          <a:bodyPr>
            <a:spAutoFit/>
          </a:bodyPr>
          <a:lstStyle/>
          <a:p>
            <a:pPr algn="ctr">
              <a:defRPr/>
            </a:pPr>
            <a:r>
              <a:rPr lang="en-GB" sz="2000" b="1" dirty="0">
                <a:latin typeface="+mn-lt"/>
              </a:rPr>
              <a:t>Boundary Condition Uncertainty</a:t>
            </a:r>
          </a:p>
          <a:p>
            <a:pPr>
              <a:defRPr/>
            </a:pPr>
            <a:r>
              <a:rPr lang="en-GB" dirty="0">
                <a:latin typeface="+mn-lt"/>
              </a:rPr>
              <a:t>Orbital forcing, Greenhouse gases, Topography</a:t>
            </a:r>
          </a:p>
        </p:txBody>
      </p:sp>
      <p:sp>
        <p:nvSpPr>
          <p:cNvPr id="15" name="Isosceles Triangle 14"/>
          <p:cNvSpPr/>
          <p:nvPr/>
        </p:nvSpPr>
        <p:spPr>
          <a:xfrm>
            <a:off x="2654300" y="2058112"/>
            <a:ext cx="3846513" cy="3006725"/>
          </a:xfrm>
          <a:prstGeom prst="triangle">
            <a:avLst/>
          </a:prstGeom>
          <a:noFill/>
          <a:ln w="222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8"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12"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err="1" smtClean="0">
                <a:latin typeface="+mj-lt"/>
                <a:ea typeface="+mj-ea"/>
                <a:cs typeface="+mj-cs"/>
              </a:rPr>
              <a:t>PlioMIP</a:t>
            </a:r>
            <a:r>
              <a:rPr lang="en-US" sz="4400" b="1" spc="300" noProof="0" dirty="0" smtClean="0">
                <a:latin typeface="+mj-lt"/>
                <a:ea typeface="+mj-ea"/>
                <a:cs typeface="+mj-cs"/>
              </a:rPr>
              <a:t> Phase 2</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027" name="Picture 3"/>
          <p:cNvPicPr>
            <a:picLocks noChangeAspect="1" noChangeArrowheads="1"/>
          </p:cNvPicPr>
          <p:nvPr/>
        </p:nvPicPr>
        <p:blipFill>
          <a:blip r:embed="rId4" cstate="print"/>
          <a:srcRect/>
          <a:stretch>
            <a:fillRect/>
          </a:stretch>
        </p:blipFill>
        <p:spPr bwMode="auto">
          <a:xfrm>
            <a:off x="395536" y="1412776"/>
            <a:ext cx="1716860" cy="172819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092280" y="1340768"/>
            <a:ext cx="1593588" cy="1932831"/>
          </a:xfrm>
          <a:prstGeom prst="rect">
            <a:avLst/>
          </a:prstGeom>
          <a:noFill/>
          <a:ln w="9525">
            <a:noFill/>
            <a:miter lim="800000"/>
            <a:headEnd/>
            <a:tailEnd/>
          </a:ln>
        </p:spPr>
      </p:pic>
      <p:sp>
        <p:nvSpPr>
          <p:cNvPr id="17" name="Rectangle 16"/>
          <p:cNvSpPr/>
          <p:nvPr/>
        </p:nvSpPr>
        <p:spPr>
          <a:xfrm>
            <a:off x="4499992" y="386104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4788024" y="4077072"/>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594860" y="2924944"/>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635896" y="4077072"/>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7795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Pliocene time </a:t>
            </a:r>
            <a:r>
              <a:rPr lang="en-US" sz="4400" b="1" spc="300" dirty="0" smtClean="0">
                <a:latin typeface="+mj-lt"/>
                <a:ea typeface="+mj-ea"/>
                <a:cs typeface="+mj-cs"/>
              </a:rPr>
              <a:t>s</a:t>
            </a:r>
            <a:r>
              <a:rPr lang="en-US" sz="4400" b="1" spc="300" noProof="0" dirty="0" smtClean="0">
                <a:latin typeface="+mj-lt"/>
                <a:ea typeface="+mj-ea"/>
                <a:cs typeface="+mj-cs"/>
              </a:rPr>
              <a:t>lice</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6660232" y="2132856"/>
            <a:ext cx="2160240" cy="3416320"/>
          </a:xfrm>
          <a:prstGeom prst="rect">
            <a:avLst/>
          </a:prstGeom>
          <a:noFill/>
        </p:spPr>
        <p:txBody>
          <a:bodyPr wrap="square" rtlCol="0">
            <a:spAutoFit/>
          </a:bodyPr>
          <a:lstStyle/>
          <a:p>
            <a:r>
              <a:rPr lang="en-GB" sz="2400" dirty="0" smtClean="0"/>
              <a:t>First Pliocene Time Slice (3.205 Ma) at KM5c will form part of PlioMIP Phase 2 which is currently under construction</a:t>
            </a:r>
            <a:endParaRPr lang="en-GB" sz="2400" dirty="0"/>
          </a:p>
        </p:txBody>
      </p:sp>
      <p:pic>
        <p:nvPicPr>
          <p:cNvPr id="11" name="Picture 2" descr="\\see-archive-15\a37\earamh\Large_Scale_Features_Paper\Figures\Figure8.jpg"/>
          <p:cNvPicPr>
            <a:picLocks noChangeAspect="1" noChangeArrowheads="1"/>
          </p:cNvPicPr>
          <p:nvPr/>
        </p:nvPicPr>
        <p:blipFill>
          <a:blip r:embed="rId4" cstate="print"/>
          <a:srcRect/>
          <a:stretch>
            <a:fillRect/>
          </a:stretch>
        </p:blipFill>
        <p:spPr bwMode="auto">
          <a:xfrm>
            <a:off x="611560" y="1223919"/>
            <a:ext cx="5184576" cy="5373433"/>
          </a:xfrm>
          <a:prstGeom prst="rect">
            <a:avLst/>
          </a:prstGeom>
          <a:noFill/>
        </p:spPr>
      </p:pic>
      <p:sp>
        <p:nvSpPr>
          <p:cNvPr id="12" name="Rectangle 11"/>
          <p:cNvSpPr/>
          <p:nvPr/>
        </p:nvSpPr>
        <p:spPr>
          <a:xfrm>
            <a:off x="7098880" y="6607456"/>
            <a:ext cx="2092239" cy="261610"/>
          </a:xfrm>
          <a:prstGeom prst="rect">
            <a:avLst/>
          </a:prstGeom>
        </p:spPr>
        <p:txBody>
          <a:bodyPr wrap="none">
            <a:spAutoFit/>
          </a:bodyPr>
          <a:lstStyle/>
          <a:p>
            <a:pPr algn="r"/>
            <a:r>
              <a:rPr lang="en-US" sz="1100" dirty="0" smtClean="0">
                <a:solidFill>
                  <a:schemeClr val="tx1">
                    <a:lumMod val="85000"/>
                    <a:lumOff val="15000"/>
                  </a:schemeClr>
                </a:solidFill>
              </a:rPr>
              <a:t>(Haywood et al., 2013 – in press) </a:t>
            </a:r>
            <a:endParaRPr lang="en-US" sz="1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PlioMIP Phase 2</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1" name="Rectangle 10"/>
          <p:cNvSpPr/>
          <p:nvPr/>
        </p:nvSpPr>
        <p:spPr>
          <a:xfrm>
            <a:off x="1072636" y="191683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073760" y="432156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876256" y="1772816"/>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4" cstate="print"/>
          <a:srcRect/>
          <a:stretch>
            <a:fillRect/>
          </a:stretch>
        </p:blipFill>
        <p:spPr bwMode="auto">
          <a:xfrm>
            <a:off x="323528" y="1124744"/>
            <a:ext cx="8591550" cy="5353814"/>
          </a:xfrm>
          <a:prstGeom prst="rect">
            <a:avLst/>
          </a:prstGeom>
          <a:noFill/>
          <a:ln w="9525">
            <a:noFill/>
            <a:miter lim="800000"/>
            <a:headEnd/>
            <a:tailEnd/>
          </a:ln>
        </p:spPr>
      </p:pic>
      <p:sp>
        <p:nvSpPr>
          <p:cNvPr id="14" name="TextBox 13"/>
          <p:cNvSpPr txBox="1"/>
          <p:nvPr/>
        </p:nvSpPr>
        <p:spPr>
          <a:xfrm>
            <a:off x="107504" y="6300609"/>
            <a:ext cx="3168352" cy="584775"/>
          </a:xfrm>
          <a:prstGeom prst="rect">
            <a:avLst/>
          </a:prstGeom>
          <a:noFill/>
        </p:spPr>
        <p:txBody>
          <a:bodyPr wrap="square" rtlCol="0">
            <a:spAutoFit/>
          </a:bodyPr>
          <a:lstStyle/>
          <a:p>
            <a:pPr algn="ctr"/>
            <a:r>
              <a:rPr lang="en-GB" sz="3200" dirty="0" smtClean="0"/>
              <a:t>New Experiments</a:t>
            </a:r>
            <a:endParaRPr lang="en-GB"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1" y="-1096"/>
            <a:ext cx="9144001" cy="1080500"/>
            <a:chOff x="-1" y="-1096"/>
            <a:chExt cx="9144001" cy="1080500"/>
          </a:xfrm>
        </p:grpSpPr>
        <p:pic>
          <p:nvPicPr>
            <p:cNvPr id="5" name="Picture 4"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4" name="Rectangle 3"/>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4"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dirty="0" smtClean="0">
                <a:latin typeface="+mj-lt"/>
                <a:ea typeface="+mj-ea"/>
                <a:cs typeface="+mj-cs"/>
              </a:rPr>
              <a:t>Transient climate</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graphicFrame>
        <p:nvGraphicFramePr>
          <p:cNvPr id="15" name="Content Placeholder 3"/>
          <p:cNvGraphicFramePr>
            <a:graphicFrameLocks noGrp="1"/>
          </p:cNvGraphicFramePr>
          <p:nvPr>
            <p:ph idx="1"/>
          </p:nvPr>
        </p:nvGraphicFramePr>
        <p:xfrm>
          <a:off x="457200" y="1916832"/>
          <a:ext cx="8229600" cy="47853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itle 4"/>
          <p:cNvSpPr>
            <a:spLocks noGrp="1"/>
          </p:cNvSpPr>
          <p:nvPr>
            <p:ph type="title"/>
          </p:nvPr>
        </p:nvSpPr>
        <p:spPr>
          <a:xfrm>
            <a:off x="467544" y="836712"/>
            <a:ext cx="8229600" cy="1143000"/>
          </a:xfrm>
        </p:spPr>
        <p:txBody>
          <a:bodyPr rtlCol="0">
            <a:normAutofit fontScale="90000"/>
          </a:bodyPr>
          <a:lstStyle/>
          <a:p>
            <a:pPr eaLnBrk="1" fontAlgn="auto" hangingPunct="1">
              <a:spcAft>
                <a:spcPts val="0"/>
              </a:spcAft>
              <a:defRPr/>
            </a:pPr>
            <a:r>
              <a:rPr lang="en-GB" dirty="0" smtClean="0"/>
              <a:t>Why conduct transient simulations?</a:t>
            </a:r>
            <a:endParaRPr lang="en-GB" dirty="0"/>
          </a:p>
        </p:txBody>
      </p:sp>
    </p:spTree>
  </p:cSld>
  <p:clrMapOvr>
    <a:masterClrMapping/>
  </p:clrMapOvr>
  <p:transition advTm="589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1" y="-1096"/>
            <a:ext cx="9144001" cy="1080500"/>
            <a:chOff x="-1" y="-1096"/>
            <a:chExt cx="9144001" cy="1080500"/>
          </a:xfrm>
        </p:grpSpPr>
        <p:pic>
          <p:nvPicPr>
            <p:cNvPr id="5" name="Picture 4"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4" name="Rectangle 3"/>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4" name="Title 1"/>
          <p:cNvSpPr txBox="1">
            <a:spLocks/>
          </p:cNvSpPr>
          <p:nvPr/>
        </p:nvSpPr>
        <p:spPr>
          <a:xfrm>
            <a:off x="317959" y="97953"/>
            <a:ext cx="6990345" cy="882775"/>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Transient </a:t>
            </a:r>
            <a:r>
              <a:rPr lang="en-US" sz="4400" b="1" spc="300" dirty="0" smtClean="0">
                <a:latin typeface="+mj-lt"/>
                <a:ea typeface="+mj-ea"/>
                <a:cs typeface="+mj-cs"/>
              </a:rPr>
              <a:t>variability (annual)</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9" name="Picture 8" descr="SATenvelope in tdlxnSAT_Envelope.pdf.png"/>
          <p:cNvPicPr>
            <a:picLocks noChangeAspect="1"/>
          </p:cNvPicPr>
          <p:nvPr/>
        </p:nvPicPr>
        <p:blipFill>
          <a:blip r:embed="rId5" cstate="print"/>
          <a:stretch>
            <a:fillRect/>
          </a:stretch>
        </p:blipFill>
        <p:spPr>
          <a:xfrm>
            <a:off x="323529" y="1268760"/>
            <a:ext cx="8458420" cy="5400600"/>
          </a:xfrm>
          <a:prstGeom prst="rect">
            <a:avLst/>
          </a:prstGeom>
        </p:spPr>
      </p:pic>
    </p:spTree>
  </p:cSld>
  <p:clrMapOvr>
    <a:masterClrMapping/>
  </p:clrMapOvr>
  <p:transition advTm="589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zmescience.com/wp-content/uploads/2013/04/pliocene.jpg"/>
          <p:cNvPicPr>
            <a:picLocks noChangeAspect="1" noChangeArrowheads="1"/>
          </p:cNvPicPr>
          <p:nvPr/>
        </p:nvPicPr>
        <p:blipFill>
          <a:blip r:embed="rId3" cstate="print">
            <a:lum bright="-10000" contrast="-40000"/>
          </a:blip>
          <a:srcRect/>
          <a:stretch>
            <a:fillRect/>
          </a:stretch>
        </p:blipFill>
        <p:spPr bwMode="auto">
          <a:xfrm>
            <a:off x="0" y="1052736"/>
            <a:ext cx="9144000" cy="5805264"/>
          </a:xfrm>
          <a:prstGeom prst="rect">
            <a:avLst/>
          </a:prstGeom>
          <a:noFill/>
        </p:spPr>
      </p:pic>
      <p:sp>
        <p:nvSpPr>
          <p:cNvPr id="14"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300" normalizeH="0" baseline="0" noProof="0" dirty="0" smtClean="0">
                <a:ln>
                  <a:noFill/>
                </a:ln>
                <a:solidFill>
                  <a:schemeClr val="tx1"/>
                </a:solidFill>
                <a:effectLst/>
                <a:uLnTx/>
                <a:uFillTx/>
                <a:latin typeface="+mj-lt"/>
                <a:ea typeface="+mj-ea"/>
                <a:cs typeface="+mj-cs"/>
              </a:rPr>
              <a:t>Conclusions</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5" name="TextBox 14"/>
          <p:cNvSpPr txBox="1"/>
          <p:nvPr/>
        </p:nvSpPr>
        <p:spPr>
          <a:xfrm>
            <a:off x="251520" y="764704"/>
            <a:ext cx="8712968" cy="4262705"/>
          </a:xfrm>
          <a:prstGeom prst="rect">
            <a:avLst/>
          </a:prstGeom>
          <a:noFill/>
        </p:spPr>
        <p:txBody>
          <a:bodyPr wrap="square">
            <a:spAutoFit/>
          </a:bodyPr>
          <a:lstStyle/>
          <a:p>
            <a:pPr marL="457200" indent="-457200">
              <a:spcBef>
                <a:spcPct val="20000"/>
              </a:spcBef>
              <a:defRPr/>
            </a:pPr>
            <a:r>
              <a:rPr lang="en-GB" sz="2400" dirty="0" smtClean="0">
                <a:solidFill>
                  <a:schemeClr val="bg1"/>
                </a:solidFill>
                <a:latin typeface="Calibri" pitchFamily="34" charset="0"/>
              </a:rPr>
              <a:t> </a:t>
            </a:r>
            <a:endParaRPr lang="en-GB" sz="2400" dirty="0">
              <a:solidFill>
                <a:schemeClr val="bg1"/>
              </a:solidFill>
              <a:latin typeface="Calibri" pitchFamily="34" charset="0"/>
            </a:endParaRPr>
          </a:p>
          <a:p>
            <a:pPr marL="457200" indent="-457200">
              <a:spcBef>
                <a:spcPts val="600"/>
              </a:spcBef>
              <a:spcAft>
                <a:spcPts val="600"/>
              </a:spcAft>
              <a:defRPr/>
            </a:pPr>
            <a:r>
              <a:rPr lang="en-GB" sz="2400" dirty="0" smtClean="0">
                <a:solidFill>
                  <a:schemeClr val="bg1"/>
                </a:solidFill>
                <a:latin typeface="Calibri" pitchFamily="34" charset="0"/>
              </a:rPr>
              <a:t>1. We try and say too much on the basis of just 1 model</a:t>
            </a:r>
            <a:endParaRPr lang="en-GB" sz="2400" dirty="0">
              <a:solidFill>
                <a:schemeClr val="bg1"/>
              </a:solidFill>
              <a:latin typeface="Calibri" pitchFamily="34" charset="0"/>
            </a:endParaRPr>
          </a:p>
          <a:p>
            <a:pPr marL="457200" indent="-457200">
              <a:spcBef>
                <a:spcPts val="600"/>
              </a:spcBef>
              <a:spcAft>
                <a:spcPts val="600"/>
              </a:spcAft>
              <a:defRPr/>
            </a:pPr>
            <a:r>
              <a:rPr lang="en-GB" sz="2400" dirty="0" smtClean="0">
                <a:solidFill>
                  <a:schemeClr val="bg1"/>
                </a:solidFill>
                <a:latin typeface="Calibri" pitchFamily="34" charset="0"/>
              </a:rPr>
              <a:t>2. Uncertainties in model and proxy data are considerable</a:t>
            </a:r>
          </a:p>
          <a:p>
            <a:pPr marL="457200" indent="-457200">
              <a:spcBef>
                <a:spcPts val="600"/>
              </a:spcBef>
              <a:spcAft>
                <a:spcPts val="600"/>
              </a:spcAft>
              <a:defRPr/>
            </a:pPr>
            <a:r>
              <a:rPr lang="en-GB" sz="2400" dirty="0" smtClean="0">
                <a:solidFill>
                  <a:schemeClr val="bg1"/>
                </a:solidFill>
                <a:latin typeface="Calibri" pitchFamily="34" charset="0"/>
              </a:rPr>
              <a:t>3. The </a:t>
            </a:r>
            <a:r>
              <a:rPr lang="en-GB" sz="2400" dirty="0" err="1" smtClean="0">
                <a:solidFill>
                  <a:schemeClr val="bg1"/>
                </a:solidFill>
                <a:latin typeface="Calibri" pitchFamily="34" charset="0"/>
              </a:rPr>
              <a:t>PlioMIP</a:t>
            </a:r>
            <a:r>
              <a:rPr lang="en-GB" sz="2400" dirty="0" smtClean="0">
                <a:solidFill>
                  <a:schemeClr val="bg1"/>
                </a:solidFill>
                <a:latin typeface="Calibri" pitchFamily="34" charset="0"/>
              </a:rPr>
              <a:t> ensemble range is wide enough to overlap the terrestrial proxy signal at most locations – where is the discord?</a:t>
            </a:r>
          </a:p>
          <a:p>
            <a:pPr marL="457200" indent="-457200">
              <a:spcBef>
                <a:spcPts val="600"/>
              </a:spcBef>
              <a:spcAft>
                <a:spcPts val="600"/>
              </a:spcAft>
              <a:defRPr/>
            </a:pPr>
            <a:r>
              <a:rPr lang="en-GB" sz="2400" dirty="0" smtClean="0">
                <a:solidFill>
                  <a:schemeClr val="bg1"/>
                </a:solidFill>
                <a:latin typeface="Calibri" pitchFamily="34" charset="0"/>
              </a:rPr>
              <a:t>4. Proxy data can not be used in the way we want – to discriminate between individual members of an ensemble</a:t>
            </a:r>
          </a:p>
          <a:p>
            <a:pPr marL="457200" indent="-457200">
              <a:spcBef>
                <a:spcPts val="600"/>
              </a:spcBef>
              <a:spcAft>
                <a:spcPts val="600"/>
              </a:spcAft>
              <a:defRPr/>
            </a:pPr>
            <a:r>
              <a:rPr lang="en-GB" sz="2400" dirty="0" smtClean="0">
                <a:solidFill>
                  <a:schemeClr val="bg1"/>
                </a:solidFill>
                <a:latin typeface="Calibri" pitchFamily="34" charset="0"/>
              </a:rPr>
              <a:t>5. You must know exactly where you are in time to do this</a:t>
            </a:r>
          </a:p>
          <a:p>
            <a:pPr marL="457200" indent="-457200">
              <a:spcBef>
                <a:spcPts val="600"/>
              </a:spcBef>
              <a:spcAft>
                <a:spcPts val="600"/>
              </a:spcAft>
              <a:defRPr/>
            </a:pPr>
            <a:r>
              <a:rPr lang="en-GB" sz="2400" dirty="0" smtClean="0">
                <a:solidFill>
                  <a:schemeClr val="bg1"/>
                </a:solidFill>
                <a:latin typeface="Calibri" pitchFamily="34" charset="0"/>
              </a:rPr>
              <a:t>6. The concept of the ‘stable Pliocene’ is </a:t>
            </a:r>
            <a:r>
              <a:rPr lang="en-GB" sz="2400" dirty="0" smtClean="0">
                <a:solidFill>
                  <a:schemeClr val="bg1"/>
                </a:solidFill>
                <a:latin typeface="Calibri" pitchFamily="34" charset="0"/>
              </a:rPr>
              <a:t>obsolete </a:t>
            </a:r>
            <a:endParaRPr lang="en-GB" sz="2400" dirty="0" smtClean="0">
              <a:solidFill>
                <a:schemeClr val="bg1"/>
              </a:solidFill>
              <a:latin typeface="Calibri" pitchFamily="34" charset="0"/>
            </a:endParaRPr>
          </a:p>
        </p:txBody>
      </p:sp>
      <p:sp>
        <p:nvSpPr>
          <p:cNvPr id="9" name="Rectangle 8"/>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advTm="589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dirty="0" smtClean="0">
                <a:latin typeface="+mj-lt"/>
                <a:ea typeface="+mj-ea"/>
                <a:cs typeface="+mj-cs"/>
              </a:rPr>
              <a:t>A</a:t>
            </a:r>
            <a:r>
              <a:rPr lang="en-US" sz="4400" b="1" spc="300" noProof="0" dirty="0" smtClean="0">
                <a:latin typeface="+mj-lt"/>
                <a:ea typeface="+mj-ea"/>
                <a:cs typeface="+mj-cs"/>
              </a:rPr>
              <a:t> Phoenix from the ashes</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2" name="Rectangle 11"/>
          <p:cNvSpPr/>
          <p:nvPr/>
        </p:nvSpPr>
        <p:spPr>
          <a:xfrm>
            <a:off x="1073760" y="432156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876256" y="1772816"/>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http://charts.webofknowledge.com/ChartServer/draw?SessionID=W1cQhu71Z3U23hVGzpY&amp;Product=UA&amp;GraphID=PI_BarChart_6"/>
          <p:cNvPicPr>
            <a:picLocks noChangeAspect="1" noChangeArrowheads="1"/>
          </p:cNvPicPr>
          <p:nvPr/>
        </p:nvPicPr>
        <p:blipFill>
          <a:blip r:embed="rId4" cstate="print"/>
          <a:srcRect/>
          <a:stretch>
            <a:fillRect/>
          </a:stretch>
        </p:blipFill>
        <p:spPr bwMode="auto">
          <a:xfrm>
            <a:off x="251520" y="1988840"/>
            <a:ext cx="3974842" cy="3312368"/>
          </a:xfrm>
          <a:prstGeom prst="rect">
            <a:avLst/>
          </a:prstGeom>
          <a:noFill/>
        </p:spPr>
      </p:pic>
      <p:pic>
        <p:nvPicPr>
          <p:cNvPr id="2052" name="Picture 4" descr="http://charts.webofknowledge.com/ChartServer/draw?SessionID=W1cQhu71Z3U23hVGzpY&amp;Product=UA&amp;GraphID=TC_BarChart_6"/>
          <p:cNvPicPr>
            <a:picLocks noChangeAspect="1" noChangeArrowheads="1"/>
          </p:cNvPicPr>
          <p:nvPr/>
        </p:nvPicPr>
        <p:blipFill>
          <a:blip r:embed="rId5" cstate="print"/>
          <a:srcRect/>
          <a:stretch>
            <a:fillRect/>
          </a:stretch>
        </p:blipFill>
        <p:spPr bwMode="auto">
          <a:xfrm>
            <a:off x="4572000" y="1988840"/>
            <a:ext cx="4320480" cy="3312368"/>
          </a:xfrm>
          <a:prstGeom prst="rect">
            <a:avLst/>
          </a:prstGeom>
          <a:noFill/>
        </p:spPr>
      </p:pic>
      <p:sp>
        <p:nvSpPr>
          <p:cNvPr id="14" name="Title 1"/>
          <p:cNvSpPr txBox="1">
            <a:spLocks/>
          </p:cNvSpPr>
          <p:nvPr/>
        </p:nvSpPr>
        <p:spPr>
          <a:xfrm>
            <a:off x="683568" y="1556792"/>
            <a:ext cx="3278803" cy="537394"/>
          </a:xfrm>
          <a:prstGeom prst="rect">
            <a:avLst/>
          </a:prstGeom>
        </p:spPr>
        <p:txBody>
          <a:bodyPr vert="horz" lIns="91440" tIns="45720" rIns="91440" bIns="45720" rtlCol="0" anchor="ctr">
            <a:normAutofit/>
          </a:bodyPr>
          <a:lstStyle/>
          <a:p>
            <a:pPr lvl="0">
              <a:spcBef>
                <a:spcPct val="0"/>
              </a:spcBef>
              <a:defRPr/>
            </a:pPr>
            <a:r>
              <a:rPr lang="en-US" sz="2800" dirty="0" smtClean="0">
                <a:ea typeface="Calibri (Headings)"/>
                <a:cs typeface="Arial" pitchFamily="34" charset="0"/>
              </a:rPr>
              <a:t>Number of papers/yr </a:t>
            </a:r>
            <a:endParaRPr kumimoji="0" lang="en-US" sz="2800" b="0" i="0" u="none" strike="noStrike" kern="1200" cap="none" spc="0" normalizeH="0" baseline="0" noProof="0" dirty="0" smtClean="0">
              <a:ln>
                <a:noFill/>
              </a:ln>
              <a:solidFill>
                <a:srgbClr val="1B587C"/>
              </a:solidFill>
              <a:effectLst/>
              <a:uLnTx/>
              <a:uFillTx/>
              <a:latin typeface="+mn-lt"/>
              <a:ea typeface="Calibri (Headings)"/>
              <a:cs typeface="Arial" pitchFamily="34" charset="0"/>
            </a:endParaRPr>
          </a:p>
        </p:txBody>
      </p:sp>
      <p:sp>
        <p:nvSpPr>
          <p:cNvPr id="15" name="Title 1"/>
          <p:cNvSpPr txBox="1">
            <a:spLocks/>
          </p:cNvSpPr>
          <p:nvPr/>
        </p:nvSpPr>
        <p:spPr>
          <a:xfrm>
            <a:off x="5292080" y="1595462"/>
            <a:ext cx="3278803" cy="537394"/>
          </a:xfrm>
          <a:prstGeom prst="rect">
            <a:avLst/>
          </a:prstGeom>
        </p:spPr>
        <p:txBody>
          <a:bodyPr vert="horz" lIns="91440" tIns="45720" rIns="91440" bIns="45720" rtlCol="0" anchor="ctr">
            <a:normAutofit fontScale="92500"/>
          </a:bodyPr>
          <a:lstStyle/>
          <a:p>
            <a:pPr lvl="0">
              <a:spcBef>
                <a:spcPct val="0"/>
              </a:spcBef>
              <a:defRPr/>
            </a:pPr>
            <a:r>
              <a:rPr lang="en-US" sz="2800" dirty="0" smtClean="0">
                <a:ea typeface="Calibri (Headings)"/>
                <a:cs typeface="Arial" pitchFamily="34" charset="0"/>
              </a:rPr>
              <a:t>Number of citations/yr </a:t>
            </a:r>
            <a:endParaRPr kumimoji="0" lang="en-US" sz="2800" b="0" i="0" u="none" strike="noStrike" kern="1200" cap="none" spc="0" normalizeH="0" baseline="0" noProof="0" dirty="0" smtClean="0">
              <a:ln>
                <a:noFill/>
              </a:ln>
              <a:solidFill>
                <a:srgbClr val="1B587C"/>
              </a:solidFill>
              <a:effectLst/>
              <a:uLnTx/>
              <a:uFillTx/>
              <a:latin typeface="+mn-lt"/>
              <a:ea typeface="Calibri (Headings)"/>
              <a:cs typeface="Arial" pitchFamily="34" charset="0"/>
            </a:endParaRPr>
          </a:p>
        </p:txBody>
      </p:sp>
      <p:sp>
        <p:nvSpPr>
          <p:cNvPr id="16" name="Title 1"/>
          <p:cNvSpPr txBox="1">
            <a:spLocks/>
          </p:cNvSpPr>
          <p:nvPr/>
        </p:nvSpPr>
        <p:spPr>
          <a:xfrm>
            <a:off x="539552" y="5301208"/>
            <a:ext cx="4320480" cy="537394"/>
          </a:xfrm>
          <a:prstGeom prst="rect">
            <a:avLst/>
          </a:prstGeom>
        </p:spPr>
        <p:txBody>
          <a:bodyPr vert="horz" lIns="91440" tIns="45720" rIns="91440" bIns="45720" rtlCol="0" anchor="ctr">
            <a:normAutofit fontScale="77500" lnSpcReduction="20000"/>
          </a:bodyPr>
          <a:lstStyle/>
          <a:p>
            <a:pPr lvl="0">
              <a:spcBef>
                <a:spcPct val="0"/>
              </a:spcBef>
              <a:defRPr/>
            </a:pPr>
            <a:r>
              <a:rPr lang="en-US" sz="2800" b="1" dirty="0" smtClean="0">
                <a:ea typeface="Calibri (Headings)"/>
                <a:cs typeface="Arial" pitchFamily="34" charset="0"/>
              </a:rPr>
              <a:t>Search: Pliocene + Climate + Model </a:t>
            </a:r>
            <a:endParaRPr kumimoji="0" lang="en-US" sz="2800" b="1" i="0" u="none" strike="noStrike" kern="1200" cap="none" spc="0" normalizeH="0" baseline="0" noProof="0" dirty="0" smtClean="0">
              <a:ln>
                <a:noFill/>
              </a:ln>
              <a:solidFill>
                <a:srgbClr val="1B587C"/>
              </a:solidFill>
              <a:effectLst/>
              <a:uLnTx/>
              <a:uFillTx/>
              <a:latin typeface="+mn-lt"/>
              <a:ea typeface="Calibri (Headings)"/>
              <a:cs typeface="Arial" pitchFamily="34" charset="0"/>
            </a:endParaRPr>
          </a:p>
        </p:txBody>
      </p:sp>
      <p:cxnSp>
        <p:nvCxnSpPr>
          <p:cNvPr id="34" name="Straight Arrow Connector 33"/>
          <p:cNvCxnSpPr/>
          <p:nvPr/>
        </p:nvCxnSpPr>
        <p:spPr>
          <a:xfrm flipH="1">
            <a:off x="3563888" y="1484784"/>
            <a:ext cx="115212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707904" y="1484784"/>
            <a:ext cx="100811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3347864" y="1484784"/>
            <a:ext cx="136815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44008" y="1268760"/>
            <a:ext cx="3888432" cy="338554"/>
          </a:xfrm>
          <a:prstGeom prst="rect">
            <a:avLst/>
          </a:prstGeom>
          <a:noFill/>
        </p:spPr>
        <p:txBody>
          <a:bodyPr wrap="square" rtlCol="0">
            <a:spAutoFit/>
          </a:bodyPr>
          <a:lstStyle/>
          <a:p>
            <a:r>
              <a:rPr lang="en-GB" sz="1600" b="1" dirty="0" smtClean="0"/>
              <a:t>The </a:t>
            </a:r>
            <a:r>
              <a:rPr lang="en-GB" sz="1600" b="1" dirty="0" err="1" smtClean="0"/>
              <a:t>PlioMIP</a:t>
            </a:r>
            <a:r>
              <a:rPr lang="en-GB" sz="1600" b="1" dirty="0" smtClean="0"/>
              <a:t> Pinnacle (Mt </a:t>
            </a:r>
            <a:r>
              <a:rPr lang="en-GB" sz="1600" b="1" dirty="0" err="1" smtClean="0"/>
              <a:t>PlioMIP</a:t>
            </a:r>
            <a:r>
              <a:rPr lang="en-GB" sz="1600" b="1" dirty="0" smtClean="0"/>
              <a:t>)</a:t>
            </a:r>
            <a:endParaRPr lang="en-GB" sz="1600" b="1" dirty="0"/>
          </a:p>
        </p:txBody>
      </p:sp>
      <p:sp>
        <p:nvSpPr>
          <p:cNvPr id="52" name="Rectangle 51"/>
          <p:cNvSpPr/>
          <p:nvPr/>
        </p:nvSpPr>
        <p:spPr>
          <a:xfrm>
            <a:off x="539552" y="5805264"/>
            <a:ext cx="7920880" cy="769441"/>
          </a:xfrm>
          <a:prstGeom prst="rect">
            <a:avLst/>
          </a:prstGeom>
        </p:spPr>
        <p:txBody>
          <a:bodyPr wrap="square">
            <a:spAutoFit/>
          </a:bodyPr>
          <a:lstStyle/>
          <a:p>
            <a:r>
              <a:rPr lang="en-GB" sz="2200" b="1" dirty="0" smtClean="0"/>
              <a:t>Articles on Pliocene  + Climate attracted over 7000 citations in 2012, ~ 2000 more than the </a:t>
            </a:r>
            <a:r>
              <a:rPr lang="en-GB" sz="2200" b="1" dirty="0" err="1" smtClean="0"/>
              <a:t>LGM</a:t>
            </a:r>
            <a:r>
              <a:rPr lang="en-GB" sz="2200" b="1" dirty="0" smtClean="0"/>
              <a:t>.</a:t>
            </a:r>
            <a:endParaRPr lang="en-GB" sz="2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 y="-1096"/>
            <a:ext cx="9144001" cy="1080500"/>
            <a:chOff x="-1" y="-1096"/>
            <a:chExt cx="9144001" cy="1080500"/>
          </a:xfrm>
        </p:grpSpPr>
        <p:pic>
          <p:nvPicPr>
            <p:cNvPr id="5" name="Picture 4"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4" name="Rectangle 3"/>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extBox 8"/>
          <p:cNvSpPr txBox="1"/>
          <p:nvPr/>
        </p:nvSpPr>
        <p:spPr>
          <a:xfrm>
            <a:off x="251520" y="764704"/>
            <a:ext cx="6480720" cy="5706177"/>
          </a:xfrm>
          <a:prstGeom prst="rect">
            <a:avLst/>
          </a:prstGeom>
          <a:noFill/>
        </p:spPr>
        <p:txBody>
          <a:bodyPr wrap="square">
            <a:spAutoFit/>
          </a:bodyPr>
          <a:lstStyle/>
          <a:p>
            <a:pPr marL="457200" indent="-457200">
              <a:spcBef>
                <a:spcPct val="20000"/>
              </a:spcBef>
              <a:defRPr/>
            </a:pPr>
            <a:r>
              <a:rPr lang="en-GB" sz="2400" b="1" dirty="0" smtClean="0">
                <a:latin typeface="Calibri" pitchFamily="34" charset="0"/>
              </a:rPr>
              <a:t> </a:t>
            </a:r>
            <a:endParaRPr lang="en-GB" sz="2400" b="1" dirty="0">
              <a:latin typeface="Calibri" pitchFamily="34" charset="0"/>
            </a:endParaRPr>
          </a:p>
          <a:p>
            <a:pPr marL="457200" indent="-457200">
              <a:spcBef>
                <a:spcPct val="20000"/>
              </a:spcBef>
              <a:defRPr/>
            </a:pPr>
            <a:r>
              <a:rPr lang="en-GB" sz="2400" b="1" dirty="0" smtClean="0">
                <a:latin typeface="Calibri" pitchFamily="34" charset="0"/>
              </a:rPr>
              <a:t>1. The land story – terrestrial data/model comparison</a:t>
            </a:r>
            <a:endParaRPr lang="en-GB" sz="2400" b="1" dirty="0">
              <a:latin typeface="Calibri" pitchFamily="34" charset="0"/>
            </a:endParaRPr>
          </a:p>
          <a:p>
            <a:pPr lvl="2">
              <a:spcBef>
                <a:spcPct val="20000"/>
              </a:spcBef>
              <a:defRPr/>
            </a:pPr>
            <a:endParaRPr lang="en-GB" sz="2400" b="1" dirty="0">
              <a:latin typeface="Calibri" pitchFamily="34" charset="0"/>
            </a:endParaRPr>
          </a:p>
          <a:p>
            <a:pPr marL="457200" indent="-457200">
              <a:spcBef>
                <a:spcPct val="20000"/>
              </a:spcBef>
              <a:defRPr/>
            </a:pPr>
            <a:r>
              <a:rPr lang="en-GB" sz="2400" b="1" dirty="0" smtClean="0">
                <a:latin typeface="Calibri" pitchFamily="34" charset="0"/>
              </a:rPr>
              <a:t>2. Identifying uncertainties</a:t>
            </a:r>
          </a:p>
          <a:p>
            <a:pPr marL="457200" indent="-457200">
              <a:spcBef>
                <a:spcPct val="20000"/>
              </a:spcBef>
              <a:buFont typeface="Arial" pitchFamily="34" charset="0"/>
              <a:buChar char="•"/>
              <a:defRPr/>
            </a:pPr>
            <a:endParaRPr lang="en-GB" sz="2400" b="1" dirty="0" smtClean="0">
              <a:latin typeface="Calibri" pitchFamily="34" charset="0"/>
            </a:endParaRPr>
          </a:p>
          <a:p>
            <a:pPr marL="457200" indent="-457200">
              <a:spcBef>
                <a:spcPct val="20000"/>
              </a:spcBef>
              <a:defRPr/>
            </a:pPr>
            <a:r>
              <a:rPr lang="en-GB" sz="2400" b="1" dirty="0" smtClean="0">
                <a:latin typeface="Calibri" pitchFamily="34" charset="0"/>
              </a:rPr>
              <a:t>3. Towards the time slice(s)</a:t>
            </a:r>
          </a:p>
          <a:p>
            <a:pPr marL="457200" indent="-457200">
              <a:spcBef>
                <a:spcPct val="20000"/>
              </a:spcBef>
              <a:buFont typeface="Arial" pitchFamily="34" charset="0"/>
              <a:buChar char="•"/>
              <a:defRPr/>
            </a:pPr>
            <a:endParaRPr lang="en-GB" sz="2400" b="1" dirty="0" smtClean="0">
              <a:latin typeface="Calibri" pitchFamily="34" charset="0"/>
            </a:endParaRPr>
          </a:p>
          <a:p>
            <a:pPr marL="457200" indent="-457200">
              <a:spcBef>
                <a:spcPct val="20000"/>
              </a:spcBef>
              <a:defRPr/>
            </a:pPr>
            <a:r>
              <a:rPr lang="en-GB" sz="2400" b="1" dirty="0" smtClean="0">
                <a:latin typeface="Calibri" pitchFamily="34" charset="0"/>
              </a:rPr>
              <a:t>4. What next </a:t>
            </a:r>
          </a:p>
          <a:p>
            <a:pPr marL="457200" indent="-457200">
              <a:spcBef>
                <a:spcPct val="20000"/>
              </a:spcBef>
              <a:buFontTx/>
              <a:buChar char="-"/>
              <a:defRPr/>
            </a:pPr>
            <a:r>
              <a:rPr lang="en-GB" sz="2400" b="1" dirty="0" err="1" smtClean="0">
                <a:latin typeface="Calibri" pitchFamily="34" charset="0"/>
              </a:rPr>
              <a:t>PlioMIP2</a:t>
            </a:r>
            <a:endParaRPr lang="en-GB" sz="2400" b="1" dirty="0" smtClean="0">
              <a:latin typeface="Calibri" pitchFamily="34" charset="0"/>
            </a:endParaRPr>
          </a:p>
          <a:p>
            <a:pPr marL="457200" indent="-457200">
              <a:spcBef>
                <a:spcPct val="20000"/>
              </a:spcBef>
              <a:buFontTx/>
              <a:buChar char="-"/>
              <a:defRPr/>
            </a:pPr>
            <a:r>
              <a:rPr lang="en-GB" sz="2400" b="1" dirty="0" smtClean="0">
                <a:latin typeface="Calibri" pitchFamily="34" charset="0"/>
              </a:rPr>
              <a:t>Transient simulations</a:t>
            </a:r>
          </a:p>
          <a:p>
            <a:pPr marL="457200" indent="-457200">
              <a:spcBef>
                <a:spcPct val="20000"/>
              </a:spcBef>
              <a:buFont typeface="Arial" pitchFamily="34" charset="0"/>
              <a:buChar char="•"/>
              <a:defRPr/>
            </a:pPr>
            <a:endParaRPr lang="en-GB" sz="2400" b="1" dirty="0" smtClean="0">
              <a:latin typeface="Calibri" pitchFamily="34" charset="0"/>
            </a:endParaRPr>
          </a:p>
          <a:p>
            <a:pPr marL="457200" indent="-457200">
              <a:spcBef>
                <a:spcPct val="20000"/>
              </a:spcBef>
              <a:defRPr/>
            </a:pPr>
            <a:r>
              <a:rPr lang="en-GB" sz="2400" b="1" dirty="0" smtClean="0">
                <a:latin typeface="Calibri" pitchFamily="34" charset="0"/>
              </a:rPr>
              <a:t>5. Conclusions</a:t>
            </a:r>
            <a:endParaRPr lang="en-GB" sz="2400" b="1" dirty="0">
              <a:latin typeface="Calibri" pitchFamily="34" charset="0"/>
            </a:endParaRPr>
          </a:p>
        </p:txBody>
      </p:sp>
      <p:pic>
        <p:nvPicPr>
          <p:cNvPr id="10" name="Picture 9" descr="PRISM3_data_PAGES_FIgure.png"/>
          <p:cNvPicPr>
            <a:picLocks noChangeAspect="1"/>
          </p:cNvPicPr>
          <p:nvPr/>
        </p:nvPicPr>
        <p:blipFill>
          <a:blip r:embed="rId5" cstate="print"/>
          <a:srcRect l="24650" r="20699"/>
          <a:stretch>
            <a:fillRect/>
          </a:stretch>
        </p:blipFill>
        <p:spPr>
          <a:xfrm>
            <a:off x="7092280" y="4653136"/>
            <a:ext cx="1800200" cy="2000080"/>
          </a:xfrm>
          <a:prstGeom prst="rect">
            <a:avLst/>
          </a:prstGeom>
        </p:spPr>
      </p:pic>
      <p:pic>
        <p:nvPicPr>
          <p:cNvPr id="13" name="Picture 13" descr="Bild2"/>
          <p:cNvPicPr>
            <a:picLocks noChangeAspect="1" noChangeArrowheads="1"/>
          </p:cNvPicPr>
          <p:nvPr/>
        </p:nvPicPr>
        <p:blipFill>
          <a:blip r:embed="rId6" cstate="print"/>
          <a:srcRect/>
          <a:stretch>
            <a:fillRect/>
          </a:stretch>
        </p:blipFill>
        <p:spPr bwMode="auto">
          <a:xfrm>
            <a:off x="4716016" y="4725144"/>
            <a:ext cx="1722996" cy="1729930"/>
          </a:xfrm>
          <a:prstGeom prst="rect">
            <a:avLst/>
          </a:prstGeom>
          <a:noFill/>
          <a:ln w="9525">
            <a:noFill/>
            <a:miter lim="800000"/>
            <a:headEnd/>
            <a:tailEnd/>
          </a:ln>
        </p:spPr>
      </p:pic>
      <p:sp>
        <p:nvSpPr>
          <p:cNvPr id="14"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300" normalizeH="0" baseline="0" noProof="0" dirty="0" smtClean="0">
                <a:ln>
                  <a:noFill/>
                </a:ln>
                <a:solidFill>
                  <a:schemeClr val="tx1"/>
                </a:solidFill>
                <a:effectLst/>
                <a:uLnTx/>
                <a:uFillTx/>
                <a:latin typeface="+mj-lt"/>
                <a:ea typeface="+mj-ea"/>
                <a:cs typeface="+mj-cs"/>
              </a:rPr>
              <a:t>Contents</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7" cstate="print"/>
          <a:srcRect/>
          <a:stretch>
            <a:fillRect/>
          </a:stretch>
        </p:blipFill>
        <p:spPr bwMode="auto">
          <a:xfrm>
            <a:off x="4644008" y="1916832"/>
            <a:ext cx="4392488" cy="2304256"/>
          </a:xfrm>
          <a:prstGeom prst="rect">
            <a:avLst/>
          </a:prstGeom>
          <a:noFill/>
          <a:ln w="9525">
            <a:noFill/>
            <a:miter lim="800000"/>
            <a:headEnd/>
            <a:tailEnd/>
          </a:ln>
        </p:spPr>
      </p:pic>
    </p:spTree>
  </p:cSld>
  <p:clrMapOvr>
    <a:masterClrMapping/>
  </p:clrMapOvr>
  <p:transition advTm="589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1" y="-1096"/>
            <a:ext cx="9144001" cy="1080500"/>
            <a:chOff x="-1" y="-1096"/>
            <a:chExt cx="9144001" cy="1080500"/>
          </a:xfrm>
        </p:grpSpPr>
        <p:pic>
          <p:nvPicPr>
            <p:cNvPr id="74" name="Picture 73"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5" name="Rectangle 74"/>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6"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pic>
        <p:nvPicPr>
          <p:cNvPr id="40" name="Picture 39" descr="NSF logo.jpg"/>
          <p:cNvPicPr>
            <a:picLocks noChangeAspect="1"/>
          </p:cNvPicPr>
          <p:nvPr/>
        </p:nvPicPr>
        <p:blipFill>
          <a:blip r:embed="rId4" cstate="print"/>
          <a:stretch>
            <a:fillRect/>
          </a:stretch>
        </p:blipFill>
        <p:spPr>
          <a:xfrm>
            <a:off x="2411760" y="1916832"/>
            <a:ext cx="1074340" cy="1080810"/>
          </a:xfrm>
          <a:prstGeom prst="rect">
            <a:avLst/>
          </a:prstGeom>
        </p:spPr>
      </p:pic>
      <p:pic>
        <p:nvPicPr>
          <p:cNvPr id="17" name="Picture 24"/>
          <p:cNvPicPr>
            <a:picLocks noChangeAspect="1"/>
          </p:cNvPicPr>
          <p:nvPr/>
        </p:nvPicPr>
        <p:blipFill>
          <a:blip r:embed="rId5" cstate="print">
            <a:alphaModFix/>
          </a:blip>
          <a:srcRect/>
          <a:stretch>
            <a:fillRect/>
          </a:stretch>
        </p:blipFill>
        <p:spPr bwMode="auto">
          <a:xfrm>
            <a:off x="840915" y="3567398"/>
            <a:ext cx="2035539" cy="759229"/>
          </a:xfrm>
          <a:prstGeom prst="rect">
            <a:avLst/>
          </a:prstGeom>
          <a:noFill/>
          <a:ln w="9525">
            <a:noFill/>
            <a:miter lim="800000"/>
            <a:headEnd/>
            <a:tailEnd/>
          </a:ln>
        </p:spPr>
      </p:pic>
      <p:pic>
        <p:nvPicPr>
          <p:cNvPr id="66" name="Picture 65" descr="pliomiplogo_web.png"/>
          <p:cNvPicPr>
            <a:picLocks noChangeAspect="1"/>
          </p:cNvPicPr>
          <p:nvPr/>
        </p:nvPicPr>
        <p:blipFill>
          <a:blip r:embed="rId6" cstate="print"/>
          <a:stretch>
            <a:fillRect/>
          </a:stretch>
        </p:blipFill>
        <p:spPr>
          <a:xfrm>
            <a:off x="4355976" y="2060848"/>
            <a:ext cx="1709947" cy="1598909"/>
          </a:xfrm>
          <a:prstGeom prst="rect">
            <a:avLst/>
          </a:prstGeom>
        </p:spPr>
      </p:pic>
      <p:pic>
        <p:nvPicPr>
          <p:cNvPr id="59" name="Picture 58" descr="British_Geological_Survey_logo.jpg"/>
          <p:cNvPicPr>
            <a:picLocks noChangeAspect="1"/>
          </p:cNvPicPr>
          <p:nvPr/>
        </p:nvPicPr>
        <p:blipFill>
          <a:blip r:embed="rId7" cstate="print">
            <a:alphaModFix/>
          </a:blip>
          <a:srcRect r="17596"/>
          <a:stretch>
            <a:fillRect/>
          </a:stretch>
        </p:blipFill>
        <p:spPr>
          <a:xfrm>
            <a:off x="84387" y="2327304"/>
            <a:ext cx="2405990" cy="653897"/>
          </a:xfrm>
          <a:prstGeom prst="rect">
            <a:avLst/>
          </a:prstGeom>
        </p:spPr>
      </p:pic>
      <p:pic>
        <p:nvPicPr>
          <p:cNvPr id="38" name="Picture 37" descr="big_logo_new.gif"/>
          <p:cNvPicPr>
            <a:picLocks noChangeAspect="1"/>
          </p:cNvPicPr>
          <p:nvPr/>
        </p:nvPicPr>
        <p:blipFill>
          <a:blip r:embed="rId8" cstate="print">
            <a:alphaModFix/>
          </a:blip>
          <a:srcRect t="22857" b="5714"/>
          <a:stretch>
            <a:fillRect/>
          </a:stretch>
        </p:blipFill>
        <p:spPr>
          <a:xfrm>
            <a:off x="4625472" y="5468029"/>
            <a:ext cx="4508802" cy="1352647"/>
          </a:xfrm>
          <a:prstGeom prst="rect">
            <a:avLst/>
          </a:prstGeom>
        </p:spPr>
      </p:pic>
      <p:pic>
        <p:nvPicPr>
          <p:cNvPr id="61" name="Picture 60" descr="brown_logo.jpg"/>
          <p:cNvPicPr>
            <a:picLocks noChangeAspect="1"/>
          </p:cNvPicPr>
          <p:nvPr/>
        </p:nvPicPr>
        <p:blipFill>
          <a:blip r:embed="rId9" cstate="print">
            <a:alphaModFix/>
          </a:blip>
          <a:stretch>
            <a:fillRect/>
          </a:stretch>
        </p:blipFill>
        <p:spPr>
          <a:xfrm>
            <a:off x="4884935" y="4125502"/>
            <a:ext cx="1458691" cy="1680412"/>
          </a:xfrm>
          <a:prstGeom prst="rect">
            <a:avLst/>
          </a:prstGeom>
        </p:spPr>
      </p:pic>
      <p:pic>
        <p:nvPicPr>
          <p:cNvPr id="10" name="mason_logo.gif" descr="/Users/harrydowsett/Desktop/mason_logo.gif"/>
          <p:cNvPicPr>
            <a:picLocks noChangeAspect="1"/>
          </p:cNvPicPr>
          <p:nvPr/>
        </p:nvPicPr>
        <p:blipFill>
          <a:blip r:embed="rId10" cstate="print">
            <a:alphaModFix/>
          </a:blip>
          <a:stretch>
            <a:fillRect/>
          </a:stretch>
        </p:blipFill>
        <p:spPr>
          <a:xfrm>
            <a:off x="7973042" y="4317150"/>
            <a:ext cx="1094430" cy="684907"/>
          </a:xfrm>
          <a:prstGeom prst="rect">
            <a:avLst/>
          </a:prstGeom>
          <a:effectLst/>
        </p:spPr>
      </p:pic>
      <p:pic>
        <p:nvPicPr>
          <p:cNvPr id="43" name="Picture 42" descr="siu_logo.gif"/>
          <p:cNvPicPr>
            <a:picLocks noChangeAspect="1"/>
          </p:cNvPicPr>
          <p:nvPr/>
        </p:nvPicPr>
        <p:blipFill>
          <a:blip r:embed="rId11" cstate="print">
            <a:alphaModFix/>
          </a:blip>
          <a:srcRect l="2466" r="7397" b="6400"/>
          <a:stretch>
            <a:fillRect/>
          </a:stretch>
        </p:blipFill>
        <p:spPr>
          <a:xfrm>
            <a:off x="7105455" y="4317535"/>
            <a:ext cx="854679" cy="683866"/>
          </a:xfrm>
          <a:prstGeom prst="rect">
            <a:avLst/>
          </a:prstGeom>
        </p:spPr>
      </p:pic>
      <p:pic>
        <p:nvPicPr>
          <p:cNvPr id="30" name="Picture 29" descr="PowellCtrV16.pdf"/>
          <p:cNvPicPr>
            <a:picLocks noChangeAspect="1"/>
          </p:cNvPicPr>
          <p:nvPr/>
        </p:nvPicPr>
        <p:blipFill>
          <a:blip r:embed="rId12" cstate="print">
            <a:alphaModFix/>
          </a:blip>
          <a:srcRect l="21460" t="12842" r="30813" b="26293"/>
          <a:stretch>
            <a:fillRect/>
          </a:stretch>
        </p:blipFill>
        <p:spPr>
          <a:xfrm>
            <a:off x="8243874" y="2204865"/>
            <a:ext cx="720614" cy="1080120"/>
          </a:xfrm>
          <a:prstGeom prst="rect">
            <a:avLst/>
          </a:prstGeom>
        </p:spPr>
      </p:pic>
      <p:pic>
        <p:nvPicPr>
          <p:cNvPr id="50" name="Picture 49" descr="Bjerknes CCR.jpg"/>
          <p:cNvPicPr>
            <a:picLocks noChangeAspect="1"/>
          </p:cNvPicPr>
          <p:nvPr/>
        </p:nvPicPr>
        <p:blipFill>
          <a:blip r:embed="rId13" cstate="print">
            <a:alphaModFix/>
          </a:blip>
          <a:stretch>
            <a:fillRect/>
          </a:stretch>
        </p:blipFill>
        <p:spPr>
          <a:xfrm>
            <a:off x="6588224" y="3356992"/>
            <a:ext cx="1695462" cy="431653"/>
          </a:xfrm>
          <a:prstGeom prst="rect">
            <a:avLst/>
          </a:prstGeom>
          <a:ln w="9525" cap="flat" cmpd="sng" algn="ctr">
            <a:noFill/>
            <a:prstDash val="solid"/>
            <a:round/>
            <a:headEnd type="none" w="med" len="med"/>
            <a:tailEnd type="none" w="med" len="med"/>
          </a:ln>
        </p:spPr>
      </p:pic>
      <p:pic>
        <p:nvPicPr>
          <p:cNvPr id="45" name="Picture 44" descr="Bristol logo-ltr.tiff"/>
          <p:cNvPicPr>
            <a:picLocks noChangeAspect="1"/>
          </p:cNvPicPr>
          <p:nvPr/>
        </p:nvPicPr>
        <p:blipFill>
          <a:blip r:embed="rId14" cstate="print">
            <a:alphaModFix/>
          </a:blip>
          <a:stretch>
            <a:fillRect/>
          </a:stretch>
        </p:blipFill>
        <p:spPr>
          <a:xfrm>
            <a:off x="107504" y="1601467"/>
            <a:ext cx="1944216" cy="562062"/>
          </a:xfrm>
          <a:prstGeom prst="rect">
            <a:avLst/>
          </a:prstGeom>
        </p:spPr>
      </p:pic>
      <p:pic>
        <p:nvPicPr>
          <p:cNvPr id="37" name="Picture 36" descr="cu_logo.gif"/>
          <p:cNvPicPr>
            <a:picLocks noChangeAspect="1"/>
          </p:cNvPicPr>
          <p:nvPr/>
        </p:nvPicPr>
        <p:blipFill>
          <a:blip r:embed="rId15" cstate="print">
            <a:alphaModFix/>
          </a:blip>
          <a:stretch>
            <a:fillRect/>
          </a:stretch>
        </p:blipFill>
        <p:spPr>
          <a:xfrm>
            <a:off x="4508301" y="5814913"/>
            <a:ext cx="3688660" cy="602005"/>
          </a:xfrm>
          <a:prstGeom prst="rect">
            <a:avLst/>
          </a:prstGeom>
        </p:spPr>
      </p:pic>
      <p:pic>
        <p:nvPicPr>
          <p:cNvPr id="29" name="Picture 28"/>
          <p:cNvPicPr>
            <a:picLocks noChangeAspect="1"/>
          </p:cNvPicPr>
          <p:nvPr/>
        </p:nvPicPr>
        <p:blipFill>
          <a:blip r:embed="rId16" cstate="print">
            <a:alphaModFix/>
          </a:blip>
          <a:stretch>
            <a:fillRect/>
          </a:stretch>
        </p:blipFill>
        <p:spPr>
          <a:xfrm>
            <a:off x="8407423" y="5035308"/>
            <a:ext cx="642917" cy="417887"/>
          </a:xfrm>
          <a:prstGeom prst="rect">
            <a:avLst/>
          </a:prstGeom>
        </p:spPr>
      </p:pic>
      <p:pic>
        <p:nvPicPr>
          <p:cNvPr id="36" name="Picture 35" descr="Mendenhall logo.jpg"/>
          <p:cNvPicPr>
            <a:picLocks noChangeAspect="1"/>
          </p:cNvPicPr>
          <p:nvPr/>
        </p:nvPicPr>
        <p:blipFill>
          <a:blip r:embed="rId17" cstate="print"/>
          <a:stretch>
            <a:fillRect/>
          </a:stretch>
        </p:blipFill>
        <p:spPr>
          <a:xfrm>
            <a:off x="19599" y="5834339"/>
            <a:ext cx="2901501" cy="1019706"/>
          </a:xfrm>
          <a:prstGeom prst="rect">
            <a:avLst/>
          </a:prstGeom>
        </p:spPr>
      </p:pic>
      <p:pic>
        <p:nvPicPr>
          <p:cNvPr id="62" name="Picture 61" descr="u derby logo.png"/>
          <p:cNvPicPr>
            <a:picLocks noChangeAspect="1"/>
          </p:cNvPicPr>
          <p:nvPr/>
        </p:nvPicPr>
        <p:blipFill>
          <a:blip r:embed="rId18" cstate="print"/>
          <a:srcRect t="-10723"/>
          <a:stretch>
            <a:fillRect/>
          </a:stretch>
        </p:blipFill>
        <p:spPr>
          <a:xfrm>
            <a:off x="6500201" y="5440867"/>
            <a:ext cx="1704406" cy="392449"/>
          </a:xfrm>
          <a:prstGeom prst="rect">
            <a:avLst/>
          </a:prstGeom>
          <a:solidFill>
            <a:schemeClr val="tx1">
              <a:lumMod val="50000"/>
              <a:lumOff val="50000"/>
            </a:schemeClr>
          </a:solidFill>
        </p:spPr>
      </p:pic>
      <p:pic>
        <p:nvPicPr>
          <p:cNvPr id="58" name="Picture 57" descr="baslogo1000.gif"/>
          <p:cNvPicPr>
            <a:picLocks noChangeAspect="1"/>
          </p:cNvPicPr>
          <p:nvPr/>
        </p:nvPicPr>
        <p:blipFill>
          <a:blip r:embed="rId19" cstate="print">
            <a:alphaModFix/>
          </a:blip>
          <a:stretch>
            <a:fillRect/>
          </a:stretch>
        </p:blipFill>
        <p:spPr>
          <a:xfrm>
            <a:off x="1130144" y="5723466"/>
            <a:ext cx="2743718" cy="642105"/>
          </a:xfrm>
          <a:prstGeom prst="rect">
            <a:avLst/>
          </a:prstGeom>
        </p:spPr>
      </p:pic>
      <p:pic>
        <p:nvPicPr>
          <p:cNvPr id="51" name="Picture 50" descr="NASA_logo_big.png"/>
          <p:cNvPicPr>
            <a:picLocks noChangeAspect="1"/>
          </p:cNvPicPr>
          <p:nvPr/>
        </p:nvPicPr>
        <p:blipFill>
          <a:blip r:embed="rId20" cstate="print">
            <a:alphaModFix/>
          </a:blip>
          <a:stretch>
            <a:fillRect/>
          </a:stretch>
        </p:blipFill>
        <p:spPr>
          <a:xfrm>
            <a:off x="3264921" y="5738805"/>
            <a:ext cx="1256041" cy="1075327"/>
          </a:xfrm>
          <a:prstGeom prst="rect">
            <a:avLst/>
          </a:prstGeom>
        </p:spPr>
      </p:pic>
      <p:pic>
        <p:nvPicPr>
          <p:cNvPr id="60" name="Picture 59" descr="Leicester logo white-blue.png"/>
          <p:cNvPicPr>
            <a:picLocks noChangeAspect="1"/>
          </p:cNvPicPr>
          <p:nvPr/>
        </p:nvPicPr>
        <p:blipFill>
          <a:blip r:embed="rId21" cstate="print">
            <a:alphaModFix/>
          </a:blip>
          <a:stretch>
            <a:fillRect/>
          </a:stretch>
        </p:blipFill>
        <p:spPr>
          <a:xfrm>
            <a:off x="73898" y="4939490"/>
            <a:ext cx="2995121" cy="777154"/>
          </a:xfrm>
          <a:prstGeom prst="rect">
            <a:avLst/>
          </a:prstGeom>
        </p:spPr>
      </p:pic>
      <p:pic>
        <p:nvPicPr>
          <p:cNvPr id="47" name="Picture 46" descr="ncar_highres_transparent.png"/>
          <p:cNvPicPr>
            <a:picLocks noChangeAspect="1"/>
          </p:cNvPicPr>
          <p:nvPr/>
        </p:nvPicPr>
        <p:blipFill>
          <a:blip r:embed="rId22" cstate="print">
            <a:alphaModFix/>
          </a:blip>
          <a:srcRect r="1800" b="4768"/>
          <a:stretch>
            <a:fillRect/>
          </a:stretch>
        </p:blipFill>
        <p:spPr>
          <a:xfrm>
            <a:off x="19599" y="4001105"/>
            <a:ext cx="3028121" cy="1108556"/>
          </a:xfrm>
          <a:prstGeom prst="rect">
            <a:avLst/>
          </a:prstGeom>
        </p:spPr>
      </p:pic>
      <p:pic>
        <p:nvPicPr>
          <p:cNvPr id="52" name="Picture 51" descr="LSCE.jpg"/>
          <p:cNvPicPr>
            <a:picLocks noChangeAspect="1"/>
          </p:cNvPicPr>
          <p:nvPr/>
        </p:nvPicPr>
        <p:blipFill>
          <a:blip r:embed="rId23" cstate="print">
            <a:alphaModFix/>
          </a:blip>
          <a:srcRect l="20362" t="12194" r="16629" b="18003"/>
          <a:stretch>
            <a:fillRect/>
          </a:stretch>
        </p:blipFill>
        <p:spPr>
          <a:xfrm>
            <a:off x="4239063" y="4134730"/>
            <a:ext cx="810934" cy="1099414"/>
          </a:xfrm>
          <a:prstGeom prst="rect">
            <a:avLst/>
          </a:prstGeom>
        </p:spPr>
      </p:pic>
      <p:pic>
        <p:nvPicPr>
          <p:cNvPr id="42" name="Picture 41" descr="jhwk4C_RF_OL.jpg"/>
          <p:cNvPicPr>
            <a:picLocks noChangeAspect="1"/>
          </p:cNvPicPr>
          <p:nvPr/>
        </p:nvPicPr>
        <p:blipFill>
          <a:blip r:embed="rId24" cstate="print">
            <a:alphaModFix/>
          </a:blip>
          <a:srcRect r="1069"/>
          <a:stretch>
            <a:fillRect/>
          </a:stretch>
        </p:blipFill>
        <p:spPr>
          <a:xfrm>
            <a:off x="6081221" y="4383479"/>
            <a:ext cx="1007744" cy="907704"/>
          </a:xfrm>
          <a:prstGeom prst="rect">
            <a:avLst/>
          </a:prstGeom>
        </p:spPr>
      </p:pic>
      <p:pic>
        <p:nvPicPr>
          <p:cNvPr id="41" name="Picture 40" descr="logo.png"/>
          <p:cNvPicPr>
            <a:picLocks noChangeAspect="1"/>
          </p:cNvPicPr>
          <p:nvPr/>
        </p:nvPicPr>
        <p:blipFill>
          <a:blip r:embed="rId25" cstate="print">
            <a:alphaModFix/>
          </a:blip>
          <a:stretch>
            <a:fillRect/>
          </a:stretch>
        </p:blipFill>
        <p:spPr>
          <a:xfrm>
            <a:off x="6938340" y="5033178"/>
            <a:ext cx="1431309" cy="374401"/>
          </a:xfrm>
          <a:prstGeom prst="rect">
            <a:avLst/>
          </a:prstGeom>
        </p:spPr>
      </p:pic>
      <p:pic>
        <p:nvPicPr>
          <p:cNvPr id="46" name="Picture 45" descr="U HongKong logo_20.jpg"/>
          <p:cNvPicPr>
            <a:picLocks noChangeAspect="1"/>
          </p:cNvPicPr>
          <p:nvPr/>
        </p:nvPicPr>
        <p:blipFill>
          <a:blip r:embed="rId26" cstate="print"/>
          <a:stretch>
            <a:fillRect/>
          </a:stretch>
        </p:blipFill>
        <p:spPr>
          <a:xfrm>
            <a:off x="7206229" y="2299355"/>
            <a:ext cx="822155" cy="918546"/>
          </a:xfrm>
          <a:prstGeom prst="rect">
            <a:avLst/>
          </a:prstGeom>
        </p:spPr>
      </p:pic>
      <p:pic>
        <p:nvPicPr>
          <p:cNvPr id="57" name="Picture 56" descr="AORI U Tokyo logo.jpg"/>
          <p:cNvPicPr>
            <a:picLocks noChangeAspect="1"/>
          </p:cNvPicPr>
          <p:nvPr/>
        </p:nvPicPr>
        <p:blipFill>
          <a:blip r:embed="rId27" cstate="print">
            <a:alphaModFix/>
          </a:blip>
          <a:srcRect l="11467" t="9195" r="11362" b="12468"/>
          <a:stretch>
            <a:fillRect/>
          </a:stretch>
        </p:blipFill>
        <p:spPr>
          <a:xfrm>
            <a:off x="3219368" y="4286052"/>
            <a:ext cx="853088" cy="865989"/>
          </a:xfrm>
          <a:prstGeom prst="rect">
            <a:avLst/>
          </a:prstGeom>
        </p:spPr>
      </p:pic>
      <p:pic>
        <p:nvPicPr>
          <p:cNvPr id="64" name="Picture 63" descr="Smithsonian Inst. logo.tiff"/>
          <p:cNvPicPr>
            <a:picLocks noChangeAspect="1"/>
          </p:cNvPicPr>
          <p:nvPr/>
        </p:nvPicPr>
        <p:blipFill>
          <a:blip r:embed="rId28" cstate="print"/>
          <a:stretch>
            <a:fillRect/>
          </a:stretch>
        </p:blipFill>
        <p:spPr>
          <a:xfrm>
            <a:off x="6010571" y="2283396"/>
            <a:ext cx="1246978" cy="991715"/>
          </a:xfrm>
          <a:prstGeom prst="rect">
            <a:avLst/>
          </a:prstGeom>
        </p:spPr>
      </p:pic>
      <p:pic>
        <p:nvPicPr>
          <p:cNvPr id="49" name="Picture 48" descr="U Tskuba logo.gif"/>
          <p:cNvPicPr>
            <a:picLocks noChangeAspect="1"/>
          </p:cNvPicPr>
          <p:nvPr/>
        </p:nvPicPr>
        <p:blipFill>
          <a:blip r:embed="rId29" cstate="print">
            <a:alphaModFix/>
          </a:blip>
          <a:stretch>
            <a:fillRect/>
          </a:stretch>
        </p:blipFill>
        <p:spPr>
          <a:xfrm>
            <a:off x="7236296" y="3789040"/>
            <a:ext cx="1758785" cy="381066"/>
          </a:xfrm>
          <a:prstGeom prst="rect">
            <a:avLst/>
          </a:prstGeom>
        </p:spPr>
      </p:pic>
      <p:pic>
        <p:nvPicPr>
          <p:cNvPr id="56" name="Picture 55" descr="JAMSTEC_logo.png"/>
          <p:cNvPicPr>
            <a:picLocks noChangeAspect="1"/>
          </p:cNvPicPr>
          <p:nvPr/>
        </p:nvPicPr>
        <p:blipFill>
          <a:blip r:embed="rId30" cstate="print">
            <a:alphaModFix/>
          </a:blip>
          <a:stretch>
            <a:fillRect/>
          </a:stretch>
        </p:blipFill>
        <p:spPr>
          <a:xfrm>
            <a:off x="93186" y="3085980"/>
            <a:ext cx="915125" cy="915125"/>
          </a:xfrm>
          <a:prstGeom prst="rect">
            <a:avLst/>
          </a:prstGeom>
        </p:spPr>
      </p:pic>
      <p:pic>
        <p:nvPicPr>
          <p:cNvPr id="63" name="Picture 62" descr="NERC logo1000.gif"/>
          <p:cNvPicPr>
            <a:picLocks noChangeAspect="1"/>
          </p:cNvPicPr>
          <p:nvPr/>
        </p:nvPicPr>
        <p:blipFill>
          <a:blip r:embed="rId31" cstate="print">
            <a:alphaModFix/>
          </a:blip>
          <a:stretch>
            <a:fillRect/>
          </a:stretch>
        </p:blipFill>
        <p:spPr>
          <a:xfrm>
            <a:off x="1143100" y="2951887"/>
            <a:ext cx="1938385" cy="610456"/>
          </a:xfrm>
          <a:prstGeom prst="rect">
            <a:avLst/>
          </a:prstGeom>
        </p:spPr>
      </p:pic>
      <p:grpSp>
        <p:nvGrpSpPr>
          <p:cNvPr id="2" name="Group 67"/>
          <p:cNvGrpSpPr>
            <a:grpSpLocks noChangeAspect="1"/>
          </p:cNvGrpSpPr>
          <p:nvPr/>
        </p:nvGrpSpPr>
        <p:grpSpPr>
          <a:xfrm>
            <a:off x="5872967" y="3290309"/>
            <a:ext cx="1148617" cy="933298"/>
            <a:chOff x="6269440" y="2849734"/>
            <a:chExt cx="1556017" cy="1264326"/>
          </a:xfrm>
        </p:grpSpPr>
        <p:pic>
          <p:nvPicPr>
            <p:cNvPr id="67" name="Picture 66" descr="U Tokyo logo.jpg"/>
            <p:cNvPicPr>
              <a:picLocks noChangeAspect="1"/>
            </p:cNvPicPr>
            <p:nvPr/>
          </p:nvPicPr>
          <p:blipFill>
            <a:blip r:embed="rId32" cstate="print">
              <a:alphaModFix/>
            </a:blip>
            <a:srcRect t="73842"/>
            <a:stretch>
              <a:fillRect/>
            </a:stretch>
          </p:blipFill>
          <p:spPr>
            <a:xfrm>
              <a:off x="6269440" y="3552612"/>
              <a:ext cx="1556017" cy="561448"/>
            </a:xfrm>
            <a:prstGeom prst="rect">
              <a:avLst/>
            </a:prstGeom>
          </p:spPr>
        </p:pic>
        <p:pic>
          <p:nvPicPr>
            <p:cNvPr id="53" name="Picture 52" descr="U Tokyo logo.jpg"/>
            <p:cNvPicPr>
              <a:picLocks noChangeAspect="1"/>
            </p:cNvPicPr>
            <p:nvPr/>
          </p:nvPicPr>
          <p:blipFill>
            <a:blip r:embed="rId33" cstate="print">
              <a:alphaModFix/>
            </a:blip>
            <a:srcRect b="29015"/>
            <a:stretch>
              <a:fillRect/>
            </a:stretch>
          </p:blipFill>
          <p:spPr>
            <a:xfrm>
              <a:off x="6291650" y="2849734"/>
              <a:ext cx="803564" cy="786829"/>
            </a:xfrm>
            <a:prstGeom prst="rect">
              <a:avLst/>
            </a:prstGeom>
          </p:spPr>
        </p:pic>
      </p:grpSp>
      <p:pic>
        <p:nvPicPr>
          <p:cNvPr id="55" name="Picture 54" descr="AWI logo.gif"/>
          <p:cNvPicPr>
            <a:picLocks noChangeAspect="1"/>
          </p:cNvPicPr>
          <p:nvPr/>
        </p:nvPicPr>
        <p:blipFill>
          <a:blip r:embed="rId34" cstate="print">
            <a:alphaModFix/>
          </a:blip>
          <a:srcRect t="16050" b="16053"/>
          <a:stretch>
            <a:fillRect/>
          </a:stretch>
        </p:blipFill>
        <p:spPr>
          <a:xfrm>
            <a:off x="4893769" y="3496279"/>
            <a:ext cx="954147" cy="486706"/>
          </a:xfrm>
          <a:prstGeom prst="rect">
            <a:avLst/>
          </a:prstGeom>
        </p:spPr>
      </p:pic>
      <p:grpSp>
        <p:nvGrpSpPr>
          <p:cNvPr id="3" name="Group 69"/>
          <p:cNvGrpSpPr>
            <a:grpSpLocks noChangeAspect="1"/>
          </p:cNvGrpSpPr>
          <p:nvPr/>
        </p:nvGrpSpPr>
        <p:grpSpPr>
          <a:xfrm>
            <a:off x="3137318" y="5281517"/>
            <a:ext cx="1600997" cy="389779"/>
            <a:chOff x="2486488" y="3512517"/>
            <a:chExt cx="2383166" cy="552986"/>
          </a:xfrm>
        </p:grpSpPr>
        <p:pic>
          <p:nvPicPr>
            <p:cNvPr id="54" name="Picture 53" descr="CAS logo.png"/>
            <p:cNvPicPr>
              <a:picLocks noChangeAspect="1"/>
            </p:cNvPicPr>
            <p:nvPr/>
          </p:nvPicPr>
          <p:blipFill>
            <a:blip r:embed="rId35" cstate="print">
              <a:alphaModFix/>
            </a:blip>
            <a:srcRect l="20339" r="21559" b="38491"/>
            <a:stretch>
              <a:fillRect/>
            </a:stretch>
          </p:blipFill>
          <p:spPr>
            <a:xfrm>
              <a:off x="2486488" y="3512517"/>
              <a:ext cx="581490" cy="552986"/>
            </a:xfrm>
            <a:prstGeom prst="rect">
              <a:avLst/>
            </a:prstGeom>
          </p:spPr>
        </p:pic>
        <p:pic>
          <p:nvPicPr>
            <p:cNvPr id="69" name="Picture 68" descr="CAS logo.png"/>
            <p:cNvPicPr>
              <a:picLocks noChangeAspect="1"/>
            </p:cNvPicPr>
            <p:nvPr/>
          </p:nvPicPr>
          <p:blipFill>
            <a:blip r:embed="rId36" cstate="print">
              <a:alphaModFix/>
            </a:blip>
            <a:srcRect t="68436"/>
            <a:stretch>
              <a:fillRect/>
            </a:stretch>
          </p:blipFill>
          <p:spPr>
            <a:xfrm>
              <a:off x="3005221" y="3513967"/>
              <a:ext cx="1864433" cy="528652"/>
            </a:xfrm>
            <a:prstGeom prst="rect">
              <a:avLst/>
            </a:prstGeom>
          </p:spPr>
        </p:pic>
      </p:grpSp>
      <p:pic>
        <p:nvPicPr>
          <p:cNvPr id="65" name="Picture 64" descr="Jackson-school-UT-logo.png"/>
          <p:cNvPicPr>
            <a:picLocks noChangeAspect="1"/>
          </p:cNvPicPr>
          <p:nvPr/>
        </p:nvPicPr>
        <p:blipFill>
          <a:blip r:embed="rId37" cstate="print">
            <a:lum contrast="15000"/>
          </a:blip>
          <a:stretch>
            <a:fillRect/>
          </a:stretch>
        </p:blipFill>
        <p:spPr>
          <a:xfrm>
            <a:off x="2636143" y="3703550"/>
            <a:ext cx="2206118" cy="566850"/>
          </a:xfrm>
          <a:prstGeom prst="rect">
            <a:avLst/>
          </a:prstGeom>
        </p:spPr>
      </p:pic>
      <p:pic>
        <p:nvPicPr>
          <p:cNvPr id="44" name="Picture 43" descr="logolg.gif"/>
          <p:cNvPicPr>
            <a:picLocks noChangeAspect="1"/>
          </p:cNvPicPr>
          <p:nvPr/>
        </p:nvPicPr>
        <p:blipFill>
          <a:blip r:embed="rId38" cstate="print">
            <a:alphaModFix/>
          </a:blip>
          <a:stretch>
            <a:fillRect/>
          </a:stretch>
        </p:blipFill>
        <p:spPr>
          <a:xfrm>
            <a:off x="3006896" y="2467570"/>
            <a:ext cx="1343435" cy="1178555"/>
          </a:xfrm>
          <a:prstGeom prst="rect">
            <a:avLst/>
          </a:prstGeom>
        </p:spPr>
      </p:pic>
      <p:sp>
        <p:nvSpPr>
          <p:cNvPr id="70" name="Title 1"/>
          <p:cNvSpPr>
            <a:spLocks noGrp="1"/>
          </p:cNvSpPr>
          <p:nvPr>
            <p:ph type="title"/>
          </p:nvPr>
        </p:nvSpPr>
        <p:spPr>
          <a:xfrm>
            <a:off x="351796" y="44624"/>
            <a:ext cx="7388556" cy="882775"/>
          </a:xfrm>
        </p:spPr>
        <p:txBody>
          <a:bodyPr>
            <a:normAutofit/>
          </a:bodyPr>
          <a:lstStyle/>
          <a:p>
            <a:pPr algn="l"/>
            <a:r>
              <a:rPr lang="en-US" sz="4000" b="1" spc="300" dirty="0" err="1" smtClean="0">
                <a:solidFill>
                  <a:srgbClr val="000000"/>
                </a:solidFill>
                <a:latin typeface="+mn-lt"/>
              </a:rPr>
              <a:t>PlioMIP</a:t>
            </a:r>
            <a:r>
              <a:rPr lang="en-US" sz="4000" b="1" spc="300" dirty="0" smtClean="0">
                <a:solidFill>
                  <a:srgbClr val="000000"/>
                </a:solidFill>
                <a:latin typeface="+mn-lt"/>
              </a:rPr>
              <a:t> collaboration</a:t>
            </a:r>
            <a:endParaRPr lang="en-US" sz="4000" b="1" spc="300" dirty="0">
              <a:solidFill>
                <a:srgbClr val="000000"/>
              </a:solidFill>
              <a:latin typeface="+mn-lt"/>
            </a:endParaRPr>
          </a:p>
        </p:txBody>
      </p:sp>
      <p:pic>
        <p:nvPicPr>
          <p:cNvPr id="77" name="Picture 76" descr="prism_color_logo_lrg.jpg"/>
          <p:cNvPicPr>
            <a:picLocks noChangeAspect="1"/>
          </p:cNvPicPr>
          <p:nvPr/>
        </p:nvPicPr>
        <p:blipFill>
          <a:blip r:embed="rId39" cstate="print"/>
          <a:stretch>
            <a:fillRect/>
          </a:stretch>
        </p:blipFill>
        <p:spPr>
          <a:xfrm>
            <a:off x="4644008" y="1124744"/>
            <a:ext cx="855706" cy="834517"/>
          </a:xfrm>
          <a:prstGeom prst="rect">
            <a:avLst/>
          </a:prstGeom>
        </p:spPr>
      </p:pic>
      <p:pic>
        <p:nvPicPr>
          <p:cNvPr id="78" name="Picture 18" descr="images.jpeg"/>
          <p:cNvPicPr>
            <a:picLocks noChangeAspect="1"/>
          </p:cNvPicPr>
          <p:nvPr/>
        </p:nvPicPr>
        <p:blipFill>
          <a:blip r:embed="rId40" cstate="print">
            <a:alphaModFix/>
            <a:lum contrast="15000"/>
          </a:blip>
          <a:srcRect/>
          <a:stretch>
            <a:fillRect/>
          </a:stretch>
        </p:blipFill>
        <p:spPr bwMode="auto">
          <a:xfrm>
            <a:off x="8136247" y="1300336"/>
            <a:ext cx="834757" cy="819154"/>
          </a:xfrm>
          <a:prstGeom prst="rect">
            <a:avLst/>
          </a:prstGeom>
          <a:noFill/>
          <a:ln w="9525">
            <a:noFill/>
            <a:miter lim="800000"/>
            <a:headEnd/>
            <a:tailEnd/>
          </a:ln>
        </p:spPr>
      </p:pic>
      <p:pic>
        <p:nvPicPr>
          <p:cNvPr id="79" name="Picture 2" descr="European Research Council logo">
            <a:hlinkClick r:id="rId41" tooltip="European Research Council"/>
          </p:cNvPr>
          <p:cNvPicPr>
            <a:picLocks noChangeAspect="1" noChangeArrowheads="1"/>
          </p:cNvPicPr>
          <p:nvPr/>
        </p:nvPicPr>
        <p:blipFill>
          <a:blip r:embed="rId42" cstate="print"/>
          <a:srcRect/>
          <a:stretch>
            <a:fillRect/>
          </a:stretch>
        </p:blipFill>
        <p:spPr bwMode="auto">
          <a:xfrm>
            <a:off x="3707904" y="1628800"/>
            <a:ext cx="810278" cy="847994"/>
          </a:xfrm>
          <a:prstGeom prst="rect">
            <a:avLst/>
          </a:prstGeom>
          <a:noFill/>
          <a:ln w="9525">
            <a:noFill/>
            <a:miter lim="800000"/>
            <a:headEnd/>
            <a:tailEnd/>
          </a:ln>
        </p:spPr>
      </p:pic>
      <p:pic>
        <p:nvPicPr>
          <p:cNvPr id="80" name="Picture 79" descr="iodp_logo-300x116.png"/>
          <p:cNvPicPr>
            <a:picLocks noChangeAspect="1"/>
          </p:cNvPicPr>
          <p:nvPr/>
        </p:nvPicPr>
        <p:blipFill>
          <a:blip r:embed="rId43" cstate="print">
            <a:alphaModFix/>
          </a:blip>
          <a:stretch>
            <a:fillRect/>
          </a:stretch>
        </p:blipFill>
        <p:spPr>
          <a:xfrm>
            <a:off x="5771298" y="1208653"/>
            <a:ext cx="2355094" cy="910634"/>
          </a:xfrm>
          <a:prstGeom prst="rect">
            <a:avLst/>
          </a:prstGeom>
        </p:spPr>
      </p:pic>
      <p:pic>
        <p:nvPicPr>
          <p:cNvPr id="81" name="Picture 4" descr="The big PMIP 3 logo">
            <a:hlinkClick r:id="rId44"/>
          </p:cNvPr>
          <p:cNvPicPr>
            <a:picLocks noChangeAspect="1" noChangeArrowheads="1"/>
          </p:cNvPicPr>
          <p:nvPr/>
        </p:nvPicPr>
        <p:blipFill>
          <a:blip r:embed="rId45" cstate="print"/>
          <a:srcRect/>
          <a:stretch>
            <a:fillRect/>
          </a:stretch>
        </p:blipFill>
        <p:spPr bwMode="auto">
          <a:xfrm>
            <a:off x="2123728" y="1124744"/>
            <a:ext cx="1692722" cy="795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7566409"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d</a:t>
            </a:r>
            <a:r>
              <a:rPr lang="en-US" sz="4400" b="1" spc="300" dirty="0" err="1" smtClean="0">
                <a:latin typeface="+mj-lt"/>
                <a:ea typeface="+mj-ea"/>
                <a:cs typeface="+mj-cs"/>
              </a:rPr>
              <a:t>ata</a:t>
            </a:r>
            <a:r>
              <a:rPr lang="en-US" sz="4400" b="1" spc="300" dirty="0" smtClean="0">
                <a:latin typeface="+mj-lt"/>
                <a:ea typeface="+mj-ea"/>
                <a:cs typeface="+mj-cs"/>
              </a:rPr>
              <a:t>/model comparison (</a:t>
            </a:r>
            <a:r>
              <a:rPr lang="en-US" sz="4400" b="1" spc="300" dirty="0" err="1" smtClean="0">
                <a:latin typeface="+mj-lt"/>
                <a:ea typeface="+mj-ea"/>
                <a:cs typeface="+mj-cs"/>
              </a:rPr>
              <a:t>DMC</a:t>
            </a:r>
            <a:r>
              <a:rPr lang="en-US" sz="4400" b="1" spc="300" dirty="0" smtClean="0">
                <a:latin typeface="+mj-lt"/>
                <a:ea typeface="+mj-ea"/>
                <a:cs typeface="+mj-cs"/>
              </a:rPr>
              <a:t>)</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5122" name="Picture 2"/>
          <p:cNvPicPr>
            <a:picLocks noChangeAspect="1" noChangeArrowheads="1"/>
          </p:cNvPicPr>
          <p:nvPr/>
        </p:nvPicPr>
        <p:blipFill>
          <a:blip r:embed="rId4" cstate="print"/>
          <a:srcRect/>
          <a:stretch>
            <a:fillRect/>
          </a:stretch>
        </p:blipFill>
        <p:spPr bwMode="auto">
          <a:xfrm>
            <a:off x="251520" y="1700808"/>
            <a:ext cx="8496944" cy="4896544"/>
          </a:xfrm>
          <a:prstGeom prst="rect">
            <a:avLst/>
          </a:prstGeom>
          <a:noFill/>
          <a:ln w="9525">
            <a:noFill/>
            <a:miter lim="800000"/>
            <a:headEnd/>
            <a:tailEnd/>
          </a:ln>
        </p:spPr>
      </p:pic>
      <p:sp>
        <p:nvSpPr>
          <p:cNvPr id="11" name="TextBox 10"/>
          <p:cNvSpPr txBox="1"/>
          <p:nvPr/>
        </p:nvSpPr>
        <p:spPr>
          <a:xfrm>
            <a:off x="178950" y="1268760"/>
            <a:ext cx="8892480" cy="461665"/>
          </a:xfrm>
          <a:prstGeom prst="rect">
            <a:avLst/>
          </a:prstGeom>
          <a:noFill/>
        </p:spPr>
        <p:txBody>
          <a:bodyPr wrap="square" rtlCol="0">
            <a:spAutoFit/>
          </a:bodyPr>
          <a:lstStyle/>
          <a:p>
            <a:r>
              <a:rPr lang="en-GB" sz="2400" dirty="0" smtClean="0"/>
              <a:t>45 </a:t>
            </a:r>
            <a:r>
              <a:rPr lang="en-GB" sz="2400" dirty="0" err="1" smtClean="0"/>
              <a:t>palaeobotanical</a:t>
            </a:r>
            <a:r>
              <a:rPr lang="en-GB" sz="2400" dirty="0" smtClean="0"/>
              <a:t> sites where surface temperature can be estimated</a:t>
            </a:r>
            <a:endParaRPr lang="en-GB" sz="2400" dirty="0"/>
          </a:p>
        </p:txBody>
      </p:sp>
      <p:sp>
        <p:nvSpPr>
          <p:cNvPr id="12" name="Rectangle 11"/>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8142473" cy="882775"/>
          </a:xfrm>
          <a:prstGeom prst="rect">
            <a:avLst/>
          </a:prstGeom>
        </p:spPr>
        <p:txBody>
          <a:bodyPr vert="horz" lIns="91440" tIns="45720" rIns="91440" bIns="45720" rtlCol="0"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 Multi-Model Mean</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179512" y="1124743"/>
            <a:ext cx="8676456" cy="4464497"/>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115616" y="5445224"/>
            <a:ext cx="7416824" cy="1368152"/>
          </a:xfrm>
          <a:prstGeom prst="rect">
            <a:avLst/>
          </a:prstGeom>
          <a:noFill/>
          <a:ln w="9525">
            <a:noFill/>
            <a:miter lim="800000"/>
            <a:headEnd/>
            <a:tailEnd/>
          </a:ln>
        </p:spPr>
      </p:pic>
      <p:sp>
        <p:nvSpPr>
          <p:cNvPr id="14" name="Rectangle 13"/>
          <p:cNvSpPr/>
          <p:nvPr/>
        </p:nvSpPr>
        <p:spPr>
          <a:xfrm>
            <a:off x="6255700" y="6607456"/>
            <a:ext cx="2935419"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8286489"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(proxy signal versus model signal</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5292080" y="1340768"/>
            <a:ext cx="2808312" cy="1200329"/>
          </a:xfrm>
          <a:prstGeom prst="rect">
            <a:avLst/>
          </a:prstGeom>
          <a:noFill/>
        </p:spPr>
        <p:txBody>
          <a:bodyPr wrap="square" rtlCol="0">
            <a:spAutoFit/>
          </a:bodyPr>
          <a:lstStyle/>
          <a:p>
            <a:r>
              <a:rPr lang="en-GB" sz="2400" dirty="0" smtClean="0"/>
              <a:t>Proxy-based temperature anomaly</a:t>
            </a:r>
            <a:endParaRPr lang="en-GB" sz="2400" dirty="0"/>
          </a:p>
        </p:txBody>
      </p:sp>
      <p:sp>
        <p:nvSpPr>
          <p:cNvPr id="13" name="TextBox 12"/>
          <p:cNvSpPr txBox="1"/>
          <p:nvPr/>
        </p:nvSpPr>
        <p:spPr>
          <a:xfrm>
            <a:off x="755576" y="4221088"/>
            <a:ext cx="2808312" cy="1569660"/>
          </a:xfrm>
          <a:prstGeom prst="rect">
            <a:avLst/>
          </a:prstGeom>
          <a:noFill/>
        </p:spPr>
        <p:txBody>
          <a:bodyPr wrap="square" rtlCol="0">
            <a:spAutoFit/>
          </a:bodyPr>
          <a:lstStyle/>
          <a:p>
            <a:pPr algn="r"/>
            <a:r>
              <a:rPr lang="en-GB" sz="2400" dirty="0" smtClean="0"/>
              <a:t>Degree of data-model discordance (anomaly versus anomaly)</a:t>
            </a:r>
            <a:endParaRPr lang="en-GB" sz="2400" dirty="0"/>
          </a:p>
        </p:txBody>
      </p:sp>
      <p:pic>
        <p:nvPicPr>
          <p:cNvPr id="2050" name="Picture 2"/>
          <p:cNvPicPr>
            <a:picLocks noChangeAspect="1" noChangeArrowheads="1"/>
          </p:cNvPicPr>
          <p:nvPr/>
        </p:nvPicPr>
        <p:blipFill>
          <a:blip r:embed="rId4" cstate="print"/>
          <a:srcRect/>
          <a:stretch>
            <a:fillRect/>
          </a:stretch>
        </p:blipFill>
        <p:spPr bwMode="auto">
          <a:xfrm>
            <a:off x="251519" y="1268760"/>
            <a:ext cx="5112569" cy="285493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3851920" y="4005064"/>
            <a:ext cx="5040560" cy="2736304"/>
          </a:xfrm>
          <a:prstGeom prst="rect">
            <a:avLst/>
          </a:prstGeom>
          <a:noFill/>
          <a:ln w="9525">
            <a:noFill/>
            <a:miter lim="800000"/>
            <a:headEnd/>
            <a:tailEnd/>
          </a:ln>
        </p:spPr>
      </p:pic>
      <p:sp>
        <p:nvSpPr>
          <p:cNvPr id="14" name="Rectangle 13"/>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pic>
        <p:nvPicPr>
          <p:cNvPr id="16" name="Picture 2"/>
          <p:cNvPicPr>
            <a:picLocks noChangeAspect="1" noChangeArrowheads="1"/>
          </p:cNvPicPr>
          <p:nvPr/>
        </p:nvPicPr>
        <p:blipFill>
          <a:blip r:embed="rId6" cstate="print"/>
          <a:srcRect/>
          <a:stretch>
            <a:fillRect/>
          </a:stretch>
        </p:blipFill>
        <p:spPr bwMode="auto">
          <a:xfrm>
            <a:off x="5292080" y="2564904"/>
            <a:ext cx="3672408" cy="1350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7422393"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a:t>
            </a:r>
            <a:r>
              <a:rPr lang="en-US" sz="4400" b="1" spc="300" dirty="0" smtClean="0">
                <a:latin typeface="+mj-lt"/>
                <a:ea typeface="+mj-ea"/>
                <a:cs typeface="+mj-cs"/>
              </a:rPr>
              <a:t>b</a:t>
            </a:r>
            <a:r>
              <a:rPr lang="en-US" sz="4400" b="1" spc="300" noProof="0" dirty="0" err="1" smtClean="0">
                <a:latin typeface="+mj-lt"/>
                <a:ea typeface="+mj-ea"/>
                <a:cs typeface="+mj-cs"/>
              </a:rPr>
              <a:t>ioclimatic</a:t>
            </a:r>
            <a:r>
              <a:rPr lang="en-US" sz="4400" b="1" spc="300" noProof="0" dirty="0" smtClean="0">
                <a:latin typeface="+mj-lt"/>
                <a:ea typeface="+mj-ea"/>
                <a:cs typeface="+mj-cs"/>
              </a:rPr>
              <a:t> range)</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4" name="Rectangle 13"/>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pic>
        <p:nvPicPr>
          <p:cNvPr id="3074" name="Picture 2"/>
          <p:cNvPicPr>
            <a:picLocks noChangeAspect="1" noChangeArrowheads="1"/>
          </p:cNvPicPr>
          <p:nvPr/>
        </p:nvPicPr>
        <p:blipFill>
          <a:blip r:embed="rId4" cstate="print"/>
          <a:srcRect/>
          <a:stretch>
            <a:fillRect/>
          </a:stretch>
        </p:blipFill>
        <p:spPr bwMode="auto">
          <a:xfrm>
            <a:off x="3707904" y="4365104"/>
            <a:ext cx="4752528" cy="1872208"/>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5076056" y="1988840"/>
            <a:ext cx="3754702" cy="1440160"/>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107504" y="1196752"/>
            <a:ext cx="4910138" cy="2952328"/>
          </a:xfrm>
          <a:prstGeom prst="rect">
            <a:avLst/>
          </a:prstGeom>
          <a:noFill/>
          <a:ln w="9525">
            <a:noFill/>
            <a:miter lim="800000"/>
            <a:headEnd/>
            <a:tailEnd/>
          </a:ln>
        </p:spPr>
      </p:pic>
      <p:grpSp>
        <p:nvGrpSpPr>
          <p:cNvPr id="21" name="Group 20"/>
          <p:cNvGrpSpPr/>
          <p:nvPr/>
        </p:nvGrpSpPr>
        <p:grpSpPr>
          <a:xfrm>
            <a:off x="395536" y="3789040"/>
            <a:ext cx="4392488" cy="2952328"/>
            <a:chOff x="395536" y="3789040"/>
            <a:chExt cx="4392488" cy="2952328"/>
          </a:xfrm>
        </p:grpSpPr>
        <p:pic>
          <p:nvPicPr>
            <p:cNvPr id="3077" name="Picture 5"/>
            <p:cNvPicPr>
              <a:picLocks noChangeAspect="1" noChangeArrowheads="1"/>
            </p:cNvPicPr>
            <p:nvPr/>
          </p:nvPicPr>
          <p:blipFill>
            <a:blip r:embed="rId7" cstate="print"/>
            <a:srcRect/>
            <a:stretch>
              <a:fillRect/>
            </a:stretch>
          </p:blipFill>
          <p:spPr bwMode="auto">
            <a:xfrm>
              <a:off x="395536" y="4193704"/>
              <a:ext cx="2088232" cy="2547664"/>
            </a:xfrm>
            <a:prstGeom prst="rect">
              <a:avLst/>
            </a:prstGeom>
            <a:noFill/>
            <a:ln w="9525">
              <a:noFill/>
              <a:miter lim="800000"/>
              <a:headEnd/>
              <a:tailEnd/>
            </a:ln>
          </p:spPr>
        </p:pic>
        <p:cxnSp>
          <p:nvCxnSpPr>
            <p:cNvPr id="17" name="Straight Connector 16"/>
            <p:cNvCxnSpPr/>
            <p:nvPr/>
          </p:nvCxnSpPr>
          <p:spPr>
            <a:xfrm flipV="1">
              <a:off x="2267744" y="3789040"/>
              <a:ext cx="252028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67544" y="4437112"/>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3" name="Straight Connector 22"/>
          <p:cNvCxnSpPr/>
          <p:nvPr/>
        </p:nvCxnSpPr>
        <p:spPr>
          <a:xfrm flipV="1">
            <a:off x="539552" y="3717032"/>
            <a:ext cx="144016" cy="100811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259474"/>
            <a:ext cx="8229600" cy="1143000"/>
          </a:xfrm>
        </p:spPr>
        <p:txBody>
          <a:bodyPr/>
          <a:lstStyle/>
          <a:p>
            <a:r>
              <a:rPr lang="en-GB" b="1" smtClean="0">
                <a:solidFill>
                  <a:schemeClr val="bg1"/>
                </a:solidFill>
              </a:rPr>
              <a:t>Pliocene Uncertainty…</a:t>
            </a:r>
          </a:p>
        </p:txBody>
      </p:sp>
      <p:grpSp>
        <p:nvGrpSpPr>
          <p:cNvPr id="2"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17" name="Title 1"/>
          <p:cNvSpPr txBox="1">
            <a:spLocks/>
          </p:cNvSpPr>
          <p:nvPr/>
        </p:nvSpPr>
        <p:spPr>
          <a:xfrm>
            <a:off x="317959" y="97953"/>
            <a:ext cx="8214481"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(temporal </a:t>
            </a:r>
            <a:r>
              <a:rPr lang="en-US" sz="4400" b="1" spc="300" dirty="0" smtClean="0">
                <a:latin typeface="+mj-lt"/>
                <a:ea typeface="+mj-ea"/>
                <a:cs typeface="+mj-cs"/>
              </a:rPr>
              <a:t>v</a:t>
            </a:r>
            <a:r>
              <a:rPr lang="en-US" sz="4400" b="1" spc="300" noProof="0" dirty="0" err="1" smtClean="0">
                <a:latin typeface="+mj-lt"/>
                <a:ea typeface="+mj-ea"/>
                <a:cs typeface="+mj-cs"/>
              </a:rPr>
              <a:t>ariability</a:t>
            </a:r>
            <a:r>
              <a:rPr lang="en-US" sz="4400" b="1" spc="300" noProof="0" dirty="0" smtClean="0">
                <a:latin typeface="+mj-lt"/>
                <a:ea typeface="+mj-ea"/>
                <a:cs typeface="+mj-cs"/>
              </a:rPr>
              <a:t>)</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8" name="Picture 2"/>
          <p:cNvPicPr>
            <a:picLocks noChangeAspect="1" noChangeArrowheads="1"/>
          </p:cNvPicPr>
          <p:nvPr/>
        </p:nvPicPr>
        <p:blipFill>
          <a:blip r:embed="rId4" cstate="print"/>
          <a:srcRect/>
          <a:stretch>
            <a:fillRect/>
          </a:stretch>
        </p:blipFill>
        <p:spPr bwMode="auto">
          <a:xfrm>
            <a:off x="3707904" y="4365104"/>
            <a:ext cx="4752528" cy="1872208"/>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5076056" y="1988840"/>
            <a:ext cx="3754702" cy="1440160"/>
          </a:xfrm>
          <a:prstGeom prst="rect">
            <a:avLst/>
          </a:prstGeom>
          <a:noFill/>
          <a:ln w="9525">
            <a:noFill/>
            <a:miter lim="800000"/>
            <a:headEnd/>
            <a:tailEnd/>
          </a:ln>
        </p:spPr>
      </p:pic>
      <p:pic>
        <p:nvPicPr>
          <p:cNvPr id="3" name="Picture 2"/>
          <p:cNvPicPr>
            <a:picLocks noChangeAspect="1" noChangeArrowheads="1"/>
          </p:cNvPicPr>
          <p:nvPr/>
        </p:nvPicPr>
        <p:blipFill>
          <a:blip r:embed="rId6" cstate="print"/>
          <a:srcRect/>
          <a:stretch>
            <a:fillRect/>
          </a:stretch>
        </p:blipFill>
        <p:spPr bwMode="auto">
          <a:xfrm>
            <a:off x="179512" y="1196752"/>
            <a:ext cx="4968552" cy="3096344"/>
          </a:xfrm>
          <a:prstGeom prst="rect">
            <a:avLst/>
          </a:prstGeom>
          <a:noFill/>
          <a:ln w="9525">
            <a:noFill/>
            <a:miter lim="800000"/>
            <a:headEnd/>
            <a:tailEnd/>
          </a:ln>
        </p:spPr>
      </p:pic>
      <p:grpSp>
        <p:nvGrpSpPr>
          <p:cNvPr id="21" name="Group 20"/>
          <p:cNvGrpSpPr/>
          <p:nvPr/>
        </p:nvGrpSpPr>
        <p:grpSpPr>
          <a:xfrm>
            <a:off x="971600" y="4365104"/>
            <a:ext cx="1822533" cy="2265065"/>
            <a:chOff x="971600" y="4365104"/>
            <a:chExt cx="1822533" cy="2265065"/>
          </a:xfrm>
        </p:grpSpPr>
        <p:pic>
          <p:nvPicPr>
            <p:cNvPr id="4099" name="Picture 3"/>
            <p:cNvPicPr>
              <a:picLocks noChangeAspect="1" noChangeArrowheads="1"/>
            </p:cNvPicPr>
            <p:nvPr/>
          </p:nvPicPr>
          <p:blipFill>
            <a:blip r:embed="rId7" cstate="print"/>
            <a:srcRect/>
            <a:stretch>
              <a:fillRect/>
            </a:stretch>
          </p:blipFill>
          <p:spPr bwMode="auto">
            <a:xfrm>
              <a:off x="971600" y="4365104"/>
              <a:ext cx="1822533" cy="2265065"/>
            </a:xfrm>
            <a:prstGeom prst="rect">
              <a:avLst/>
            </a:prstGeom>
            <a:noFill/>
            <a:ln w="9525">
              <a:noFill/>
              <a:miter lim="800000"/>
              <a:headEnd/>
              <a:tailEnd/>
            </a:ln>
          </p:spPr>
        </p:pic>
        <p:sp>
          <p:nvSpPr>
            <p:cNvPr id="20" name="Rectangle 19"/>
            <p:cNvSpPr/>
            <p:nvPr/>
          </p:nvSpPr>
          <p:spPr>
            <a:xfrm>
              <a:off x="971600" y="4509120"/>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3" name="Straight Connector 22"/>
          <p:cNvCxnSpPr/>
          <p:nvPr/>
        </p:nvCxnSpPr>
        <p:spPr>
          <a:xfrm flipH="1" flipV="1">
            <a:off x="683568" y="3717032"/>
            <a:ext cx="72008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699792" y="3717032"/>
            <a:ext cx="2160240"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xmlns="" val="4067795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697</Words>
  <Application>Microsoft Office PowerPoint</Application>
  <PresentationFormat>On-screen Show (4:3)</PresentationFormat>
  <Paragraphs>102</Paragraphs>
  <Slides>19</Slides>
  <Notes>6</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PlioMIP collaboration</vt:lpstr>
      <vt:lpstr>Slide 5</vt:lpstr>
      <vt:lpstr>Slide 6</vt:lpstr>
      <vt:lpstr>Slide 7</vt:lpstr>
      <vt:lpstr>Slide 8</vt:lpstr>
      <vt:lpstr>Pliocene Uncertainty…</vt:lpstr>
      <vt:lpstr>Pliocene Uncertainty…</vt:lpstr>
      <vt:lpstr>Slide 11</vt:lpstr>
      <vt:lpstr>Slide 12</vt:lpstr>
      <vt:lpstr>Pliocene Uncertainty…</vt:lpstr>
      <vt:lpstr>Pliocene Uncertainty…</vt:lpstr>
      <vt:lpstr>Slide 15</vt:lpstr>
      <vt:lpstr>Slide 16</vt:lpstr>
      <vt:lpstr>Why conduct transient simulations?</vt:lpstr>
      <vt:lpstr>Slide 18</vt:lpstr>
      <vt:lpstr>Slide 19</vt:lpstr>
    </vt:vector>
  </TitlesOfParts>
  <Company>University of Leeds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Aisling Dolan</dc:creator>
  <cp:lastModifiedBy>earamh</cp:lastModifiedBy>
  <cp:revision>101</cp:revision>
  <dcterms:created xsi:type="dcterms:W3CDTF">2013-07-01T10:38:11Z</dcterms:created>
  <dcterms:modified xsi:type="dcterms:W3CDTF">2013-09-06T13:49:40Z</dcterms:modified>
</cp:coreProperties>
</file>