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315" r:id="rId3"/>
    <p:sldId id="316" r:id="rId4"/>
    <p:sldId id="306" r:id="rId5"/>
    <p:sldId id="317" r:id="rId6"/>
    <p:sldId id="288" r:id="rId7"/>
    <p:sldId id="322" r:id="rId8"/>
    <p:sldId id="323" r:id="rId9"/>
    <p:sldId id="259" r:id="rId10"/>
    <p:sldId id="309" r:id="rId11"/>
    <p:sldId id="298" r:id="rId12"/>
    <p:sldId id="320" r:id="rId13"/>
    <p:sldId id="321" r:id="rId14"/>
    <p:sldId id="310" r:id="rId15"/>
    <p:sldId id="312" r:id="rId16"/>
    <p:sldId id="311" r:id="rId17"/>
    <p:sldId id="313" r:id="rId18"/>
    <p:sldId id="289" r:id="rId19"/>
    <p:sldId id="293" r:id="rId20"/>
    <p:sldId id="294" r:id="rId21"/>
    <p:sldId id="295" r:id="rId22"/>
    <p:sldId id="318" r:id="rId23"/>
    <p:sldId id="305" r:id="rId24"/>
    <p:sldId id="31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155" autoAdjust="0"/>
    <p:restoredTop sz="86588" autoAdjust="0"/>
  </p:normalViewPr>
  <p:slideViewPr>
    <p:cSldViewPr>
      <p:cViewPr varScale="1">
        <p:scale>
          <a:sx n="95" d="100"/>
          <a:sy n="95" d="100"/>
        </p:scale>
        <p:origin x="-6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25408-B4C0-405B-A6BB-66092A175DC4}" type="datetimeFigureOut">
              <a:rPr lang="en-GB" smtClean="0"/>
              <a:pPr/>
              <a:t>06/12/2013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E28D8-76AE-4BE0-9D97-1F2EE269F9C1}" type="slidenum">
              <a:rPr lang="en-GB" smtClean="0"/>
              <a:pPr/>
              <a:t>‹#›</a:t>
            </a:fld>
            <a:endParaRPr lang="en-GB"/>
          </a:p>
        </p:txBody>
      </p:sp>
    </p:spTree>
    <p:extLst>
      <p:ext uri="{BB962C8B-B14F-4D97-AF65-F5344CB8AC3E}">
        <p14:creationId xmlns:p14="http://schemas.microsoft.com/office/powerpoint/2010/main" val="414872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latin typeface="Century Gothic"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defTabSz="457200">
              <a:spcBef>
                <a:spcPct val="0"/>
              </a:spcBef>
            </a:pPr>
            <a:endParaRPr lang="en-US" smtClean="0">
              <a:latin typeface="Century Gothic" pitchFamily="34" charset="0"/>
              <a:ea typeface="ＭＳ Ｐゴシック" pitchFamily="34" charset="-128"/>
            </a:endParaRPr>
          </a:p>
        </p:txBody>
      </p:sp>
      <p:sp>
        <p:nvSpPr>
          <p:cNvPr id="63492" name="Slide Number Placeholder 3"/>
          <p:cNvSpPr txBox="1">
            <a:spLocks noGrp="1"/>
          </p:cNvSpPr>
          <p:nvPr/>
        </p:nvSpPr>
        <p:spPr bwMode="auto">
          <a:xfrm>
            <a:off x="3884701" y="8684880"/>
            <a:ext cx="2972202" cy="456986"/>
          </a:xfrm>
          <a:prstGeom prst="rect">
            <a:avLst/>
          </a:prstGeom>
          <a:noFill/>
          <a:ln w="9525">
            <a:noFill/>
            <a:miter lim="800000"/>
            <a:headEnd/>
            <a:tailEnd/>
          </a:ln>
        </p:spPr>
        <p:txBody>
          <a:bodyPr lIns="99048" tIns="49524" rIns="99048" bIns="49524" anchor="b"/>
          <a:lstStyle/>
          <a:p>
            <a:pPr algn="r" defTabSz="495300"/>
            <a:fld id="{F4C8ADE6-04FA-4AC3-8724-1F9F9687E72A}" type="slidenum">
              <a:rPr lang="en-US" sz="1300">
                <a:latin typeface="Calibri" pitchFamily="34" charset="0"/>
              </a:rPr>
              <a:pPr algn="r" defTabSz="495300"/>
              <a:t>8</a:t>
            </a:fld>
            <a:endParaRPr lang="en-US" sz="13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algn="just"/>
            <a:r>
              <a:rPr lang="en-GB" sz="2000" b="1" dirty="0" smtClean="0">
                <a:latin typeface="Arial" pitchFamily="34" charset="0"/>
                <a:cs typeface="Arial" pitchFamily="34" charset="0"/>
              </a:rPr>
              <a:t>North Atlantic Heat Transport</a:t>
            </a:r>
          </a:p>
          <a:p>
            <a:pPr algn="just"/>
            <a:r>
              <a:rPr lang="en-GB" sz="1200" dirty="0" smtClean="0">
                <a:latin typeface="Arial" pitchFamily="34" charset="0"/>
                <a:cs typeface="Arial" pitchFamily="34" charset="0"/>
              </a:rPr>
              <a:t>Increased ocean heat transport, particularly in the North Atlantic, has long be suggested as one of the primary drivers of Pliocene warming. However, the PlioMIP simulations show no systematic increases in ocean heat transport (OHT), even in simulations where the overturning circulation is significantly enhanced (e.g. GISS and MRI in Figure 4).</a:t>
            </a:r>
          </a:p>
          <a:p>
            <a:pPr algn="just"/>
            <a:r>
              <a:rPr lang="en-GB" sz="1200" dirty="0" smtClean="0">
                <a:latin typeface="Arial" pitchFamily="34" charset="0"/>
                <a:cs typeface="Arial" pitchFamily="34" charset="0"/>
              </a:rPr>
              <a:t>Simulated pre-industrial (PI) and mid-Pliocene (MP) Atlantic </a:t>
            </a:r>
            <a:r>
              <a:rPr lang="en-GB" sz="1200" dirty="0" err="1" smtClean="0">
                <a:latin typeface="Arial" pitchFamily="34" charset="0"/>
                <a:cs typeface="Arial" pitchFamily="34" charset="0"/>
              </a:rPr>
              <a:t>Meridional</a:t>
            </a:r>
            <a:r>
              <a:rPr lang="en-GB" sz="1200" dirty="0" smtClean="0">
                <a:latin typeface="Arial" pitchFamily="34" charset="0"/>
                <a:cs typeface="Arial" pitchFamily="34" charset="0"/>
              </a:rPr>
              <a:t> Overturning Circulation (AMOC) for each of the PlioMIP models. Numbers refer to change in OHT</a:t>
            </a:r>
          </a:p>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Compared to the pre-industrial, the multi-model ensemble mean (MMM) of all models shows the East Asian summer winds (EASW) largely strengthen in monsoon China, and the East Asian winter winds (EAWW) strengthen in south monsoon China but slightly weaken in north monsoon China in mid-Pliocene. The MMM of all models also illustrates a warmer and wetter mid-Pliocene climate in China. The simulated weakened mid-Pliocene EAWW in north monsoon China and intensified EASW in monsoon China agree well with geological reconstructions. However, there is a large model-model discrepancy in simulating mid-Pliocene EAWW, which should be further addressed in the future work of PlioMIP.</a:t>
            </a:r>
            <a:endParaRPr lang="en-GB" dirty="0"/>
          </a:p>
        </p:txBody>
      </p:sp>
      <p:sp>
        <p:nvSpPr>
          <p:cNvPr id="4" name="Slide Number Placeholder 3"/>
          <p:cNvSpPr>
            <a:spLocks noGrp="1"/>
          </p:cNvSpPr>
          <p:nvPr>
            <p:ph type="sldNum" sz="quarter" idx="10"/>
          </p:nvPr>
        </p:nvSpPr>
        <p:spPr/>
        <p:txBody>
          <a:bodyPr/>
          <a:lstStyle/>
          <a:p>
            <a:fld id="{609E28D8-76AE-4BE0-9D97-1F2EE269F9C1}" type="slidenum">
              <a:rPr lang="en-GB" smtClean="0"/>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15635-4820-4990-9E4D-8CE77CC04A79}" type="datetimeFigureOut">
              <a:rPr lang="en-GB" smtClean="0"/>
              <a:pPr/>
              <a:t>06/12/2013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15635-4820-4990-9E4D-8CE77CC04A79}" type="datetimeFigureOut">
              <a:rPr lang="en-GB" smtClean="0"/>
              <a:pPr/>
              <a:t>06/12/2013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62DEA-AA3A-4189-AF2D-1EF132E163F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hyperlink" Target="http://www.nasa.gov/" TargetMode="External"/><Relationship Id="rId7" Type="http://schemas.openxmlformats.org/officeDocument/2006/relationships/image" Target="../media/image4.png"/><Relationship Id="rId12" Type="http://schemas.openxmlformats.org/officeDocument/2006/relationships/image" Target="../media/image8.jpe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hyperlink" Target="http://pmip3.lsce.ipsl.fr/logos.shtml"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hyperlink" Target="http://www.northumbria.ac.uk/" TargetMode="External"/><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jpeg"/><Relationship Id="rId18" Type="http://schemas.openxmlformats.org/officeDocument/2006/relationships/image" Target="../media/image40.png"/><Relationship Id="rId26" Type="http://schemas.openxmlformats.org/officeDocument/2006/relationships/image" Target="../media/image48.jpeg"/><Relationship Id="rId39" Type="http://schemas.openxmlformats.org/officeDocument/2006/relationships/image" Target="../media/image20.jpeg"/><Relationship Id="rId3" Type="http://schemas.openxmlformats.org/officeDocument/2006/relationships/image" Target="../media/image19.png"/><Relationship Id="rId21" Type="http://schemas.openxmlformats.org/officeDocument/2006/relationships/image" Target="../media/image43.png"/><Relationship Id="rId34" Type="http://schemas.openxmlformats.org/officeDocument/2006/relationships/image" Target="../media/image56.gif"/><Relationship Id="rId42" Type="http://schemas.openxmlformats.org/officeDocument/2006/relationships/image" Target="../media/image62.pn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jpeg"/><Relationship Id="rId25" Type="http://schemas.openxmlformats.org/officeDocument/2006/relationships/image" Target="../media/image47.png"/><Relationship Id="rId33" Type="http://schemas.openxmlformats.org/officeDocument/2006/relationships/image" Target="../media/image55.jpeg"/><Relationship Id="rId38" Type="http://schemas.openxmlformats.org/officeDocument/2006/relationships/image" Target="../media/image60.gif"/><Relationship Id="rId2" Type="http://schemas.openxmlformats.org/officeDocument/2006/relationships/image" Target="../media/image3.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gif"/><Relationship Id="rId41" Type="http://schemas.openxmlformats.org/officeDocument/2006/relationships/hyperlink" Target="http://erc.europa.eu/index.cfm" TargetMode="Externa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gif"/><Relationship Id="rId24" Type="http://schemas.openxmlformats.org/officeDocument/2006/relationships/image" Target="../media/image46.jpeg"/><Relationship Id="rId32" Type="http://schemas.openxmlformats.org/officeDocument/2006/relationships/image" Target="../media/image54.jpeg"/><Relationship Id="rId37" Type="http://schemas.openxmlformats.org/officeDocument/2006/relationships/image" Target="../media/image59.png"/><Relationship Id="rId40" Type="http://schemas.openxmlformats.org/officeDocument/2006/relationships/image" Target="../media/image61.jpeg"/><Relationship Id="rId45" Type="http://schemas.openxmlformats.org/officeDocument/2006/relationships/image" Target="../media/image12.png"/><Relationship Id="rId5" Type="http://schemas.openxmlformats.org/officeDocument/2006/relationships/image" Target="../media/image27.png"/><Relationship Id="rId15" Type="http://schemas.openxmlformats.org/officeDocument/2006/relationships/image" Target="../media/image37.gif"/><Relationship Id="rId23" Type="http://schemas.openxmlformats.org/officeDocument/2006/relationships/image" Target="../media/image45.jpe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gif"/><Relationship Id="rId31" Type="http://schemas.openxmlformats.org/officeDocument/2006/relationships/image" Target="../media/image53.gif"/><Relationship Id="rId44" Type="http://schemas.openxmlformats.org/officeDocument/2006/relationships/hyperlink" Target="http://pmip3.lsce.ipsl.fr/logos.shtml" TargetMode="External"/><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tiff"/><Relationship Id="rId22" Type="http://schemas.openxmlformats.org/officeDocument/2006/relationships/image" Target="../media/image44.png"/><Relationship Id="rId27" Type="http://schemas.openxmlformats.org/officeDocument/2006/relationships/image" Target="../media/image49.jpe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6" name="Picture 14" descr="NASA Logo, National Aeronautics and Space Administration">
            <a:hlinkClick r:id="rId3"/>
          </p:cNvPr>
          <p:cNvPicPr>
            <a:picLocks noChangeAspect="1" noChangeArrowheads="1"/>
          </p:cNvPicPr>
          <p:nvPr/>
        </p:nvPicPr>
        <p:blipFill>
          <a:blip r:embed="rId4" cstate="print"/>
          <a:srcRect/>
          <a:stretch>
            <a:fillRect/>
          </a:stretch>
        </p:blipFill>
        <p:spPr bwMode="auto">
          <a:xfrm>
            <a:off x="6852226" y="6006886"/>
            <a:ext cx="1049259" cy="734482"/>
          </a:xfrm>
          <a:prstGeom prst="rect">
            <a:avLst/>
          </a:prstGeom>
          <a:noFill/>
        </p:spPr>
      </p:pic>
      <p:pic>
        <p:nvPicPr>
          <p:cNvPr id="6" name="Picture 32" descr="pliomiplogo_print.png"/>
          <p:cNvPicPr>
            <a:picLocks noChangeAspect="1" noChangeArrowheads="1"/>
          </p:cNvPicPr>
          <p:nvPr/>
        </p:nvPicPr>
        <p:blipFill>
          <a:blip r:embed="rId5" cstate="print">
            <a:lum bright="48000" contrast="-67000"/>
          </a:blip>
          <a:srcRect l="8101" t="-319" r="9165" b="60948"/>
          <a:stretch>
            <a:fillRect/>
          </a:stretch>
        </p:blipFill>
        <p:spPr bwMode="auto">
          <a:xfrm>
            <a:off x="1691680" y="836712"/>
            <a:ext cx="5484440" cy="1958732"/>
          </a:xfrm>
          <a:prstGeom prst="rect">
            <a:avLst/>
          </a:prstGeom>
          <a:noFill/>
          <a:ln w="9525">
            <a:noFill/>
            <a:miter lim="800000"/>
            <a:headEnd/>
            <a:tailEnd/>
          </a:ln>
          <a:effectLst>
            <a:softEdge rad="127000"/>
          </a:effectLst>
        </p:spPr>
      </p:pic>
      <p:pic>
        <p:nvPicPr>
          <p:cNvPr id="5" name="Picture 4" descr="Pliocene_climate_website.png"/>
          <p:cNvPicPr>
            <a:picLocks noChangeAspect="1"/>
          </p:cNvPicPr>
          <p:nvPr/>
        </p:nvPicPr>
        <p:blipFill>
          <a:blip r:embed="rId6" cstate="print"/>
          <a:srcRect r="288" b="16202"/>
          <a:stretch>
            <a:fillRect/>
          </a:stretch>
        </p:blipFill>
        <p:spPr>
          <a:xfrm>
            <a:off x="-1" y="-1"/>
            <a:ext cx="9144001" cy="1412777"/>
          </a:xfrm>
          <a:prstGeom prst="rect">
            <a:avLst/>
          </a:prstGeom>
        </p:spPr>
      </p:pic>
      <p:pic>
        <p:nvPicPr>
          <p:cNvPr id="7" name="Picture 32" descr="pliomiplogo_print.png"/>
          <p:cNvPicPr>
            <a:picLocks noChangeAspect="1" noChangeArrowheads="1"/>
          </p:cNvPicPr>
          <p:nvPr/>
        </p:nvPicPr>
        <p:blipFill>
          <a:blip r:embed="rId5" cstate="print">
            <a:lum bright="48000" contrast="-67000"/>
          </a:blip>
          <a:srcRect l="8101" t="55263" r="9165" b="12754"/>
          <a:stretch>
            <a:fillRect/>
          </a:stretch>
        </p:blipFill>
        <p:spPr bwMode="auto">
          <a:xfrm>
            <a:off x="1691680" y="3803556"/>
            <a:ext cx="5484440" cy="1988840"/>
          </a:xfrm>
          <a:prstGeom prst="rect">
            <a:avLst/>
          </a:prstGeom>
          <a:noFill/>
          <a:ln w="9525">
            <a:noFill/>
            <a:miter lim="800000"/>
            <a:headEnd/>
            <a:tailEnd/>
          </a:ln>
          <a:effectLst>
            <a:softEdge rad="127000"/>
          </a:effectLst>
        </p:spPr>
      </p:pic>
      <p:sp>
        <p:nvSpPr>
          <p:cNvPr id="3" name="TextBox 2"/>
          <p:cNvSpPr txBox="1"/>
          <p:nvPr/>
        </p:nvSpPr>
        <p:spPr>
          <a:xfrm>
            <a:off x="179512" y="2444695"/>
            <a:ext cx="8784976" cy="1200329"/>
          </a:xfrm>
          <a:prstGeom prst="rect">
            <a:avLst/>
          </a:prstGeom>
          <a:noFill/>
        </p:spPr>
        <p:txBody>
          <a:bodyPr wrap="square" rtlCol="0">
            <a:spAutoFit/>
          </a:bodyPr>
          <a:lstStyle/>
          <a:p>
            <a:pPr algn="ctr"/>
            <a:r>
              <a:rPr lang="en-GB" sz="3600" b="1" dirty="0"/>
              <a:t>Understanding Pliocene Climate: The Pliocene Model </a:t>
            </a:r>
            <a:r>
              <a:rPr lang="en-GB" sz="3600" b="1" dirty="0" err="1"/>
              <a:t>Intercomparison</a:t>
            </a:r>
            <a:r>
              <a:rPr lang="en-GB" sz="3600" b="1" dirty="0"/>
              <a:t> Project</a:t>
            </a:r>
            <a:endParaRPr lang="en-GB" sz="3600" b="1" dirty="0">
              <a:effectLst/>
            </a:endParaRPr>
          </a:p>
        </p:txBody>
      </p:sp>
      <p:sp>
        <p:nvSpPr>
          <p:cNvPr id="4" name="TextBox 3"/>
          <p:cNvSpPr txBox="1"/>
          <p:nvPr/>
        </p:nvSpPr>
        <p:spPr>
          <a:xfrm>
            <a:off x="0" y="3717032"/>
            <a:ext cx="8784976" cy="1200329"/>
          </a:xfrm>
          <a:prstGeom prst="rect">
            <a:avLst/>
          </a:prstGeom>
          <a:noFill/>
        </p:spPr>
        <p:txBody>
          <a:bodyPr wrap="square" rtlCol="0">
            <a:spAutoFit/>
          </a:bodyPr>
          <a:lstStyle/>
          <a:p>
            <a:pPr algn="ctr"/>
            <a:r>
              <a:rPr lang="en-GB" sz="2400" b="1" dirty="0" smtClean="0"/>
              <a:t>Alan Haywood, Aisling Dolan, Stephen Hunter, Daniel Hill, Ulrich Salzmann, Harry Dowsett, Bette Otto-</a:t>
            </a:r>
            <a:r>
              <a:rPr lang="en-GB" sz="2400" b="1" dirty="0" err="1" smtClean="0"/>
              <a:t>Bliesner</a:t>
            </a:r>
            <a:r>
              <a:rPr lang="en-GB" sz="2400" b="1" dirty="0" smtClean="0"/>
              <a:t>, Mark Chandler, Dan Lunt, David Rowley and the PlioMIP Participants</a:t>
            </a:r>
            <a:endParaRPr lang="en-GB" sz="2400" b="1" dirty="0"/>
          </a:p>
        </p:txBody>
      </p:sp>
      <p:pic>
        <p:nvPicPr>
          <p:cNvPr id="9" name="Picture 8" descr="logo_black.gif"/>
          <p:cNvPicPr>
            <a:picLocks noChangeAspect="1"/>
          </p:cNvPicPr>
          <p:nvPr/>
        </p:nvPicPr>
        <p:blipFill>
          <a:blip r:embed="rId7" cstate="print"/>
          <a:srcRect/>
          <a:stretch>
            <a:fillRect/>
          </a:stretch>
        </p:blipFill>
        <p:spPr bwMode="auto">
          <a:xfrm>
            <a:off x="227490" y="6126717"/>
            <a:ext cx="1331168" cy="528241"/>
          </a:xfrm>
          <a:prstGeom prst="rect">
            <a:avLst/>
          </a:prstGeom>
          <a:noFill/>
          <a:ln w="9525">
            <a:noFill/>
            <a:miter lim="800000"/>
            <a:headEnd/>
            <a:tailEnd/>
          </a:ln>
        </p:spPr>
      </p:pic>
      <p:pic>
        <p:nvPicPr>
          <p:cNvPr id="10" name="Picture 9" descr="BGS_logo_colour.jpg"/>
          <p:cNvPicPr>
            <a:picLocks noChangeAspect="1"/>
          </p:cNvPicPr>
          <p:nvPr/>
        </p:nvPicPr>
        <p:blipFill>
          <a:blip r:embed="rId8" cstate="print"/>
          <a:stretch>
            <a:fillRect/>
          </a:stretch>
        </p:blipFill>
        <p:spPr>
          <a:xfrm>
            <a:off x="1739658" y="6078894"/>
            <a:ext cx="651510" cy="629161"/>
          </a:xfrm>
          <a:prstGeom prst="rect">
            <a:avLst/>
          </a:prstGeom>
        </p:spPr>
      </p:pic>
      <p:pic>
        <p:nvPicPr>
          <p:cNvPr id="69634" name="Picture 2" descr="Northumbria University">
            <a:hlinkClick r:id="rId9" tooltip="Northumbria University"/>
          </p:cNvPr>
          <p:cNvPicPr>
            <a:picLocks noChangeAspect="1" noChangeArrowheads="1"/>
          </p:cNvPicPr>
          <p:nvPr/>
        </p:nvPicPr>
        <p:blipFill>
          <a:blip r:embed="rId10" cstate="print"/>
          <a:srcRect/>
          <a:stretch>
            <a:fillRect/>
          </a:stretch>
        </p:blipFill>
        <p:spPr bwMode="auto">
          <a:xfrm>
            <a:off x="2459738" y="6150902"/>
            <a:ext cx="1400175" cy="485775"/>
          </a:xfrm>
          <a:prstGeom prst="rect">
            <a:avLst/>
          </a:prstGeom>
          <a:noFill/>
        </p:spPr>
      </p:pic>
      <p:sp>
        <p:nvSpPr>
          <p:cNvPr id="69636" name="AutoShape 4" descr="data:image/jpeg;base64,/9j/4AAQSkZJRgABAQAAAQABAAD/2wBDAAkGBwgHBgkIBwgKCgkLDRYPDQwMDRsUFRAWIB0iIiAdHx8kKDQsJCYxJx8fLT0tMTU3Ojo6Iys/RD84QzQ5Ojf/2wBDAQoKCg0MDRoPDxo3JR8lNzc3Nzc3Nzc3Nzc3Nzc3Nzc3Nzc3Nzc3Nzc3Nzc3Nzc3Nzc3Nzc3Nzc3Nzc3Nzc3Nzf/wAARCABmAP8DASIAAhEBAxEB/8QAHAAAAgIDAQEAAAAAAAAAAAAAAAcFBgEECAID/8QARxAAAQMDAQUEBQgJAgQHAAAAAQIDBAAFEQYHEiExQRNRYXEUIoGRoRUyNlKxssHRFhczQlNic3STI3IkVZLwNDVEVGNk4f/EABkBAQADAQEAAAAAAAAAAAAAAAABAwQCBf/EADARAAICAgEBBQYGAwEAAAAAAAABAgMEESESBRMxQVEVM1JhgdEUInGx4fAykaHx/9oADAMBAAIRAxEAPwB4V47RH1k++vR4jFc03NCPlOZw/wDUOfeNDLk5DoS43s6U7VH10++jtUfXT765i3U9wo3U9wqdGP2m/hOne1R9dPvo7VH10++uYt1PcKNwdwpoe038P/Tp3tUfXT76O1R9dPvrmLdT3CjcSogBOSeAHjTQ9pP4Tp5Kkq+aQfKslQSMkgDvNUfZTZ51qtMlc+OWDJcC20L4K3cAcR0qY2gjOjbp/R/EUPQjY3V1taJ7tEfXT769IUFDKSD5GuYN1PcKcexoBOnJQHL0tX3U0M2Pm99Pp6dF+rwpaUnBUB5mvdJfbElP6VsZAP8AwKPvuVBoyLu5h1a2OTtW/rp99e81y/upHIDhxFdEamvsfT1ocnSRvEYQ02DxcWeQHuJ8ganRTj5atUnJa0SylpSCVEJA5knFR71/s7B3XbpDSe4vJz9tIe+6iud+dUu4yVKbJylhJw2nyHXzOaignJ3UpJPPCR0oUS7S51CJ0jFvNslqCYtwiuqPIIdSSfZmt7eFcwbqTzAV51c9D61mWmazEuEhT1tcUEHtTks55EE9O8GmjqrtBSlqa0O3pWCRWM+rnIxjnSf1tr+VOkOwrLIUxCQSkvNnC3vEHonuxzpo133wpjuQ1pVzgQziVNjsnucdCT8a12tQ2Z5W61dYald3bp/OudFcSVq+cTnJ4k+2sEYOCMHGcEU0YPaUvhOnUrStIUlQKTyIOQa9dK51sOoLnYHkrt0lSG85Uyri2vwI/EcaeOldQMaitKJjICHAdx5reyW1jp+I8KGvHy43ceDJk18nn2WEb77qG0D95agkfGqltC1edPx0RYQBuD4JSSMhpP1iOp7hSbuM6Xc3y/cJDkhw/vOKzjyHIeyiRxkZsapdKW2dAr1JY0K3VXaECP8A5k/nW5Fnw5gzElsP/wBNwK+yuak/NJwcDmQOVZaWppxLrSlIcSfVWglJHkRTRnXaMt8xOnMivVLfZprKTcn/AJIuznavhJWw+eBWBzSe846+FMcUZ6NNsbYdUTB5UkrpoDUnpEmQ3DbeSt1awlDo3sEk8jinarkaVMe6a7v9yk/JLwZitPLQHOzQlsbqiOagSTw44zUGfMjCWlJN/oLyTGkRXizKYdYdHNt1BSoew18qb8qxX+5RfRtSxYNybxhMmOrs5DR708AlXlwFL/UGkbrZHSVx3ZEU8USW0Egj+Yc0nzro8u7FlDlLggKOVe2W1vuBthtbqzyQ2kqJ9gq+aU2by5ykSb7vxI2c9gP2jg8T+6Pj5UKqqZ2vUUVOxWG436V2FujqWR89xWQhH+4/hzpq2bS1j0dF+Urm+05JQP8AxD3AJJ6IT3/GsX3Vdl0hFFttMdl2SgYEZk4S34rUOvhzPxqjxLfqPX870iS4oRwf2yxhlvwQnqf+yag3RhXQ9JdU/wBhoaT1MzqUzXIrK22I7obQpZ9ZfDOcdPKsbQPobdP6P4ivvpfT0PTkJUWGpa1LO864s8VnlnHIeyvhtA+ht0/o/iKg9B9fcvr8dCB/OnHsc+jkr+7V91NJz86cexz6OSv7tX3U1J5XZ/vi+0mNsX0rY/sW/vuU56TG2L6Vsf2Lf33KI39oe5+qKMeVMrbNJX6Ta4gPqBC3SPHgB+NLU8qZu2aGsKttwA/08KYUfE8QPgfdUs82nfcWa+Qss8CeHLrXQmmbFAs9pjsR2GystguOFI3nFEZJJrnvgQQabugddRpUVi2Xh1LMtsBDbqzhL3Qceivt+FQW4M61NqX0Ina/Zo0VcK5xWkNKeWpp4ITjfOMpPngEe7upcHBGDyPOuk59tg3RpDVwisyWkneSl1AUAe/jWj+iWnP+SwP8CaGi/BdljlF6K/fb07H2XsS0rKZEmKy0FZ6qACj7smk3w5imxteQ3E09bYkZAaZD+6ltAwkAJOBilNUoyZzfeKL8kNPZRp2KuAq9S2UuuuLU2wFpyEJBwSPEkHj4VeL1Y7fd4LsWZGbUFpO6sJG8g9CD0NaegWUs6PtSUDAUwFnzVxPxNWAjNQerRVCNKWvI5llMqiynoy1BSmXFNkjqQcfhV42PTFNX+VEz6siPvEeKDw+8aZLmlbA86t12zwluLUVKUWUkknma+0HT9nt0j0iDbYkd7d3e0aaCVY7sihlqwZ12qexKa/lql6wuSlEkNOBpHgEjH25rT0vbmrrqK3wZOexfdw4AcZABJGfZUhtEgLg6unbySG5Cg+g94UOPxBqCgTX7fOYmRVAPMLC0E8s+Ph0qTz5vV7cvU6NagQ2I4jsxWUMgYDaUADHlSM1/amLNqiRGioCGHEJeQgckhWcgeGQabWltXW7UUdKW1pZmhP8AqRVq9YcskfWHHn78VITrDaLlI9In26LIe3QnfdaCjgdMnzNQetdTHIrXQIbTEhcbUlqdQcKEttPmFKCT8Ca6MBzUO1pWwNOodas8FDjagtCkspBSoHII8c1MAYqDrFolSmm9mDyqgaq2gwrOlUGyIbkSUEpUocGmj7OZz0HDvNX9XKqFZNAwbfIful9cbfX2i3Utq/ZNDJOTnmfPhUnWR3rSVf8Asr1ni641QRL+VJUOMr5rpdLaVD+VCcZHiffV2tEHVNs3UTbhGurHJSVo7NwDvCuR8j76rOq9pSGwqFpvCuaVS1J9VP8AsHXzPDzpdyLrcJLpdkT5bjmc5U+r8+HsoYHfVS9JuT9djqu12u9mPaI08J7WMh6K4EqHgpGCR7CR5VTbvq3Vl9CoVts8uChfA9khZcPhvkDH/fGoTTuurxZ3UpekOTImfXaeWVKA/lUeIPnwpgHUN/ehonWKHFvMJwcFJX2TrZ7lpPAkeHuFCxWq5cSa+RDaW2a4ImalUFZ9b0QKyM/zq6+Q95rd1NtBgWZs2/TzLL7rfqlaRhlnHcB87yHDx6VDXl7XupB6Kq2uxY6/nNt/6YP+5ROSPD4VNaZ2ewLOj06/uNSHkDe7NX7FrHXjz8zw8KEwUv8ACha+bNnZau6SYM6ddy+tcl4Kbce4b6QOg6D2YqX2gfQ26f0fxFbVgv8AAvqpXyaouNRlhsubuEqOM+r4eNau0D6G3T+j+IqDUklQ0nvgQP5049jn0clf3avuppOfnTj2OfRyV/dq+6mpPL7P98X2kxti+lbH9i399ynPSY2xfSpj+xb++5RHodoe5+pRjyPlXSN4tUW82x6DNRvNOD2pPQjxFc3Hka6eB4UZl7NSkpp/I571NpqfpyWWpaFLjqOGZIHqufkfA+zNQvTBGa6YlxY8xhbEtlDzKxhTbiQQR5UttUbMiA5K06rJ4qMNw8/BKjy8j76bOcjAlH81fK9Cr6Z1xd7EUt9oZkMc2HlZKR/KrmPLiKb+m9S2/UUUvQXCHE47RlYwtsnvHUeI4Vz6+y7HecZfbU062rdWhYwUnxrbsl1k2S5MT4aiHG1esnOA4nqk+H48aeJXj5c6n0y8BkbaCfk62f11fdpU/lTP2sSm5+nbLOYyWnl76fJSM0r/ABqUc5z3c2jobRgA0nacf+0b+yom9bQbXZro/bpLEpTrJAUptIIOUg9/jUrok50laD/9Rv7KW+uNK364aruEyFbXXo7qkFCwpIBwhIPM94NQelbOyFMXWueCzfrUsvWNN/6E/nUlp7XNu1BchAhsyUOFBXlxIAwMePjSRmRX4MpyNKbLb7St1aCRlJ9lWzZL9Lx/aufamhkpzLpWKEhja40q1qSAAhSWpzOSw6Rw8UnwOPZzpIXG3y7VMVEnsKZfTzSrr4g9R410rwNRt6sluvkYx7lGQ6n91WMKQe8HmKJmrJw1d+aPDOdULW24lTa1IWnilaTgp8iKvemNpU2ApuPewqZG5duP2iB3n632+da+qtnc+0IVJtqlTYaeJGB2rY8QPneY91UkcRkHIqTy93Y0vQ6Vt0+NcojcuE+h5hwZStP/AHwNbVI7ZvqF2z31qK64owpi0trQeISsnCVAdOJwfPwp4g1ye1jXq6G/MDypB6w1Pc75OfYlOhuIy6pKI7WQngSMq7zwp+dK5puf/mcz+u5941KMvaM5KKSfia2e4UUUVJ4wDnUzpnUU3T0wuw1b7LmA8wVEBwfgruNQ1FDqE3B7TG9FvuornEEjS0uBcGQPXjzG9yQ0e44UEnz+2oO6WTXmpnQ1cm0NMJP7NTiUNA9+Ekk/GqFGkvxXkvxnlsupPquIUQoe2rMztD1M02E+mtrwPnLYSTUaNqyYWLVjY0tF6YRpiA6wJCn3Xl77isYSDjGAO6vW0AE6OuuOjBPxFQ+y67z71FuMm5yVPuB8JTkABI3RwAHKrfcobdwgSYT2ezkNKaVjnhQI/GoPTr6Z0aguNHNPdTe2MvJVYpzQPrIlkkeBSnH2H3UrLpb5FruEiDKTh5he6eHPuI8CONSWkdSyNM3BUhpAeYdAS+0TjeA4gg94ya6PHxpqm1OR0HSV2vOJXqxsDmiG2k+e8s/jVikbWIPo59Ft0ovbvAOlISD5gk/ClldJ8i6z350xYW+8reUQMAdwA7gKg15uTXOHTF7NdltTz7bSASpxaUADvJApla+1dfLNqR2HBkIbYS0hSUlsE8Qc8TVe2bWRy7ajZfU2fRYSg64s8iofNT554+yprbHbFt3CHdUg9m636Os9AoZI94J91CiqM4Y7nHjkjLdtA1C7cYbb0xHZrkNpcHZJHqlQz8M07ByrmJJKSFJ4EcQR0NM607VGWoLTd1gvrkISEqcjlJC/HBIxTRdh5aW1ZI97ZLZHEaFdEDdkdp2KyP30kEjPiCPiaVlWjW+r3NTusobZLENglSEKIKlKPDJx3fiarbDLkh5DLCCt1xQQhA5knkKkyZUo2WtwL3fmFvbKrK+s/sHhjyO8BVB8KfE3TXb6G+QQoFxMZKUq6donBB/6hSIcQttam3ElLiFFK0KGCkjgQaFmZW4OLfoPXZrKErRlvOeLQU0od26oj7MVZ8d9I/Q2tF6aD0eQwt+E6rfw2RvIVyOM88gD3VcXtq9nCMswp619xShI9+9UaN9GXV3aUnyLzW/0vu39wfsFS+yX6Xj+1c+1NVq9z/lW7y5/Zlv0hwr3M53asuyX6XD+1c+1NGedU08lNepifr7UbM+S0iYgIQ8tIBZTwAURU9s91dd7xqP0O5SkLZVHWpKQ2EkqBT3eGapuuLW5adTz2VJPZvOqfaV0KVEnh5HI9lR1muT9nuce4xd0usKJAVyUCMEHzBodLIshdqTfDOkSOFI3abbI9s1UtERIQ3IZS+UJ5JUSoHH/AE59tW1O1i3lnKrbM7XHzQpG7nzz+FLjUV4fvt2euEhISpYCUoHJCByGffQ0Zt9VleovbNKKSJLJHMOpI88iumUchnurn7RdpcvGpIUdCT2bbgeeV3ISc/E4HtroEc6Ms7Ni1GTMngKS03ZzqJ+bIdbajFDjq1Jy+ORJI6U6TWDgeFDXdjwu0peQkf1a6k/gxv8AOPyo/VrqT+DG/wA4/KndnHOtW6SnYVvekx4rkt1CcpYb+cs9wpszPs+lLfIm/wBWupP4Mb/OPyo/VrqX+DG/zj8qcltkuyrexIkxlxHHEBSmFnKmyeh8a2qbJXZ9L9RI/q11L/Bjf5x+VH6tdSfwY3+cflTuFGRx4imx7Pp+ZT9m2n7hp6HMZuSG0rddC0bi94YAxVyrzkA8+J6VnNQbK4KuKivIr2qtJW/UjSTJCmpTYw3Ib4KA7j3jzpcT9mF+YcUIrkWU3+6oLKFHzBH4mmPZNTC+XWXGhwHvQ4qi2qYtQCVLHQDnVgBHTFSZ549N/wCYRadnupirHoKB4l5IFTVn2Vz3nQq8TGmGeqGDvrPtIwPjTazxxmjIFNnEcCmL2aVotMOzwkQ7eylphHIcyT3k9T417udtjXSE7DnNB1hwYUk/aPHxrbFBIHUVBs6Y9PTrgUd42V3Bp1SrRKafY5hD6ilafDOMH4VCnZ7qYEj0FJ8Q8mmx+kaFatOn246lKQx2zj2+MI8CO/iPfU7nAyTw8anZheFRNvQlImzPUT6h2qYsdJPEuOk49gBq/wCktCQdPLEpa/S5w5PLTgI4cd0dOvHiatgwcGs5402XVYdVb2kGDiqhqzQUG/umW04Yk4gAupG8leOW8nr5jjVuz3VGTrnKj3aHCYtj8hl8EuSknCGfOoLrYwnHU1wKeVsz1EwpXZpivp6Ft0jPsUBWl+gOpv8Alh/yo/OnueXGs5qdmR9n0v1Eizs11G4RvNRms9XHuXuBq46H0HM0/dBcZs1hxfZKb7FpJI4447xx3d1X6jNNndeFVXJSXiQeqNLwdSRUtTElDzeeyfR85GefmPClnP2YX6O4oRlxZTYPBQWUKPmCOHsJp0ZrB54ps7txarXtrkRQ2e6lJx6CkeJdTUnbtlt5edBnSI0VrqUqLi/YMAfGnETw7qgrLqNN2vVztzUZSUQFBKnyrIWT0A9hoUfgqItJ+Z9dN6dg6didhBQSpZy68s5W4fE/hUyKgrlqNELUNtsyYynXZoKt9KwA2kdT38jU7Q2w6UumPkYVypV6tMli/wA1/UCpxtLwS3ElQ3juxT3lIPPnz+NNUjIxVNGzuDvvNruM9UB5/t3IRUncUrOeJxnHtqCrIhOaSiRO6u8anjaecuMp22W2Clx91LpbU+opBBWoYPJQ+NaV+jyrRplq2R72qYbjcgiO42s5aR9Xe3iTxxnlzq13PQ0WZcpE6NcZsFcloNPojKSAtIAGOIOOAA9lfRWiLYHbOplTrTVqUVMspwUrUSCSrIyTlI60Ke5safHP6/3yKhOlSbxqO4xPRrhMg2xr0dtqLJS0lK8YK1kqTniCOvKvi+Lv8m6YsM6RJamSJS1OKS/lfZBWAN5J48CfdVtm6AhSZ019FwnR2Jy9+VGaUkIdOSTnIzjJPXrW6nSEBF5t9yaW62Lez2MeMkJ7NIwod2c+t39BQ5/D2Pe/3+f2KD8qv2dzVs23yX+yZWmLHDrpWEuFWFK9bPEYUanrfp5UB20T031xmS0z20xl51S1SOGT6pVwHPofhUojZ/bBZp1sckynUzJPpC3lFO+lfhgYxz5jqa2LVo2JCluTJkuTcJa2SwHZJB3GyMYSABjh+PfQmNE0+V/HIu0uXrUNrlXNES5uTZD+YslEpDbLKQeKN0rBzjI+b7aZV8UqPo2WucpZdbhEuFKylRWE8sjlk1GQtndvjrjofnTZcOM72zEN5SS2lffgDJ//AE1Yb7aG71a37e8+6y2+AFqaxvYznHEEUO6qpxi2/HQqIDT0DT9liQnnmpl/kYfcQ4QQ0leOAzwJ3hxHPFbz8lVju2qWbbJkehRIIRhb6l4eXuhJBJ4EFR9xq6XLRcObFtTTUuTFdtaAiM+yU7wGBzyCDyBr4OaAty7NLt6pcvfmPJeky95JddUDkZJGMZJ6UKvw9i4Xl9vueNn1ldj2yLdJc6XJfkxgUodcyhtCjvAAe7iarGqrgzPl3iaybnNjxEdiFofDLEZzOARhQKzk93WmmwwiOw2w0AlDaAhIA4AAYFU9ezmCuJOiC53BMaY92xaSpICFZzn5vHoOOeQ60LbKZ92oQPra7hJtOzlq4SXFOyGoZdCnDk5PFIPvFQNp09Im2qz3ReoHYt1kuh9xx51Su2STkICd4AdPyq+TbLFm2Vdpd3hHWyGiUnBAAwD58Kh7RoeLAmR5cifMnOREFEUSCndYH8oAHGpJlVNtcbWiizkNzH9Z3x115AaWlhgocKcrBCeOOYG6nhy41vl9b8DT9odcuk2U3FEmREjuBsEK4jtHFKBGAcYH4irL+r6B+j7lm9Pm9k7I7d13KN9Z7id3GOXTPCtiTomI9eHLk1Pmx1vMBh1tlYCVpCQnuyOAHI9POhUqLF5eP32L5m5TGdCXJbL8hImXFLMNPaFZSkYJAVnwx7PGpIBdm1plmZKcatlrU9J7V9Sg4oNkYIJ7yk48KtLegoDcG1wxMllm3yDISn1P9RRIPreryHLhjnXyv1gZtzV+uyI8y5vXFsNvRULSkhHBJ3CBngOPXlQjuLIpN+X9/co81mcrTlslquMsXS9SylR9IUB2ZVwwnOMZ3T7cVYHZ7yNX36Wl50RbRbuzSjfO6F7owcd/zq0tPWZc7UlmXDj3IW63tFbi5+96q+OEJBxyOOQ6Hwq2q0NDVDu0f06YFXR4OvOgo304VvbqfV+b0wc8KHNdU2tr+8fcX6IspFp0t/xk35QnyyskvrIS3vAA4z3YPvqRnyXbojVF9fmSW0Q1+jwUtvKQEKB3enPPD3mro5pOI3Otk9DsharVH7KNHBSEK4EZPDOTw644Cl29al3SP6DabZd4kiXNDkmM+pXYsI6qzgAnl3nh5UInXOta/vgXuzx32Nm+6886qQ5AccUtSyVgrSpQ488jIHsqiTLncZmjoESFLdCokRybNdDit4+uQhOeeefwpwKhoXAMPJS2WuyyOYGMcKr1t0HbbfY7hampEhSZ6dx19e6XAkDAA4Y4cTy6moNFlM2kl4a0VadeJT7710afcEWxQG0pSFndckuJAG99bBIz4itUsSYv6JyW5sxV1uTyXn1LfUQpskEjdzjGFfbV5j6LtrOmXrDvvKYfJU48SO0UrIIVkDGRgdOleLRouNbpbct+fMmvsM9jGVIUkhhOMeqABxweZqTjuLW+f/OfsVqwML1BfL5dpVwlIgRJeUMNOEIXucRnwwBw8agLfKnK06ymO8pmVfrsQ442cK3OAVjuG8r4UyrTpGLarBMtEaXJKJalqW+vdLgKkhPDhjkB0rUe0HCVb7XEjTZkZVtUVMvtlO+STk5yMc+PKoDx5tL1539f4ILTFvbRtLnNRlOri2yMG0F1ZWUk7vDJ48ys0yRUJp3TMawyJz7EiQ+7McC3FvqCjwzwzjxPOpuhporcI8+bM0UUULgooooAooooAooooAooooAooooAooooAooooAooooDBoIoooA3R3VmiigCsbo7hRRQAKzRRQBRRRQBRRRQBRRRQH//Z"/>
          <p:cNvSpPr>
            <a:spLocks noChangeAspect="1" noChangeArrowheads="1"/>
          </p:cNvSpPr>
          <p:nvPr/>
        </p:nvSpPr>
        <p:spPr bwMode="auto">
          <a:xfrm>
            <a:off x="63500" y="-330200"/>
            <a:ext cx="1666875" cy="666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9638" name="AutoShape 6" descr="data:image/jpeg;base64,/9j/4AAQSkZJRgABAQAAAQABAAD/2wBDAAkGBwgHBgkIBwgKCgkLDRYPDQwMDRsUFRAWIB0iIiAdHx8kKDQsJCYxJx8fLT0tMTU3Ojo6Iys/RD84QzQ5Ojf/2wBDAQoKCg0MDRoPDxo3JR8lNzc3Nzc3Nzc3Nzc3Nzc3Nzc3Nzc3Nzc3Nzc3Nzc3Nzc3Nzc3Nzc3Nzc3Nzc3Nzc3Nzf/wAARCABmAP8DASIAAhEBAxEB/8QAHAAAAgIDAQEAAAAAAAAAAAAAAAcFBgEECAID/8QARxAAAQMDAQUEBQgJAgQHAAAAAQIDBAAFEQYHEiExQRNRYXEUIoGRoRUyNlKxssHRFhczQlNic3STI3IkVZLwNDVEVGNk4f/EABkBAQADAQEAAAAAAAAAAAAAAAABAwQCBf/EADARAAICAgEBBQYGAwEAAAAAAAABAgMEESESBRMxQVEVM1JhgdEUInGx4fAykaHx/9oADAMBAAIRAxEAPwB4V47RH1k++vR4jFc03NCPlOZw/wDUOfeNDLk5DoS43s6U7VH10++jtUfXT765i3U9wo3U9wqdGP2m/hOne1R9dPvo7VH10++uYt1PcKNwdwpoe038P/Tp3tUfXT76O1R9dPvrmLdT3CjcSogBOSeAHjTQ9pP4Tp5Kkq+aQfKslQSMkgDvNUfZTZ51qtMlc+OWDJcC20L4K3cAcR0qY2gjOjbp/R/EUPQjY3V1taJ7tEfXT769IUFDKSD5GuYN1PcKcexoBOnJQHL0tX3U0M2Pm99Pp6dF+rwpaUnBUB5mvdJfbElP6VsZAP8AwKPvuVBoyLu5h1a2OTtW/rp99e81y/upHIDhxFdEamvsfT1ocnSRvEYQ02DxcWeQHuJ8ganRTj5atUnJa0SylpSCVEJA5knFR71/s7B3XbpDSe4vJz9tIe+6iud+dUu4yVKbJylhJw2nyHXzOaignJ3UpJPPCR0oUS7S51CJ0jFvNslqCYtwiuqPIIdSSfZmt7eFcwbqTzAV51c9D61mWmazEuEhT1tcUEHtTks55EE9O8GmjqrtBSlqa0O3pWCRWM+rnIxjnSf1tr+VOkOwrLIUxCQSkvNnC3vEHonuxzpo133wpjuQ1pVzgQziVNjsnucdCT8a12tQ2Z5W61dYald3bp/OudFcSVq+cTnJ4k+2sEYOCMHGcEU0YPaUvhOnUrStIUlQKTyIOQa9dK51sOoLnYHkrt0lSG85Uyri2vwI/EcaeOldQMaitKJjICHAdx5reyW1jp+I8KGvHy43ceDJk18nn2WEb77qG0D95agkfGqltC1edPx0RYQBuD4JSSMhpP1iOp7hSbuM6Xc3y/cJDkhw/vOKzjyHIeyiRxkZsapdKW2dAr1JY0K3VXaECP8A5k/nW5Fnw5gzElsP/wBNwK+yuak/NJwcDmQOVZaWppxLrSlIcSfVWglJHkRTRnXaMt8xOnMivVLfZprKTcn/AJIuznavhJWw+eBWBzSe846+FMcUZ6NNsbYdUTB5UkrpoDUnpEmQ3DbeSt1awlDo3sEk8jinarkaVMe6a7v9yk/JLwZitPLQHOzQlsbqiOagSTw44zUGfMjCWlJN/oLyTGkRXizKYdYdHNt1BSoew18qb8qxX+5RfRtSxYNybxhMmOrs5DR708AlXlwFL/UGkbrZHSVx3ZEU8USW0Egj+Yc0nzro8u7FlDlLggKOVe2W1vuBthtbqzyQ2kqJ9gq+aU2by5ykSb7vxI2c9gP2jg8T+6Pj5UKqqZ2vUUVOxWG436V2FujqWR89xWQhH+4/hzpq2bS1j0dF+Urm+05JQP8AxD3AJJ6IT3/GsX3Vdl0hFFttMdl2SgYEZk4S34rUOvhzPxqjxLfqPX870iS4oRwf2yxhlvwQnqf+yag3RhXQ9JdU/wBhoaT1MzqUzXIrK22I7obQpZ9ZfDOcdPKsbQPobdP6P4ivvpfT0PTkJUWGpa1LO864s8VnlnHIeyvhtA+ht0/o/iKg9B9fcvr8dCB/OnHsc+jkr+7V91NJz86cexz6OSv7tX3U1J5XZ/vi+0mNsX0rY/sW/vuU56TG2L6Vsf2Lf33KI39oe5+qKMeVMrbNJX6Ta4gPqBC3SPHgB+NLU8qZu2aGsKttwA/08KYUfE8QPgfdUs82nfcWa+Qss8CeHLrXQmmbFAs9pjsR2GystguOFI3nFEZJJrnvgQQabugddRpUVi2Xh1LMtsBDbqzhL3Qceivt+FQW4M61NqX0Ina/Zo0VcK5xWkNKeWpp4ITjfOMpPngEe7upcHBGDyPOuk59tg3RpDVwisyWkneSl1AUAe/jWj+iWnP+SwP8CaGi/BdljlF6K/fb07H2XsS0rKZEmKy0FZ6qACj7smk3w5imxteQ3E09bYkZAaZD+6ltAwkAJOBilNUoyZzfeKL8kNPZRp2KuAq9S2UuuuLU2wFpyEJBwSPEkHj4VeL1Y7fd4LsWZGbUFpO6sJG8g9CD0NaegWUs6PtSUDAUwFnzVxPxNWAjNQerRVCNKWvI5llMqiynoy1BSmXFNkjqQcfhV42PTFNX+VEz6siPvEeKDw+8aZLmlbA86t12zwluLUVKUWUkknma+0HT9nt0j0iDbYkd7d3e0aaCVY7sihlqwZ12qexKa/lql6wuSlEkNOBpHgEjH25rT0vbmrrqK3wZOexfdw4AcZABJGfZUhtEgLg6unbySG5Cg+g94UOPxBqCgTX7fOYmRVAPMLC0E8s+Ph0qTz5vV7cvU6NagQ2I4jsxWUMgYDaUADHlSM1/amLNqiRGioCGHEJeQgckhWcgeGQabWltXW7UUdKW1pZmhP8AqRVq9YcskfWHHn78VITrDaLlI9In26LIe3QnfdaCjgdMnzNQetdTHIrXQIbTEhcbUlqdQcKEttPmFKCT8Ca6MBzUO1pWwNOodas8FDjagtCkspBSoHII8c1MAYqDrFolSmm9mDyqgaq2gwrOlUGyIbkSUEpUocGmj7OZz0HDvNX9XKqFZNAwbfIful9cbfX2i3Utq/ZNDJOTnmfPhUnWR3rSVf8Asr1ni641QRL+VJUOMr5rpdLaVD+VCcZHiffV2tEHVNs3UTbhGurHJSVo7NwDvCuR8j76rOq9pSGwqFpvCuaVS1J9VP8AsHXzPDzpdyLrcJLpdkT5bjmc5U+r8+HsoYHfVS9JuT9djqu12u9mPaI08J7WMh6K4EqHgpGCR7CR5VTbvq3Vl9CoVts8uChfA9khZcPhvkDH/fGoTTuurxZ3UpekOTImfXaeWVKA/lUeIPnwpgHUN/ehonWKHFvMJwcFJX2TrZ7lpPAkeHuFCxWq5cSa+RDaW2a4ImalUFZ9b0QKyM/zq6+Q95rd1NtBgWZs2/TzLL7rfqlaRhlnHcB87yHDx6VDXl7XupB6Kq2uxY6/nNt/6YP+5ROSPD4VNaZ2ewLOj06/uNSHkDe7NX7FrHXjz8zw8KEwUv8ACha+bNnZau6SYM6ddy+tcl4Kbce4b6QOg6D2YqX2gfQ26f0fxFbVgv8AAvqpXyaouNRlhsubuEqOM+r4eNau0D6G3T+j+IqDUklQ0nvgQP5049jn0clf3avuppOfnTj2OfRyV/dq+6mpPL7P98X2kxti+lbH9i399ynPSY2xfSpj+xb++5RHodoe5+pRjyPlXSN4tUW82x6DNRvNOD2pPQjxFc3Hka6eB4UZl7NSkpp/I571NpqfpyWWpaFLjqOGZIHqufkfA+zNQvTBGa6YlxY8xhbEtlDzKxhTbiQQR5UttUbMiA5K06rJ4qMNw8/BKjy8j76bOcjAlH81fK9Cr6Z1xd7EUt9oZkMc2HlZKR/KrmPLiKb+m9S2/UUUvQXCHE47RlYwtsnvHUeI4Vz6+y7HecZfbU062rdWhYwUnxrbsl1k2S5MT4aiHG1esnOA4nqk+H48aeJXj5c6n0y8BkbaCfk62f11fdpU/lTP2sSm5+nbLOYyWnl76fJSM0r/ABqUc5z3c2jobRgA0nacf+0b+yom9bQbXZro/bpLEpTrJAUptIIOUg9/jUrok50laD/9Rv7KW+uNK364aruEyFbXXo7qkFCwpIBwhIPM94NQelbOyFMXWueCzfrUsvWNN/6E/nUlp7XNu1BchAhsyUOFBXlxIAwMePjSRmRX4MpyNKbLb7St1aCRlJ9lWzZL9Lx/aufamhkpzLpWKEhja40q1qSAAhSWpzOSw6Rw8UnwOPZzpIXG3y7VMVEnsKZfTzSrr4g9R410rwNRt6sluvkYx7lGQ6n91WMKQe8HmKJmrJw1d+aPDOdULW24lTa1IWnilaTgp8iKvemNpU2ApuPewqZG5duP2iB3n632+da+qtnc+0IVJtqlTYaeJGB2rY8QPneY91UkcRkHIqTy93Y0vQ6Vt0+NcojcuE+h5hwZStP/AHwNbVI7ZvqF2z31qK64owpi0trQeISsnCVAdOJwfPwp4g1ye1jXq6G/MDypB6w1Pc75OfYlOhuIy6pKI7WQngSMq7zwp+dK5puf/mcz+u5941KMvaM5KKSfia2e4UUUVJ4wDnUzpnUU3T0wuw1b7LmA8wVEBwfgruNQ1FDqE3B7TG9FvuornEEjS0uBcGQPXjzG9yQ0e44UEnz+2oO6WTXmpnQ1cm0NMJP7NTiUNA9+Ekk/GqFGkvxXkvxnlsupPquIUQoe2rMztD1M02E+mtrwPnLYSTUaNqyYWLVjY0tF6YRpiA6wJCn3Xl77isYSDjGAO6vW0AE6OuuOjBPxFQ+y67z71FuMm5yVPuB8JTkABI3RwAHKrfcobdwgSYT2ezkNKaVjnhQI/GoPTr6Z0aguNHNPdTe2MvJVYpzQPrIlkkeBSnH2H3UrLpb5FruEiDKTh5he6eHPuI8CONSWkdSyNM3BUhpAeYdAS+0TjeA4gg94ya6PHxpqm1OR0HSV2vOJXqxsDmiG2k+e8s/jVikbWIPo59Ft0ovbvAOlISD5gk/ClldJ8i6z350xYW+8reUQMAdwA7gKg15uTXOHTF7NdltTz7bSASpxaUADvJApla+1dfLNqR2HBkIbYS0hSUlsE8Qc8TVe2bWRy7ajZfU2fRYSg64s8iofNT554+yprbHbFt3CHdUg9m636Os9AoZI94J91CiqM4Y7nHjkjLdtA1C7cYbb0xHZrkNpcHZJHqlQz8M07ByrmJJKSFJ4EcQR0NM607VGWoLTd1gvrkISEqcjlJC/HBIxTRdh5aW1ZI97ZLZHEaFdEDdkdp2KyP30kEjPiCPiaVlWjW+r3NTusobZLENglSEKIKlKPDJx3fiarbDLkh5DLCCt1xQQhA5knkKkyZUo2WtwL3fmFvbKrK+s/sHhjyO8BVB8KfE3TXb6G+QQoFxMZKUq6donBB/6hSIcQttam3ElLiFFK0KGCkjgQaFmZW4OLfoPXZrKErRlvOeLQU0od26oj7MVZ8d9I/Q2tF6aD0eQwt+E6rfw2RvIVyOM88gD3VcXtq9nCMswp619xShI9+9UaN9GXV3aUnyLzW/0vu39wfsFS+yX6Xj+1c+1NVq9z/lW7y5/Zlv0hwr3M53asuyX6XD+1c+1NGedU08lNepifr7UbM+S0iYgIQ8tIBZTwAURU9s91dd7xqP0O5SkLZVHWpKQ2EkqBT3eGapuuLW5adTz2VJPZvOqfaV0KVEnh5HI9lR1muT9nuce4xd0usKJAVyUCMEHzBodLIshdqTfDOkSOFI3abbI9s1UtERIQ3IZS+UJ5JUSoHH/AE59tW1O1i3lnKrbM7XHzQpG7nzz+FLjUV4fvt2euEhISpYCUoHJCByGffQ0Zt9VleovbNKKSJLJHMOpI88iumUchnurn7RdpcvGpIUdCT2bbgeeV3ISc/E4HtroEc6Ms7Ni1GTMngKS03ZzqJ+bIdbajFDjq1Jy+ORJI6U6TWDgeFDXdjwu0peQkf1a6k/gxv8AOPyo/VrqT+DG/wA4/KndnHOtW6SnYVvekx4rkt1CcpYb+cs9wpszPs+lLfIm/wBWupP4Mb/OPyo/VrqX+DG/zj8qcltkuyrexIkxlxHHEBSmFnKmyeh8a2qbJXZ9L9RI/q11L/Bjf5x+VH6tdSfwY3+cflTuFGRx4imx7Pp+ZT9m2n7hp6HMZuSG0rddC0bi94YAxVyrzkA8+J6VnNQbK4KuKivIr2qtJW/UjSTJCmpTYw3Ib4KA7j3jzpcT9mF+YcUIrkWU3+6oLKFHzBH4mmPZNTC+XWXGhwHvQ4qi2qYtQCVLHQDnVgBHTFSZ549N/wCYRadnupirHoKB4l5IFTVn2Vz3nQq8TGmGeqGDvrPtIwPjTazxxmjIFNnEcCmL2aVotMOzwkQ7eylphHIcyT3k9T417udtjXSE7DnNB1hwYUk/aPHxrbFBIHUVBs6Y9PTrgUd42V3Bp1SrRKafY5hD6ilafDOMH4VCnZ7qYEj0FJ8Q8mmx+kaFatOn246lKQx2zj2+MI8CO/iPfU7nAyTw8anZheFRNvQlImzPUT6h2qYsdJPEuOk49gBq/wCktCQdPLEpa/S5w5PLTgI4cd0dOvHiatgwcGs5402XVYdVb2kGDiqhqzQUG/umW04Yk4gAupG8leOW8nr5jjVuz3VGTrnKj3aHCYtj8hl8EuSknCGfOoLrYwnHU1wKeVsz1EwpXZpivp6Ft0jPsUBWl+gOpv8Alh/yo/OnueXGs5qdmR9n0v1Eizs11G4RvNRms9XHuXuBq46H0HM0/dBcZs1hxfZKb7FpJI4447xx3d1X6jNNndeFVXJSXiQeqNLwdSRUtTElDzeeyfR85GefmPClnP2YX6O4oRlxZTYPBQWUKPmCOHsJp0ZrB54ps7txarXtrkRQ2e6lJx6CkeJdTUnbtlt5edBnSI0VrqUqLi/YMAfGnETw7qgrLqNN2vVztzUZSUQFBKnyrIWT0A9hoUfgqItJ+Z9dN6dg6didhBQSpZy68s5W4fE/hUyKgrlqNELUNtsyYynXZoKt9KwA2kdT38jU7Q2w6UumPkYVypV6tMli/wA1/UCpxtLwS3ElQ3juxT3lIPPnz+NNUjIxVNGzuDvvNruM9UB5/t3IRUncUrOeJxnHtqCrIhOaSiRO6u8anjaecuMp22W2Clx91LpbU+opBBWoYPJQ+NaV+jyrRplq2R72qYbjcgiO42s5aR9Xe3iTxxnlzq13PQ0WZcpE6NcZsFcloNPojKSAtIAGOIOOAA9lfRWiLYHbOplTrTVqUVMspwUrUSCSrIyTlI60Ke5safHP6/3yKhOlSbxqO4xPRrhMg2xr0dtqLJS0lK8YK1kqTniCOvKvi+Lv8m6YsM6RJamSJS1OKS/lfZBWAN5J48CfdVtm6AhSZ019FwnR2Jy9+VGaUkIdOSTnIzjJPXrW6nSEBF5t9yaW62Lez2MeMkJ7NIwod2c+t39BQ5/D2Pe/3+f2KD8qv2dzVs23yX+yZWmLHDrpWEuFWFK9bPEYUanrfp5UB20T031xmS0z20xl51S1SOGT6pVwHPofhUojZ/bBZp1sckynUzJPpC3lFO+lfhgYxz5jqa2LVo2JCluTJkuTcJa2SwHZJB3GyMYSABjh+PfQmNE0+V/HIu0uXrUNrlXNES5uTZD+YslEpDbLKQeKN0rBzjI+b7aZV8UqPo2WucpZdbhEuFKylRWE8sjlk1GQtndvjrjofnTZcOM72zEN5SS2lffgDJ//AE1Yb7aG71a37e8+6y2+AFqaxvYznHEEUO6qpxi2/HQqIDT0DT9liQnnmpl/kYfcQ4QQ0leOAzwJ3hxHPFbz8lVju2qWbbJkehRIIRhb6l4eXuhJBJ4EFR9xq6XLRcObFtTTUuTFdtaAiM+yU7wGBzyCDyBr4OaAty7NLt6pcvfmPJeky95JddUDkZJGMZJ6UKvw9i4Xl9vueNn1ldj2yLdJc6XJfkxgUodcyhtCjvAAe7iarGqrgzPl3iaybnNjxEdiFofDLEZzOARhQKzk93WmmwwiOw2w0AlDaAhIA4AAYFU9ezmCuJOiC53BMaY92xaSpICFZzn5vHoOOeQ60LbKZ92oQPra7hJtOzlq4SXFOyGoZdCnDk5PFIPvFQNp09Im2qz3ReoHYt1kuh9xx51Su2STkICd4AdPyq+TbLFm2Vdpd3hHWyGiUnBAAwD58Kh7RoeLAmR5cifMnOREFEUSCndYH8oAHGpJlVNtcbWiizkNzH9Z3x115AaWlhgocKcrBCeOOYG6nhy41vl9b8DT9odcuk2U3FEmREjuBsEK4jtHFKBGAcYH4irL+r6B+j7lm9Pm9k7I7d13KN9Z7id3GOXTPCtiTomI9eHLk1Pmx1vMBh1tlYCVpCQnuyOAHI9POhUqLF5eP32L5m5TGdCXJbL8hImXFLMNPaFZSkYJAVnwx7PGpIBdm1plmZKcatlrU9J7V9Sg4oNkYIJ7yk48KtLegoDcG1wxMllm3yDISn1P9RRIPreryHLhjnXyv1gZtzV+uyI8y5vXFsNvRULSkhHBJ3CBngOPXlQjuLIpN+X9/co81mcrTlslquMsXS9SylR9IUB2ZVwwnOMZ3T7cVYHZ7yNX36Wl50RbRbuzSjfO6F7owcd/zq0tPWZc7UlmXDj3IW63tFbi5+96q+OEJBxyOOQ6Hwq2q0NDVDu0f06YFXR4OvOgo304VvbqfV+b0wc8KHNdU2tr+8fcX6IspFp0t/xk35QnyyskvrIS3vAA4z3YPvqRnyXbojVF9fmSW0Q1+jwUtvKQEKB3enPPD3mro5pOI3Otk9DsharVH7KNHBSEK4EZPDOTw644Cl29al3SP6DabZd4kiXNDkmM+pXYsI6qzgAnl3nh5UInXOta/vgXuzx32Nm+6886qQ5AccUtSyVgrSpQ488jIHsqiTLncZmjoESFLdCokRybNdDit4+uQhOeeefwpwKhoXAMPJS2WuyyOYGMcKr1t0HbbfY7hampEhSZ6dx19e6XAkDAA4Y4cTy6moNFlM2kl4a0VadeJT7710afcEWxQG0pSFndckuJAG99bBIz4itUsSYv6JyW5sxV1uTyXn1LfUQpskEjdzjGFfbV5j6LtrOmXrDvvKYfJU48SO0UrIIVkDGRgdOleLRouNbpbct+fMmvsM9jGVIUkhhOMeqABxweZqTjuLW+f/OfsVqwML1BfL5dpVwlIgRJeUMNOEIXucRnwwBw8agLfKnK06ymO8pmVfrsQ442cK3OAVjuG8r4UyrTpGLarBMtEaXJKJalqW+vdLgKkhPDhjkB0rUe0HCVb7XEjTZkZVtUVMvtlO+STk5yMc+PKoDx5tL1539f4ILTFvbRtLnNRlOri2yMG0F1ZWUk7vDJ48ys0yRUJp3TMawyJz7EiQ+7McC3FvqCjwzwzjxPOpuhporcI8+bM0UUULgooooAooooAooooAooooAooooAooooAooooAooooDBoIoooA3R3VmiigCsbo7hRRQAKzRRQBRRRQBRRRQBRRRQH//Z"/>
          <p:cNvSpPr>
            <a:spLocks noChangeAspect="1" noChangeArrowheads="1"/>
          </p:cNvSpPr>
          <p:nvPr/>
        </p:nvSpPr>
        <p:spPr bwMode="auto">
          <a:xfrm>
            <a:off x="63500" y="-330200"/>
            <a:ext cx="1666875" cy="666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9640" name="Picture 8" descr="http://t1.gstatic.com/images?q=tbn:ANd9GcRemzhebSOMCFlQ7861xDW_FW6b1LLLhYNhLUwSswq8GSQ4HHox"/>
          <p:cNvPicPr>
            <a:picLocks noChangeAspect="1" noChangeArrowheads="1"/>
          </p:cNvPicPr>
          <p:nvPr/>
        </p:nvPicPr>
        <p:blipFill>
          <a:blip r:embed="rId11" cstate="print"/>
          <a:srcRect/>
          <a:stretch>
            <a:fillRect/>
          </a:stretch>
        </p:blipFill>
        <p:spPr bwMode="auto">
          <a:xfrm>
            <a:off x="3971907" y="6150902"/>
            <a:ext cx="1368152" cy="502889"/>
          </a:xfrm>
          <a:prstGeom prst="rect">
            <a:avLst/>
          </a:prstGeom>
          <a:noFill/>
        </p:spPr>
      </p:pic>
      <p:pic>
        <p:nvPicPr>
          <p:cNvPr id="69642" name="Picture 10" descr="http://t0.gstatic.com/images?q=tbn:ANd9GcRVXvQUixZw1v4JWExOJBxtxOl2UGYatMnscwzOkMTRWbtGXSKR"/>
          <p:cNvPicPr>
            <a:picLocks noChangeAspect="1" noChangeArrowheads="1"/>
          </p:cNvPicPr>
          <p:nvPr/>
        </p:nvPicPr>
        <p:blipFill>
          <a:blip r:embed="rId12" cstate="print"/>
          <a:srcRect/>
          <a:stretch>
            <a:fillRect/>
          </a:stretch>
        </p:blipFill>
        <p:spPr bwMode="auto">
          <a:xfrm>
            <a:off x="5484074" y="6150902"/>
            <a:ext cx="1512168" cy="483742"/>
          </a:xfrm>
          <a:prstGeom prst="rect">
            <a:avLst/>
          </a:prstGeom>
          <a:noFill/>
        </p:spPr>
      </p:pic>
      <p:pic>
        <p:nvPicPr>
          <p:cNvPr id="18" name="Picture 5"/>
          <p:cNvPicPr>
            <a:picLocks noChangeAspect="1" noChangeArrowheads="1"/>
          </p:cNvPicPr>
          <p:nvPr/>
        </p:nvPicPr>
        <p:blipFill>
          <a:blip r:embed="rId13" cstate="print"/>
          <a:srcRect r="9373"/>
          <a:stretch>
            <a:fillRect/>
          </a:stretch>
        </p:blipFill>
        <p:spPr bwMode="auto">
          <a:xfrm>
            <a:off x="7788330" y="6228045"/>
            <a:ext cx="1104150" cy="354905"/>
          </a:xfrm>
          <a:prstGeom prst="rect">
            <a:avLst/>
          </a:prstGeom>
          <a:noFill/>
          <a:ln w="9525">
            <a:noFill/>
            <a:round/>
            <a:headEnd/>
            <a:tailEnd/>
          </a:ln>
        </p:spPr>
      </p:pic>
      <p:pic>
        <p:nvPicPr>
          <p:cNvPr id="16" name="Picture 6"/>
          <p:cNvPicPr>
            <a:picLocks noChangeAspect="1" noChangeArrowheads="1"/>
          </p:cNvPicPr>
          <p:nvPr/>
        </p:nvPicPr>
        <p:blipFill>
          <a:blip r:embed="rId14" cstate="print"/>
          <a:srcRect/>
          <a:stretch>
            <a:fillRect/>
          </a:stretch>
        </p:blipFill>
        <p:spPr bwMode="auto">
          <a:xfrm>
            <a:off x="7884368" y="5085184"/>
            <a:ext cx="1075019" cy="985557"/>
          </a:xfrm>
          <a:prstGeom prst="rect">
            <a:avLst/>
          </a:prstGeom>
          <a:noFill/>
          <a:ln w="9525">
            <a:noFill/>
            <a:miter lim="800000"/>
            <a:headEnd/>
            <a:tailEnd/>
          </a:ln>
        </p:spPr>
      </p:pic>
      <p:pic>
        <p:nvPicPr>
          <p:cNvPr id="17" name="Picture 16" descr="pliomiplogo_print.png"/>
          <p:cNvPicPr>
            <a:picLocks noChangeAspect="1"/>
          </p:cNvPicPr>
          <p:nvPr/>
        </p:nvPicPr>
        <p:blipFill>
          <a:blip r:embed="rId15" cstate="print"/>
          <a:stretch>
            <a:fillRect/>
          </a:stretch>
        </p:blipFill>
        <p:spPr>
          <a:xfrm>
            <a:off x="107504" y="5157192"/>
            <a:ext cx="1305292" cy="1224136"/>
          </a:xfrm>
          <a:prstGeom prst="rect">
            <a:avLst/>
          </a:prstGeom>
        </p:spPr>
      </p:pic>
      <p:pic>
        <p:nvPicPr>
          <p:cNvPr id="19" name="Picture 4" descr="The big PMIP 3 logo">
            <a:hlinkClick r:id="rId16"/>
          </p:cNvPr>
          <p:cNvPicPr>
            <a:picLocks noChangeAspect="1" noChangeArrowheads="1"/>
          </p:cNvPicPr>
          <p:nvPr/>
        </p:nvPicPr>
        <p:blipFill>
          <a:blip r:embed="rId17" cstate="print"/>
          <a:srcRect/>
          <a:stretch>
            <a:fillRect/>
          </a:stretch>
        </p:blipFill>
        <p:spPr bwMode="auto">
          <a:xfrm>
            <a:off x="7164288" y="1556792"/>
            <a:ext cx="1836738" cy="863600"/>
          </a:xfrm>
          <a:prstGeom prst="rect">
            <a:avLst/>
          </a:prstGeom>
          <a:noFill/>
          <a:ln w="9525">
            <a:noFill/>
            <a:miter lim="800000"/>
            <a:headEnd/>
            <a:tailEnd/>
          </a:ln>
        </p:spPr>
      </p:pic>
    </p:spTree>
  </p:cSld>
  <p:clrMapOvr>
    <a:masterClrMapping/>
  </p:clrMapOvr>
  <p:transition advTm="58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1069" y="951186"/>
            <a:ext cx="885578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ea typeface="Calibri (Headings)"/>
                <a:cs typeface="Arial" pitchFamily="34" charset="0"/>
              </a:rPr>
              <a:t>Pliocene temperature increases</a:t>
            </a:r>
            <a:endParaRPr kumimoji="0" lang="en-US" sz="2800" b="0" i="0" u="none" strike="noStrike" kern="1200" cap="none" spc="0" normalizeH="0" baseline="0" noProof="0" dirty="0" smtClean="0">
              <a:ln>
                <a:noFill/>
              </a:ln>
              <a:solidFill>
                <a:srgbClr val="1B587C"/>
              </a:solidFill>
              <a:effectLst/>
              <a:uLnTx/>
              <a:uFillTx/>
              <a:latin typeface="+mn-lt"/>
              <a:ea typeface="Calibri (Headings)"/>
              <a:cs typeface="Arial" pitchFamily="34" charset="0"/>
            </a:endParaRPr>
          </a:p>
        </p:txBody>
      </p:sp>
      <p:pic>
        <p:nvPicPr>
          <p:cNvPr id="1026" name="Picture 2"/>
          <p:cNvPicPr>
            <a:picLocks noChangeAspect="1" noChangeArrowheads="1"/>
          </p:cNvPicPr>
          <p:nvPr/>
        </p:nvPicPr>
        <p:blipFill>
          <a:blip r:embed="rId3" cstate="print"/>
          <a:srcRect r="6075"/>
          <a:stretch>
            <a:fillRect/>
          </a:stretch>
        </p:blipFill>
        <p:spPr bwMode="auto">
          <a:xfrm>
            <a:off x="395536" y="1772816"/>
            <a:ext cx="8424936" cy="4431183"/>
          </a:xfrm>
          <a:prstGeom prst="rect">
            <a:avLst/>
          </a:prstGeom>
          <a:noFill/>
          <a:ln w="9525">
            <a:noFill/>
            <a:miter lim="800000"/>
            <a:headEnd/>
            <a:tailEnd/>
          </a:ln>
        </p:spPr>
      </p:pic>
      <p:grpSp>
        <p:nvGrpSpPr>
          <p:cNvPr id="9" name="Group 3"/>
          <p:cNvGrpSpPr/>
          <p:nvPr/>
        </p:nvGrpSpPr>
        <p:grpSpPr>
          <a:xfrm>
            <a:off x="-1" y="-1096"/>
            <a:ext cx="9144001" cy="1080500"/>
            <a:chOff x="-1" y="-1096"/>
            <a:chExt cx="9144001" cy="1080500"/>
          </a:xfrm>
        </p:grpSpPr>
        <p:pic>
          <p:nvPicPr>
            <p:cNvPr id="11" name="Picture 10" descr="Pliocene_climate_website.png"/>
            <p:cNvPicPr>
              <a:picLocks noChangeAspect="1"/>
            </p:cNvPicPr>
            <p:nvPr/>
          </p:nvPicPr>
          <p:blipFill>
            <a:blip r:embed="rId4" cstate="print"/>
            <a:srcRect r="288" b="16202"/>
            <a:stretch>
              <a:fillRect/>
            </a:stretch>
          </p:blipFill>
          <p:spPr>
            <a:xfrm>
              <a:off x="-1" y="-716"/>
              <a:ext cx="9144001" cy="1080120"/>
            </a:xfrm>
            <a:prstGeom prst="rect">
              <a:avLst/>
            </a:prstGeom>
          </p:spPr>
        </p:pic>
        <p:sp>
          <p:nvSpPr>
            <p:cNvPr id="12" name="Rectangle 11"/>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3" descr="LeedsUniWhite"/>
            <p:cNvPicPr>
              <a:picLocks noChangeAspect="1" noChangeArrowheads="1"/>
            </p:cNvPicPr>
            <p:nvPr/>
          </p:nvPicPr>
          <p:blipFill>
            <a:blip r:embed="rId5" cstate="print"/>
            <a:srcRect/>
            <a:stretch>
              <a:fillRect/>
            </a:stretch>
          </p:blipFill>
          <p:spPr bwMode="auto">
            <a:xfrm>
              <a:off x="7300684" y="469052"/>
              <a:ext cx="1744992" cy="532145"/>
            </a:xfrm>
            <a:prstGeom prst="rect">
              <a:avLst/>
            </a:prstGeom>
            <a:noFill/>
            <a:ln w="9525">
              <a:noFill/>
              <a:miter lim="800000"/>
              <a:headEnd/>
              <a:tailEnd/>
            </a:ln>
          </p:spPr>
        </p:pic>
      </p:grpSp>
      <p:sp>
        <p:nvSpPr>
          <p:cNvPr id="15" name="Title 1"/>
          <p:cNvSpPr txBox="1">
            <a:spLocks/>
          </p:cNvSpPr>
          <p:nvPr/>
        </p:nvSpPr>
        <p:spPr>
          <a:xfrm>
            <a:off x="317959" y="97953"/>
            <a:ext cx="6414281"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300" normalizeH="0" baseline="0" noProof="0" dirty="0" smtClean="0">
                <a:ln>
                  <a:noFill/>
                </a:ln>
                <a:solidFill>
                  <a:schemeClr val="tx1"/>
                </a:solidFill>
                <a:effectLst/>
                <a:uLnTx/>
                <a:uFillTx/>
                <a:latin typeface="+mj-lt"/>
                <a:ea typeface="+mj-ea"/>
                <a:cs typeface="+mj-cs"/>
              </a:rPr>
              <a:t>PlioMIP Results</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sp>
        <p:nvSpPr>
          <p:cNvPr id="16" name="Rectangle 15"/>
          <p:cNvSpPr/>
          <p:nvPr/>
        </p:nvSpPr>
        <p:spPr>
          <a:xfrm>
            <a:off x="6120694" y="6465585"/>
            <a:ext cx="2699778" cy="261610"/>
          </a:xfrm>
          <a:prstGeom prst="rect">
            <a:avLst/>
          </a:prstGeom>
        </p:spPr>
        <p:txBody>
          <a:bodyPr wrap="none">
            <a:spAutoFit/>
          </a:bodyPr>
          <a:lstStyle/>
          <a:p>
            <a:pPr algn="r"/>
            <a:r>
              <a:rPr lang="en-US" sz="1100" dirty="0" smtClean="0">
                <a:solidFill>
                  <a:schemeClr val="tx1">
                    <a:lumMod val="85000"/>
                    <a:lumOff val="15000"/>
                  </a:schemeClr>
                </a:solidFill>
              </a:rPr>
              <a:t>(Haywood et al., 2013 – Climate of the Past)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4229676870"/>
      </p:ext>
    </p:extLst>
  </p:cSld>
  <p:clrMapOvr>
    <a:masterClrMapping/>
  </p:clrMapOvr>
  <p:transition advTm="31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8142473"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dirty="0" smtClean="0">
                <a:latin typeface="+mj-lt"/>
                <a:ea typeface="+mj-ea"/>
                <a:cs typeface="+mj-cs"/>
              </a:rPr>
              <a:t>Surface Air Temperatures (°C)</a:t>
            </a:r>
            <a:r>
              <a:rPr lang="en-US" sz="4400" b="1" spc="300" noProof="0" dirty="0" smtClean="0">
                <a:latin typeface="+mj-lt"/>
                <a:ea typeface="+mj-ea"/>
                <a:cs typeface="+mj-cs"/>
              </a:rPr>
              <a:t> </a:t>
            </a:r>
            <a:r>
              <a:rPr lang="en-US" sz="4400" b="1" spc="300" noProof="0" dirty="0" smtClean="0">
                <a:latin typeface="+mj-lt"/>
                <a:ea typeface="+mj-ea"/>
                <a:cs typeface="+mj-cs"/>
              </a:rPr>
              <a:t>– Multi-Model Mean</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179512" y="1124743"/>
            <a:ext cx="8676456" cy="446449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115616" y="5445224"/>
            <a:ext cx="7416824" cy="1368152"/>
          </a:xfrm>
          <a:prstGeom prst="rect">
            <a:avLst/>
          </a:prstGeom>
          <a:noFill/>
          <a:ln w="9525">
            <a:noFill/>
            <a:miter lim="800000"/>
            <a:headEnd/>
            <a:tailEnd/>
          </a:ln>
        </p:spPr>
      </p:pic>
      <p:sp>
        <p:nvSpPr>
          <p:cNvPr id="14" name="Rectangle 13"/>
          <p:cNvSpPr/>
          <p:nvPr/>
        </p:nvSpPr>
        <p:spPr>
          <a:xfrm>
            <a:off x="6255700" y="6607456"/>
            <a:ext cx="2935419"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466119" cy="5284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6"/>
          <p:cNvGrpSpPr/>
          <p:nvPr/>
        </p:nvGrpSpPr>
        <p:grpSpPr>
          <a:xfrm>
            <a:off x="-1" y="-1096"/>
            <a:ext cx="9144001" cy="1080500"/>
            <a:chOff x="-1" y="-1096"/>
            <a:chExt cx="9144001" cy="1080500"/>
          </a:xfrm>
        </p:grpSpPr>
        <p:pic>
          <p:nvPicPr>
            <p:cNvPr id="12" name="Picture 11"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13" name="Rectangle 12"/>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5" name="Title 1"/>
          <p:cNvSpPr txBox="1">
            <a:spLocks/>
          </p:cNvSpPr>
          <p:nvPr/>
        </p:nvSpPr>
        <p:spPr>
          <a:xfrm>
            <a:off x="317959" y="97953"/>
            <a:ext cx="8142473"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Total Precipitation Rate (mm/day) </a:t>
            </a:r>
            <a:r>
              <a:rPr lang="en-US" sz="4400" b="1" spc="300" noProof="0" dirty="0" smtClean="0">
                <a:latin typeface="+mj-lt"/>
                <a:ea typeface="+mj-ea"/>
                <a:cs typeface="+mj-cs"/>
              </a:rPr>
              <a:t>– Multi-Model Mean</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6" name="Rectangle 15"/>
          <p:cNvSpPr/>
          <p:nvPr/>
        </p:nvSpPr>
        <p:spPr>
          <a:xfrm>
            <a:off x="6120694" y="6465585"/>
            <a:ext cx="2699778" cy="261610"/>
          </a:xfrm>
          <a:prstGeom prst="rect">
            <a:avLst/>
          </a:prstGeom>
        </p:spPr>
        <p:txBody>
          <a:bodyPr wrap="none">
            <a:spAutoFit/>
          </a:bodyPr>
          <a:lstStyle/>
          <a:p>
            <a:pPr algn="r"/>
            <a:r>
              <a:rPr lang="en-US" sz="1100" dirty="0" smtClean="0">
                <a:solidFill>
                  <a:schemeClr val="tx1">
                    <a:lumMod val="85000"/>
                    <a:lumOff val="15000"/>
                  </a:schemeClr>
                </a:solidFill>
              </a:rPr>
              <a:t>(Haywood et al., 2013 – Climate of the Past)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1547097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balance slide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03947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1069" y="836712"/>
            <a:ext cx="885578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ea typeface="Calibri (Headings)"/>
                <a:cs typeface="Arial" pitchFamily="34" charset="0"/>
              </a:rPr>
              <a:t>Changes in the AMOC (Zhang et al., 2013)</a:t>
            </a:r>
            <a:endParaRPr kumimoji="0" lang="en-US" sz="2800" b="0" i="0" u="none" strike="noStrike" kern="1200" cap="none" spc="0" normalizeH="0" baseline="0" noProof="0" dirty="0" smtClean="0">
              <a:ln>
                <a:noFill/>
              </a:ln>
              <a:solidFill>
                <a:srgbClr val="1B587C"/>
              </a:solidFill>
              <a:effectLst/>
              <a:uLnTx/>
              <a:uFillTx/>
              <a:latin typeface="+mn-lt"/>
              <a:ea typeface="Calibri (Headings)"/>
              <a:cs typeface="Arial" pitchFamily="34" charset="0"/>
            </a:endParaRPr>
          </a:p>
        </p:txBody>
      </p:sp>
      <p:grpSp>
        <p:nvGrpSpPr>
          <p:cNvPr id="2" name="Group 3"/>
          <p:cNvGrpSpPr/>
          <p:nvPr/>
        </p:nvGrpSpPr>
        <p:grpSpPr>
          <a:xfrm>
            <a:off x="-1" y="-1096"/>
            <a:ext cx="9144001" cy="1080500"/>
            <a:chOff x="-1" y="-1096"/>
            <a:chExt cx="9144001" cy="1080500"/>
          </a:xfrm>
        </p:grpSpPr>
        <p:pic>
          <p:nvPicPr>
            <p:cNvPr id="11" name="Picture 10"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12" name="Rectangle 11"/>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5" name="Title 1"/>
          <p:cNvSpPr txBox="1">
            <a:spLocks/>
          </p:cNvSpPr>
          <p:nvPr/>
        </p:nvSpPr>
        <p:spPr>
          <a:xfrm>
            <a:off x="317959" y="97953"/>
            <a:ext cx="6414281"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300" normalizeH="0" baseline="0" noProof="0" dirty="0" smtClean="0">
                <a:ln>
                  <a:noFill/>
                </a:ln>
                <a:solidFill>
                  <a:schemeClr val="tx1"/>
                </a:solidFill>
                <a:effectLst/>
                <a:uLnTx/>
                <a:uFillTx/>
                <a:latin typeface="+mj-lt"/>
                <a:ea typeface="+mj-ea"/>
                <a:cs typeface="+mj-cs"/>
              </a:rPr>
              <a:t>PlioMIP Results</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69" y="1772816"/>
            <a:ext cx="8572500"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500499"/>
      </p:ext>
    </p:extLst>
  </p:cSld>
  <p:clrMapOvr>
    <a:masterClrMapping/>
  </p:clrMapOvr>
  <p:transition advTm="312"/>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414281"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300" normalizeH="0" baseline="0" noProof="0" dirty="0" smtClean="0">
                <a:ln>
                  <a:noFill/>
                </a:ln>
                <a:solidFill>
                  <a:schemeClr val="tx1"/>
                </a:solidFill>
                <a:effectLst/>
                <a:uLnTx/>
                <a:uFillTx/>
                <a:latin typeface="+mj-lt"/>
                <a:ea typeface="+mj-ea"/>
                <a:cs typeface="+mj-cs"/>
              </a:rPr>
              <a:t>Monsoons</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pic>
        <p:nvPicPr>
          <p:cNvPr id="3074" name="Picture 2"/>
          <p:cNvPicPr>
            <a:picLocks noChangeAspect="1" noChangeArrowheads="1"/>
          </p:cNvPicPr>
          <p:nvPr/>
        </p:nvPicPr>
        <p:blipFill>
          <a:blip r:embed="rId5" cstate="print"/>
          <a:srcRect/>
          <a:stretch>
            <a:fillRect/>
          </a:stretch>
        </p:blipFill>
        <p:spPr bwMode="auto">
          <a:xfrm>
            <a:off x="3995936" y="404664"/>
            <a:ext cx="5007632" cy="6048672"/>
          </a:xfrm>
          <a:prstGeom prst="rect">
            <a:avLst/>
          </a:prstGeom>
          <a:noFill/>
          <a:ln w="9525">
            <a:noFill/>
            <a:miter lim="800000"/>
            <a:headEnd/>
            <a:tailEnd/>
          </a:ln>
        </p:spPr>
      </p:pic>
      <p:sp>
        <p:nvSpPr>
          <p:cNvPr id="10" name="TextBox 9"/>
          <p:cNvSpPr txBox="1"/>
          <p:nvPr/>
        </p:nvSpPr>
        <p:spPr>
          <a:xfrm>
            <a:off x="395536" y="1988840"/>
            <a:ext cx="3384376" cy="2677656"/>
          </a:xfrm>
          <a:prstGeom prst="rect">
            <a:avLst/>
          </a:prstGeom>
          <a:noFill/>
        </p:spPr>
        <p:txBody>
          <a:bodyPr wrap="square" rtlCol="0">
            <a:spAutoFit/>
          </a:bodyPr>
          <a:lstStyle/>
          <a:p>
            <a:r>
              <a:rPr lang="en-GB" sz="2400" dirty="0" smtClean="0"/>
              <a:t>Mean precipitation (mm/day) differences over East Asia highlighting modelled changes in the Monsoon intensity (Zhang et al., 2013 CP)</a:t>
            </a:r>
            <a:endParaRPr lang="en-GB" sz="2400" dirty="0"/>
          </a:p>
        </p:txBody>
      </p:sp>
    </p:spTree>
    <p:extLst>
      <p:ext uri="{BB962C8B-B14F-4D97-AF65-F5344CB8AC3E}">
        <p14:creationId xmlns:p14="http://schemas.microsoft.com/office/powerpoint/2010/main" val="2960614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1069" y="764704"/>
            <a:ext cx="885578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ea typeface="Calibri (Headings)"/>
                <a:cs typeface="Arial" pitchFamily="34" charset="0"/>
              </a:rPr>
              <a:t>Can use PlioMIP results to tell us something about ESS</a:t>
            </a:r>
            <a:endParaRPr kumimoji="0" lang="en-US" sz="2800" b="0" i="0" u="none" strike="noStrike" kern="1200" cap="none" spc="0" normalizeH="0" baseline="0" noProof="0" dirty="0" smtClean="0">
              <a:ln>
                <a:noFill/>
              </a:ln>
              <a:solidFill>
                <a:srgbClr val="1B587C"/>
              </a:solidFill>
              <a:effectLst/>
              <a:uLnTx/>
              <a:uFillTx/>
              <a:latin typeface="+mn-lt"/>
              <a:ea typeface="Calibri (Headings)"/>
              <a:cs typeface="Arial" pitchFamily="34" charset="0"/>
            </a:endParaRPr>
          </a:p>
        </p:txBody>
      </p:sp>
      <p:grpSp>
        <p:nvGrpSpPr>
          <p:cNvPr id="2" name="Group 3"/>
          <p:cNvGrpSpPr/>
          <p:nvPr/>
        </p:nvGrpSpPr>
        <p:grpSpPr>
          <a:xfrm>
            <a:off x="-1" y="-1096"/>
            <a:ext cx="9144001" cy="1080500"/>
            <a:chOff x="-1" y="-1096"/>
            <a:chExt cx="9144001" cy="1080500"/>
          </a:xfrm>
        </p:grpSpPr>
        <p:pic>
          <p:nvPicPr>
            <p:cNvPr id="11" name="Picture 10"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12" name="Rectangle 11"/>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5" name="Title 1"/>
          <p:cNvSpPr txBox="1">
            <a:spLocks/>
          </p:cNvSpPr>
          <p:nvPr/>
        </p:nvSpPr>
        <p:spPr>
          <a:xfrm>
            <a:off x="317959" y="97953"/>
            <a:ext cx="6414281"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300" normalizeH="0" baseline="0" noProof="0" dirty="0" smtClean="0">
                <a:ln>
                  <a:noFill/>
                </a:ln>
                <a:solidFill>
                  <a:schemeClr val="tx1"/>
                </a:solidFill>
                <a:effectLst/>
                <a:uLnTx/>
                <a:uFillTx/>
                <a:latin typeface="+mj-lt"/>
                <a:ea typeface="+mj-ea"/>
                <a:cs typeface="+mj-cs"/>
              </a:rPr>
              <a:t>PlioMIP Results</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graphicFrame>
        <p:nvGraphicFramePr>
          <p:cNvPr id="10" name="Table 9"/>
          <p:cNvGraphicFramePr>
            <a:graphicFrameLocks noGrp="1"/>
          </p:cNvGraphicFramePr>
          <p:nvPr/>
        </p:nvGraphicFramePr>
        <p:xfrm>
          <a:off x="347400" y="1700808"/>
          <a:ext cx="8352927" cy="4937760"/>
        </p:xfrm>
        <a:graphic>
          <a:graphicData uri="http://schemas.openxmlformats.org/drawingml/2006/table">
            <a:tbl>
              <a:tblPr firstRow="1" bandRow="1">
                <a:tableStyleId>{5940675A-B579-460E-94D1-54222C63F5DA}</a:tableStyleId>
              </a:tblPr>
              <a:tblGrid>
                <a:gridCol w="2175972"/>
                <a:gridCol w="1784468"/>
                <a:gridCol w="1512168"/>
                <a:gridCol w="1944216"/>
                <a:gridCol w="936103"/>
              </a:tblGrid>
              <a:tr h="370840">
                <a:tc>
                  <a:txBody>
                    <a:bodyPr/>
                    <a:lstStyle/>
                    <a:p>
                      <a:r>
                        <a:rPr lang="en-GB" sz="2400" dirty="0" smtClean="0"/>
                        <a:t>Model</a:t>
                      </a:r>
                      <a:endParaRPr lang="en-GB" sz="2400" dirty="0"/>
                    </a:p>
                  </a:txBody>
                  <a:tcPr/>
                </a:tc>
                <a:tc>
                  <a:txBody>
                    <a:bodyPr/>
                    <a:lstStyle/>
                    <a:p>
                      <a:pPr algn="ctr"/>
                      <a:r>
                        <a:rPr lang="en-GB" sz="2400" dirty="0" smtClean="0"/>
                        <a:t>Pliocene warming (K)</a:t>
                      </a:r>
                      <a:endParaRPr lang="en-GB" sz="2400" dirty="0"/>
                    </a:p>
                  </a:txBody>
                  <a:tcPr/>
                </a:tc>
                <a:tc>
                  <a:txBody>
                    <a:bodyPr/>
                    <a:lstStyle/>
                    <a:p>
                      <a:pPr marL="0" marR="0" indent="0" algn="ctr" defTabSz="4176431" rtl="0" eaLnBrk="1" fontAlgn="auto" latinLnBrk="0" hangingPunct="1">
                        <a:lnSpc>
                          <a:spcPct val="100000"/>
                        </a:lnSpc>
                        <a:spcBef>
                          <a:spcPts val="0"/>
                        </a:spcBef>
                        <a:spcAft>
                          <a:spcPts val="0"/>
                        </a:spcAft>
                        <a:buClrTx/>
                        <a:buSzTx/>
                        <a:buFontTx/>
                        <a:buNone/>
                        <a:tabLst/>
                        <a:defRPr/>
                      </a:pPr>
                      <a:r>
                        <a:rPr lang="en-GB" sz="2400" dirty="0" smtClean="0"/>
                        <a:t>Climate Sensitivity</a:t>
                      </a:r>
                    </a:p>
                  </a:txBody>
                  <a:tcPr/>
                </a:tc>
                <a:tc>
                  <a:txBody>
                    <a:bodyPr/>
                    <a:lstStyle/>
                    <a:p>
                      <a:pPr marL="0" marR="0" indent="0" algn="ctr" defTabSz="4176431" rtl="0" eaLnBrk="1" fontAlgn="auto" latinLnBrk="0" hangingPunct="1">
                        <a:lnSpc>
                          <a:spcPct val="100000"/>
                        </a:lnSpc>
                        <a:spcBef>
                          <a:spcPts val="0"/>
                        </a:spcBef>
                        <a:spcAft>
                          <a:spcPts val="0"/>
                        </a:spcAft>
                        <a:buClrTx/>
                        <a:buSzTx/>
                        <a:buFontTx/>
                        <a:buNone/>
                        <a:tabLst/>
                        <a:defRPr/>
                      </a:pPr>
                      <a:r>
                        <a:rPr lang="en-GB" sz="2400" dirty="0" smtClean="0"/>
                        <a:t>Earth System Sensitivity</a:t>
                      </a:r>
                    </a:p>
                  </a:txBody>
                  <a:tcPr/>
                </a:tc>
                <a:tc>
                  <a:txBody>
                    <a:bodyPr/>
                    <a:lstStyle/>
                    <a:p>
                      <a:pPr marL="0" marR="0" indent="0" algn="ctr" defTabSz="4176431" rtl="0" eaLnBrk="1" fontAlgn="auto" latinLnBrk="0" hangingPunct="1">
                        <a:lnSpc>
                          <a:spcPct val="100000"/>
                        </a:lnSpc>
                        <a:spcBef>
                          <a:spcPts val="0"/>
                        </a:spcBef>
                        <a:spcAft>
                          <a:spcPts val="0"/>
                        </a:spcAft>
                        <a:buClrTx/>
                        <a:buSzTx/>
                        <a:buFontTx/>
                        <a:buNone/>
                        <a:tabLst/>
                        <a:defRPr/>
                      </a:pPr>
                      <a:r>
                        <a:rPr lang="en-GB" sz="2400" dirty="0" smtClean="0"/>
                        <a:t>ESS / CS</a:t>
                      </a:r>
                    </a:p>
                  </a:txBody>
                  <a:tcPr/>
                </a:tc>
              </a:tr>
              <a:tr h="370840">
                <a:tc>
                  <a:txBody>
                    <a:bodyPr/>
                    <a:lstStyle/>
                    <a:p>
                      <a:r>
                        <a:rPr lang="en-GB" sz="2400" dirty="0" smtClean="0"/>
                        <a:t>CCSM4</a:t>
                      </a:r>
                      <a:endParaRPr lang="en-GB" sz="2400" dirty="0"/>
                    </a:p>
                  </a:txBody>
                  <a:tcPr/>
                </a:tc>
                <a:tc>
                  <a:txBody>
                    <a:bodyPr/>
                    <a:lstStyle/>
                    <a:p>
                      <a:pPr algn="ctr"/>
                      <a:r>
                        <a:rPr lang="en-GB" sz="2400" dirty="0" smtClean="0"/>
                        <a:t>1.86</a:t>
                      </a:r>
                      <a:endParaRPr lang="en-GB" sz="2400" dirty="0"/>
                    </a:p>
                  </a:txBody>
                  <a:tcPr/>
                </a:tc>
                <a:tc>
                  <a:txBody>
                    <a:bodyPr/>
                    <a:lstStyle/>
                    <a:p>
                      <a:pPr algn="ctr"/>
                      <a:r>
                        <a:rPr lang="en-GB" sz="2400" dirty="0" smtClean="0"/>
                        <a:t>3.2</a:t>
                      </a:r>
                      <a:endParaRPr lang="en-GB" sz="2400" dirty="0"/>
                    </a:p>
                  </a:txBody>
                  <a:tcPr/>
                </a:tc>
                <a:tc>
                  <a:txBody>
                    <a:bodyPr/>
                    <a:lstStyle/>
                    <a:p>
                      <a:pPr algn="ctr"/>
                      <a:r>
                        <a:rPr lang="en-GB" sz="2400" dirty="0" smtClean="0"/>
                        <a:t>3.51</a:t>
                      </a:r>
                      <a:endParaRPr lang="en-GB" sz="2400" dirty="0"/>
                    </a:p>
                  </a:txBody>
                  <a:tcPr/>
                </a:tc>
                <a:tc>
                  <a:txBody>
                    <a:bodyPr/>
                    <a:lstStyle/>
                    <a:p>
                      <a:pPr algn="ctr"/>
                      <a:r>
                        <a:rPr lang="en-GB" sz="2400" dirty="0" smtClean="0"/>
                        <a:t>1.1</a:t>
                      </a:r>
                      <a:endParaRPr lang="en-GB" sz="2400" dirty="0"/>
                    </a:p>
                  </a:txBody>
                  <a:tcPr/>
                </a:tc>
              </a:tr>
              <a:tr h="370840">
                <a:tc>
                  <a:txBody>
                    <a:bodyPr/>
                    <a:lstStyle/>
                    <a:p>
                      <a:r>
                        <a:rPr lang="en-GB" sz="2400" dirty="0" smtClean="0"/>
                        <a:t>COSMOS</a:t>
                      </a:r>
                      <a:endParaRPr lang="en-GB" sz="2400" dirty="0"/>
                    </a:p>
                  </a:txBody>
                  <a:tcPr/>
                </a:tc>
                <a:tc>
                  <a:txBody>
                    <a:bodyPr/>
                    <a:lstStyle/>
                    <a:p>
                      <a:pPr algn="ctr"/>
                      <a:r>
                        <a:rPr lang="en-GB" sz="2400" dirty="0" smtClean="0"/>
                        <a:t>3.60</a:t>
                      </a:r>
                      <a:endParaRPr lang="en-GB" sz="2400" dirty="0"/>
                    </a:p>
                  </a:txBody>
                  <a:tcPr/>
                </a:tc>
                <a:tc>
                  <a:txBody>
                    <a:bodyPr/>
                    <a:lstStyle/>
                    <a:p>
                      <a:pPr algn="ctr"/>
                      <a:r>
                        <a:rPr lang="en-GB" sz="2400" dirty="0" smtClean="0"/>
                        <a:t>4.1</a:t>
                      </a:r>
                      <a:endParaRPr lang="en-GB" sz="2400" dirty="0"/>
                    </a:p>
                  </a:txBody>
                  <a:tcPr/>
                </a:tc>
                <a:tc>
                  <a:txBody>
                    <a:bodyPr/>
                    <a:lstStyle/>
                    <a:p>
                      <a:pPr algn="ctr"/>
                      <a:r>
                        <a:rPr lang="en-GB" sz="2400" dirty="0" smtClean="0"/>
                        <a:t>6.77</a:t>
                      </a:r>
                      <a:endParaRPr lang="en-GB" sz="2400" dirty="0"/>
                    </a:p>
                  </a:txBody>
                  <a:tcPr/>
                </a:tc>
                <a:tc>
                  <a:txBody>
                    <a:bodyPr/>
                    <a:lstStyle/>
                    <a:p>
                      <a:pPr algn="ctr"/>
                      <a:r>
                        <a:rPr lang="en-GB" sz="2400" dirty="0" smtClean="0"/>
                        <a:t>1.7</a:t>
                      </a:r>
                      <a:endParaRPr lang="en-GB" sz="2400" dirty="0"/>
                    </a:p>
                  </a:txBody>
                  <a:tcPr/>
                </a:tc>
              </a:tr>
              <a:tr h="370840">
                <a:tc>
                  <a:txBody>
                    <a:bodyPr/>
                    <a:lstStyle/>
                    <a:p>
                      <a:r>
                        <a:rPr lang="en-GB" sz="2400" dirty="0" smtClean="0"/>
                        <a:t>GISS-E2-R</a:t>
                      </a:r>
                      <a:endParaRPr lang="en-GB" sz="2400" dirty="0"/>
                    </a:p>
                  </a:txBody>
                  <a:tcPr/>
                </a:tc>
                <a:tc>
                  <a:txBody>
                    <a:bodyPr/>
                    <a:lstStyle/>
                    <a:p>
                      <a:pPr algn="ctr"/>
                      <a:r>
                        <a:rPr lang="en-GB" sz="2400" dirty="0" smtClean="0"/>
                        <a:t>2.12</a:t>
                      </a:r>
                      <a:endParaRPr lang="en-GB" sz="2400" dirty="0"/>
                    </a:p>
                  </a:txBody>
                  <a:tcPr/>
                </a:tc>
                <a:tc>
                  <a:txBody>
                    <a:bodyPr/>
                    <a:lstStyle/>
                    <a:p>
                      <a:pPr algn="ctr"/>
                      <a:r>
                        <a:rPr lang="en-GB" sz="2400" dirty="0" smtClean="0"/>
                        <a:t>2.7</a:t>
                      </a:r>
                      <a:endParaRPr lang="en-GB" sz="2400" dirty="0"/>
                    </a:p>
                  </a:txBody>
                  <a:tcPr/>
                </a:tc>
                <a:tc>
                  <a:txBody>
                    <a:bodyPr/>
                    <a:lstStyle/>
                    <a:p>
                      <a:pPr algn="ctr"/>
                      <a:r>
                        <a:rPr lang="en-GB" sz="2400" dirty="0" smtClean="0"/>
                        <a:t>3.98</a:t>
                      </a:r>
                      <a:endParaRPr lang="en-GB" sz="2400" dirty="0"/>
                    </a:p>
                  </a:txBody>
                  <a:tcPr/>
                </a:tc>
                <a:tc>
                  <a:txBody>
                    <a:bodyPr/>
                    <a:lstStyle/>
                    <a:p>
                      <a:pPr algn="ctr"/>
                      <a:r>
                        <a:rPr lang="en-GB" sz="2400" dirty="0" smtClean="0"/>
                        <a:t>1.5</a:t>
                      </a:r>
                      <a:endParaRPr lang="en-GB" sz="2400" dirty="0"/>
                    </a:p>
                  </a:txBody>
                  <a:tcPr/>
                </a:tc>
              </a:tr>
              <a:tr h="370840">
                <a:tc>
                  <a:txBody>
                    <a:bodyPr/>
                    <a:lstStyle/>
                    <a:p>
                      <a:r>
                        <a:rPr lang="en-GB" sz="2400" dirty="0" smtClean="0"/>
                        <a:t>HadCM3</a:t>
                      </a:r>
                      <a:endParaRPr lang="en-GB" sz="2400" dirty="0"/>
                    </a:p>
                  </a:txBody>
                  <a:tcPr/>
                </a:tc>
                <a:tc>
                  <a:txBody>
                    <a:bodyPr/>
                    <a:lstStyle/>
                    <a:p>
                      <a:pPr algn="ctr"/>
                      <a:r>
                        <a:rPr lang="en-GB" sz="2400" dirty="0" smtClean="0"/>
                        <a:t>3.27</a:t>
                      </a:r>
                      <a:endParaRPr lang="en-GB" sz="2400" dirty="0"/>
                    </a:p>
                  </a:txBody>
                  <a:tcPr/>
                </a:tc>
                <a:tc>
                  <a:txBody>
                    <a:bodyPr/>
                    <a:lstStyle/>
                    <a:p>
                      <a:pPr algn="ctr"/>
                      <a:r>
                        <a:rPr lang="en-GB" sz="2400" dirty="0" smtClean="0"/>
                        <a:t>3.1</a:t>
                      </a:r>
                      <a:endParaRPr lang="en-GB" sz="2400" dirty="0"/>
                    </a:p>
                  </a:txBody>
                  <a:tcPr/>
                </a:tc>
                <a:tc>
                  <a:txBody>
                    <a:bodyPr/>
                    <a:lstStyle/>
                    <a:p>
                      <a:pPr algn="ctr"/>
                      <a:r>
                        <a:rPr lang="en-GB" sz="2400" dirty="0" smtClean="0"/>
                        <a:t>6.16</a:t>
                      </a:r>
                      <a:endParaRPr lang="en-GB" sz="2400" dirty="0"/>
                    </a:p>
                  </a:txBody>
                  <a:tcPr/>
                </a:tc>
                <a:tc>
                  <a:txBody>
                    <a:bodyPr/>
                    <a:lstStyle/>
                    <a:p>
                      <a:pPr algn="ctr"/>
                      <a:r>
                        <a:rPr lang="en-GB" sz="2400" dirty="0" smtClean="0"/>
                        <a:t>2.0</a:t>
                      </a:r>
                      <a:endParaRPr lang="en-GB" sz="2400" dirty="0"/>
                    </a:p>
                  </a:txBody>
                  <a:tcPr/>
                </a:tc>
              </a:tr>
              <a:tr h="370840">
                <a:tc>
                  <a:txBody>
                    <a:bodyPr/>
                    <a:lstStyle/>
                    <a:p>
                      <a:r>
                        <a:rPr lang="en-GB" sz="2400" dirty="0" smtClean="0"/>
                        <a:t>IPSLCM5A</a:t>
                      </a:r>
                      <a:endParaRPr lang="en-GB" sz="2400" dirty="0"/>
                    </a:p>
                  </a:txBody>
                  <a:tcPr/>
                </a:tc>
                <a:tc>
                  <a:txBody>
                    <a:bodyPr/>
                    <a:lstStyle/>
                    <a:p>
                      <a:pPr algn="ctr"/>
                      <a:r>
                        <a:rPr lang="en-GB" sz="2400" dirty="0" smtClean="0"/>
                        <a:t>2.18</a:t>
                      </a:r>
                      <a:endParaRPr lang="en-GB" sz="2400" dirty="0"/>
                    </a:p>
                  </a:txBody>
                  <a:tcPr/>
                </a:tc>
                <a:tc>
                  <a:txBody>
                    <a:bodyPr/>
                    <a:lstStyle/>
                    <a:p>
                      <a:pPr algn="ctr"/>
                      <a:r>
                        <a:rPr lang="en-GB" sz="2400" dirty="0" smtClean="0"/>
                        <a:t>3.4</a:t>
                      </a:r>
                      <a:endParaRPr lang="en-GB" sz="2400" dirty="0"/>
                    </a:p>
                  </a:txBody>
                  <a:tcPr/>
                </a:tc>
                <a:tc>
                  <a:txBody>
                    <a:bodyPr/>
                    <a:lstStyle/>
                    <a:p>
                      <a:pPr algn="ctr"/>
                      <a:r>
                        <a:rPr lang="en-GB" sz="2400" dirty="0" smtClean="0"/>
                        <a:t>4.10</a:t>
                      </a:r>
                      <a:endParaRPr lang="en-GB" sz="2400" dirty="0"/>
                    </a:p>
                  </a:txBody>
                  <a:tcPr/>
                </a:tc>
                <a:tc>
                  <a:txBody>
                    <a:bodyPr/>
                    <a:lstStyle/>
                    <a:p>
                      <a:pPr algn="ctr"/>
                      <a:r>
                        <a:rPr lang="en-GB" sz="2400" dirty="0" smtClean="0"/>
                        <a:t>1.2</a:t>
                      </a:r>
                      <a:endParaRPr lang="en-GB" sz="2400" dirty="0"/>
                    </a:p>
                  </a:txBody>
                  <a:tcPr/>
                </a:tc>
              </a:tr>
              <a:tr h="370840">
                <a:tc>
                  <a:txBody>
                    <a:bodyPr/>
                    <a:lstStyle/>
                    <a:p>
                      <a:r>
                        <a:rPr lang="en-GB" sz="2400" dirty="0" smtClean="0"/>
                        <a:t>MIROC4m</a:t>
                      </a:r>
                      <a:endParaRPr lang="en-GB" sz="2400" dirty="0"/>
                    </a:p>
                  </a:txBody>
                  <a:tcPr/>
                </a:tc>
                <a:tc>
                  <a:txBody>
                    <a:bodyPr/>
                    <a:lstStyle/>
                    <a:p>
                      <a:pPr algn="ctr"/>
                      <a:r>
                        <a:rPr lang="en-GB" sz="2400" dirty="0" smtClean="0"/>
                        <a:t>3.46</a:t>
                      </a:r>
                      <a:endParaRPr lang="en-GB" sz="2400" dirty="0"/>
                    </a:p>
                  </a:txBody>
                  <a:tcPr/>
                </a:tc>
                <a:tc>
                  <a:txBody>
                    <a:bodyPr/>
                    <a:lstStyle/>
                    <a:p>
                      <a:pPr algn="ctr"/>
                      <a:r>
                        <a:rPr lang="en-GB" sz="2400" dirty="0" smtClean="0"/>
                        <a:t>4.1</a:t>
                      </a:r>
                      <a:endParaRPr lang="en-GB" sz="2400" dirty="0"/>
                    </a:p>
                  </a:txBody>
                  <a:tcPr/>
                </a:tc>
                <a:tc>
                  <a:txBody>
                    <a:bodyPr/>
                    <a:lstStyle/>
                    <a:p>
                      <a:pPr algn="ctr"/>
                      <a:r>
                        <a:rPr lang="en-GB" sz="2400" dirty="0" smtClean="0"/>
                        <a:t>6.51</a:t>
                      </a:r>
                      <a:endParaRPr lang="en-GB" sz="2400" dirty="0"/>
                    </a:p>
                  </a:txBody>
                  <a:tcPr/>
                </a:tc>
                <a:tc>
                  <a:txBody>
                    <a:bodyPr/>
                    <a:lstStyle/>
                    <a:p>
                      <a:pPr algn="ctr"/>
                      <a:r>
                        <a:rPr lang="en-GB" sz="2400" dirty="0" smtClean="0"/>
                        <a:t>1.6</a:t>
                      </a:r>
                      <a:endParaRPr lang="en-GB" sz="2400" dirty="0"/>
                    </a:p>
                  </a:txBody>
                  <a:tcPr/>
                </a:tc>
              </a:tr>
              <a:tr h="370840">
                <a:tc>
                  <a:txBody>
                    <a:bodyPr/>
                    <a:lstStyle/>
                    <a:p>
                      <a:r>
                        <a:rPr lang="en-GB" sz="2400" dirty="0" smtClean="0"/>
                        <a:t>MRI-CGCM 2.3</a:t>
                      </a:r>
                      <a:endParaRPr lang="en-GB" sz="2400" dirty="0"/>
                    </a:p>
                  </a:txBody>
                  <a:tcPr/>
                </a:tc>
                <a:tc>
                  <a:txBody>
                    <a:bodyPr/>
                    <a:lstStyle/>
                    <a:p>
                      <a:pPr algn="ctr"/>
                      <a:r>
                        <a:rPr lang="en-GB" sz="2400" dirty="0" smtClean="0"/>
                        <a:t>1.84</a:t>
                      </a:r>
                      <a:endParaRPr lang="en-GB" sz="2400" dirty="0"/>
                    </a:p>
                  </a:txBody>
                  <a:tcPr/>
                </a:tc>
                <a:tc>
                  <a:txBody>
                    <a:bodyPr/>
                    <a:lstStyle/>
                    <a:p>
                      <a:pPr algn="ctr"/>
                      <a:r>
                        <a:rPr lang="en-GB" sz="2400" dirty="0" smtClean="0"/>
                        <a:t>3.2</a:t>
                      </a:r>
                      <a:endParaRPr lang="en-GB" sz="2400" dirty="0"/>
                    </a:p>
                  </a:txBody>
                  <a:tcPr/>
                </a:tc>
                <a:tc>
                  <a:txBody>
                    <a:bodyPr/>
                    <a:lstStyle/>
                    <a:p>
                      <a:pPr algn="ctr"/>
                      <a:r>
                        <a:rPr lang="en-GB" sz="2400" dirty="0" smtClean="0"/>
                        <a:t>3.45</a:t>
                      </a:r>
                      <a:endParaRPr lang="en-GB" sz="2400" dirty="0"/>
                    </a:p>
                  </a:txBody>
                  <a:tcPr/>
                </a:tc>
                <a:tc>
                  <a:txBody>
                    <a:bodyPr/>
                    <a:lstStyle/>
                    <a:p>
                      <a:pPr algn="ctr"/>
                      <a:r>
                        <a:rPr lang="en-GB" sz="2400" dirty="0" smtClean="0"/>
                        <a:t>1.1</a:t>
                      </a:r>
                      <a:endParaRPr lang="en-GB" sz="2400" dirty="0"/>
                    </a:p>
                  </a:txBody>
                  <a:tcPr/>
                </a:tc>
              </a:tr>
              <a:tr h="370840">
                <a:tc>
                  <a:txBody>
                    <a:bodyPr/>
                    <a:lstStyle/>
                    <a:p>
                      <a:r>
                        <a:rPr lang="en-GB" sz="2400" dirty="0" err="1" smtClean="0"/>
                        <a:t>NorESM</a:t>
                      </a:r>
                      <a:r>
                        <a:rPr lang="en-GB" sz="2400" dirty="0" smtClean="0"/>
                        <a:t>-L</a:t>
                      </a:r>
                      <a:endParaRPr lang="en-GB" sz="2400" dirty="0"/>
                    </a:p>
                  </a:txBody>
                  <a:tcPr/>
                </a:tc>
                <a:tc>
                  <a:txBody>
                    <a:bodyPr/>
                    <a:lstStyle/>
                    <a:p>
                      <a:pPr algn="ctr"/>
                      <a:r>
                        <a:rPr lang="en-GB" sz="2400" dirty="0" smtClean="0"/>
                        <a:t>3.27</a:t>
                      </a:r>
                      <a:endParaRPr lang="en-GB" sz="2400" dirty="0"/>
                    </a:p>
                  </a:txBody>
                  <a:tcPr/>
                </a:tc>
                <a:tc>
                  <a:txBody>
                    <a:bodyPr/>
                    <a:lstStyle/>
                    <a:p>
                      <a:pPr algn="ctr"/>
                      <a:r>
                        <a:rPr lang="en-GB" sz="2400" dirty="0" smtClean="0"/>
                        <a:t>3.1</a:t>
                      </a:r>
                      <a:endParaRPr lang="en-GB" sz="2400" dirty="0"/>
                    </a:p>
                  </a:txBody>
                  <a:tcPr/>
                </a:tc>
                <a:tc>
                  <a:txBody>
                    <a:bodyPr/>
                    <a:lstStyle/>
                    <a:p>
                      <a:pPr algn="ctr"/>
                      <a:r>
                        <a:rPr lang="en-GB" sz="2400" dirty="0" smtClean="0"/>
                        <a:t>6.14</a:t>
                      </a:r>
                      <a:endParaRPr lang="en-GB" sz="2400" dirty="0"/>
                    </a:p>
                  </a:txBody>
                  <a:tcPr/>
                </a:tc>
                <a:tc>
                  <a:txBody>
                    <a:bodyPr/>
                    <a:lstStyle/>
                    <a:p>
                      <a:pPr algn="ctr"/>
                      <a:r>
                        <a:rPr lang="en-GB" sz="2400" dirty="0" smtClean="0"/>
                        <a:t>2.0</a:t>
                      </a:r>
                      <a:endParaRPr lang="en-GB" sz="2400" dirty="0"/>
                    </a:p>
                  </a:txBody>
                  <a:tcPr/>
                </a:tc>
              </a:tr>
              <a:tr h="370840">
                <a:tc>
                  <a:txBody>
                    <a:bodyPr/>
                    <a:lstStyle/>
                    <a:p>
                      <a:r>
                        <a:rPr lang="en-GB" sz="2400" dirty="0" smtClean="0"/>
                        <a:t>Ensemble mean</a:t>
                      </a:r>
                      <a:endParaRPr lang="en-GB" sz="2400" dirty="0"/>
                    </a:p>
                  </a:txBody>
                  <a:tcPr/>
                </a:tc>
                <a:tc>
                  <a:txBody>
                    <a:bodyPr/>
                    <a:lstStyle/>
                    <a:p>
                      <a:pPr algn="ctr"/>
                      <a:r>
                        <a:rPr lang="en-GB" sz="2400" dirty="0" smtClean="0"/>
                        <a:t>2.66</a:t>
                      </a:r>
                      <a:endParaRPr lang="en-GB" sz="2400" dirty="0"/>
                    </a:p>
                  </a:txBody>
                  <a:tcPr/>
                </a:tc>
                <a:tc>
                  <a:txBody>
                    <a:bodyPr/>
                    <a:lstStyle/>
                    <a:p>
                      <a:pPr algn="ctr"/>
                      <a:r>
                        <a:rPr lang="en-GB" sz="2400" dirty="0" smtClean="0"/>
                        <a:t>3.36</a:t>
                      </a:r>
                      <a:endParaRPr lang="en-GB" sz="2400" dirty="0"/>
                    </a:p>
                  </a:txBody>
                  <a:tcPr/>
                </a:tc>
                <a:tc>
                  <a:txBody>
                    <a:bodyPr/>
                    <a:lstStyle/>
                    <a:p>
                      <a:pPr algn="ctr"/>
                      <a:r>
                        <a:rPr lang="en-GB" sz="2400" dirty="0" smtClean="0"/>
                        <a:t>5.01</a:t>
                      </a:r>
                      <a:endParaRPr lang="en-GB" sz="2400" dirty="0"/>
                    </a:p>
                  </a:txBody>
                  <a:tcPr/>
                </a:tc>
                <a:tc>
                  <a:txBody>
                    <a:bodyPr/>
                    <a:lstStyle/>
                    <a:p>
                      <a:pPr algn="ctr"/>
                      <a:r>
                        <a:rPr lang="en-GB" sz="2400" dirty="0" smtClean="0"/>
                        <a:t>1.5</a:t>
                      </a:r>
                      <a:endParaRPr lang="en-GB" sz="2400" dirty="0"/>
                    </a:p>
                  </a:txBody>
                  <a:tcPr/>
                </a:tc>
              </a:tr>
            </a:tbl>
          </a:graphicData>
        </a:graphic>
      </p:graphicFrame>
    </p:spTree>
    <p:extLst>
      <p:ext uri="{BB962C8B-B14F-4D97-AF65-F5344CB8AC3E}">
        <p14:creationId xmlns:p14="http://schemas.microsoft.com/office/powerpoint/2010/main" val="425332953"/>
      </p:ext>
    </p:extLst>
  </p:cSld>
  <p:clrMapOvr>
    <a:masterClrMapping/>
  </p:clrMapOvr>
  <p:transition advTm="31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 y="-1096"/>
            <a:ext cx="9144001" cy="1080500"/>
            <a:chOff x="-1" y="-1096"/>
            <a:chExt cx="9144001" cy="1080500"/>
          </a:xfrm>
        </p:grpSpPr>
        <p:pic>
          <p:nvPicPr>
            <p:cNvPr id="7" name="Picture 6"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8" name="Rectangle 7"/>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10" name="Title 1"/>
          <p:cNvSpPr txBox="1">
            <a:spLocks/>
          </p:cNvSpPr>
          <p:nvPr/>
        </p:nvSpPr>
        <p:spPr>
          <a:xfrm>
            <a:off x="317959" y="97953"/>
            <a:ext cx="6990345" cy="882775"/>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SST Data/Model Comparison</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323528" y="1268760"/>
            <a:ext cx="8496944" cy="523220"/>
          </a:xfrm>
          <a:prstGeom prst="rect">
            <a:avLst/>
          </a:prstGeom>
          <a:noFill/>
        </p:spPr>
        <p:txBody>
          <a:bodyPr wrap="square" rtlCol="0">
            <a:spAutoFit/>
          </a:bodyPr>
          <a:lstStyle/>
          <a:p>
            <a:r>
              <a:rPr lang="en-GB" sz="2800" dirty="0" smtClean="0"/>
              <a:t>Point-based Mean Annual SST comparison</a:t>
            </a:r>
            <a:endParaRPr lang="en-GB" sz="2800" dirty="0"/>
          </a:p>
        </p:txBody>
      </p:sp>
      <p:sp>
        <p:nvSpPr>
          <p:cNvPr id="12" name="Rectangle 11"/>
          <p:cNvSpPr/>
          <p:nvPr/>
        </p:nvSpPr>
        <p:spPr>
          <a:xfrm>
            <a:off x="6588224" y="6525344"/>
            <a:ext cx="2547492"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dirty="0" err="1" smtClean="0">
                <a:solidFill>
                  <a:schemeClr val="tx1">
                    <a:lumMod val="85000"/>
                    <a:lumOff val="15000"/>
                  </a:schemeClr>
                </a:solidFill>
              </a:rPr>
              <a:t>Dowsett</a:t>
            </a:r>
            <a:r>
              <a:rPr lang="en-US" sz="1100" dirty="0" smtClean="0">
                <a:solidFill>
                  <a:schemeClr val="tx1">
                    <a:lumMod val="85000"/>
                    <a:lumOff val="15000"/>
                  </a:schemeClr>
                </a:solidFill>
              </a:rPr>
              <a:t> et al., 2013 – Scientific Reports)</a:t>
            </a:r>
            <a:endParaRPr lang="en-US" sz="1100" dirty="0">
              <a:solidFill>
                <a:schemeClr val="tx1">
                  <a:lumMod val="85000"/>
                  <a:lumOff val="15000"/>
                </a:schemeClr>
              </a:solidFill>
            </a:endParaRPr>
          </a:p>
        </p:txBody>
      </p:sp>
      <p:pic>
        <p:nvPicPr>
          <p:cNvPr id="13" name="Content Placeholder 3" descr="Figure 3_DMC.pdf"/>
          <p:cNvPicPr>
            <a:picLocks noChangeAspect="1"/>
          </p:cNvPicPr>
          <p:nvPr/>
        </p:nvPicPr>
        <p:blipFill>
          <a:blip r:embed="rId4" cstate="print"/>
          <a:srcRect l="-4588" r="-4588"/>
          <a:stretch>
            <a:fillRect/>
          </a:stretch>
        </p:blipFill>
        <p:spPr>
          <a:xfrm>
            <a:off x="-180800" y="1883451"/>
            <a:ext cx="9001272" cy="4724005"/>
          </a:xfrm>
          <a:prstGeom prst="rect">
            <a:avLst/>
          </a:prstGeom>
        </p:spPr>
      </p:pic>
    </p:spTree>
    <p:extLst>
      <p:ext uri="{BB962C8B-B14F-4D97-AF65-F5344CB8AC3E}">
        <p14:creationId xmlns:p14="http://schemas.microsoft.com/office/powerpoint/2010/main" val="3849381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8286489"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(proxy signal versus model signal</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5292080" y="1340768"/>
            <a:ext cx="2808312" cy="1200329"/>
          </a:xfrm>
          <a:prstGeom prst="rect">
            <a:avLst/>
          </a:prstGeom>
          <a:noFill/>
        </p:spPr>
        <p:txBody>
          <a:bodyPr wrap="square" rtlCol="0">
            <a:spAutoFit/>
          </a:bodyPr>
          <a:lstStyle/>
          <a:p>
            <a:r>
              <a:rPr lang="en-GB" sz="2400" dirty="0" smtClean="0"/>
              <a:t>Proxy-based temperature anomaly</a:t>
            </a:r>
            <a:endParaRPr lang="en-GB" sz="2400" dirty="0"/>
          </a:p>
        </p:txBody>
      </p:sp>
      <p:sp>
        <p:nvSpPr>
          <p:cNvPr id="13" name="TextBox 12"/>
          <p:cNvSpPr txBox="1"/>
          <p:nvPr/>
        </p:nvSpPr>
        <p:spPr>
          <a:xfrm>
            <a:off x="755576" y="4221088"/>
            <a:ext cx="2808312" cy="1569660"/>
          </a:xfrm>
          <a:prstGeom prst="rect">
            <a:avLst/>
          </a:prstGeom>
          <a:noFill/>
        </p:spPr>
        <p:txBody>
          <a:bodyPr wrap="square" rtlCol="0">
            <a:spAutoFit/>
          </a:bodyPr>
          <a:lstStyle/>
          <a:p>
            <a:pPr algn="r"/>
            <a:r>
              <a:rPr lang="en-GB" sz="2400" dirty="0" smtClean="0"/>
              <a:t>Degree of data-model discordance (anomaly versus anomaly)</a:t>
            </a:r>
            <a:endParaRPr lang="en-GB" sz="2400" dirty="0"/>
          </a:p>
        </p:txBody>
      </p:sp>
      <p:pic>
        <p:nvPicPr>
          <p:cNvPr id="2050" name="Picture 2"/>
          <p:cNvPicPr>
            <a:picLocks noChangeAspect="1" noChangeArrowheads="1"/>
          </p:cNvPicPr>
          <p:nvPr/>
        </p:nvPicPr>
        <p:blipFill>
          <a:blip r:embed="rId4" cstate="print"/>
          <a:srcRect/>
          <a:stretch>
            <a:fillRect/>
          </a:stretch>
        </p:blipFill>
        <p:spPr bwMode="auto">
          <a:xfrm>
            <a:off x="251519" y="1268760"/>
            <a:ext cx="5112569" cy="285493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851920" y="4005064"/>
            <a:ext cx="5040560" cy="2736304"/>
          </a:xfrm>
          <a:prstGeom prst="rect">
            <a:avLst/>
          </a:prstGeom>
          <a:noFill/>
          <a:ln w="9525">
            <a:noFill/>
            <a:miter lim="800000"/>
            <a:headEnd/>
            <a:tailEnd/>
          </a:ln>
        </p:spPr>
      </p:pic>
      <p:sp>
        <p:nvSpPr>
          <p:cNvPr id="14" name="Rectangle 13"/>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pic>
        <p:nvPicPr>
          <p:cNvPr id="16" name="Picture 2"/>
          <p:cNvPicPr>
            <a:picLocks noChangeAspect="1" noChangeArrowheads="1"/>
          </p:cNvPicPr>
          <p:nvPr/>
        </p:nvPicPr>
        <p:blipFill>
          <a:blip r:embed="rId6" cstate="print"/>
          <a:srcRect/>
          <a:stretch>
            <a:fillRect/>
          </a:stretch>
        </p:blipFill>
        <p:spPr bwMode="auto">
          <a:xfrm>
            <a:off x="5292080" y="2564904"/>
            <a:ext cx="3672408" cy="1350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sp>
        <p:nvSpPr>
          <p:cNvPr id="5" name="TextBox 4"/>
          <p:cNvSpPr txBox="1"/>
          <p:nvPr/>
        </p:nvSpPr>
        <p:spPr>
          <a:xfrm rot="2893069">
            <a:off x="1010444" y="5000543"/>
            <a:ext cx="2574925" cy="677863"/>
          </a:xfrm>
          <a:prstGeom prst="rect">
            <a:avLst/>
          </a:prstGeom>
          <a:noFill/>
        </p:spPr>
        <p:txBody>
          <a:bodyPr>
            <a:spAutoFit/>
          </a:bodyPr>
          <a:lstStyle/>
          <a:p>
            <a:pPr algn="ctr">
              <a:defRPr/>
            </a:pPr>
            <a:r>
              <a:rPr lang="en-GB" sz="2000" b="1" dirty="0">
                <a:latin typeface="+mn-lt"/>
              </a:rPr>
              <a:t>Modelling Uncertainty</a:t>
            </a:r>
          </a:p>
          <a:p>
            <a:pPr>
              <a:defRPr/>
            </a:pPr>
            <a:r>
              <a:rPr lang="en-GB" dirty="0">
                <a:latin typeface="+mn-lt"/>
              </a:rPr>
              <a:t>Structural, </a:t>
            </a:r>
            <a:r>
              <a:rPr lang="en-GB" dirty="0">
                <a:latin typeface="Arial" charset="0"/>
              </a:rPr>
              <a:t>Parameter</a:t>
            </a:r>
            <a:endParaRPr lang="en-GB" dirty="0">
              <a:latin typeface="+mn-lt"/>
            </a:endParaRPr>
          </a:p>
        </p:txBody>
      </p:sp>
      <p:sp>
        <p:nvSpPr>
          <p:cNvPr id="6" name="TextBox 5"/>
          <p:cNvSpPr txBox="1"/>
          <p:nvPr/>
        </p:nvSpPr>
        <p:spPr>
          <a:xfrm>
            <a:off x="3187700" y="1308812"/>
            <a:ext cx="2808288" cy="677862"/>
          </a:xfrm>
          <a:prstGeom prst="rect">
            <a:avLst/>
          </a:prstGeom>
          <a:noFill/>
        </p:spPr>
        <p:txBody>
          <a:bodyPr>
            <a:spAutoFit/>
          </a:bodyPr>
          <a:lstStyle/>
          <a:p>
            <a:pPr algn="ctr">
              <a:defRPr/>
            </a:pPr>
            <a:r>
              <a:rPr lang="en-GB" sz="2000" b="1" dirty="0">
                <a:latin typeface="+mn-lt"/>
              </a:rPr>
              <a:t>Data Uncertainty</a:t>
            </a:r>
          </a:p>
          <a:p>
            <a:pPr>
              <a:defRPr/>
            </a:pPr>
            <a:r>
              <a:rPr lang="en-GB" dirty="0">
                <a:latin typeface="+mn-lt"/>
              </a:rPr>
              <a:t>Analytical, Spatial, Temporal</a:t>
            </a:r>
          </a:p>
        </p:txBody>
      </p:sp>
      <p:sp>
        <p:nvSpPr>
          <p:cNvPr id="7" name="TextBox 6"/>
          <p:cNvSpPr txBox="1"/>
          <p:nvPr/>
        </p:nvSpPr>
        <p:spPr>
          <a:xfrm rot="18887031">
            <a:off x="5270061" y="4808501"/>
            <a:ext cx="3600450" cy="954088"/>
          </a:xfrm>
          <a:prstGeom prst="rect">
            <a:avLst/>
          </a:prstGeom>
          <a:noFill/>
        </p:spPr>
        <p:txBody>
          <a:bodyPr>
            <a:spAutoFit/>
          </a:bodyPr>
          <a:lstStyle/>
          <a:p>
            <a:pPr algn="ctr">
              <a:defRPr/>
            </a:pPr>
            <a:r>
              <a:rPr lang="en-GB" sz="2000" b="1" dirty="0">
                <a:latin typeface="+mn-lt"/>
              </a:rPr>
              <a:t>Boundary Condition Uncertainty</a:t>
            </a:r>
          </a:p>
          <a:p>
            <a:pPr>
              <a:defRPr/>
            </a:pPr>
            <a:r>
              <a:rPr lang="en-GB" dirty="0">
                <a:latin typeface="+mn-lt"/>
              </a:rPr>
              <a:t>Orbital forcing, Greenhouse gases, Topography</a:t>
            </a:r>
          </a:p>
        </p:txBody>
      </p:sp>
      <p:sp>
        <p:nvSpPr>
          <p:cNvPr id="15" name="Isosceles Triangle 14"/>
          <p:cNvSpPr/>
          <p:nvPr/>
        </p:nvSpPr>
        <p:spPr>
          <a:xfrm>
            <a:off x="2654300" y="2058112"/>
            <a:ext cx="3846513" cy="3006725"/>
          </a:xfrm>
          <a:prstGeom prst="triangle">
            <a:avLst/>
          </a:prstGeom>
          <a:noFill/>
          <a:ln w="222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8"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12"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err="1" smtClean="0">
                <a:latin typeface="+mj-lt"/>
                <a:ea typeface="+mj-ea"/>
                <a:cs typeface="+mj-cs"/>
              </a:rPr>
              <a:t>PlioMIP</a:t>
            </a:r>
            <a:r>
              <a:rPr lang="en-US" sz="4400" b="1" spc="300" noProof="0" dirty="0" smtClean="0">
                <a:latin typeface="+mj-lt"/>
                <a:ea typeface="+mj-ea"/>
                <a:cs typeface="+mj-cs"/>
              </a:rPr>
              <a:t> Phase 2</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4" cstate="print"/>
          <a:srcRect/>
          <a:stretch>
            <a:fillRect/>
          </a:stretch>
        </p:blipFill>
        <p:spPr bwMode="auto">
          <a:xfrm>
            <a:off x="395536" y="1412776"/>
            <a:ext cx="1716860" cy="172819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092280" y="1340768"/>
            <a:ext cx="1593588" cy="1932831"/>
          </a:xfrm>
          <a:prstGeom prst="rect">
            <a:avLst/>
          </a:prstGeom>
          <a:noFill/>
          <a:ln w="9525">
            <a:noFill/>
            <a:miter lim="800000"/>
            <a:headEnd/>
            <a:tailEnd/>
          </a:ln>
        </p:spPr>
      </p:pic>
      <p:sp>
        <p:nvSpPr>
          <p:cNvPr id="17" name="Rectangle 16"/>
          <p:cNvSpPr/>
          <p:nvPr/>
        </p:nvSpPr>
        <p:spPr>
          <a:xfrm>
            <a:off x="4499992" y="386104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4788024" y="4077072"/>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594860" y="2924944"/>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635896" y="4077072"/>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795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8" name="Picture 4" descr="http://echomon.co.uk/wp-content/uploads/2013/03/Earth-From-Spaces-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04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92080" y="44624"/>
            <a:ext cx="3816424" cy="646331"/>
          </a:xfrm>
          <a:prstGeom prst="rect">
            <a:avLst/>
          </a:prstGeom>
          <a:noFill/>
        </p:spPr>
        <p:txBody>
          <a:bodyPr wrap="square" rtlCol="0">
            <a:spAutoFit/>
          </a:bodyPr>
          <a:lstStyle/>
          <a:p>
            <a:pPr algn="ctr"/>
            <a:r>
              <a:rPr lang="en-GB" sz="3600" b="1" dirty="0" smtClean="0">
                <a:solidFill>
                  <a:schemeClr val="bg1"/>
                </a:solidFill>
              </a:rPr>
              <a:t>A 400 ppm world</a:t>
            </a:r>
            <a:endParaRPr lang="en-GB" sz="3600" b="1" dirty="0">
              <a:solidFill>
                <a:schemeClr val="bg1"/>
              </a:solidFill>
              <a:effectLst/>
            </a:endParaRPr>
          </a:p>
        </p:txBody>
      </p:sp>
      <p:sp>
        <p:nvSpPr>
          <p:cNvPr id="7" name="TextBox 6"/>
          <p:cNvSpPr txBox="1"/>
          <p:nvPr/>
        </p:nvSpPr>
        <p:spPr>
          <a:xfrm>
            <a:off x="5508104" y="1580599"/>
            <a:ext cx="3816424" cy="1200329"/>
          </a:xfrm>
          <a:prstGeom prst="rect">
            <a:avLst/>
          </a:prstGeom>
          <a:noFill/>
        </p:spPr>
        <p:txBody>
          <a:bodyPr wrap="square" rtlCol="0">
            <a:spAutoFit/>
          </a:bodyPr>
          <a:lstStyle/>
          <a:p>
            <a:pPr algn="ctr"/>
            <a:r>
              <a:rPr lang="en-GB" sz="3600" b="1" dirty="0" smtClean="0">
                <a:solidFill>
                  <a:schemeClr val="bg1"/>
                </a:solidFill>
              </a:rPr>
              <a:t>What has </a:t>
            </a:r>
          </a:p>
          <a:p>
            <a:pPr algn="ctr"/>
            <a:r>
              <a:rPr lang="en-GB" sz="3600" b="1" dirty="0" smtClean="0">
                <a:solidFill>
                  <a:schemeClr val="bg1"/>
                </a:solidFill>
              </a:rPr>
              <a:t>changed?</a:t>
            </a:r>
            <a:endParaRPr lang="en-GB" sz="3600" b="1" dirty="0">
              <a:solidFill>
                <a:schemeClr val="bg1"/>
              </a:solidFill>
              <a:effectLst/>
            </a:endParaRPr>
          </a:p>
        </p:txBody>
      </p:sp>
      <p:sp>
        <p:nvSpPr>
          <p:cNvPr id="8" name="TextBox 7"/>
          <p:cNvSpPr txBox="1"/>
          <p:nvPr/>
        </p:nvSpPr>
        <p:spPr>
          <a:xfrm>
            <a:off x="5796136" y="3861048"/>
            <a:ext cx="3816424" cy="1200329"/>
          </a:xfrm>
          <a:prstGeom prst="rect">
            <a:avLst/>
          </a:prstGeom>
          <a:noFill/>
        </p:spPr>
        <p:txBody>
          <a:bodyPr wrap="square" rtlCol="0">
            <a:spAutoFit/>
          </a:bodyPr>
          <a:lstStyle/>
          <a:p>
            <a:pPr algn="ctr"/>
            <a:r>
              <a:rPr lang="en-GB" sz="3600" b="1" dirty="0" smtClean="0">
                <a:solidFill>
                  <a:schemeClr val="bg1"/>
                </a:solidFill>
              </a:rPr>
              <a:t>How much is </a:t>
            </a:r>
          </a:p>
          <a:p>
            <a:pPr algn="ctr"/>
            <a:r>
              <a:rPr lang="en-GB" sz="3600" b="1" dirty="0" smtClean="0">
                <a:solidFill>
                  <a:schemeClr val="bg1"/>
                </a:solidFill>
              </a:rPr>
              <a:t>yet to come?</a:t>
            </a:r>
            <a:endParaRPr lang="en-GB" sz="3600" b="1" dirty="0">
              <a:solidFill>
                <a:schemeClr val="bg1"/>
              </a:solidFill>
              <a:effectLst/>
            </a:endParaRPr>
          </a:p>
        </p:txBody>
      </p:sp>
      <p:sp>
        <p:nvSpPr>
          <p:cNvPr id="9" name="TextBox 8"/>
          <p:cNvSpPr txBox="1"/>
          <p:nvPr/>
        </p:nvSpPr>
        <p:spPr>
          <a:xfrm>
            <a:off x="5183560" y="5877272"/>
            <a:ext cx="3816424" cy="646331"/>
          </a:xfrm>
          <a:prstGeom prst="rect">
            <a:avLst/>
          </a:prstGeom>
          <a:noFill/>
        </p:spPr>
        <p:txBody>
          <a:bodyPr wrap="square" rtlCol="0">
            <a:spAutoFit/>
          </a:bodyPr>
          <a:lstStyle/>
          <a:p>
            <a:pPr algn="ctr"/>
            <a:r>
              <a:rPr lang="en-GB" sz="3600" b="1" dirty="0" smtClean="0">
                <a:solidFill>
                  <a:schemeClr val="bg1"/>
                </a:solidFill>
              </a:rPr>
              <a:t>Timescale matters</a:t>
            </a:r>
            <a:endParaRPr lang="en-GB" sz="3600" b="1" dirty="0">
              <a:solidFill>
                <a:schemeClr val="bg1"/>
              </a:solidFill>
              <a:effectLst/>
            </a:endParaRPr>
          </a:p>
        </p:txBody>
      </p:sp>
    </p:spTree>
    <p:extLst>
      <p:ext uri="{BB962C8B-B14F-4D97-AF65-F5344CB8AC3E}">
        <p14:creationId xmlns:p14="http://schemas.microsoft.com/office/powerpoint/2010/main" val="70119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Pliocene time </a:t>
            </a:r>
            <a:r>
              <a:rPr lang="en-US" sz="4400" b="1" spc="300" dirty="0" smtClean="0">
                <a:latin typeface="+mj-lt"/>
                <a:ea typeface="+mj-ea"/>
                <a:cs typeface="+mj-cs"/>
              </a:rPr>
              <a:t>s</a:t>
            </a:r>
            <a:r>
              <a:rPr lang="en-US" sz="4400" b="1" spc="300" noProof="0" dirty="0" err="1" smtClean="0">
                <a:latin typeface="+mj-lt"/>
                <a:ea typeface="+mj-ea"/>
                <a:cs typeface="+mj-cs"/>
              </a:rPr>
              <a:t>lices</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6228184" y="1494589"/>
            <a:ext cx="2664296" cy="3108543"/>
          </a:xfrm>
          <a:prstGeom prst="rect">
            <a:avLst/>
          </a:prstGeom>
          <a:noFill/>
        </p:spPr>
        <p:txBody>
          <a:bodyPr wrap="square" rtlCol="0">
            <a:spAutoFit/>
          </a:bodyPr>
          <a:lstStyle/>
          <a:p>
            <a:r>
              <a:rPr lang="en-GB" sz="2800" dirty="0" smtClean="0"/>
              <a:t>First Pliocene Time Slice (3.205 Ma) is the centre piece of PlioMIP Phase 2 which is currently under construction.</a:t>
            </a:r>
            <a:endParaRPr lang="en-GB" sz="2800" dirty="0"/>
          </a:p>
        </p:txBody>
      </p:sp>
      <p:pic>
        <p:nvPicPr>
          <p:cNvPr id="11" name="Picture 2" descr="\\see-archive-15\a37\earamh\Large_Scale_Features_Paper\Figures\Figure8.jpg"/>
          <p:cNvPicPr>
            <a:picLocks noChangeAspect="1" noChangeArrowheads="1"/>
          </p:cNvPicPr>
          <p:nvPr/>
        </p:nvPicPr>
        <p:blipFill>
          <a:blip r:embed="rId4" cstate="print"/>
          <a:srcRect/>
          <a:stretch>
            <a:fillRect/>
          </a:stretch>
        </p:blipFill>
        <p:spPr bwMode="auto">
          <a:xfrm>
            <a:off x="611560" y="1223919"/>
            <a:ext cx="5184576" cy="5373433"/>
          </a:xfrm>
          <a:prstGeom prst="rect">
            <a:avLst/>
          </a:prstGeom>
          <a:noFill/>
        </p:spPr>
      </p:pic>
      <p:sp>
        <p:nvSpPr>
          <p:cNvPr id="12" name="Rectangle 11"/>
          <p:cNvSpPr/>
          <p:nvPr/>
        </p:nvSpPr>
        <p:spPr>
          <a:xfrm>
            <a:off x="4761702" y="6525344"/>
            <a:ext cx="4429418" cy="261610"/>
          </a:xfrm>
          <a:prstGeom prst="rect">
            <a:avLst/>
          </a:prstGeom>
        </p:spPr>
        <p:txBody>
          <a:bodyPr wrap="none">
            <a:spAutoFit/>
          </a:bodyPr>
          <a:lstStyle/>
          <a:p>
            <a:pPr algn="r"/>
            <a:r>
              <a:rPr lang="en-US" sz="1100" dirty="0" smtClean="0">
                <a:solidFill>
                  <a:schemeClr val="tx1">
                    <a:lumMod val="85000"/>
                    <a:lumOff val="15000"/>
                  </a:schemeClr>
                </a:solidFill>
              </a:rPr>
              <a:t>(Haywood et al., 2013 – Philosophical Transactions of the Royal Society A) </a:t>
            </a:r>
            <a:endParaRPr lang="en-US" sz="1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PlioMIP Phase 2</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1072636" y="191683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73760" y="432156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876256" y="1772816"/>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4" cstate="print"/>
          <a:srcRect/>
          <a:stretch>
            <a:fillRect/>
          </a:stretch>
        </p:blipFill>
        <p:spPr bwMode="auto">
          <a:xfrm>
            <a:off x="323528" y="1079024"/>
            <a:ext cx="8591550" cy="5778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descr="http://upload.wikimedia.org/wikipedia/commons/b/be/YourCountryNeeds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464496"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goodolewoody.files.wordpress.com/2012/04/uncle-sam-needs-you.jpg?w=4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20869"/>
            <a:ext cx="439248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8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zmescience.com/wp-content/uploads/2013/04/pliocene.jpg"/>
          <p:cNvPicPr>
            <a:picLocks noChangeAspect="1" noChangeArrowheads="1"/>
          </p:cNvPicPr>
          <p:nvPr/>
        </p:nvPicPr>
        <p:blipFill>
          <a:blip r:embed="rId3" cstate="print">
            <a:lum bright="-10000" contrast="-40000"/>
          </a:blip>
          <a:srcRect/>
          <a:stretch>
            <a:fillRect/>
          </a:stretch>
        </p:blipFill>
        <p:spPr bwMode="auto">
          <a:xfrm>
            <a:off x="0" y="1052736"/>
            <a:ext cx="9144000" cy="5805264"/>
          </a:xfrm>
          <a:prstGeom prst="rect">
            <a:avLst/>
          </a:prstGeom>
          <a:noFill/>
        </p:spPr>
      </p:pic>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300" normalizeH="0" baseline="0" noProof="0" dirty="0" smtClean="0">
                <a:ln>
                  <a:noFill/>
                </a:ln>
                <a:solidFill>
                  <a:schemeClr val="tx1"/>
                </a:solidFill>
                <a:effectLst/>
                <a:uLnTx/>
                <a:uFillTx/>
                <a:latin typeface="+mj-lt"/>
                <a:ea typeface="+mj-ea"/>
                <a:cs typeface="+mj-cs"/>
              </a:rPr>
              <a:t>Conclusions</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5" name="TextBox 14"/>
          <p:cNvSpPr txBox="1"/>
          <p:nvPr/>
        </p:nvSpPr>
        <p:spPr>
          <a:xfrm>
            <a:off x="251520" y="764704"/>
            <a:ext cx="8712968" cy="4939814"/>
          </a:xfrm>
          <a:prstGeom prst="rect">
            <a:avLst/>
          </a:prstGeom>
          <a:noFill/>
        </p:spPr>
        <p:txBody>
          <a:bodyPr wrap="square">
            <a:spAutoFit/>
          </a:bodyPr>
          <a:lstStyle/>
          <a:p>
            <a:pPr marL="457200" indent="-457200">
              <a:spcBef>
                <a:spcPct val="20000"/>
              </a:spcBef>
              <a:defRPr/>
            </a:pPr>
            <a:r>
              <a:rPr lang="en-GB" sz="2400" dirty="0" smtClean="0">
                <a:solidFill>
                  <a:schemeClr val="bg1"/>
                </a:solidFill>
                <a:latin typeface="Calibri" pitchFamily="34" charset="0"/>
              </a:rPr>
              <a:t> </a:t>
            </a:r>
            <a:endParaRPr lang="en-GB" sz="2400" dirty="0">
              <a:solidFill>
                <a:schemeClr val="bg1"/>
              </a:solidFill>
              <a:latin typeface="Calibri" pitchFamily="34" charset="0"/>
            </a:endParaRPr>
          </a:p>
          <a:p>
            <a:pPr marL="457200" indent="-457200">
              <a:spcBef>
                <a:spcPts val="600"/>
              </a:spcBef>
              <a:spcAft>
                <a:spcPts val="600"/>
              </a:spcAft>
              <a:defRPr/>
            </a:pPr>
            <a:r>
              <a:rPr lang="en-GB" sz="2400" dirty="0" smtClean="0">
                <a:solidFill>
                  <a:schemeClr val="bg1"/>
                </a:solidFill>
                <a:latin typeface="Calibri" pitchFamily="34" charset="0"/>
              </a:rPr>
              <a:t>1. We said too much on the basis of too few models – now fixed</a:t>
            </a:r>
            <a:endParaRPr lang="en-GB" sz="2400" dirty="0">
              <a:solidFill>
                <a:schemeClr val="bg1"/>
              </a:solidFill>
              <a:latin typeface="Calibri" pitchFamily="34" charset="0"/>
            </a:endParaRPr>
          </a:p>
          <a:p>
            <a:pPr marL="457200" indent="-457200">
              <a:spcBef>
                <a:spcPts val="600"/>
              </a:spcBef>
              <a:spcAft>
                <a:spcPts val="600"/>
              </a:spcAft>
              <a:defRPr/>
            </a:pPr>
            <a:r>
              <a:rPr lang="en-GB" sz="2400" dirty="0" smtClean="0">
                <a:solidFill>
                  <a:schemeClr val="bg1"/>
                </a:solidFill>
                <a:latin typeface="Calibri" pitchFamily="34" charset="0"/>
              </a:rPr>
              <a:t>2. Global annual mean temperature increase of *********</a:t>
            </a:r>
          </a:p>
          <a:p>
            <a:pPr marL="457200" indent="-457200">
              <a:spcBef>
                <a:spcPts val="600"/>
              </a:spcBef>
              <a:spcAft>
                <a:spcPts val="600"/>
              </a:spcAft>
              <a:defRPr/>
            </a:pPr>
            <a:r>
              <a:rPr lang="en-GB" sz="2400" dirty="0" smtClean="0">
                <a:solidFill>
                  <a:schemeClr val="bg1"/>
                </a:solidFill>
                <a:latin typeface="Calibri" pitchFamily="34" charset="0"/>
              </a:rPr>
              <a:t>3. Enhanced hydrological cycle with changes in monsoons</a:t>
            </a:r>
          </a:p>
          <a:p>
            <a:pPr marL="457200" indent="-457200">
              <a:spcBef>
                <a:spcPts val="600"/>
              </a:spcBef>
              <a:spcAft>
                <a:spcPts val="600"/>
              </a:spcAft>
              <a:defRPr/>
            </a:pPr>
            <a:r>
              <a:rPr lang="en-GB" sz="2400" dirty="0" smtClean="0">
                <a:solidFill>
                  <a:schemeClr val="bg1"/>
                </a:solidFill>
                <a:latin typeface="Calibri" pitchFamily="34" charset="0"/>
              </a:rPr>
              <a:t>4. Little consistency in predictions for changes in AMOC</a:t>
            </a:r>
          </a:p>
          <a:p>
            <a:pPr marL="457200" indent="-457200">
              <a:spcBef>
                <a:spcPts val="600"/>
              </a:spcBef>
              <a:spcAft>
                <a:spcPts val="600"/>
              </a:spcAft>
              <a:defRPr/>
            </a:pPr>
            <a:r>
              <a:rPr lang="en-GB" sz="2400" dirty="0" smtClean="0">
                <a:solidFill>
                  <a:schemeClr val="bg1"/>
                </a:solidFill>
                <a:latin typeface="Calibri" pitchFamily="34" charset="0"/>
              </a:rPr>
              <a:t>5. CO</a:t>
            </a:r>
            <a:r>
              <a:rPr lang="en-GB" sz="2400" baseline="-25000" dirty="0" smtClean="0">
                <a:solidFill>
                  <a:schemeClr val="bg1"/>
                </a:solidFill>
                <a:latin typeface="Calibri" pitchFamily="34" charset="0"/>
              </a:rPr>
              <a:t>2</a:t>
            </a:r>
            <a:r>
              <a:rPr lang="en-GB" sz="2400" dirty="0" smtClean="0">
                <a:solidFill>
                  <a:schemeClr val="bg1"/>
                </a:solidFill>
                <a:latin typeface="Calibri" pitchFamily="34" charset="0"/>
              </a:rPr>
              <a:t> drives changes in the tropics, clear sky albedo dominates at the poles</a:t>
            </a:r>
          </a:p>
          <a:p>
            <a:pPr marL="457200" indent="-457200">
              <a:spcBef>
                <a:spcPts val="600"/>
              </a:spcBef>
              <a:spcAft>
                <a:spcPts val="600"/>
              </a:spcAft>
              <a:defRPr/>
            </a:pPr>
            <a:r>
              <a:rPr lang="en-GB" sz="2400" dirty="0" smtClean="0">
                <a:solidFill>
                  <a:schemeClr val="bg1"/>
                </a:solidFill>
                <a:latin typeface="Calibri" pitchFamily="34" charset="0"/>
              </a:rPr>
              <a:t>6. Models struggle to warm high latitudes enough but…</a:t>
            </a:r>
          </a:p>
          <a:p>
            <a:pPr marL="457200" indent="-457200">
              <a:spcBef>
                <a:spcPts val="600"/>
              </a:spcBef>
              <a:spcAft>
                <a:spcPts val="600"/>
              </a:spcAft>
              <a:defRPr/>
            </a:pPr>
            <a:r>
              <a:rPr lang="en-GB" sz="2400" dirty="0">
                <a:solidFill>
                  <a:schemeClr val="bg1"/>
                </a:solidFill>
                <a:latin typeface="Calibri" pitchFamily="34" charset="0"/>
              </a:rPr>
              <a:t>7</a:t>
            </a:r>
            <a:r>
              <a:rPr lang="en-GB" sz="2400" dirty="0" smtClean="0">
                <a:solidFill>
                  <a:schemeClr val="bg1"/>
                </a:solidFill>
                <a:latin typeface="Calibri" pitchFamily="34" charset="0"/>
              </a:rPr>
              <a:t>. ….the concept of the ‘stable Pliocene’ is obsolete</a:t>
            </a:r>
          </a:p>
          <a:p>
            <a:pPr marL="457200" indent="-457200">
              <a:spcBef>
                <a:spcPts val="600"/>
              </a:spcBef>
              <a:spcAft>
                <a:spcPts val="600"/>
              </a:spcAft>
              <a:defRPr/>
            </a:pPr>
            <a:r>
              <a:rPr lang="en-GB" sz="2400" dirty="0" smtClean="0">
                <a:solidFill>
                  <a:schemeClr val="bg1"/>
                </a:solidFill>
                <a:latin typeface="Calibri" pitchFamily="34" charset="0"/>
              </a:rPr>
              <a:t>8. We need better time constraints on our syntheses of proxy data </a:t>
            </a:r>
          </a:p>
        </p:txBody>
      </p:sp>
      <p:sp>
        <p:nvSpPr>
          <p:cNvPr id="9" name="Rectangle 8"/>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advTm="589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197768"/>
            <a:ext cx="8229600" cy="1143000"/>
          </a:xfrm>
        </p:spPr>
        <p:txBody>
          <a:bodyPr>
            <a:normAutofit fontScale="90000"/>
          </a:bodyPr>
          <a:lstStyle/>
          <a:p>
            <a:pPr algn="l"/>
            <a:r>
              <a:rPr lang="en-GB" b="1" dirty="0" smtClean="0">
                <a:solidFill>
                  <a:schemeClr val="bg1"/>
                </a:solidFill>
              </a:rPr>
              <a:t>Lectureship Available – Permanent</a:t>
            </a:r>
            <a:br>
              <a:rPr lang="en-GB" b="1" dirty="0" smtClean="0">
                <a:solidFill>
                  <a:schemeClr val="bg1"/>
                </a:solidFill>
              </a:rPr>
            </a:br>
            <a:r>
              <a:rPr lang="en-GB" b="1" dirty="0" smtClean="0">
                <a:solidFill>
                  <a:schemeClr val="bg1"/>
                </a:solidFill>
              </a:rPr>
              <a:t>(Marine Micropaleontology) </a:t>
            </a:r>
            <a:endParaRPr lang="en-GB" b="1" dirty="0">
              <a:solidFill>
                <a:schemeClr val="bg1"/>
              </a:solidFill>
            </a:endParaRPr>
          </a:p>
        </p:txBody>
      </p:sp>
      <p:pic>
        <p:nvPicPr>
          <p:cNvPr id="5122" name="Picture 2" descr="http://aql.com/content/1742/uol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373216"/>
            <a:ext cx="4427984" cy="14847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1927373"/>
            <a:ext cx="8229600" cy="4525963"/>
          </a:xfrm>
        </p:spPr>
        <p:txBody>
          <a:bodyPr>
            <a:normAutofit/>
          </a:bodyPr>
          <a:lstStyle/>
          <a:p>
            <a:r>
              <a:rPr lang="en-GB" dirty="0" smtClean="0">
                <a:solidFill>
                  <a:schemeClr val="bg1"/>
                </a:solidFill>
              </a:rPr>
              <a:t>Permanent position (Associate Professor)</a:t>
            </a:r>
          </a:p>
          <a:p>
            <a:r>
              <a:rPr lang="en-GB" dirty="0" smtClean="0">
                <a:solidFill>
                  <a:schemeClr val="bg1"/>
                </a:solidFill>
              </a:rPr>
              <a:t>Low teaching/admin</a:t>
            </a:r>
          </a:p>
          <a:p>
            <a:r>
              <a:rPr lang="en-GB" dirty="0" smtClean="0">
                <a:solidFill>
                  <a:schemeClr val="bg1"/>
                </a:solidFill>
              </a:rPr>
              <a:t>Within a big and growing </a:t>
            </a:r>
            <a:r>
              <a:rPr lang="en-GB" dirty="0" err="1" smtClean="0">
                <a:solidFill>
                  <a:schemeClr val="bg1"/>
                </a:solidFill>
              </a:rPr>
              <a:t>palaeo</a:t>
            </a:r>
            <a:r>
              <a:rPr lang="en-GB" dirty="0" smtClean="0">
                <a:solidFill>
                  <a:schemeClr val="bg1"/>
                </a:solidFill>
              </a:rPr>
              <a:t> group</a:t>
            </a:r>
          </a:p>
          <a:p>
            <a:r>
              <a:rPr lang="en-GB" dirty="0" smtClean="0">
                <a:solidFill>
                  <a:schemeClr val="bg1"/>
                </a:solidFill>
              </a:rPr>
              <a:t>Healthy start up funds</a:t>
            </a:r>
          </a:p>
          <a:p>
            <a:r>
              <a:rPr lang="en-GB" dirty="0" smtClean="0">
                <a:solidFill>
                  <a:schemeClr val="bg1"/>
                </a:solidFill>
              </a:rPr>
              <a:t>Ideal for an Early Career Scientist</a:t>
            </a:r>
          </a:p>
          <a:p>
            <a:pPr marL="0" indent="0">
              <a:buNone/>
            </a:pPr>
            <a:r>
              <a:rPr lang="en-GB" dirty="0" smtClean="0">
                <a:solidFill>
                  <a:schemeClr val="bg1"/>
                </a:solidFill>
              </a:rPr>
              <a:t>Contact: Alan Haywood (earamh@leeds.ac.uk)</a:t>
            </a:r>
          </a:p>
          <a:p>
            <a:endParaRPr lang="en-GB" dirty="0" smtClean="0">
              <a:solidFill>
                <a:schemeClr val="bg1"/>
              </a:solidFill>
            </a:endParaRPr>
          </a:p>
          <a:p>
            <a:endParaRPr lang="en-GB"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88641"/>
            <a:ext cx="1187624" cy="1171790"/>
          </a:xfrm>
          <a:prstGeom prst="rect">
            <a:avLst/>
          </a:prstGeom>
        </p:spPr>
      </p:pic>
    </p:spTree>
    <p:extLst>
      <p:ext uri="{BB962C8B-B14F-4D97-AF65-F5344CB8AC3E}">
        <p14:creationId xmlns:p14="http://schemas.microsoft.com/office/powerpoint/2010/main" val="2981624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olemanzone.com/images%284%29/Jacelone/11%20Comet%20Time%20Mach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29502"/>
            <a:ext cx="5400600" cy="55798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ocean.fsu.edu/courses/sp04earthsys/AA/forams/slide4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420888"/>
            <a:ext cx="277305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4.mm.bing.net/th?id=H.4642452838549239&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76839"/>
            <a:ext cx="2773057" cy="19000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rchipeldessciences.files.wordpress.com/2011/04/joides_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7245" y="4433900"/>
            <a:ext cx="2806821" cy="230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021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limakurve_WebPage.jpg" descr="/Users/harrydowsett/Desktop/Klimakurve_WebPage.jpg"/>
          <p:cNvPicPr>
            <a:picLocks noChangeAspect="1"/>
          </p:cNvPicPr>
          <p:nvPr/>
        </p:nvPicPr>
        <p:blipFill>
          <a:blip r:embed="rId2" cstate="print"/>
          <a:srcRect l="-720" r="-720"/>
          <a:stretch>
            <a:fillRect/>
          </a:stretch>
        </p:blipFill>
        <p:spPr bwMode="auto">
          <a:xfrm>
            <a:off x="395536" y="1412007"/>
            <a:ext cx="8429625" cy="4897313"/>
          </a:xfrm>
          <a:prstGeom prst="rect">
            <a:avLst/>
          </a:prstGeom>
          <a:noFill/>
          <a:ln w="9525">
            <a:noFill/>
            <a:miter lim="800000"/>
            <a:headEnd/>
            <a:tailEnd/>
          </a:ln>
        </p:spPr>
      </p:pic>
      <p:sp>
        <p:nvSpPr>
          <p:cNvPr id="5" name="Rectangle 4"/>
          <p:cNvSpPr>
            <a:spLocks noChangeArrowheads="1"/>
          </p:cNvSpPr>
          <p:nvPr/>
        </p:nvSpPr>
        <p:spPr bwMode="auto">
          <a:xfrm>
            <a:off x="5331583" y="4129001"/>
            <a:ext cx="392545" cy="1604057"/>
          </a:xfrm>
          <a:prstGeom prst="rect">
            <a:avLst/>
          </a:prstGeom>
          <a:solidFill>
            <a:srgbClr val="403FC4">
              <a:alpha val="39999"/>
            </a:srgbClr>
          </a:solidFill>
          <a:ln w="9525" algn="ctr">
            <a:solidFill>
              <a:schemeClr val="tx1"/>
            </a:solidFill>
            <a:round/>
            <a:headEnd/>
            <a:tailEnd/>
          </a:ln>
        </p:spPr>
        <p:txBody>
          <a:bodyPr/>
          <a:lstStyle/>
          <a:p>
            <a:pPr eaLnBrk="0" hangingPunct="0"/>
            <a:endParaRPr lang="en-US"/>
          </a:p>
        </p:txBody>
      </p:sp>
      <p:grpSp>
        <p:nvGrpSpPr>
          <p:cNvPr id="6" name="Group 5"/>
          <p:cNvGrpSpPr/>
          <p:nvPr/>
        </p:nvGrpSpPr>
        <p:grpSpPr>
          <a:xfrm>
            <a:off x="-1" y="-1096"/>
            <a:ext cx="9144001" cy="1080500"/>
            <a:chOff x="-1" y="-1096"/>
            <a:chExt cx="9144001" cy="1080500"/>
          </a:xfrm>
        </p:grpSpPr>
        <p:pic>
          <p:nvPicPr>
            <p:cNvPr id="7" name="Picture 6"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8" name="Rectangle 7"/>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0" name="Title 1"/>
          <p:cNvSpPr txBox="1">
            <a:spLocks/>
          </p:cNvSpPr>
          <p:nvPr/>
        </p:nvSpPr>
        <p:spPr>
          <a:xfrm>
            <a:off x="317959" y="97953"/>
            <a:ext cx="447006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300" normalizeH="0" baseline="0" noProof="0" dirty="0" smtClean="0">
                <a:ln>
                  <a:noFill/>
                </a:ln>
                <a:solidFill>
                  <a:schemeClr val="tx1"/>
                </a:solidFill>
                <a:effectLst/>
                <a:uLnTx/>
                <a:uFillTx/>
                <a:latin typeface="+mj-lt"/>
                <a:ea typeface="+mj-ea"/>
                <a:cs typeface="+mj-cs"/>
              </a:rPr>
              <a:t>The</a:t>
            </a:r>
            <a:r>
              <a:rPr kumimoji="0" lang="en-US" sz="4000" b="1" i="0" u="none" strike="noStrike" kern="1200" cap="none" spc="300" normalizeH="0" noProof="0" dirty="0" smtClean="0">
                <a:ln>
                  <a:noFill/>
                </a:ln>
                <a:solidFill>
                  <a:schemeClr val="tx1"/>
                </a:solidFill>
                <a:effectLst/>
                <a:uLnTx/>
                <a:uFillTx/>
                <a:latin typeface="+mj-lt"/>
                <a:ea typeface="+mj-ea"/>
                <a:cs typeface="+mj-cs"/>
              </a:rPr>
              <a:t> </a:t>
            </a:r>
            <a:r>
              <a:rPr kumimoji="0" lang="en-US" sz="4000" b="1" i="0" u="none" strike="noStrike" kern="1200" cap="none" spc="300" normalizeH="0" noProof="0" dirty="0" smtClean="0">
                <a:ln>
                  <a:noFill/>
                </a:ln>
                <a:solidFill>
                  <a:schemeClr val="tx1"/>
                </a:solidFill>
                <a:effectLst/>
                <a:uLnTx/>
                <a:uFillTx/>
                <a:latin typeface="+mj-lt"/>
                <a:ea typeface="+mj-ea"/>
                <a:cs typeface="+mj-cs"/>
              </a:rPr>
              <a:t>Pliocene</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1" name="Picture 10" descr="prism_color_logo_lrg.jpg"/>
          <p:cNvPicPr>
            <a:picLocks noChangeAspect="1"/>
          </p:cNvPicPr>
          <p:nvPr/>
        </p:nvPicPr>
        <p:blipFill>
          <a:blip r:embed="rId5" cstate="print"/>
          <a:srcRect b="5084"/>
          <a:stretch>
            <a:fillRect/>
          </a:stretch>
        </p:blipFill>
        <p:spPr>
          <a:xfrm>
            <a:off x="5364088" y="5229200"/>
            <a:ext cx="320309" cy="296496"/>
          </a:xfrm>
          <a:prstGeom prst="rect">
            <a:avLst/>
          </a:prstGeom>
        </p:spPr>
      </p:pic>
    </p:spTree>
    <p:extLst>
      <p:ext uri="{BB962C8B-B14F-4D97-AF65-F5344CB8AC3E}">
        <p14:creationId xmlns:p14="http://schemas.microsoft.com/office/powerpoint/2010/main" val="1915021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096"/>
            <a:ext cx="9144001" cy="1080500"/>
            <a:chOff x="-1" y="-1096"/>
            <a:chExt cx="9144001" cy="1080500"/>
          </a:xfrm>
        </p:grpSpPr>
        <p:pic>
          <p:nvPicPr>
            <p:cNvPr id="8" name="Picture 7"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9" name="Rectangle 8"/>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2" name="Title 1"/>
          <p:cNvSpPr>
            <a:spLocks noGrp="1"/>
          </p:cNvSpPr>
          <p:nvPr>
            <p:ph type="title"/>
          </p:nvPr>
        </p:nvSpPr>
        <p:spPr>
          <a:xfrm>
            <a:off x="-972616" y="-102448"/>
            <a:ext cx="5915000" cy="1143000"/>
          </a:xfrm>
        </p:spPr>
        <p:txBody>
          <a:bodyPr/>
          <a:lstStyle/>
          <a:p>
            <a:r>
              <a:rPr lang="en-GB" b="1" dirty="0" smtClean="0"/>
              <a:t>CO</a:t>
            </a:r>
            <a:r>
              <a:rPr lang="en-GB" b="1" baseline="-25000" dirty="0" smtClean="0"/>
              <a:t>2</a:t>
            </a:r>
            <a:r>
              <a:rPr lang="en-GB" b="1" dirty="0" smtClean="0"/>
              <a:t> Summary</a:t>
            </a:r>
            <a:endParaRPr lang="en-GB" b="1" dirty="0"/>
          </a:p>
        </p:txBody>
      </p:sp>
      <p:sp>
        <p:nvSpPr>
          <p:cNvPr id="4" name="TextBox 3"/>
          <p:cNvSpPr txBox="1"/>
          <p:nvPr/>
        </p:nvSpPr>
        <p:spPr>
          <a:xfrm>
            <a:off x="4416552" y="1426527"/>
            <a:ext cx="4511739" cy="3139321"/>
          </a:xfrm>
          <a:prstGeom prst="rect">
            <a:avLst/>
          </a:prstGeom>
          <a:noFill/>
        </p:spPr>
        <p:txBody>
          <a:bodyPr wrap="square" rtlCol="0">
            <a:spAutoFit/>
          </a:bodyPr>
          <a:lstStyle/>
          <a:p>
            <a:pPr marL="180975" indent="-180975">
              <a:buFont typeface="Arial" pitchFamily="34" charset="0"/>
              <a:buChar char="•"/>
            </a:pPr>
            <a:r>
              <a:rPr lang="en-GB" dirty="0" smtClean="0"/>
              <a:t>CO</a:t>
            </a:r>
            <a:r>
              <a:rPr lang="en-GB" baseline="-25000" dirty="0" smtClean="0"/>
              <a:t>2</a:t>
            </a:r>
            <a:r>
              <a:rPr lang="en-GB" dirty="0" smtClean="0"/>
              <a:t> levels were also varying during the mid-Pliocene Warm Period</a:t>
            </a:r>
          </a:p>
          <a:p>
            <a:pPr marL="180975" indent="-180975">
              <a:buFont typeface="Arial" pitchFamily="34" charset="0"/>
              <a:buChar char="•"/>
            </a:pPr>
            <a:endParaRPr lang="en-GB" dirty="0" smtClean="0"/>
          </a:p>
          <a:p>
            <a:pPr marL="180975" indent="-180975">
              <a:buFont typeface="Arial" pitchFamily="34" charset="0"/>
              <a:buChar char="•"/>
            </a:pPr>
            <a:r>
              <a:rPr lang="en-GB" dirty="0" smtClean="0"/>
              <a:t>Moreover, there is uncertainty in the proxy reconstructions of absolute high CO</a:t>
            </a:r>
            <a:r>
              <a:rPr lang="en-GB" baseline="-25000" dirty="0" smtClean="0"/>
              <a:t>2</a:t>
            </a:r>
            <a:r>
              <a:rPr lang="en-GB" dirty="0" smtClean="0"/>
              <a:t> levels</a:t>
            </a:r>
          </a:p>
          <a:p>
            <a:pPr marL="180975" indent="-180975">
              <a:buFont typeface="Arial" pitchFamily="34" charset="0"/>
              <a:buChar char="•"/>
            </a:pPr>
            <a:endParaRPr lang="en-GB" dirty="0" smtClean="0"/>
          </a:p>
          <a:p>
            <a:pPr marL="180975" indent="-180975">
              <a:buFont typeface="Arial" pitchFamily="34" charset="0"/>
              <a:buChar char="•"/>
            </a:pPr>
            <a:r>
              <a:rPr lang="en-GB" dirty="0" smtClean="0"/>
              <a:t>Thus it is necessary to consider a range of CO</a:t>
            </a:r>
            <a:r>
              <a:rPr lang="en-GB" baseline="-25000" dirty="0" smtClean="0"/>
              <a:t>2</a:t>
            </a:r>
            <a:r>
              <a:rPr lang="en-GB" dirty="0" smtClean="0"/>
              <a:t> levels when modelling the ice sheets of the mid-Pliocene</a:t>
            </a:r>
          </a:p>
          <a:p>
            <a:pPr marL="180975" indent="-180975">
              <a:buFont typeface="Arial" pitchFamily="34" charset="0"/>
              <a:buChar char="•"/>
            </a:pPr>
            <a:endParaRPr lang="en-GB" dirty="0" smtClean="0"/>
          </a:p>
          <a:p>
            <a:pPr marL="180975" indent="-180975">
              <a:buFont typeface="Arial" pitchFamily="34" charset="0"/>
              <a:buChar char="•"/>
            </a:pPr>
            <a:r>
              <a:rPr lang="en-GB" dirty="0" smtClean="0"/>
              <a:t>280 to 450+ </a:t>
            </a:r>
            <a:r>
              <a:rPr lang="en-GB" i="1" dirty="0" err="1" smtClean="0"/>
              <a:t>ppmv</a:t>
            </a:r>
            <a:endParaRPr lang="en-GB" dirty="0"/>
          </a:p>
        </p:txBody>
      </p:sp>
      <p:pic>
        <p:nvPicPr>
          <p:cNvPr id="5" name="Picture 4" descr="TimeSlabWithCO2.png"/>
          <p:cNvPicPr>
            <a:picLocks noChangeAspect="1"/>
          </p:cNvPicPr>
          <p:nvPr/>
        </p:nvPicPr>
        <p:blipFill>
          <a:blip r:embed="rId4" cstate="print"/>
          <a:stretch>
            <a:fillRect/>
          </a:stretch>
        </p:blipFill>
        <p:spPr>
          <a:xfrm>
            <a:off x="329180" y="1374642"/>
            <a:ext cx="3785624" cy="5242571"/>
          </a:xfrm>
          <a:prstGeom prst="rect">
            <a:avLst/>
          </a:prstGeom>
        </p:spPr>
      </p:pic>
      <p:sp>
        <p:nvSpPr>
          <p:cNvPr id="6" name="TextBox 5"/>
          <p:cNvSpPr txBox="1"/>
          <p:nvPr/>
        </p:nvSpPr>
        <p:spPr>
          <a:xfrm>
            <a:off x="4447021" y="5934670"/>
            <a:ext cx="3386660" cy="369332"/>
          </a:xfrm>
          <a:prstGeom prst="rect">
            <a:avLst/>
          </a:prstGeom>
          <a:noFill/>
        </p:spPr>
        <p:txBody>
          <a:bodyPr wrap="square" rtlCol="0">
            <a:spAutoFit/>
          </a:bodyPr>
          <a:lstStyle/>
          <a:p>
            <a:pPr marL="180975" indent="-180975"/>
            <a:r>
              <a:rPr lang="en-GB" i="1" dirty="0" smtClean="0">
                <a:solidFill>
                  <a:schemeClr val="tx1">
                    <a:lumMod val="50000"/>
                    <a:lumOff val="50000"/>
                  </a:schemeClr>
                </a:solidFill>
              </a:rPr>
              <a:t>Adapted fro m </a:t>
            </a:r>
            <a:r>
              <a:rPr lang="en-GB" i="1" dirty="0" err="1" smtClean="0">
                <a:solidFill>
                  <a:schemeClr val="tx1">
                    <a:lumMod val="50000"/>
                    <a:lumOff val="50000"/>
                  </a:schemeClr>
                </a:solidFill>
              </a:rPr>
              <a:t>Bartoli</a:t>
            </a:r>
            <a:r>
              <a:rPr lang="en-GB" i="1" dirty="0" smtClean="0">
                <a:solidFill>
                  <a:schemeClr val="tx1">
                    <a:lumMod val="50000"/>
                    <a:lumOff val="50000"/>
                  </a:schemeClr>
                </a:solidFill>
              </a:rPr>
              <a:t> et al. (2011)</a:t>
            </a:r>
          </a:p>
        </p:txBody>
      </p:sp>
    </p:spTree>
    <p:extLst>
      <p:ext uri="{BB962C8B-B14F-4D97-AF65-F5344CB8AC3E}">
        <p14:creationId xmlns:p14="http://schemas.microsoft.com/office/powerpoint/2010/main" val="257530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pic>
        <p:nvPicPr>
          <p:cNvPr id="10" name="Picture 9" descr="prism_color_logo_lrg.jpg"/>
          <p:cNvPicPr>
            <a:picLocks noChangeAspect="1"/>
          </p:cNvPicPr>
          <p:nvPr/>
        </p:nvPicPr>
        <p:blipFill>
          <a:blip r:embed="rId4" cstate="print"/>
          <a:stretch>
            <a:fillRect/>
          </a:stretch>
        </p:blipFill>
        <p:spPr>
          <a:xfrm>
            <a:off x="5919395" y="160338"/>
            <a:ext cx="751671" cy="733058"/>
          </a:xfrm>
          <a:prstGeom prst="rect">
            <a:avLst/>
          </a:prstGeom>
        </p:spPr>
      </p:pic>
      <p:sp>
        <p:nvSpPr>
          <p:cNvPr id="3" name="AutoShape 2" descr="https://outlook.leeds.ac.uk/owa/attachment.ashx?id=RgAAAADuRrKjzg64RJ%2f8lacnyFCbBwD9YATpi4WaTZVdHwSzVkQ5AAAA5ApiAADGdGWpxB%2bTSJhNA%2fP9EYzHAhZKtJ5nAAAJ&amp;attcnt=1&amp;attid0=EAAVQU8387vwQI4YGxmoIPo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descr="C:\Users\Sam&amp;Alan\Desktop\imagejpeg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63" y="1133948"/>
            <a:ext cx="1996845" cy="17831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9738" y="3059757"/>
            <a:ext cx="223345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317959" y="97953"/>
            <a:ext cx="663030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spc="300" dirty="0" smtClean="0">
                <a:latin typeface="+mj-lt"/>
                <a:ea typeface="+mj-ea"/>
                <a:cs typeface="+mj-cs"/>
              </a:rPr>
              <a:t>A Geological Odyssey</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2" name="Picture 22" descr="FIGURE_P3_Dataset_dks-1.pdf"/>
          <p:cNvPicPr>
            <a:picLocks noChangeAspect="1"/>
          </p:cNvPicPr>
          <p:nvPr/>
        </p:nvPicPr>
        <p:blipFill>
          <a:blip r:embed="rId6" cstate="print"/>
          <a:srcRect/>
          <a:stretch>
            <a:fillRect/>
          </a:stretch>
        </p:blipFill>
        <p:spPr bwMode="auto">
          <a:xfrm>
            <a:off x="323528" y="2639268"/>
            <a:ext cx="8559800" cy="3611563"/>
          </a:xfrm>
          <a:prstGeom prst="rect">
            <a:avLst/>
          </a:prstGeom>
          <a:noFill/>
          <a:ln w="9525">
            <a:noFill/>
            <a:miter lim="800000"/>
            <a:headEnd/>
            <a:tailEnd/>
          </a:ln>
        </p:spPr>
      </p:pic>
      <p:sp>
        <p:nvSpPr>
          <p:cNvPr id="13" name="Rectangle 12"/>
          <p:cNvSpPr/>
          <p:nvPr/>
        </p:nvSpPr>
        <p:spPr>
          <a:xfrm>
            <a:off x="2809553" y="2690068"/>
            <a:ext cx="5791200" cy="1698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Box 13"/>
          <p:cNvSpPr txBox="1"/>
          <p:nvPr/>
        </p:nvSpPr>
        <p:spPr>
          <a:xfrm>
            <a:off x="3998913" y="1980828"/>
            <a:ext cx="1522412" cy="800100"/>
          </a:xfrm>
          <a:prstGeom prst="rect">
            <a:avLst/>
          </a:prstGeom>
          <a:noFill/>
        </p:spPr>
        <p:txBody>
          <a:bodyPr wrap="none">
            <a:spAutoFit/>
          </a:bodyPr>
          <a:lstStyle/>
          <a:p>
            <a:pPr algn="ctr">
              <a:defRPr/>
            </a:pPr>
            <a:r>
              <a:rPr lang="en-US" sz="2300" b="1" dirty="0">
                <a:effectLst>
                  <a:outerShdw blurRad="50800" dist="38100" dir="2700000">
                    <a:srgbClr val="000000">
                      <a:alpha val="43000"/>
                    </a:srgbClr>
                  </a:outerShdw>
                </a:effectLst>
                <a:cs typeface="+mn-cs"/>
              </a:rPr>
              <a:t>Vegetation</a:t>
            </a:r>
          </a:p>
          <a:p>
            <a:pPr algn="ctr">
              <a:defRPr/>
            </a:pPr>
            <a:r>
              <a:rPr lang="en-US" sz="2300" b="1" dirty="0">
                <a:effectLst>
                  <a:outerShdw blurRad="50800" dist="38100" dir="2700000">
                    <a:srgbClr val="000000">
                      <a:alpha val="43000"/>
                    </a:srgbClr>
                  </a:outerShdw>
                </a:effectLst>
                <a:cs typeface="+mn-cs"/>
              </a:rPr>
              <a:t>Biomes</a:t>
            </a:r>
          </a:p>
        </p:txBody>
      </p:sp>
      <p:sp>
        <p:nvSpPr>
          <p:cNvPr id="16" name="TextBox 15"/>
          <p:cNvSpPr txBox="1"/>
          <p:nvPr/>
        </p:nvSpPr>
        <p:spPr>
          <a:xfrm>
            <a:off x="2017390" y="6415931"/>
            <a:ext cx="1189038" cy="446087"/>
          </a:xfrm>
          <a:prstGeom prst="rect">
            <a:avLst/>
          </a:prstGeom>
          <a:noFill/>
        </p:spPr>
        <p:txBody>
          <a:bodyPr wrap="none">
            <a:spAutoFit/>
          </a:bodyPr>
          <a:lstStyle/>
          <a:p>
            <a:pPr>
              <a:defRPr/>
            </a:pPr>
            <a:r>
              <a:rPr lang="en-US" sz="2300" b="1" dirty="0">
                <a:effectLst>
                  <a:outerShdw blurRad="50800" dist="38100" dir="2700000">
                    <a:srgbClr val="000000">
                      <a:alpha val="43000"/>
                    </a:srgbClr>
                  </a:outerShdw>
                </a:effectLst>
                <a:cs typeface="+mn-cs"/>
              </a:rPr>
              <a:t>Land Ice</a:t>
            </a:r>
          </a:p>
        </p:txBody>
      </p:sp>
      <p:sp>
        <p:nvSpPr>
          <p:cNvPr id="17" name="TextBox 16"/>
          <p:cNvSpPr txBox="1"/>
          <p:nvPr/>
        </p:nvSpPr>
        <p:spPr>
          <a:xfrm>
            <a:off x="5876603" y="2158256"/>
            <a:ext cx="1036637" cy="446087"/>
          </a:xfrm>
          <a:prstGeom prst="rect">
            <a:avLst/>
          </a:prstGeom>
          <a:noFill/>
        </p:spPr>
        <p:txBody>
          <a:bodyPr wrap="none">
            <a:spAutoFit/>
          </a:bodyPr>
          <a:lstStyle/>
          <a:p>
            <a:pPr>
              <a:defRPr/>
            </a:pPr>
            <a:r>
              <a:rPr lang="en-US" sz="2300" b="1" dirty="0">
                <a:effectLst>
                  <a:outerShdw blurRad="50800" dist="38100" dir="2700000">
                    <a:srgbClr val="000000">
                      <a:alpha val="43000"/>
                    </a:srgbClr>
                  </a:outerShdw>
                </a:effectLst>
                <a:cs typeface="+mn-cs"/>
              </a:rPr>
              <a:t>Sea Ice</a:t>
            </a:r>
          </a:p>
        </p:txBody>
      </p:sp>
      <p:cxnSp>
        <p:nvCxnSpPr>
          <p:cNvPr id="18" name="Straight Arrow Connector 17"/>
          <p:cNvCxnSpPr/>
          <p:nvPr/>
        </p:nvCxnSpPr>
        <p:spPr>
          <a:xfrm>
            <a:off x="6551290" y="2571006"/>
            <a:ext cx="508000" cy="4365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414890" y="5768231"/>
            <a:ext cx="1752600" cy="800100"/>
          </a:xfrm>
          <a:prstGeom prst="rect">
            <a:avLst/>
          </a:prstGeom>
          <a:noFill/>
        </p:spPr>
        <p:txBody>
          <a:bodyPr wrap="none">
            <a:spAutoFit/>
          </a:bodyPr>
          <a:lstStyle/>
          <a:p>
            <a:pPr algn="ctr">
              <a:defRPr/>
            </a:pPr>
            <a:r>
              <a:rPr lang="en-US" sz="2300" b="1" dirty="0">
                <a:effectLst>
                  <a:outerShdw blurRad="50800" dist="38100" dir="2700000">
                    <a:srgbClr val="000000">
                      <a:alpha val="43000"/>
                    </a:srgbClr>
                  </a:outerShdw>
                </a:effectLst>
                <a:cs typeface="+mn-cs"/>
              </a:rPr>
              <a:t>Deep Ocean </a:t>
            </a:r>
          </a:p>
          <a:p>
            <a:pPr algn="ctr">
              <a:defRPr/>
            </a:pPr>
            <a:r>
              <a:rPr lang="en-US" sz="2300" b="1" dirty="0">
                <a:effectLst>
                  <a:outerShdw blurRad="50800" dist="38100" dir="2700000">
                    <a:srgbClr val="000000">
                      <a:alpha val="43000"/>
                    </a:srgbClr>
                  </a:outerShdw>
                </a:effectLst>
                <a:cs typeface="+mn-cs"/>
              </a:rPr>
              <a:t>Temperature</a:t>
            </a:r>
          </a:p>
        </p:txBody>
      </p:sp>
      <p:sp>
        <p:nvSpPr>
          <p:cNvPr id="20" name="TextBox 19"/>
          <p:cNvSpPr txBox="1"/>
          <p:nvPr/>
        </p:nvSpPr>
        <p:spPr>
          <a:xfrm>
            <a:off x="2199953" y="2132856"/>
            <a:ext cx="1620837" cy="446087"/>
          </a:xfrm>
          <a:prstGeom prst="rect">
            <a:avLst/>
          </a:prstGeom>
          <a:noFill/>
        </p:spPr>
        <p:txBody>
          <a:bodyPr wrap="none">
            <a:spAutoFit/>
          </a:bodyPr>
          <a:lstStyle/>
          <a:p>
            <a:pPr>
              <a:defRPr/>
            </a:pPr>
            <a:r>
              <a:rPr lang="en-US" sz="2300" b="1" dirty="0">
                <a:effectLst>
                  <a:outerShdw blurRad="50800" dist="38100" dir="2700000">
                    <a:srgbClr val="000000">
                      <a:alpha val="43000"/>
                    </a:srgbClr>
                  </a:outerShdw>
                </a:effectLst>
                <a:cs typeface="+mn-cs"/>
              </a:rPr>
              <a:t>Topography</a:t>
            </a:r>
          </a:p>
        </p:txBody>
      </p:sp>
      <p:cxnSp>
        <p:nvCxnSpPr>
          <p:cNvPr id="21" name="Straight Arrow Connector 20"/>
          <p:cNvCxnSpPr/>
          <p:nvPr/>
        </p:nvCxnSpPr>
        <p:spPr>
          <a:xfrm rot="16200000" flipH="1">
            <a:off x="652934" y="3784649"/>
            <a:ext cx="1430338" cy="6318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2661122" y="2827387"/>
            <a:ext cx="692150" cy="1793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69565" y="2939306"/>
            <a:ext cx="1314450" cy="446087"/>
          </a:xfrm>
          <a:prstGeom prst="rect">
            <a:avLst/>
          </a:prstGeom>
          <a:noFill/>
        </p:spPr>
        <p:txBody>
          <a:bodyPr wrap="none">
            <a:spAutoFit/>
          </a:bodyPr>
          <a:lstStyle/>
          <a:p>
            <a:pPr>
              <a:defRPr/>
            </a:pPr>
            <a:r>
              <a:rPr lang="en-US" sz="2300" b="1" dirty="0">
                <a:effectLst>
                  <a:outerShdw blurRad="50800" dist="38100" dir="2700000">
                    <a:srgbClr val="000000">
                      <a:alpha val="43000"/>
                    </a:srgbClr>
                  </a:outerShdw>
                </a:effectLst>
                <a:cs typeface="+mn-cs"/>
              </a:rPr>
              <a:t>Sea Level</a:t>
            </a:r>
          </a:p>
        </p:txBody>
      </p:sp>
      <p:cxnSp>
        <p:nvCxnSpPr>
          <p:cNvPr id="24" name="Straight Arrow Connector 23"/>
          <p:cNvCxnSpPr/>
          <p:nvPr/>
        </p:nvCxnSpPr>
        <p:spPr>
          <a:xfrm>
            <a:off x="1052190" y="3385393"/>
            <a:ext cx="2154238" cy="2143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2067397" y="6091287"/>
            <a:ext cx="6477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6200000" flipH="1">
            <a:off x="4722490" y="2928193"/>
            <a:ext cx="628650" cy="2857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7649840" y="3120281"/>
            <a:ext cx="750887"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V="1">
            <a:off x="7490297" y="5103862"/>
            <a:ext cx="1011237" cy="434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164288" y="1988840"/>
            <a:ext cx="1752600" cy="800100"/>
          </a:xfrm>
          <a:prstGeom prst="rect">
            <a:avLst/>
          </a:prstGeom>
          <a:noFill/>
        </p:spPr>
        <p:txBody>
          <a:bodyPr wrap="none">
            <a:spAutoFit/>
          </a:bodyPr>
          <a:lstStyle/>
          <a:p>
            <a:pPr algn="ctr">
              <a:defRPr/>
            </a:pPr>
            <a:r>
              <a:rPr lang="en-US" sz="2300" b="1" dirty="0">
                <a:effectLst>
                  <a:outerShdw blurRad="50800" dist="38100" dir="2700000">
                    <a:srgbClr val="000000">
                      <a:alpha val="43000"/>
                    </a:srgbClr>
                  </a:outerShdw>
                </a:effectLst>
                <a:cs typeface="+mn-cs"/>
              </a:rPr>
              <a:t>Sea Surface</a:t>
            </a:r>
          </a:p>
          <a:p>
            <a:pPr algn="ctr">
              <a:defRPr/>
            </a:pPr>
            <a:r>
              <a:rPr lang="en-US" sz="2300" b="1" dirty="0">
                <a:effectLst>
                  <a:outerShdw blurRad="50800" dist="38100" dir="2700000">
                    <a:srgbClr val="000000">
                      <a:alpha val="43000"/>
                    </a:srgbClr>
                  </a:outerShdw>
                </a:effectLst>
                <a:cs typeface="+mn-cs"/>
              </a:rPr>
              <a:t>Temperature</a:t>
            </a:r>
          </a:p>
        </p:txBody>
      </p:sp>
      <p:sp>
        <p:nvSpPr>
          <p:cNvPr id="30" name="Rectangle 29"/>
          <p:cNvSpPr/>
          <p:nvPr/>
        </p:nvSpPr>
        <p:spPr>
          <a:xfrm>
            <a:off x="1320478" y="5947618"/>
            <a:ext cx="481012" cy="163513"/>
          </a:xfrm>
          <a:prstGeom prst="rect">
            <a:avLst/>
          </a:prstGeom>
          <a:solidFill>
            <a:srgbClr val="1300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1" name="Straight Arrow Connector 30"/>
          <p:cNvCxnSpPr/>
          <p:nvPr/>
        </p:nvCxnSpPr>
        <p:spPr>
          <a:xfrm rot="10800000">
            <a:off x="937890" y="5552331"/>
            <a:ext cx="1452563" cy="863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1096"/>
            <a:ext cx="9144001" cy="1080500"/>
            <a:chOff x="-1" y="-1096"/>
            <a:chExt cx="9144001" cy="1080500"/>
          </a:xfrm>
        </p:grpSpPr>
        <p:pic>
          <p:nvPicPr>
            <p:cNvPr id="17" name="Picture 16"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18" name="Rectangle 17"/>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24578" name="Title 1"/>
          <p:cNvSpPr>
            <a:spLocks noGrp="1"/>
          </p:cNvSpPr>
          <p:nvPr>
            <p:ph type="title" idx="4294967295"/>
          </p:nvPr>
        </p:nvSpPr>
        <p:spPr/>
        <p:txBody>
          <a:bodyPr/>
          <a:lstStyle/>
          <a:p>
            <a:r>
              <a:rPr lang="en-US" sz="2400" smtClean="0">
                <a:latin typeface="Calibri" pitchFamily="34" charset="0"/>
              </a:rPr>
              <a:t>mid-Pliocene conditions</a:t>
            </a:r>
          </a:p>
        </p:txBody>
      </p:sp>
      <p:grpSp>
        <p:nvGrpSpPr>
          <p:cNvPr id="24579" name="Group 7"/>
          <p:cNvGrpSpPr>
            <a:grpSpLocks/>
          </p:cNvGrpSpPr>
          <p:nvPr/>
        </p:nvGrpSpPr>
        <p:grpSpPr bwMode="auto">
          <a:xfrm>
            <a:off x="755650" y="-868760"/>
            <a:ext cx="7772400" cy="10058400"/>
            <a:chOff x="737934" y="-1483097"/>
            <a:chExt cx="7772400" cy="10058400"/>
          </a:xfrm>
        </p:grpSpPr>
        <p:pic>
          <p:nvPicPr>
            <p:cNvPr id="24588" name="Picture 3" descr="hot arctic globe.pdf"/>
            <p:cNvPicPr>
              <a:picLocks noChangeAspect="1"/>
            </p:cNvPicPr>
            <p:nvPr/>
          </p:nvPicPr>
          <p:blipFill>
            <a:blip r:embed="rId5" cstate="print"/>
            <a:srcRect/>
            <a:stretch>
              <a:fillRect/>
            </a:stretch>
          </p:blipFill>
          <p:spPr bwMode="auto">
            <a:xfrm>
              <a:off x="737934" y="-1483097"/>
              <a:ext cx="7772400" cy="10058400"/>
            </a:xfrm>
            <a:prstGeom prst="rect">
              <a:avLst/>
            </a:prstGeom>
            <a:noFill/>
            <a:ln w="9525">
              <a:noFill/>
              <a:miter lim="800000"/>
              <a:headEnd/>
              <a:tailEnd/>
            </a:ln>
          </p:spPr>
        </p:pic>
        <p:sp>
          <p:nvSpPr>
            <p:cNvPr id="7" name="Freeform 6"/>
            <p:cNvSpPr>
              <a:spLocks noChangeArrowheads="1"/>
            </p:cNvSpPr>
            <p:nvPr/>
          </p:nvSpPr>
          <p:spPr bwMode="auto">
            <a:xfrm>
              <a:off x="4647947" y="2072903"/>
              <a:ext cx="190500" cy="238125"/>
            </a:xfrm>
            <a:custGeom>
              <a:avLst/>
              <a:gdLst>
                <a:gd name="T0" fmla="*/ 69850 w 190500"/>
                <a:gd name="T1" fmla="*/ 0 h 238125"/>
                <a:gd name="T2" fmla="*/ 60325 w 190500"/>
                <a:gd name="T3" fmla="*/ 25400 h 238125"/>
                <a:gd name="T4" fmla="*/ 25400 w 190500"/>
                <a:gd name="T5" fmla="*/ 31750 h 238125"/>
                <a:gd name="T6" fmla="*/ 3175 w 190500"/>
                <a:gd name="T7" fmla="*/ 53975 h 238125"/>
                <a:gd name="T8" fmla="*/ 0 w 190500"/>
                <a:gd name="T9" fmla="*/ 85725 h 238125"/>
                <a:gd name="T10" fmla="*/ 12700 w 190500"/>
                <a:gd name="T11" fmla="*/ 120650 h 238125"/>
                <a:gd name="T12" fmla="*/ 25400 w 190500"/>
                <a:gd name="T13" fmla="*/ 149225 h 238125"/>
                <a:gd name="T14" fmla="*/ 34925 w 190500"/>
                <a:gd name="T15" fmla="*/ 184150 h 238125"/>
                <a:gd name="T16" fmla="*/ 41275 w 190500"/>
                <a:gd name="T17" fmla="*/ 219075 h 238125"/>
                <a:gd name="T18" fmla="*/ 69850 w 190500"/>
                <a:gd name="T19" fmla="*/ 228600 h 238125"/>
                <a:gd name="T20" fmla="*/ 101600 w 190500"/>
                <a:gd name="T21" fmla="*/ 203200 h 238125"/>
                <a:gd name="T22" fmla="*/ 120650 w 190500"/>
                <a:gd name="T23" fmla="*/ 196850 h 238125"/>
                <a:gd name="T24" fmla="*/ 120650 w 190500"/>
                <a:gd name="T25" fmla="*/ 196850 h 238125"/>
                <a:gd name="T26" fmla="*/ 142875 w 190500"/>
                <a:gd name="T27" fmla="*/ 225425 h 238125"/>
                <a:gd name="T28" fmla="*/ 168275 w 190500"/>
                <a:gd name="T29" fmla="*/ 238125 h 238125"/>
                <a:gd name="T30" fmla="*/ 190500 w 190500"/>
                <a:gd name="T31" fmla="*/ 225425 h 238125"/>
                <a:gd name="T32" fmla="*/ 190500 w 190500"/>
                <a:gd name="T33" fmla="*/ 193675 h 238125"/>
                <a:gd name="T34" fmla="*/ 174625 w 190500"/>
                <a:gd name="T35" fmla="*/ 155575 h 238125"/>
                <a:gd name="T36" fmla="*/ 158750 w 190500"/>
                <a:gd name="T37" fmla="*/ 127000 h 238125"/>
                <a:gd name="T38" fmla="*/ 136525 w 190500"/>
                <a:gd name="T39" fmla="*/ 98425 h 238125"/>
                <a:gd name="T40" fmla="*/ 120650 w 190500"/>
                <a:gd name="T41" fmla="*/ 57150 h 238125"/>
                <a:gd name="T42" fmla="*/ 111125 w 190500"/>
                <a:gd name="T43" fmla="*/ 28575 h 238125"/>
                <a:gd name="T44" fmla="*/ 69850 w 190500"/>
                <a:gd name="T45" fmla="*/ 0 h 238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500"/>
                <a:gd name="T70" fmla="*/ 0 h 238125"/>
                <a:gd name="T71" fmla="*/ 190500 w 190500"/>
                <a:gd name="T72" fmla="*/ 238125 h 238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500" h="238125">
                  <a:moveTo>
                    <a:pt x="69850" y="0"/>
                  </a:moveTo>
                  <a:lnTo>
                    <a:pt x="60325" y="25400"/>
                  </a:lnTo>
                  <a:lnTo>
                    <a:pt x="25400" y="31750"/>
                  </a:lnTo>
                  <a:lnTo>
                    <a:pt x="3175" y="53975"/>
                  </a:lnTo>
                  <a:lnTo>
                    <a:pt x="0" y="85725"/>
                  </a:lnTo>
                  <a:lnTo>
                    <a:pt x="12700" y="120650"/>
                  </a:lnTo>
                  <a:lnTo>
                    <a:pt x="25400" y="149225"/>
                  </a:lnTo>
                  <a:lnTo>
                    <a:pt x="34925" y="184150"/>
                  </a:lnTo>
                  <a:lnTo>
                    <a:pt x="41275" y="219075"/>
                  </a:lnTo>
                  <a:lnTo>
                    <a:pt x="69850" y="228600"/>
                  </a:lnTo>
                  <a:lnTo>
                    <a:pt x="101600" y="203200"/>
                  </a:lnTo>
                  <a:lnTo>
                    <a:pt x="120650" y="196850"/>
                  </a:lnTo>
                  <a:lnTo>
                    <a:pt x="142875" y="225425"/>
                  </a:lnTo>
                  <a:lnTo>
                    <a:pt x="168275" y="238125"/>
                  </a:lnTo>
                  <a:lnTo>
                    <a:pt x="190500" y="225425"/>
                  </a:lnTo>
                  <a:lnTo>
                    <a:pt x="190500" y="193675"/>
                  </a:lnTo>
                  <a:lnTo>
                    <a:pt x="174625" y="155575"/>
                  </a:lnTo>
                  <a:lnTo>
                    <a:pt x="158750" y="127000"/>
                  </a:lnTo>
                  <a:lnTo>
                    <a:pt x="136525" y="98425"/>
                  </a:lnTo>
                  <a:lnTo>
                    <a:pt x="120650" y="57150"/>
                  </a:lnTo>
                  <a:lnTo>
                    <a:pt x="111125" y="28575"/>
                  </a:lnTo>
                  <a:lnTo>
                    <a:pt x="69850" y="0"/>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ＭＳ Ｐゴシック" charset="-128"/>
              </a:endParaRPr>
            </a:p>
          </p:txBody>
        </p:sp>
      </p:grpSp>
      <p:sp>
        <p:nvSpPr>
          <p:cNvPr id="10" name="TextBox 9"/>
          <p:cNvSpPr txBox="1"/>
          <p:nvPr/>
        </p:nvSpPr>
        <p:spPr>
          <a:xfrm>
            <a:off x="6372200" y="3092946"/>
            <a:ext cx="2654300" cy="1200150"/>
          </a:xfrm>
          <a:prstGeom prst="rect">
            <a:avLst/>
          </a:prstGeom>
          <a:noFill/>
        </p:spPr>
        <p:txBody>
          <a:bodyPr>
            <a:spAutoFit/>
          </a:bodyPr>
          <a:lstStyle/>
          <a:p>
            <a:pPr defTabSz="457200">
              <a:defRPr/>
            </a:pPr>
            <a:r>
              <a:rPr lang="en-US" sz="1800" dirty="0">
                <a:effectLst>
                  <a:outerShdw blurRad="38100" dist="38100" dir="2700000" algn="tl">
                    <a:srgbClr val="C0C0C0"/>
                  </a:outerShdw>
                </a:effectLst>
                <a:latin typeface="Calibri" pitchFamily="34" charset="0"/>
                <a:ea typeface="ＭＳ Ｐゴシック" charset="-128"/>
              </a:rPr>
              <a:t>Reduced equator to pole surface temperature gradient</a:t>
            </a:r>
          </a:p>
          <a:p>
            <a:pPr defTabSz="457200">
              <a:defRPr/>
            </a:pPr>
            <a:endParaRPr lang="en-US" sz="1800" dirty="0">
              <a:latin typeface="Calibri" pitchFamily="34" charset="0"/>
              <a:ea typeface="ＭＳ Ｐゴシック" charset="-128"/>
            </a:endParaRPr>
          </a:p>
        </p:txBody>
      </p:sp>
      <p:sp>
        <p:nvSpPr>
          <p:cNvPr id="11" name="TextBox 10"/>
          <p:cNvSpPr txBox="1"/>
          <p:nvPr/>
        </p:nvSpPr>
        <p:spPr>
          <a:xfrm>
            <a:off x="6300192" y="4830663"/>
            <a:ext cx="2806700" cy="1190625"/>
          </a:xfrm>
          <a:prstGeom prst="rect">
            <a:avLst/>
          </a:prstGeom>
          <a:noFill/>
        </p:spPr>
        <p:txBody>
          <a:bodyPr>
            <a:spAutoFit/>
          </a:bodyPr>
          <a:lstStyle/>
          <a:p>
            <a:pPr defTabSz="457200">
              <a:defRPr/>
            </a:pPr>
            <a:r>
              <a:rPr lang="en-US" sz="1800" dirty="0">
                <a:effectLst>
                  <a:outerShdw blurRad="38100" dist="38100" dir="2700000" algn="tl">
                    <a:srgbClr val="C0C0C0"/>
                  </a:outerShdw>
                </a:effectLst>
                <a:latin typeface="Calibri" pitchFamily="34" charset="0"/>
                <a:ea typeface="ＭＳ Ｐゴシック" charset="-128"/>
              </a:rPr>
              <a:t>Enhanced </a:t>
            </a:r>
            <a:r>
              <a:rPr lang="en-US" sz="1800" dirty="0" err="1">
                <a:effectLst>
                  <a:outerShdw blurRad="38100" dist="38100" dir="2700000" algn="tl">
                    <a:srgbClr val="C0C0C0"/>
                  </a:outerShdw>
                </a:effectLst>
                <a:latin typeface="Calibri" pitchFamily="34" charset="0"/>
                <a:ea typeface="ＭＳ Ｐゴシック" charset="-128"/>
              </a:rPr>
              <a:t>poleward</a:t>
            </a:r>
            <a:r>
              <a:rPr lang="en-US" sz="1800" dirty="0">
                <a:effectLst>
                  <a:outerShdw blurRad="38100" dist="38100" dir="2700000" algn="tl">
                    <a:srgbClr val="C0C0C0"/>
                  </a:outerShdw>
                </a:effectLst>
                <a:latin typeface="Calibri" pitchFamily="34" charset="0"/>
                <a:ea typeface="ＭＳ Ｐゴシック" charset="-128"/>
              </a:rPr>
              <a:t> ocean heat transport/CO</a:t>
            </a:r>
            <a:r>
              <a:rPr lang="en-US" sz="1800" baseline="-25000" dirty="0">
                <a:effectLst>
                  <a:outerShdw blurRad="38100" dist="38100" dir="2700000" algn="tl">
                    <a:srgbClr val="C0C0C0"/>
                  </a:outerShdw>
                </a:effectLst>
                <a:latin typeface="Calibri" pitchFamily="34" charset="0"/>
                <a:ea typeface="ＭＳ Ｐゴシック" charset="-128"/>
              </a:rPr>
              <a:t>2</a:t>
            </a:r>
            <a:r>
              <a:rPr lang="en-US" sz="1800" dirty="0">
                <a:effectLst>
                  <a:outerShdw blurRad="38100" dist="38100" dir="2700000" algn="tl">
                    <a:srgbClr val="C0C0C0"/>
                  </a:outerShdw>
                </a:effectLst>
                <a:latin typeface="Calibri" pitchFamily="34" charset="0"/>
                <a:ea typeface="ＭＳ Ｐゴシック" charset="-128"/>
              </a:rPr>
              <a:t> increase</a:t>
            </a:r>
          </a:p>
          <a:p>
            <a:pPr defTabSz="457200">
              <a:defRPr/>
            </a:pPr>
            <a:endParaRPr lang="en-US" sz="1800" dirty="0">
              <a:latin typeface="Calibri" pitchFamily="34" charset="0"/>
              <a:ea typeface="ＭＳ Ｐゴシック" charset="-128"/>
            </a:endParaRPr>
          </a:p>
        </p:txBody>
      </p:sp>
      <p:sp>
        <p:nvSpPr>
          <p:cNvPr id="12" name="TextBox 11"/>
          <p:cNvSpPr txBox="1"/>
          <p:nvPr/>
        </p:nvSpPr>
        <p:spPr>
          <a:xfrm>
            <a:off x="373063" y="1844824"/>
            <a:ext cx="3090862" cy="646112"/>
          </a:xfrm>
          <a:prstGeom prst="rect">
            <a:avLst/>
          </a:prstGeom>
          <a:noFill/>
        </p:spPr>
        <p:txBody>
          <a:bodyPr wrap="none">
            <a:spAutoFit/>
          </a:bodyPr>
          <a:lstStyle/>
          <a:p>
            <a:pPr defTabSz="457200">
              <a:defRPr/>
            </a:pPr>
            <a:r>
              <a:rPr lang="en-US" sz="1800" dirty="0">
                <a:effectLst>
                  <a:outerShdw blurRad="38100" dist="38100" dir="2700000" algn="tl">
                    <a:srgbClr val="C0C0C0"/>
                  </a:outerShdw>
                </a:effectLst>
                <a:latin typeface="Calibri" pitchFamily="34" charset="0"/>
                <a:ea typeface="ＭＳ Ｐゴシック" charset="-128"/>
              </a:rPr>
              <a:t>Less land ice = higher sea level </a:t>
            </a:r>
          </a:p>
          <a:p>
            <a:pPr defTabSz="457200">
              <a:defRPr/>
            </a:pPr>
            <a:endParaRPr lang="en-US" sz="1800" dirty="0">
              <a:latin typeface="Calibri" pitchFamily="34" charset="0"/>
              <a:ea typeface="ＭＳ Ｐゴシック" charset="-128"/>
            </a:endParaRPr>
          </a:p>
        </p:txBody>
      </p:sp>
      <p:sp>
        <p:nvSpPr>
          <p:cNvPr id="13" name="TextBox 12"/>
          <p:cNvSpPr txBox="1"/>
          <p:nvPr/>
        </p:nvSpPr>
        <p:spPr>
          <a:xfrm>
            <a:off x="5657850" y="1851546"/>
            <a:ext cx="3486150" cy="641350"/>
          </a:xfrm>
          <a:prstGeom prst="rect">
            <a:avLst/>
          </a:prstGeom>
          <a:noFill/>
        </p:spPr>
        <p:txBody>
          <a:bodyPr wrap="none">
            <a:spAutoFit/>
          </a:bodyPr>
          <a:lstStyle/>
          <a:p>
            <a:pPr defTabSz="457200">
              <a:defRPr/>
            </a:pPr>
            <a:r>
              <a:rPr lang="en-US" sz="1800" dirty="0">
                <a:effectLst>
                  <a:outerShdw blurRad="38100" dist="38100" dir="2700000" algn="tl">
                    <a:srgbClr val="C0C0C0"/>
                  </a:outerShdw>
                </a:effectLst>
                <a:latin typeface="Calibri" pitchFamily="34" charset="0"/>
                <a:ea typeface="ＭＳ Ｐゴシック" charset="-128"/>
              </a:rPr>
              <a:t>Less sea ice in the high latitudes</a:t>
            </a:r>
          </a:p>
          <a:p>
            <a:pPr defTabSz="457200">
              <a:defRPr/>
            </a:pPr>
            <a:endParaRPr lang="en-US" sz="1800" dirty="0">
              <a:latin typeface="Calibri" pitchFamily="34" charset="0"/>
              <a:ea typeface="ＭＳ Ｐゴシック" charset="-128"/>
            </a:endParaRPr>
          </a:p>
        </p:txBody>
      </p:sp>
      <p:sp>
        <p:nvSpPr>
          <p:cNvPr id="14" name="TextBox 13"/>
          <p:cNvSpPr txBox="1"/>
          <p:nvPr/>
        </p:nvSpPr>
        <p:spPr>
          <a:xfrm>
            <a:off x="583208" y="4365104"/>
            <a:ext cx="2260600" cy="646113"/>
          </a:xfrm>
          <a:prstGeom prst="rect">
            <a:avLst/>
          </a:prstGeom>
          <a:noFill/>
        </p:spPr>
        <p:txBody>
          <a:bodyPr wrap="none">
            <a:spAutoFit/>
          </a:bodyPr>
          <a:lstStyle/>
          <a:p>
            <a:pPr defTabSz="457200">
              <a:defRPr/>
            </a:pPr>
            <a:r>
              <a:rPr lang="en-US" sz="1800" dirty="0">
                <a:effectLst>
                  <a:outerShdw blurRad="38100" dist="38100" dir="2700000" algn="tl">
                    <a:srgbClr val="C0C0C0"/>
                  </a:outerShdw>
                </a:effectLst>
                <a:latin typeface="Calibri" pitchFamily="34" charset="0"/>
                <a:ea typeface="ＭＳ Ｐゴシック" charset="-128"/>
              </a:rPr>
              <a:t>ENSO keeps on ticking</a:t>
            </a:r>
          </a:p>
          <a:p>
            <a:pPr defTabSz="457200">
              <a:defRPr/>
            </a:pPr>
            <a:endParaRPr lang="en-US" sz="1800" dirty="0">
              <a:latin typeface="Calibri" pitchFamily="34" charset="0"/>
              <a:ea typeface="ＭＳ Ｐゴシック" charset="-128"/>
            </a:endParaRPr>
          </a:p>
        </p:txBody>
      </p:sp>
      <p:sp>
        <p:nvSpPr>
          <p:cNvPr id="15" name="TextBox 14"/>
          <p:cNvSpPr txBox="1"/>
          <p:nvPr/>
        </p:nvSpPr>
        <p:spPr>
          <a:xfrm>
            <a:off x="395536" y="2852936"/>
            <a:ext cx="2505075" cy="646113"/>
          </a:xfrm>
          <a:prstGeom prst="rect">
            <a:avLst/>
          </a:prstGeom>
          <a:noFill/>
        </p:spPr>
        <p:txBody>
          <a:bodyPr wrap="none">
            <a:spAutoFit/>
          </a:bodyPr>
          <a:lstStyle/>
          <a:p>
            <a:pPr defTabSz="457200">
              <a:defRPr/>
            </a:pPr>
            <a:r>
              <a:rPr lang="en-US" sz="1800" dirty="0">
                <a:effectLst>
                  <a:outerShdw blurRad="38100" dist="38100" dir="2700000" algn="tl">
                    <a:srgbClr val="C0C0C0"/>
                  </a:outerShdw>
                </a:effectLst>
                <a:latin typeface="Calibri" pitchFamily="34" charset="0"/>
                <a:ea typeface="ＭＳ Ｐゴシック" charset="-128"/>
              </a:rPr>
              <a:t>Warmer upwelling zones</a:t>
            </a:r>
          </a:p>
          <a:p>
            <a:pPr defTabSz="457200">
              <a:defRPr/>
            </a:pPr>
            <a:endParaRPr lang="en-US" sz="1800" dirty="0">
              <a:latin typeface="Calibri" pitchFamily="34" charset="0"/>
              <a:ea typeface="ＭＳ Ｐゴシック" charset="-128"/>
            </a:endParaRPr>
          </a:p>
        </p:txBody>
      </p:sp>
      <p:sp>
        <p:nvSpPr>
          <p:cNvPr id="24586" name="Rectangle 2"/>
          <p:cNvSpPr>
            <a:spLocks noChangeArrowheads="1"/>
          </p:cNvSpPr>
          <p:nvPr/>
        </p:nvSpPr>
        <p:spPr bwMode="auto">
          <a:xfrm>
            <a:off x="0" y="0"/>
            <a:ext cx="9144000" cy="609600"/>
          </a:xfrm>
          <a:prstGeom prst="rect">
            <a:avLst/>
          </a:prstGeom>
          <a:noFill/>
          <a:ln w="9525">
            <a:noFill/>
            <a:miter lim="800000"/>
            <a:headEnd/>
            <a:tailEnd/>
          </a:ln>
        </p:spPr>
        <p:txBody>
          <a:bodyPr/>
          <a:lstStyle/>
          <a:p>
            <a:pPr>
              <a:lnSpc>
                <a:spcPct val="130000"/>
              </a:lnSpc>
              <a:spcBef>
                <a:spcPct val="50000"/>
              </a:spcBef>
              <a:buFont typeface="Times" pitchFamily="18" charset="0"/>
              <a:buNone/>
            </a:pPr>
            <a:r>
              <a:rPr lang="en-GB" sz="3200" b="1" dirty="0">
                <a:latin typeface="Calibri" pitchFamily="34" charset="0"/>
              </a:rPr>
              <a:t> </a:t>
            </a:r>
            <a:r>
              <a:rPr lang="en-GB" sz="3200" b="1" dirty="0">
                <a:latin typeface="Calibri" pitchFamily="34" charset="0"/>
              </a:rPr>
              <a:t>V</a:t>
            </a:r>
            <a:r>
              <a:rPr lang="en-GB" sz="3200" b="1" dirty="0" smtClean="0">
                <a:latin typeface="Calibri" pitchFamily="34" charset="0"/>
              </a:rPr>
              <a:t>iew </a:t>
            </a:r>
            <a:r>
              <a:rPr lang="en-GB" sz="3200" b="1" dirty="0">
                <a:latin typeface="Calibri" pitchFamily="34" charset="0"/>
              </a:rPr>
              <a:t>of mid-Pliocene environments</a:t>
            </a:r>
            <a:endParaRPr lang="en-GB" sz="3200" dirty="0">
              <a:latin typeface="Calibri" pitchFamily="34" charset="0"/>
            </a:endParaRPr>
          </a:p>
        </p:txBody>
      </p:sp>
    </p:spTree>
    <p:extLst>
      <p:ext uri="{BB962C8B-B14F-4D97-AF65-F5344CB8AC3E}">
        <p14:creationId xmlns:p14="http://schemas.microsoft.com/office/powerpoint/2010/main" val="2273321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itle 1"/>
          <p:cNvSpPr>
            <a:spLocks/>
          </p:cNvSpPr>
          <p:nvPr/>
        </p:nvSpPr>
        <p:spPr bwMode="ltGray">
          <a:xfrm>
            <a:off x="1763713" y="890612"/>
            <a:ext cx="5729287" cy="738188"/>
          </a:xfrm>
          <a:prstGeom prst="rect">
            <a:avLst/>
          </a:prstGeom>
          <a:solidFill>
            <a:schemeClr val="bg1"/>
          </a:solidFill>
          <a:ln w="9525">
            <a:noFill/>
            <a:miter lim="800000"/>
            <a:headEnd/>
            <a:tailEnd/>
          </a:ln>
        </p:spPr>
        <p:txBody>
          <a:bodyPr anchor="ctr"/>
          <a:lstStyle/>
          <a:p>
            <a:pPr algn="ctr" eaLnBrk="0" hangingPunct="0"/>
            <a:r>
              <a:rPr lang="en-US" sz="2400" dirty="0">
                <a:latin typeface="Calibri" pitchFamily="34" charset="0"/>
              </a:rPr>
              <a:t>mid-Pliocene conditions</a:t>
            </a:r>
          </a:p>
        </p:txBody>
      </p:sp>
      <p:grpSp>
        <p:nvGrpSpPr>
          <p:cNvPr id="11" name="Group 10"/>
          <p:cNvGrpSpPr/>
          <p:nvPr/>
        </p:nvGrpSpPr>
        <p:grpSpPr>
          <a:xfrm>
            <a:off x="-1" y="-1096"/>
            <a:ext cx="9144001" cy="1080500"/>
            <a:chOff x="-1" y="-1096"/>
            <a:chExt cx="9144001" cy="1080500"/>
          </a:xfrm>
        </p:grpSpPr>
        <p:pic>
          <p:nvPicPr>
            <p:cNvPr id="12" name="Picture 11"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13" name="Rectangle 12"/>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pic>
        <p:nvPicPr>
          <p:cNvPr id="25602" name="Picture 3" descr="biome_VEG_globe_60W40N.pdf"/>
          <p:cNvPicPr>
            <a:picLocks noChangeAspect="1"/>
          </p:cNvPicPr>
          <p:nvPr/>
        </p:nvPicPr>
        <p:blipFill>
          <a:blip r:embed="rId5" cstate="print"/>
          <a:srcRect/>
          <a:stretch>
            <a:fillRect/>
          </a:stretch>
        </p:blipFill>
        <p:spPr bwMode="auto">
          <a:xfrm>
            <a:off x="1638300" y="1556792"/>
            <a:ext cx="5973763" cy="5214938"/>
          </a:xfrm>
          <a:prstGeom prst="rect">
            <a:avLst/>
          </a:prstGeom>
          <a:noFill/>
          <a:ln w="9525">
            <a:noFill/>
            <a:miter lim="800000"/>
            <a:headEnd/>
            <a:tailEnd/>
          </a:ln>
        </p:spPr>
      </p:pic>
      <p:sp>
        <p:nvSpPr>
          <p:cNvPr id="8" name="TextBox 7"/>
          <p:cNvSpPr txBox="1"/>
          <p:nvPr/>
        </p:nvSpPr>
        <p:spPr>
          <a:xfrm>
            <a:off x="6372200" y="2305050"/>
            <a:ext cx="1911350" cy="366713"/>
          </a:xfrm>
          <a:prstGeom prst="rect">
            <a:avLst/>
          </a:prstGeom>
          <a:noFill/>
        </p:spPr>
        <p:txBody>
          <a:bodyPr wrap="none">
            <a:spAutoFit/>
          </a:bodyPr>
          <a:lstStyle/>
          <a:p>
            <a:pPr defTabSz="457200">
              <a:defRPr/>
            </a:pPr>
            <a:r>
              <a:rPr lang="en-US" sz="1800" dirty="0">
                <a:effectLst>
                  <a:outerShdw blurRad="38100" dist="38100" dir="2700000" algn="tl">
                    <a:srgbClr val="C0C0C0"/>
                  </a:outerShdw>
                </a:effectLst>
                <a:latin typeface="Calibri" pitchFamily="34" charset="0"/>
                <a:ea typeface="ＭＳ Ｐゴシック" charset="-128"/>
              </a:rPr>
              <a:t>Reduced deserts</a:t>
            </a:r>
          </a:p>
        </p:txBody>
      </p:sp>
      <p:sp>
        <p:nvSpPr>
          <p:cNvPr id="9" name="TextBox 8"/>
          <p:cNvSpPr txBox="1"/>
          <p:nvPr/>
        </p:nvSpPr>
        <p:spPr>
          <a:xfrm>
            <a:off x="276225" y="2126184"/>
            <a:ext cx="3143250" cy="366712"/>
          </a:xfrm>
          <a:prstGeom prst="rect">
            <a:avLst/>
          </a:prstGeom>
          <a:noFill/>
        </p:spPr>
        <p:txBody>
          <a:bodyPr wrap="none">
            <a:spAutoFit/>
          </a:bodyPr>
          <a:lstStyle/>
          <a:p>
            <a:pPr defTabSz="457200">
              <a:defRPr/>
            </a:pPr>
            <a:r>
              <a:rPr lang="en-US" sz="1800" dirty="0">
                <a:effectLst>
                  <a:outerShdw blurRad="38100" dist="38100" dir="2700000" algn="tl">
                    <a:srgbClr val="C0C0C0"/>
                  </a:outerShdw>
                </a:effectLst>
                <a:latin typeface="Calibri" pitchFamily="34" charset="0"/>
                <a:ea typeface="ＭＳ Ｐゴシック" charset="-128"/>
              </a:rPr>
              <a:t>Tundra BIOME nearly absent</a:t>
            </a:r>
          </a:p>
        </p:txBody>
      </p:sp>
      <p:sp>
        <p:nvSpPr>
          <p:cNvPr id="10" name="TextBox 9"/>
          <p:cNvSpPr txBox="1">
            <a:spLocks noChangeArrowheads="1"/>
          </p:cNvSpPr>
          <p:nvPr/>
        </p:nvSpPr>
        <p:spPr bwMode="auto">
          <a:xfrm>
            <a:off x="461417" y="3630613"/>
            <a:ext cx="2238375" cy="641350"/>
          </a:xfrm>
          <a:prstGeom prst="rect">
            <a:avLst/>
          </a:prstGeom>
          <a:noFill/>
          <a:ln w="9525">
            <a:noFill/>
            <a:miter lim="800000"/>
            <a:headEnd/>
            <a:tailEnd/>
          </a:ln>
        </p:spPr>
        <p:txBody>
          <a:bodyPr>
            <a:spAutoFit/>
          </a:bodyPr>
          <a:lstStyle/>
          <a:p>
            <a:pPr algn="ctr" defTabSz="457200">
              <a:defRPr/>
            </a:pPr>
            <a:r>
              <a:rPr lang="en-US" sz="1800" dirty="0" err="1">
                <a:effectLst>
                  <a:outerShdw blurRad="38100" dist="38100" dir="2700000" algn="tl">
                    <a:srgbClr val="C0C0C0"/>
                  </a:outerShdw>
                </a:effectLst>
                <a:latin typeface="Calibri" pitchFamily="34" charset="0"/>
                <a:ea typeface="ＭＳ Ｐゴシック" charset="-128"/>
              </a:rPr>
              <a:t>Poleward</a:t>
            </a:r>
            <a:r>
              <a:rPr lang="en-US" sz="1800" dirty="0">
                <a:effectLst>
                  <a:outerShdw blurRad="38100" dist="38100" dir="2700000" algn="tl">
                    <a:srgbClr val="C0C0C0"/>
                  </a:outerShdw>
                </a:effectLst>
                <a:latin typeface="Calibri" pitchFamily="34" charset="0"/>
                <a:ea typeface="ＭＳ Ｐゴシック" charset="-128"/>
              </a:rPr>
              <a:t> shift in </a:t>
            </a:r>
          </a:p>
          <a:p>
            <a:pPr algn="ctr" defTabSz="457200">
              <a:defRPr/>
            </a:pPr>
            <a:r>
              <a:rPr lang="en-US" sz="1800" dirty="0">
                <a:effectLst>
                  <a:outerShdw blurRad="38100" dist="38100" dir="2700000" algn="tl">
                    <a:srgbClr val="C0C0C0"/>
                  </a:outerShdw>
                </a:effectLst>
                <a:latin typeface="Calibri" pitchFamily="34" charset="0"/>
                <a:ea typeface="ＭＳ Ｐゴシック" charset="-128"/>
              </a:rPr>
              <a:t>most BIOMES</a:t>
            </a:r>
          </a:p>
        </p:txBody>
      </p:sp>
      <p:sp>
        <p:nvSpPr>
          <p:cNvPr id="25607" name="Rectangle 2"/>
          <p:cNvSpPr>
            <a:spLocks noChangeArrowheads="1"/>
          </p:cNvSpPr>
          <p:nvPr/>
        </p:nvSpPr>
        <p:spPr bwMode="auto">
          <a:xfrm>
            <a:off x="0" y="82550"/>
            <a:ext cx="9144000" cy="609600"/>
          </a:xfrm>
          <a:prstGeom prst="rect">
            <a:avLst/>
          </a:prstGeom>
          <a:noFill/>
          <a:ln w="9525">
            <a:noFill/>
            <a:miter lim="800000"/>
            <a:headEnd/>
            <a:tailEnd/>
          </a:ln>
        </p:spPr>
        <p:txBody>
          <a:bodyPr/>
          <a:lstStyle/>
          <a:p>
            <a:pPr>
              <a:lnSpc>
                <a:spcPct val="130000"/>
              </a:lnSpc>
              <a:spcBef>
                <a:spcPct val="50000"/>
              </a:spcBef>
              <a:buFont typeface="Times" pitchFamily="18" charset="0"/>
              <a:buNone/>
            </a:pPr>
            <a:r>
              <a:rPr lang="en-GB" sz="3200" b="1" dirty="0" smtClean="0">
                <a:latin typeface="Calibri" pitchFamily="34" charset="0"/>
              </a:rPr>
              <a:t>Changing </a:t>
            </a:r>
            <a:r>
              <a:rPr lang="en-GB" sz="3200" b="1" dirty="0">
                <a:latin typeface="Calibri" pitchFamily="34" charset="0"/>
              </a:rPr>
              <a:t>view of mid-Pliocene environments</a:t>
            </a:r>
            <a:endParaRPr lang="en-GB" sz="3200" dirty="0">
              <a:latin typeface="Calibri" pitchFamily="34" charset="0"/>
            </a:endParaRPr>
          </a:p>
        </p:txBody>
      </p:sp>
    </p:spTree>
    <p:extLst>
      <p:ext uri="{BB962C8B-B14F-4D97-AF65-F5344CB8AC3E}">
        <p14:creationId xmlns:p14="http://schemas.microsoft.com/office/powerpoint/2010/main" val="2651761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1" y="-1096"/>
            <a:ext cx="9144001" cy="1080500"/>
            <a:chOff x="-1" y="-1096"/>
            <a:chExt cx="9144001" cy="1080500"/>
          </a:xfrm>
        </p:grpSpPr>
        <p:pic>
          <p:nvPicPr>
            <p:cNvPr id="74" name="Picture 73"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5" name="Rectangle 74"/>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6"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pic>
        <p:nvPicPr>
          <p:cNvPr id="40" name="Picture 39" descr="NSF logo.jpg"/>
          <p:cNvPicPr>
            <a:picLocks noChangeAspect="1"/>
          </p:cNvPicPr>
          <p:nvPr/>
        </p:nvPicPr>
        <p:blipFill>
          <a:blip r:embed="rId4" cstate="print"/>
          <a:stretch>
            <a:fillRect/>
          </a:stretch>
        </p:blipFill>
        <p:spPr>
          <a:xfrm>
            <a:off x="2411760" y="1916832"/>
            <a:ext cx="1074340" cy="1080810"/>
          </a:xfrm>
          <a:prstGeom prst="rect">
            <a:avLst/>
          </a:prstGeom>
        </p:spPr>
      </p:pic>
      <p:pic>
        <p:nvPicPr>
          <p:cNvPr id="17" name="Picture 24"/>
          <p:cNvPicPr>
            <a:picLocks noChangeAspect="1"/>
          </p:cNvPicPr>
          <p:nvPr/>
        </p:nvPicPr>
        <p:blipFill>
          <a:blip r:embed="rId5" cstate="print">
            <a:alphaModFix/>
          </a:blip>
          <a:srcRect/>
          <a:stretch>
            <a:fillRect/>
          </a:stretch>
        </p:blipFill>
        <p:spPr bwMode="auto">
          <a:xfrm>
            <a:off x="840915" y="3567398"/>
            <a:ext cx="2035539" cy="759229"/>
          </a:xfrm>
          <a:prstGeom prst="rect">
            <a:avLst/>
          </a:prstGeom>
          <a:noFill/>
          <a:ln w="9525">
            <a:noFill/>
            <a:miter lim="800000"/>
            <a:headEnd/>
            <a:tailEnd/>
          </a:ln>
        </p:spPr>
      </p:pic>
      <p:pic>
        <p:nvPicPr>
          <p:cNvPr id="66" name="Picture 65" descr="pliomiplogo_web.png"/>
          <p:cNvPicPr>
            <a:picLocks noChangeAspect="1"/>
          </p:cNvPicPr>
          <p:nvPr/>
        </p:nvPicPr>
        <p:blipFill>
          <a:blip r:embed="rId6" cstate="print"/>
          <a:stretch>
            <a:fillRect/>
          </a:stretch>
        </p:blipFill>
        <p:spPr>
          <a:xfrm>
            <a:off x="65379" y="87004"/>
            <a:ext cx="1022370" cy="955981"/>
          </a:xfrm>
          <a:prstGeom prst="rect">
            <a:avLst/>
          </a:prstGeom>
        </p:spPr>
      </p:pic>
      <p:pic>
        <p:nvPicPr>
          <p:cNvPr id="59" name="Picture 58" descr="British_Geological_Survey_logo.jpg"/>
          <p:cNvPicPr>
            <a:picLocks noChangeAspect="1"/>
          </p:cNvPicPr>
          <p:nvPr/>
        </p:nvPicPr>
        <p:blipFill>
          <a:blip r:embed="rId7" cstate="print">
            <a:alphaModFix/>
          </a:blip>
          <a:srcRect r="17596"/>
          <a:stretch>
            <a:fillRect/>
          </a:stretch>
        </p:blipFill>
        <p:spPr>
          <a:xfrm>
            <a:off x="84387" y="2327304"/>
            <a:ext cx="2405990" cy="653897"/>
          </a:xfrm>
          <a:prstGeom prst="rect">
            <a:avLst/>
          </a:prstGeom>
        </p:spPr>
      </p:pic>
      <p:pic>
        <p:nvPicPr>
          <p:cNvPr id="38" name="Picture 37" descr="big_logo_new.gif"/>
          <p:cNvPicPr>
            <a:picLocks noChangeAspect="1"/>
          </p:cNvPicPr>
          <p:nvPr/>
        </p:nvPicPr>
        <p:blipFill>
          <a:blip r:embed="rId8" cstate="print">
            <a:alphaModFix/>
          </a:blip>
          <a:srcRect t="22857" b="5714"/>
          <a:stretch>
            <a:fillRect/>
          </a:stretch>
        </p:blipFill>
        <p:spPr>
          <a:xfrm>
            <a:off x="4625472" y="5468029"/>
            <a:ext cx="4508802" cy="1352647"/>
          </a:xfrm>
          <a:prstGeom prst="rect">
            <a:avLst/>
          </a:prstGeom>
        </p:spPr>
      </p:pic>
      <p:pic>
        <p:nvPicPr>
          <p:cNvPr id="61" name="Picture 60" descr="brown_logo.jpg"/>
          <p:cNvPicPr>
            <a:picLocks noChangeAspect="1"/>
          </p:cNvPicPr>
          <p:nvPr/>
        </p:nvPicPr>
        <p:blipFill>
          <a:blip r:embed="rId9" cstate="print">
            <a:alphaModFix/>
          </a:blip>
          <a:stretch>
            <a:fillRect/>
          </a:stretch>
        </p:blipFill>
        <p:spPr>
          <a:xfrm>
            <a:off x="4884935" y="4125502"/>
            <a:ext cx="1458691" cy="1680412"/>
          </a:xfrm>
          <a:prstGeom prst="rect">
            <a:avLst/>
          </a:prstGeom>
        </p:spPr>
      </p:pic>
      <p:pic>
        <p:nvPicPr>
          <p:cNvPr id="10" name="mason_logo.gif" descr="/Users/harrydowsett/Desktop/mason_logo.gif"/>
          <p:cNvPicPr>
            <a:picLocks noChangeAspect="1"/>
          </p:cNvPicPr>
          <p:nvPr/>
        </p:nvPicPr>
        <p:blipFill>
          <a:blip r:embed="rId10" cstate="print">
            <a:alphaModFix/>
          </a:blip>
          <a:stretch>
            <a:fillRect/>
          </a:stretch>
        </p:blipFill>
        <p:spPr>
          <a:xfrm>
            <a:off x="7973042" y="4317150"/>
            <a:ext cx="1094430" cy="684907"/>
          </a:xfrm>
          <a:prstGeom prst="rect">
            <a:avLst/>
          </a:prstGeom>
          <a:effectLst/>
        </p:spPr>
      </p:pic>
      <p:pic>
        <p:nvPicPr>
          <p:cNvPr id="43" name="Picture 42" descr="siu_logo.gif"/>
          <p:cNvPicPr>
            <a:picLocks noChangeAspect="1"/>
          </p:cNvPicPr>
          <p:nvPr/>
        </p:nvPicPr>
        <p:blipFill>
          <a:blip r:embed="rId11" cstate="print">
            <a:alphaModFix/>
          </a:blip>
          <a:srcRect l="2466" r="7397" b="6400"/>
          <a:stretch>
            <a:fillRect/>
          </a:stretch>
        </p:blipFill>
        <p:spPr>
          <a:xfrm>
            <a:off x="7105455" y="4317535"/>
            <a:ext cx="854679" cy="683866"/>
          </a:xfrm>
          <a:prstGeom prst="rect">
            <a:avLst/>
          </a:prstGeom>
        </p:spPr>
      </p:pic>
      <p:pic>
        <p:nvPicPr>
          <p:cNvPr id="30" name="Picture 29" descr="PowellCtrV16.pdf"/>
          <p:cNvPicPr>
            <a:picLocks noChangeAspect="1"/>
          </p:cNvPicPr>
          <p:nvPr/>
        </p:nvPicPr>
        <p:blipFill>
          <a:blip r:embed="rId12" cstate="print">
            <a:alphaModFix/>
          </a:blip>
          <a:srcRect l="21460" t="12842" r="30813" b="26293"/>
          <a:stretch>
            <a:fillRect/>
          </a:stretch>
        </p:blipFill>
        <p:spPr>
          <a:xfrm>
            <a:off x="8243874" y="2204865"/>
            <a:ext cx="720614" cy="1080120"/>
          </a:xfrm>
          <a:prstGeom prst="rect">
            <a:avLst/>
          </a:prstGeom>
        </p:spPr>
      </p:pic>
      <p:pic>
        <p:nvPicPr>
          <p:cNvPr id="50" name="Picture 49" descr="Bjerknes CCR.jpg"/>
          <p:cNvPicPr>
            <a:picLocks noChangeAspect="1"/>
          </p:cNvPicPr>
          <p:nvPr/>
        </p:nvPicPr>
        <p:blipFill>
          <a:blip r:embed="rId13" cstate="print">
            <a:alphaModFix/>
          </a:blip>
          <a:stretch>
            <a:fillRect/>
          </a:stretch>
        </p:blipFill>
        <p:spPr>
          <a:xfrm>
            <a:off x="6588224" y="3356992"/>
            <a:ext cx="1695462" cy="431653"/>
          </a:xfrm>
          <a:prstGeom prst="rect">
            <a:avLst/>
          </a:prstGeom>
          <a:ln w="9525" cap="flat" cmpd="sng" algn="ctr">
            <a:noFill/>
            <a:prstDash val="solid"/>
            <a:round/>
            <a:headEnd type="none" w="med" len="med"/>
            <a:tailEnd type="none" w="med" len="med"/>
          </a:ln>
        </p:spPr>
      </p:pic>
      <p:pic>
        <p:nvPicPr>
          <p:cNvPr id="45" name="Picture 44" descr="Bristol logo-ltr.tiff"/>
          <p:cNvPicPr>
            <a:picLocks noChangeAspect="1"/>
          </p:cNvPicPr>
          <p:nvPr/>
        </p:nvPicPr>
        <p:blipFill>
          <a:blip r:embed="rId14" cstate="print">
            <a:alphaModFix/>
          </a:blip>
          <a:stretch>
            <a:fillRect/>
          </a:stretch>
        </p:blipFill>
        <p:spPr>
          <a:xfrm>
            <a:off x="107504" y="1601467"/>
            <a:ext cx="1944216" cy="562062"/>
          </a:xfrm>
          <a:prstGeom prst="rect">
            <a:avLst/>
          </a:prstGeom>
        </p:spPr>
      </p:pic>
      <p:pic>
        <p:nvPicPr>
          <p:cNvPr id="37" name="Picture 36" descr="cu_logo.gif"/>
          <p:cNvPicPr>
            <a:picLocks noChangeAspect="1"/>
          </p:cNvPicPr>
          <p:nvPr/>
        </p:nvPicPr>
        <p:blipFill>
          <a:blip r:embed="rId15" cstate="print">
            <a:alphaModFix/>
          </a:blip>
          <a:stretch>
            <a:fillRect/>
          </a:stretch>
        </p:blipFill>
        <p:spPr>
          <a:xfrm>
            <a:off x="4508301" y="5814913"/>
            <a:ext cx="3688660" cy="602005"/>
          </a:xfrm>
          <a:prstGeom prst="rect">
            <a:avLst/>
          </a:prstGeom>
        </p:spPr>
      </p:pic>
      <p:pic>
        <p:nvPicPr>
          <p:cNvPr id="29" name="Picture 28"/>
          <p:cNvPicPr>
            <a:picLocks noChangeAspect="1"/>
          </p:cNvPicPr>
          <p:nvPr/>
        </p:nvPicPr>
        <p:blipFill>
          <a:blip r:embed="rId16" cstate="print">
            <a:alphaModFix/>
          </a:blip>
          <a:stretch>
            <a:fillRect/>
          </a:stretch>
        </p:blipFill>
        <p:spPr>
          <a:xfrm>
            <a:off x="8407423" y="5035308"/>
            <a:ext cx="642917" cy="417887"/>
          </a:xfrm>
          <a:prstGeom prst="rect">
            <a:avLst/>
          </a:prstGeom>
        </p:spPr>
      </p:pic>
      <p:pic>
        <p:nvPicPr>
          <p:cNvPr id="36" name="Picture 35" descr="Mendenhall logo.jpg"/>
          <p:cNvPicPr>
            <a:picLocks noChangeAspect="1"/>
          </p:cNvPicPr>
          <p:nvPr/>
        </p:nvPicPr>
        <p:blipFill>
          <a:blip r:embed="rId17" cstate="print"/>
          <a:stretch>
            <a:fillRect/>
          </a:stretch>
        </p:blipFill>
        <p:spPr>
          <a:xfrm>
            <a:off x="19599" y="5834339"/>
            <a:ext cx="2901501" cy="1019706"/>
          </a:xfrm>
          <a:prstGeom prst="rect">
            <a:avLst/>
          </a:prstGeom>
        </p:spPr>
      </p:pic>
      <p:pic>
        <p:nvPicPr>
          <p:cNvPr id="62" name="Picture 61" descr="u derby logo.png"/>
          <p:cNvPicPr>
            <a:picLocks noChangeAspect="1"/>
          </p:cNvPicPr>
          <p:nvPr/>
        </p:nvPicPr>
        <p:blipFill>
          <a:blip r:embed="rId18" cstate="print"/>
          <a:srcRect t="-10723"/>
          <a:stretch>
            <a:fillRect/>
          </a:stretch>
        </p:blipFill>
        <p:spPr>
          <a:xfrm>
            <a:off x="6500201" y="5440867"/>
            <a:ext cx="1704406" cy="392449"/>
          </a:xfrm>
          <a:prstGeom prst="rect">
            <a:avLst/>
          </a:prstGeom>
          <a:solidFill>
            <a:schemeClr val="tx1">
              <a:lumMod val="50000"/>
              <a:lumOff val="50000"/>
            </a:schemeClr>
          </a:solidFill>
        </p:spPr>
      </p:pic>
      <p:pic>
        <p:nvPicPr>
          <p:cNvPr id="58" name="Picture 57" descr="baslogo1000.gif"/>
          <p:cNvPicPr>
            <a:picLocks noChangeAspect="1"/>
          </p:cNvPicPr>
          <p:nvPr/>
        </p:nvPicPr>
        <p:blipFill>
          <a:blip r:embed="rId19" cstate="print">
            <a:alphaModFix/>
          </a:blip>
          <a:stretch>
            <a:fillRect/>
          </a:stretch>
        </p:blipFill>
        <p:spPr>
          <a:xfrm>
            <a:off x="1130144" y="5723466"/>
            <a:ext cx="2743718" cy="642105"/>
          </a:xfrm>
          <a:prstGeom prst="rect">
            <a:avLst/>
          </a:prstGeom>
        </p:spPr>
      </p:pic>
      <p:pic>
        <p:nvPicPr>
          <p:cNvPr id="51" name="Picture 50" descr="NASA_logo_big.png"/>
          <p:cNvPicPr>
            <a:picLocks noChangeAspect="1"/>
          </p:cNvPicPr>
          <p:nvPr/>
        </p:nvPicPr>
        <p:blipFill>
          <a:blip r:embed="rId20" cstate="print">
            <a:alphaModFix/>
          </a:blip>
          <a:stretch>
            <a:fillRect/>
          </a:stretch>
        </p:blipFill>
        <p:spPr>
          <a:xfrm>
            <a:off x="3264921" y="5738805"/>
            <a:ext cx="1256041" cy="1075327"/>
          </a:xfrm>
          <a:prstGeom prst="rect">
            <a:avLst/>
          </a:prstGeom>
        </p:spPr>
      </p:pic>
      <p:pic>
        <p:nvPicPr>
          <p:cNvPr id="60" name="Picture 59" descr="Leicester logo white-blue.png"/>
          <p:cNvPicPr>
            <a:picLocks noChangeAspect="1"/>
          </p:cNvPicPr>
          <p:nvPr/>
        </p:nvPicPr>
        <p:blipFill>
          <a:blip r:embed="rId21" cstate="print">
            <a:alphaModFix/>
          </a:blip>
          <a:stretch>
            <a:fillRect/>
          </a:stretch>
        </p:blipFill>
        <p:spPr>
          <a:xfrm>
            <a:off x="73898" y="4939490"/>
            <a:ext cx="2995121" cy="777154"/>
          </a:xfrm>
          <a:prstGeom prst="rect">
            <a:avLst/>
          </a:prstGeom>
        </p:spPr>
      </p:pic>
      <p:pic>
        <p:nvPicPr>
          <p:cNvPr id="47" name="Picture 46" descr="ncar_highres_transparent.png"/>
          <p:cNvPicPr>
            <a:picLocks noChangeAspect="1"/>
          </p:cNvPicPr>
          <p:nvPr/>
        </p:nvPicPr>
        <p:blipFill>
          <a:blip r:embed="rId22" cstate="print">
            <a:alphaModFix/>
          </a:blip>
          <a:srcRect r="1800" b="4768"/>
          <a:stretch>
            <a:fillRect/>
          </a:stretch>
        </p:blipFill>
        <p:spPr>
          <a:xfrm>
            <a:off x="19599" y="4001105"/>
            <a:ext cx="3028121" cy="1108556"/>
          </a:xfrm>
          <a:prstGeom prst="rect">
            <a:avLst/>
          </a:prstGeom>
        </p:spPr>
      </p:pic>
      <p:pic>
        <p:nvPicPr>
          <p:cNvPr id="52" name="Picture 51" descr="LSCE.jpg"/>
          <p:cNvPicPr>
            <a:picLocks noChangeAspect="1"/>
          </p:cNvPicPr>
          <p:nvPr/>
        </p:nvPicPr>
        <p:blipFill>
          <a:blip r:embed="rId23" cstate="print">
            <a:alphaModFix/>
          </a:blip>
          <a:srcRect l="20362" t="12194" r="16629" b="18003"/>
          <a:stretch>
            <a:fillRect/>
          </a:stretch>
        </p:blipFill>
        <p:spPr>
          <a:xfrm>
            <a:off x="4239063" y="4134730"/>
            <a:ext cx="810934" cy="1099414"/>
          </a:xfrm>
          <a:prstGeom prst="rect">
            <a:avLst/>
          </a:prstGeom>
        </p:spPr>
      </p:pic>
      <p:pic>
        <p:nvPicPr>
          <p:cNvPr id="42" name="Picture 41" descr="jhwk4C_RF_OL.jpg"/>
          <p:cNvPicPr>
            <a:picLocks noChangeAspect="1"/>
          </p:cNvPicPr>
          <p:nvPr/>
        </p:nvPicPr>
        <p:blipFill>
          <a:blip r:embed="rId24" cstate="print">
            <a:alphaModFix/>
          </a:blip>
          <a:srcRect r="1069"/>
          <a:stretch>
            <a:fillRect/>
          </a:stretch>
        </p:blipFill>
        <p:spPr>
          <a:xfrm>
            <a:off x="6081221" y="4383479"/>
            <a:ext cx="1007744" cy="907704"/>
          </a:xfrm>
          <a:prstGeom prst="rect">
            <a:avLst/>
          </a:prstGeom>
        </p:spPr>
      </p:pic>
      <p:pic>
        <p:nvPicPr>
          <p:cNvPr id="41" name="Picture 40" descr="logo.png"/>
          <p:cNvPicPr>
            <a:picLocks noChangeAspect="1"/>
          </p:cNvPicPr>
          <p:nvPr/>
        </p:nvPicPr>
        <p:blipFill>
          <a:blip r:embed="rId25" cstate="print">
            <a:alphaModFix/>
          </a:blip>
          <a:stretch>
            <a:fillRect/>
          </a:stretch>
        </p:blipFill>
        <p:spPr>
          <a:xfrm>
            <a:off x="6938340" y="5033178"/>
            <a:ext cx="1431309" cy="374401"/>
          </a:xfrm>
          <a:prstGeom prst="rect">
            <a:avLst/>
          </a:prstGeom>
        </p:spPr>
      </p:pic>
      <p:pic>
        <p:nvPicPr>
          <p:cNvPr id="46" name="Picture 45" descr="U HongKong logo_20.jpg"/>
          <p:cNvPicPr>
            <a:picLocks noChangeAspect="1"/>
          </p:cNvPicPr>
          <p:nvPr/>
        </p:nvPicPr>
        <p:blipFill>
          <a:blip r:embed="rId26" cstate="print"/>
          <a:stretch>
            <a:fillRect/>
          </a:stretch>
        </p:blipFill>
        <p:spPr>
          <a:xfrm>
            <a:off x="7206229" y="2299355"/>
            <a:ext cx="822155" cy="918546"/>
          </a:xfrm>
          <a:prstGeom prst="rect">
            <a:avLst/>
          </a:prstGeom>
        </p:spPr>
      </p:pic>
      <p:pic>
        <p:nvPicPr>
          <p:cNvPr id="57" name="Picture 56" descr="AORI U Tokyo logo.jpg"/>
          <p:cNvPicPr>
            <a:picLocks noChangeAspect="1"/>
          </p:cNvPicPr>
          <p:nvPr/>
        </p:nvPicPr>
        <p:blipFill>
          <a:blip r:embed="rId27" cstate="print">
            <a:alphaModFix/>
          </a:blip>
          <a:srcRect l="11467" t="9195" r="11362" b="12468"/>
          <a:stretch>
            <a:fillRect/>
          </a:stretch>
        </p:blipFill>
        <p:spPr>
          <a:xfrm>
            <a:off x="3219368" y="4286052"/>
            <a:ext cx="853088" cy="865989"/>
          </a:xfrm>
          <a:prstGeom prst="rect">
            <a:avLst/>
          </a:prstGeom>
        </p:spPr>
      </p:pic>
      <p:pic>
        <p:nvPicPr>
          <p:cNvPr id="64" name="Picture 63" descr="Smithsonian Inst. logo.tiff"/>
          <p:cNvPicPr>
            <a:picLocks noChangeAspect="1"/>
          </p:cNvPicPr>
          <p:nvPr/>
        </p:nvPicPr>
        <p:blipFill>
          <a:blip r:embed="rId28" cstate="print"/>
          <a:stretch>
            <a:fillRect/>
          </a:stretch>
        </p:blipFill>
        <p:spPr>
          <a:xfrm>
            <a:off x="6010571" y="2283396"/>
            <a:ext cx="1246978" cy="991715"/>
          </a:xfrm>
          <a:prstGeom prst="rect">
            <a:avLst/>
          </a:prstGeom>
        </p:spPr>
      </p:pic>
      <p:pic>
        <p:nvPicPr>
          <p:cNvPr id="49" name="Picture 48" descr="U Tskuba logo.gif"/>
          <p:cNvPicPr>
            <a:picLocks noChangeAspect="1"/>
          </p:cNvPicPr>
          <p:nvPr/>
        </p:nvPicPr>
        <p:blipFill>
          <a:blip r:embed="rId29" cstate="print">
            <a:alphaModFix/>
          </a:blip>
          <a:stretch>
            <a:fillRect/>
          </a:stretch>
        </p:blipFill>
        <p:spPr>
          <a:xfrm>
            <a:off x="7236296" y="3789040"/>
            <a:ext cx="1758785" cy="381066"/>
          </a:xfrm>
          <a:prstGeom prst="rect">
            <a:avLst/>
          </a:prstGeom>
        </p:spPr>
      </p:pic>
      <p:pic>
        <p:nvPicPr>
          <p:cNvPr id="56" name="Picture 55" descr="JAMSTEC_logo.png"/>
          <p:cNvPicPr>
            <a:picLocks noChangeAspect="1"/>
          </p:cNvPicPr>
          <p:nvPr/>
        </p:nvPicPr>
        <p:blipFill>
          <a:blip r:embed="rId30" cstate="print">
            <a:alphaModFix/>
          </a:blip>
          <a:stretch>
            <a:fillRect/>
          </a:stretch>
        </p:blipFill>
        <p:spPr>
          <a:xfrm>
            <a:off x="93186" y="3085980"/>
            <a:ext cx="915125" cy="915125"/>
          </a:xfrm>
          <a:prstGeom prst="rect">
            <a:avLst/>
          </a:prstGeom>
        </p:spPr>
      </p:pic>
      <p:pic>
        <p:nvPicPr>
          <p:cNvPr id="63" name="Picture 62" descr="NERC logo1000.gif"/>
          <p:cNvPicPr>
            <a:picLocks noChangeAspect="1"/>
          </p:cNvPicPr>
          <p:nvPr/>
        </p:nvPicPr>
        <p:blipFill>
          <a:blip r:embed="rId31" cstate="print">
            <a:alphaModFix/>
          </a:blip>
          <a:stretch>
            <a:fillRect/>
          </a:stretch>
        </p:blipFill>
        <p:spPr>
          <a:xfrm>
            <a:off x="1143100" y="2951887"/>
            <a:ext cx="1938385" cy="610456"/>
          </a:xfrm>
          <a:prstGeom prst="rect">
            <a:avLst/>
          </a:prstGeom>
        </p:spPr>
      </p:pic>
      <p:grpSp>
        <p:nvGrpSpPr>
          <p:cNvPr id="2" name="Group 67"/>
          <p:cNvGrpSpPr>
            <a:grpSpLocks noChangeAspect="1"/>
          </p:cNvGrpSpPr>
          <p:nvPr/>
        </p:nvGrpSpPr>
        <p:grpSpPr>
          <a:xfrm>
            <a:off x="5872967" y="3290309"/>
            <a:ext cx="1148617" cy="933298"/>
            <a:chOff x="6269440" y="2849734"/>
            <a:chExt cx="1556017" cy="1264326"/>
          </a:xfrm>
        </p:grpSpPr>
        <p:pic>
          <p:nvPicPr>
            <p:cNvPr id="67" name="Picture 66" descr="U Tokyo logo.jpg"/>
            <p:cNvPicPr>
              <a:picLocks noChangeAspect="1"/>
            </p:cNvPicPr>
            <p:nvPr/>
          </p:nvPicPr>
          <p:blipFill>
            <a:blip r:embed="rId32" cstate="print">
              <a:alphaModFix/>
            </a:blip>
            <a:srcRect t="73842"/>
            <a:stretch>
              <a:fillRect/>
            </a:stretch>
          </p:blipFill>
          <p:spPr>
            <a:xfrm>
              <a:off x="6269440" y="3552612"/>
              <a:ext cx="1556017" cy="561448"/>
            </a:xfrm>
            <a:prstGeom prst="rect">
              <a:avLst/>
            </a:prstGeom>
          </p:spPr>
        </p:pic>
        <p:pic>
          <p:nvPicPr>
            <p:cNvPr id="53" name="Picture 52" descr="U Tokyo logo.jpg"/>
            <p:cNvPicPr>
              <a:picLocks noChangeAspect="1"/>
            </p:cNvPicPr>
            <p:nvPr/>
          </p:nvPicPr>
          <p:blipFill>
            <a:blip r:embed="rId33" cstate="print">
              <a:alphaModFix/>
            </a:blip>
            <a:srcRect b="29015"/>
            <a:stretch>
              <a:fillRect/>
            </a:stretch>
          </p:blipFill>
          <p:spPr>
            <a:xfrm>
              <a:off x="6291650" y="2849734"/>
              <a:ext cx="803564" cy="786829"/>
            </a:xfrm>
            <a:prstGeom prst="rect">
              <a:avLst/>
            </a:prstGeom>
          </p:spPr>
        </p:pic>
      </p:grpSp>
      <p:pic>
        <p:nvPicPr>
          <p:cNvPr id="55" name="Picture 54" descr="AWI logo.gif"/>
          <p:cNvPicPr>
            <a:picLocks noChangeAspect="1"/>
          </p:cNvPicPr>
          <p:nvPr/>
        </p:nvPicPr>
        <p:blipFill>
          <a:blip r:embed="rId34" cstate="print">
            <a:alphaModFix/>
          </a:blip>
          <a:srcRect t="16050" b="16053"/>
          <a:stretch>
            <a:fillRect/>
          </a:stretch>
        </p:blipFill>
        <p:spPr>
          <a:xfrm>
            <a:off x="4893769" y="3496279"/>
            <a:ext cx="954147" cy="486706"/>
          </a:xfrm>
          <a:prstGeom prst="rect">
            <a:avLst/>
          </a:prstGeom>
        </p:spPr>
      </p:pic>
      <p:grpSp>
        <p:nvGrpSpPr>
          <p:cNvPr id="3" name="Group 69"/>
          <p:cNvGrpSpPr>
            <a:grpSpLocks noChangeAspect="1"/>
          </p:cNvGrpSpPr>
          <p:nvPr/>
        </p:nvGrpSpPr>
        <p:grpSpPr>
          <a:xfrm>
            <a:off x="3137318" y="5281517"/>
            <a:ext cx="1600997" cy="389779"/>
            <a:chOff x="2486488" y="3512517"/>
            <a:chExt cx="2383166" cy="552986"/>
          </a:xfrm>
        </p:grpSpPr>
        <p:pic>
          <p:nvPicPr>
            <p:cNvPr id="54" name="Picture 53" descr="CAS logo.png"/>
            <p:cNvPicPr>
              <a:picLocks noChangeAspect="1"/>
            </p:cNvPicPr>
            <p:nvPr/>
          </p:nvPicPr>
          <p:blipFill>
            <a:blip r:embed="rId35" cstate="print">
              <a:alphaModFix/>
            </a:blip>
            <a:srcRect l="20339" r="21559" b="38491"/>
            <a:stretch>
              <a:fillRect/>
            </a:stretch>
          </p:blipFill>
          <p:spPr>
            <a:xfrm>
              <a:off x="2486488" y="3512517"/>
              <a:ext cx="581490" cy="552986"/>
            </a:xfrm>
            <a:prstGeom prst="rect">
              <a:avLst/>
            </a:prstGeom>
          </p:spPr>
        </p:pic>
        <p:pic>
          <p:nvPicPr>
            <p:cNvPr id="69" name="Picture 68" descr="CAS logo.png"/>
            <p:cNvPicPr>
              <a:picLocks noChangeAspect="1"/>
            </p:cNvPicPr>
            <p:nvPr/>
          </p:nvPicPr>
          <p:blipFill>
            <a:blip r:embed="rId36" cstate="print">
              <a:alphaModFix/>
            </a:blip>
            <a:srcRect t="68436"/>
            <a:stretch>
              <a:fillRect/>
            </a:stretch>
          </p:blipFill>
          <p:spPr>
            <a:xfrm>
              <a:off x="3005221" y="3513967"/>
              <a:ext cx="1864433" cy="528652"/>
            </a:xfrm>
            <a:prstGeom prst="rect">
              <a:avLst/>
            </a:prstGeom>
          </p:spPr>
        </p:pic>
      </p:grpSp>
      <p:pic>
        <p:nvPicPr>
          <p:cNvPr id="65" name="Picture 64" descr="Jackson-school-UT-logo.png"/>
          <p:cNvPicPr>
            <a:picLocks noChangeAspect="1"/>
          </p:cNvPicPr>
          <p:nvPr/>
        </p:nvPicPr>
        <p:blipFill>
          <a:blip r:embed="rId37" cstate="print">
            <a:lum contrast="15000"/>
          </a:blip>
          <a:stretch>
            <a:fillRect/>
          </a:stretch>
        </p:blipFill>
        <p:spPr>
          <a:xfrm>
            <a:off x="2636143" y="3703550"/>
            <a:ext cx="2206118" cy="566850"/>
          </a:xfrm>
          <a:prstGeom prst="rect">
            <a:avLst/>
          </a:prstGeom>
        </p:spPr>
      </p:pic>
      <p:pic>
        <p:nvPicPr>
          <p:cNvPr id="44" name="Picture 43" descr="logolg.gif"/>
          <p:cNvPicPr>
            <a:picLocks noChangeAspect="1"/>
          </p:cNvPicPr>
          <p:nvPr/>
        </p:nvPicPr>
        <p:blipFill>
          <a:blip r:embed="rId38" cstate="print">
            <a:alphaModFix/>
          </a:blip>
          <a:stretch>
            <a:fillRect/>
          </a:stretch>
        </p:blipFill>
        <p:spPr>
          <a:xfrm>
            <a:off x="4454852" y="2114987"/>
            <a:ext cx="1343435" cy="1178555"/>
          </a:xfrm>
          <a:prstGeom prst="rect">
            <a:avLst/>
          </a:prstGeom>
        </p:spPr>
      </p:pic>
      <p:sp>
        <p:nvSpPr>
          <p:cNvPr id="70" name="Title 1"/>
          <p:cNvSpPr>
            <a:spLocks noGrp="1"/>
          </p:cNvSpPr>
          <p:nvPr>
            <p:ph type="title"/>
          </p:nvPr>
        </p:nvSpPr>
        <p:spPr>
          <a:xfrm>
            <a:off x="1071876" y="44624"/>
            <a:ext cx="7388556" cy="882775"/>
          </a:xfrm>
        </p:spPr>
        <p:txBody>
          <a:bodyPr>
            <a:normAutofit/>
          </a:bodyPr>
          <a:lstStyle/>
          <a:p>
            <a:pPr algn="l"/>
            <a:r>
              <a:rPr lang="en-US" sz="4000" b="1" spc="300" dirty="0" err="1" smtClean="0">
                <a:solidFill>
                  <a:srgbClr val="000000"/>
                </a:solidFill>
                <a:latin typeface="+mn-lt"/>
              </a:rPr>
              <a:t>PlioMIP</a:t>
            </a:r>
            <a:r>
              <a:rPr lang="en-US" sz="4000" b="1" spc="300" dirty="0" smtClean="0">
                <a:solidFill>
                  <a:srgbClr val="000000"/>
                </a:solidFill>
                <a:latin typeface="+mn-lt"/>
              </a:rPr>
              <a:t> collaboration</a:t>
            </a:r>
            <a:endParaRPr lang="en-US" sz="4000" b="1" spc="300" dirty="0">
              <a:solidFill>
                <a:srgbClr val="000000"/>
              </a:solidFill>
              <a:latin typeface="+mn-lt"/>
            </a:endParaRPr>
          </a:p>
        </p:txBody>
      </p:sp>
      <p:pic>
        <p:nvPicPr>
          <p:cNvPr id="77" name="Picture 76" descr="prism_color_logo_lrg.jpg"/>
          <p:cNvPicPr>
            <a:picLocks noChangeAspect="1"/>
          </p:cNvPicPr>
          <p:nvPr/>
        </p:nvPicPr>
        <p:blipFill>
          <a:blip r:embed="rId39" cstate="print"/>
          <a:stretch>
            <a:fillRect/>
          </a:stretch>
        </p:blipFill>
        <p:spPr>
          <a:xfrm>
            <a:off x="4644008" y="1124744"/>
            <a:ext cx="855706" cy="834517"/>
          </a:xfrm>
          <a:prstGeom prst="rect">
            <a:avLst/>
          </a:prstGeom>
        </p:spPr>
      </p:pic>
      <p:pic>
        <p:nvPicPr>
          <p:cNvPr id="78" name="Picture 18" descr="images.jpeg"/>
          <p:cNvPicPr>
            <a:picLocks noChangeAspect="1"/>
          </p:cNvPicPr>
          <p:nvPr/>
        </p:nvPicPr>
        <p:blipFill>
          <a:blip r:embed="rId40" cstate="print">
            <a:alphaModFix/>
            <a:lum contrast="15000"/>
          </a:blip>
          <a:srcRect/>
          <a:stretch>
            <a:fillRect/>
          </a:stretch>
        </p:blipFill>
        <p:spPr bwMode="auto">
          <a:xfrm>
            <a:off x="8136247" y="1300336"/>
            <a:ext cx="834757" cy="819154"/>
          </a:xfrm>
          <a:prstGeom prst="rect">
            <a:avLst/>
          </a:prstGeom>
          <a:noFill/>
          <a:ln w="9525">
            <a:noFill/>
            <a:miter lim="800000"/>
            <a:headEnd/>
            <a:tailEnd/>
          </a:ln>
        </p:spPr>
      </p:pic>
      <p:pic>
        <p:nvPicPr>
          <p:cNvPr id="79" name="Picture 2" descr="European Research Council logo">
            <a:hlinkClick r:id="rId41" tooltip="European Research Council"/>
          </p:cNvPr>
          <p:cNvPicPr>
            <a:picLocks noChangeAspect="1" noChangeArrowheads="1"/>
          </p:cNvPicPr>
          <p:nvPr/>
        </p:nvPicPr>
        <p:blipFill>
          <a:blip r:embed="rId42" cstate="print"/>
          <a:srcRect/>
          <a:stretch>
            <a:fillRect/>
          </a:stretch>
        </p:blipFill>
        <p:spPr bwMode="auto">
          <a:xfrm>
            <a:off x="3486100" y="2527890"/>
            <a:ext cx="810278" cy="847994"/>
          </a:xfrm>
          <a:prstGeom prst="rect">
            <a:avLst/>
          </a:prstGeom>
          <a:noFill/>
          <a:ln w="9525">
            <a:noFill/>
            <a:miter lim="800000"/>
            <a:headEnd/>
            <a:tailEnd/>
          </a:ln>
        </p:spPr>
      </p:pic>
      <p:pic>
        <p:nvPicPr>
          <p:cNvPr id="80" name="Picture 79" descr="iodp_logo-300x116.png"/>
          <p:cNvPicPr>
            <a:picLocks noChangeAspect="1"/>
          </p:cNvPicPr>
          <p:nvPr/>
        </p:nvPicPr>
        <p:blipFill>
          <a:blip r:embed="rId43" cstate="print">
            <a:alphaModFix/>
          </a:blip>
          <a:stretch>
            <a:fillRect/>
          </a:stretch>
        </p:blipFill>
        <p:spPr>
          <a:xfrm>
            <a:off x="5771298" y="1208653"/>
            <a:ext cx="2355094" cy="910634"/>
          </a:xfrm>
          <a:prstGeom prst="rect">
            <a:avLst/>
          </a:prstGeom>
        </p:spPr>
      </p:pic>
      <p:pic>
        <p:nvPicPr>
          <p:cNvPr id="81" name="Picture 4" descr="The big PMIP 3 logo">
            <a:hlinkClick r:id="rId44"/>
          </p:cNvPr>
          <p:cNvPicPr>
            <a:picLocks noChangeAspect="1" noChangeArrowheads="1"/>
          </p:cNvPicPr>
          <p:nvPr/>
        </p:nvPicPr>
        <p:blipFill>
          <a:blip r:embed="rId45" cstate="print"/>
          <a:srcRect/>
          <a:stretch>
            <a:fillRect/>
          </a:stretch>
        </p:blipFill>
        <p:spPr bwMode="auto">
          <a:xfrm>
            <a:off x="2123728" y="1124744"/>
            <a:ext cx="1692722" cy="795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TotalTime>
  <Words>845</Words>
  <Application>Microsoft Office PowerPoint</Application>
  <PresentationFormat>On-screen Show (4:3)</PresentationFormat>
  <Paragraphs>155</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CO2 Summary</vt:lpstr>
      <vt:lpstr>PowerPoint Presentation</vt:lpstr>
      <vt:lpstr>mid-Pliocene conditions</vt:lpstr>
      <vt:lpstr>PowerPoint Presentation</vt:lpstr>
      <vt:lpstr>PlioMIP collaboration</vt:lpstr>
      <vt:lpstr>PowerPoint Presentation</vt:lpstr>
      <vt:lpstr>PowerPoint Presentation</vt:lpstr>
      <vt:lpstr>PowerPoint Presentation</vt:lpstr>
      <vt:lpstr>Energy balance slide</vt:lpstr>
      <vt:lpstr>PowerPoint Presentation</vt:lpstr>
      <vt:lpstr>PowerPoint Presentation</vt:lpstr>
      <vt:lpstr>PowerPoint Presentation</vt:lpstr>
      <vt:lpstr>PowerPoint Presentation</vt:lpstr>
      <vt:lpstr>PowerPoint Presentation</vt:lpstr>
      <vt:lpstr>Pliocene Uncertainty…</vt:lpstr>
      <vt:lpstr>PowerPoint Presentation</vt:lpstr>
      <vt:lpstr>PowerPoint Presentation</vt:lpstr>
      <vt:lpstr>PowerPoint Presentation</vt:lpstr>
      <vt:lpstr>PowerPoint Presentation</vt:lpstr>
      <vt:lpstr>Lectureship Available – Permanent (Marine Micropaleontology) </vt:lpstr>
    </vt:vector>
  </TitlesOfParts>
  <Company>University of Leeds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Aisling Dolan</dc:creator>
  <cp:lastModifiedBy>earamh</cp:lastModifiedBy>
  <cp:revision>128</cp:revision>
  <dcterms:created xsi:type="dcterms:W3CDTF">2013-07-01T10:38:11Z</dcterms:created>
  <dcterms:modified xsi:type="dcterms:W3CDTF">2013-12-06T16:44:31Z</dcterms:modified>
</cp:coreProperties>
</file>