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6.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7.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8.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9.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0.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 id="2147483665" r:id="rId2"/>
    <p:sldMasterId id="2147483680" r:id="rId3"/>
    <p:sldMasterId id="2147483695" r:id="rId4"/>
    <p:sldMasterId id="2147484070" r:id="rId5"/>
    <p:sldMasterId id="2147484082" r:id="rId6"/>
    <p:sldMasterId id="2147484097" r:id="rId7"/>
    <p:sldMasterId id="2147484112" r:id="rId8"/>
    <p:sldMasterId id="2147484127" r:id="rId9"/>
    <p:sldMasterId id="2147484142" r:id="rId10"/>
    <p:sldMasterId id="2147484154" r:id="rId11"/>
  </p:sldMasterIdLst>
  <p:notesMasterIdLst>
    <p:notesMasterId r:id="rId47"/>
  </p:notesMasterIdLst>
  <p:handoutMasterIdLst>
    <p:handoutMasterId r:id="rId48"/>
  </p:handoutMasterIdLst>
  <p:sldIdLst>
    <p:sldId id="256" r:id="rId12"/>
    <p:sldId id="344" r:id="rId13"/>
    <p:sldId id="345" r:id="rId14"/>
    <p:sldId id="347" r:id="rId15"/>
    <p:sldId id="348" r:id="rId16"/>
    <p:sldId id="350" r:id="rId17"/>
    <p:sldId id="356" r:id="rId18"/>
    <p:sldId id="352" r:id="rId19"/>
    <p:sldId id="353" r:id="rId20"/>
    <p:sldId id="354" r:id="rId21"/>
    <p:sldId id="355" r:id="rId22"/>
    <p:sldId id="357" r:id="rId23"/>
    <p:sldId id="358" r:id="rId24"/>
    <p:sldId id="359" r:id="rId25"/>
    <p:sldId id="360" r:id="rId26"/>
    <p:sldId id="361" r:id="rId27"/>
    <p:sldId id="349" r:id="rId28"/>
    <p:sldId id="343" r:id="rId29"/>
    <p:sldId id="332" r:id="rId30"/>
    <p:sldId id="351" r:id="rId31"/>
    <p:sldId id="341" r:id="rId32"/>
    <p:sldId id="327" r:id="rId33"/>
    <p:sldId id="335" r:id="rId34"/>
    <p:sldId id="314" r:id="rId35"/>
    <p:sldId id="315" r:id="rId36"/>
    <p:sldId id="337" r:id="rId37"/>
    <p:sldId id="318" r:id="rId38"/>
    <p:sldId id="319" r:id="rId39"/>
    <p:sldId id="320" r:id="rId40"/>
    <p:sldId id="321" r:id="rId41"/>
    <p:sldId id="322" r:id="rId42"/>
    <p:sldId id="338" r:id="rId43"/>
    <p:sldId id="339" r:id="rId44"/>
    <p:sldId id="363" r:id="rId45"/>
    <p:sldId id="364" r:id="rId46"/>
  </p:sldIdLst>
  <p:sldSz cx="9144000" cy="6858000" type="screen4x3"/>
  <p:notesSz cx="6858000" cy="9144000"/>
  <p:defaultTextStyle>
    <a:defPPr>
      <a:defRPr lang="en-GB"/>
    </a:defPPr>
    <a:lvl1pPr algn="l" rtl="0" fontAlgn="base">
      <a:spcBef>
        <a:spcPct val="20000"/>
      </a:spcBef>
      <a:spcAft>
        <a:spcPct val="0"/>
      </a:spcAft>
      <a:defRPr sz="2000" kern="1200">
        <a:solidFill>
          <a:schemeClr val="tx1"/>
        </a:solidFill>
        <a:latin typeface="Arial" charset="0"/>
        <a:ea typeface="+mn-ea"/>
        <a:cs typeface="+mn-cs"/>
      </a:defRPr>
    </a:lvl1pPr>
    <a:lvl2pPr marL="457200" algn="l" rtl="0" fontAlgn="base">
      <a:spcBef>
        <a:spcPct val="20000"/>
      </a:spcBef>
      <a:spcAft>
        <a:spcPct val="0"/>
      </a:spcAft>
      <a:defRPr sz="2000" kern="1200">
        <a:solidFill>
          <a:schemeClr val="tx1"/>
        </a:solidFill>
        <a:latin typeface="Arial" charset="0"/>
        <a:ea typeface="+mn-ea"/>
        <a:cs typeface="+mn-cs"/>
      </a:defRPr>
    </a:lvl2pPr>
    <a:lvl3pPr marL="914400" algn="l" rtl="0" fontAlgn="base">
      <a:spcBef>
        <a:spcPct val="20000"/>
      </a:spcBef>
      <a:spcAft>
        <a:spcPct val="0"/>
      </a:spcAft>
      <a:defRPr sz="2000" kern="1200">
        <a:solidFill>
          <a:schemeClr val="tx1"/>
        </a:solidFill>
        <a:latin typeface="Arial" charset="0"/>
        <a:ea typeface="+mn-ea"/>
        <a:cs typeface="+mn-cs"/>
      </a:defRPr>
    </a:lvl3pPr>
    <a:lvl4pPr marL="1371600" algn="l" rtl="0" fontAlgn="base">
      <a:spcBef>
        <a:spcPct val="20000"/>
      </a:spcBef>
      <a:spcAft>
        <a:spcPct val="0"/>
      </a:spcAft>
      <a:defRPr sz="2000" kern="1200">
        <a:solidFill>
          <a:schemeClr val="tx1"/>
        </a:solidFill>
        <a:latin typeface="Arial" charset="0"/>
        <a:ea typeface="+mn-ea"/>
        <a:cs typeface="+mn-cs"/>
      </a:defRPr>
    </a:lvl4pPr>
    <a:lvl5pPr marL="1828800" algn="l" rtl="0" fontAlgn="base">
      <a:spcBef>
        <a:spcPct val="2000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731"/>
    <a:srgbClr val="00502F"/>
    <a:srgbClr val="004832"/>
    <a:srgbClr val="43D21C"/>
    <a:srgbClr val="C41230"/>
    <a:srgbClr val="F2E9D5"/>
    <a:srgbClr val="B0001A"/>
    <a:srgbClr val="003626"/>
    <a:srgbClr val="0A30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23" autoAdjust="0"/>
    <p:restoredTop sz="87117" autoAdjust="0"/>
  </p:normalViewPr>
  <p:slideViewPr>
    <p:cSldViewPr snapToObjects="1">
      <p:cViewPr>
        <p:scale>
          <a:sx n="66" d="100"/>
          <a:sy n="66" d="100"/>
        </p:scale>
        <p:origin x="3156" y="88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Object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defRPr sz="1200"/>
            </a:lvl1pPr>
          </a:lstStyle>
          <a:p>
            <a:pPr>
              <a:defRPr/>
            </a:pPr>
            <a:endParaRPr lang="en-US"/>
          </a:p>
        </p:txBody>
      </p:sp>
      <p:sp>
        <p:nvSpPr>
          <p:cNvPr id="13517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200"/>
            </a:lvl1pPr>
          </a:lstStyle>
          <a:p>
            <a:pPr>
              <a:defRPr/>
            </a:pPr>
            <a:endParaRPr lang="en-US"/>
          </a:p>
        </p:txBody>
      </p:sp>
      <p:sp>
        <p:nvSpPr>
          <p:cNvPr id="13517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1200"/>
            </a:lvl1pPr>
          </a:lstStyle>
          <a:p>
            <a:pPr>
              <a:defRPr/>
            </a:pPr>
            <a:endParaRPr lang="en-US"/>
          </a:p>
        </p:txBody>
      </p:sp>
      <p:sp>
        <p:nvSpPr>
          <p:cNvPr id="13517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defRPr sz="1200"/>
            </a:lvl1pPr>
          </a:lstStyle>
          <a:p>
            <a:pPr>
              <a:defRPr/>
            </a:pPr>
            <a:fld id="{6E6D3BBD-4A8F-4A6F-9FC9-61B1991ED400}" type="slidenum">
              <a:rPr lang="en-GB"/>
              <a:pPr>
                <a:defRPr/>
              </a:pPr>
              <a:t>‹#›</a:t>
            </a:fld>
            <a:endParaRPr lang="en-GB"/>
          </a:p>
        </p:txBody>
      </p:sp>
    </p:spTree>
    <p:extLst>
      <p:ext uri="{BB962C8B-B14F-4D97-AF65-F5344CB8AC3E}">
        <p14:creationId xmlns:p14="http://schemas.microsoft.com/office/powerpoint/2010/main" val="33583698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defRPr sz="1200"/>
            </a:lvl1pPr>
          </a:lstStyle>
          <a:p>
            <a:pPr>
              <a:defRPr/>
            </a:pPr>
            <a:endParaRPr lang="en-US"/>
          </a:p>
        </p:txBody>
      </p:sp>
      <p:sp>
        <p:nvSpPr>
          <p:cNvPr id="1372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200"/>
            </a:lvl1pPr>
          </a:lstStyle>
          <a:p>
            <a:pPr>
              <a:defRPr/>
            </a:pPr>
            <a:endParaRPr lang="en-US"/>
          </a:p>
        </p:txBody>
      </p:sp>
      <p:sp>
        <p:nvSpPr>
          <p:cNvPr id="102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372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1200"/>
            </a:lvl1pPr>
          </a:lstStyle>
          <a:p>
            <a:pPr>
              <a:defRPr/>
            </a:pPr>
            <a:endParaRPr lang="en-US"/>
          </a:p>
        </p:txBody>
      </p:sp>
      <p:sp>
        <p:nvSpPr>
          <p:cNvPr id="1372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defRPr sz="1200"/>
            </a:lvl1pPr>
          </a:lstStyle>
          <a:p>
            <a:pPr>
              <a:defRPr/>
            </a:pPr>
            <a:fld id="{FB61BDA5-D8DF-4DA4-A22C-D7CFF6CAE5AF}" type="slidenum">
              <a:rPr lang="en-GB"/>
              <a:pPr>
                <a:defRPr/>
              </a:pPr>
              <a:t>‹#›</a:t>
            </a:fld>
            <a:endParaRPr lang="en-GB"/>
          </a:p>
        </p:txBody>
      </p:sp>
    </p:spTree>
    <p:extLst>
      <p:ext uri="{BB962C8B-B14F-4D97-AF65-F5344CB8AC3E}">
        <p14:creationId xmlns:p14="http://schemas.microsoft.com/office/powerpoint/2010/main" val="23894011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FB61BDA5-D8DF-4DA4-A22C-D7CFF6CAE5AF}" type="slidenum">
              <a:rPr lang="en-GB" smtClean="0"/>
              <a:pPr>
                <a:defRPr/>
              </a:pPr>
              <a:t>1</a:t>
            </a:fld>
            <a:endParaRPr lang="en-GB"/>
          </a:p>
        </p:txBody>
      </p:sp>
    </p:spTree>
    <p:extLst>
      <p:ext uri="{BB962C8B-B14F-4D97-AF65-F5344CB8AC3E}">
        <p14:creationId xmlns:p14="http://schemas.microsoft.com/office/powerpoint/2010/main" val="36900364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change in d18osw is mainly due to the hydrological cycle – which is stronger in the Pliocene (see extra slide1)</a:t>
            </a:r>
            <a:endParaRPr lang="en-GB" dirty="0"/>
          </a:p>
        </p:txBody>
      </p:sp>
      <p:sp>
        <p:nvSpPr>
          <p:cNvPr id="4" name="Slide Number Placeholder 3"/>
          <p:cNvSpPr>
            <a:spLocks noGrp="1"/>
          </p:cNvSpPr>
          <p:nvPr>
            <p:ph type="sldNum" sz="quarter" idx="10"/>
          </p:nvPr>
        </p:nvSpPr>
        <p:spPr/>
        <p:txBody>
          <a:bodyPr/>
          <a:lstStyle/>
          <a:p>
            <a:pPr>
              <a:defRPr/>
            </a:pPr>
            <a:fld id="{FB61BDA5-D8DF-4DA4-A22C-D7CFF6CAE5AF}" type="slidenum">
              <a:rPr lang="en-GB" smtClean="0"/>
              <a:pPr>
                <a:defRPr/>
              </a:pPr>
              <a:t>22</a:t>
            </a:fld>
            <a:endParaRPr lang="en-GB"/>
          </a:p>
        </p:txBody>
      </p:sp>
    </p:spTree>
    <p:extLst>
      <p:ext uri="{BB962C8B-B14F-4D97-AF65-F5344CB8AC3E}">
        <p14:creationId xmlns:p14="http://schemas.microsoft.com/office/powerpoint/2010/main" val="11208755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PDO is about 15% stronger in the Pliocene</a:t>
            </a:r>
            <a:r>
              <a:rPr lang="en-GB" baseline="0" dirty="0" smtClean="0"/>
              <a:t> simulation</a:t>
            </a:r>
          </a:p>
          <a:p>
            <a:r>
              <a:rPr lang="en-GB" baseline="0" dirty="0" smtClean="0"/>
              <a:t>The centennial scale variability means that although this is true in general it is possible to find centuries where this is not the case</a:t>
            </a:r>
            <a:endParaRPr lang="en-GB" dirty="0"/>
          </a:p>
        </p:txBody>
      </p:sp>
      <p:sp>
        <p:nvSpPr>
          <p:cNvPr id="4" name="Slide Number Placeholder 3"/>
          <p:cNvSpPr>
            <a:spLocks noGrp="1"/>
          </p:cNvSpPr>
          <p:nvPr>
            <p:ph type="sldNum" sz="quarter" idx="10"/>
          </p:nvPr>
        </p:nvSpPr>
        <p:spPr/>
        <p:txBody>
          <a:bodyPr/>
          <a:lstStyle/>
          <a:p>
            <a:pPr>
              <a:defRPr/>
            </a:pPr>
            <a:fld id="{FB61BDA5-D8DF-4DA4-A22C-D7CFF6CAE5AF}" type="slidenum">
              <a:rPr lang="en-GB" smtClean="0"/>
              <a:pPr>
                <a:defRPr/>
              </a:pPr>
              <a:t>23</a:t>
            </a:fld>
            <a:endParaRPr lang="en-GB"/>
          </a:p>
        </p:txBody>
      </p:sp>
    </p:spTree>
    <p:extLst>
      <p:ext uri="{BB962C8B-B14F-4D97-AF65-F5344CB8AC3E}">
        <p14:creationId xmlns:p14="http://schemas.microsoft.com/office/powerpoint/2010/main" val="33432836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Put picture of site in here</a:t>
            </a:r>
            <a:endParaRPr lang="en-GB" dirty="0"/>
          </a:p>
        </p:txBody>
      </p:sp>
      <p:sp>
        <p:nvSpPr>
          <p:cNvPr id="4" name="Slide Number Placeholder 3"/>
          <p:cNvSpPr>
            <a:spLocks noGrp="1"/>
          </p:cNvSpPr>
          <p:nvPr>
            <p:ph type="sldNum" sz="quarter" idx="10"/>
          </p:nvPr>
        </p:nvSpPr>
        <p:spPr/>
        <p:txBody>
          <a:bodyPr/>
          <a:lstStyle/>
          <a:p>
            <a:pPr>
              <a:defRPr/>
            </a:pPr>
            <a:fld id="{FB61BDA5-D8DF-4DA4-A22C-D7CFF6CAE5AF}" type="slidenum">
              <a:rPr lang="en-GB" smtClean="0"/>
              <a:pPr>
                <a:defRPr/>
              </a:pPr>
              <a:t>25</a:t>
            </a:fld>
            <a:endParaRPr lang="en-GB"/>
          </a:p>
        </p:txBody>
      </p:sp>
    </p:spTree>
    <p:extLst>
      <p:ext uri="{BB962C8B-B14F-4D97-AF65-F5344CB8AC3E}">
        <p14:creationId xmlns:p14="http://schemas.microsoft.com/office/powerpoint/2010/main" val="7393552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difference in</a:t>
            </a:r>
            <a:r>
              <a:rPr lang="en-GB" baseline="0" dirty="0" smtClean="0"/>
              <a:t> high skill regions </a:t>
            </a:r>
            <a:r>
              <a:rPr lang="en-GB" dirty="0" smtClean="0"/>
              <a:t>shows regions where the skill</a:t>
            </a:r>
            <a:r>
              <a:rPr lang="en-GB" baseline="0" dirty="0" smtClean="0"/>
              <a:t> is reasonable (&gt;0.5) in either the Pliocene or the preindustrial, and there is a difference in skill between the two locations  Note that the changes to the East of Australia are due to the intensification of the hydrological cycle.   Changes north of the Equator are due to the expansion of the temperature signal</a:t>
            </a:r>
          </a:p>
          <a:p>
            <a:r>
              <a:rPr lang="en-GB" baseline="0" dirty="0" smtClean="0"/>
              <a:t>SKILL was calculated as follows:</a:t>
            </a:r>
          </a:p>
          <a:p>
            <a:r>
              <a:rPr lang="en-GB" baseline="0" dirty="0" smtClean="0"/>
              <a:t>X=(correctly detected </a:t>
            </a:r>
            <a:r>
              <a:rPr lang="en-GB" baseline="0" dirty="0" err="1" smtClean="0"/>
              <a:t>elnino</a:t>
            </a:r>
            <a:r>
              <a:rPr lang="en-GB" baseline="0" dirty="0" smtClean="0"/>
              <a:t>/total el </a:t>
            </a:r>
            <a:r>
              <a:rPr lang="en-GB" baseline="0" dirty="0" err="1" smtClean="0"/>
              <a:t>nino</a:t>
            </a:r>
            <a:r>
              <a:rPr lang="en-GB" baseline="0" dirty="0" smtClean="0"/>
              <a:t>) + (correctly detected </a:t>
            </a:r>
            <a:r>
              <a:rPr lang="en-GB" baseline="0" dirty="0" err="1" smtClean="0"/>
              <a:t>lanina</a:t>
            </a:r>
            <a:r>
              <a:rPr lang="en-GB" baseline="0" dirty="0" smtClean="0"/>
              <a:t>/total la </a:t>
            </a:r>
            <a:r>
              <a:rPr lang="en-GB" baseline="0" dirty="0" err="1" smtClean="0"/>
              <a:t>nina</a:t>
            </a:r>
            <a:r>
              <a:rPr lang="en-GB" baseline="0" dirty="0" smtClean="0"/>
              <a:t>) + ( correctly detected normal/total normal)   ; allowing for 2 months margin or error</a:t>
            </a:r>
          </a:p>
          <a:p>
            <a:endParaRPr lang="en-GB" baseline="0" dirty="0" smtClean="0"/>
          </a:p>
          <a:p>
            <a:r>
              <a:rPr lang="en-GB" baseline="0" dirty="0" smtClean="0"/>
              <a:t>SKILL=((X/3)-0.33) / 0.66  ; to give a normalised skill between 0 and 1 and random chance producing a skill of zero.</a:t>
            </a:r>
          </a:p>
          <a:p>
            <a:endParaRPr lang="en-GB" dirty="0"/>
          </a:p>
        </p:txBody>
      </p:sp>
      <p:sp>
        <p:nvSpPr>
          <p:cNvPr id="4" name="Slide Number Placeholder 3"/>
          <p:cNvSpPr>
            <a:spLocks noGrp="1"/>
          </p:cNvSpPr>
          <p:nvPr>
            <p:ph type="sldNum" sz="quarter" idx="10"/>
          </p:nvPr>
        </p:nvSpPr>
        <p:spPr/>
        <p:txBody>
          <a:bodyPr/>
          <a:lstStyle/>
          <a:p>
            <a:pPr>
              <a:defRPr/>
            </a:pPr>
            <a:fld id="{FB61BDA5-D8DF-4DA4-A22C-D7CFF6CAE5AF}" type="slidenum">
              <a:rPr lang="en-GB" smtClean="0"/>
              <a:pPr>
                <a:defRPr/>
              </a:pPr>
              <a:t>26</a:t>
            </a:fld>
            <a:endParaRPr lang="en-GB"/>
          </a:p>
        </p:txBody>
      </p:sp>
    </p:spTree>
    <p:extLst>
      <p:ext uri="{BB962C8B-B14F-4D97-AF65-F5344CB8AC3E}">
        <p14:creationId xmlns:p14="http://schemas.microsoft.com/office/powerpoint/2010/main" val="266674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4098" name="Text Box 2"/>
          <p:cNvSpPr txBox="1">
            <a:spLocks noGrp="1"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5725" indent="-85725" eaLnBrk="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GB" altLang="en-US">
                <a:latin typeface="Arial" panose="020B0604020202020204" pitchFamily="34" charset="0"/>
                <a:ea typeface="msgothic" charset="0"/>
                <a:cs typeface="msgothic" charset="0"/>
              </a:rPr>
              <a:t>HadCM3 predictions for a future climate-change experiment and the Maastrichtian experiment: (a) annual mean evaporation rate (mm d−1) for 2×PAL CO2 experiment; (b) annual mean evaporation rate (mm d−1) for 2×PAL CO2 Maastrichtian experiment; (c) difference in annual mean precipitation minus evaporation rate (P – E; mm d−1) between a 2×PAL CO2 experiment and a pre-industrial experiment; (d) difference in annual mean precipitation minus evaporation rate (P – E; mm d−1) between a 2×PAL CO2 Maastrichtian experiment and a pre-industrial CO2 Maastrichtian experiment; (e,f) prescribed bathymetry (m) in HadCM3 for the modern and Maastrichtian simulations. Note the increased area of shallow marine seas (epeiric seas) in the Maastrichtian case. (Online version in colour.)</a:t>
            </a:r>
            <a:r>
              <a:rPr lang="ar-SA" altLang="en-US">
                <a:latin typeface="Arial" panose="020B0604020202020204" pitchFamily="34" charset="0"/>
              </a:rPr>
              <a:t>‏</a:t>
            </a:r>
            <a:endParaRPr lang="en-GB" altLang="en-US">
              <a:latin typeface="Arial" panose="020B0604020202020204" pitchFamily="34" charset="0"/>
              <a:ea typeface="msgothic" charset="0"/>
              <a:cs typeface="msgothic" charset="0"/>
            </a:endParaRPr>
          </a:p>
        </p:txBody>
      </p:sp>
    </p:spTree>
    <p:extLst>
      <p:ext uri="{BB962C8B-B14F-4D97-AF65-F5344CB8AC3E}">
        <p14:creationId xmlns:p14="http://schemas.microsoft.com/office/powerpoint/2010/main" val="2646783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4098" name="Text Box 2"/>
          <p:cNvSpPr txBox="1">
            <a:spLocks noGrp="1"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5725" indent="-85725" eaLnBrk="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GB" altLang="en-US">
                <a:latin typeface="Arial" panose="020B0604020202020204" pitchFamily="34" charset="0"/>
                <a:ea typeface="msgothic" charset="0"/>
                <a:cs typeface="msgothic" charset="0"/>
              </a:rPr>
              <a:t>HadCM3 sensitivity tests for the mPWP: (a) difference in annual mean surface air temperature (SAT; °C) between two experiments, one with the Western Cordillera of North and South America at modern height, the other reduced by 50%; (b) difference in annual mean surface air temperature between an open and closed Central American Seaway experiment; (c) difference in annual mean surface air temperature between a 560 and 280 ppmv CO2 simulation; (d) difference in annual mean surface air temperature between a future climate-change experiment (560 ppmv CO2) and an experiment for the pre-industrial era (280 ppmv CO2); and (e) difference between (c) and (d). (Online version in colour.)</a:t>
            </a:r>
            <a:r>
              <a:rPr lang="ar-SA" altLang="en-US">
                <a:latin typeface="Arial" panose="020B0604020202020204" pitchFamily="34" charset="0"/>
              </a:rPr>
              <a:t>‏</a:t>
            </a:r>
            <a:endParaRPr lang="en-GB" altLang="en-US">
              <a:latin typeface="Arial" panose="020B0604020202020204" pitchFamily="34" charset="0"/>
              <a:ea typeface="msgothic" charset="0"/>
              <a:cs typeface="msgothic" charset="0"/>
            </a:endParaRPr>
          </a:p>
        </p:txBody>
      </p:sp>
    </p:spTree>
    <p:extLst>
      <p:ext uri="{BB962C8B-B14F-4D97-AF65-F5344CB8AC3E}">
        <p14:creationId xmlns:p14="http://schemas.microsoft.com/office/powerpoint/2010/main" val="4252401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FB61BDA5-D8DF-4DA4-A22C-D7CFF6CAE5AF}" type="slidenum">
              <a:rPr lang="en-GB" smtClean="0"/>
              <a:pPr>
                <a:defRPr/>
              </a:pPr>
              <a:t>7</a:t>
            </a:fld>
            <a:endParaRPr lang="en-GB"/>
          </a:p>
        </p:txBody>
      </p:sp>
    </p:spTree>
    <p:extLst>
      <p:ext uri="{BB962C8B-B14F-4D97-AF65-F5344CB8AC3E}">
        <p14:creationId xmlns:p14="http://schemas.microsoft.com/office/powerpoint/2010/main" val="1583360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p:spPr>
        <p:txBody>
          <a:bodyPr/>
          <a:lstStyle/>
          <a:p>
            <a:fld id="{0E78A471-D789-41F3-8A64-F8CE717DD838}" type="slidenum">
              <a:rPr lang="en-GB"/>
              <a:t>12</a:t>
            </a:fld>
            <a:endParaRPr lang="en-GB"/>
          </a:p>
        </p:txBody>
      </p:sp>
      <p:sp>
        <p:nvSpPr>
          <p:cNvPr id="4099"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ln>
        </p:spPr>
      </p:sp>
      <p:sp>
        <p:nvSpPr>
          <p:cNvPr id="4100" name="Text Box 2"/>
          <p:cNvSpPr txBox="1">
            <a:spLocks noGrp="1" noChangeArrowheads="1"/>
          </p:cNvSpPr>
          <p:nvPr>
            <p:ph type="body" idx="1"/>
          </p:nvPr>
        </p:nvSpPr>
        <p:spPr>
          <a:xfrm>
            <a:off x="755650" y="5078413"/>
            <a:ext cx="6048375" cy="4811712"/>
          </a:xfrm>
          <a:noFill/>
          <a:ln/>
        </p:spPr>
        <p:txBody>
          <a:bodyPr tIns="10584"/>
          <a:lstStyle/>
          <a:p>
            <a:pPr algn="just" eaLnBrk="1">
              <a:lnSpc>
                <a:spcPct val="93000"/>
              </a:lnSpc>
              <a:spcBef>
                <a:spcPct val="0"/>
              </a:spcBef>
              <a:tabLst>
                <a:tab pos="723900" algn="l"/>
                <a:tab pos="1447800" algn="l"/>
                <a:tab pos="2171700" algn="l"/>
                <a:tab pos="2895600" algn="l"/>
                <a:tab pos="3619500" algn="l"/>
                <a:tab pos="4343400" algn="l"/>
                <a:tab pos="5067300" algn="l"/>
                <a:tab pos="5791200" algn="l"/>
              </a:tabLst>
            </a:pPr>
            <a:r>
              <a:rPr dirty="0"/>
              <a:t>Mean annual temperature (°C) anomalies (alternative minus standard) for Pliocene simulations with </a:t>
            </a:r>
            <a:r>
              <a:rPr i="1" dirty="0"/>
              <a:t>α</a:t>
            </a:r>
            <a:r>
              <a:rPr baseline="-25000" dirty="0"/>
              <a:t>min</a:t>
            </a:r>
            <a:r>
              <a:rPr dirty="0"/>
              <a:t> values: (a and d) 0.2, (b and e) 0.3, and (c and f) 0.4. Standard </a:t>
            </a:r>
            <a:r>
              <a:rPr i="1" dirty="0"/>
              <a:t>α</a:t>
            </a:r>
            <a:r>
              <a:rPr baseline="-25000" dirty="0"/>
              <a:t>min</a:t>
            </a:r>
            <a:r>
              <a:rPr dirty="0"/>
              <a:t> is 0.5. Figures a–c show the SAT anomalies, with Figures d–f displaying SST anomalies. Locations of data sites from Tables  and  are also shown.</a:t>
            </a:r>
          </a:p>
          <a:p>
            <a:endParaRPr dirty="0"/>
          </a:p>
          <a:p>
            <a:r>
              <a:rPr lang="en-GB" dirty="0"/>
              <a:t>IF THIS IMAGE HAS BEEN PROVIDED BY OR IS OWNED BY A THIRD PARTY, AS INDICATED IN THE CAPTION LINE, THEN FURTHER PERMISSION MAY BE NEEDED BEFORE ANY FURTHER USE. PLEASE CONTACT WILEY'S PERMISSIONS DEPARTMENT ON PERMISSIONS@WILEY.COM OR USE THE RIGHTSLINK SERVICE BY CLICKING ON THE 'REQUEST PERMISSIONS' LINK ACCOMPANYING THIS ARTICLE. WILEY OR AUTHOR OWNED IMAGES MAY BE USED FOR NON-COMMERCIAL PURPOSES, SUBJECT TO PROPER CITATION OF THE ARTICLE, AUTHOR, AND PUBLISHER.</a:t>
            </a:r>
            <a:endParaRPr dirty="0"/>
          </a:p>
        </p:txBody>
      </p:sp>
    </p:spTree>
    <p:extLst>
      <p:ext uri="{BB962C8B-B14F-4D97-AF65-F5344CB8AC3E}">
        <p14:creationId xmlns:p14="http://schemas.microsoft.com/office/powerpoint/2010/main" val="1733928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FB61BDA5-D8DF-4DA4-A22C-D7CFF6CAE5AF}" type="slidenum">
              <a:rPr lang="en-GB" smtClean="0"/>
              <a:pPr>
                <a:defRPr/>
              </a:pPr>
              <a:t>18</a:t>
            </a:fld>
            <a:endParaRPr lang="en-GB"/>
          </a:p>
        </p:txBody>
      </p:sp>
    </p:spTree>
    <p:extLst>
      <p:ext uri="{BB962C8B-B14F-4D97-AF65-F5344CB8AC3E}">
        <p14:creationId xmlns:p14="http://schemas.microsoft.com/office/powerpoint/2010/main" val="1786020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Check reasonable </a:t>
            </a:r>
            <a:r>
              <a:rPr lang="en-GB" dirty="0" err="1" smtClean="0"/>
              <a:t>vs</a:t>
            </a:r>
            <a:r>
              <a:rPr lang="en-GB" dirty="0" smtClean="0"/>
              <a:t> observations.</a:t>
            </a:r>
            <a:endParaRPr lang="en-GB" dirty="0"/>
          </a:p>
        </p:txBody>
      </p:sp>
      <p:sp>
        <p:nvSpPr>
          <p:cNvPr id="4" name="Slide Number Placeholder 3"/>
          <p:cNvSpPr>
            <a:spLocks noGrp="1"/>
          </p:cNvSpPr>
          <p:nvPr>
            <p:ph type="sldNum" sz="quarter" idx="10"/>
          </p:nvPr>
        </p:nvSpPr>
        <p:spPr/>
        <p:txBody>
          <a:bodyPr/>
          <a:lstStyle/>
          <a:p>
            <a:pPr>
              <a:defRPr/>
            </a:pPr>
            <a:fld id="{FB61BDA5-D8DF-4DA4-A22C-D7CFF6CAE5AF}" type="slidenum">
              <a:rPr lang="en-GB" smtClean="0"/>
              <a:pPr>
                <a:defRPr/>
              </a:pPr>
              <a:t>19</a:t>
            </a:fld>
            <a:endParaRPr lang="en-GB"/>
          </a:p>
        </p:txBody>
      </p:sp>
    </p:spTree>
    <p:extLst>
      <p:ext uri="{BB962C8B-B14F-4D97-AF65-F5344CB8AC3E}">
        <p14:creationId xmlns:p14="http://schemas.microsoft.com/office/powerpoint/2010/main" val="3740332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p:spPr>
        <p:txBody>
          <a:bodyPr/>
          <a:lstStyle/>
          <a:p>
            <a:fld id="{0E78A471-D789-41F3-8A64-F8CE717DD838}" type="slidenum">
              <a:rPr lang="en-GB"/>
              <a:t>20</a:t>
            </a:fld>
            <a:endParaRPr lang="en-GB"/>
          </a:p>
        </p:txBody>
      </p:sp>
      <p:sp>
        <p:nvSpPr>
          <p:cNvPr id="4099"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ln>
        </p:spPr>
      </p:sp>
      <p:sp>
        <p:nvSpPr>
          <p:cNvPr id="4100" name="Text Box 2"/>
          <p:cNvSpPr txBox="1">
            <a:spLocks noGrp="1" noChangeArrowheads="1"/>
          </p:cNvSpPr>
          <p:nvPr>
            <p:ph type="body" idx="1"/>
          </p:nvPr>
        </p:nvSpPr>
        <p:spPr>
          <a:xfrm>
            <a:off x="755650" y="5078413"/>
            <a:ext cx="6048375" cy="4811712"/>
          </a:xfrm>
          <a:noFill/>
          <a:ln/>
        </p:spPr>
        <p:txBody>
          <a:bodyPr tIns="10584"/>
          <a:lstStyle/>
          <a:p>
            <a:pPr algn="just" eaLnBrk="1">
              <a:lnSpc>
                <a:spcPct val="93000"/>
              </a:lnSpc>
              <a:spcBef>
                <a:spcPct val="0"/>
              </a:spcBef>
              <a:tabLst>
                <a:tab pos="723900" algn="l"/>
                <a:tab pos="1447800" algn="l"/>
                <a:tab pos="2171700" algn="l"/>
                <a:tab pos="2895600" algn="l"/>
                <a:tab pos="3619500" algn="l"/>
                <a:tab pos="4343400" algn="l"/>
                <a:tab pos="5067300" algn="l"/>
                <a:tab pos="5791200" algn="l"/>
              </a:tabLst>
            </a:pPr>
            <a:r>
              <a:rPr/>
              <a:t>(a) Modeled Pliocene‐preindustrial temperature anomaly and (b) modeled Pliocene‐preindustrial precipitation anomaly.</a:t>
            </a:r>
          </a:p>
          <a:p>
            <a:endParaRPr/>
          </a:p>
          <a:p>
            <a:r>
              <a:rPr lang="en-GB"/>
              <a:t>IF THIS IMAGE HAS BEEN PROVIDED BY OR IS OWNED BY A THIRD PARTY, AS INDICATED IN THE CAPTION LINE, THEN FURTHER PERMISSION MAY BE NEEDED BEFORE ANY FURTHER USE. PLEASE CONTACT WILEY'S PERMISSIONS DEPARTMENT ON PERMISSIONS@WILEY.COM OR USE THE RIGHTSLINK SERVICE BY CLICKING ON THE 'REQUEST PERMISSIONS' LINK ACCOMPANYING THIS ARTICLE. WILEY OR AUTHOR OWNED IMAGES MAY BE USED FOR NON-COMMERCIAL PURPOSES, SUBJECT TO PROPER CITATION OF THE ARTICLE, AUTHOR, AND PUBLISHER.</a:t>
            </a:r>
            <a:endParaRPr/>
          </a:p>
        </p:txBody>
      </p:sp>
    </p:spTree>
    <p:extLst>
      <p:ext uri="{BB962C8B-B14F-4D97-AF65-F5344CB8AC3E}">
        <p14:creationId xmlns:p14="http://schemas.microsoft.com/office/powerpoint/2010/main" val="1233575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Have changed this to M2</a:t>
            </a:r>
            <a:r>
              <a:rPr lang="en-GB" baseline="0" dirty="0" smtClean="0"/>
              <a:t> TIMESLICE 11 as it is clearer and fits in better with the rest of </a:t>
            </a:r>
            <a:r>
              <a:rPr lang="en-GB" baseline="0" smtClean="0"/>
              <a:t>the presentation</a:t>
            </a:r>
            <a:endParaRPr lang="en-GB" dirty="0"/>
          </a:p>
        </p:txBody>
      </p:sp>
      <p:sp>
        <p:nvSpPr>
          <p:cNvPr id="4" name="Slide Number Placeholder 3"/>
          <p:cNvSpPr>
            <a:spLocks noGrp="1"/>
          </p:cNvSpPr>
          <p:nvPr>
            <p:ph type="sldNum" sz="quarter" idx="10"/>
          </p:nvPr>
        </p:nvSpPr>
        <p:spPr/>
        <p:txBody>
          <a:bodyPr/>
          <a:lstStyle/>
          <a:p>
            <a:pPr>
              <a:defRPr/>
            </a:pPr>
            <a:fld id="{FB61BDA5-D8DF-4DA4-A22C-D7CFF6CAE5AF}" type="slidenum">
              <a:rPr lang="en-GB" smtClean="0"/>
              <a:pPr>
                <a:defRPr/>
              </a:pPr>
              <a:t>21</a:t>
            </a:fld>
            <a:endParaRPr lang="en-GB"/>
          </a:p>
        </p:txBody>
      </p:sp>
    </p:spTree>
    <p:extLst>
      <p:ext uri="{BB962C8B-B14F-4D97-AF65-F5344CB8AC3E}">
        <p14:creationId xmlns:p14="http://schemas.microsoft.com/office/powerpoint/2010/main" val="11208755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ltGray">
          <a:xfrm>
            <a:off x="76200" y="76200"/>
            <a:ext cx="8991600" cy="6705600"/>
          </a:xfrm>
          <a:prstGeom prst="rect">
            <a:avLst/>
          </a:prstGeom>
          <a:solidFill>
            <a:schemeClr val="tx1"/>
          </a:solidFill>
          <a:ln w="9525">
            <a:noFill/>
            <a:miter lim="800000"/>
            <a:headEnd/>
            <a:tailEnd/>
          </a:ln>
          <a:effectLst/>
        </p:spPr>
        <p:txBody>
          <a:bodyPr wrap="none" anchor="ctr"/>
          <a:lstStyle/>
          <a:p>
            <a:pPr algn="ctr" eaLnBrk="0" hangingPunct="0">
              <a:spcBef>
                <a:spcPct val="0"/>
              </a:spcBef>
              <a:defRPr/>
            </a:pPr>
            <a:endParaRPr lang="en-US" sz="2400">
              <a:solidFill>
                <a:srgbClr val="8D010F"/>
              </a:solidFill>
              <a:latin typeface="Times" pitchFamily="18" charset="0"/>
            </a:endParaRPr>
          </a:p>
        </p:txBody>
      </p:sp>
      <p:pic>
        <p:nvPicPr>
          <p:cNvPr id="5" name="Picture 11" descr="LeedsUniWh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1925" y="441325"/>
            <a:ext cx="22748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9"/>
          <p:cNvSpPr>
            <a:spLocks noChangeShapeType="1"/>
          </p:cNvSpPr>
          <p:nvPr/>
        </p:nvSpPr>
        <p:spPr bwMode="white">
          <a:xfrm>
            <a:off x="201613" y="1341438"/>
            <a:ext cx="8713787" cy="0"/>
          </a:xfrm>
          <a:prstGeom prst="line">
            <a:avLst/>
          </a:prstGeom>
          <a:noFill/>
          <a:ln w="9525">
            <a:solidFill>
              <a:schemeClr val="bg1"/>
            </a:solidFill>
            <a:round/>
            <a:headEnd/>
            <a:tailEnd/>
          </a:ln>
          <a:effectLst/>
        </p:spPr>
        <p:txBody>
          <a:bodyPr wrap="none" anchor="ctr"/>
          <a:lstStyle/>
          <a:p>
            <a:pPr>
              <a:defRPr/>
            </a:pPr>
            <a:endParaRPr lang="en-GB"/>
          </a:p>
        </p:txBody>
      </p:sp>
      <p:sp>
        <p:nvSpPr>
          <p:cNvPr id="43011" name="Rectangle 3"/>
          <p:cNvSpPr>
            <a:spLocks noGrp="1" noChangeArrowheads="1"/>
          </p:cNvSpPr>
          <p:nvPr>
            <p:ph type="ctrTitle"/>
          </p:nvPr>
        </p:nvSpPr>
        <p:spPr>
          <a:xfrm>
            <a:off x="349250" y="2565400"/>
            <a:ext cx="7772400" cy="549275"/>
          </a:xfrm>
        </p:spPr>
        <p:txBody>
          <a:bodyPr anchor="t">
            <a:spAutoFit/>
          </a:bodyPr>
          <a:lstStyle>
            <a:lvl1pPr>
              <a:defRPr sz="3600">
                <a:solidFill>
                  <a:schemeClr val="bg1"/>
                </a:solidFill>
              </a:defRPr>
            </a:lvl1pPr>
          </a:lstStyle>
          <a:p>
            <a:r>
              <a:rPr lang="en-US" smtClean="0"/>
              <a:t>Click to edit Master title style</a:t>
            </a:r>
            <a:endParaRPr lang="en-GB"/>
          </a:p>
        </p:txBody>
      </p:sp>
      <p:sp>
        <p:nvSpPr>
          <p:cNvPr id="43012" name="Rectangle 4"/>
          <p:cNvSpPr>
            <a:spLocks noGrp="1" noChangeArrowheads="1"/>
          </p:cNvSpPr>
          <p:nvPr>
            <p:ph type="subTitle" idx="1"/>
          </p:nvPr>
        </p:nvSpPr>
        <p:spPr bwMode="ltGray">
          <a:xfrm>
            <a:off x="352425" y="3990975"/>
            <a:ext cx="5394325" cy="519113"/>
          </a:xfrm>
        </p:spPr>
        <p:txBody>
          <a:bodyPr/>
          <a:lstStyle>
            <a:lvl1pPr>
              <a:defRPr sz="2000">
                <a:solidFill>
                  <a:schemeClr val="bg1"/>
                </a:solidFill>
              </a:defRPr>
            </a:lvl1pPr>
          </a:lstStyle>
          <a:p>
            <a:r>
              <a:rPr lang="en-US" smtClean="0"/>
              <a:t>Click to edit Master subtitle style</a:t>
            </a:r>
            <a:endParaRPr lang="en-GB"/>
          </a:p>
        </p:txBody>
      </p:sp>
      <p:sp>
        <p:nvSpPr>
          <p:cNvPr id="7" name="Rectangle 5"/>
          <p:cNvSpPr>
            <a:spLocks noGrp="1" noChangeArrowheads="1"/>
          </p:cNvSpPr>
          <p:nvPr>
            <p:ph type="dt" sz="half" idx="10"/>
          </p:nvPr>
        </p:nvSpPr>
        <p:spPr>
          <a:xfrm>
            <a:off x="457200" y="6927850"/>
            <a:ext cx="2133600" cy="476250"/>
          </a:xfrm>
        </p:spPr>
        <p:txBody>
          <a:bodyPr/>
          <a:lstStyle>
            <a:lvl1pPr>
              <a:defRPr/>
            </a:lvl1pPr>
          </a:lstStyle>
          <a:p>
            <a:pPr>
              <a:defRPr/>
            </a:pPr>
            <a:endParaRPr lang="en-US"/>
          </a:p>
        </p:txBody>
      </p:sp>
      <p:sp>
        <p:nvSpPr>
          <p:cNvPr id="8" name="Rectangle 6"/>
          <p:cNvSpPr>
            <a:spLocks noGrp="1" noChangeArrowheads="1"/>
          </p:cNvSpPr>
          <p:nvPr>
            <p:ph type="ftr" sz="quarter" idx="11"/>
          </p:nvPr>
        </p:nvSpPr>
        <p:spPr>
          <a:xfrm>
            <a:off x="3124200" y="6927850"/>
            <a:ext cx="2895600" cy="476250"/>
          </a:xfrm>
        </p:spPr>
        <p:txBody>
          <a:bodyPr/>
          <a:lstStyle>
            <a:lvl1pPr>
              <a:defRPr/>
            </a:lvl1pPr>
          </a:lstStyle>
          <a:p>
            <a:pPr>
              <a:defRPr/>
            </a:pPr>
            <a:endParaRPr lang="en-US"/>
          </a:p>
        </p:txBody>
      </p:sp>
      <p:sp>
        <p:nvSpPr>
          <p:cNvPr id="9" name="Rectangle 7"/>
          <p:cNvSpPr>
            <a:spLocks noGrp="1" noChangeArrowheads="1"/>
          </p:cNvSpPr>
          <p:nvPr>
            <p:ph type="sldNum" sz="quarter" idx="12"/>
          </p:nvPr>
        </p:nvSpPr>
        <p:spPr>
          <a:xfrm>
            <a:off x="6553200" y="6927850"/>
            <a:ext cx="2133600" cy="476250"/>
          </a:xfrm>
        </p:spPr>
        <p:txBody>
          <a:bodyPr/>
          <a:lstStyle>
            <a:lvl1pPr>
              <a:defRPr/>
            </a:lvl1pPr>
          </a:lstStyle>
          <a:p>
            <a:pPr>
              <a:defRPr/>
            </a:pPr>
            <a:fld id="{43499C1B-52CE-4B77-878C-745B7076B75D}" type="slidenum">
              <a:rPr lang="en-GB"/>
              <a:pPr>
                <a:defRPr/>
              </a:pPr>
              <a:t>‹#›</a:t>
            </a:fld>
            <a:endParaRPr lang="en-GB"/>
          </a:p>
        </p:txBody>
      </p:sp>
    </p:spTree>
    <p:extLst>
      <p:ext uri="{BB962C8B-B14F-4D97-AF65-F5344CB8AC3E}">
        <p14:creationId xmlns:p14="http://schemas.microsoft.com/office/powerpoint/2010/main" val="2059621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531C58DC-097F-4C61-817C-B6EADB9AFF2A}" type="slidenum">
              <a:rPr lang="en-GB"/>
              <a:pPr>
                <a:defRPr/>
              </a:pPr>
              <a:t>‹#›</a:t>
            </a:fld>
            <a:endParaRPr lang="en-GB"/>
          </a:p>
        </p:txBody>
      </p:sp>
    </p:spTree>
    <p:extLst>
      <p:ext uri="{BB962C8B-B14F-4D97-AF65-F5344CB8AC3E}">
        <p14:creationId xmlns:p14="http://schemas.microsoft.com/office/powerpoint/2010/main" val="267022936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62E4658F-FA69-4D4D-A692-5A9222018534}" type="slidenum">
              <a:rPr lang="en-GB"/>
              <a:pPr>
                <a:defRPr/>
              </a:pPr>
              <a:t>‹#›</a:t>
            </a:fld>
            <a:endParaRPr lang="en-GB"/>
          </a:p>
        </p:txBody>
      </p:sp>
    </p:spTree>
    <p:extLst>
      <p:ext uri="{BB962C8B-B14F-4D97-AF65-F5344CB8AC3E}">
        <p14:creationId xmlns:p14="http://schemas.microsoft.com/office/powerpoint/2010/main" val="412740142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6785EB6E-3E6D-4671-B54F-31ED1A3CFE1A}" type="slidenum">
              <a:rPr lang="en-GB"/>
              <a:pPr>
                <a:defRPr/>
              </a:pPr>
              <a:t>‹#›</a:t>
            </a:fld>
            <a:endParaRPr lang="en-GB"/>
          </a:p>
        </p:txBody>
      </p:sp>
    </p:spTree>
    <p:extLst>
      <p:ext uri="{BB962C8B-B14F-4D97-AF65-F5344CB8AC3E}">
        <p14:creationId xmlns:p14="http://schemas.microsoft.com/office/powerpoint/2010/main" val="80986694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974F3019-3B5C-4BF3-B23F-0977B0D8DA94}" type="slidenum">
              <a:rPr lang="en-GB"/>
              <a:pPr>
                <a:defRPr/>
              </a:pPr>
              <a:t>‹#›</a:t>
            </a:fld>
            <a:endParaRPr lang="en-GB"/>
          </a:p>
        </p:txBody>
      </p:sp>
    </p:spTree>
    <p:extLst>
      <p:ext uri="{BB962C8B-B14F-4D97-AF65-F5344CB8AC3E}">
        <p14:creationId xmlns:p14="http://schemas.microsoft.com/office/powerpoint/2010/main" val="417245262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5E2FAF52-A294-4A5A-BA82-003C7A1AEC26}" type="slidenum">
              <a:rPr lang="en-GB"/>
              <a:pPr>
                <a:defRPr/>
              </a:pPr>
              <a:t>‹#›</a:t>
            </a:fld>
            <a:endParaRPr lang="en-GB"/>
          </a:p>
        </p:txBody>
      </p:sp>
    </p:spTree>
    <p:extLst>
      <p:ext uri="{BB962C8B-B14F-4D97-AF65-F5344CB8AC3E}">
        <p14:creationId xmlns:p14="http://schemas.microsoft.com/office/powerpoint/2010/main" val="65417967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C0F3CC7B-8574-4C01-8826-BCC3C7F2197B}" type="slidenum">
              <a:rPr lang="en-GB"/>
              <a:pPr>
                <a:defRPr/>
              </a:pPr>
              <a:t>‹#›</a:t>
            </a:fld>
            <a:endParaRPr lang="en-GB"/>
          </a:p>
        </p:txBody>
      </p:sp>
    </p:spTree>
    <p:extLst>
      <p:ext uri="{BB962C8B-B14F-4D97-AF65-F5344CB8AC3E}">
        <p14:creationId xmlns:p14="http://schemas.microsoft.com/office/powerpoint/2010/main" val="218047717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6BC2D892-F2C1-4688-916C-CD5AE3982CDE}" type="slidenum">
              <a:rPr lang="en-GB"/>
              <a:pPr>
                <a:defRPr/>
              </a:pPr>
              <a:t>‹#›</a:t>
            </a:fld>
            <a:endParaRPr lang="en-GB"/>
          </a:p>
        </p:txBody>
      </p:sp>
    </p:spTree>
    <p:extLst>
      <p:ext uri="{BB962C8B-B14F-4D97-AF65-F5344CB8AC3E}">
        <p14:creationId xmlns:p14="http://schemas.microsoft.com/office/powerpoint/2010/main" val="182534750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8613" y="422275"/>
            <a:ext cx="2106612" cy="55927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55600" y="422275"/>
            <a:ext cx="6170613" cy="5592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27821190-F5C5-4504-9FAB-8832B87707C9}" type="slidenum">
              <a:rPr lang="en-GB"/>
              <a:pPr>
                <a:defRPr/>
              </a:pPr>
              <a:t>‹#›</a:t>
            </a:fld>
            <a:endParaRPr lang="en-GB"/>
          </a:p>
        </p:txBody>
      </p:sp>
    </p:spTree>
    <p:extLst>
      <p:ext uri="{BB962C8B-B14F-4D97-AF65-F5344CB8AC3E}">
        <p14:creationId xmlns:p14="http://schemas.microsoft.com/office/powerpoint/2010/main" val="220211159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55600" y="422275"/>
            <a:ext cx="4876800" cy="73818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55600" y="1665288"/>
            <a:ext cx="4138613" cy="4349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6613" y="1665288"/>
            <a:ext cx="4138612" cy="209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6613" y="3916363"/>
            <a:ext cx="4138612" cy="209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5"/>
          <p:cNvSpPr>
            <a:spLocks noGrp="1" noChangeArrowheads="1"/>
          </p:cNvSpPr>
          <p:nvPr>
            <p:ph type="dt" sz="half" idx="10"/>
          </p:nvPr>
        </p:nvSpPr>
        <p:spPr>
          <a:ln/>
        </p:spPr>
        <p:txBody>
          <a:bodyPr/>
          <a:lstStyle>
            <a:lvl1pPr>
              <a:defRPr/>
            </a:lvl1pPr>
          </a:lstStyle>
          <a:p>
            <a:pPr>
              <a:defRPr/>
            </a:pPr>
            <a:endParaRPr lang="en-US"/>
          </a:p>
        </p:txBody>
      </p:sp>
      <p:sp>
        <p:nvSpPr>
          <p:cNvPr id="7" name="Rectangle 6"/>
          <p:cNvSpPr>
            <a:spLocks noGrp="1" noChangeArrowheads="1"/>
          </p:cNvSpPr>
          <p:nvPr>
            <p:ph type="ftr" sz="quarter" idx="11"/>
          </p:nvPr>
        </p:nvSpPr>
        <p:spPr>
          <a:ln/>
        </p:spPr>
        <p:txBody>
          <a:bodyPr/>
          <a:lstStyle>
            <a:lvl1pPr>
              <a:defRPr/>
            </a:lvl1pPr>
          </a:lstStyle>
          <a:p>
            <a:pPr>
              <a:defRPr/>
            </a:pPr>
            <a:endParaRPr lang="en-US"/>
          </a:p>
        </p:txBody>
      </p:sp>
      <p:sp>
        <p:nvSpPr>
          <p:cNvPr id="8" name="Rectangle 7"/>
          <p:cNvSpPr>
            <a:spLocks noGrp="1" noChangeArrowheads="1"/>
          </p:cNvSpPr>
          <p:nvPr>
            <p:ph type="sldNum" sz="quarter" idx="12"/>
          </p:nvPr>
        </p:nvSpPr>
        <p:spPr>
          <a:ln/>
        </p:spPr>
        <p:txBody>
          <a:bodyPr/>
          <a:lstStyle>
            <a:lvl1pPr>
              <a:defRPr/>
            </a:lvl1pPr>
          </a:lstStyle>
          <a:p>
            <a:pPr>
              <a:defRPr/>
            </a:pPr>
            <a:fld id="{4FFA612B-F463-4E87-8B62-7119249B6C87}" type="slidenum">
              <a:rPr lang="en-GB"/>
              <a:pPr>
                <a:defRPr/>
              </a:pPr>
              <a:t>‹#›</a:t>
            </a:fld>
            <a:endParaRPr lang="en-GB"/>
          </a:p>
        </p:txBody>
      </p:sp>
    </p:spTree>
    <p:extLst>
      <p:ext uri="{BB962C8B-B14F-4D97-AF65-F5344CB8AC3E}">
        <p14:creationId xmlns:p14="http://schemas.microsoft.com/office/powerpoint/2010/main" val="399987365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55600" y="422275"/>
            <a:ext cx="4876800" cy="73818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55600" y="1665288"/>
            <a:ext cx="4138613" cy="4349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hart Placeholder 3"/>
          <p:cNvSpPr>
            <a:spLocks noGrp="1"/>
          </p:cNvSpPr>
          <p:nvPr>
            <p:ph type="chart" sz="half" idx="2"/>
          </p:nvPr>
        </p:nvSpPr>
        <p:spPr>
          <a:xfrm>
            <a:off x="4646613" y="1665288"/>
            <a:ext cx="4138612" cy="4349750"/>
          </a:xfrm>
        </p:spPr>
        <p:txBody>
          <a:bodyPr/>
          <a:lstStyle/>
          <a:p>
            <a:pPr lvl="0"/>
            <a:r>
              <a:rPr lang="en-US" noProof="0" smtClean="0"/>
              <a:t>Click icon to add chart</a:t>
            </a:r>
            <a:endParaRPr lang="en-GB" noProof="0" smtClean="0"/>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611A1CB5-8735-47D0-AB7D-413835D37E4F}" type="slidenum">
              <a:rPr lang="en-GB"/>
              <a:pPr>
                <a:defRPr/>
              </a:pPr>
              <a:t>‹#›</a:t>
            </a:fld>
            <a:endParaRPr lang="en-GB"/>
          </a:p>
        </p:txBody>
      </p:sp>
    </p:spTree>
    <p:extLst>
      <p:ext uri="{BB962C8B-B14F-4D97-AF65-F5344CB8AC3E}">
        <p14:creationId xmlns:p14="http://schemas.microsoft.com/office/powerpoint/2010/main" val="39090356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55600" y="422275"/>
            <a:ext cx="4876800" cy="738188"/>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355600" y="1665288"/>
            <a:ext cx="8429625" cy="4349750"/>
          </a:xfrm>
        </p:spPr>
        <p:txBody>
          <a:bodyPr/>
          <a:lstStyle/>
          <a:p>
            <a:pPr lvl="0"/>
            <a:r>
              <a:rPr lang="en-US" noProof="0" smtClean="0"/>
              <a:t>Click icon to add table</a:t>
            </a:r>
            <a:endParaRPr lang="en-GB" noProof="0" smtClean="0"/>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9433AFDC-E383-4C40-AF81-CF3C206930A1}" type="slidenum">
              <a:rPr lang="en-GB"/>
              <a:pPr>
                <a:defRPr/>
              </a:pPr>
              <a:t>‹#›</a:t>
            </a:fld>
            <a:endParaRPr lang="en-GB"/>
          </a:p>
        </p:txBody>
      </p:sp>
    </p:spTree>
    <p:extLst>
      <p:ext uri="{BB962C8B-B14F-4D97-AF65-F5344CB8AC3E}">
        <p14:creationId xmlns:p14="http://schemas.microsoft.com/office/powerpoint/2010/main" val="1488336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8613" y="422275"/>
            <a:ext cx="2106612" cy="55927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55600" y="422275"/>
            <a:ext cx="6170613" cy="5592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F9B68F06-ED7A-4BF1-938F-94BED5C1EB75}" type="slidenum">
              <a:rPr lang="en-GB"/>
              <a:pPr>
                <a:defRPr/>
              </a:pPr>
              <a:t>‹#›</a:t>
            </a:fld>
            <a:endParaRPr lang="en-GB"/>
          </a:p>
        </p:txBody>
      </p:sp>
    </p:spTree>
    <p:extLst>
      <p:ext uri="{BB962C8B-B14F-4D97-AF65-F5344CB8AC3E}">
        <p14:creationId xmlns:p14="http://schemas.microsoft.com/office/powerpoint/2010/main" val="192225805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ltGray">
          <a:xfrm>
            <a:off x="71438" y="71438"/>
            <a:ext cx="8991600" cy="6705600"/>
          </a:xfrm>
          <a:prstGeom prst="rect">
            <a:avLst/>
          </a:prstGeom>
          <a:solidFill>
            <a:schemeClr val="tx1"/>
          </a:solidFill>
          <a:ln w="9525">
            <a:noFill/>
            <a:miter lim="800000"/>
            <a:headEnd/>
            <a:tailEnd/>
          </a:ln>
          <a:effectLst/>
        </p:spPr>
        <p:txBody>
          <a:bodyPr wrap="none" anchor="ctr"/>
          <a:lstStyle/>
          <a:p>
            <a:pPr algn="ctr" eaLnBrk="0" hangingPunct="0">
              <a:spcBef>
                <a:spcPct val="0"/>
              </a:spcBef>
              <a:defRPr/>
            </a:pPr>
            <a:endParaRPr lang="en-US" sz="2400">
              <a:solidFill>
                <a:srgbClr val="8D010F"/>
              </a:solidFill>
              <a:latin typeface="Times" pitchFamily="18" charset="0"/>
            </a:endParaRPr>
          </a:p>
        </p:txBody>
      </p:sp>
      <p:pic>
        <p:nvPicPr>
          <p:cNvPr id="5" name="Picture 11" descr="LeedsUniWh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7163" y="436563"/>
            <a:ext cx="22748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9"/>
          <p:cNvSpPr>
            <a:spLocks noChangeShapeType="1"/>
          </p:cNvSpPr>
          <p:nvPr/>
        </p:nvSpPr>
        <p:spPr bwMode="white">
          <a:xfrm>
            <a:off x="196850" y="1336675"/>
            <a:ext cx="8713788" cy="0"/>
          </a:xfrm>
          <a:prstGeom prst="line">
            <a:avLst/>
          </a:prstGeom>
          <a:noFill/>
          <a:ln w="9525">
            <a:solidFill>
              <a:schemeClr val="bg1"/>
            </a:solidFill>
            <a:round/>
            <a:headEnd/>
            <a:tailEnd/>
          </a:ln>
          <a:effectLst/>
        </p:spPr>
        <p:txBody>
          <a:bodyPr wrap="none" anchor="ctr"/>
          <a:lstStyle/>
          <a:p>
            <a:pPr>
              <a:defRPr/>
            </a:pPr>
            <a:endParaRPr lang="en-GB"/>
          </a:p>
        </p:txBody>
      </p:sp>
      <p:sp>
        <p:nvSpPr>
          <p:cNvPr id="7" name="Line 9"/>
          <p:cNvSpPr>
            <a:spLocks noChangeShapeType="1"/>
          </p:cNvSpPr>
          <p:nvPr/>
        </p:nvSpPr>
        <p:spPr bwMode="white">
          <a:xfrm>
            <a:off x="201613" y="1341438"/>
            <a:ext cx="8713787" cy="0"/>
          </a:xfrm>
          <a:prstGeom prst="line">
            <a:avLst/>
          </a:prstGeom>
          <a:noFill/>
          <a:ln w="9525">
            <a:solidFill>
              <a:schemeClr val="bg1"/>
            </a:solidFill>
            <a:round/>
            <a:headEnd/>
            <a:tailEnd/>
          </a:ln>
          <a:effectLst/>
        </p:spPr>
        <p:txBody>
          <a:bodyPr wrap="none" anchor="ctr"/>
          <a:lstStyle/>
          <a:p>
            <a:pPr>
              <a:defRPr/>
            </a:pPr>
            <a:endParaRPr lang="en-GB"/>
          </a:p>
        </p:txBody>
      </p:sp>
      <p:sp>
        <p:nvSpPr>
          <p:cNvPr id="43011" name="Rectangle 3"/>
          <p:cNvSpPr>
            <a:spLocks noGrp="1" noChangeArrowheads="1"/>
          </p:cNvSpPr>
          <p:nvPr>
            <p:ph type="ctrTitle"/>
          </p:nvPr>
        </p:nvSpPr>
        <p:spPr>
          <a:xfrm>
            <a:off x="349250" y="2565400"/>
            <a:ext cx="7772400" cy="553998"/>
          </a:xfrm>
          <a:prstGeom prst="rect">
            <a:avLst/>
          </a:prstGeom>
        </p:spPr>
        <p:txBody>
          <a:bodyPr anchor="t">
            <a:spAutoFit/>
          </a:bodyPr>
          <a:lstStyle>
            <a:lvl1pPr>
              <a:defRPr sz="3600">
                <a:solidFill>
                  <a:schemeClr val="bg1"/>
                </a:solidFill>
              </a:defRPr>
            </a:lvl1pPr>
          </a:lstStyle>
          <a:p>
            <a:r>
              <a:rPr lang="en-US" smtClean="0"/>
              <a:t>Click to edit Master title style</a:t>
            </a:r>
            <a:endParaRPr lang="en-GB" dirty="0"/>
          </a:p>
        </p:txBody>
      </p:sp>
      <p:sp>
        <p:nvSpPr>
          <p:cNvPr id="43012" name="Rectangle 4"/>
          <p:cNvSpPr>
            <a:spLocks noGrp="1" noChangeArrowheads="1"/>
          </p:cNvSpPr>
          <p:nvPr>
            <p:ph type="subTitle" idx="1"/>
          </p:nvPr>
        </p:nvSpPr>
        <p:spPr bwMode="ltGray">
          <a:xfrm>
            <a:off x="352425" y="3990975"/>
            <a:ext cx="5394325" cy="519113"/>
          </a:xfrm>
        </p:spPr>
        <p:txBody>
          <a:bodyPr/>
          <a:lstStyle>
            <a:lvl1pPr>
              <a:defRPr sz="2000">
                <a:solidFill>
                  <a:schemeClr val="bg1"/>
                </a:solidFill>
              </a:defRPr>
            </a:lvl1pPr>
          </a:lstStyle>
          <a:p>
            <a:r>
              <a:rPr lang="en-US" smtClean="0"/>
              <a:t>Click to edit Master subtitle style</a:t>
            </a:r>
            <a:endParaRPr lang="en-GB" dirty="0"/>
          </a:p>
        </p:txBody>
      </p:sp>
      <p:sp>
        <p:nvSpPr>
          <p:cNvPr id="8" name="Rectangle 5"/>
          <p:cNvSpPr>
            <a:spLocks noGrp="1" noChangeArrowheads="1"/>
          </p:cNvSpPr>
          <p:nvPr>
            <p:ph type="dt" sz="half" idx="10"/>
          </p:nvPr>
        </p:nvSpPr>
        <p:spPr>
          <a:xfrm>
            <a:off x="457200" y="6927850"/>
            <a:ext cx="2133600" cy="476250"/>
          </a:xfrm>
        </p:spPr>
        <p:txBody>
          <a:bodyPr/>
          <a:lstStyle>
            <a:lvl1pPr>
              <a:defRPr/>
            </a:lvl1pPr>
          </a:lstStyle>
          <a:p>
            <a:pPr>
              <a:defRPr/>
            </a:pPr>
            <a:endParaRPr lang="en-US"/>
          </a:p>
        </p:txBody>
      </p:sp>
      <p:sp>
        <p:nvSpPr>
          <p:cNvPr id="9" name="Rectangle 6"/>
          <p:cNvSpPr>
            <a:spLocks noGrp="1" noChangeArrowheads="1"/>
          </p:cNvSpPr>
          <p:nvPr>
            <p:ph type="ftr" sz="quarter" idx="11"/>
          </p:nvPr>
        </p:nvSpPr>
        <p:spPr>
          <a:xfrm>
            <a:off x="3124200" y="6927850"/>
            <a:ext cx="2895600" cy="476250"/>
          </a:xfrm>
        </p:spPr>
        <p:txBody>
          <a:bodyPr/>
          <a:lstStyle>
            <a:lvl1pPr>
              <a:defRPr/>
            </a:lvl1pPr>
          </a:lstStyle>
          <a:p>
            <a:pPr>
              <a:defRPr/>
            </a:pPr>
            <a:endParaRPr lang="en-US"/>
          </a:p>
        </p:txBody>
      </p:sp>
      <p:sp>
        <p:nvSpPr>
          <p:cNvPr id="10" name="Rectangle 7"/>
          <p:cNvSpPr>
            <a:spLocks noGrp="1" noChangeArrowheads="1"/>
          </p:cNvSpPr>
          <p:nvPr>
            <p:ph type="sldNum" sz="quarter" idx="12"/>
          </p:nvPr>
        </p:nvSpPr>
        <p:spPr>
          <a:xfrm>
            <a:off x="6553200" y="6927850"/>
            <a:ext cx="2133600" cy="476250"/>
          </a:xfrm>
        </p:spPr>
        <p:txBody>
          <a:bodyPr/>
          <a:lstStyle>
            <a:lvl1pPr>
              <a:defRPr/>
            </a:lvl1pPr>
          </a:lstStyle>
          <a:p>
            <a:pPr>
              <a:defRPr/>
            </a:pPr>
            <a:fld id="{2CCF8CB1-014E-41A9-8E8C-8B47E66A5436}" type="slidenum">
              <a:rPr lang="en-GB"/>
              <a:pPr>
                <a:defRPr/>
              </a:pPr>
              <a:t>‹#›</a:t>
            </a:fld>
            <a:endParaRPr lang="en-GB"/>
          </a:p>
        </p:txBody>
      </p:sp>
    </p:spTree>
    <p:extLst>
      <p:ext uri="{BB962C8B-B14F-4D97-AF65-F5344CB8AC3E}">
        <p14:creationId xmlns:p14="http://schemas.microsoft.com/office/powerpoint/2010/main" val="295924481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title"/>
          </p:nvPr>
        </p:nvSpPr>
        <p:spPr bwMode="ltGray">
          <a:xfrm>
            <a:off x="355600" y="422275"/>
            <a:ext cx="4876800" cy="738188"/>
          </a:xfrm>
          <a:prstGeom prst="rect">
            <a:avLst/>
          </a:prstGeom>
          <a:noFill/>
          <a:ln w="9525">
            <a:noFill/>
            <a:miter lim="800000"/>
            <a:headEnd/>
            <a:tailEnd/>
          </a:ln>
        </p:spPr>
        <p:txBody>
          <a:bodyPr/>
          <a:lstStyle/>
          <a:p>
            <a:pPr lvl="0"/>
            <a:r>
              <a:rPr lang="en-US" smtClean="0"/>
              <a:t>Click to edit Master title style</a:t>
            </a:r>
            <a:endParaRPr lang="en-GB" smtClean="0"/>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22E7BDD3-0F8F-411A-852D-D6D48A8FF282}" type="slidenum">
              <a:rPr lang="en-GB"/>
              <a:pPr>
                <a:defRPr/>
              </a:pPr>
              <a:t>‹#›</a:t>
            </a:fld>
            <a:endParaRPr lang="en-GB"/>
          </a:p>
        </p:txBody>
      </p:sp>
    </p:spTree>
    <p:extLst>
      <p:ext uri="{BB962C8B-B14F-4D97-AF65-F5344CB8AC3E}">
        <p14:creationId xmlns:p14="http://schemas.microsoft.com/office/powerpoint/2010/main" val="287095476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E5B94CA3-9660-4162-BF51-31821EAA185D}" type="slidenum">
              <a:rPr lang="en-GB"/>
              <a:pPr>
                <a:defRPr/>
              </a:pPr>
              <a:t>‹#›</a:t>
            </a:fld>
            <a:endParaRPr lang="en-GB"/>
          </a:p>
        </p:txBody>
      </p:sp>
    </p:spTree>
    <p:extLst>
      <p:ext uri="{BB962C8B-B14F-4D97-AF65-F5344CB8AC3E}">
        <p14:creationId xmlns:p14="http://schemas.microsoft.com/office/powerpoint/2010/main" val="316546738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55600" y="1665288"/>
            <a:ext cx="4138613" cy="434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665288"/>
            <a:ext cx="4138612" cy="434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Rectangle 4"/>
          <p:cNvSpPr>
            <a:spLocks noGrp="1" noChangeArrowheads="1"/>
          </p:cNvSpPr>
          <p:nvPr>
            <p:ph type="title"/>
          </p:nvPr>
        </p:nvSpPr>
        <p:spPr bwMode="ltGray">
          <a:xfrm>
            <a:off x="355600" y="422275"/>
            <a:ext cx="4876800" cy="738188"/>
          </a:xfrm>
          <a:prstGeom prst="rect">
            <a:avLst/>
          </a:prstGeom>
          <a:noFill/>
          <a:ln w="9525">
            <a:noFill/>
            <a:miter lim="800000"/>
            <a:headEnd/>
            <a:tailEnd/>
          </a:ln>
        </p:spPr>
        <p:txBody>
          <a:bodyPr/>
          <a:lstStyle/>
          <a:p>
            <a:pPr lvl="0"/>
            <a:r>
              <a:rPr lang="en-US" smtClean="0"/>
              <a:t>Click to edit Master title style</a:t>
            </a:r>
            <a:endParaRPr lang="en-GB" smtClean="0"/>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8D8B4EF1-9DB8-43B8-BFF5-FAA5480FAC62}" type="slidenum">
              <a:rPr lang="en-GB"/>
              <a:pPr>
                <a:defRPr/>
              </a:pPr>
              <a:t>‹#›</a:t>
            </a:fld>
            <a:endParaRPr lang="en-GB"/>
          </a:p>
        </p:txBody>
      </p:sp>
    </p:spTree>
    <p:extLst>
      <p:ext uri="{BB962C8B-B14F-4D97-AF65-F5344CB8AC3E}">
        <p14:creationId xmlns:p14="http://schemas.microsoft.com/office/powerpoint/2010/main" val="217485806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Rectangle 4"/>
          <p:cNvSpPr>
            <a:spLocks noGrp="1" noChangeArrowheads="1"/>
          </p:cNvSpPr>
          <p:nvPr>
            <p:ph type="title"/>
          </p:nvPr>
        </p:nvSpPr>
        <p:spPr bwMode="ltGray">
          <a:xfrm>
            <a:off x="355600" y="422275"/>
            <a:ext cx="4876800" cy="738188"/>
          </a:xfrm>
          <a:prstGeom prst="rect">
            <a:avLst/>
          </a:prstGeom>
          <a:noFill/>
          <a:ln w="9525">
            <a:noFill/>
            <a:miter lim="800000"/>
            <a:headEnd/>
            <a:tailEnd/>
          </a:ln>
        </p:spPr>
        <p:txBody>
          <a:bodyPr/>
          <a:lstStyle/>
          <a:p>
            <a:pPr lvl="0"/>
            <a:r>
              <a:rPr lang="en-US" smtClean="0"/>
              <a:t>Click to edit Master title style</a:t>
            </a:r>
            <a:endParaRPr lang="en-GB" smtClean="0"/>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7364889C-B897-4D25-AD34-22DCD02E0178}" type="slidenum">
              <a:rPr lang="en-GB"/>
              <a:pPr>
                <a:defRPr/>
              </a:pPr>
              <a:t>‹#›</a:t>
            </a:fld>
            <a:endParaRPr lang="en-GB"/>
          </a:p>
        </p:txBody>
      </p:sp>
    </p:spTree>
    <p:extLst>
      <p:ext uri="{BB962C8B-B14F-4D97-AF65-F5344CB8AC3E}">
        <p14:creationId xmlns:p14="http://schemas.microsoft.com/office/powerpoint/2010/main" val="276544161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Title 4"/>
          <p:cNvSpPr>
            <a:spLocks noGrp="1" noChangeArrowheads="1"/>
          </p:cNvSpPr>
          <p:nvPr>
            <p:ph type="title"/>
          </p:nvPr>
        </p:nvSpPr>
        <p:spPr bwMode="ltGray">
          <a:xfrm>
            <a:off x="355600" y="422275"/>
            <a:ext cx="4876800" cy="738188"/>
          </a:xfrm>
          <a:prstGeom prst="rect">
            <a:avLst/>
          </a:prstGeom>
          <a:noFill/>
          <a:ln w="9525">
            <a:noFill/>
            <a:miter lim="800000"/>
            <a:headEnd/>
            <a:tailEnd/>
          </a:ln>
        </p:spPr>
        <p:txBody>
          <a:bodyPr/>
          <a:lstStyle/>
          <a:p>
            <a:pPr lvl="0"/>
            <a:r>
              <a:rPr lang="en-US" smtClean="0"/>
              <a:t>Click to edit Master title style</a:t>
            </a:r>
            <a:endParaRPr lang="en-GB" smtClean="0"/>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2EB239C3-0EE5-40FE-A3F0-1EE84455FA57}" type="slidenum">
              <a:rPr lang="en-GB"/>
              <a:pPr>
                <a:defRPr/>
              </a:pPr>
              <a:t>‹#›</a:t>
            </a:fld>
            <a:endParaRPr lang="en-GB"/>
          </a:p>
        </p:txBody>
      </p:sp>
    </p:spTree>
    <p:extLst>
      <p:ext uri="{BB962C8B-B14F-4D97-AF65-F5344CB8AC3E}">
        <p14:creationId xmlns:p14="http://schemas.microsoft.com/office/powerpoint/2010/main" val="4250752934"/>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5EB8B46B-9E09-4D16-A353-834466966BC4}" type="slidenum">
              <a:rPr lang="en-GB"/>
              <a:pPr>
                <a:defRPr/>
              </a:pPr>
              <a:t>‹#›</a:t>
            </a:fld>
            <a:endParaRPr lang="en-GB"/>
          </a:p>
        </p:txBody>
      </p:sp>
    </p:spTree>
    <p:extLst>
      <p:ext uri="{BB962C8B-B14F-4D97-AF65-F5344CB8AC3E}">
        <p14:creationId xmlns:p14="http://schemas.microsoft.com/office/powerpoint/2010/main" val="215851180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817508A4-851A-4ECE-9260-B26CA958BC8A}" type="slidenum">
              <a:rPr lang="en-GB"/>
              <a:pPr>
                <a:defRPr/>
              </a:pPr>
              <a:t>‹#›</a:t>
            </a:fld>
            <a:endParaRPr lang="en-GB"/>
          </a:p>
        </p:txBody>
      </p:sp>
    </p:spTree>
    <p:extLst>
      <p:ext uri="{BB962C8B-B14F-4D97-AF65-F5344CB8AC3E}">
        <p14:creationId xmlns:p14="http://schemas.microsoft.com/office/powerpoint/2010/main" val="409541467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9C84B652-F846-4473-A4FC-872ECECB15EF}" type="slidenum">
              <a:rPr lang="en-GB"/>
              <a:pPr>
                <a:defRPr/>
              </a:pPr>
              <a:t>‹#›</a:t>
            </a:fld>
            <a:endParaRPr lang="en-GB"/>
          </a:p>
        </p:txBody>
      </p:sp>
    </p:spTree>
    <p:extLst>
      <p:ext uri="{BB962C8B-B14F-4D97-AF65-F5344CB8AC3E}">
        <p14:creationId xmlns:p14="http://schemas.microsoft.com/office/powerpoint/2010/main" val="301168861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title"/>
          </p:nvPr>
        </p:nvSpPr>
        <p:spPr bwMode="ltGray">
          <a:xfrm>
            <a:off x="355600" y="422275"/>
            <a:ext cx="4876800" cy="738188"/>
          </a:xfrm>
          <a:prstGeom prst="rect">
            <a:avLst/>
          </a:prstGeom>
          <a:noFill/>
          <a:ln w="9525">
            <a:noFill/>
            <a:miter lim="800000"/>
            <a:headEnd/>
            <a:tailEnd/>
          </a:ln>
        </p:spPr>
        <p:txBody>
          <a:bodyPr/>
          <a:lstStyle/>
          <a:p>
            <a:pPr lvl="0"/>
            <a:r>
              <a:rPr lang="en-US" smtClean="0"/>
              <a:t>Click to edit Master title style</a:t>
            </a:r>
            <a:endParaRPr lang="en-GB" smtClean="0"/>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8505FF37-0514-4014-AC4A-829EA8A52D87}" type="slidenum">
              <a:rPr lang="en-GB"/>
              <a:pPr>
                <a:defRPr/>
              </a:pPr>
              <a:t>‹#›</a:t>
            </a:fld>
            <a:endParaRPr lang="en-GB"/>
          </a:p>
        </p:txBody>
      </p:sp>
    </p:spTree>
    <p:extLst>
      <p:ext uri="{BB962C8B-B14F-4D97-AF65-F5344CB8AC3E}">
        <p14:creationId xmlns:p14="http://schemas.microsoft.com/office/powerpoint/2010/main" val="2402165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55600" y="422275"/>
            <a:ext cx="4876800" cy="73818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55600" y="1665288"/>
            <a:ext cx="4138613" cy="4349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6613" y="1665288"/>
            <a:ext cx="4138612" cy="209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6613" y="3916363"/>
            <a:ext cx="4138612" cy="209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5"/>
          <p:cNvSpPr>
            <a:spLocks noGrp="1" noChangeArrowheads="1"/>
          </p:cNvSpPr>
          <p:nvPr>
            <p:ph type="dt" sz="half" idx="10"/>
          </p:nvPr>
        </p:nvSpPr>
        <p:spPr>
          <a:ln/>
        </p:spPr>
        <p:txBody>
          <a:bodyPr/>
          <a:lstStyle>
            <a:lvl1pPr>
              <a:defRPr/>
            </a:lvl1pPr>
          </a:lstStyle>
          <a:p>
            <a:pPr>
              <a:defRPr/>
            </a:pPr>
            <a:endParaRPr lang="en-US"/>
          </a:p>
        </p:txBody>
      </p:sp>
      <p:sp>
        <p:nvSpPr>
          <p:cNvPr id="7" name="Rectangle 6"/>
          <p:cNvSpPr>
            <a:spLocks noGrp="1" noChangeArrowheads="1"/>
          </p:cNvSpPr>
          <p:nvPr>
            <p:ph type="ftr" sz="quarter" idx="11"/>
          </p:nvPr>
        </p:nvSpPr>
        <p:spPr>
          <a:ln/>
        </p:spPr>
        <p:txBody>
          <a:bodyPr/>
          <a:lstStyle>
            <a:lvl1pPr>
              <a:defRPr/>
            </a:lvl1pPr>
          </a:lstStyle>
          <a:p>
            <a:pPr>
              <a:defRPr/>
            </a:pPr>
            <a:endParaRPr lang="en-US"/>
          </a:p>
        </p:txBody>
      </p:sp>
      <p:sp>
        <p:nvSpPr>
          <p:cNvPr id="8" name="Rectangle 7"/>
          <p:cNvSpPr>
            <a:spLocks noGrp="1" noChangeArrowheads="1"/>
          </p:cNvSpPr>
          <p:nvPr>
            <p:ph type="sldNum" sz="quarter" idx="12"/>
          </p:nvPr>
        </p:nvSpPr>
        <p:spPr>
          <a:ln/>
        </p:spPr>
        <p:txBody>
          <a:bodyPr/>
          <a:lstStyle>
            <a:lvl1pPr>
              <a:defRPr/>
            </a:lvl1pPr>
          </a:lstStyle>
          <a:p>
            <a:pPr>
              <a:defRPr/>
            </a:pPr>
            <a:fld id="{5A31BD11-59F7-4BB1-8EF2-6173DA4EE6FF}" type="slidenum">
              <a:rPr lang="en-GB"/>
              <a:pPr>
                <a:defRPr/>
              </a:pPr>
              <a:t>‹#›</a:t>
            </a:fld>
            <a:endParaRPr lang="en-GB"/>
          </a:p>
        </p:txBody>
      </p:sp>
    </p:spTree>
    <p:extLst>
      <p:ext uri="{BB962C8B-B14F-4D97-AF65-F5344CB8AC3E}">
        <p14:creationId xmlns:p14="http://schemas.microsoft.com/office/powerpoint/2010/main" val="154100172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8613" y="422275"/>
            <a:ext cx="2106612" cy="5592763"/>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55600" y="422275"/>
            <a:ext cx="6170613" cy="5592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34F50D6A-10BA-407A-A6A8-E3922D673487}" type="slidenum">
              <a:rPr lang="en-GB"/>
              <a:pPr>
                <a:defRPr/>
              </a:pPr>
              <a:t>‹#›</a:t>
            </a:fld>
            <a:endParaRPr lang="en-GB"/>
          </a:p>
        </p:txBody>
      </p:sp>
    </p:spTree>
    <p:extLst>
      <p:ext uri="{BB962C8B-B14F-4D97-AF65-F5344CB8AC3E}">
        <p14:creationId xmlns:p14="http://schemas.microsoft.com/office/powerpoint/2010/main" val="284226003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Title, Text, and 2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55600" y="1665288"/>
            <a:ext cx="4138613" cy="4349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6613" y="1665288"/>
            <a:ext cx="4138612" cy="209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6613" y="3916363"/>
            <a:ext cx="4138612" cy="209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Rectangle 4"/>
          <p:cNvSpPr>
            <a:spLocks noGrp="1" noChangeArrowheads="1"/>
          </p:cNvSpPr>
          <p:nvPr>
            <p:ph type="title"/>
          </p:nvPr>
        </p:nvSpPr>
        <p:spPr bwMode="ltGray">
          <a:xfrm>
            <a:off x="355600" y="422275"/>
            <a:ext cx="4876800" cy="738188"/>
          </a:xfrm>
          <a:prstGeom prst="rect">
            <a:avLst/>
          </a:prstGeom>
          <a:noFill/>
          <a:ln w="9525">
            <a:noFill/>
            <a:miter lim="800000"/>
            <a:headEnd/>
            <a:tailEnd/>
          </a:ln>
        </p:spPr>
        <p:txBody>
          <a:bodyPr/>
          <a:lstStyle/>
          <a:p>
            <a:pPr lvl="0"/>
            <a:r>
              <a:rPr lang="en-US" smtClean="0"/>
              <a:t>Click to edit Master title style</a:t>
            </a:r>
            <a:endParaRPr lang="en-GB" smtClean="0"/>
          </a:p>
        </p:txBody>
      </p:sp>
      <p:sp>
        <p:nvSpPr>
          <p:cNvPr id="6" name="Rectangle 5"/>
          <p:cNvSpPr>
            <a:spLocks noGrp="1" noChangeArrowheads="1"/>
          </p:cNvSpPr>
          <p:nvPr>
            <p:ph type="dt" sz="half" idx="10"/>
          </p:nvPr>
        </p:nvSpPr>
        <p:spPr>
          <a:ln/>
        </p:spPr>
        <p:txBody>
          <a:bodyPr/>
          <a:lstStyle>
            <a:lvl1pPr>
              <a:defRPr/>
            </a:lvl1pPr>
          </a:lstStyle>
          <a:p>
            <a:pPr>
              <a:defRPr/>
            </a:pPr>
            <a:endParaRPr lang="en-US"/>
          </a:p>
        </p:txBody>
      </p:sp>
      <p:sp>
        <p:nvSpPr>
          <p:cNvPr id="7" name="Rectangle 6"/>
          <p:cNvSpPr>
            <a:spLocks noGrp="1" noChangeArrowheads="1"/>
          </p:cNvSpPr>
          <p:nvPr>
            <p:ph type="ftr" sz="quarter" idx="11"/>
          </p:nvPr>
        </p:nvSpPr>
        <p:spPr>
          <a:ln/>
        </p:spPr>
        <p:txBody>
          <a:bodyPr/>
          <a:lstStyle>
            <a:lvl1pPr>
              <a:defRPr/>
            </a:lvl1pPr>
          </a:lstStyle>
          <a:p>
            <a:pPr>
              <a:defRPr/>
            </a:pPr>
            <a:endParaRPr lang="en-US"/>
          </a:p>
        </p:txBody>
      </p:sp>
      <p:sp>
        <p:nvSpPr>
          <p:cNvPr id="8" name="Rectangle 7"/>
          <p:cNvSpPr>
            <a:spLocks noGrp="1" noChangeArrowheads="1"/>
          </p:cNvSpPr>
          <p:nvPr>
            <p:ph type="sldNum" sz="quarter" idx="12"/>
          </p:nvPr>
        </p:nvSpPr>
        <p:spPr>
          <a:ln/>
        </p:spPr>
        <p:txBody>
          <a:bodyPr/>
          <a:lstStyle>
            <a:lvl1pPr>
              <a:defRPr/>
            </a:lvl1pPr>
          </a:lstStyle>
          <a:p>
            <a:pPr>
              <a:defRPr/>
            </a:pPr>
            <a:fld id="{F95601EC-6BD1-42D0-A13B-0706AE6488FC}" type="slidenum">
              <a:rPr lang="en-GB"/>
              <a:pPr>
                <a:defRPr/>
              </a:pPr>
              <a:t>‹#›</a:t>
            </a:fld>
            <a:endParaRPr lang="en-GB"/>
          </a:p>
        </p:txBody>
      </p:sp>
    </p:spTree>
    <p:extLst>
      <p:ext uri="{BB962C8B-B14F-4D97-AF65-F5344CB8AC3E}">
        <p14:creationId xmlns:p14="http://schemas.microsoft.com/office/powerpoint/2010/main" val="54551366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Title, Text and Char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55600" y="1665288"/>
            <a:ext cx="4138613" cy="4349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hart Placeholder 3"/>
          <p:cNvSpPr>
            <a:spLocks noGrp="1"/>
          </p:cNvSpPr>
          <p:nvPr>
            <p:ph type="chart" sz="half" idx="2"/>
          </p:nvPr>
        </p:nvSpPr>
        <p:spPr>
          <a:xfrm>
            <a:off x="4646613" y="1665288"/>
            <a:ext cx="4138612" cy="4349750"/>
          </a:xfrm>
        </p:spPr>
        <p:txBody>
          <a:bodyPr/>
          <a:lstStyle/>
          <a:p>
            <a:pPr lvl="0"/>
            <a:r>
              <a:rPr lang="en-US" noProof="0" smtClean="0"/>
              <a:t>Click icon to add chart</a:t>
            </a:r>
            <a:endParaRPr lang="en-GB" noProof="0" smtClean="0"/>
          </a:p>
        </p:txBody>
      </p:sp>
      <p:sp>
        <p:nvSpPr>
          <p:cNvPr id="8" name="Rectangle 4"/>
          <p:cNvSpPr>
            <a:spLocks noGrp="1" noChangeArrowheads="1"/>
          </p:cNvSpPr>
          <p:nvPr>
            <p:ph type="title"/>
          </p:nvPr>
        </p:nvSpPr>
        <p:spPr bwMode="ltGray">
          <a:xfrm>
            <a:off x="355600" y="422275"/>
            <a:ext cx="4876800" cy="738188"/>
          </a:xfrm>
          <a:prstGeom prst="rect">
            <a:avLst/>
          </a:prstGeom>
          <a:noFill/>
          <a:ln w="9525">
            <a:noFill/>
            <a:miter lim="800000"/>
            <a:headEnd/>
            <a:tailEnd/>
          </a:ln>
        </p:spPr>
        <p:txBody>
          <a:bodyPr/>
          <a:lstStyle/>
          <a:p>
            <a:pPr lvl="0"/>
            <a:r>
              <a:rPr lang="en-US" smtClean="0"/>
              <a:t>Click to edit Master title style</a:t>
            </a:r>
            <a:endParaRPr lang="en-GB" smtClean="0"/>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010929A3-6D5F-437B-BF6F-07E88C50C4D1}" type="slidenum">
              <a:rPr lang="en-GB"/>
              <a:pPr>
                <a:defRPr/>
              </a:pPr>
              <a:t>‹#›</a:t>
            </a:fld>
            <a:endParaRPr lang="en-GB"/>
          </a:p>
        </p:txBody>
      </p:sp>
    </p:spTree>
    <p:extLst>
      <p:ext uri="{BB962C8B-B14F-4D97-AF65-F5344CB8AC3E}">
        <p14:creationId xmlns:p14="http://schemas.microsoft.com/office/powerpoint/2010/main" val="334049072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355600" y="1665288"/>
            <a:ext cx="8429625" cy="4349750"/>
          </a:xfrm>
        </p:spPr>
        <p:txBody>
          <a:bodyPr/>
          <a:lstStyle/>
          <a:p>
            <a:pPr lvl="0"/>
            <a:r>
              <a:rPr lang="en-US" noProof="0" smtClean="0"/>
              <a:t>Click icon to add table</a:t>
            </a:r>
            <a:endParaRPr lang="en-GB" noProof="0" smtClean="0"/>
          </a:p>
        </p:txBody>
      </p:sp>
      <p:sp>
        <p:nvSpPr>
          <p:cNvPr id="7" name="Rectangle 4"/>
          <p:cNvSpPr>
            <a:spLocks noGrp="1" noChangeArrowheads="1"/>
          </p:cNvSpPr>
          <p:nvPr>
            <p:ph type="title"/>
          </p:nvPr>
        </p:nvSpPr>
        <p:spPr bwMode="ltGray">
          <a:xfrm>
            <a:off x="355600" y="422275"/>
            <a:ext cx="4876800" cy="738188"/>
          </a:xfrm>
          <a:prstGeom prst="rect">
            <a:avLst/>
          </a:prstGeom>
          <a:noFill/>
          <a:ln w="9525">
            <a:noFill/>
            <a:miter lim="800000"/>
            <a:headEnd/>
            <a:tailEnd/>
          </a:ln>
        </p:spPr>
        <p:txBody>
          <a:bodyPr/>
          <a:lstStyle/>
          <a:p>
            <a:pPr lvl="0"/>
            <a:r>
              <a:rPr lang="en-US" smtClean="0"/>
              <a:t>Click to edit Master title style</a:t>
            </a:r>
            <a:endParaRPr lang="en-GB" smtClean="0"/>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ED8FCBE9-98FD-4B4F-90CA-0F8F0D656B84}" type="slidenum">
              <a:rPr lang="en-GB"/>
              <a:pPr>
                <a:defRPr/>
              </a:pPr>
              <a:t>‹#›</a:t>
            </a:fld>
            <a:endParaRPr lang="en-GB"/>
          </a:p>
        </p:txBody>
      </p:sp>
    </p:spTree>
    <p:extLst>
      <p:ext uri="{BB962C8B-B14F-4D97-AF65-F5344CB8AC3E}">
        <p14:creationId xmlns:p14="http://schemas.microsoft.com/office/powerpoint/2010/main" val="269661943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226720" cy="114348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6481" y="1604329"/>
            <a:ext cx="8226720" cy="219335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6481" y="3935934"/>
            <a:ext cx="8226720" cy="2193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endParaRPr lang="en-US"/>
          </a:p>
        </p:txBody>
      </p:sp>
      <p:sp>
        <p:nvSpPr>
          <p:cNvPr id="6" name="Rectangle 4"/>
          <p:cNvSpPr>
            <a:spLocks noGrp="1" noChangeArrowheads="1"/>
          </p:cNvSpPr>
          <p:nvPr>
            <p:ph type="ftr" idx="11"/>
          </p:nvPr>
        </p:nvSpPr>
        <p:spPr>
          <a:ln/>
        </p:spPr>
        <p:txBody>
          <a:bodyPr/>
          <a:lstStyle>
            <a:lvl1pPr>
              <a:defRPr/>
            </a:lvl1pPr>
          </a:lstStyle>
          <a:p>
            <a:endParaRPr lang="en-US"/>
          </a:p>
        </p:txBody>
      </p:sp>
      <p:sp>
        <p:nvSpPr>
          <p:cNvPr id="7" name="Rectangle 5"/>
          <p:cNvSpPr>
            <a:spLocks noGrp="1" noChangeArrowheads="1"/>
          </p:cNvSpPr>
          <p:nvPr>
            <p:ph type="sldNum" idx="12"/>
          </p:nvPr>
        </p:nvSpPr>
        <p:spPr>
          <a:ln/>
        </p:spPr>
        <p:txBody>
          <a:bodyPr/>
          <a:lstStyle>
            <a:lvl1pPr>
              <a:defRPr/>
            </a:lvl1pPr>
          </a:lstStyle>
          <a:p>
            <a:fld id="{D165E9B0-7DA8-466E-963D-86F25D5E43BA}" type="slidenum">
              <a:rPr lang="en-GB"/>
              <a:pPr/>
              <a:t>‹#›</a:t>
            </a:fld>
            <a:endParaRPr lang="en-GB"/>
          </a:p>
        </p:txBody>
      </p:sp>
    </p:spTree>
    <p:extLst>
      <p:ext uri="{BB962C8B-B14F-4D97-AF65-F5344CB8AC3E}">
        <p14:creationId xmlns:p14="http://schemas.microsoft.com/office/powerpoint/2010/main" val="16715248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13BEF5B-CF35-472E-A99C-768A0EE640DB}" type="datetimeFigureOut">
              <a:rPr lang="en-GB" smtClean="0"/>
              <a:t>12/10/2016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62684362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13BEF5B-CF35-472E-A99C-768A0EE640DB}" type="datetimeFigureOut">
              <a:rPr lang="en-GB" smtClean="0"/>
              <a:t>12/10/2016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36557057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3BEF5B-CF35-472E-A99C-768A0EE640DB}" type="datetimeFigureOut">
              <a:rPr lang="en-GB" smtClean="0"/>
              <a:t>12/10/2016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51579162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13BEF5B-CF35-472E-A99C-768A0EE640DB}" type="datetimeFigureOut">
              <a:rPr lang="en-GB" smtClean="0"/>
              <a:t>12/10/2016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315636612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13BEF5B-CF35-472E-A99C-768A0EE640DB}" type="datetimeFigureOut">
              <a:rPr lang="en-GB" smtClean="0"/>
              <a:t>12/10/2016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8541365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55600" y="422275"/>
            <a:ext cx="4876800" cy="73818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55600" y="1665288"/>
            <a:ext cx="4138613" cy="4349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hart Placeholder 3"/>
          <p:cNvSpPr>
            <a:spLocks noGrp="1"/>
          </p:cNvSpPr>
          <p:nvPr>
            <p:ph type="chart" sz="half" idx="2"/>
          </p:nvPr>
        </p:nvSpPr>
        <p:spPr>
          <a:xfrm>
            <a:off x="4646613" y="1665288"/>
            <a:ext cx="4138612" cy="4349750"/>
          </a:xfrm>
        </p:spPr>
        <p:txBody>
          <a:bodyPr/>
          <a:lstStyle/>
          <a:p>
            <a:pPr lvl="0"/>
            <a:r>
              <a:rPr lang="en-US" noProof="0" smtClean="0"/>
              <a:t>Click icon to add chart</a:t>
            </a:r>
            <a:endParaRPr lang="en-GB" noProof="0" smtClean="0"/>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649AD727-BC89-4B97-B995-40E9EAF946D4}" type="slidenum">
              <a:rPr lang="en-GB"/>
              <a:pPr>
                <a:defRPr/>
              </a:pPr>
              <a:t>‹#›</a:t>
            </a:fld>
            <a:endParaRPr lang="en-GB"/>
          </a:p>
        </p:txBody>
      </p:sp>
    </p:spTree>
    <p:extLst>
      <p:ext uri="{BB962C8B-B14F-4D97-AF65-F5344CB8AC3E}">
        <p14:creationId xmlns:p14="http://schemas.microsoft.com/office/powerpoint/2010/main" val="59672938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13BEF5B-CF35-472E-A99C-768A0EE640DB}" type="datetimeFigureOut">
              <a:rPr lang="en-GB" smtClean="0"/>
              <a:t>12/10/2016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338322670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3BEF5B-CF35-472E-A99C-768A0EE640DB}" type="datetimeFigureOut">
              <a:rPr lang="en-GB" smtClean="0"/>
              <a:t>12/10/2016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414856421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3BEF5B-CF35-472E-A99C-768A0EE640DB}" type="datetimeFigureOut">
              <a:rPr lang="en-GB" smtClean="0"/>
              <a:t>12/10/2016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15906267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3BEF5B-CF35-472E-A99C-768A0EE640DB}" type="datetimeFigureOut">
              <a:rPr lang="en-GB" smtClean="0"/>
              <a:t>12/10/2016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18103322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13BEF5B-CF35-472E-A99C-768A0EE640DB}" type="datetimeFigureOut">
              <a:rPr lang="en-GB" smtClean="0"/>
              <a:t>12/10/2016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200730138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13BEF5B-CF35-472E-A99C-768A0EE640DB}" type="datetimeFigureOut">
              <a:rPr lang="en-GB" smtClean="0"/>
              <a:t>12/10/2016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3938837285"/>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13BEF5B-CF35-472E-A99C-768A0EE640DB}" type="datetimeFigureOut">
              <a:rPr lang="en-GB" smtClean="0"/>
              <a:t>12/10/2016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138378778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13BEF5B-CF35-472E-A99C-768A0EE640DB}" type="datetimeFigureOut">
              <a:rPr lang="en-GB" smtClean="0"/>
              <a:t>12/10/2016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151460042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3BEF5B-CF35-472E-A99C-768A0EE640DB}" type="datetimeFigureOut">
              <a:rPr lang="en-GB" smtClean="0"/>
              <a:t>12/10/2016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383866529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13BEF5B-CF35-472E-A99C-768A0EE640DB}" type="datetimeFigureOut">
              <a:rPr lang="en-GB" smtClean="0"/>
              <a:t>12/10/2016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18603273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55600" y="422275"/>
            <a:ext cx="4876800" cy="738188"/>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355600" y="1665288"/>
            <a:ext cx="8429625" cy="4349750"/>
          </a:xfrm>
        </p:spPr>
        <p:txBody>
          <a:bodyPr/>
          <a:lstStyle/>
          <a:p>
            <a:pPr lvl="0"/>
            <a:r>
              <a:rPr lang="en-US" noProof="0" smtClean="0"/>
              <a:t>Click icon to add table</a:t>
            </a:r>
            <a:endParaRPr lang="en-GB" noProof="0" smtClean="0"/>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DBA927E7-4F60-42F5-901F-27AB74EFDE73}" type="slidenum">
              <a:rPr lang="en-GB"/>
              <a:pPr>
                <a:defRPr/>
              </a:pPr>
              <a:t>‹#›</a:t>
            </a:fld>
            <a:endParaRPr lang="en-GB"/>
          </a:p>
        </p:txBody>
      </p:sp>
    </p:spTree>
    <p:extLst>
      <p:ext uri="{BB962C8B-B14F-4D97-AF65-F5344CB8AC3E}">
        <p14:creationId xmlns:p14="http://schemas.microsoft.com/office/powerpoint/2010/main" val="27621686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13BEF5B-CF35-472E-A99C-768A0EE640DB}" type="datetimeFigureOut">
              <a:rPr lang="en-GB" smtClean="0"/>
              <a:t>12/10/2016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407797942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13BEF5B-CF35-472E-A99C-768A0EE640DB}" type="datetimeFigureOut">
              <a:rPr lang="en-GB" smtClean="0"/>
              <a:t>12/10/2016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283269645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3BEF5B-CF35-472E-A99C-768A0EE640DB}" type="datetimeFigureOut">
              <a:rPr lang="en-GB" smtClean="0"/>
              <a:t>12/10/2016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382967150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3BEF5B-CF35-472E-A99C-768A0EE640DB}" type="datetimeFigureOut">
              <a:rPr lang="en-GB" smtClean="0"/>
              <a:t>12/10/2016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125988232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3BEF5B-CF35-472E-A99C-768A0EE640DB}" type="datetimeFigureOut">
              <a:rPr lang="en-GB" smtClean="0"/>
              <a:t>12/10/2016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390817195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13BEF5B-CF35-472E-A99C-768A0EE640DB}" type="datetimeFigureOut">
              <a:rPr lang="en-GB" smtClean="0"/>
              <a:t>12/10/2016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416761331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13BEF5B-CF35-472E-A99C-768A0EE640DB}" type="datetimeFigureOut">
              <a:rPr lang="en-GB" smtClean="0"/>
              <a:t>12/10/2016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135589435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226720" cy="114348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6481" y="1604329"/>
            <a:ext cx="8226720" cy="219335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6481" y="3935934"/>
            <a:ext cx="8226720" cy="2193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endParaRPr lang="en-US"/>
          </a:p>
        </p:txBody>
      </p:sp>
      <p:sp>
        <p:nvSpPr>
          <p:cNvPr id="6" name="Rectangle 4"/>
          <p:cNvSpPr>
            <a:spLocks noGrp="1" noChangeArrowheads="1"/>
          </p:cNvSpPr>
          <p:nvPr>
            <p:ph type="ftr" idx="11"/>
          </p:nvPr>
        </p:nvSpPr>
        <p:spPr>
          <a:ln/>
        </p:spPr>
        <p:txBody>
          <a:bodyPr/>
          <a:lstStyle>
            <a:lvl1pPr>
              <a:defRPr/>
            </a:lvl1pPr>
          </a:lstStyle>
          <a:p>
            <a:endParaRPr lang="en-US"/>
          </a:p>
        </p:txBody>
      </p:sp>
      <p:sp>
        <p:nvSpPr>
          <p:cNvPr id="7" name="Rectangle 5"/>
          <p:cNvSpPr>
            <a:spLocks noGrp="1" noChangeArrowheads="1"/>
          </p:cNvSpPr>
          <p:nvPr>
            <p:ph type="sldNum" idx="12"/>
          </p:nvPr>
        </p:nvSpPr>
        <p:spPr>
          <a:ln/>
        </p:spPr>
        <p:txBody>
          <a:bodyPr/>
          <a:lstStyle>
            <a:lvl1pPr>
              <a:defRPr/>
            </a:lvl1pPr>
          </a:lstStyle>
          <a:p>
            <a:fld id="{D165E9B0-7DA8-466E-963D-86F25D5E43BA}" type="slidenum">
              <a:rPr lang="en-GB"/>
              <a:pPr/>
              <a:t>‹#›</a:t>
            </a:fld>
            <a:endParaRPr lang="en-GB"/>
          </a:p>
        </p:txBody>
      </p:sp>
    </p:spTree>
    <p:extLst>
      <p:ext uri="{BB962C8B-B14F-4D97-AF65-F5344CB8AC3E}">
        <p14:creationId xmlns:p14="http://schemas.microsoft.com/office/powerpoint/2010/main" val="377544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ltGray">
          <a:xfrm>
            <a:off x="76200" y="76200"/>
            <a:ext cx="8991600" cy="6705600"/>
          </a:xfrm>
          <a:prstGeom prst="rect">
            <a:avLst/>
          </a:prstGeom>
          <a:solidFill>
            <a:srgbClr val="00502F"/>
          </a:solidFill>
          <a:ln w="9525">
            <a:noFill/>
            <a:miter lim="800000"/>
            <a:headEnd/>
            <a:tailEnd/>
          </a:ln>
          <a:effectLst/>
        </p:spPr>
        <p:txBody>
          <a:bodyPr wrap="none" anchor="ctr"/>
          <a:lstStyle/>
          <a:p>
            <a:pPr algn="ctr" eaLnBrk="0" hangingPunct="0">
              <a:spcBef>
                <a:spcPct val="0"/>
              </a:spcBef>
              <a:defRPr/>
            </a:pPr>
            <a:endParaRPr lang="en-US" sz="2400">
              <a:solidFill>
                <a:srgbClr val="8D010F"/>
              </a:solidFill>
              <a:latin typeface="Times" pitchFamily="18" charset="0"/>
            </a:endParaRPr>
          </a:p>
        </p:txBody>
      </p:sp>
      <p:pic>
        <p:nvPicPr>
          <p:cNvPr id="5" name="Picture 11" descr="LeedsUniWh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1925" y="441325"/>
            <a:ext cx="22748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9"/>
          <p:cNvSpPr>
            <a:spLocks noChangeShapeType="1"/>
          </p:cNvSpPr>
          <p:nvPr/>
        </p:nvSpPr>
        <p:spPr bwMode="white">
          <a:xfrm>
            <a:off x="201613" y="1341438"/>
            <a:ext cx="8713787" cy="0"/>
          </a:xfrm>
          <a:prstGeom prst="line">
            <a:avLst/>
          </a:prstGeom>
          <a:noFill/>
          <a:ln w="9525">
            <a:solidFill>
              <a:schemeClr val="bg1"/>
            </a:solidFill>
            <a:round/>
            <a:headEnd/>
            <a:tailEnd/>
          </a:ln>
          <a:effectLst/>
        </p:spPr>
        <p:txBody>
          <a:bodyPr wrap="none" anchor="ctr"/>
          <a:lstStyle/>
          <a:p>
            <a:pPr>
              <a:defRPr/>
            </a:pPr>
            <a:endParaRPr lang="en-GB"/>
          </a:p>
        </p:txBody>
      </p:sp>
      <p:sp>
        <p:nvSpPr>
          <p:cNvPr id="43011" name="Rectangle 3"/>
          <p:cNvSpPr>
            <a:spLocks noGrp="1" noChangeArrowheads="1"/>
          </p:cNvSpPr>
          <p:nvPr>
            <p:ph type="ctrTitle"/>
          </p:nvPr>
        </p:nvSpPr>
        <p:spPr>
          <a:xfrm>
            <a:off x="349250" y="2565400"/>
            <a:ext cx="7772400" cy="549275"/>
          </a:xfrm>
        </p:spPr>
        <p:txBody>
          <a:bodyPr anchor="t">
            <a:spAutoFit/>
          </a:bodyPr>
          <a:lstStyle>
            <a:lvl1pPr>
              <a:defRPr sz="3600">
                <a:solidFill>
                  <a:schemeClr val="bg1"/>
                </a:solidFill>
              </a:defRPr>
            </a:lvl1pPr>
          </a:lstStyle>
          <a:p>
            <a:r>
              <a:rPr lang="en-GB"/>
              <a:t>Click to edit Master title style</a:t>
            </a:r>
          </a:p>
        </p:txBody>
      </p:sp>
      <p:sp>
        <p:nvSpPr>
          <p:cNvPr id="43012" name="Rectangle 4"/>
          <p:cNvSpPr>
            <a:spLocks noGrp="1" noChangeArrowheads="1"/>
          </p:cNvSpPr>
          <p:nvPr>
            <p:ph type="subTitle" idx="1"/>
          </p:nvPr>
        </p:nvSpPr>
        <p:spPr bwMode="ltGray">
          <a:xfrm>
            <a:off x="352425" y="3990975"/>
            <a:ext cx="5394325" cy="519113"/>
          </a:xfrm>
        </p:spPr>
        <p:txBody>
          <a:bodyPr/>
          <a:lstStyle>
            <a:lvl1pPr>
              <a:defRPr sz="2000">
                <a:solidFill>
                  <a:schemeClr val="bg1"/>
                </a:solidFill>
              </a:defRPr>
            </a:lvl1pPr>
          </a:lstStyle>
          <a:p>
            <a:r>
              <a:rPr lang="en-GB"/>
              <a:t>Click to edit Master subtitle style</a:t>
            </a:r>
          </a:p>
        </p:txBody>
      </p:sp>
      <p:sp>
        <p:nvSpPr>
          <p:cNvPr id="7" name="Rectangle 5"/>
          <p:cNvSpPr>
            <a:spLocks noGrp="1" noChangeArrowheads="1"/>
          </p:cNvSpPr>
          <p:nvPr>
            <p:ph type="dt" sz="half" idx="10"/>
          </p:nvPr>
        </p:nvSpPr>
        <p:spPr>
          <a:xfrm>
            <a:off x="457200" y="6927850"/>
            <a:ext cx="2133600" cy="476250"/>
          </a:xfrm>
        </p:spPr>
        <p:txBody>
          <a:bodyPr/>
          <a:lstStyle>
            <a:lvl1pPr>
              <a:defRPr/>
            </a:lvl1pPr>
          </a:lstStyle>
          <a:p>
            <a:pPr>
              <a:defRPr/>
            </a:pPr>
            <a:endParaRPr lang="en-US"/>
          </a:p>
        </p:txBody>
      </p:sp>
      <p:sp>
        <p:nvSpPr>
          <p:cNvPr id="8" name="Rectangle 6"/>
          <p:cNvSpPr>
            <a:spLocks noGrp="1" noChangeArrowheads="1"/>
          </p:cNvSpPr>
          <p:nvPr>
            <p:ph type="ftr" sz="quarter" idx="11"/>
          </p:nvPr>
        </p:nvSpPr>
        <p:spPr>
          <a:xfrm>
            <a:off x="3124200" y="6927850"/>
            <a:ext cx="2895600" cy="476250"/>
          </a:xfrm>
        </p:spPr>
        <p:txBody>
          <a:bodyPr/>
          <a:lstStyle>
            <a:lvl1pPr>
              <a:defRPr/>
            </a:lvl1pPr>
          </a:lstStyle>
          <a:p>
            <a:pPr>
              <a:defRPr/>
            </a:pPr>
            <a:endParaRPr lang="en-US"/>
          </a:p>
        </p:txBody>
      </p:sp>
      <p:sp>
        <p:nvSpPr>
          <p:cNvPr id="9" name="Rectangle 7"/>
          <p:cNvSpPr>
            <a:spLocks noGrp="1" noChangeArrowheads="1"/>
          </p:cNvSpPr>
          <p:nvPr>
            <p:ph type="sldNum" sz="quarter" idx="12"/>
          </p:nvPr>
        </p:nvSpPr>
        <p:spPr>
          <a:xfrm>
            <a:off x="6553200" y="6927850"/>
            <a:ext cx="2133600" cy="476250"/>
          </a:xfrm>
        </p:spPr>
        <p:txBody>
          <a:bodyPr/>
          <a:lstStyle>
            <a:lvl1pPr>
              <a:defRPr/>
            </a:lvl1pPr>
          </a:lstStyle>
          <a:p>
            <a:pPr>
              <a:defRPr/>
            </a:pPr>
            <a:fld id="{2E32D8C6-FBEA-4E44-9D1E-3712AD6FF539}" type="slidenum">
              <a:rPr lang="en-GB"/>
              <a:pPr>
                <a:defRPr/>
              </a:pPr>
              <a:t>‹#›</a:t>
            </a:fld>
            <a:endParaRPr lang="en-GB"/>
          </a:p>
        </p:txBody>
      </p:sp>
    </p:spTree>
    <p:extLst>
      <p:ext uri="{BB962C8B-B14F-4D97-AF65-F5344CB8AC3E}">
        <p14:creationId xmlns:p14="http://schemas.microsoft.com/office/powerpoint/2010/main" val="11695047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4B8577E4-DEA9-4784-8B08-744C7F645E55}" type="slidenum">
              <a:rPr lang="en-GB"/>
              <a:pPr>
                <a:defRPr/>
              </a:pPr>
              <a:t>‹#›</a:t>
            </a:fld>
            <a:endParaRPr lang="en-GB"/>
          </a:p>
        </p:txBody>
      </p:sp>
    </p:spTree>
    <p:extLst>
      <p:ext uri="{BB962C8B-B14F-4D97-AF65-F5344CB8AC3E}">
        <p14:creationId xmlns:p14="http://schemas.microsoft.com/office/powerpoint/2010/main" val="20383358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ACFC490A-0707-4258-8E5A-CEAB98E13E08}" type="slidenum">
              <a:rPr lang="en-GB"/>
              <a:pPr>
                <a:defRPr/>
              </a:pPr>
              <a:t>‹#›</a:t>
            </a:fld>
            <a:endParaRPr lang="en-GB"/>
          </a:p>
        </p:txBody>
      </p:sp>
    </p:spTree>
    <p:extLst>
      <p:ext uri="{BB962C8B-B14F-4D97-AF65-F5344CB8AC3E}">
        <p14:creationId xmlns:p14="http://schemas.microsoft.com/office/powerpoint/2010/main" val="6301153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55600" y="1665288"/>
            <a:ext cx="4138613" cy="434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665288"/>
            <a:ext cx="4138612" cy="434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24882385-CAF7-4F50-8F0E-720AEB942373}" type="slidenum">
              <a:rPr lang="en-GB"/>
              <a:pPr>
                <a:defRPr/>
              </a:pPr>
              <a:t>‹#›</a:t>
            </a:fld>
            <a:endParaRPr lang="en-GB"/>
          </a:p>
        </p:txBody>
      </p:sp>
    </p:spTree>
    <p:extLst>
      <p:ext uri="{BB962C8B-B14F-4D97-AF65-F5344CB8AC3E}">
        <p14:creationId xmlns:p14="http://schemas.microsoft.com/office/powerpoint/2010/main" val="31609954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6C09AA3F-AE84-47A2-AB63-33C97B06E6B7}" type="slidenum">
              <a:rPr lang="en-GB"/>
              <a:pPr>
                <a:defRPr/>
              </a:pPr>
              <a:t>‹#›</a:t>
            </a:fld>
            <a:endParaRPr lang="en-GB"/>
          </a:p>
        </p:txBody>
      </p:sp>
    </p:spTree>
    <p:extLst>
      <p:ext uri="{BB962C8B-B14F-4D97-AF65-F5344CB8AC3E}">
        <p14:creationId xmlns:p14="http://schemas.microsoft.com/office/powerpoint/2010/main" val="1637770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A02DD6EF-F6FF-4E70-A6C8-44A3E843AE81}" type="slidenum">
              <a:rPr lang="en-GB"/>
              <a:pPr>
                <a:defRPr/>
              </a:pPr>
              <a:t>‹#›</a:t>
            </a:fld>
            <a:endParaRPr lang="en-GB"/>
          </a:p>
        </p:txBody>
      </p:sp>
    </p:spTree>
    <p:extLst>
      <p:ext uri="{BB962C8B-B14F-4D97-AF65-F5344CB8AC3E}">
        <p14:creationId xmlns:p14="http://schemas.microsoft.com/office/powerpoint/2010/main" val="21053928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359A0356-6954-4909-AEF9-A31B27FE147E}" type="slidenum">
              <a:rPr lang="en-GB"/>
              <a:pPr>
                <a:defRPr/>
              </a:pPr>
              <a:t>‹#›</a:t>
            </a:fld>
            <a:endParaRPr lang="en-GB"/>
          </a:p>
        </p:txBody>
      </p:sp>
    </p:spTree>
    <p:extLst>
      <p:ext uri="{BB962C8B-B14F-4D97-AF65-F5344CB8AC3E}">
        <p14:creationId xmlns:p14="http://schemas.microsoft.com/office/powerpoint/2010/main" val="38346475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BBE2A044-AE75-42E0-ABD4-DCD6F6E40474}" type="slidenum">
              <a:rPr lang="en-GB"/>
              <a:pPr>
                <a:defRPr/>
              </a:pPr>
              <a:t>‹#›</a:t>
            </a:fld>
            <a:endParaRPr lang="en-GB"/>
          </a:p>
        </p:txBody>
      </p:sp>
    </p:spTree>
    <p:extLst>
      <p:ext uri="{BB962C8B-B14F-4D97-AF65-F5344CB8AC3E}">
        <p14:creationId xmlns:p14="http://schemas.microsoft.com/office/powerpoint/2010/main" val="33045791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1E5A6B81-5845-4336-B450-A7D21EB4B3F0}" type="slidenum">
              <a:rPr lang="en-GB"/>
              <a:pPr>
                <a:defRPr/>
              </a:pPr>
              <a:t>‹#›</a:t>
            </a:fld>
            <a:endParaRPr lang="en-GB"/>
          </a:p>
        </p:txBody>
      </p:sp>
    </p:spTree>
    <p:extLst>
      <p:ext uri="{BB962C8B-B14F-4D97-AF65-F5344CB8AC3E}">
        <p14:creationId xmlns:p14="http://schemas.microsoft.com/office/powerpoint/2010/main" val="18645471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786AA663-A3EA-40E1-B5F7-36CF0D28C399}" type="slidenum">
              <a:rPr lang="en-GB"/>
              <a:pPr>
                <a:defRPr/>
              </a:pPr>
              <a:t>‹#›</a:t>
            </a:fld>
            <a:endParaRPr lang="en-GB"/>
          </a:p>
        </p:txBody>
      </p:sp>
    </p:spTree>
    <p:extLst>
      <p:ext uri="{BB962C8B-B14F-4D97-AF65-F5344CB8AC3E}">
        <p14:creationId xmlns:p14="http://schemas.microsoft.com/office/powerpoint/2010/main" val="42262372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EB7146C6-B89C-4715-A63F-36C32FA337E3}" type="slidenum">
              <a:rPr lang="en-GB"/>
              <a:pPr>
                <a:defRPr/>
              </a:pPr>
              <a:t>‹#›</a:t>
            </a:fld>
            <a:endParaRPr lang="en-GB"/>
          </a:p>
        </p:txBody>
      </p:sp>
    </p:spTree>
    <p:extLst>
      <p:ext uri="{BB962C8B-B14F-4D97-AF65-F5344CB8AC3E}">
        <p14:creationId xmlns:p14="http://schemas.microsoft.com/office/powerpoint/2010/main" val="12018376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8613" y="422275"/>
            <a:ext cx="2106612" cy="55927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55600" y="422275"/>
            <a:ext cx="6170613" cy="5592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948C2BD2-4F81-428C-8674-B6C6B62F3850}" type="slidenum">
              <a:rPr lang="en-GB"/>
              <a:pPr>
                <a:defRPr/>
              </a:pPr>
              <a:t>‹#›</a:t>
            </a:fld>
            <a:endParaRPr lang="en-GB"/>
          </a:p>
        </p:txBody>
      </p:sp>
    </p:spTree>
    <p:extLst>
      <p:ext uri="{BB962C8B-B14F-4D97-AF65-F5344CB8AC3E}">
        <p14:creationId xmlns:p14="http://schemas.microsoft.com/office/powerpoint/2010/main" val="5044294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55600" y="422275"/>
            <a:ext cx="4876800" cy="73818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55600" y="1665288"/>
            <a:ext cx="4138613" cy="4349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6613" y="1665288"/>
            <a:ext cx="4138612" cy="209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6613" y="3916363"/>
            <a:ext cx="4138612" cy="209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5"/>
          <p:cNvSpPr>
            <a:spLocks noGrp="1" noChangeArrowheads="1"/>
          </p:cNvSpPr>
          <p:nvPr>
            <p:ph type="dt" sz="half" idx="10"/>
          </p:nvPr>
        </p:nvSpPr>
        <p:spPr>
          <a:ln/>
        </p:spPr>
        <p:txBody>
          <a:bodyPr/>
          <a:lstStyle>
            <a:lvl1pPr>
              <a:defRPr/>
            </a:lvl1pPr>
          </a:lstStyle>
          <a:p>
            <a:pPr>
              <a:defRPr/>
            </a:pPr>
            <a:endParaRPr lang="en-US"/>
          </a:p>
        </p:txBody>
      </p:sp>
      <p:sp>
        <p:nvSpPr>
          <p:cNvPr id="7" name="Rectangle 6"/>
          <p:cNvSpPr>
            <a:spLocks noGrp="1" noChangeArrowheads="1"/>
          </p:cNvSpPr>
          <p:nvPr>
            <p:ph type="ftr" sz="quarter" idx="11"/>
          </p:nvPr>
        </p:nvSpPr>
        <p:spPr>
          <a:ln/>
        </p:spPr>
        <p:txBody>
          <a:bodyPr/>
          <a:lstStyle>
            <a:lvl1pPr>
              <a:defRPr/>
            </a:lvl1pPr>
          </a:lstStyle>
          <a:p>
            <a:pPr>
              <a:defRPr/>
            </a:pPr>
            <a:endParaRPr lang="en-US"/>
          </a:p>
        </p:txBody>
      </p:sp>
      <p:sp>
        <p:nvSpPr>
          <p:cNvPr id="8" name="Rectangle 7"/>
          <p:cNvSpPr>
            <a:spLocks noGrp="1" noChangeArrowheads="1"/>
          </p:cNvSpPr>
          <p:nvPr>
            <p:ph type="sldNum" sz="quarter" idx="12"/>
          </p:nvPr>
        </p:nvSpPr>
        <p:spPr>
          <a:ln/>
        </p:spPr>
        <p:txBody>
          <a:bodyPr/>
          <a:lstStyle>
            <a:lvl1pPr>
              <a:defRPr/>
            </a:lvl1pPr>
          </a:lstStyle>
          <a:p>
            <a:pPr>
              <a:defRPr/>
            </a:pPr>
            <a:fld id="{FDA6A938-E8A5-46E6-AD37-43E36924519E}" type="slidenum">
              <a:rPr lang="en-GB"/>
              <a:pPr>
                <a:defRPr/>
              </a:pPr>
              <a:t>‹#›</a:t>
            </a:fld>
            <a:endParaRPr lang="en-GB"/>
          </a:p>
        </p:txBody>
      </p:sp>
    </p:spTree>
    <p:extLst>
      <p:ext uri="{BB962C8B-B14F-4D97-AF65-F5344CB8AC3E}">
        <p14:creationId xmlns:p14="http://schemas.microsoft.com/office/powerpoint/2010/main" val="25852855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55600" y="422275"/>
            <a:ext cx="4876800" cy="73818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55600" y="1665288"/>
            <a:ext cx="4138613" cy="4349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hart Placeholder 3"/>
          <p:cNvSpPr>
            <a:spLocks noGrp="1"/>
          </p:cNvSpPr>
          <p:nvPr>
            <p:ph type="chart" sz="half" idx="2"/>
          </p:nvPr>
        </p:nvSpPr>
        <p:spPr>
          <a:xfrm>
            <a:off x="4646613" y="1665288"/>
            <a:ext cx="4138612" cy="4349750"/>
          </a:xfrm>
        </p:spPr>
        <p:txBody>
          <a:bodyPr/>
          <a:lstStyle/>
          <a:p>
            <a:pPr lvl="0"/>
            <a:endParaRPr lang="en-GB" noProof="0" smtClean="0"/>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A2930199-EF86-451C-A676-40A0652DBB15}" type="slidenum">
              <a:rPr lang="en-GB"/>
              <a:pPr>
                <a:defRPr/>
              </a:pPr>
              <a:t>‹#›</a:t>
            </a:fld>
            <a:endParaRPr lang="en-GB"/>
          </a:p>
        </p:txBody>
      </p:sp>
    </p:spTree>
    <p:extLst>
      <p:ext uri="{BB962C8B-B14F-4D97-AF65-F5344CB8AC3E}">
        <p14:creationId xmlns:p14="http://schemas.microsoft.com/office/powerpoint/2010/main" val="30616056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55600" y="422275"/>
            <a:ext cx="4876800" cy="738188"/>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355600" y="1665288"/>
            <a:ext cx="8429625" cy="4349750"/>
          </a:xfrm>
        </p:spPr>
        <p:txBody>
          <a:bodyPr/>
          <a:lstStyle/>
          <a:p>
            <a:pPr lvl="0"/>
            <a:endParaRPr lang="en-GB" noProof="0" smtClean="0"/>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EB545084-B717-4A6E-AAA9-437DBDDC5891}" type="slidenum">
              <a:rPr lang="en-GB"/>
              <a:pPr>
                <a:defRPr/>
              </a:pPr>
              <a:t>‹#›</a:t>
            </a:fld>
            <a:endParaRPr lang="en-GB"/>
          </a:p>
        </p:txBody>
      </p:sp>
    </p:spTree>
    <p:extLst>
      <p:ext uri="{BB962C8B-B14F-4D97-AF65-F5344CB8AC3E}">
        <p14:creationId xmlns:p14="http://schemas.microsoft.com/office/powerpoint/2010/main" val="834303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ltGray">
          <a:xfrm>
            <a:off x="76200" y="76200"/>
            <a:ext cx="8991600" cy="6705600"/>
          </a:xfrm>
          <a:prstGeom prst="rect">
            <a:avLst/>
          </a:prstGeom>
          <a:solidFill>
            <a:srgbClr val="C41230"/>
          </a:solidFill>
          <a:ln w="9525">
            <a:noFill/>
            <a:miter lim="800000"/>
            <a:headEnd/>
            <a:tailEnd/>
          </a:ln>
          <a:effectLst/>
        </p:spPr>
        <p:txBody>
          <a:bodyPr wrap="none" anchor="ctr"/>
          <a:lstStyle/>
          <a:p>
            <a:pPr algn="ctr" eaLnBrk="0" hangingPunct="0">
              <a:spcBef>
                <a:spcPct val="0"/>
              </a:spcBef>
              <a:defRPr/>
            </a:pPr>
            <a:endParaRPr lang="en-US" sz="2400">
              <a:solidFill>
                <a:srgbClr val="8D010F"/>
              </a:solidFill>
              <a:latin typeface="Times" pitchFamily="18" charset="0"/>
            </a:endParaRPr>
          </a:p>
        </p:txBody>
      </p:sp>
      <p:pic>
        <p:nvPicPr>
          <p:cNvPr id="5" name="Picture 11" descr="LeedsUniWh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1925" y="441325"/>
            <a:ext cx="22748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9"/>
          <p:cNvSpPr>
            <a:spLocks noChangeShapeType="1"/>
          </p:cNvSpPr>
          <p:nvPr/>
        </p:nvSpPr>
        <p:spPr bwMode="white">
          <a:xfrm>
            <a:off x="201613" y="1341438"/>
            <a:ext cx="8713787" cy="0"/>
          </a:xfrm>
          <a:prstGeom prst="line">
            <a:avLst/>
          </a:prstGeom>
          <a:noFill/>
          <a:ln w="9525">
            <a:solidFill>
              <a:schemeClr val="bg1"/>
            </a:solidFill>
            <a:round/>
            <a:headEnd/>
            <a:tailEnd/>
          </a:ln>
          <a:effectLst/>
        </p:spPr>
        <p:txBody>
          <a:bodyPr wrap="none" anchor="ctr"/>
          <a:lstStyle/>
          <a:p>
            <a:pPr>
              <a:defRPr/>
            </a:pPr>
            <a:endParaRPr lang="en-GB"/>
          </a:p>
        </p:txBody>
      </p:sp>
      <p:sp>
        <p:nvSpPr>
          <p:cNvPr id="43011" name="Rectangle 3"/>
          <p:cNvSpPr>
            <a:spLocks noGrp="1" noChangeArrowheads="1"/>
          </p:cNvSpPr>
          <p:nvPr>
            <p:ph type="ctrTitle"/>
          </p:nvPr>
        </p:nvSpPr>
        <p:spPr>
          <a:xfrm>
            <a:off x="349250" y="2565400"/>
            <a:ext cx="7772400" cy="549275"/>
          </a:xfrm>
        </p:spPr>
        <p:txBody>
          <a:bodyPr anchor="t">
            <a:spAutoFit/>
          </a:bodyPr>
          <a:lstStyle>
            <a:lvl1pPr>
              <a:defRPr sz="3600">
                <a:solidFill>
                  <a:schemeClr val="bg1"/>
                </a:solidFill>
              </a:defRPr>
            </a:lvl1pPr>
          </a:lstStyle>
          <a:p>
            <a:r>
              <a:rPr lang="en-GB"/>
              <a:t>Click to edit Master title style</a:t>
            </a:r>
          </a:p>
        </p:txBody>
      </p:sp>
      <p:sp>
        <p:nvSpPr>
          <p:cNvPr id="43012" name="Rectangle 4"/>
          <p:cNvSpPr>
            <a:spLocks noGrp="1" noChangeArrowheads="1"/>
          </p:cNvSpPr>
          <p:nvPr>
            <p:ph type="subTitle" idx="1"/>
          </p:nvPr>
        </p:nvSpPr>
        <p:spPr bwMode="ltGray">
          <a:xfrm>
            <a:off x="352425" y="3990975"/>
            <a:ext cx="5394325" cy="519113"/>
          </a:xfrm>
        </p:spPr>
        <p:txBody>
          <a:bodyPr/>
          <a:lstStyle>
            <a:lvl1pPr>
              <a:defRPr sz="2000">
                <a:solidFill>
                  <a:schemeClr val="bg1"/>
                </a:solidFill>
              </a:defRPr>
            </a:lvl1pPr>
          </a:lstStyle>
          <a:p>
            <a:r>
              <a:rPr lang="en-GB"/>
              <a:t>Click to edit Master subtitle style</a:t>
            </a:r>
          </a:p>
        </p:txBody>
      </p:sp>
      <p:sp>
        <p:nvSpPr>
          <p:cNvPr id="7" name="Rectangle 5"/>
          <p:cNvSpPr>
            <a:spLocks noGrp="1" noChangeArrowheads="1"/>
          </p:cNvSpPr>
          <p:nvPr>
            <p:ph type="dt" sz="half" idx="10"/>
          </p:nvPr>
        </p:nvSpPr>
        <p:spPr>
          <a:xfrm>
            <a:off x="457200" y="6927850"/>
            <a:ext cx="2133600" cy="476250"/>
          </a:xfrm>
        </p:spPr>
        <p:txBody>
          <a:bodyPr/>
          <a:lstStyle>
            <a:lvl1pPr>
              <a:defRPr/>
            </a:lvl1pPr>
          </a:lstStyle>
          <a:p>
            <a:pPr>
              <a:defRPr/>
            </a:pPr>
            <a:endParaRPr lang="en-US"/>
          </a:p>
        </p:txBody>
      </p:sp>
      <p:sp>
        <p:nvSpPr>
          <p:cNvPr id="8" name="Rectangle 6"/>
          <p:cNvSpPr>
            <a:spLocks noGrp="1" noChangeArrowheads="1"/>
          </p:cNvSpPr>
          <p:nvPr>
            <p:ph type="ftr" sz="quarter" idx="11"/>
          </p:nvPr>
        </p:nvSpPr>
        <p:spPr>
          <a:xfrm>
            <a:off x="3124200" y="6927850"/>
            <a:ext cx="2895600" cy="476250"/>
          </a:xfrm>
        </p:spPr>
        <p:txBody>
          <a:bodyPr/>
          <a:lstStyle>
            <a:lvl1pPr>
              <a:defRPr/>
            </a:lvl1pPr>
          </a:lstStyle>
          <a:p>
            <a:pPr>
              <a:defRPr/>
            </a:pPr>
            <a:endParaRPr lang="en-US"/>
          </a:p>
        </p:txBody>
      </p:sp>
      <p:sp>
        <p:nvSpPr>
          <p:cNvPr id="9" name="Rectangle 7"/>
          <p:cNvSpPr>
            <a:spLocks noGrp="1" noChangeArrowheads="1"/>
          </p:cNvSpPr>
          <p:nvPr>
            <p:ph type="sldNum" sz="quarter" idx="12"/>
          </p:nvPr>
        </p:nvSpPr>
        <p:spPr>
          <a:xfrm>
            <a:off x="6553200" y="6927850"/>
            <a:ext cx="2133600" cy="476250"/>
          </a:xfrm>
        </p:spPr>
        <p:txBody>
          <a:bodyPr/>
          <a:lstStyle>
            <a:lvl1pPr>
              <a:defRPr/>
            </a:lvl1pPr>
          </a:lstStyle>
          <a:p>
            <a:pPr>
              <a:defRPr/>
            </a:pPr>
            <a:fld id="{9C3DD597-4508-4C57-AEFB-8946BC0D7375}" type="slidenum">
              <a:rPr lang="en-GB"/>
              <a:pPr>
                <a:defRPr/>
              </a:pPr>
              <a:t>‹#›</a:t>
            </a:fld>
            <a:endParaRPr lang="en-GB"/>
          </a:p>
        </p:txBody>
      </p:sp>
    </p:spTree>
    <p:extLst>
      <p:ext uri="{BB962C8B-B14F-4D97-AF65-F5344CB8AC3E}">
        <p14:creationId xmlns:p14="http://schemas.microsoft.com/office/powerpoint/2010/main" val="1908567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E48B4F6B-529D-4CAB-B323-1156035092FA}" type="slidenum">
              <a:rPr lang="en-GB"/>
              <a:pPr>
                <a:defRPr/>
              </a:pPr>
              <a:t>‹#›</a:t>
            </a:fld>
            <a:endParaRPr lang="en-GB"/>
          </a:p>
        </p:txBody>
      </p:sp>
    </p:spTree>
    <p:extLst>
      <p:ext uri="{BB962C8B-B14F-4D97-AF65-F5344CB8AC3E}">
        <p14:creationId xmlns:p14="http://schemas.microsoft.com/office/powerpoint/2010/main" val="20084272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31385F91-E0ED-42C7-8956-F1357093E02D}" type="slidenum">
              <a:rPr lang="en-GB"/>
              <a:pPr>
                <a:defRPr/>
              </a:pPr>
              <a:t>‹#›</a:t>
            </a:fld>
            <a:endParaRPr lang="en-GB"/>
          </a:p>
        </p:txBody>
      </p:sp>
    </p:spTree>
    <p:extLst>
      <p:ext uri="{BB962C8B-B14F-4D97-AF65-F5344CB8AC3E}">
        <p14:creationId xmlns:p14="http://schemas.microsoft.com/office/powerpoint/2010/main" val="25224179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12DAB7B3-C354-4009-BA03-DBACED3F4EF1}" type="slidenum">
              <a:rPr lang="en-GB"/>
              <a:pPr>
                <a:defRPr/>
              </a:pPr>
              <a:t>‹#›</a:t>
            </a:fld>
            <a:endParaRPr lang="en-GB"/>
          </a:p>
        </p:txBody>
      </p:sp>
    </p:spTree>
    <p:extLst>
      <p:ext uri="{BB962C8B-B14F-4D97-AF65-F5344CB8AC3E}">
        <p14:creationId xmlns:p14="http://schemas.microsoft.com/office/powerpoint/2010/main" val="14676153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55600" y="1665288"/>
            <a:ext cx="4138613" cy="434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665288"/>
            <a:ext cx="4138612" cy="434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C5CEE034-2025-40DB-AA41-72F30A8E4605}" type="slidenum">
              <a:rPr lang="en-GB"/>
              <a:pPr>
                <a:defRPr/>
              </a:pPr>
              <a:t>‹#›</a:t>
            </a:fld>
            <a:endParaRPr lang="en-GB"/>
          </a:p>
        </p:txBody>
      </p:sp>
    </p:spTree>
    <p:extLst>
      <p:ext uri="{BB962C8B-B14F-4D97-AF65-F5344CB8AC3E}">
        <p14:creationId xmlns:p14="http://schemas.microsoft.com/office/powerpoint/2010/main" val="14950490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62E4658F-FA69-4D4D-A692-5A9222018534}" type="slidenum">
              <a:rPr lang="en-GB"/>
              <a:pPr>
                <a:defRPr/>
              </a:pPr>
              <a:t>‹#›</a:t>
            </a:fld>
            <a:endParaRPr lang="en-GB"/>
          </a:p>
        </p:txBody>
      </p:sp>
    </p:spTree>
    <p:extLst>
      <p:ext uri="{BB962C8B-B14F-4D97-AF65-F5344CB8AC3E}">
        <p14:creationId xmlns:p14="http://schemas.microsoft.com/office/powerpoint/2010/main" val="41164772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6785EB6E-3E6D-4671-B54F-31ED1A3CFE1A}" type="slidenum">
              <a:rPr lang="en-GB"/>
              <a:pPr>
                <a:defRPr/>
              </a:pPr>
              <a:t>‹#›</a:t>
            </a:fld>
            <a:endParaRPr lang="en-GB"/>
          </a:p>
        </p:txBody>
      </p:sp>
    </p:spTree>
    <p:extLst>
      <p:ext uri="{BB962C8B-B14F-4D97-AF65-F5344CB8AC3E}">
        <p14:creationId xmlns:p14="http://schemas.microsoft.com/office/powerpoint/2010/main" val="31287911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974F3019-3B5C-4BF3-B23F-0977B0D8DA94}" type="slidenum">
              <a:rPr lang="en-GB"/>
              <a:pPr>
                <a:defRPr/>
              </a:pPr>
              <a:t>‹#›</a:t>
            </a:fld>
            <a:endParaRPr lang="en-GB"/>
          </a:p>
        </p:txBody>
      </p:sp>
    </p:spTree>
    <p:extLst>
      <p:ext uri="{BB962C8B-B14F-4D97-AF65-F5344CB8AC3E}">
        <p14:creationId xmlns:p14="http://schemas.microsoft.com/office/powerpoint/2010/main" val="1933725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5E2FAF52-A294-4A5A-BA82-003C7A1AEC26}" type="slidenum">
              <a:rPr lang="en-GB"/>
              <a:pPr>
                <a:defRPr/>
              </a:pPr>
              <a:t>‹#›</a:t>
            </a:fld>
            <a:endParaRPr lang="en-GB"/>
          </a:p>
        </p:txBody>
      </p:sp>
    </p:spTree>
    <p:extLst>
      <p:ext uri="{BB962C8B-B14F-4D97-AF65-F5344CB8AC3E}">
        <p14:creationId xmlns:p14="http://schemas.microsoft.com/office/powerpoint/2010/main" val="42902884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C0F3CC7B-8574-4C01-8826-BCC3C7F2197B}" type="slidenum">
              <a:rPr lang="en-GB"/>
              <a:pPr>
                <a:defRPr/>
              </a:pPr>
              <a:t>‹#›</a:t>
            </a:fld>
            <a:endParaRPr lang="en-GB"/>
          </a:p>
        </p:txBody>
      </p:sp>
    </p:spTree>
    <p:extLst>
      <p:ext uri="{BB962C8B-B14F-4D97-AF65-F5344CB8AC3E}">
        <p14:creationId xmlns:p14="http://schemas.microsoft.com/office/powerpoint/2010/main" val="29713273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6BC2D892-F2C1-4688-916C-CD5AE3982CDE}" type="slidenum">
              <a:rPr lang="en-GB"/>
              <a:pPr>
                <a:defRPr/>
              </a:pPr>
              <a:t>‹#›</a:t>
            </a:fld>
            <a:endParaRPr lang="en-GB"/>
          </a:p>
        </p:txBody>
      </p:sp>
    </p:spTree>
    <p:extLst>
      <p:ext uri="{BB962C8B-B14F-4D97-AF65-F5344CB8AC3E}">
        <p14:creationId xmlns:p14="http://schemas.microsoft.com/office/powerpoint/2010/main" val="24792328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8613" y="422275"/>
            <a:ext cx="2106612" cy="55927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55600" y="422275"/>
            <a:ext cx="6170613" cy="5592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27821190-F5C5-4504-9FAB-8832B87707C9}" type="slidenum">
              <a:rPr lang="en-GB"/>
              <a:pPr>
                <a:defRPr/>
              </a:pPr>
              <a:t>‹#›</a:t>
            </a:fld>
            <a:endParaRPr lang="en-GB"/>
          </a:p>
        </p:txBody>
      </p:sp>
    </p:spTree>
    <p:extLst>
      <p:ext uri="{BB962C8B-B14F-4D97-AF65-F5344CB8AC3E}">
        <p14:creationId xmlns:p14="http://schemas.microsoft.com/office/powerpoint/2010/main" val="2880376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55600" y="1665288"/>
            <a:ext cx="4138613" cy="434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665288"/>
            <a:ext cx="4138612" cy="434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5E3CBE1F-E4C9-431C-B978-33FF27C8A715}" type="slidenum">
              <a:rPr lang="en-GB"/>
              <a:pPr>
                <a:defRPr/>
              </a:pPr>
              <a:t>‹#›</a:t>
            </a:fld>
            <a:endParaRPr lang="en-GB"/>
          </a:p>
        </p:txBody>
      </p:sp>
    </p:spTree>
    <p:extLst>
      <p:ext uri="{BB962C8B-B14F-4D97-AF65-F5344CB8AC3E}">
        <p14:creationId xmlns:p14="http://schemas.microsoft.com/office/powerpoint/2010/main" val="33724757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55600" y="422275"/>
            <a:ext cx="4876800" cy="73818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55600" y="1665288"/>
            <a:ext cx="4138613" cy="4349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6613" y="1665288"/>
            <a:ext cx="4138612" cy="209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6613" y="3916363"/>
            <a:ext cx="4138612" cy="209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5"/>
          <p:cNvSpPr>
            <a:spLocks noGrp="1" noChangeArrowheads="1"/>
          </p:cNvSpPr>
          <p:nvPr>
            <p:ph type="dt" sz="half" idx="10"/>
          </p:nvPr>
        </p:nvSpPr>
        <p:spPr>
          <a:ln/>
        </p:spPr>
        <p:txBody>
          <a:bodyPr/>
          <a:lstStyle>
            <a:lvl1pPr>
              <a:defRPr/>
            </a:lvl1pPr>
          </a:lstStyle>
          <a:p>
            <a:pPr>
              <a:defRPr/>
            </a:pPr>
            <a:endParaRPr lang="en-US"/>
          </a:p>
        </p:txBody>
      </p:sp>
      <p:sp>
        <p:nvSpPr>
          <p:cNvPr id="7" name="Rectangle 6"/>
          <p:cNvSpPr>
            <a:spLocks noGrp="1" noChangeArrowheads="1"/>
          </p:cNvSpPr>
          <p:nvPr>
            <p:ph type="ftr" sz="quarter" idx="11"/>
          </p:nvPr>
        </p:nvSpPr>
        <p:spPr>
          <a:ln/>
        </p:spPr>
        <p:txBody>
          <a:bodyPr/>
          <a:lstStyle>
            <a:lvl1pPr>
              <a:defRPr/>
            </a:lvl1pPr>
          </a:lstStyle>
          <a:p>
            <a:pPr>
              <a:defRPr/>
            </a:pPr>
            <a:endParaRPr lang="en-US"/>
          </a:p>
        </p:txBody>
      </p:sp>
      <p:sp>
        <p:nvSpPr>
          <p:cNvPr id="8" name="Rectangle 7"/>
          <p:cNvSpPr>
            <a:spLocks noGrp="1" noChangeArrowheads="1"/>
          </p:cNvSpPr>
          <p:nvPr>
            <p:ph type="sldNum" sz="quarter" idx="12"/>
          </p:nvPr>
        </p:nvSpPr>
        <p:spPr>
          <a:ln/>
        </p:spPr>
        <p:txBody>
          <a:bodyPr/>
          <a:lstStyle>
            <a:lvl1pPr>
              <a:defRPr/>
            </a:lvl1pPr>
          </a:lstStyle>
          <a:p>
            <a:pPr>
              <a:defRPr/>
            </a:pPr>
            <a:fld id="{4FFA612B-F463-4E87-8B62-7119249B6C87}" type="slidenum">
              <a:rPr lang="en-GB"/>
              <a:pPr>
                <a:defRPr/>
              </a:pPr>
              <a:t>‹#›</a:t>
            </a:fld>
            <a:endParaRPr lang="en-GB"/>
          </a:p>
        </p:txBody>
      </p:sp>
    </p:spTree>
    <p:extLst>
      <p:ext uri="{BB962C8B-B14F-4D97-AF65-F5344CB8AC3E}">
        <p14:creationId xmlns:p14="http://schemas.microsoft.com/office/powerpoint/2010/main" val="990978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55600" y="422275"/>
            <a:ext cx="4876800" cy="73818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55600" y="1665288"/>
            <a:ext cx="4138613" cy="4349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hart Placeholder 3"/>
          <p:cNvSpPr>
            <a:spLocks noGrp="1"/>
          </p:cNvSpPr>
          <p:nvPr>
            <p:ph type="chart" sz="half" idx="2"/>
          </p:nvPr>
        </p:nvSpPr>
        <p:spPr>
          <a:xfrm>
            <a:off x="4646613" y="1665288"/>
            <a:ext cx="4138612" cy="4349750"/>
          </a:xfrm>
        </p:spPr>
        <p:txBody>
          <a:bodyPr/>
          <a:lstStyle/>
          <a:p>
            <a:pPr lvl="0"/>
            <a:endParaRPr lang="en-GB" noProof="0" smtClean="0"/>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611A1CB5-8735-47D0-AB7D-413835D37E4F}" type="slidenum">
              <a:rPr lang="en-GB"/>
              <a:pPr>
                <a:defRPr/>
              </a:pPr>
              <a:t>‹#›</a:t>
            </a:fld>
            <a:endParaRPr lang="en-GB"/>
          </a:p>
        </p:txBody>
      </p:sp>
    </p:spTree>
    <p:extLst>
      <p:ext uri="{BB962C8B-B14F-4D97-AF65-F5344CB8AC3E}">
        <p14:creationId xmlns:p14="http://schemas.microsoft.com/office/powerpoint/2010/main" val="13102951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55600" y="422275"/>
            <a:ext cx="4876800" cy="738188"/>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355600" y="1665288"/>
            <a:ext cx="8429625" cy="4349750"/>
          </a:xfrm>
        </p:spPr>
        <p:txBody>
          <a:bodyPr/>
          <a:lstStyle/>
          <a:p>
            <a:pPr lvl="0"/>
            <a:endParaRPr lang="en-GB" noProof="0" smtClean="0"/>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9433AFDC-E383-4C40-AF81-CF3C206930A1}" type="slidenum">
              <a:rPr lang="en-GB"/>
              <a:pPr>
                <a:defRPr/>
              </a:pPr>
              <a:t>‹#›</a:t>
            </a:fld>
            <a:endParaRPr lang="en-GB"/>
          </a:p>
        </p:txBody>
      </p:sp>
    </p:spTree>
    <p:extLst>
      <p:ext uri="{BB962C8B-B14F-4D97-AF65-F5344CB8AC3E}">
        <p14:creationId xmlns:p14="http://schemas.microsoft.com/office/powerpoint/2010/main" val="29167376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ltGray">
          <a:xfrm>
            <a:off x="71438" y="71438"/>
            <a:ext cx="8991600" cy="6705600"/>
          </a:xfrm>
          <a:prstGeom prst="rect">
            <a:avLst/>
          </a:prstGeom>
          <a:solidFill>
            <a:schemeClr val="tx1"/>
          </a:solidFill>
          <a:ln w="9525">
            <a:noFill/>
            <a:miter lim="800000"/>
            <a:headEnd/>
            <a:tailEnd/>
          </a:ln>
          <a:effectLst/>
        </p:spPr>
        <p:txBody>
          <a:bodyPr wrap="none" anchor="ctr"/>
          <a:lstStyle/>
          <a:p>
            <a:pPr algn="ctr" eaLnBrk="0" hangingPunct="0">
              <a:spcBef>
                <a:spcPct val="0"/>
              </a:spcBef>
              <a:defRPr/>
            </a:pPr>
            <a:endParaRPr lang="en-US" sz="2400">
              <a:solidFill>
                <a:srgbClr val="8D010F"/>
              </a:solidFill>
              <a:latin typeface="Times" pitchFamily="18" charset="0"/>
            </a:endParaRPr>
          </a:p>
        </p:txBody>
      </p:sp>
      <p:pic>
        <p:nvPicPr>
          <p:cNvPr id="5" name="Picture 11" descr="LeedsUniWh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7163" y="436563"/>
            <a:ext cx="22748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9"/>
          <p:cNvSpPr>
            <a:spLocks noChangeShapeType="1"/>
          </p:cNvSpPr>
          <p:nvPr/>
        </p:nvSpPr>
        <p:spPr bwMode="white">
          <a:xfrm>
            <a:off x="196850" y="1336675"/>
            <a:ext cx="8713788" cy="0"/>
          </a:xfrm>
          <a:prstGeom prst="line">
            <a:avLst/>
          </a:prstGeom>
          <a:noFill/>
          <a:ln w="9525">
            <a:solidFill>
              <a:schemeClr val="bg1"/>
            </a:solidFill>
            <a:round/>
            <a:headEnd/>
            <a:tailEnd/>
          </a:ln>
          <a:effectLst/>
        </p:spPr>
        <p:txBody>
          <a:bodyPr wrap="none" anchor="ctr"/>
          <a:lstStyle/>
          <a:p>
            <a:pPr>
              <a:defRPr/>
            </a:pPr>
            <a:endParaRPr lang="en-GB"/>
          </a:p>
        </p:txBody>
      </p:sp>
      <p:sp>
        <p:nvSpPr>
          <p:cNvPr id="7" name="Line 9"/>
          <p:cNvSpPr>
            <a:spLocks noChangeShapeType="1"/>
          </p:cNvSpPr>
          <p:nvPr/>
        </p:nvSpPr>
        <p:spPr bwMode="white">
          <a:xfrm>
            <a:off x="201613" y="1341438"/>
            <a:ext cx="8713787" cy="0"/>
          </a:xfrm>
          <a:prstGeom prst="line">
            <a:avLst/>
          </a:prstGeom>
          <a:noFill/>
          <a:ln w="9525">
            <a:solidFill>
              <a:schemeClr val="bg1"/>
            </a:solidFill>
            <a:round/>
            <a:headEnd/>
            <a:tailEnd/>
          </a:ln>
          <a:effectLst/>
        </p:spPr>
        <p:txBody>
          <a:bodyPr wrap="none" anchor="ctr"/>
          <a:lstStyle/>
          <a:p>
            <a:pPr>
              <a:defRPr/>
            </a:pPr>
            <a:endParaRPr lang="en-GB"/>
          </a:p>
        </p:txBody>
      </p:sp>
      <p:sp>
        <p:nvSpPr>
          <p:cNvPr id="43011" name="Rectangle 3"/>
          <p:cNvSpPr>
            <a:spLocks noGrp="1" noChangeArrowheads="1"/>
          </p:cNvSpPr>
          <p:nvPr>
            <p:ph type="ctrTitle"/>
          </p:nvPr>
        </p:nvSpPr>
        <p:spPr>
          <a:xfrm>
            <a:off x="349250" y="2565400"/>
            <a:ext cx="7772400" cy="553998"/>
          </a:xfrm>
          <a:prstGeom prst="rect">
            <a:avLst/>
          </a:prstGeom>
        </p:spPr>
        <p:txBody>
          <a:bodyPr anchor="t">
            <a:spAutoFit/>
          </a:bodyPr>
          <a:lstStyle>
            <a:lvl1pPr>
              <a:defRPr sz="3600">
                <a:solidFill>
                  <a:schemeClr val="bg1"/>
                </a:solidFill>
              </a:defRPr>
            </a:lvl1pPr>
          </a:lstStyle>
          <a:p>
            <a:r>
              <a:rPr lang="en-GB" dirty="0"/>
              <a:t>Click to edit Master title style</a:t>
            </a:r>
          </a:p>
        </p:txBody>
      </p:sp>
      <p:sp>
        <p:nvSpPr>
          <p:cNvPr id="43012" name="Rectangle 4"/>
          <p:cNvSpPr>
            <a:spLocks noGrp="1" noChangeArrowheads="1"/>
          </p:cNvSpPr>
          <p:nvPr>
            <p:ph type="subTitle" idx="1"/>
          </p:nvPr>
        </p:nvSpPr>
        <p:spPr bwMode="ltGray">
          <a:xfrm>
            <a:off x="352425" y="3990975"/>
            <a:ext cx="5394325" cy="519113"/>
          </a:xfrm>
        </p:spPr>
        <p:txBody>
          <a:bodyPr/>
          <a:lstStyle>
            <a:lvl1pPr>
              <a:defRPr sz="2000">
                <a:solidFill>
                  <a:schemeClr val="bg1"/>
                </a:solidFill>
              </a:defRPr>
            </a:lvl1pPr>
          </a:lstStyle>
          <a:p>
            <a:r>
              <a:rPr lang="en-GB" dirty="0"/>
              <a:t>Click to edit Master subtitle style</a:t>
            </a:r>
          </a:p>
        </p:txBody>
      </p:sp>
      <p:sp>
        <p:nvSpPr>
          <p:cNvPr id="8" name="Rectangle 5"/>
          <p:cNvSpPr>
            <a:spLocks noGrp="1" noChangeArrowheads="1"/>
          </p:cNvSpPr>
          <p:nvPr>
            <p:ph type="dt" sz="half" idx="10"/>
          </p:nvPr>
        </p:nvSpPr>
        <p:spPr>
          <a:xfrm>
            <a:off x="457200" y="6927850"/>
            <a:ext cx="2133600" cy="476250"/>
          </a:xfrm>
        </p:spPr>
        <p:txBody>
          <a:bodyPr/>
          <a:lstStyle>
            <a:lvl1pPr>
              <a:defRPr/>
            </a:lvl1pPr>
          </a:lstStyle>
          <a:p>
            <a:pPr>
              <a:defRPr/>
            </a:pPr>
            <a:endParaRPr lang="en-US"/>
          </a:p>
        </p:txBody>
      </p:sp>
      <p:sp>
        <p:nvSpPr>
          <p:cNvPr id="9" name="Rectangle 6"/>
          <p:cNvSpPr>
            <a:spLocks noGrp="1" noChangeArrowheads="1"/>
          </p:cNvSpPr>
          <p:nvPr>
            <p:ph type="ftr" sz="quarter" idx="11"/>
          </p:nvPr>
        </p:nvSpPr>
        <p:spPr>
          <a:xfrm>
            <a:off x="3124200" y="6927850"/>
            <a:ext cx="2895600" cy="476250"/>
          </a:xfrm>
        </p:spPr>
        <p:txBody>
          <a:bodyPr/>
          <a:lstStyle>
            <a:lvl1pPr>
              <a:defRPr/>
            </a:lvl1pPr>
          </a:lstStyle>
          <a:p>
            <a:pPr>
              <a:defRPr/>
            </a:pPr>
            <a:endParaRPr lang="en-US"/>
          </a:p>
        </p:txBody>
      </p:sp>
      <p:sp>
        <p:nvSpPr>
          <p:cNvPr id="10" name="Rectangle 7"/>
          <p:cNvSpPr>
            <a:spLocks noGrp="1" noChangeArrowheads="1"/>
          </p:cNvSpPr>
          <p:nvPr>
            <p:ph type="sldNum" sz="quarter" idx="12"/>
          </p:nvPr>
        </p:nvSpPr>
        <p:spPr>
          <a:xfrm>
            <a:off x="6553200" y="6927850"/>
            <a:ext cx="2133600" cy="476250"/>
          </a:xfrm>
        </p:spPr>
        <p:txBody>
          <a:bodyPr/>
          <a:lstStyle>
            <a:lvl1pPr>
              <a:defRPr/>
            </a:lvl1pPr>
          </a:lstStyle>
          <a:p>
            <a:pPr>
              <a:defRPr/>
            </a:pPr>
            <a:fld id="{2CCF8CB1-014E-41A9-8E8C-8B47E66A5436}" type="slidenum">
              <a:rPr lang="en-GB"/>
              <a:pPr>
                <a:defRPr/>
              </a:pPr>
              <a:t>‹#›</a:t>
            </a:fld>
            <a:endParaRPr lang="en-GB"/>
          </a:p>
        </p:txBody>
      </p:sp>
    </p:spTree>
    <p:extLst>
      <p:ext uri="{BB962C8B-B14F-4D97-AF65-F5344CB8AC3E}">
        <p14:creationId xmlns:p14="http://schemas.microsoft.com/office/powerpoint/2010/main" val="25662634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title"/>
          </p:nvPr>
        </p:nvSpPr>
        <p:spPr bwMode="ltGray">
          <a:xfrm>
            <a:off x="355600" y="422275"/>
            <a:ext cx="4876800" cy="738188"/>
          </a:xfrm>
          <a:prstGeom prst="rect">
            <a:avLst/>
          </a:prstGeom>
          <a:noFill/>
          <a:ln w="9525">
            <a:noFill/>
            <a:miter lim="800000"/>
            <a:headEnd/>
            <a:tailEnd/>
          </a:ln>
        </p:spPr>
        <p:txBody>
          <a:bodyPr/>
          <a:lstStyle/>
          <a:p>
            <a:pPr lvl="0"/>
            <a:r>
              <a:rPr lang="en-GB" smtClean="0"/>
              <a:t>Click to edit Master title style</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22E7BDD3-0F8F-411A-852D-D6D48A8FF282}" type="slidenum">
              <a:rPr lang="en-GB"/>
              <a:pPr>
                <a:defRPr/>
              </a:pPr>
              <a:t>‹#›</a:t>
            </a:fld>
            <a:endParaRPr lang="en-GB"/>
          </a:p>
        </p:txBody>
      </p:sp>
    </p:spTree>
    <p:extLst>
      <p:ext uri="{BB962C8B-B14F-4D97-AF65-F5344CB8AC3E}">
        <p14:creationId xmlns:p14="http://schemas.microsoft.com/office/powerpoint/2010/main" val="2237526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E5B94CA3-9660-4162-BF51-31821EAA185D}" type="slidenum">
              <a:rPr lang="en-GB"/>
              <a:pPr>
                <a:defRPr/>
              </a:pPr>
              <a:t>‹#›</a:t>
            </a:fld>
            <a:endParaRPr lang="en-GB"/>
          </a:p>
        </p:txBody>
      </p:sp>
    </p:spTree>
    <p:extLst>
      <p:ext uri="{BB962C8B-B14F-4D97-AF65-F5344CB8AC3E}">
        <p14:creationId xmlns:p14="http://schemas.microsoft.com/office/powerpoint/2010/main" val="29392992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55600" y="1665288"/>
            <a:ext cx="4138613" cy="434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665288"/>
            <a:ext cx="4138612" cy="434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Rectangle 4"/>
          <p:cNvSpPr>
            <a:spLocks noGrp="1" noChangeArrowheads="1"/>
          </p:cNvSpPr>
          <p:nvPr>
            <p:ph type="title"/>
          </p:nvPr>
        </p:nvSpPr>
        <p:spPr bwMode="ltGray">
          <a:xfrm>
            <a:off x="355600" y="422275"/>
            <a:ext cx="4876800" cy="738188"/>
          </a:xfrm>
          <a:prstGeom prst="rect">
            <a:avLst/>
          </a:prstGeom>
          <a:noFill/>
          <a:ln w="9525">
            <a:noFill/>
            <a:miter lim="800000"/>
            <a:headEnd/>
            <a:tailEnd/>
          </a:ln>
        </p:spPr>
        <p:txBody>
          <a:bodyPr/>
          <a:lstStyle/>
          <a:p>
            <a:pPr lvl="0"/>
            <a:r>
              <a:rPr lang="en-GB" smtClean="0"/>
              <a:t>Click to edit Master title style</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8D8B4EF1-9DB8-43B8-BFF5-FAA5480FAC62}" type="slidenum">
              <a:rPr lang="en-GB"/>
              <a:pPr>
                <a:defRPr/>
              </a:pPr>
              <a:t>‹#›</a:t>
            </a:fld>
            <a:endParaRPr lang="en-GB"/>
          </a:p>
        </p:txBody>
      </p:sp>
    </p:spTree>
    <p:extLst>
      <p:ext uri="{BB962C8B-B14F-4D97-AF65-F5344CB8AC3E}">
        <p14:creationId xmlns:p14="http://schemas.microsoft.com/office/powerpoint/2010/main" val="19784864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Rectangle 4"/>
          <p:cNvSpPr>
            <a:spLocks noGrp="1" noChangeArrowheads="1"/>
          </p:cNvSpPr>
          <p:nvPr>
            <p:ph type="title"/>
          </p:nvPr>
        </p:nvSpPr>
        <p:spPr bwMode="ltGray">
          <a:xfrm>
            <a:off x="355600" y="422275"/>
            <a:ext cx="4876800" cy="738188"/>
          </a:xfrm>
          <a:prstGeom prst="rect">
            <a:avLst/>
          </a:prstGeom>
          <a:noFill/>
          <a:ln w="9525">
            <a:noFill/>
            <a:miter lim="800000"/>
            <a:headEnd/>
            <a:tailEnd/>
          </a:ln>
        </p:spPr>
        <p:txBody>
          <a:bodyPr/>
          <a:lstStyle/>
          <a:p>
            <a:pPr lvl="0"/>
            <a:r>
              <a:rPr lang="en-GB" smtClean="0"/>
              <a:t>Click to edit Master title style</a:t>
            </a:r>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7364889C-B897-4D25-AD34-22DCD02E0178}" type="slidenum">
              <a:rPr lang="en-GB"/>
              <a:pPr>
                <a:defRPr/>
              </a:pPr>
              <a:t>‹#›</a:t>
            </a:fld>
            <a:endParaRPr lang="en-GB"/>
          </a:p>
        </p:txBody>
      </p:sp>
    </p:spTree>
    <p:extLst>
      <p:ext uri="{BB962C8B-B14F-4D97-AF65-F5344CB8AC3E}">
        <p14:creationId xmlns:p14="http://schemas.microsoft.com/office/powerpoint/2010/main" val="29019142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4"/>
          <p:cNvSpPr>
            <a:spLocks noGrp="1" noChangeArrowheads="1"/>
          </p:cNvSpPr>
          <p:nvPr>
            <p:ph type="title"/>
          </p:nvPr>
        </p:nvSpPr>
        <p:spPr bwMode="ltGray">
          <a:xfrm>
            <a:off x="355600" y="422275"/>
            <a:ext cx="4876800" cy="738188"/>
          </a:xfrm>
          <a:prstGeom prst="rect">
            <a:avLst/>
          </a:prstGeom>
          <a:noFill/>
          <a:ln w="9525">
            <a:noFill/>
            <a:miter lim="800000"/>
            <a:headEnd/>
            <a:tailEnd/>
          </a:ln>
        </p:spPr>
        <p:txBody>
          <a:bodyPr/>
          <a:lstStyle/>
          <a:p>
            <a:pPr lvl="0"/>
            <a:r>
              <a:rPr lang="en-GB" smtClean="0"/>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2EB239C3-0EE5-40FE-A3F0-1EE84455FA57}" type="slidenum">
              <a:rPr lang="en-GB"/>
              <a:pPr>
                <a:defRPr/>
              </a:pPr>
              <a:t>‹#›</a:t>
            </a:fld>
            <a:endParaRPr lang="en-GB"/>
          </a:p>
        </p:txBody>
      </p:sp>
    </p:spTree>
    <p:extLst>
      <p:ext uri="{BB962C8B-B14F-4D97-AF65-F5344CB8AC3E}">
        <p14:creationId xmlns:p14="http://schemas.microsoft.com/office/powerpoint/2010/main" val="2784078877"/>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5EB8B46B-9E09-4D16-A353-834466966BC4}" type="slidenum">
              <a:rPr lang="en-GB"/>
              <a:pPr>
                <a:defRPr/>
              </a:pPr>
              <a:t>‹#›</a:t>
            </a:fld>
            <a:endParaRPr lang="en-GB"/>
          </a:p>
        </p:txBody>
      </p:sp>
    </p:spTree>
    <p:extLst>
      <p:ext uri="{BB962C8B-B14F-4D97-AF65-F5344CB8AC3E}">
        <p14:creationId xmlns:p14="http://schemas.microsoft.com/office/powerpoint/2010/main" val="3826722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D0D9D412-A1B6-4517-8130-195300E5B2A2}" type="slidenum">
              <a:rPr lang="en-GB"/>
              <a:pPr>
                <a:defRPr/>
              </a:pPr>
              <a:t>‹#›</a:t>
            </a:fld>
            <a:endParaRPr lang="en-GB"/>
          </a:p>
        </p:txBody>
      </p:sp>
    </p:spTree>
    <p:extLst>
      <p:ext uri="{BB962C8B-B14F-4D97-AF65-F5344CB8AC3E}">
        <p14:creationId xmlns:p14="http://schemas.microsoft.com/office/powerpoint/2010/main" val="12655741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817508A4-851A-4ECE-9260-B26CA958BC8A}" type="slidenum">
              <a:rPr lang="en-GB"/>
              <a:pPr>
                <a:defRPr/>
              </a:pPr>
              <a:t>‹#›</a:t>
            </a:fld>
            <a:endParaRPr lang="en-GB"/>
          </a:p>
        </p:txBody>
      </p:sp>
    </p:spTree>
    <p:extLst>
      <p:ext uri="{BB962C8B-B14F-4D97-AF65-F5344CB8AC3E}">
        <p14:creationId xmlns:p14="http://schemas.microsoft.com/office/powerpoint/2010/main" val="29524202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9C84B652-F846-4473-A4FC-872ECECB15EF}" type="slidenum">
              <a:rPr lang="en-GB"/>
              <a:pPr>
                <a:defRPr/>
              </a:pPr>
              <a:t>‹#›</a:t>
            </a:fld>
            <a:endParaRPr lang="en-GB"/>
          </a:p>
        </p:txBody>
      </p:sp>
    </p:spTree>
    <p:extLst>
      <p:ext uri="{BB962C8B-B14F-4D97-AF65-F5344CB8AC3E}">
        <p14:creationId xmlns:p14="http://schemas.microsoft.com/office/powerpoint/2010/main" val="25399667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title"/>
          </p:nvPr>
        </p:nvSpPr>
        <p:spPr bwMode="ltGray">
          <a:xfrm>
            <a:off x="355600" y="422275"/>
            <a:ext cx="4876800" cy="738188"/>
          </a:xfrm>
          <a:prstGeom prst="rect">
            <a:avLst/>
          </a:prstGeom>
          <a:noFill/>
          <a:ln w="9525">
            <a:noFill/>
            <a:miter lim="800000"/>
            <a:headEnd/>
            <a:tailEnd/>
          </a:ln>
        </p:spPr>
        <p:txBody>
          <a:bodyPr/>
          <a:lstStyle/>
          <a:p>
            <a:pPr lvl="0"/>
            <a:r>
              <a:rPr lang="en-GB" smtClean="0"/>
              <a:t>Click to edit Master title style</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8505FF37-0514-4014-AC4A-829EA8A52D87}" type="slidenum">
              <a:rPr lang="en-GB"/>
              <a:pPr>
                <a:defRPr/>
              </a:pPr>
              <a:t>‹#›</a:t>
            </a:fld>
            <a:endParaRPr lang="en-GB"/>
          </a:p>
        </p:txBody>
      </p:sp>
    </p:spTree>
    <p:extLst>
      <p:ext uri="{BB962C8B-B14F-4D97-AF65-F5344CB8AC3E}">
        <p14:creationId xmlns:p14="http://schemas.microsoft.com/office/powerpoint/2010/main" val="35201653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8613" y="422275"/>
            <a:ext cx="2106612" cy="5592763"/>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55600" y="422275"/>
            <a:ext cx="6170613" cy="5592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34F50D6A-10BA-407A-A6A8-E3922D673487}" type="slidenum">
              <a:rPr lang="en-GB"/>
              <a:pPr>
                <a:defRPr/>
              </a:pPr>
              <a:t>‹#›</a:t>
            </a:fld>
            <a:endParaRPr lang="en-GB"/>
          </a:p>
        </p:txBody>
      </p:sp>
    </p:spTree>
    <p:extLst>
      <p:ext uri="{BB962C8B-B14F-4D97-AF65-F5344CB8AC3E}">
        <p14:creationId xmlns:p14="http://schemas.microsoft.com/office/powerpoint/2010/main" val="39398609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Text, and 2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55600" y="1665288"/>
            <a:ext cx="4138613" cy="4349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6613" y="1665288"/>
            <a:ext cx="4138612" cy="209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6613" y="3916363"/>
            <a:ext cx="4138612" cy="209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Rectangle 4"/>
          <p:cNvSpPr>
            <a:spLocks noGrp="1" noChangeArrowheads="1"/>
          </p:cNvSpPr>
          <p:nvPr>
            <p:ph type="title"/>
          </p:nvPr>
        </p:nvSpPr>
        <p:spPr bwMode="ltGray">
          <a:xfrm>
            <a:off x="355600" y="422275"/>
            <a:ext cx="4876800" cy="738188"/>
          </a:xfrm>
          <a:prstGeom prst="rect">
            <a:avLst/>
          </a:prstGeom>
          <a:noFill/>
          <a:ln w="9525">
            <a:noFill/>
            <a:miter lim="800000"/>
            <a:headEnd/>
            <a:tailEnd/>
          </a:ln>
        </p:spPr>
        <p:txBody>
          <a:bodyPr/>
          <a:lstStyle/>
          <a:p>
            <a:pPr lvl="0"/>
            <a:r>
              <a:rPr lang="en-GB" smtClean="0"/>
              <a:t>Click to edit Master title style</a:t>
            </a:r>
          </a:p>
        </p:txBody>
      </p:sp>
      <p:sp>
        <p:nvSpPr>
          <p:cNvPr id="6" name="Rectangle 5"/>
          <p:cNvSpPr>
            <a:spLocks noGrp="1" noChangeArrowheads="1"/>
          </p:cNvSpPr>
          <p:nvPr>
            <p:ph type="dt" sz="half" idx="10"/>
          </p:nvPr>
        </p:nvSpPr>
        <p:spPr>
          <a:ln/>
        </p:spPr>
        <p:txBody>
          <a:bodyPr/>
          <a:lstStyle>
            <a:lvl1pPr>
              <a:defRPr/>
            </a:lvl1pPr>
          </a:lstStyle>
          <a:p>
            <a:pPr>
              <a:defRPr/>
            </a:pPr>
            <a:endParaRPr lang="en-US"/>
          </a:p>
        </p:txBody>
      </p:sp>
      <p:sp>
        <p:nvSpPr>
          <p:cNvPr id="7" name="Rectangle 6"/>
          <p:cNvSpPr>
            <a:spLocks noGrp="1" noChangeArrowheads="1"/>
          </p:cNvSpPr>
          <p:nvPr>
            <p:ph type="ftr" sz="quarter" idx="11"/>
          </p:nvPr>
        </p:nvSpPr>
        <p:spPr>
          <a:ln/>
        </p:spPr>
        <p:txBody>
          <a:bodyPr/>
          <a:lstStyle>
            <a:lvl1pPr>
              <a:defRPr/>
            </a:lvl1pPr>
          </a:lstStyle>
          <a:p>
            <a:pPr>
              <a:defRPr/>
            </a:pPr>
            <a:endParaRPr lang="en-US"/>
          </a:p>
        </p:txBody>
      </p:sp>
      <p:sp>
        <p:nvSpPr>
          <p:cNvPr id="8" name="Rectangle 7"/>
          <p:cNvSpPr>
            <a:spLocks noGrp="1" noChangeArrowheads="1"/>
          </p:cNvSpPr>
          <p:nvPr>
            <p:ph type="sldNum" sz="quarter" idx="12"/>
          </p:nvPr>
        </p:nvSpPr>
        <p:spPr>
          <a:ln/>
        </p:spPr>
        <p:txBody>
          <a:bodyPr/>
          <a:lstStyle>
            <a:lvl1pPr>
              <a:defRPr/>
            </a:lvl1pPr>
          </a:lstStyle>
          <a:p>
            <a:pPr>
              <a:defRPr/>
            </a:pPr>
            <a:fld id="{F95601EC-6BD1-42D0-A13B-0706AE6488FC}" type="slidenum">
              <a:rPr lang="en-GB"/>
              <a:pPr>
                <a:defRPr/>
              </a:pPr>
              <a:t>‹#›</a:t>
            </a:fld>
            <a:endParaRPr lang="en-GB"/>
          </a:p>
        </p:txBody>
      </p:sp>
    </p:spTree>
    <p:extLst>
      <p:ext uri="{BB962C8B-B14F-4D97-AF65-F5344CB8AC3E}">
        <p14:creationId xmlns:p14="http://schemas.microsoft.com/office/powerpoint/2010/main" val="41452799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Text and Char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55600" y="1665288"/>
            <a:ext cx="4138613" cy="4349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hart Placeholder 3"/>
          <p:cNvSpPr>
            <a:spLocks noGrp="1"/>
          </p:cNvSpPr>
          <p:nvPr>
            <p:ph type="chart" sz="half" idx="2"/>
          </p:nvPr>
        </p:nvSpPr>
        <p:spPr>
          <a:xfrm>
            <a:off x="4646613" y="1665288"/>
            <a:ext cx="4138612" cy="4349750"/>
          </a:xfrm>
        </p:spPr>
        <p:txBody>
          <a:bodyPr/>
          <a:lstStyle/>
          <a:p>
            <a:pPr lvl="0"/>
            <a:endParaRPr lang="en-GB" noProof="0" smtClean="0"/>
          </a:p>
        </p:txBody>
      </p:sp>
      <p:sp>
        <p:nvSpPr>
          <p:cNvPr id="8" name="Rectangle 4"/>
          <p:cNvSpPr>
            <a:spLocks noGrp="1" noChangeArrowheads="1"/>
          </p:cNvSpPr>
          <p:nvPr>
            <p:ph type="title"/>
          </p:nvPr>
        </p:nvSpPr>
        <p:spPr bwMode="ltGray">
          <a:xfrm>
            <a:off x="355600" y="422275"/>
            <a:ext cx="4876800" cy="738188"/>
          </a:xfrm>
          <a:prstGeom prst="rect">
            <a:avLst/>
          </a:prstGeom>
          <a:noFill/>
          <a:ln w="9525">
            <a:noFill/>
            <a:miter lim="800000"/>
            <a:headEnd/>
            <a:tailEnd/>
          </a:ln>
        </p:spPr>
        <p:txBody>
          <a:bodyPr/>
          <a:lstStyle/>
          <a:p>
            <a:pPr lvl="0"/>
            <a:r>
              <a:rPr lang="en-GB" smtClean="0"/>
              <a:t>Click to edit Master title style</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010929A3-6D5F-437B-BF6F-07E88C50C4D1}" type="slidenum">
              <a:rPr lang="en-GB"/>
              <a:pPr>
                <a:defRPr/>
              </a:pPr>
              <a:t>‹#›</a:t>
            </a:fld>
            <a:endParaRPr lang="en-GB"/>
          </a:p>
        </p:txBody>
      </p:sp>
    </p:spTree>
    <p:extLst>
      <p:ext uri="{BB962C8B-B14F-4D97-AF65-F5344CB8AC3E}">
        <p14:creationId xmlns:p14="http://schemas.microsoft.com/office/powerpoint/2010/main" val="25463341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355600" y="1665288"/>
            <a:ext cx="8429625" cy="4349750"/>
          </a:xfrm>
        </p:spPr>
        <p:txBody>
          <a:bodyPr/>
          <a:lstStyle/>
          <a:p>
            <a:pPr lvl="0"/>
            <a:endParaRPr lang="en-GB" noProof="0" smtClean="0"/>
          </a:p>
        </p:txBody>
      </p:sp>
      <p:sp>
        <p:nvSpPr>
          <p:cNvPr id="7" name="Rectangle 4"/>
          <p:cNvSpPr>
            <a:spLocks noGrp="1" noChangeArrowheads="1"/>
          </p:cNvSpPr>
          <p:nvPr>
            <p:ph type="title"/>
          </p:nvPr>
        </p:nvSpPr>
        <p:spPr bwMode="ltGray">
          <a:xfrm>
            <a:off x="355600" y="422275"/>
            <a:ext cx="4876800" cy="738188"/>
          </a:xfrm>
          <a:prstGeom prst="rect">
            <a:avLst/>
          </a:prstGeom>
          <a:noFill/>
          <a:ln w="9525">
            <a:noFill/>
            <a:miter lim="800000"/>
            <a:headEnd/>
            <a:tailEnd/>
          </a:ln>
        </p:spPr>
        <p:txBody>
          <a:bodyPr/>
          <a:lstStyle/>
          <a:p>
            <a:pPr lvl="0"/>
            <a:r>
              <a:rPr lang="en-GB" smtClean="0"/>
              <a:t>Click to edit Master title style</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ED8FCBE9-98FD-4B4F-90CA-0F8F0D656B84}" type="slidenum">
              <a:rPr lang="en-GB"/>
              <a:pPr>
                <a:defRPr/>
              </a:pPr>
              <a:t>‹#›</a:t>
            </a:fld>
            <a:endParaRPr lang="en-GB"/>
          </a:p>
        </p:txBody>
      </p:sp>
    </p:spTree>
    <p:extLst>
      <p:ext uri="{BB962C8B-B14F-4D97-AF65-F5344CB8AC3E}">
        <p14:creationId xmlns:p14="http://schemas.microsoft.com/office/powerpoint/2010/main" val="340230485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13BEF5B-CF35-472E-A99C-768A0EE640DB}" type="datetimeFigureOut">
              <a:rPr lang="en-GB" smtClean="0"/>
              <a:t>12/10/2016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236716280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13BEF5B-CF35-472E-A99C-768A0EE640DB}" type="datetimeFigureOut">
              <a:rPr lang="en-GB" smtClean="0"/>
              <a:t>12/10/2016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325403789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3BEF5B-CF35-472E-A99C-768A0EE640DB}" type="datetimeFigureOut">
              <a:rPr lang="en-GB" smtClean="0"/>
              <a:t>12/10/2016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1602745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4871B276-74E0-488B-99A2-45868BA80FBD}" type="slidenum">
              <a:rPr lang="en-GB"/>
              <a:pPr>
                <a:defRPr/>
              </a:pPr>
              <a:t>‹#›</a:t>
            </a:fld>
            <a:endParaRPr lang="en-GB"/>
          </a:p>
        </p:txBody>
      </p:sp>
    </p:spTree>
    <p:extLst>
      <p:ext uri="{BB962C8B-B14F-4D97-AF65-F5344CB8AC3E}">
        <p14:creationId xmlns:p14="http://schemas.microsoft.com/office/powerpoint/2010/main" val="274642811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13BEF5B-CF35-472E-A99C-768A0EE640DB}" type="datetimeFigureOut">
              <a:rPr lang="en-GB" smtClean="0"/>
              <a:t>12/10/2016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121022344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13BEF5B-CF35-472E-A99C-768A0EE640DB}" type="datetimeFigureOut">
              <a:rPr lang="en-GB" smtClean="0"/>
              <a:t>12/10/2016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21685755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13BEF5B-CF35-472E-A99C-768A0EE640DB}" type="datetimeFigureOut">
              <a:rPr lang="en-GB" smtClean="0"/>
              <a:t>12/10/2016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297973238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3BEF5B-CF35-472E-A99C-768A0EE640DB}" type="datetimeFigureOut">
              <a:rPr lang="en-GB" smtClean="0"/>
              <a:t>12/10/2016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267749552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3BEF5B-CF35-472E-A99C-768A0EE640DB}" type="datetimeFigureOut">
              <a:rPr lang="en-GB" smtClean="0"/>
              <a:t>12/10/2016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29655133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3BEF5B-CF35-472E-A99C-768A0EE640DB}" type="datetimeFigureOut">
              <a:rPr lang="en-GB" smtClean="0"/>
              <a:t>12/10/2016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3221323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13BEF5B-CF35-472E-A99C-768A0EE640DB}" type="datetimeFigureOut">
              <a:rPr lang="en-GB" smtClean="0"/>
              <a:t>12/10/2016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34385068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13BEF5B-CF35-472E-A99C-768A0EE640DB}" type="datetimeFigureOut">
              <a:rPr lang="en-GB" smtClean="0"/>
              <a:t>12/10/2016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3856367555"/>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ltGray">
          <a:xfrm>
            <a:off x="76200" y="76200"/>
            <a:ext cx="8991600" cy="6705600"/>
          </a:xfrm>
          <a:prstGeom prst="rect">
            <a:avLst/>
          </a:prstGeom>
          <a:solidFill>
            <a:schemeClr val="tx1"/>
          </a:solidFill>
          <a:ln w="9525">
            <a:noFill/>
            <a:miter lim="800000"/>
            <a:headEnd/>
            <a:tailEnd/>
          </a:ln>
          <a:effectLst/>
        </p:spPr>
        <p:txBody>
          <a:bodyPr wrap="none" anchor="ctr"/>
          <a:lstStyle/>
          <a:p>
            <a:pPr algn="ctr" eaLnBrk="0" hangingPunct="0">
              <a:spcBef>
                <a:spcPct val="0"/>
              </a:spcBef>
              <a:defRPr/>
            </a:pPr>
            <a:endParaRPr lang="en-US" sz="2400">
              <a:solidFill>
                <a:srgbClr val="8D010F"/>
              </a:solidFill>
              <a:latin typeface="Times" pitchFamily="18" charset="0"/>
            </a:endParaRPr>
          </a:p>
        </p:txBody>
      </p:sp>
      <p:pic>
        <p:nvPicPr>
          <p:cNvPr id="5" name="Picture 11" descr="LeedsUniWh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1925" y="441325"/>
            <a:ext cx="22748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9"/>
          <p:cNvSpPr>
            <a:spLocks noChangeShapeType="1"/>
          </p:cNvSpPr>
          <p:nvPr/>
        </p:nvSpPr>
        <p:spPr bwMode="white">
          <a:xfrm>
            <a:off x="201613" y="1341438"/>
            <a:ext cx="8713787" cy="0"/>
          </a:xfrm>
          <a:prstGeom prst="line">
            <a:avLst/>
          </a:prstGeom>
          <a:noFill/>
          <a:ln w="9525">
            <a:solidFill>
              <a:schemeClr val="bg1"/>
            </a:solidFill>
            <a:round/>
            <a:headEnd/>
            <a:tailEnd/>
          </a:ln>
          <a:effectLst/>
        </p:spPr>
        <p:txBody>
          <a:bodyPr wrap="none" anchor="ctr"/>
          <a:lstStyle/>
          <a:p>
            <a:pPr>
              <a:defRPr/>
            </a:pPr>
            <a:endParaRPr lang="en-GB"/>
          </a:p>
        </p:txBody>
      </p:sp>
      <p:sp>
        <p:nvSpPr>
          <p:cNvPr id="43011" name="Rectangle 3"/>
          <p:cNvSpPr>
            <a:spLocks noGrp="1" noChangeArrowheads="1"/>
          </p:cNvSpPr>
          <p:nvPr>
            <p:ph type="ctrTitle"/>
          </p:nvPr>
        </p:nvSpPr>
        <p:spPr>
          <a:xfrm>
            <a:off x="349250" y="2565400"/>
            <a:ext cx="7772400" cy="549275"/>
          </a:xfrm>
        </p:spPr>
        <p:txBody>
          <a:bodyPr anchor="t">
            <a:spAutoFit/>
          </a:bodyPr>
          <a:lstStyle>
            <a:lvl1pPr>
              <a:defRPr sz="3600">
                <a:solidFill>
                  <a:schemeClr val="bg1"/>
                </a:solidFill>
              </a:defRPr>
            </a:lvl1pPr>
          </a:lstStyle>
          <a:p>
            <a:r>
              <a:rPr lang="en-US" smtClean="0"/>
              <a:t>Click to edit Master title style</a:t>
            </a:r>
            <a:endParaRPr lang="en-GB"/>
          </a:p>
        </p:txBody>
      </p:sp>
      <p:sp>
        <p:nvSpPr>
          <p:cNvPr id="43012" name="Rectangle 4"/>
          <p:cNvSpPr>
            <a:spLocks noGrp="1" noChangeArrowheads="1"/>
          </p:cNvSpPr>
          <p:nvPr>
            <p:ph type="subTitle" idx="1"/>
          </p:nvPr>
        </p:nvSpPr>
        <p:spPr bwMode="ltGray">
          <a:xfrm>
            <a:off x="352425" y="3990975"/>
            <a:ext cx="5394325" cy="519113"/>
          </a:xfrm>
        </p:spPr>
        <p:txBody>
          <a:bodyPr/>
          <a:lstStyle>
            <a:lvl1pPr>
              <a:defRPr sz="2000">
                <a:solidFill>
                  <a:schemeClr val="bg1"/>
                </a:solidFill>
              </a:defRPr>
            </a:lvl1pPr>
          </a:lstStyle>
          <a:p>
            <a:r>
              <a:rPr lang="en-US" smtClean="0"/>
              <a:t>Click to edit Master subtitle style</a:t>
            </a:r>
            <a:endParaRPr lang="en-GB"/>
          </a:p>
        </p:txBody>
      </p:sp>
      <p:sp>
        <p:nvSpPr>
          <p:cNvPr id="7" name="Rectangle 5"/>
          <p:cNvSpPr>
            <a:spLocks noGrp="1" noChangeArrowheads="1"/>
          </p:cNvSpPr>
          <p:nvPr>
            <p:ph type="dt" sz="half" idx="10"/>
          </p:nvPr>
        </p:nvSpPr>
        <p:spPr>
          <a:xfrm>
            <a:off x="457200" y="6927850"/>
            <a:ext cx="2133600" cy="476250"/>
          </a:xfrm>
        </p:spPr>
        <p:txBody>
          <a:bodyPr/>
          <a:lstStyle>
            <a:lvl1pPr>
              <a:defRPr/>
            </a:lvl1pPr>
          </a:lstStyle>
          <a:p>
            <a:fld id="{313BEF5B-CF35-472E-A99C-768A0EE640DB}" type="datetimeFigureOut">
              <a:rPr lang="en-GB" smtClean="0"/>
              <a:t>12/10/2016</a:t>
            </a:fld>
            <a:endParaRPr lang="en-GB"/>
          </a:p>
        </p:txBody>
      </p:sp>
      <p:sp>
        <p:nvSpPr>
          <p:cNvPr id="8" name="Rectangle 6"/>
          <p:cNvSpPr>
            <a:spLocks noGrp="1" noChangeArrowheads="1"/>
          </p:cNvSpPr>
          <p:nvPr>
            <p:ph type="ftr" sz="quarter" idx="11"/>
          </p:nvPr>
        </p:nvSpPr>
        <p:spPr>
          <a:xfrm>
            <a:off x="3124200" y="6927850"/>
            <a:ext cx="2895600" cy="476250"/>
          </a:xfrm>
        </p:spPr>
        <p:txBody>
          <a:bodyPr/>
          <a:lstStyle>
            <a:lvl1pPr>
              <a:defRPr/>
            </a:lvl1pPr>
          </a:lstStyle>
          <a:p>
            <a:endParaRPr lang="en-GB"/>
          </a:p>
        </p:txBody>
      </p:sp>
      <p:sp>
        <p:nvSpPr>
          <p:cNvPr id="9" name="Rectangle 7"/>
          <p:cNvSpPr>
            <a:spLocks noGrp="1" noChangeArrowheads="1"/>
          </p:cNvSpPr>
          <p:nvPr>
            <p:ph type="sldNum" sz="quarter" idx="12"/>
          </p:nvPr>
        </p:nvSpPr>
        <p:spPr>
          <a:xfrm>
            <a:off x="6553200" y="6927850"/>
            <a:ext cx="2133600" cy="476250"/>
          </a:xfrm>
        </p:spPr>
        <p:txBody>
          <a:bodyPr/>
          <a:lstStyle>
            <a:lvl1pPr>
              <a:defRPr/>
            </a:lvl1pPr>
          </a:lstStyle>
          <a:p>
            <a:fld id="{438B9928-007C-4146-AC76-F71BB4EA9807}" type="slidenum">
              <a:rPr lang="en-GB" smtClean="0"/>
              <a:t>‹#›</a:t>
            </a:fld>
            <a:endParaRPr lang="en-GB"/>
          </a:p>
        </p:txBody>
      </p:sp>
    </p:spTree>
    <p:extLst>
      <p:ext uri="{BB962C8B-B14F-4D97-AF65-F5344CB8AC3E}">
        <p14:creationId xmlns:p14="http://schemas.microsoft.com/office/powerpoint/2010/main" val="36220772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fld id="{313BEF5B-CF35-472E-A99C-768A0EE640DB}" type="datetimeFigureOut">
              <a:rPr lang="en-GB" smtClean="0"/>
              <a:t>12/10/2016</a:t>
            </a:fld>
            <a:endParaRPr lang="en-GB"/>
          </a:p>
        </p:txBody>
      </p:sp>
      <p:sp>
        <p:nvSpPr>
          <p:cNvPr id="5" name="Rectangle 6"/>
          <p:cNvSpPr>
            <a:spLocks noGrp="1" noChangeArrowheads="1"/>
          </p:cNvSpPr>
          <p:nvPr>
            <p:ph type="ftr" sz="quarter" idx="11"/>
          </p:nvPr>
        </p:nvSpPr>
        <p:spPr>
          <a:ln/>
        </p:spPr>
        <p:txBody>
          <a:bodyPr/>
          <a:lstStyle>
            <a:lvl1pPr>
              <a:defRPr/>
            </a:lvl1pPr>
          </a:lstStyle>
          <a:p>
            <a:endParaRPr lang="en-GB"/>
          </a:p>
        </p:txBody>
      </p:sp>
      <p:sp>
        <p:nvSpPr>
          <p:cNvPr id="6" name="Rectangle 7"/>
          <p:cNvSpPr>
            <a:spLocks noGrp="1" noChangeArrowheads="1"/>
          </p:cNvSpPr>
          <p:nvPr>
            <p:ph type="sldNum" sz="quarter" idx="12"/>
          </p:nvPr>
        </p:nvSpPr>
        <p:spPr>
          <a:ln/>
        </p:spPr>
        <p:txBody>
          <a:bodyPr/>
          <a:lstStyle>
            <a:lvl1pPr>
              <a:defRPr/>
            </a:lvl1pPr>
          </a:lstStyle>
          <a:p>
            <a:fld id="{438B9928-007C-4146-AC76-F71BB4EA9807}" type="slidenum">
              <a:rPr lang="en-GB" smtClean="0"/>
              <a:t>‹#›</a:t>
            </a:fld>
            <a:endParaRPr lang="en-GB"/>
          </a:p>
        </p:txBody>
      </p:sp>
    </p:spTree>
    <p:extLst>
      <p:ext uri="{BB962C8B-B14F-4D97-AF65-F5344CB8AC3E}">
        <p14:creationId xmlns:p14="http://schemas.microsoft.com/office/powerpoint/2010/main" val="560673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A10FE147-6786-461F-ACEE-64BEAB5D551D}" type="slidenum">
              <a:rPr lang="en-GB"/>
              <a:pPr>
                <a:defRPr/>
              </a:pPr>
              <a:t>‹#›</a:t>
            </a:fld>
            <a:endParaRPr lang="en-GB"/>
          </a:p>
        </p:txBody>
      </p:sp>
    </p:spTree>
    <p:extLst>
      <p:ext uri="{BB962C8B-B14F-4D97-AF65-F5344CB8AC3E}">
        <p14:creationId xmlns:p14="http://schemas.microsoft.com/office/powerpoint/2010/main" val="283860607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fld id="{313BEF5B-CF35-472E-A99C-768A0EE640DB}" type="datetimeFigureOut">
              <a:rPr lang="en-GB" smtClean="0"/>
              <a:t>12/10/2016</a:t>
            </a:fld>
            <a:endParaRPr lang="en-GB"/>
          </a:p>
        </p:txBody>
      </p:sp>
      <p:sp>
        <p:nvSpPr>
          <p:cNvPr id="5" name="Rectangle 6"/>
          <p:cNvSpPr>
            <a:spLocks noGrp="1" noChangeArrowheads="1"/>
          </p:cNvSpPr>
          <p:nvPr>
            <p:ph type="ftr" sz="quarter" idx="11"/>
          </p:nvPr>
        </p:nvSpPr>
        <p:spPr>
          <a:ln/>
        </p:spPr>
        <p:txBody>
          <a:bodyPr/>
          <a:lstStyle>
            <a:lvl1pPr>
              <a:defRPr/>
            </a:lvl1pPr>
          </a:lstStyle>
          <a:p>
            <a:endParaRPr lang="en-GB"/>
          </a:p>
        </p:txBody>
      </p:sp>
      <p:sp>
        <p:nvSpPr>
          <p:cNvPr id="6" name="Rectangle 7"/>
          <p:cNvSpPr>
            <a:spLocks noGrp="1" noChangeArrowheads="1"/>
          </p:cNvSpPr>
          <p:nvPr>
            <p:ph type="sldNum" sz="quarter" idx="12"/>
          </p:nvPr>
        </p:nvSpPr>
        <p:spPr>
          <a:ln/>
        </p:spPr>
        <p:txBody>
          <a:bodyPr/>
          <a:lstStyle>
            <a:lvl1pPr>
              <a:defRPr/>
            </a:lvl1pPr>
          </a:lstStyle>
          <a:p>
            <a:fld id="{438B9928-007C-4146-AC76-F71BB4EA9807}" type="slidenum">
              <a:rPr lang="en-GB" smtClean="0"/>
              <a:t>‹#›</a:t>
            </a:fld>
            <a:endParaRPr lang="en-GB"/>
          </a:p>
        </p:txBody>
      </p:sp>
    </p:spTree>
    <p:extLst>
      <p:ext uri="{BB962C8B-B14F-4D97-AF65-F5344CB8AC3E}">
        <p14:creationId xmlns:p14="http://schemas.microsoft.com/office/powerpoint/2010/main" val="413317358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55600" y="1665288"/>
            <a:ext cx="4138613" cy="434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665288"/>
            <a:ext cx="4138612" cy="434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fld id="{313BEF5B-CF35-472E-A99C-768A0EE640DB}" type="datetimeFigureOut">
              <a:rPr lang="en-GB" smtClean="0"/>
              <a:t>12/10/2016</a:t>
            </a:fld>
            <a:endParaRPr lang="en-GB"/>
          </a:p>
        </p:txBody>
      </p:sp>
      <p:sp>
        <p:nvSpPr>
          <p:cNvPr id="6" name="Rectangle 6"/>
          <p:cNvSpPr>
            <a:spLocks noGrp="1" noChangeArrowheads="1"/>
          </p:cNvSpPr>
          <p:nvPr>
            <p:ph type="ftr" sz="quarter" idx="11"/>
          </p:nvPr>
        </p:nvSpPr>
        <p:spPr>
          <a:ln/>
        </p:spPr>
        <p:txBody>
          <a:bodyPr/>
          <a:lstStyle>
            <a:lvl1pPr>
              <a:defRPr/>
            </a:lvl1pPr>
          </a:lstStyle>
          <a:p>
            <a:endParaRPr lang="en-GB"/>
          </a:p>
        </p:txBody>
      </p:sp>
      <p:sp>
        <p:nvSpPr>
          <p:cNvPr id="7" name="Rectangle 7"/>
          <p:cNvSpPr>
            <a:spLocks noGrp="1" noChangeArrowheads="1"/>
          </p:cNvSpPr>
          <p:nvPr>
            <p:ph type="sldNum" sz="quarter" idx="12"/>
          </p:nvPr>
        </p:nvSpPr>
        <p:spPr>
          <a:ln/>
        </p:spPr>
        <p:txBody>
          <a:bodyPr/>
          <a:lstStyle>
            <a:lvl1pPr>
              <a:defRPr/>
            </a:lvl1pPr>
          </a:lstStyle>
          <a:p>
            <a:fld id="{438B9928-007C-4146-AC76-F71BB4EA9807}" type="slidenum">
              <a:rPr lang="en-GB" smtClean="0"/>
              <a:t>‹#›</a:t>
            </a:fld>
            <a:endParaRPr lang="en-GB"/>
          </a:p>
        </p:txBody>
      </p:sp>
    </p:spTree>
    <p:extLst>
      <p:ext uri="{BB962C8B-B14F-4D97-AF65-F5344CB8AC3E}">
        <p14:creationId xmlns:p14="http://schemas.microsoft.com/office/powerpoint/2010/main" val="157439168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fld id="{313BEF5B-CF35-472E-A99C-768A0EE640DB}" type="datetimeFigureOut">
              <a:rPr lang="en-GB" smtClean="0"/>
              <a:t>12/10/2016</a:t>
            </a:fld>
            <a:endParaRPr lang="en-GB"/>
          </a:p>
        </p:txBody>
      </p:sp>
      <p:sp>
        <p:nvSpPr>
          <p:cNvPr id="8" name="Rectangle 6"/>
          <p:cNvSpPr>
            <a:spLocks noGrp="1" noChangeArrowheads="1"/>
          </p:cNvSpPr>
          <p:nvPr>
            <p:ph type="ftr" sz="quarter" idx="11"/>
          </p:nvPr>
        </p:nvSpPr>
        <p:spPr>
          <a:ln/>
        </p:spPr>
        <p:txBody>
          <a:bodyPr/>
          <a:lstStyle>
            <a:lvl1pPr>
              <a:defRPr/>
            </a:lvl1pPr>
          </a:lstStyle>
          <a:p>
            <a:endParaRPr lang="en-GB"/>
          </a:p>
        </p:txBody>
      </p:sp>
      <p:sp>
        <p:nvSpPr>
          <p:cNvPr id="9" name="Rectangle 7"/>
          <p:cNvSpPr>
            <a:spLocks noGrp="1" noChangeArrowheads="1"/>
          </p:cNvSpPr>
          <p:nvPr>
            <p:ph type="sldNum" sz="quarter" idx="12"/>
          </p:nvPr>
        </p:nvSpPr>
        <p:spPr>
          <a:ln/>
        </p:spPr>
        <p:txBody>
          <a:bodyPr/>
          <a:lstStyle>
            <a:lvl1pPr>
              <a:defRPr/>
            </a:lvl1pPr>
          </a:lstStyle>
          <a:p>
            <a:fld id="{438B9928-007C-4146-AC76-F71BB4EA9807}" type="slidenum">
              <a:rPr lang="en-GB" smtClean="0"/>
              <a:t>‹#›</a:t>
            </a:fld>
            <a:endParaRPr lang="en-GB"/>
          </a:p>
        </p:txBody>
      </p:sp>
    </p:spTree>
    <p:extLst>
      <p:ext uri="{BB962C8B-B14F-4D97-AF65-F5344CB8AC3E}">
        <p14:creationId xmlns:p14="http://schemas.microsoft.com/office/powerpoint/2010/main" val="181076064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fld id="{313BEF5B-CF35-472E-A99C-768A0EE640DB}" type="datetimeFigureOut">
              <a:rPr lang="en-GB" smtClean="0"/>
              <a:t>12/10/2016</a:t>
            </a:fld>
            <a:endParaRPr lang="en-GB"/>
          </a:p>
        </p:txBody>
      </p:sp>
      <p:sp>
        <p:nvSpPr>
          <p:cNvPr id="4" name="Rectangle 6"/>
          <p:cNvSpPr>
            <a:spLocks noGrp="1" noChangeArrowheads="1"/>
          </p:cNvSpPr>
          <p:nvPr>
            <p:ph type="ftr" sz="quarter" idx="11"/>
          </p:nvPr>
        </p:nvSpPr>
        <p:spPr>
          <a:ln/>
        </p:spPr>
        <p:txBody>
          <a:bodyPr/>
          <a:lstStyle>
            <a:lvl1pPr>
              <a:defRPr/>
            </a:lvl1pPr>
          </a:lstStyle>
          <a:p>
            <a:endParaRPr lang="en-GB"/>
          </a:p>
        </p:txBody>
      </p:sp>
      <p:sp>
        <p:nvSpPr>
          <p:cNvPr id="5" name="Rectangle 7"/>
          <p:cNvSpPr>
            <a:spLocks noGrp="1" noChangeArrowheads="1"/>
          </p:cNvSpPr>
          <p:nvPr>
            <p:ph type="sldNum" sz="quarter" idx="12"/>
          </p:nvPr>
        </p:nvSpPr>
        <p:spPr>
          <a:ln/>
        </p:spPr>
        <p:txBody>
          <a:bodyPr/>
          <a:lstStyle>
            <a:lvl1pPr>
              <a:defRPr/>
            </a:lvl1pPr>
          </a:lstStyle>
          <a:p>
            <a:fld id="{438B9928-007C-4146-AC76-F71BB4EA9807}" type="slidenum">
              <a:rPr lang="en-GB" smtClean="0"/>
              <a:t>‹#›</a:t>
            </a:fld>
            <a:endParaRPr lang="en-GB"/>
          </a:p>
        </p:txBody>
      </p:sp>
    </p:spTree>
    <p:extLst>
      <p:ext uri="{BB962C8B-B14F-4D97-AF65-F5344CB8AC3E}">
        <p14:creationId xmlns:p14="http://schemas.microsoft.com/office/powerpoint/2010/main" val="179417780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fld id="{313BEF5B-CF35-472E-A99C-768A0EE640DB}" type="datetimeFigureOut">
              <a:rPr lang="en-GB" smtClean="0"/>
              <a:t>12/10/2016</a:t>
            </a:fld>
            <a:endParaRPr lang="en-GB"/>
          </a:p>
        </p:txBody>
      </p:sp>
      <p:sp>
        <p:nvSpPr>
          <p:cNvPr id="3" name="Rectangle 6"/>
          <p:cNvSpPr>
            <a:spLocks noGrp="1" noChangeArrowheads="1"/>
          </p:cNvSpPr>
          <p:nvPr>
            <p:ph type="ftr" sz="quarter" idx="11"/>
          </p:nvPr>
        </p:nvSpPr>
        <p:spPr>
          <a:ln/>
        </p:spPr>
        <p:txBody>
          <a:bodyPr/>
          <a:lstStyle>
            <a:lvl1pPr>
              <a:defRPr/>
            </a:lvl1pPr>
          </a:lstStyle>
          <a:p>
            <a:endParaRPr lang="en-GB"/>
          </a:p>
        </p:txBody>
      </p:sp>
      <p:sp>
        <p:nvSpPr>
          <p:cNvPr id="4" name="Rectangle 7"/>
          <p:cNvSpPr>
            <a:spLocks noGrp="1" noChangeArrowheads="1"/>
          </p:cNvSpPr>
          <p:nvPr>
            <p:ph type="sldNum" sz="quarter" idx="12"/>
          </p:nvPr>
        </p:nvSpPr>
        <p:spPr>
          <a:ln/>
        </p:spPr>
        <p:txBody>
          <a:bodyPr/>
          <a:lstStyle>
            <a:lvl1pPr>
              <a:defRPr/>
            </a:lvl1pPr>
          </a:lstStyle>
          <a:p>
            <a:fld id="{438B9928-007C-4146-AC76-F71BB4EA9807}" type="slidenum">
              <a:rPr lang="en-GB" smtClean="0"/>
              <a:t>‹#›</a:t>
            </a:fld>
            <a:endParaRPr lang="en-GB"/>
          </a:p>
        </p:txBody>
      </p:sp>
    </p:spTree>
    <p:extLst>
      <p:ext uri="{BB962C8B-B14F-4D97-AF65-F5344CB8AC3E}">
        <p14:creationId xmlns:p14="http://schemas.microsoft.com/office/powerpoint/2010/main" val="195855020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fld id="{313BEF5B-CF35-472E-A99C-768A0EE640DB}" type="datetimeFigureOut">
              <a:rPr lang="en-GB" smtClean="0"/>
              <a:t>12/10/2016</a:t>
            </a:fld>
            <a:endParaRPr lang="en-GB"/>
          </a:p>
        </p:txBody>
      </p:sp>
      <p:sp>
        <p:nvSpPr>
          <p:cNvPr id="6" name="Rectangle 6"/>
          <p:cNvSpPr>
            <a:spLocks noGrp="1" noChangeArrowheads="1"/>
          </p:cNvSpPr>
          <p:nvPr>
            <p:ph type="ftr" sz="quarter" idx="11"/>
          </p:nvPr>
        </p:nvSpPr>
        <p:spPr>
          <a:ln/>
        </p:spPr>
        <p:txBody>
          <a:bodyPr/>
          <a:lstStyle>
            <a:lvl1pPr>
              <a:defRPr/>
            </a:lvl1pPr>
          </a:lstStyle>
          <a:p>
            <a:endParaRPr lang="en-GB"/>
          </a:p>
        </p:txBody>
      </p:sp>
      <p:sp>
        <p:nvSpPr>
          <p:cNvPr id="7" name="Rectangle 7"/>
          <p:cNvSpPr>
            <a:spLocks noGrp="1" noChangeArrowheads="1"/>
          </p:cNvSpPr>
          <p:nvPr>
            <p:ph type="sldNum" sz="quarter" idx="12"/>
          </p:nvPr>
        </p:nvSpPr>
        <p:spPr>
          <a:ln/>
        </p:spPr>
        <p:txBody>
          <a:bodyPr/>
          <a:lstStyle>
            <a:lvl1pPr>
              <a:defRPr/>
            </a:lvl1pPr>
          </a:lstStyle>
          <a:p>
            <a:fld id="{438B9928-007C-4146-AC76-F71BB4EA9807}" type="slidenum">
              <a:rPr lang="en-GB" smtClean="0"/>
              <a:t>‹#›</a:t>
            </a:fld>
            <a:endParaRPr lang="en-GB"/>
          </a:p>
        </p:txBody>
      </p:sp>
    </p:spTree>
    <p:extLst>
      <p:ext uri="{BB962C8B-B14F-4D97-AF65-F5344CB8AC3E}">
        <p14:creationId xmlns:p14="http://schemas.microsoft.com/office/powerpoint/2010/main" val="15433576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fld id="{313BEF5B-CF35-472E-A99C-768A0EE640DB}" type="datetimeFigureOut">
              <a:rPr lang="en-GB" smtClean="0"/>
              <a:t>12/10/2016</a:t>
            </a:fld>
            <a:endParaRPr lang="en-GB"/>
          </a:p>
        </p:txBody>
      </p:sp>
      <p:sp>
        <p:nvSpPr>
          <p:cNvPr id="6" name="Rectangle 6"/>
          <p:cNvSpPr>
            <a:spLocks noGrp="1" noChangeArrowheads="1"/>
          </p:cNvSpPr>
          <p:nvPr>
            <p:ph type="ftr" sz="quarter" idx="11"/>
          </p:nvPr>
        </p:nvSpPr>
        <p:spPr>
          <a:ln/>
        </p:spPr>
        <p:txBody>
          <a:bodyPr/>
          <a:lstStyle>
            <a:lvl1pPr>
              <a:defRPr/>
            </a:lvl1pPr>
          </a:lstStyle>
          <a:p>
            <a:endParaRPr lang="en-GB"/>
          </a:p>
        </p:txBody>
      </p:sp>
      <p:sp>
        <p:nvSpPr>
          <p:cNvPr id="7" name="Rectangle 7"/>
          <p:cNvSpPr>
            <a:spLocks noGrp="1" noChangeArrowheads="1"/>
          </p:cNvSpPr>
          <p:nvPr>
            <p:ph type="sldNum" sz="quarter" idx="12"/>
          </p:nvPr>
        </p:nvSpPr>
        <p:spPr>
          <a:ln/>
        </p:spPr>
        <p:txBody>
          <a:bodyPr/>
          <a:lstStyle>
            <a:lvl1pPr>
              <a:defRPr/>
            </a:lvl1pPr>
          </a:lstStyle>
          <a:p>
            <a:fld id="{438B9928-007C-4146-AC76-F71BB4EA9807}" type="slidenum">
              <a:rPr lang="en-GB" smtClean="0"/>
              <a:t>‹#›</a:t>
            </a:fld>
            <a:endParaRPr lang="en-GB"/>
          </a:p>
        </p:txBody>
      </p:sp>
    </p:spTree>
    <p:extLst>
      <p:ext uri="{BB962C8B-B14F-4D97-AF65-F5344CB8AC3E}">
        <p14:creationId xmlns:p14="http://schemas.microsoft.com/office/powerpoint/2010/main" val="393483749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fld id="{313BEF5B-CF35-472E-A99C-768A0EE640DB}" type="datetimeFigureOut">
              <a:rPr lang="en-GB" smtClean="0"/>
              <a:t>12/10/2016</a:t>
            </a:fld>
            <a:endParaRPr lang="en-GB"/>
          </a:p>
        </p:txBody>
      </p:sp>
      <p:sp>
        <p:nvSpPr>
          <p:cNvPr id="5" name="Rectangle 6"/>
          <p:cNvSpPr>
            <a:spLocks noGrp="1" noChangeArrowheads="1"/>
          </p:cNvSpPr>
          <p:nvPr>
            <p:ph type="ftr" sz="quarter" idx="11"/>
          </p:nvPr>
        </p:nvSpPr>
        <p:spPr>
          <a:ln/>
        </p:spPr>
        <p:txBody>
          <a:bodyPr/>
          <a:lstStyle>
            <a:lvl1pPr>
              <a:defRPr/>
            </a:lvl1pPr>
          </a:lstStyle>
          <a:p>
            <a:endParaRPr lang="en-GB"/>
          </a:p>
        </p:txBody>
      </p:sp>
      <p:sp>
        <p:nvSpPr>
          <p:cNvPr id="6" name="Rectangle 7"/>
          <p:cNvSpPr>
            <a:spLocks noGrp="1" noChangeArrowheads="1"/>
          </p:cNvSpPr>
          <p:nvPr>
            <p:ph type="sldNum" sz="quarter" idx="12"/>
          </p:nvPr>
        </p:nvSpPr>
        <p:spPr>
          <a:ln/>
        </p:spPr>
        <p:txBody>
          <a:bodyPr/>
          <a:lstStyle>
            <a:lvl1pPr>
              <a:defRPr/>
            </a:lvl1pPr>
          </a:lstStyle>
          <a:p>
            <a:fld id="{438B9928-007C-4146-AC76-F71BB4EA9807}" type="slidenum">
              <a:rPr lang="en-GB" smtClean="0"/>
              <a:t>‹#›</a:t>
            </a:fld>
            <a:endParaRPr lang="en-GB"/>
          </a:p>
        </p:txBody>
      </p:sp>
    </p:spTree>
    <p:extLst>
      <p:ext uri="{BB962C8B-B14F-4D97-AF65-F5344CB8AC3E}">
        <p14:creationId xmlns:p14="http://schemas.microsoft.com/office/powerpoint/2010/main" val="211832071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8613" y="422275"/>
            <a:ext cx="2106612" cy="55927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55600" y="422275"/>
            <a:ext cx="6170613" cy="5592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fld id="{313BEF5B-CF35-472E-A99C-768A0EE640DB}" type="datetimeFigureOut">
              <a:rPr lang="en-GB" smtClean="0"/>
              <a:t>12/10/2016</a:t>
            </a:fld>
            <a:endParaRPr lang="en-GB"/>
          </a:p>
        </p:txBody>
      </p:sp>
      <p:sp>
        <p:nvSpPr>
          <p:cNvPr id="5" name="Rectangle 6"/>
          <p:cNvSpPr>
            <a:spLocks noGrp="1" noChangeArrowheads="1"/>
          </p:cNvSpPr>
          <p:nvPr>
            <p:ph type="ftr" sz="quarter" idx="11"/>
          </p:nvPr>
        </p:nvSpPr>
        <p:spPr>
          <a:ln/>
        </p:spPr>
        <p:txBody>
          <a:bodyPr/>
          <a:lstStyle>
            <a:lvl1pPr>
              <a:defRPr/>
            </a:lvl1pPr>
          </a:lstStyle>
          <a:p>
            <a:endParaRPr lang="en-GB"/>
          </a:p>
        </p:txBody>
      </p:sp>
      <p:sp>
        <p:nvSpPr>
          <p:cNvPr id="6" name="Rectangle 7"/>
          <p:cNvSpPr>
            <a:spLocks noGrp="1" noChangeArrowheads="1"/>
          </p:cNvSpPr>
          <p:nvPr>
            <p:ph type="sldNum" sz="quarter" idx="12"/>
          </p:nvPr>
        </p:nvSpPr>
        <p:spPr>
          <a:ln/>
        </p:spPr>
        <p:txBody>
          <a:bodyPr/>
          <a:lstStyle>
            <a:lvl1pPr>
              <a:defRPr/>
            </a:lvl1pPr>
          </a:lstStyle>
          <a:p>
            <a:fld id="{438B9928-007C-4146-AC76-F71BB4EA9807}" type="slidenum">
              <a:rPr lang="en-GB" smtClean="0"/>
              <a:t>‹#›</a:t>
            </a:fld>
            <a:endParaRPr lang="en-GB"/>
          </a:p>
        </p:txBody>
      </p:sp>
    </p:spTree>
    <p:extLst>
      <p:ext uri="{BB962C8B-B14F-4D97-AF65-F5344CB8AC3E}">
        <p14:creationId xmlns:p14="http://schemas.microsoft.com/office/powerpoint/2010/main" val="401646810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55600" y="422275"/>
            <a:ext cx="4876800" cy="73818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55600" y="1665288"/>
            <a:ext cx="4138613" cy="4349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6613" y="1665288"/>
            <a:ext cx="4138612" cy="209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6613" y="3916363"/>
            <a:ext cx="4138612" cy="209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5"/>
          <p:cNvSpPr>
            <a:spLocks noGrp="1" noChangeArrowheads="1"/>
          </p:cNvSpPr>
          <p:nvPr>
            <p:ph type="dt" sz="half" idx="10"/>
          </p:nvPr>
        </p:nvSpPr>
        <p:spPr>
          <a:ln/>
        </p:spPr>
        <p:txBody>
          <a:bodyPr/>
          <a:lstStyle>
            <a:lvl1pPr>
              <a:defRPr/>
            </a:lvl1pPr>
          </a:lstStyle>
          <a:p>
            <a:fld id="{313BEF5B-CF35-472E-A99C-768A0EE640DB}" type="datetimeFigureOut">
              <a:rPr lang="en-GB" smtClean="0"/>
              <a:t>12/10/2016</a:t>
            </a:fld>
            <a:endParaRPr lang="en-GB"/>
          </a:p>
        </p:txBody>
      </p:sp>
      <p:sp>
        <p:nvSpPr>
          <p:cNvPr id="7" name="Rectangle 6"/>
          <p:cNvSpPr>
            <a:spLocks noGrp="1" noChangeArrowheads="1"/>
          </p:cNvSpPr>
          <p:nvPr>
            <p:ph type="ftr" sz="quarter" idx="11"/>
          </p:nvPr>
        </p:nvSpPr>
        <p:spPr>
          <a:ln/>
        </p:spPr>
        <p:txBody>
          <a:bodyPr/>
          <a:lstStyle>
            <a:lvl1pPr>
              <a:defRPr/>
            </a:lvl1pPr>
          </a:lstStyle>
          <a:p>
            <a:endParaRPr lang="en-GB"/>
          </a:p>
        </p:txBody>
      </p:sp>
      <p:sp>
        <p:nvSpPr>
          <p:cNvPr id="8" name="Rectangle 7"/>
          <p:cNvSpPr>
            <a:spLocks noGrp="1" noChangeArrowheads="1"/>
          </p:cNvSpPr>
          <p:nvPr>
            <p:ph type="sldNum" sz="quarter" idx="12"/>
          </p:nvPr>
        </p:nvSpPr>
        <p:spPr>
          <a:ln/>
        </p:spPr>
        <p:txBody>
          <a:bodyPr/>
          <a:lstStyle>
            <a:lvl1pPr>
              <a:defRPr/>
            </a:lvl1pPr>
          </a:lstStyle>
          <a:p>
            <a:fld id="{438B9928-007C-4146-AC76-F71BB4EA9807}" type="slidenum">
              <a:rPr lang="en-GB" smtClean="0"/>
              <a:t>‹#›</a:t>
            </a:fld>
            <a:endParaRPr lang="en-GB"/>
          </a:p>
        </p:txBody>
      </p:sp>
    </p:spTree>
    <p:extLst>
      <p:ext uri="{BB962C8B-B14F-4D97-AF65-F5344CB8AC3E}">
        <p14:creationId xmlns:p14="http://schemas.microsoft.com/office/powerpoint/2010/main" val="25516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603F5AD9-5011-4964-A853-E88DD15A2606}" type="slidenum">
              <a:rPr lang="en-GB"/>
              <a:pPr>
                <a:defRPr/>
              </a:pPr>
              <a:t>‹#›</a:t>
            </a:fld>
            <a:endParaRPr lang="en-GB"/>
          </a:p>
        </p:txBody>
      </p:sp>
    </p:spTree>
    <p:extLst>
      <p:ext uri="{BB962C8B-B14F-4D97-AF65-F5344CB8AC3E}">
        <p14:creationId xmlns:p14="http://schemas.microsoft.com/office/powerpoint/2010/main" val="128039957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55600" y="422275"/>
            <a:ext cx="4876800" cy="73818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55600" y="1665288"/>
            <a:ext cx="4138613" cy="4349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hart Placeholder 3"/>
          <p:cNvSpPr>
            <a:spLocks noGrp="1"/>
          </p:cNvSpPr>
          <p:nvPr>
            <p:ph type="chart" sz="half" idx="2"/>
          </p:nvPr>
        </p:nvSpPr>
        <p:spPr>
          <a:xfrm>
            <a:off x="4646613" y="1665288"/>
            <a:ext cx="4138612" cy="4349750"/>
          </a:xfrm>
        </p:spPr>
        <p:txBody>
          <a:bodyPr/>
          <a:lstStyle/>
          <a:p>
            <a:pPr lvl="0"/>
            <a:r>
              <a:rPr lang="en-US" noProof="0" smtClean="0"/>
              <a:t>Click icon to add chart</a:t>
            </a:r>
            <a:endParaRPr lang="en-GB" noProof="0" smtClean="0"/>
          </a:p>
        </p:txBody>
      </p:sp>
      <p:sp>
        <p:nvSpPr>
          <p:cNvPr id="5" name="Rectangle 5"/>
          <p:cNvSpPr>
            <a:spLocks noGrp="1" noChangeArrowheads="1"/>
          </p:cNvSpPr>
          <p:nvPr>
            <p:ph type="dt" sz="half" idx="10"/>
          </p:nvPr>
        </p:nvSpPr>
        <p:spPr>
          <a:ln/>
        </p:spPr>
        <p:txBody>
          <a:bodyPr/>
          <a:lstStyle>
            <a:lvl1pPr>
              <a:defRPr/>
            </a:lvl1pPr>
          </a:lstStyle>
          <a:p>
            <a:fld id="{313BEF5B-CF35-472E-A99C-768A0EE640DB}" type="datetimeFigureOut">
              <a:rPr lang="en-GB" smtClean="0"/>
              <a:t>12/10/2016</a:t>
            </a:fld>
            <a:endParaRPr lang="en-GB"/>
          </a:p>
        </p:txBody>
      </p:sp>
      <p:sp>
        <p:nvSpPr>
          <p:cNvPr id="6" name="Rectangle 6"/>
          <p:cNvSpPr>
            <a:spLocks noGrp="1" noChangeArrowheads="1"/>
          </p:cNvSpPr>
          <p:nvPr>
            <p:ph type="ftr" sz="quarter" idx="11"/>
          </p:nvPr>
        </p:nvSpPr>
        <p:spPr>
          <a:ln/>
        </p:spPr>
        <p:txBody>
          <a:bodyPr/>
          <a:lstStyle>
            <a:lvl1pPr>
              <a:defRPr/>
            </a:lvl1pPr>
          </a:lstStyle>
          <a:p>
            <a:endParaRPr lang="en-GB"/>
          </a:p>
        </p:txBody>
      </p:sp>
      <p:sp>
        <p:nvSpPr>
          <p:cNvPr id="7" name="Rectangle 7"/>
          <p:cNvSpPr>
            <a:spLocks noGrp="1" noChangeArrowheads="1"/>
          </p:cNvSpPr>
          <p:nvPr>
            <p:ph type="sldNum" sz="quarter" idx="12"/>
          </p:nvPr>
        </p:nvSpPr>
        <p:spPr>
          <a:ln/>
        </p:spPr>
        <p:txBody>
          <a:bodyPr/>
          <a:lstStyle>
            <a:lvl1pPr>
              <a:defRPr/>
            </a:lvl1pPr>
          </a:lstStyle>
          <a:p>
            <a:fld id="{438B9928-007C-4146-AC76-F71BB4EA9807}" type="slidenum">
              <a:rPr lang="en-GB" smtClean="0"/>
              <a:t>‹#›</a:t>
            </a:fld>
            <a:endParaRPr lang="en-GB"/>
          </a:p>
        </p:txBody>
      </p:sp>
    </p:spTree>
    <p:extLst>
      <p:ext uri="{BB962C8B-B14F-4D97-AF65-F5344CB8AC3E}">
        <p14:creationId xmlns:p14="http://schemas.microsoft.com/office/powerpoint/2010/main" val="158250078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55600" y="422275"/>
            <a:ext cx="4876800" cy="738188"/>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355600" y="1665288"/>
            <a:ext cx="8429625" cy="4349750"/>
          </a:xfrm>
        </p:spPr>
        <p:txBody>
          <a:bodyPr/>
          <a:lstStyle/>
          <a:p>
            <a:pPr lvl="0"/>
            <a:r>
              <a:rPr lang="en-US" noProof="0" smtClean="0"/>
              <a:t>Click icon to add table</a:t>
            </a:r>
            <a:endParaRPr lang="en-GB" noProof="0" smtClean="0"/>
          </a:p>
        </p:txBody>
      </p:sp>
      <p:sp>
        <p:nvSpPr>
          <p:cNvPr id="4" name="Rectangle 5"/>
          <p:cNvSpPr>
            <a:spLocks noGrp="1" noChangeArrowheads="1"/>
          </p:cNvSpPr>
          <p:nvPr>
            <p:ph type="dt" sz="half" idx="10"/>
          </p:nvPr>
        </p:nvSpPr>
        <p:spPr>
          <a:ln/>
        </p:spPr>
        <p:txBody>
          <a:bodyPr/>
          <a:lstStyle>
            <a:lvl1pPr>
              <a:defRPr/>
            </a:lvl1pPr>
          </a:lstStyle>
          <a:p>
            <a:fld id="{313BEF5B-CF35-472E-A99C-768A0EE640DB}" type="datetimeFigureOut">
              <a:rPr lang="en-GB" smtClean="0"/>
              <a:t>12/10/2016</a:t>
            </a:fld>
            <a:endParaRPr lang="en-GB"/>
          </a:p>
        </p:txBody>
      </p:sp>
      <p:sp>
        <p:nvSpPr>
          <p:cNvPr id="5" name="Rectangle 6"/>
          <p:cNvSpPr>
            <a:spLocks noGrp="1" noChangeArrowheads="1"/>
          </p:cNvSpPr>
          <p:nvPr>
            <p:ph type="ftr" sz="quarter" idx="11"/>
          </p:nvPr>
        </p:nvSpPr>
        <p:spPr>
          <a:ln/>
        </p:spPr>
        <p:txBody>
          <a:bodyPr/>
          <a:lstStyle>
            <a:lvl1pPr>
              <a:defRPr/>
            </a:lvl1pPr>
          </a:lstStyle>
          <a:p>
            <a:endParaRPr lang="en-GB"/>
          </a:p>
        </p:txBody>
      </p:sp>
      <p:sp>
        <p:nvSpPr>
          <p:cNvPr id="6" name="Rectangle 7"/>
          <p:cNvSpPr>
            <a:spLocks noGrp="1" noChangeArrowheads="1"/>
          </p:cNvSpPr>
          <p:nvPr>
            <p:ph type="sldNum" sz="quarter" idx="12"/>
          </p:nvPr>
        </p:nvSpPr>
        <p:spPr>
          <a:ln/>
        </p:spPr>
        <p:txBody>
          <a:bodyPr/>
          <a:lstStyle>
            <a:lvl1pPr>
              <a:defRPr/>
            </a:lvl1pPr>
          </a:lstStyle>
          <a:p>
            <a:fld id="{438B9928-007C-4146-AC76-F71BB4EA9807}" type="slidenum">
              <a:rPr lang="en-GB" smtClean="0"/>
              <a:t>‹#›</a:t>
            </a:fld>
            <a:endParaRPr lang="en-GB"/>
          </a:p>
        </p:txBody>
      </p:sp>
    </p:spTree>
    <p:extLst>
      <p:ext uri="{BB962C8B-B14F-4D97-AF65-F5344CB8AC3E}">
        <p14:creationId xmlns:p14="http://schemas.microsoft.com/office/powerpoint/2010/main" val="103238537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ltGray">
          <a:xfrm>
            <a:off x="76200" y="76200"/>
            <a:ext cx="8991600" cy="6705600"/>
          </a:xfrm>
          <a:prstGeom prst="rect">
            <a:avLst/>
          </a:prstGeom>
          <a:solidFill>
            <a:srgbClr val="00502F"/>
          </a:solidFill>
          <a:ln w="9525">
            <a:noFill/>
            <a:miter lim="800000"/>
            <a:headEnd/>
            <a:tailEnd/>
          </a:ln>
          <a:effectLst/>
        </p:spPr>
        <p:txBody>
          <a:bodyPr wrap="none" anchor="ctr"/>
          <a:lstStyle/>
          <a:p>
            <a:pPr algn="ctr" eaLnBrk="0" hangingPunct="0">
              <a:spcBef>
                <a:spcPct val="0"/>
              </a:spcBef>
              <a:defRPr/>
            </a:pPr>
            <a:endParaRPr lang="en-US" sz="2400">
              <a:solidFill>
                <a:srgbClr val="8D010F"/>
              </a:solidFill>
              <a:latin typeface="Times" pitchFamily="18" charset="0"/>
            </a:endParaRPr>
          </a:p>
        </p:txBody>
      </p:sp>
      <p:pic>
        <p:nvPicPr>
          <p:cNvPr id="5" name="Picture 11" descr="LeedsUniWh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1925" y="441325"/>
            <a:ext cx="22748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9"/>
          <p:cNvSpPr>
            <a:spLocks noChangeShapeType="1"/>
          </p:cNvSpPr>
          <p:nvPr/>
        </p:nvSpPr>
        <p:spPr bwMode="white">
          <a:xfrm>
            <a:off x="201613" y="1341438"/>
            <a:ext cx="8713787" cy="0"/>
          </a:xfrm>
          <a:prstGeom prst="line">
            <a:avLst/>
          </a:prstGeom>
          <a:noFill/>
          <a:ln w="9525">
            <a:solidFill>
              <a:schemeClr val="bg1"/>
            </a:solidFill>
            <a:round/>
            <a:headEnd/>
            <a:tailEnd/>
          </a:ln>
          <a:effectLst/>
        </p:spPr>
        <p:txBody>
          <a:bodyPr wrap="none" anchor="ctr"/>
          <a:lstStyle/>
          <a:p>
            <a:pPr>
              <a:defRPr/>
            </a:pPr>
            <a:endParaRPr lang="en-GB"/>
          </a:p>
        </p:txBody>
      </p:sp>
      <p:sp>
        <p:nvSpPr>
          <p:cNvPr id="43011" name="Rectangle 3"/>
          <p:cNvSpPr>
            <a:spLocks noGrp="1" noChangeArrowheads="1"/>
          </p:cNvSpPr>
          <p:nvPr>
            <p:ph type="ctrTitle"/>
          </p:nvPr>
        </p:nvSpPr>
        <p:spPr>
          <a:xfrm>
            <a:off x="349250" y="2565400"/>
            <a:ext cx="7772400" cy="549275"/>
          </a:xfrm>
        </p:spPr>
        <p:txBody>
          <a:bodyPr anchor="t">
            <a:spAutoFit/>
          </a:bodyPr>
          <a:lstStyle>
            <a:lvl1pPr>
              <a:defRPr sz="3600">
                <a:solidFill>
                  <a:schemeClr val="bg1"/>
                </a:solidFill>
              </a:defRPr>
            </a:lvl1pPr>
          </a:lstStyle>
          <a:p>
            <a:r>
              <a:rPr lang="en-US" smtClean="0"/>
              <a:t>Click to edit Master title style</a:t>
            </a:r>
            <a:endParaRPr lang="en-GB"/>
          </a:p>
        </p:txBody>
      </p:sp>
      <p:sp>
        <p:nvSpPr>
          <p:cNvPr id="43012" name="Rectangle 4"/>
          <p:cNvSpPr>
            <a:spLocks noGrp="1" noChangeArrowheads="1"/>
          </p:cNvSpPr>
          <p:nvPr>
            <p:ph type="subTitle" idx="1"/>
          </p:nvPr>
        </p:nvSpPr>
        <p:spPr bwMode="ltGray">
          <a:xfrm>
            <a:off x="352425" y="3990975"/>
            <a:ext cx="5394325" cy="519113"/>
          </a:xfrm>
        </p:spPr>
        <p:txBody>
          <a:bodyPr/>
          <a:lstStyle>
            <a:lvl1pPr>
              <a:defRPr sz="2000">
                <a:solidFill>
                  <a:schemeClr val="bg1"/>
                </a:solidFill>
              </a:defRPr>
            </a:lvl1pPr>
          </a:lstStyle>
          <a:p>
            <a:r>
              <a:rPr lang="en-US" smtClean="0"/>
              <a:t>Click to edit Master subtitle style</a:t>
            </a:r>
            <a:endParaRPr lang="en-GB"/>
          </a:p>
        </p:txBody>
      </p:sp>
      <p:sp>
        <p:nvSpPr>
          <p:cNvPr id="7" name="Rectangle 5"/>
          <p:cNvSpPr>
            <a:spLocks noGrp="1" noChangeArrowheads="1"/>
          </p:cNvSpPr>
          <p:nvPr>
            <p:ph type="dt" sz="half" idx="10"/>
          </p:nvPr>
        </p:nvSpPr>
        <p:spPr>
          <a:xfrm>
            <a:off x="457200" y="6927850"/>
            <a:ext cx="2133600" cy="476250"/>
          </a:xfrm>
        </p:spPr>
        <p:txBody>
          <a:bodyPr/>
          <a:lstStyle>
            <a:lvl1pPr>
              <a:defRPr/>
            </a:lvl1pPr>
          </a:lstStyle>
          <a:p>
            <a:pPr>
              <a:defRPr/>
            </a:pPr>
            <a:endParaRPr lang="en-US"/>
          </a:p>
        </p:txBody>
      </p:sp>
      <p:sp>
        <p:nvSpPr>
          <p:cNvPr id="8" name="Rectangle 6"/>
          <p:cNvSpPr>
            <a:spLocks noGrp="1" noChangeArrowheads="1"/>
          </p:cNvSpPr>
          <p:nvPr>
            <p:ph type="ftr" sz="quarter" idx="11"/>
          </p:nvPr>
        </p:nvSpPr>
        <p:spPr>
          <a:xfrm>
            <a:off x="3124200" y="6927850"/>
            <a:ext cx="2895600" cy="476250"/>
          </a:xfrm>
        </p:spPr>
        <p:txBody>
          <a:bodyPr/>
          <a:lstStyle>
            <a:lvl1pPr>
              <a:defRPr/>
            </a:lvl1pPr>
          </a:lstStyle>
          <a:p>
            <a:pPr>
              <a:defRPr/>
            </a:pPr>
            <a:endParaRPr lang="en-US"/>
          </a:p>
        </p:txBody>
      </p:sp>
      <p:sp>
        <p:nvSpPr>
          <p:cNvPr id="9" name="Rectangle 7"/>
          <p:cNvSpPr>
            <a:spLocks noGrp="1" noChangeArrowheads="1"/>
          </p:cNvSpPr>
          <p:nvPr>
            <p:ph type="sldNum" sz="quarter" idx="12"/>
          </p:nvPr>
        </p:nvSpPr>
        <p:spPr>
          <a:xfrm>
            <a:off x="6553200" y="6927850"/>
            <a:ext cx="2133600" cy="476250"/>
          </a:xfrm>
        </p:spPr>
        <p:txBody>
          <a:bodyPr/>
          <a:lstStyle>
            <a:lvl1pPr>
              <a:defRPr/>
            </a:lvl1pPr>
          </a:lstStyle>
          <a:p>
            <a:pPr>
              <a:defRPr/>
            </a:pPr>
            <a:fld id="{2E32D8C6-FBEA-4E44-9D1E-3712AD6FF539}" type="slidenum">
              <a:rPr lang="en-GB"/>
              <a:pPr>
                <a:defRPr/>
              </a:pPr>
              <a:t>‹#›</a:t>
            </a:fld>
            <a:endParaRPr lang="en-GB"/>
          </a:p>
        </p:txBody>
      </p:sp>
    </p:spTree>
    <p:extLst>
      <p:ext uri="{BB962C8B-B14F-4D97-AF65-F5344CB8AC3E}">
        <p14:creationId xmlns:p14="http://schemas.microsoft.com/office/powerpoint/2010/main" val="265018814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4B8577E4-DEA9-4784-8B08-744C7F645E55}" type="slidenum">
              <a:rPr lang="en-GB"/>
              <a:pPr>
                <a:defRPr/>
              </a:pPr>
              <a:t>‹#›</a:t>
            </a:fld>
            <a:endParaRPr lang="en-GB"/>
          </a:p>
        </p:txBody>
      </p:sp>
    </p:spTree>
    <p:extLst>
      <p:ext uri="{BB962C8B-B14F-4D97-AF65-F5344CB8AC3E}">
        <p14:creationId xmlns:p14="http://schemas.microsoft.com/office/powerpoint/2010/main" val="371357997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ACFC490A-0707-4258-8E5A-CEAB98E13E08}" type="slidenum">
              <a:rPr lang="en-GB"/>
              <a:pPr>
                <a:defRPr/>
              </a:pPr>
              <a:t>‹#›</a:t>
            </a:fld>
            <a:endParaRPr lang="en-GB"/>
          </a:p>
        </p:txBody>
      </p:sp>
    </p:spTree>
    <p:extLst>
      <p:ext uri="{BB962C8B-B14F-4D97-AF65-F5344CB8AC3E}">
        <p14:creationId xmlns:p14="http://schemas.microsoft.com/office/powerpoint/2010/main" val="253589166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55600" y="1665288"/>
            <a:ext cx="4138613" cy="434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665288"/>
            <a:ext cx="4138612" cy="434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24882385-CAF7-4F50-8F0E-720AEB942373}" type="slidenum">
              <a:rPr lang="en-GB"/>
              <a:pPr>
                <a:defRPr/>
              </a:pPr>
              <a:t>‹#›</a:t>
            </a:fld>
            <a:endParaRPr lang="en-GB"/>
          </a:p>
        </p:txBody>
      </p:sp>
    </p:spTree>
    <p:extLst>
      <p:ext uri="{BB962C8B-B14F-4D97-AF65-F5344CB8AC3E}">
        <p14:creationId xmlns:p14="http://schemas.microsoft.com/office/powerpoint/2010/main" val="343519341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6C09AA3F-AE84-47A2-AB63-33C97B06E6B7}" type="slidenum">
              <a:rPr lang="en-GB"/>
              <a:pPr>
                <a:defRPr/>
              </a:pPr>
              <a:t>‹#›</a:t>
            </a:fld>
            <a:endParaRPr lang="en-GB"/>
          </a:p>
        </p:txBody>
      </p:sp>
    </p:spTree>
    <p:extLst>
      <p:ext uri="{BB962C8B-B14F-4D97-AF65-F5344CB8AC3E}">
        <p14:creationId xmlns:p14="http://schemas.microsoft.com/office/powerpoint/2010/main" val="201243131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359A0356-6954-4909-AEF9-A31B27FE147E}" type="slidenum">
              <a:rPr lang="en-GB"/>
              <a:pPr>
                <a:defRPr/>
              </a:pPr>
              <a:t>‹#›</a:t>
            </a:fld>
            <a:endParaRPr lang="en-GB"/>
          </a:p>
        </p:txBody>
      </p:sp>
    </p:spTree>
    <p:extLst>
      <p:ext uri="{BB962C8B-B14F-4D97-AF65-F5344CB8AC3E}">
        <p14:creationId xmlns:p14="http://schemas.microsoft.com/office/powerpoint/2010/main" val="114745094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BBE2A044-AE75-42E0-ABD4-DCD6F6E40474}" type="slidenum">
              <a:rPr lang="en-GB"/>
              <a:pPr>
                <a:defRPr/>
              </a:pPr>
              <a:t>‹#›</a:t>
            </a:fld>
            <a:endParaRPr lang="en-GB"/>
          </a:p>
        </p:txBody>
      </p:sp>
    </p:spTree>
    <p:extLst>
      <p:ext uri="{BB962C8B-B14F-4D97-AF65-F5344CB8AC3E}">
        <p14:creationId xmlns:p14="http://schemas.microsoft.com/office/powerpoint/2010/main" val="41044037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1E5A6B81-5845-4336-B450-A7D21EB4B3F0}" type="slidenum">
              <a:rPr lang="en-GB"/>
              <a:pPr>
                <a:defRPr/>
              </a:pPr>
              <a:t>‹#›</a:t>
            </a:fld>
            <a:endParaRPr lang="en-GB"/>
          </a:p>
        </p:txBody>
      </p:sp>
    </p:spTree>
    <p:extLst>
      <p:ext uri="{BB962C8B-B14F-4D97-AF65-F5344CB8AC3E}">
        <p14:creationId xmlns:p14="http://schemas.microsoft.com/office/powerpoint/2010/main" val="886801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D2A7DA05-06E3-4E07-B7B9-8F57196A78ED}" type="slidenum">
              <a:rPr lang="en-GB"/>
              <a:pPr>
                <a:defRPr/>
              </a:pPr>
              <a:t>‹#›</a:t>
            </a:fld>
            <a:endParaRPr lang="en-GB"/>
          </a:p>
        </p:txBody>
      </p:sp>
    </p:spTree>
    <p:extLst>
      <p:ext uri="{BB962C8B-B14F-4D97-AF65-F5344CB8AC3E}">
        <p14:creationId xmlns:p14="http://schemas.microsoft.com/office/powerpoint/2010/main" val="196469745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786AA663-A3EA-40E1-B5F7-36CF0D28C399}" type="slidenum">
              <a:rPr lang="en-GB"/>
              <a:pPr>
                <a:defRPr/>
              </a:pPr>
              <a:t>‹#›</a:t>
            </a:fld>
            <a:endParaRPr lang="en-GB"/>
          </a:p>
        </p:txBody>
      </p:sp>
    </p:spTree>
    <p:extLst>
      <p:ext uri="{BB962C8B-B14F-4D97-AF65-F5344CB8AC3E}">
        <p14:creationId xmlns:p14="http://schemas.microsoft.com/office/powerpoint/2010/main" val="246562860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EB7146C6-B89C-4715-A63F-36C32FA337E3}" type="slidenum">
              <a:rPr lang="en-GB"/>
              <a:pPr>
                <a:defRPr/>
              </a:pPr>
              <a:t>‹#›</a:t>
            </a:fld>
            <a:endParaRPr lang="en-GB"/>
          </a:p>
        </p:txBody>
      </p:sp>
    </p:spTree>
    <p:extLst>
      <p:ext uri="{BB962C8B-B14F-4D97-AF65-F5344CB8AC3E}">
        <p14:creationId xmlns:p14="http://schemas.microsoft.com/office/powerpoint/2010/main" val="295594646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8613" y="422275"/>
            <a:ext cx="2106612" cy="55927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55600" y="422275"/>
            <a:ext cx="6170613" cy="5592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948C2BD2-4F81-428C-8674-B6C6B62F3850}" type="slidenum">
              <a:rPr lang="en-GB"/>
              <a:pPr>
                <a:defRPr/>
              </a:pPr>
              <a:t>‹#›</a:t>
            </a:fld>
            <a:endParaRPr lang="en-GB"/>
          </a:p>
        </p:txBody>
      </p:sp>
    </p:spTree>
    <p:extLst>
      <p:ext uri="{BB962C8B-B14F-4D97-AF65-F5344CB8AC3E}">
        <p14:creationId xmlns:p14="http://schemas.microsoft.com/office/powerpoint/2010/main" val="118944726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55600" y="422275"/>
            <a:ext cx="4876800" cy="73818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55600" y="1665288"/>
            <a:ext cx="4138613" cy="4349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6613" y="1665288"/>
            <a:ext cx="4138612" cy="209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6613" y="3916363"/>
            <a:ext cx="4138612" cy="209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5"/>
          <p:cNvSpPr>
            <a:spLocks noGrp="1" noChangeArrowheads="1"/>
          </p:cNvSpPr>
          <p:nvPr>
            <p:ph type="dt" sz="half" idx="10"/>
          </p:nvPr>
        </p:nvSpPr>
        <p:spPr>
          <a:ln/>
        </p:spPr>
        <p:txBody>
          <a:bodyPr/>
          <a:lstStyle>
            <a:lvl1pPr>
              <a:defRPr/>
            </a:lvl1pPr>
          </a:lstStyle>
          <a:p>
            <a:pPr>
              <a:defRPr/>
            </a:pPr>
            <a:endParaRPr lang="en-US"/>
          </a:p>
        </p:txBody>
      </p:sp>
      <p:sp>
        <p:nvSpPr>
          <p:cNvPr id="7" name="Rectangle 6"/>
          <p:cNvSpPr>
            <a:spLocks noGrp="1" noChangeArrowheads="1"/>
          </p:cNvSpPr>
          <p:nvPr>
            <p:ph type="ftr" sz="quarter" idx="11"/>
          </p:nvPr>
        </p:nvSpPr>
        <p:spPr>
          <a:ln/>
        </p:spPr>
        <p:txBody>
          <a:bodyPr/>
          <a:lstStyle>
            <a:lvl1pPr>
              <a:defRPr/>
            </a:lvl1pPr>
          </a:lstStyle>
          <a:p>
            <a:pPr>
              <a:defRPr/>
            </a:pPr>
            <a:endParaRPr lang="en-US"/>
          </a:p>
        </p:txBody>
      </p:sp>
      <p:sp>
        <p:nvSpPr>
          <p:cNvPr id="8" name="Rectangle 7"/>
          <p:cNvSpPr>
            <a:spLocks noGrp="1" noChangeArrowheads="1"/>
          </p:cNvSpPr>
          <p:nvPr>
            <p:ph type="sldNum" sz="quarter" idx="12"/>
          </p:nvPr>
        </p:nvSpPr>
        <p:spPr>
          <a:ln/>
        </p:spPr>
        <p:txBody>
          <a:bodyPr/>
          <a:lstStyle>
            <a:lvl1pPr>
              <a:defRPr/>
            </a:lvl1pPr>
          </a:lstStyle>
          <a:p>
            <a:pPr>
              <a:defRPr/>
            </a:pPr>
            <a:fld id="{FDA6A938-E8A5-46E6-AD37-43E36924519E}" type="slidenum">
              <a:rPr lang="en-GB"/>
              <a:pPr>
                <a:defRPr/>
              </a:pPr>
              <a:t>‹#›</a:t>
            </a:fld>
            <a:endParaRPr lang="en-GB"/>
          </a:p>
        </p:txBody>
      </p:sp>
    </p:spTree>
    <p:extLst>
      <p:ext uri="{BB962C8B-B14F-4D97-AF65-F5344CB8AC3E}">
        <p14:creationId xmlns:p14="http://schemas.microsoft.com/office/powerpoint/2010/main" val="251258848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55600" y="422275"/>
            <a:ext cx="4876800" cy="73818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55600" y="1665288"/>
            <a:ext cx="4138613" cy="4349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hart Placeholder 3"/>
          <p:cNvSpPr>
            <a:spLocks noGrp="1"/>
          </p:cNvSpPr>
          <p:nvPr>
            <p:ph type="chart" sz="half" idx="2"/>
          </p:nvPr>
        </p:nvSpPr>
        <p:spPr>
          <a:xfrm>
            <a:off x="4646613" y="1665288"/>
            <a:ext cx="4138612" cy="4349750"/>
          </a:xfrm>
        </p:spPr>
        <p:txBody>
          <a:bodyPr/>
          <a:lstStyle/>
          <a:p>
            <a:pPr lvl="0"/>
            <a:r>
              <a:rPr lang="en-US" noProof="0" smtClean="0"/>
              <a:t>Click icon to add chart</a:t>
            </a:r>
            <a:endParaRPr lang="en-GB" noProof="0" smtClean="0"/>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A2930199-EF86-451C-A676-40A0652DBB15}" type="slidenum">
              <a:rPr lang="en-GB"/>
              <a:pPr>
                <a:defRPr/>
              </a:pPr>
              <a:t>‹#›</a:t>
            </a:fld>
            <a:endParaRPr lang="en-GB"/>
          </a:p>
        </p:txBody>
      </p:sp>
    </p:spTree>
    <p:extLst>
      <p:ext uri="{BB962C8B-B14F-4D97-AF65-F5344CB8AC3E}">
        <p14:creationId xmlns:p14="http://schemas.microsoft.com/office/powerpoint/2010/main" val="337445176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55600" y="422275"/>
            <a:ext cx="4876800" cy="738188"/>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355600" y="1665288"/>
            <a:ext cx="8429625" cy="4349750"/>
          </a:xfrm>
        </p:spPr>
        <p:txBody>
          <a:bodyPr/>
          <a:lstStyle/>
          <a:p>
            <a:pPr lvl="0"/>
            <a:r>
              <a:rPr lang="en-US" noProof="0" smtClean="0"/>
              <a:t>Click icon to add table</a:t>
            </a:r>
            <a:endParaRPr lang="en-GB" noProof="0" smtClean="0"/>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EB545084-B717-4A6E-AAA9-437DBDDC5891}" type="slidenum">
              <a:rPr lang="en-GB"/>
              <a:pPr>
                <a:defRPr/>
              </a:pPr>
              <a:t>‹#›</a:t>
            </a:fld>
            <a:endParaRPr lang="en-GB"/>
          </a:p>
        </p:txBody>
      </p:sp>
    </p:spTree>
    <p:extLst>
      <p:ext uri="{BB962C8B-B14F-4D97-AF65-F5344CB8AC3E}">
        <p14:creationId xmlns:p14="http://schemas.microsoft.com/office/powerpoint/2010/main" val="57291219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ltGray">
          <a:xfrm>
            <a:off x="76200" y="76200"/>
            <a:ext cx="8991600" cy="6705600"/>
          </a:xfrm>
          <a:prstGeom prst="rect">
            <a:avLst/>
          </a:prstGeom>
          <a:solidFill>
            <a:srgbClr val="C41230"/>
          </a:solidFill>
          <a:ln w="9525">
            <a:noFill/>
            <a:miter lim="800000"/>
            <a:headEnd/>
            <a:tailEnd/>
          </a:ln>
          <a:effectLst/>
        </p:spPr>
        <p:txBody>
          <a:bodyPr wrap="none" anchor="ctr"/>
          <a:lstStyle/>
          <a:p>
            <a:pPr algn="ctr" eaLnBrk="0" hangingPunct="0">
              <a:spcBef>
                <a:spcPct val="0"/>
              </a:spcBef>
              <a:defRPr/>
            </a:pPr>
            <a:endParaRPr lang="en-US" sz="2400">
              <a:solidFill>
                <a:srgbClr val="8D010F"/>
              </a:solidFill>
              <a:latin typeface="Times" pitchFamily="18" charset="0"/>
            </a:endParaRPr>
          </a:p>
        </p:txBody>
      </p:sp>
      <p:pic>
        <p:nvPicPr>
          <p:cNvPr id="5" name="Picture 11" descr="LeedsUniWh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1925" y="441325"/>
            <a:ext cx="22748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9"/>
          <p:cNvSpPr>
            <a:spLocks noChangeShapeType="1"/>
          </p:cNvSpPr>
          <p:nvPr/>
        </p:nvSpPr>
        <p:spPr bwMode="white">
          <a:xfrm>
            <a:off x="201613" y="1341438"/>
            <a:ext cx="8713787" cy="0"/>
          </a:xfrm>
          <a:prstGeom prst="line">
            <a:avLst/>
          </a:prstGeom>
          <a:noFill/>
          <a:ln w="9525">
            <a:solidFill>
              <a:schemeClr val="bg1"/>
            </a:solidFill>
            <a:round/>
            <a:headEnd/>
            <a:tailEnd/>
          </a:ln>
          <a:effectLst/>
        </p:spPr>
        <p:txBody>
          <a:bodyPr wrap="none" anchor="ctr"/>
          <a:lstStyle/>
          <a:p>
            <a:pPr>
              <a:defRPr/>
            </a:pPr>
            <a:endParaRPr lang="en-GB"/>
          </a:p>
        </p:txBody>
      </p:sp>
      <p:sp>
        <p:nvSpPr>
          <p:cNvPr id="43011" name="Rectangle 3"/>
          <p:cNvSpPr>
            <a:spLocks noGrp="1" noChangeArrowheads="1"/>
          </p:cNvSpPr>
          <p:nvPr>
            <p:ph type="ctrTitle"/>
          </p:nvPr>
        </p:nvSpPr>
        <p:spPr>
          <a:xfrm>
            <a:off x="349250" y="2565400"/>
            <a:ext cx="7772400" cy="549275"/>
          </a:xfrm>
        </p:spPr>
        <p:txBody>
          <a:bodyPr anchor="t">
            <a:spAutoFit/>
          </a:bodyPr>
          <a:lstStyle>
            <a:lvl1pPr>
              <a:defRPr sz="3600">
                <a:solidFill>
                  <a:schemeClr val="bg1"/>
                </a:solidFill>
              </a:defRPr>
            </a:lvl1pPr>
          </a:lstStyle>
          <a:p>
            <a:r>
              <a:rPr lang="en-US" smtClean="0"/>
              <a:t>Click to edit Master title style</a:t>
            </a:r>
            <a:endParaRPr lang="en-GB"/>
          </a:p>
        </p:txBody>
      </p:sp>
      <p:sp>
        <p:nvSpPr>
          <p:cNvPr id="43012" name="Rectangle 4"/>
          <p:cNvSpPr>
            <a:spLocks noGrp="1" noChangeArrowheads="1"/>
          </p:cNvSpPr>
          <p:nvPr>
            <p:ph type="subTitle" idx="1"/>
          </p:nvPr>
        </p:nvSpPr>
        <p:spPr bwMode="ltGray">
          <a:xfrm>
            <a:off x="352425" y="3990975"/>
            <a:ext cx="5394325" cy="519113"/>
          </a:xfrm>
        </p:spPr>
        <p:txBody>
          <a:bodyPr/>
          <a:lstStyle>
            <a:lvl1pPr>
              <a:defRPr sz="2000">
                <a:solidFill>
                  <a:schemeClr val="bg1"/>
                </a:solidFill>
              </a:defRPr>
            </a:lvl1pPr>
          </a:lstStyle>
          <a:p>
            <a:r>
              <a:rPr lang="en-US" smtClean="0"/>
              <a:t>Click to edit Master subtitle style</a:t>
            </a:r>
            <a:endParaRPr lang="en-GB"/>
          </a:p>
        </p:txBody>
      </p:sp>
      <p:sp>
        <p:nvSpPr>
          <p:cNvPr id="7" name="Rectangle 5"/>
          <p:cNvSpPr>
            <a:spLocks noGrp="1" noChangeArrowheads="1"/>
          </p:cNvSpPr>
          <p:nvPr>
            <p:ph type="dt" sz="half" idx="10"/>
          </p:nvPr>
        </p:nvSpPr>
        <p:spPr>
          <a:xfrm>
            <a:off x="457200" y="6927850"/>
            <a:ext cx="2133600" cy="476250"/>
          </a:xfrm>
        </p:spPr>
        <p:txBody>
          <a:bodyPr/>
          <a:lstStyle>
            <a:lvl1pPr>
              <a:defRPr/>
            </a:lvl1pPr>
          </a:lstStyle>
          <a:p>
            <a:pPr>
              <a:defRPr/>
            </a:pPr>
            <a:endParaRPr lang="en-US"/>
          </a:p>
        </p:txBody>
      </p:sp>
      <p:sp>
        <p:nvSpPr>
          <p:cNvPr id="8" name="Rectangle 6"/>
          <p:cNvSpPr>
            <a:spLocks noGrp="1" noChangeArrowheads="1"/>
          </p:cNvSpPr>
          <p:nvPr>
            <p:ph type="ftr" sz="quarter" idx="11"/>
          </p:nvPr>
        </p:nvSpPr>
        <p:spPr>
          <a:xfrm>
            <a:off x="3124200" y="6927850"/>
            <a:ext cx="2895600" cy="476250"/>
          </a:xfrm>
        </p:spPr>
        <p:txBody>
          <a:bodyPr/>
          <a:lstStyle>
            <a:lvl1pPr>
              <a:defRPr/>
            </a:lvl1pPr>
          </a:lstStyle>
          <a:p>
            <a:pPr>
              <a:defRPr/>
            </a:pPr>
            <a:endParaRPr lang="en-US"/>
          </a:p>
        </p:txBody>
      </p:sp>
      <p:sp>
        <p:nvSpPr>
          <p:cNvPr id="9" name="Rectangle 7"/>
          <p:cNvSpPr>
            <a:spLocks noGrp="1" noChangeArrowheads="1"/>
          </p:cNvSpPr>
          <p:nvPr>
            <p:ph type="sldNum" sz="quarter" idx="12"/>
          </p:nvPr>
        </p:nvSpPr>
        <p:spPr>
          <a:xfrm>
            <a:off x="6553200" y="6927850"/>
            <a:ext cx="2133600" cy="476250"/>
          </a:xfrm>
        </p:spPr>
        <p:txBody>
          <a:bodyPr/>
          <a:lstStyle>
            <a:lvl1pPr>
              <a:defRPr/>
            </a:lvl1pPr>
          </a:lstStyle>
          <a:p>
            <a:pPr>
              <a:defRPr/>
            </a:pPr>
            <a:fld id="{9C3DD597-4508-4C57-AEFB-8946BC0D7375}" type="slidenum">
              <a:rPr lang="en-GB"/>
              <a:pPr>
                <a:defRPr/>
              </a:pPr>
              <a:t>‹#›</a:t>
            </a:fld>
            <a:endParaRPr lang="en-GB"/>
          </a:p>
        </p:txBody>
      </p:sp>
    </p:spTree>
    <p:extLst>
      <p:ext uri="{BB962C8B-B14F-4D97-AF65-F5344CB8AC3E}">
        <p14:creationId xmlns:p14="http://schemas.microsoft.com/office/powerpoint/2010/main" val="167968039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31385F91-E0ED-42C7-8956-F1357093E02D}" type="slidenum">
              <a:rPr lang="en-GB"/>
              <a:pPr>
                <a:defRPr/>
              </a:pPr>
              <a:t>‹#›</a:t>
            </a:fld>
            <a:endParaRPr lang="en-GB"/>
          </a:p>
        </p:txBody>
      </p:sp>
    </p:spTree>
    <p:extLst>
      <p:ext uri="{BB962C8B-B14F-4D97-AF65-F5344CB8AC3E}">
        <p14:creationId xmlns:p14="http://schemas.microsoft.com/office/powerpoint/2010/main" val="314356091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12DAB7B3-C354-4009-BA03-DBACED3F4EF1}" type="slidenum">
              <a:rPr lang="en-GB"/>
              <a:pPr>
                <a:defRPr/>
              </a:pPr>
              <a:t>‹#›</a:t>
            </a:fld>
            <a:endParaRPr lang="en-GB"/>
          </a:p>
        </p:txBody>
      </p:sp>
    </p:spTree>
    <p:extLst>
      <p:ext uri="{BB962C8B-B14F-4D97-AF65-F5344CB8AC3E}">
        <p14:creationId xmlns:p14="http://schemas.microsoft.com/office/powerpoint/2010/main" val="127136492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55600" y="1665288"/>
            <a:ext cx="4138613" cy="434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665288"/>
            <a:ext cx="4138612" cy="434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C5CEE034-2025-40DB-AA41-72F30A8E4605}" type="slidenum">
              <a:rPr lang="en-GB"/>
              <a:pPr>
                <a:defRPr/>
              </a:pPr>
              <a:t>‹#›</a:t>
            </a:fld>
            <a:endParaRPr lang="en-GB"/>
          </a:p>
        </p:txBody>
      </p:sp>
    </p:spTree>
    <p:extLst>
      <p:ext uri="{BB962C8B-B14F-4D97-AF65-F5344CB8AC3E}">
        <p14:creationId xmlns:p14="http://schemas.microsoft.com/office/powerpoint/2010/main" val="647675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2.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0.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theme" Target="../theme/theme11.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slideLayout" Target="../slideLayouts/slideLayout147.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6" Type="http://schemas.openxmlformats.org/officeDocument/2006/relationships/image" Target="../media/image1.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6" Type="http://schemas.openxmlformats.org/officeDocument/2006/relationships/image" Target="../media/image2.png"/><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theme" Target="../theme/theme4.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5.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6" Type="http://schemas.openxmlformats.org/officeDocument/2006/relationships/image" Target="../media/image1.png"/><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theme" Target="../theme/theme6.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slideLayout" Target="../slideLayouts/slideLayout94.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2" Type="http://schemas.openxmlformats.org/officeDocument/2006/relationships/slideLayout" Target="../slideLayouts/slideLayout83.xml"/><Relationship Id="rId16" Type="http://schemas.openxmlformats.org/officeDocument/2006/relationships/image" Target="../media/image1.png"/><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5" Type="http://schemas.openxmlformats.org/officeDocument/2006/relationships/theme" Target="../theme/theme7.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slideLayout" Target="../slideLayouts/slideLayout9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slideLayout" Target="../slideLayouts/slideLayout108.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2" Type="http://schemas.openxmlformats.org/officeDocument/2006/relationships/slideLayout" Target="../slideLayouts/slideLayout97.xml"/><Relationship Id="rId16" Type="http://schemas.openxmlformats.org/officeDocument/2006/relationships/image" Target="../media/image1.png"/><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5" Type="http://schemas.openxmlformats.org/officeDocument/2006/relationships/theme" Target="../theme/theme8.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slideLayout" Target="../slideLayouts/slideLayout10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slideLayout" Target="../slideLayouts/slideLayout122.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slideLayout" Target="../slideLayouts/slideLayout121.xml"/><Relationship Id="rId17" Type="http://schemas.openxmlformats.org/officeDocument/2006/relationships/image" Target="../media/image2.png"/><Relationship Id="rId2" Type="http://schemas.openxmlformats.org/officeDocument/2006/relationships/slideLayout" Target="../slideLayouts/slideLayout111.xml"/><Relationship Id="rId16" Type="http://schemas.openxmlformats.org/officeDocument/2006/relationships/theme" Target="../theme/theme9.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5" Type="http://schemas.openxmlformats.org/officeDocument/2006/relationships/slideLayout" Target="../slideLayouts/slideLayout124.xml"/><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 Id="rId14" Type="http://schemas.openxmlformats.org/officeDocument/2006/relationships/slideLayout" Target="../slideLayouts/slideLayout1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1987" name="Rectangle 3"/>
          <p:cNvSpPr>
            <a:spLocks noChangeArrowheads="1"/>
          </p:cNvSpPr>
          <p:nvPr/>
        </p:nvSpPr>
        <p:spPr bwMode="ltGray">
          <a:xfrm>
            <a:off x="76200" y="76200"/>
            <a:ext cx="8991600" cy="1258888"/>
          </a:xfrm>
          <a:prstGeom prst="rect">
            <a:avLst/>
          </a:prstGeom>
          <a:solidFill>
            <a:schemeClr val="tx1"/>
          </a:solidFill>
          <a:ln w="9525">
            <a:noFill/>
            <a:miter lim="800000"/>
            <a:headEnd/>
            <a:tailEnd/>
          </a:ln>
          <a:effectLst/>
        </p:spPr>
        <p:txBody>
          <a:bodyPr wrap="none" anchor="ctr"/>
          <a:lstStyle/>
          <a:p>
            <a:pPr algn="ctr" eaLnBrk="0" hangingPunct="0">
              <a:spcBef>
                <a:spcPct val="0"/>
              </a:spcBef>
              <a:defRPr/>
            </a:pPr>
            <a:endParaRPr lang="en-US" sz="2400">
              <a:solidFill>
                <a:srgbClr val="8D010F"/>
              </a:solidFill>
              <a:latin typeface="Times" pitchFamily="18" charset="0"/>
            </a:endParaRPr>
          </a:p>
        </p:txBody>
      </p:sp>
      <p:pic>
        <p:nvPicPr>
          <p:cNvPr id="1027" name="Picture 11" descr="LeedsUniWhit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11925" y="441325"/>
            <a:ext cx="22748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body" idx="1"/>
          </p:nvPr>
        </p:nvSpPr>
        <p:spPr bwMode="auto">
          <a:xfrm>
            <a:off x="355600" y="1665288"/>
            <a:ext cx="8429625" cy="43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029" name="Rectangle 4"/>
          <p:cNvSpPr>
            <a:spLocks noGrp="1" noChangeArrowheads="1"/>
          </p:cNvSpPr>
          <p:nvPr>
            <p:ph type="title"/>
          </p:nvPr>
        </p:nvSpPr>
        <p:spPr bwMode="ltGray">
          <a:xfrm>
            <a:off x="355600" y="422275"/>
            <a:ext cx="48768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smtClean="0"/>
              <a:t>Click to edit Master title style</a:t>
            </a:r>
            <a:endParaRPr lang="en-GB" smtClean="0"/>
          </a:p>
        </p:txBody>
      </p:sp>
      <p:sp>
        <p:nvSpPr>
          <p:cNvPr id="41989" name="Rectangle 5"/>
          <p:cNvSpPr>
            <a:spLocks noGrp="1" noChangeArrowheads="1"/>
          </p:cNvSpPr>
          <p:nvPr>
            <p:ph type="dt" sz="half" idx="2"/>
          </p:nvPr>
        </p:nvSpPr>
        <p:spPr bwMode="auto">
          <a:xfrm>
            <a:off x="685800" y="69484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defRPr sz="1400">
                <a:latin typeface="Times" pitchFamily="18" charset="0"/>
              </a:defRPr>
            </a:lvl1pPr>
          </a:lstStyle>
          <a:p>
            <a:pPr>
              <a:defRPr/>
            </a:pPr>
            <a:endParaRPr lang="en-US"/>
          </a:p>
        </p:txBody>
      </p:sp>
      <p:sp>
        <p:nvSpPr>
          <p:cNvPr id="41990" name="Rectangle 6"/>
          <p:cNvSpPr>
            <a:spLocks noGrp="1" noChangeArrowheads="1"/>
          </p:cNvSpPr>
          <p:nvPr>
            <p:ph type="ftr" sz="quarter" idx="3"/>
          </p:nvPr>
        </p:nvSpPr>
        <p:spPr bwMode="auto">
          <a:xfrm>
            <a:off x="3124200" y="6948488"/>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1400">
                <a:latin typeface="Times" pitchFamily="18" charset="0"/>
              </a:defRPr>
            </a:lvl1pPr>
          </a:lstStyle>
          <a:p>
            <a:pPr>
              <a:defRPr/>
            </a:pPr>
            <a:endParaRPr lang="en-US"/>
          </a:p>
        </p:txBody>
      </p:sp>
      <p:sp>
        <p:nvSpPr>
          <p:cNvPr id="41991" name="Rectangle 7"/>
          <p:cNvSpPr>
            <a:spLocks noGrp="1" noChangeArrowheads="1"/>
          </p:cNvSpPr>
          <p:nvPr>
            <p:ph type="sldNum" sz="quarter" idx="4"/>
          </p:nvPr>
        </p:nvSpPr>
        <p:spPr bwMode="auto">
          <a:xfrm>
            <a:off x="6553200" y="69484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400">
                <a:latin typeface="Times" pitchFamily="18" charset="0"/>
              </a:defRPr>
            </a:lvl1pPr>
          </a:lstStyle>
          <a:p>
            <a:pPr>
              <a:defRPr/>
            </a:pPr>
            <a:fld id="{D73A3A8B-CBBA-481B-9473-E0B3BB2ACAB0}" type="slidenum">
              <a:rPr lang="en-GB"/>
              <a:pPr>
                <a:defRPr/>
              </a:pPr>
              <a:t>‹#›</a:t>
            </a:fld>
            <a:endParaRPr lang="en-GB"/>
          </a:p>
        </p:txBody>
      </p:sp>
      <p:sp>
        <p:nvSpPr>
          <p:cNvPr id="41994" name="Line 10"/>
          <p:cNvSpPr>
            <a:spLocks noChangeShapeType="1"/>
          </p:cNvSpPr>
          <p:nvPr/>
        </p:nvSpPr>
        <p:spPr bwMode="white">
          <a:xfrm>
            <a:off x="201613" y="1600200"/>
            <a:ext cx="8713787" cy="0"/>
          </a:xfrm>
          <a:prstGeom prst="line">
            <a:avLst/>
          </a:prstGeom>
          <a:noFill/>
          <a:ln w="9525">
            <a:solidFill>
              <a:schemeClr val="bg1"/>
            </a:solidFill>
            <a:round/>
            <a:headEnd/>
            <a:tailEnd/>
          </a:ln>
          <a:effectLst/>
        </p:spPr>
        <p:txBody>
          <a:bodyPr wrap="none" anchor="ctr"/>
          <a:lstStyle/>
          <a:p>
            <a:pPr>
              <a:defRPr/>
            </a:pPr>
            <a:endParaRPr lang="en-GB"/>
          </a:p>
        </p:txBody>
      </p:sp>
    </p:spTree>
  </p:cSld>
  <p:clrMap bg1="lt1" tx1="dk1" bg2="lt2" tx2="dk2" accent1="accent1" accent2="accent2" accent3="accent3" accent4="accent4" accent5="accent5" accent6="accent6" hlink="hlink" folHlink="folHlink"/>
  <p:sldLayoutIdLst>
    <p:sldLayoutId id="2147484066"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 id="2147484024" r:id="rId12"/>
    <p:sldLayoutId id="2147484025" r:id="rId13"/>
    <p:sldLayoutId id="2147484026" r:id="rId14"/>
  </p:sldLayoutIdLst>
  <p:timing>
    <p:tnLst>
      <p:par>
        <p:cTn id="1" dur="indefinite" restart="never" nodeType="tmRoot"/>
      </p:par>
    </p:tnLst>
  </p:timing>
  <p:txStyles>
    <p:titleStyle>
      <a:lvl1pPr algn="l" rtl="0" eaLnBrk="1" fontAlgn="base" hangingPunct="1">
        <a:spcBef>
          <a:spcPct val="0"/>
        </a:spcBef>
        <a:spcAft>
          <a:spcPct val="0"/>
        </a:spcAft>
        <a:defRPr sz="2800">
          <a:solidFill>
            <a:schemeClr val="tx2"/>
          </a:solidFill>
          <a:latin typeface="+mj-lt"/>
          <a:ea typeface="+mj-ea"/>
          <a:cs typeface="+mj-cs"/>
        </a:defRPr>
      </a:lvl1pPr>
      <a:lvl2pPr algn="l" rtl="0" eaLnBrk="1" fontAlgn="base" hangingPunct="1">
        <a:spcBef>
          <a:spcPct val="0"/>
        </a:spcBef>
        <a:spcAft>
          <a:spcPct val="0"/>
        </a:spcAft>
        <a:defRPr sz="2800">
          <a:solidFill>
            <a:schemeClr val="tx2"/>
          </a:solidFill>
          <a:latin typeface="Arial" charset="0"/>
        </a:defRPr>
      </a:lvl2pPr>
      <a:lvl3pPr algn="l" rtl="0" eaLnBrk="1" fontAlgn="base" hangingPunct="1">
        <a:spcBef>
          <a:spcPct val="0"/>
        </a:spcBef>
        <a:spcAft>
          <a:spcPct val="0"/>
        </a:spcAft>
        <a:defRPr sz="2800">
          <a:solidFill>
            <a:schemeClr val="tx2"/>
          </a:solidFill>
          <a:latin typeface="Arial" charset="0"/>
        </a:defRPr>
      </a:lvl3pPr>
      <a:lvl4pPr algn="l" rtl="0" eaLnBrk="1" fontAlgn="base" hangingPunct="1">
        <a:spcBef>
          <a:spcPct val="0"/>
        </a:spcBef>
        <a:spcAft>
          <a:spcPct val="0"/>
        </a:spcAft>
        <a:defRPr sz="2800">
          <a:solidFill>
            <a:schemeClr val="tx2"/>
          </a:solidFill>
          <a:latin typeface="Arial" charset="0"/>
        </a:defRPr>
      </a:lvl4pPr>
      <a:lvl5pPr algn="l" rtl="0" eaLnBrk="1" fontAlgn="base" hangingPunct="1">
        <a:spcBef>
          <a:spcPct val="0"/>
        </a:spcBef>
        <a:spcAft>
          <a:spcPct val="0"/>
        </a:spcAft>
        <a:defRPr sz="2800">
          <a:solidFill>
            <a:schemeClr val="tx2"/>
          </a:solidFill>
          <a:latin typeface="Arial" charset="0"/>
        </a:defRPr>
      </a:lvl5pPr>
      <a:lvl6pPr marL="457200" algn="l" rtl="0" eaLnBrk="1" fontAlgn="base" hangingPunct="1">
        <a:spcBef>
          <a:spcPct val="0"/>
        </a:spcBef>
        <a:spcAft>
          <a:spcPct val="0"/>
        </a:spcAft>
        <a:defRPr sz="2800">
          <a:solidFill>
            <a:schemeClr val="tx2"/>
          </a:solidFill>
          <a:latin typeface="Arial" charset="0"/>
        </a:defRPr>
      </a:lvl6pPr>
      <a:lvl7pPr marL="914400" algn="l" rtl="0" eaLnBrk="1" fontAlgn="base" hangingPunct="1">
        <a:spcBef>
          <a:spcPct val="0"/>
        </a:spcBef>
        <a:spcAft>
          <a:spcPct val="0"/>
        </a:spcAft>
        <a:defRPr sz="2800">
          <a:solidFill>
            <a:schemeClr val="tx2"/>
          </a:solidFill>
          <a:latin typeface="Arial" charset="0"/>
        </a:defRPr>
      </a:lvl7pPr>
      <a:lvl8pPr marL="1371600" algn="l" rtl="0" eaLnBrk="1" fontAlgn="base" hangingPunct="1">
        <a:spcBef>
          <a:spcPct val="0"/>
        </a:spcBef>
        <a:spcAft>
          <a:spcPct val="0"/>
        </a:spcAft>
        <a:defRPr sz="2800">
          <a:solidFill>
            <a:schemeClr val="tx2"/>
          </a:solidFill>
          <a:latin typeface="Arial" charset="0"/>
        </a:defRPr>
      </a:lvl8pPr>
      <a:lvl9pPr marL="1828800" algn="l" rtl="0" eaLnBrk="1" fontAlgn="base" hangingPunct="1">
        <a:spcBef>
          <a:spcPct val="0"/>
        </a:spcBef>
        <a:spcAft>
          <a:spcPct val="0"/>
        </a:spcAft>
        <a:defRPr sz="2800">
          <a:solidFill>
            <a:schemeClr val="tx2"/>
          </a:solidFill>
          <a:latin typeface="Arial" charset="0"/>
        </a:defRPr>
      </a:lvl9pPr>
    </p:titleStyle>
    <p:bodyStyle>
      <a:lvl1pPr algn="l" rtl="0" eaLnBrk="1" fontAlgn="base" hangingPunct="1">
        <a:spcBef>
          <a:spcPct val="0"/>
        </a:spcBef>
        <a:spcAft>
          <a:spcPct val="40000"/>
        </a:spcAft>
        <a:defRPr sz="2400">
          <a:solidFill>
            <a:schemeClr val="tx1"/>
          </a:solidFill>
          <a:latin typeface="+mn-lt"/>
          <a:ea typeface="+mn-ea"/>
          <a:cs typeface="+mn-cs"/>
        </a:defRPr>
      </a:lvl1pPr>
      <a:lvl2pPr marL="271463" indent="-269875" algn="l" rtl="0" eaLnBrk="1" fontAlgn="base" hangingPunct="1">
        <a:spcBef>
          <a:spcPct val="0"/>
        </a:spcBef>
        <a:spcAft>
          <a:spcPct val="40000"/>
        </a:spcAft>
        <a:buChar char="•"/>
        <a:defRPr sz="2000">
          <a:solidFill>
            <a:schemeClr val="tx1"/>
          </a:solidFill>
          <a:latin typeface="+mn-lt"/>
        </a:defRPr>
      </a:lvl2pPr>
      <a:lvl3pPr marL="542925" indent="-269875" algn="l" rtl="0" eaLnBrk="1" fontAlgn="base" hangingPunct="1">
        <a:spcBef>
          <a:spcPct val="0"/>
        </a:spcBef>
        <a:spcAft>
          <a:spcPct val="40000"/>
        </a:spcAft>
        <a:buChar char="•"/>
        <a:defRPr sz="2000">
          <a:solidFill>
            <a:schemeClr val="tx1"/>
          </a:solidFill>
          <a:latin typeface="+mn-lt"/>
        </a:defRPr>
      </a:lvl3pPr>
      <a:lvl4pPr marL="809625" indent="-265113" algn="l" rtl="0" eaLnBrk="1" fontAlgn="base" hangingPunct="1">
        <a:spcBef>
          <a:spcPct val="0"/>
        </a:spcBef>
        <a:spcAft>
          <a:spcPct val="40000"/>
        </a:spcAft>
        <a:buChar char="•"/>
        <a:defRPr sz="2000">
          <a:solidFill>
            <a:schemeClr val="tx1"/>
          </a:solidFill>
          <a:latin typeface="+mn-lt"/>
        </a:defRPr>
      </a:lvl4pPr>
      <a:lvl5pPr marL="1081088" indent="-269875" algn="l" rtl="0" eaLnBrk="1" fontAlgn="base" hangingPunct="1">
        <a:spcBef>
          <a:spcPct val="0"/>
        </a:spcBef>
        <a:spcAft>
          <a:spcPct val="40000"/>
        </a:spcAft>
        <a:buChar char="•"/>
        <a:defRPr sz="2000">
          <a:solidFill>
            <a:schemeClr val="tx1"/>
          </a:solidFill>
          <a:latin typeface="+mn-lt"/>
        </a:defRPr>
      </a:lvl5pPr>
      <a:lvl6pPr marL="1538288" indent="-269875" algn="l" rtl="0" eaLnBrk="1" fontAlgn="base" hangingPunct="1">
        <a:spcBef>
          <a:spcPct val="0"/>
        </a:spcBef>
        <a:spcAft>
          <a:spcPct val="40000"/>
        </a:spcAft>
        <a:buChar char="•"/>
        <a:defRPr sz="2000">
          <a:solidFill>
            <a:schemeClr val="tx1"/>
          </a:solidFill>
          <a:latin typeface="+mn-lt"/>
        </a:defRPr>
      </a:lvl6pPr>
      <a:lvl7pPr marL="1995488" indent="-269875" algn="l" rtl="0" eaLnBrk="1" fontAlgn="base" hangingPunct="1">
        <a:spcBef>
          <a:spcPct val="0"/>
        </a:spcBef>
        <a:spcAft>
          <a:spcPct val="40000"/>
        </a:spcAft>
        <a:buChar char="•"/>
        <a:defRPr sz="2000">
          <a:solidFill>
            <a:schemeClr val="tx1"/>
          </a:solidFill>
          <a:latin typeface="+mn-lt"/>
        </a:defRPr>
      </a:lvl7pPr>
      <a:lvl8pPr marL="2452688" indent="-269875" algn="l" rtl="0" eaLnBrk="1" fontAlgn="base" hangingPunct="1">
        <a:spcBef>
          <a:spcPct val="0"/>
        </a:spcBef>
        <a:spcAft>
          <a:spcPct val="40000"/>
        </a:spcAft>
        <a:buChar char="•"/>
        <a:defRPr sz="2000">
          <a:solidFill>
            <a:schemeClr val="tx1"/>
          </a:solidFill>
          <a:latin typeface="+mn-lt"/>
        </a:defRPr>
      </a:lvl8pPr>
      <a:lvl9pPr marL="2909888" indent="-269875" algn="l" rtl="0" eaLnBrk="1" fontAlgn="base" hangingPunct="1">
        <a:spcBef>
          <a:spcPct val="0"/>
        </a:spcBef>
        <a:spcAft>
          <a:spcPct val="4000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BEF5B-CF35-472E-A99C-768A0EE640DB}" type="datetimeFigureOut">
              <a:rPr lang="en-GB" smtClean="0"/>
              <a:t>12/10/2016</a:t>
            </a:fld>
            <a:endParaRPr lang="en-GB"/>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8B9928-007C-4146-AC76-F71BB4EA9807}" type="slidenum">
              <a:rPr lang="en-GB" smtClean="0"/>
              <a:t>‹#›</a:t>
            </a:fld>
            <a:endParaRPr lang="en-GB"/>
          </a:p>
        </p:txBody>
      </p:sp>
    </p:spTree>
    <p:extLst>
      <p:ext uri="{BB962C8B-B14F-4D97-AF65-F5344CB8AC3E}">
        <p14:creationId xmlns:p14="http://schemas.microsoft.com/office/powerpoint/2010/main" val="1340111457"/>
      </p:ext>
    </p:extLst>
  </p:cSld>
  <p:clrMap bg1="lt1" tx1="dk1" bg2="lt2" tx2="dk2" accent1="accent1" accent2="accent2" accent3="accent3" accent4="accent4" accent5="accent5" accent6="accent6" hlink="hlink" folHlink="folHlink"/>
  <p:sldLayoutIdLst>
    <p:sldLayoutId id="2147484143" r:id="rId1"/>
    <p:sldLayoutId id="2147484144" r:id="rId2"/>
    <p:sldLayoutId id="2147484145" r:id="rId3"/>
    <p:sldLayoutId id="2147484146" r:id="rId4"/>
    <p:sldLayoutId id="2147484147" r:id="rId5"/>
    <p:sldLayoutId id="2147484148" r:id="rId6"/>
    <p:sldLayoutId id="2147484149" r:id="rId7"/>
    <p:sldLayoutId id="2147484150" r:id="rId8"/>
    <p:sldLayoutId id="2147484151" r:id="rId9"/>
    <p:sldLayoutId id="2147484152" r:id="rId10"/>
    <p:sldLayoutId id="2147484153"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D73A3A8B-CBBA-481B-9473-E0B3BB2ACAB0}" type="slidenum">
              <a:rPr lang="en-GB" smtClean="0"/>
              <a:pPr>
                <a:defRPr/>
              </a:pPr>
              <a:t>‹#›</a:t>
            </a:fld>
            <a:endParaRPr lang="en-GB"/>
          </a:p>
        </p:txBody>
      </p:sp>
    </p:spTree>
    <p:extLst>
      <p:ext uri="{BB962C8B-B14F-4D97-AF65-F5344CB8AC3E}">
        <p14:creationId xmlns:p14="http://schemas.microsoft.com/office/powerpoint/2010/main" val="1235869646"/>
      </p:ext>
    </p:extLst>
  </p:cSld>
  <p:clrMap bg1="lt1" tx1="dk1" bg2="lt2" tx2="dk2" accent1="accent1" accent2="accent2" accent3="accent3" accent4="accent4" accent5="accent5" accent6="accent6" hlink="hlink" folHlink="folHlink"/>
  <p:sldLayoutIdLst>
    <p:sldLayoutId id="2147484155" r:id="rId1"/>
    <p:sldLayoutId id="2147484156" r:id="rId2"/>
    <p:sldLayoutId id="2147484157" r:id="rId3"/>
    <p:sldLayoutId id="2147484158" r:id="rId4"/>
    <p:sldLayoutId id="2147484159" r:id="rId5"/>
    <p:sldLayoutId id="2147484160" r:id="rId6"/>
    <p:sldLayoutId id="2147484161" r:id="rId7"/>
    <p:sldLayoutId id="2147484162" r:id="rId8"/>
    <p:sldLayoutId id="2147484163" r:id="rId9"/>
    <p:sldLayoutId id="2147484164" r:id="rId10"/>
    <p:sldLayoutId id="2147484165" r:id="rId11"/>
    <p:sldLayoutId id="2147484166"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1987" name="Rectangle 3"/>
          <p:cNvSpPr>
            <a:spLocks noChangeArrowheads="1"/>
          </p:cNvSpPr>
          <p:nvPr/>
        </p:nvSpPr>
        <p:spPr bwMode="ltGray">
          <a:xfrm>
            <a:off x="76200" y="76200"/>
            <a:ext cx="8991600" cy="1258888"/>
          </a:xfrm>
          <a:prstGeom prst="rect">
            <a:avLst/>
          </a:prstGeom>
          <a:solidFill>
            <a:srgbClr val="00502F"/>
          </a:solidFill>
          <a:ln w="9525">
            <a:noFill/>
            <a:miter lim="800000"/>
            <a:headEnd/>
            <a:tailEnd/>
          </a:ln>
          <a:effectLst/>
        </p:spPr>
        <p:txBody>
          <a:bodyPr wrap="none" anchor="ctr"/>
          <a:lstStyle/>
          <a:p>
            <a:pPr algn="ctr" eaLnBrk="0" hangingPunct="0">
              <a:spcBef>
                <a:spcPct val="0"/>
              </a:spcBef>
              <a:defRPr/>
            </a:pPr>
            <a:endParaRPr lang="en-US" sz="2400">
              <a:solidFill>
                <a:srgbClr val="8D010F"/>
              </a:solidFill>
              <a:latin typeface="Times" pitchFamily="18" charset="0"/>
            </a:endParaRPr>
          </a:p>
        </p:txBody>
      </p:sp>
      <p:pic>
        <p:nvPicPr>
          <p:cNvPr id="2051" name="Picture 11" descr="LeedsUniWhit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11925" y="441325"/>
            <a:ext cx="22748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2"/>
          <p:cNvSpPr>
            <a:spLocks noGrp="1" noChangeArrowheads="1"/>
          </p:cNvSpPr>
          <p:nvPr>
            <p:ph type="body" idx="1"/>
          </p:nvPr>
        </p:nvSpPr>
        <p:spPr bwMode="auto">
          <a:xfrm>
            <a:off x="355600" y="1665288"/>
            <a:ext cx="8429625" cy="43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053" name="Rectangle 4"/>
          <p:cNvSpPr>
            <a:spLocks noGrp="1" noChangeArrowheads="1"/>
          </p:cNvSpPr>
          <p:nvPr>
            <p:ph type="title"/>
          </p:nvPr>
        </p:nvSpPr>
        <p:spPr bwMode="ltGray">
          <a:xfrm>
            <a:off x="355600" y="422275"/>
            <a:ext cx="48768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smtClean="0"/>
              <a:t>Click to edit Master title style</a:t>
            </a:r>
          </a:p>
        </p:txBody>
      </p:sp>
      <p:sp>
        <p:nvSpPr>
          <p:cNvPr id="41989" name="Rectangle 5"/>
          <p:cNvSpPr>
            <a:spLocks noGrp="1" noChangeArrowheads="1"/>
          </p:cNvSpPr>
          <p:nvPr>
            <p:ph type="dt" sz="half" idx="2"/>
          </p:nvPr>
        </p:nvSpPr>
        <p:spPr bwMode="auto">
          <a:xfrm>
            <a:off x="685800" y="69484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defRPr sz="1400">
                <a:latin typeface="Times" pitchFamily="18" charset="0"/>
              </a:defRPr>
            </a:lvl1pPr>
          </a:lstStyle>
          <a:p>
            <a:pPr>
              <a:defRPr/>
            </a:pPr>
            <a:endParaRPr lang="en-US"/>
          </a:p>
        </p:txBody>
      </p:sp>
      <p:sp>
        <p:nvSpPr>
          <p:cNvPr id="41990" name="Rectangle 6"/>
          <p:cNvSpPr>
            <a:spLocks noGrp="1" noChangeArrowheads="1"/>
          </p:cNvSpPr>
          <p:nvPr>
            <p:ph type="ftr" sz="quarter" idx="3"/>
          </p:nvPr>
        </p:nvSpPr>
        <p:spPr bwMode="auto">
          <a:xfrm>
            <a:off x="3124200" y="6948488"/>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1400">
                <a:latin typeface="Times" pitchFamily="18" charset="0"/>
              </a:defRPr>
            </a:lvl1pPr>
          </a:lstStyle>
          <a:p>
            <a:pPr>
              <a:defRPr/>
            </a:pPr>
            <a:endParaRPr lang="en-US"/>
          </a:p>
        </p:txBody>
      </p:sp>
      <p:sp>
        <p:nvSpPr>
          <p:cNvPr id="41991" name="Rectangle 7"/>
          <p:cNvSpPr>
            <a:spLocks noGrp="1" noChangeArrowheads="1"/>
          </p:cNvSpPr>
          <p:nvPr>
            <p:ph type="sldNum" sz="quarter" idx="4"/>
          </p:nvPr>
        </p:nvSpPr>
        <p:spPr bwMode="auto">
          <a:xfrm>
            <a:off x="6553200" y="69484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400">
                <a:latin typeface="Times" pitchFamily="18" charset="0"/>
              </a:defRPr>
            </a:lvl1pPr>
          </a:lstStyle>
          <a:p>
            <a:pPr>
              <a:defRPr/>
            </a:pPr>
            <a:fld id="{3E80C2E2-A416-407D-9590-8128B9726863}" type="slidenum">
              <a:rPr lang="en-GB"/>
              <a:pPr>
                <a:defRPr/>
              </a:pPr>
              <a:t>‹#›</a:t>
            </a:fld>
            <a:endParaRPr lang="en-GB"/>
          </a:p>
        </p:txBody>
      </p:sp>
      <p:sp>
        <p:nvSpPr>
          <p:cNvPr id="41994" name="Line 10"/>
          <p:cNvSpPr>
            <a:spLocks noChangeShapeType="1"/>
          </p:cNvSpPr>
          <p:nvPr/>
        </p:nvSpPr>
        <p:spPr bwMode="white">
          <a:xfrm>
            <a:off x="201613" y="1600200"/>
            <a:ext cx="8713787" cy="0"/>
          </a:xfrm>
          <a:prstGeom prst="line">
            <a:avLst/>
          </a:prstGeom>
          <a:noFill/>
          <a:ln w="9525">
            <a:solidFill>
              <a:schemeClr val="bg1"/>
            </a:solidFill>
            <a:round/>
            <a:headEnd/>
            <a:tailEnd/>
          </a:ln>
          <a:effectLst/>
        </p:spPr>
        <p:txBody>
          <a:bodyPr wrap="none" anchor="ctr"/>
          <a:lstStyle/>
          <a:p>
            <a:pPr>
              <a:defRPr/>
            </a:pPr>
            <a:endParaRPr lang="en-GB"/>
          </a:p>
        </p:txBody>
      </p:sp>
    </p:spTree>
  </p:cSld>
  <p:clrMap bg1="lt1" tx1="dk1" bg2="lt2" tx2="dk2" accent1="accent1" accent2="accent2" accent3="accent3" accent4="accent4" accent5="accent5" accent6="accent6" hlink="hlink" folHlink="folHlink"/>
  <p:sldLayoutIdLst>
    <p:sldLayoutId id="2147484067" r:id="rId1"/>
    <p:sldLayoutId id="2147484027" r:id="rId2"/>
    <p:sldLayoutId id="2147484028" r:id="rId3"/>
    <p:sldLayoutId id="2147484029" r:id="rId4"/>
    <p:sldLayoutId id="2147484030" r:id="rId5"/>
    <p:sldLayoutId id="2147484031" r:id="rId6"/>
    <p:sldLayoutId id="2147484032" r:id="rId7"/>
    <p:sldLayoutId id="2147484033" r:id="rId8"/>
    <p:sldLayoutId id="2147484034" r:id="rId9"/>
    <p:sldLayoutId id="2147484035" r:id="rId10"/>
    <p:sldLayoutId id="2147484036" r:id="rId11"/>
    <p:sldLayoutId id="2147484037" r:id="rId12"/>
    <p:sldLayoutId id="2147484038" r:id="rId13"/>
    <p:sldLayoutId id="2147484039" r:id="rId14"/>
  </p:sldLayoutIdLst>
  <p:timing>
    <p:tnLst>
      <p:par>
        <p:cTn id="1" dur="indefinite" restart="never" nodeType="tmRoot"/>
      </p:par>
    </p:tnLst>
  </p:timing>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Arial" charset="0"/>
        </a:defRPr>
      </a:lvl2pPr>
      <a:lvl3pPr algn="l" rtl="0" eaLnBrk="0" fontAlgn="base" hangingPunct="0">
        <a:spcBef>
          <a:spcPct val="0"/>
        </a:spcBef>
        <a:spcAft>
          <a:spcPct val="0"/>
        </a:spcAft>
        <a:defRPr sz="2800">
          <a:solidFill>
            <a:schemeClr val="tx2"/>
          </a:solidFill>
          <a:latin typeface="Arial" charset="0"/>
        </a:defRPr>
      </a:lvl3pPr>
      <a:lvl4pPr algn="l" rtl="0" eaLnBrk="0" fontAlgn="base" hangingPunct="0">
        <a:spcBef>
          <a:spcPct val="0"/>
        </a:spcBef>
        <a:spcAft>
          <a:spcPct val="0"/>
        </a:spcAft>
        <a:defRPr sz="2800">
          <a:solidFill>
            <a:schemeClr val="tx2"/>
          </a:solidFill>
          <a:latin typeface="Arial" charset="0"/>
        </a:defRPr>
      </a:lvl4pPr>
      <a:lvl5pPr algn="l" rtl="0" eaLnBrk="0" fontAlgn="base" hangingPunct="0">
        <a:spcBef>
          <a:spcPct val="0"/>
        </a:spcBef>
        <a:spcAft>
          <a:spcPct val="0"/>
        </a:spcAft>
        <a:defRPr sz="2800">
          <a:solidFill>
            <a:schemeClr val="tx2"/>
          </a:solidFill>
          <a:latin typeface="Arial" charset="0"/>
        </a:defRPr>
      </a:lvl5pPr>
      <a:lvl6pPr marL="457200" algn="l" rtl="0" fontAlgn="base">
        <a:spcBef>
          <a:spcPct val="0"/>
        </a:spcBef>
        <a:spcAft>
          <a:spcPct val="0"/>
        </a:spcAft>
        <a:defRPr sz="2800">
          <a:solidFill>
            <a:schemeClr val="tx2"/>
          </a:solidFill>
          <a:latin typeface="Arial" charset="0"/>
        </a:defRPr>
      </a:lvl6pPr>
      <a:lvl7pPr marL="914400" algn="l" rtl="0" fontAlgn="base">
        <a:spcBef>
          <a:spcPct val="0"/>
        </a:spcBef>
        <a:spcAft>
          <a:spcPct val="0"/>
        </a:spcAft>
        <a:defRPr sz="2800">
          <a:solidFill>
            <a:schemeClr val="tx2"/>
          </a:solidFill>
          <a:latin typeface="Arial" charset="0"/>
        </a:defRPr>
      </a:lvl7pPr>
      <a:lvl8pPr marL="1371600" algn="l" rtl="0" fontAlgn="base">
        <a:spcBef>
          <a:spcPct val="0"/>
        </a:spcBef>
        <a:spcAft>
          <a:spcPct val="0"/>
        </a:spcAft>
        <a:defRPr sz="2800">
          <a:solidFill>
            <a:schemeClr val="tx2"/>
          </a:solidFill>
          <a:latin typeface="Arial" charset="0"/>
        </a:defRPr>
      </a:lvl8pPr>
      <a:lvl9pPr marL="1828800" algn="l" rtl="0" fontAlgn="base">
        <a:spcBef>
          <a:spcPct val="0"/>
        </a:spcBef>
        <a:spcAft>
          <a:spcPct val="0"/>
        </a:spcAft>
        <a:defRPr sz="2800">
          <a:solidFill>
            <a:schemeClr val="tx2"/>
          </a:solidFill>
          <a:latin typeface="Arial" charset="0"/>
        </a:defRPr>
      </a:lvl9pPr>
    </p:titleStyle>
    <p:bodyStyle>
      <a:lvl1pPr algn="l" rtl="0" eaLnBrk="0" fontAlgn="base" hangingPunct="0">
        <a:spcBef>
          <a:spcPct val="0"/>
        </a:spcBef>
        <a:spcAft>
          <a:spcPct val="40000"/>
        </a:spcAft>
        <a:defRPr sz="2400">
          <a:solidFill>
            <a:schemeClr val="tx1"/>
          </a:solidFill>
          <a:latin typeface="+mn-lt"/>
          <a:ea typeface="+mn-ea"/>
          <a:cs typeface="+mn-cs"/>
        </a:defRPr>
      </a:lvl1pPr>
      <a:lvl2pPr marL="271463" indent="-269875" algn="l" rtl="0" eaLnBrk="0" fontAlgn="base" hangingPunct="0">
        <a:spcBef>
          <a:spcPct val="0"/>
        </a:spcBef>
        <a:spcAft>
          <a:spcPct val="40000"/>
        </a:spcAft>
        <a:buChar char="•"/>
        <a:defRPr sz="2000">
          <a:solidFill>
            <a:schemeClr val="tx1"/>
          </a:solidFill>
          <a:latin typeface="+mn-lt"/>
        </a:defRPr>
      </a:lvl2pPr>
      <a:lvl3pPr marL="542925" indent="-269875" algn="l" rtl="0" eaLnBrk="0" fontAlgn="base" hangingPunct="0">
        <a:spcBef>
          <a:spcPct val="0"/>
        </a:spcBef>
        <a:spcAft>
          <a:spcPct val="40000"/>
        </a:spcAft>
        <a:buChar char="•"/>
        <a:defRPr sz="2000">
          <a:solidFill>
            <a:schemeClr val="tx1"/>
          </a:solidFill>
          <a:latin typeface="+mn-lt"/>
        </a:defRPr>
      </a:lvl3pPr>
      <a:lvl4pPr marL="809625" indent="-265113" algn="l" rtl="0" eaLnBrk="0" fontAlgn="base" hangingPunct="0">
        <a:spcBef>
          <a:spcPct val="0"/>
        </a:spcBef>
        <a:spcAft>
          <a:spcPct val="40000"/>
        </a:spcAft>
        <a:buChar char="•"/>
        <a:defRPr sz="2000">
          <a:solidFill>
            <a:schemeClr val="tx1"/>
          </a:solidFill>
          <a:latin typeface="+mn-lt"/>
        </a:defRPr>
      </a:lvl4pPr>
      <a:lvl5pPr marL="1081088" indent="-269875" algn="l" rtl="0" eaLnBrk="0" fontAlgn="base" hangingPunct="0">
        <a:spcBef>
          <a:spcPct val="0"/>
        </a:spcBef>
        <a:spcAft>
          <a:spcPct val="40000"/>
        </a:spcAft>
        <a:buChar char="•"/>
        <a:defRPr sz="2000">
          <a:solidFill>
            <a:schemeClr val="tx1"/>
          </a:solidFill>
          <a:latin typeface="+mn-lt"/>
        </a:defRPr>
      </a:lvl5pPr>
      <a:lvl6pPr marL="1538288" indent="-269875" algn="l" rtl="0" fontAlgn="base">
        <a:spcBef>
          <a:spcPct val="0"/>
        </a:spcBef>
        <a:spcAft>
          <a:spcPct val="40000"/>
        </a:spcAft>
        <a:buChar char="•"/>
        <a:defRPr sz="2000">
          <a:solidFill>
            <a:schemeClr val="tx1"/>
          </a:solidFill>
          <a:latin typeface="+mn-lt"/>
        </a:defRPr>
      </a:lvl6pPr>
      <a:lvl7pPr marL="1995488" indent="-269875" algn="l" rtl="0" fontAlgn="base">
        <a:spcBef>
          <a:spcPct val="0"/>
        </a:spcBef>
        <a:spcAft>
          <a:spcPct val="40000"/>
        </a:spcAft>
        <a:buChar char="•"/>
        <a:defRPr sz="2000">
          <a:solidFill>
            <a:schemeClr val="tx1"/>
          </a:solidFill>
          <a:latin typeface="+mn-lt"/>
        </a:defRPr>
      </a:lvl7pPr>
      <a:lvl8pPr marL="2452688" indent="-269875" algn="l" rtl="0" fontAlgn="base">
        <a:spcBef>
          <a:spcPct val="0"/>
        </a:spcBef>
        <a:spcAft>
          <a:spcPct val="40000"/>
        </a:spcAft>
        <a:buChar char="•"/>
        <a:defRPr sz="2000">
          <a:solidFill>
            <a:schemeClr val="tx1"/>
          </a:solidFill>
          <a:latin typeface="+mn-lt"/>
        </a:defRPr>
      </a:lvl8pPr>
      <a:lvl9pPr marL="2909888" indent="-269875" algn="l" rtl="0" fontAlgn="base">
        <a:spcBef>
          <a:spcPct val="0"/>
        </a:spcBef>
        <a:spcAft>
          <a:spcPct val="4000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1987" name="Rectangle 3"/>
          <p:cNvSpPr>
            <a:spLocks noChangeArrowheads="1"/>
          </p:cNvSpPr>
          <p:nvPr/>
        </p:nvSpPr>
        <p:spPr bwMode="ltGray">
          <a:xfrm>
            <a:off x="76200" y="76200"/>
            <a:ext cx="8991600" cy="1258888"/>
          </a:xfrm>
          <a:prstGeom prst="rect">
            <a:avLst/>
          </a:prstGeom>
          <a:solidFill>
            <a:srgbClr val="C41230"/>
          </a:solidFill>
          <a:ln w="9525">
            <a:noFill/>
            <a:miter lim="800000"/>
            <a:headEnd/>
            <a:tailEnd/>
          </a:ln>
          <a:effectLst/>
        </p:spPr>
        <p:txBody>
          <a:bodyPr wrap="none" anchor="ctr"/>
          <a:lstStyle/>
          <a:p>
            <a:pPr algn="ctr" eaLnBrk="0" hangingPunct="0">
              <a:spcBef>
                <a:spcPct val="0"/>
              </a:spcBef>
              <a:defRPr/>
            </a:pPr>
            <a:endParaRPr lang="en-US" sz="2400">
              <a:solidFill>
                <a:srgbClr val="8D010F"/>
              </a:solidFill>
              <a:latin typeface="Times" pitchFamily="18" charset="0"/>
            </a:endParaRPr>
          </a:p>
        </p:txBody>
      </p:sp>
      <p:pic>
        <p:nvPicPr>
          <p:cNvPr id="3075" name="Picture 11" descr="LeedsUniWhit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11925" y="441325"/>
            <a:ext cx="22748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2"/>
          <p:cNvSpPr>
            <a:spLocks noGrp="1" noChangeArrowheads="1"/>
          </p:cNvSpPr>
          <p:nvPr>
            <p:ph type="body" idx="1"/>
          </p:nvPr>
        </p:nvSpPr>
        <p:spPr bwMode="auto">
          <a:xfrm>
            <a:off x="355600" y="1665288"/>
            <a:ext cx="8429625" cy="43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3077" name="Rectangle 4"/>
          <p:cNvSpPr>
            <a:spLocks noGrp="1" noChangeArrowheads="1"/>
          </p:cNvSpPr>
          <p:nvPr>
            <p:ph type="title"/>
          </p:nvPr>
        </p:nvSpPr>
        <p:spPr bwMode="ltGray">
          <a:xfrm>
            <a:off x="355600" y="422275"/>
            <a:ext cx="48768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smtClean="0"/>
              <a:t>Click to edit Master title style</a:t>
            </a:r>
          </a:p>
        </p:txBody>
      </p:sp>
      <p:sp>
        <p:nvSpPr>
          <p:cNvPr id="41989" name="Rectangle 5"/>
          <p:cNvSpPr>
            <a:spLocks noGrp="1" noChangeArrowheads="1"/>
          </p:cNvSpPr>
          <p:nvPr>
            <p:ph type="dt" sz="half" idx="2"/>
          </p:nvPr>
        </p:nvSpPr>
        <p:spPr bwMode="auto">
          <a:xfrm>
            <a:off x="685800" y="69484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defRPr sz="1400">
                <a:latin typeface="Times" pitchFamily="18" charset="0"/>
              </a:defRPr>
            </a:lvl1pPr>
          </a:lstStyle>
          <a:p>
            <a:pPr>
              <a:defRPr/>
            </a:pPr>
            <a:endParaRPr lang="en-US"/>
          </a:p>
        </p:txBody>
      </p:sp>
      <p:sp>
        <p:nvSpPr>
          <p:cNvPr id="41990" name="Rectangle 6"/>
          <p:cNvSpPr>
            <a:spLocks noGrp="1" noChangeArrowheads="1"/>
          </p:cNvSpPr>
          <p:nvPr>
            <p:ph type="ftr" sz="quarter" idx="3"/>
          </p:nvPr>
        </p:nvSpPr>
        <p:spPr bwMode="auto">
          <a:xfrm>
            <a:off x="3124200" y="6948488"/>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1400">
                <a:latin typeface="Times" pitchFamily="18" charset="0"/>
              </a:defRPr>
            </a:lvl1pPr>
          </a:lstStyle>
          <a:p>
            <a:pPr>
              <a:defRPr/>
            </a:pPr>
            <a:endParaRPr lang="en-US"/>
          </a:p>
        </p:txBody>
      </p:sp>
      <p:sp>
        <p:nvSpPr>
          <p:cNvPr id="41991" name="Rectangle 7"/>
          <p:cNvSpPr>
            <a:spLocks noGrp="1" noChangeArrowheads="1"/>
          </p:cNvSpPr>
          <p:nvPr>
            <p:ph type="sldNum" sz="quarter" idx="4"/>
          </p:nvPr>
        </p:nvSpPr>
        <p:spPr bwMode="auto">
          <a:xfrm>
            <a:off x="6553200" y="69484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400">
                <a:latin typeface="Times" pitchFamily="18" charset="0"/>
              </a:defRPr>
            </a:lvl1pPr>
          </a:lstStyle>
          <a:p>
            <a:pPr>
              <a:defRPr/>
            </a:pPr>
            <a:fld id="{F32A196C-6914-46F0-88A5-F87606AE289A}" type="slidenum">
              <a:rPr lang="en-GB"/>
              <a:pPr>
                <a:defRPr/>
              </a:pPr>
              <a:t>‹#›</a:t>
            </a:fld>
            <a:endParaRPr lang="en-GB"/>
          </a:p>
        </p:txBody>
      </p:sp>
      <p:sp>
        <p:nvSpPr>
          <p:cNvPr id="41994" name="Line 10"/>
          <p:cNvSpPr>
            <a:spLocks noChangeShapeType="1"/>
          </p:cNvSpPr>
          <p:nvPr/>
        </p:nvSpPr>
        <p:spPr bwMode="white">
          <a:xfrm>
            <a:off x="201613" y="1600200"/>
            <a:ext cx="8713787" cy="0"/>
          </a:xfrm>
          <a:prstGeom prst="line">
            <a:avLst/>
          </a:prstGeom>
          <a:noFill/>
          <a:ln w="9525">
            <a:solidFill>
              <a:schemeClr val="bg1"/>
            </a:solidFill>
            <a:round/>
            <a:headEnd/>
            <a:tailEnd/>
          </a:ln>
          <a:effectLst/>
        </p:spPr>
        <p:txBody>
          <a:bodyPr wrap="none" anchor="ctr"/>
          <a:lstStyle/>
          <a:p>
            <a:pPr>
              <a:defRPr/>
            </a:pPr>
            <a:endParaRPr lang="en-GB"/>
          </a:p>
        </p:txBody>
      </p:sp>
    </p:spTree>
  </p:cSld>
  <p:clrMap bg1="lt1" tx1="dk1" bg2="lt2" tx2="dk2" accent1="accent1" accent2="accent2" accent3="accent3" accent4="accent4" accent5="accent5" accent6="accent6" hlink="hlink" folHlink="folHlink"/>
  <p:sldLayoutIdLst>
    <p:sldLayoutId id="2147484068" r:id="rId1"/>
    <p:sldLayoutId id="2147484040" r:id="rId2"/>
    <p:sldLayoutId id="2147484041" r:id="rId3"/>
    <p:sldLayoutId id="2147484042" r:id="rId4"/>
    <p:sldLayoutId id="2147484043" r:id="rId5"/>
    <p:sldLayoutId id="2147484044" r:id="rId6"/>
    <p:sldLayoutId id="2147484045" r:id="rId7"/>
    <p:sldLayoutId id="2147484046" r:id="rId8"/>
    <p:sldLayoutId id="2147484047" r:id="rId9"/>
    <p:sldLayoutId id="2147484048" r:id="rId10"/>
    <p:sldLayoutId id="2147484049" r:id="rId11"/>
    <p:sldLayoutId id="2147484050" r:id="rId12"/>
    <p:sldLayoutId id="2147484051" r:id="rId13"/>
    <p:sldLayoutId id="2147484052" r:id="rId14"/>
  </p:sldLayoutIdLst>
  <p:timing>
    <p:tnLst>
      <p:par>
        <p:cTn id="1" dur="indefinite" restart="never" nodeType="tmRoot"/>
      </p:par>
    </p:tnLst>
  </p:timing>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Arial" charset="0"/>
        </a:defRPr>
      </a:lvl2pPr>
      <a:lvl3pPr algn="l" rtl="0" eaLnBrk="0" fontAlgn="base" hangingPunct="0">
        <a:spcBef>
          <a:spcPct val="0"/>
        </a:spcBef>
        <a:spcAft>
          <a:spcPct val="0"/>
        </a:spcAft>
        <a:defRPr sz="2800">
          <a:solidFill>
            <a:schemeClr val="tx2"/>
          </a:solidFill>
          <a:latin typeface="Arial" charset="0"/>
        </a:defRPr>
      </a:lvl3pPr>
      <a:lvl4pPr algn="l" rtl="0" eaLnBrk="0" fontAlgn="base" hangingPunct="0">
        <a:spcBef>
          <a:spcPct val="0"/>
        </a:spcBef>
        <a:spcAft>
          <a:spcPct val="0"/>
        </a:spcAft>
        <a:defRPr sz="2800">
          <a:solidFill>
            <a:schemeClr val="tx2"/>
          </a:solidFill>
          <a:latin typeface="Arial" charset="0"/>
        </a:defRPr>
      </a:lvl4pPr>
      <a:lvl5pPr algn="l" rtl="0" eaLnBrk="0" fontAlgn="base" hangingPunct="0">
        <a:spcBef>
          <a:spcPct val="0"/>
        </a:spcBef>
        <a:spcAft>
          <a:spcPct val="0"/>
        </a:spcAft>
        <a:defRPr sz="2800">
          <a:solidFill>
            <a:schemeClr val="tx2"/>
          </a:solidFill>
          <a:latin typeface="Arial" charset="0"/>
        </a:defRPr>
      </a:lvl5pPr>
      <a:lvl6pPr marL="457200" algn="l" rtl="0" fontAlgn="base">
        <a:spcBef>
          <a:spcPct val="0"/>
        </a:spcBef>
        <a:spcAft>
          <a:spcPct val="0"/>
        </a:spcAft>
        <a:defRPr sz="2800">
          <a:solidFill>
            <a:schemeClr val="tx2"/>
          </a:solidFill>
          <a:latin typeface="Arial" charset="0"/>
        </a:defRPr>
      </a:lvl6pPr>
      <a:lvl7pPr marL="914400" algn="l" rtl="0" fontAlgn="base">
        <a:spcBef>
          <a:spcPct val="0"/>
        </a:spcBef>
        <a:spcAft>
          <a:spcPct val="0"/>
        </a:spcAft>
        <a:defRPr sz="2800">
          <a:solidFill>
            <a:schemeClr val="tx2"/>
          </a:solidFill>
          <a:latin typeface="Arial" charset="0"/>
        </a:defRPr>
      </a:lvl7pPr>
      <a:lvl8pPr marL="1371600" algn="l" rtl="0" fontAlgn="base">
        <a:spcBef>
          <a:spcPct val="0"/>
        </a:spcBef>
        <a:spcAft>
          <a:spcPct val="0"/>
        </a:spcAft>
        <a:defRPr sz="2800">
          <a:solidFill>
            <a:schemeClr val="tx2"/>
          </a:solidFill>
          <a:latin typeface="Arial" charset="0"/>
        </a:defRPr>
      </a:lvl8pPr>
      <a:lvl9pPr marL="1828800" algn="l" rtl="0" fontAlgn="base">
        <a:spcBef>
          <a:spcPct val="0"/>
        </a:spcBef>
        <a:spcAft>
          <a:spcPct val="0"/>
        </a:spcAft>
        <a:defRPr sz="2800">
          <a:solidFill>
            <a:schemeClr val="tx2"/>
          </a:solidFill>
          <a:latin typeface="Arial" charset="0"/>
        </a:defRPr>
      </a:lvl9pPr>
    </p:titleStyle>
    <p:bodyStyle>
      <a:lvl1pPr algn="l" rtl="0" eaLnBrk="0" fontAlgn="base" hangingPunct="0">
        <a:spcBef>
          <a:spcPct val="0"/>
        </a:spcBef>
        <a:spcAft>
          <a:spcPct val="40000"/>
        </a:spcAft>
        <a:defRPr sz="2400">
          <a:solidFill>
            <a:schemeClr val="tx1"/>
          </a:solidFill>
          <a:latin typeface="+mn-lt"/>
          <a:ea typeface="+mn-ea"/>
          <a:cs typeface="+mn-cs"/>
        </a:defRPr>
      </a:lvl1pPr>
      <a:lvl2pPr marL="271463" indent="-269875" algn="l" rtl="0" eaLnBrk="0" fontAlgn="base" hangingPunct="0">
        <a:spcBef>
          <a:spcPct val="0"/>
        </a:spcBef>
        <a:spcAft>
          <a:spcPct val="40000"/>
        </a:spcAft>
        <a:buChar char="•"/>
        <a:defRPr sz="2000">
          <a:solidFill>
            <a:schemeClr val="tx1"/>
          </a:solidFill>
          <a:latin typeface="+mn-lt"/>
        </a:defRPr>
      </a:lvl2pPr>
      <a:lvl3pPr marL="542925" indent="-269875" algn="l" rtl="0" eaLnBrk="0" fontAlgn="base" hangingPunct="0">
        <a:spcBef>
          <a:spcPct val="0"/>
        </a:spcBef>
        <a:spcAft>
          <a:spcPct val="40000"/>
        </a:spcAft>
        <a:buChar char="•"/>
        <a:defRPr sz="2000">
          <a:solidFill>
            <a:schemeClr val="tx1"/>
          </a:solidFill>
          <a:latin typeface="+mn-lt"/>
        </a:defRPr>
      </a:lvl3pPr>
      <a:lvl4pPr marL="809625" indent="-265113" algn="l" rtl="0" eaLnBrk="0" fontAlgn="base" hangingPunct="0">
        <a:spcBef>
          <a:spcPct val="0"/>
        </a:spcBef>
        <a:spcAft>
          <a:spcPct val="40000"/>
        </a:spcAft>
        <a:buChar char="•"/>
        <a:defRPr sz="2000">
          <a:solidFill>
            <a:schemeClr val="tx1"/>
          </a:solidFill>
          <a:latin typeface="+mn-lt"/>
        </a:defRPr>
      </a:lvl4pPr>
      <a:lvl5pPr marL="1081088" indent="-269875" algn="l" rtl="0" eaLnBrk="0" fontAlgn="base" hangingPunct="0">
        <a:spcBef>
          <a:spcPct val="0"/>
        </a:spcBef>
        <a:spcAft>
          <a:spcPct val="40000"/>
        </a:spcAft>
        <a:buChar char="•"/>
        <a:defRPr sz="2000">
          <a:solidFill>
            <a:schemeClr val="tx1"/>
          </a:solidFill>
          <a:latin typeface="+mn-lt"/>
        </a:defRPr>
      </a:lvl5pPr>
      <a:lvl6pPr marL="1538288" indent="-269875" algn="l" rtl="0" fontAlgn="base">
        <a:spcBef>
          <a:spcPct val="0"/>
        </a:spcBef>
        <a:spcAft>
          <a:spcPct val="40000"/>
        </a:spcAft>
        <a:buChar char="•"/>
        <a:defRPr sz="2000">
          <a:solidFill>
            <a:schemeClr val="tx1"/>
          </a:solidFill>
          <a:latin typeface="+mn-lt"/>
        </a:defRPr>
      </a:lvl6pPr>
      <a:lvl7pPr marL="1995488" indent="-269875" algn="l" rtl="0" fontAlgn="base">
        <a:spcBef>
          <a:spcPct val="0"/>
        </a:spcBef>
        <a:spcAft>
          <a:spcPct val="40000"/>
        </a:spcAft>
        <a:buChar char="•"/>
        <a:defRPr sz="2000">
          <a:solidFill>
            <a:schemeClr val="tx1"/>
          </a:solidFill>
          <a:latin typeface="+mn-lt"/>
        </a:defRPr>
      </a:lvl7pPr>
      <a:lvl8pPr marL="2452688" indent="-269875" algn="l" rtl="0" fontAlgn="base">
        <a:spcBef>
          <a:spcPct val="0"/>
        </a:spcBef>
        <a:spcAft>
          <a:spcPct val="40000"/>
        </a:spcAft>
        <a:buChar char="•"/>
        <a:defRPr sz="2000">
          <a:solidFill>
            <a:schemeClr val="tx1"/>
          </a:solidFill>
          <a:latin typeface="+mn-lt"/>
        </a:defRPr>
      </a:lvl8pPr>
      <a:lvl9pPr marL="2909888" indent="-269875" algn="l" rtl="0" fontAlgn="base">
        <a:spcBef>
          <a:spcPct val="0"/>
        </a:spcBef>
        <a:spcAft>
          <a:spcPct val="4000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bwMode="auto">
          <a:xfrm>
            <a:off x="355600" y="1665288"/>
            <a:ext cx="8429625" cy="43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1989" name="Rectangle 5"/>
          <p:cNvSpPr>
            <a:spLocks noGrp="1" noChangeArrowheads="1"/>
          </p:cNvSpPr>
          <p:nvPr>
            <p:ph type="dt" sz="half" idx="2"/>
          </p:nvPr>
        </p:nvSpPr>
        <p:spPr bwMode="auto">
          <a:xfrm>
            <a:off x="685800" y="69484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defRPr sz="1400">
                <a:latin typeface="Times" pitchFamily="18" charset="0"/>
              </a:defRPr>
            </a:lvl1pPr>
          </a:lstStyle>
          <a:p>
            <a:pPr>
              <a:defRPr/>
            </a:pPr>
            <a:endParaRPr lang="en-US"/>
          </a:p>
        </p:txBody>
      </p:sp>
      <p:sp>
        <p:nvSpPr>
          <p:cNvPr id="41990" name="Rectangle 6"/>
          <p:cNvSpPr>
            <a:spLocks noGrp="1" noChangeArrowheads="1"/>
          </p:cNvSpPr>
          <p:nvPr>
            <p:ph type="ftr" sz="quarter" idx="3"/>
          </p:nvPr>
        </p:nvSpPr>
        <p:spPr bwMode="auto">
          <a:xfrm>
            <a:off x="3124200" y="6948488"/>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1400">
                <a:latin typeface="Times" pitchFamily="18" charset="0"/>
              </a:defRPr>
            </a:lvl1pPr>
          </a:lstStyle>
          <a:p>
            <a:pPr>
              <a:defRPr/>
            </a:pPr>
            <a:endParaRPr lang="en-US"/>
          </a:p>
        </p:txBody>
      </p:sp>
      <p:sp>
        <p:nvSpPr>
          <p:cNvPr id="41991" name="Rectangle 7"/>
          <p:cNvSpPr>
            <a:spLocks noGrp="1" noChangeArrowheads="1"/>
          </p:cNvSpPr>
          <p:nvPr>
            <p:ph type="sldNum" sz="quarter" idx="4"/>
          </p:nvPr>
        </p:nvSpPr>
        <p:spPr bwMode="auto">
          <a:xfrm>
            <a:off x="6553200" y="69484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400">
                <a:latin typeface="Times" pitchFamily="18" charset="0"/>
              </a:defRPr>
            </a:lvl1pPr>
          </a:lstStyle>
          <a:p>
            <a:pPr>
              <a:defRPr/>
            </a:pPr>
            <a:fld id="{E422F83D-2B18-434B-829A-7BDBD8F97E46}" type="slidenum">
              <a:rPr lang="en-GB"/>
              <a:pPr>
                <a:defRPr/>
              </a:pPr>
              <a:t>‹#›</a:t>
            </a:fld>
            <a:endParaRPr lang="en-GB"/>
          </a:p>
        </p:txBody>
      </p:sp>
      <p:sp>
        <p:nvSpPr>
          <p:cNvPr id="41994" name="Line 10"/>
          <p:cNvSpPr>
            <a:spLocks noChangeShapeType="1"/>
          </p:cNvSpPr>
          <p:nvPr/>
        </p:nvSpPr>
        <p:spPr bwMode="white">
          <a:xfrm>
            <a:off x="201613" y="1600200"/>
            <a:ext cx="8713787" cy="0"/>
          </a:xfrm>
          <a:prstGeom prst="line">
            <a:avLst/>
          </a:prstGeom>
          <a:noFill/>
          <a:ln w="9525">
            <a:solidFill>
              <a:schemeClr val="bg1"/>
            </a:solidFill>
            <a:round/>
            <a:headEnd/>
            <a:tailEnd/>
          </a:ln>
          <a:effectLst/>
        </p:spPr>
        <p:txBody>
          <a:bodyPr wrap="none" anchor="ctr"/>
          <a:lstStyle/>
          <a:p>
            <a:pPr>
              <a:defRPr/>
            </a:pPr>
            <a:endParaRPr lang="en-GB"/>
          </a:p>
        </p:txBody>
      </p:sp>
      <p:grpSp>
        <p:nvGrpSpPr>
          <p:cNvPr id="4103" name="Group 9"/>
          <p:cNvGrpSpPr>
            <a:grpSpLocks/>
          </p:cNvGrpSpPr>
          <p:nvPr/>
        </p:nvGrpSpPr>
        <p:grpSpPr bwMode="auto">
          <a:xfrm>
            <a:off x="79375" y="441325"/>
            <a:ext cx="8983663" cy="900113"/>
            <a:chOff x="79375" y="441325"/>
            <a:chExt cx="8983663" cy="900113"/>
          </a:xfrm>
        </p:grpSpPr>
        <p:sp>
          <p:nvSpPr>
            <p:cNvPr id="12" name="Line 8"/>
            <p:cNvSpPr>
              <a:spLocks noChangeShapeType="1"/>
            </p:cNvSpPr>
            <p:nvPr/>
          </p:nvSpPr>
          <p:spPr bwMode="gray">
            <a:xfrm>
              <a:off x="79375" y="1341438"/>
              <a:ext cx="8983663" cy="0"/>
            </a:xfrm>
            <a:prstGeom prst="line">
              <a:avLst/>
            </a:prstGeom>
            <a:noFill/>
            <a:ln w="9525">
              <a:solidFill>
                <a:schemeClr val="tx1"/>
              </a:solidFill>
              <a:round/>
              <a:headEnd/>
              <a:tailEnd/>
            </a:ln>
            <a:effectLst/>
          </p:spPr>
          <p:txBody>
            <a:bodyPr wrap="none" anchor="ctr"/>
            <a:lstStyle/>
            <a:p>
              <a:pPr>
                <a:defRPr/>
              </a:pPr>
              <a:endParaRPr lang="en-GB"/>
            </a:p>
          </p:txBody>
        </p:sp>
        <p:pic>
          <p:nvPicPr>
            <p:cNvPr id="4106" name="Picture 9" descr="LeedsUniBlack"/>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10338" y="441325"/>
              <a:ext cx="22748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04" name="Rectangle 4"/>
          <p:cNvSpPr>
            <a:spLocks noGrp="1" noChangeArrowheads="1"/>
          </p:cNvSpPr>
          <p:nvPr>
            <p:ph type="title"/>
          </p:nvPr>
        </p:nvSpPr>
        <p:spPr bwMode="ltGray">
          <a:xfrm>
            <a:off x="355600" y="422275"/>
            <a:ext cx="48768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smtClean="0"/>
              <a:t>Click to edit Master title style</a:t>
            </a:r>
          </a:p>
        </p:txBody>
      </p:sp>
    </p:spTree>
  </p:cSld>
  <p:clrMap bg1="lt1" tx1="dk1" bg2="lt2" tx2="dk2" accent1="accent1" accent2="accent2" accent3="accent3" accent4="accent4" accent5="accent5" accent6="accent6" hlink="hlink" folHlink="folHlink"/>
  <p:sldLayoutIdLst>
    <p:sldLayoutId id="2147484069" r:id="rId1"/>
    <p:sldLayoutId id="2147484053" r:id="rId2"/>
    <p:sldLayoutId id="2147484054" r:id="rId3"/>
    <p:sldLayoutId id="2147484055" r:id="rId4"/>
    <p:sldLayoutId id="2147484056" r:id="rId5"/>
    <p:sldLayoutId id="2147484057" r:id="rId6"/>
    <p:sldLayoutId id="2147484058" r:id="rId7"/>
    <p:sldLayoutId id="2147484059" r:id="rId8"/>
    <p:sldLayoutId id="2147484060" r:id="rId9"/>
    <p:sldLayoutId id="2147484061" r:id="rId10"/>
    <p:sldLayoutId id="2147484062" r:id="rId11"/>
    <p:sldLayoutId id="2147484063" r:id="rId12"/>
    <p:sldLayoutId id="2147484064" r:id="rId13"/>
    <p:sldLayoutId id="2147484065" r:id="rId14"/>
  </p:sldLayoutIdLst>
  <p:timing>
    <p:tnLst>
      <p:par>
        <p:cTn id="1" dur="indefinite" restart="never" nodeType="tmRoot"/>
      </p:par>
    </p:tnLst>
  </p:timing>
  <p:txStyles>
    <p:title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Arial" charset="0"/>
        </a:defRPr>
      </a:lvl2pPr>
      <a:lvl3pPr algn="l" rtl="0" eaLnBrk="0" fontAlgn="base" hangingPunct="0">
        <a:spcBef>
          <a:spcPct val="0"/>
        </a:spcBef>
        <a:spcAft>
          <a:spcPct val="0"/>
        </a:spcAft>
        <a:defRPr sz="2800">
          <a:solidFill>
            <a:schemeClr val="tx1"/>
          </a:solidFill>
          <a:latin typeface="Arial" charset="0"/>
        </a:defRPr>
      </a:lvl3pPr>
      <a:lvl4pPr algn="l" rtl="0" eaLnBrk="0" fontAlgn="base" hangingPunct="0">
        <a:spcBef>
          <a:spcPct val="0"/>
        </a:spcBef>
        <a:spcAft>
          <a:spcPct val="0"/>
        </a:spcAft>
        <a:defRPr sz="2800">
          <a:solidFill>
            <a:schemeClr val="tx1"/>
          </a:solidFill>
          <a:latin typeface="Arial" charset="0"/>
        </a:defRPr>
      </a:lvl4pPr>
      <a:lvl5pPr algn="l" rtl="0" eaLnBrk="0" fontAlgn="base" hangingPunct="0">
        <a:spcBef>
          <a:spcPct val="0"/>
        </a:spcBef>
        <a:spcAft>
          <a:spcPct val="0"/>
        </a:spcAft>
        <a:defRPr sz="2800">
          <a:solidFill>
            <a:schemeClr val="tx1"/>
          </a:solidFill>
          <a:latin typeface="Arial" charset="0"/>
        </a:defRPr>
      </a:lvl5pPr>
      <a:lvl6pPr marL="457200" algn="l" rtl="0" fontAlgn="base">
        <a:spcBef>
          <a:spcPct val="0"/>
        </a:spcBef>
        <a:spcAft>
          <a:spcPct val="0"/>
        </a:spcAft>
        <a:defRPr sz="2800">
          <a:solidFill>
            <a:schemeClr val="tx2"/>
          </a:solidFill>
          <a:latin typeface="Arial" charset="0"/>
        </a:defRPr>
      </a:lvl6pPr>
      <a:lvl7pPr marL="914400" algn="l" rtl="0" fontAlgn="base">
        <a:spcBef>
          <a:spcPct val="0"/>
        </a:spcBef>
        <a:spcAft>
          <a:spcPct val="0"/>
        </a:spcAft>
        <a:defRPr sz="2800">
          <a:solidFill>
            <a:schemeClr val="tx2"/>
          </a:solidFill>
          <a:latin typeface="Arial" charset="0"/>
        </a:defRPr>
      </a:lvl7pPr>
      <a:lvl8pPr marL="1371600" algn="l" rtl="0" fontAlgn="base">
        <a:spcBef>
          <a:spcPct val="0"/>
        </a:spcBef>
        <a:spcAft>
          <a:spcPct val="0"/>
        </a:spcAft>
        <a:defRPr sz="2800">
          <a:solidFill>
            <a:schemeClr val="tx2"/>
          </a:solidFill>
          <a:latin typeface="Arial" charset="0"/>
        </a:defRPr>
      </a:lvl8pPr>
      <a:lvl9pPr marL="1828800" algn="l" rtl="0" fontAlgn="base">
        <a:spcBef>
          <a:spcPct val="0"/>
        </a:spcBef>
        <a:spcAft>
          <a:spcPct val="0"/>
        </a:spcAft>
        <a:defRPr sz="2800">
          <a:solidFill>
            <a:schemeClr val="tx2"/>
          </a:solidFill>
          <a:latin typeface="Arial" charset="0"/>
        </a:defRPr>
      </a:lvl9pPr>
    </p:titleStyle>
    <p:bodyStyle>
      <a:lvl1pPr algn="l" rtl="0" eaLnBrk="0" fontAlgn="base" hangingPunct="0">
        <a:spcBef>
          <a:spcPct val="0"/>
        </a:spcBef>
        <a:spcAft>
          <a:spcPct val="40000"/>
        </a:spcAft>
        <a:defRPr sz="2400">
          <a:solidFill>
            <a:schemeClr val="tx1"/>
          </a:solidFill>
          <a:latin typeface="+mn-lt"/>
          <a:ea typeface="+mn-ea"/>
          <a:cs typeface="+mn-cs"/>
        </a:defRPr>
      </a:lvl1pPr>
      <a:lvl2pPr marL="271463" indent="-269875" algn="l" rtl="0" eaLnBrk="0" fontAlgn="base" hangingPunct="0">
        <a:spcBef>
          <a:spcPct val="0"/>
        </a:spcBef>
        <a:spcAft>
          <a:spcPct val="40000"/>
        </a:spcAft>
        <a:buChar char="•"/>
        <a:defRPr sz="2000">
          <a:solidFill>
            <a:schemeClr val="tx1"/>
          </a:solidFill>
          <a:latin typeface="+mn-lt"/>
        </a:defRPr>
      </a:lvl2pPr>
      <a:lvl3pPr marL="542925" indent="-269875" algn="l" rtl="0" eaLnBrk="0" fontAlgn="base" hangingPunct="0">
        <a:spcBef>
          <a:spcPct val="0"/>
        </a:spcBef>
        <a:spcAft>
          <a:spcPct val="40000"/>
        </a:spcAft>
        <a:buChar char="•"/>
        <a:defRPr sz="2000">
          <a:solidFill>
            <a:schemeClr val="tx1"/>
          </a:solidFill>
          <a:latin typeface="+mn-lt"/>
        </a:defRPr>
      </a:lvl3pPr>
      <a:lvl4pPr marL="809625" indent="-265113" algn="l" rtl="0" eaLnBrk="0" fontAlgn="base" hangingPunct="0">
        <a:spcBef>
          <a:spcPct val="0"/>
        </a:spcBef>
        <a:spcAft>
          <a:spcPct val="40000"/>
        </a:spcAft>
        <a:buChar char="•"/>
        <a:defRPr sz="2000">
          <a:solidFill>
            <a:schemeClr val="tx1"/>
          </a:solidFill>
          <a:latin typeface="+mn-lt"/>
        </a:defRPr>
      </a:lvl4pPr>
      <a:lvl5pPr marL="1081088" indent="-269875" algn="l" rtl="0" eaLnBrk="0" fontAlgn="base" hangingPunct="0">
        <a:spcBef>
          <a:spcPct val="0"/>
        </a:spcBef>
        <a:spcAft>
          <a:spcPct val="40000"/>
        </a:spcAft>
        <a:buChar char="•"/>
        <a:defRPr sz="2000">
          <a:solidFill>
            <a:schemeClr val="tx1"/>
          </a:solidFill>
          <a:latin typeface="+mn-lt"/>
        </a:defRPr>
      </a:lvl5pPr>
      <a:lvl6pPr marL="1538288" indent="-269875" algn="l" rtl="0" fontAlgn="base">
        <a:spcBef>
          <a:spcPct val="0"/>
        </a:spcBef>
        <a:spcAft>
          <a:spcPct val="40000"/>
        </a:spcAft>
        <a:buChar char="•"/>
        <a:defRPr sz="2000">
          <a:solidFill>
            <a:schemeClr val="tx1"/>
          </a:solidFill>
          <a:latin typeface="+mn-lt"/>
        </a:defRPr>
      </a:lvl6pPr>
      <a:lvl7pPr marL="1995488" indent="-269875" algn="l" rtl="0" fontAlgn="base">
        <a:spcBef>
          <a:spcPct val="0"/>
        </a:spcBef>
        <a:spcAft>
          <a:spcPct val="40000"/>
        </a:spcAft>
        <a:buChar char="•"/>
        <a:defRPr sz="2000">
          <a:solidFill>
            <a:schemeClr val="tx1"/>
          </a:solidFill>
          <a:latin typeface="+mn-lt"/>
        </a:defRPr>
      </a:lvl7pPr>
      <a:lvl8pPr marL="2452688" indent="-269875" algn="l" rtl="0" fontAlgn="base">
        <a:spcBef>
          <a:spcPct val="0"/>
        </a:spcBef>
        <a:spcAft>
          <a:spcPct val="40000"/>
        </a:spcAft>
        <a:buChar char="•"/>
        <a:defRPr sz="2000">
          <a:solidFill>
            <a:schemeClr val="tx1"/>
          </a:solidFill>
          <a:latin typeface="+mn-lt"/>
        </a:defRPr>
      </a:lvl8pPr>
      <a:lvl9pPr marL="2909888" indent="-269875" algn="l" rtl="0" fontAlgn="base">
        <a:spcBef>
          <a:spcPct val="0"/>
        </a:spcBef>
        <a:spcAft>
          <a:spcPct val="4000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BEF5B-CF35-472E-A99C-768A0EE640DB}" type="datetimeFigureOut">
              <a:rPr lang="en-GB" smtClean="0"/>
              <a:t>12/10/2016</a:t>
            </a:fld>
            <a:endParaRPr lang="en-GB"/>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8B9928-007C-4146-AC76-F71BB4EA9807}" type="slidenum">
              <a:rPr lang="en-GB" smtClean="0"/>
              <a:t>‹#›</a:t>
            </a:fld>
            <a:endParaRPr lang="en-GB"/>
          </a:p>
        </p:txBody>
      </p:sp>
    </p:spTree>
    <p:extLst>
      <p:ext uri="{BB962C8B-B14F-4D97-AF65-F5344CB8AC3E}">
        <p14:creationId xmlns:p14="http://schemas.microsoft.com/office/powerpoint/2010/main" val="3933509515"/>
      </p:ext>
    </p:extLst>
  </p:cSld>
  <p:clrMap bg1="lt1" tx1="dk1" bg2="lt2" tx2="dk2" accent1="accent1" accent2="accent2" accent3="accent3" accent4="accent4" accent5="accent5" accent6="accent6" hlink="hlink" folHlink="folHlink"/>
  <p:sldLayoutIdLst>
    <p:sldLayoutId id="2147484071" r:id="rId1"/>
    <p:sldLayoutId id="2147484072" r:id="rId2"/>
    <p:sldLayoutId id="2147484073" r:id="rId3"/>
    <p:sldLayoutId id="2147484074" r:id="rId4"/>
    <p:sldLayoutId id="2147484075" r:id="rId5"/>
    <p:sldLayoutId id="2147484076" r:id="rId6"/>
    <p:sldLayoutId id="2147484077" r:id="rId7"/>
    <p:sldLayoutId id="2147484078" r:id="rId8"/>
    <p:sldLayoutId id="2147484079" r:id="rId9"/>
    <p:sldLayoutId id="2147484080" r:id="rId10"/>
    <p:sldLayoutId id="2147484081"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1987" name="Rectangle 3"/>
          <p:cNvSpPr>
            <a:spLocks noChangeArrowheads="1"/>
          </p:cNvSpPr>
          <p:nvPr/>
        </p:nvSpPr>
        <p:spPr bwMode="ltGray">
          <a:xfrm>
            <a:off x="76200" y="76200"/>
            <a:ext cx="8991600" cy="1258888"/>
          </a:xfrm>
          <a:prstGeom prst="rect">
            <a:avLst/>
          </a:prstGeom>
          <a:solidFill>
            <a:schemeClr val="tx1"/>
          </a:solidFill>
          <a:ln w="9525">
            <a:noFill/>
            <a:miter lim="800000"/>
            <a:headEnd/>
            <a:tailEnd/>
          </a:ln>
          <a:effectLst/>
        </p:spPr>
        <p:txBody>
          <a:bodyPr wrap="none" anchor="ctr"/>
          <a:lstStyle/>
          <a:p>
            <a:pPr algn="ctr" eaLnBrk="0" hangingPunct="0">
              <a:spcBef>
                <a:spcPct val="0"/>
              </a:spcBef>
              <a:defRPr/>
            </a:pPr>
            <a:endParaRPr lang="en-US" sz="2400">
              <a:solidFill>
                <a:srgbClr val="8D010F"/>
              </a:solidFill>
              <a:latin typeface="Times" pitchFamily="18" charset="0"/>
            </a:endParaRPr>
          </a:p>
        </p:txBody>
      </p:sp>
      <p:pic>
        <p:nvPicPr>
          <p:cNvPr id="1027" name="Picture 11" descr="LeedsUniWhit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11925" y="441325"/>
            <a:ext cx="22748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body" idx="1"/>
          </p:nvPr>
        </p:nvSpPr>
        <p:spPr bwMode="auto">
          <a:xfrm>
            <a:off x="355600" y="1665288"/>
            <a:ext cx="8429625" cy="43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029" name="Rectangle 4"/>
          <p:cNvSpPr>
            <a:spLocks noGrp="1" noChangeArrowheads="1"/>
          </p:cNvSpPr>
          <p:nvPr>
            <p:ph type="title"/>
          </p:nvPr>
        </p:nvSpPr>
        <p:spPr bwMode="ltGray">
          <a:xfrm>
            <a:off x="355600" y="422275"/>
            <a:ext cx="48768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smtClean="0"/>
              <a:t>Click to edit Master title style</a:t>
            </a:r>
            <a:endParaRPr lang="en-GB" smtClean="0"/>
          </a:p>
        </p:txBody>
      </p:sp>
      <p:sp>
        <p:nvSpPr>
          <p:cNvPr id="41989" name="Rectangle 5"/>
          <p:cNvSpPr>
            <a:spLocks noGrp="1" noChangeArrowheads="1"/>
          </p:cNvSpPr>
          <p:nvPr>
            <p:ph type="dt" sz="half" idx="2"/>
          </p:nvPr>
        </p:nvSpPr>
        <p:spPr bwMode="auto">
          <a:xfrm>
            <a:off x="685800" y="69484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defRPr sz="1400">
                <a:latin typeface="Times" pitchFamily="18" charset="0"/>
              </a:defRPr>
            </a:lvl1pPr>
          </a:lstStyle>
          <a:p>
            <a:pPr>
              <a:defRPr/>
            </a:pPr>
            <a:endParaRPr lang="en-US"/>
          </a:p>
        </p:txBody>
      </p:sp>
      <p:sp>
        <p:nvSpPr>
          <p:cNvPr id="41990" name="Rectangle 6"/>
          <p:cNvSpPr>
            <a:spLocks noGrp="1" noChangeArrowheads="1"/>
          </p:cNvSpPr>
          <p:nvPr>
            <p:ph type="ftr" sz="quarter" idx="3"/>
          </p:nvPr>
        </p:nvSpPr>
        <p:spPr bwMode="auto">
          <a:xfrm>
            <a:off x="3124200" y="6948488"/>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1400">
                <a:latin typeface="Times" pitchFamily="18" charset="0"/>
              </a:defRPr>
            </a:lvl1pPr>
          </a:lstStyle>
          <a:p>
            <a:pPr>
              <a:defRPr/>
            </a:pPr>
            <a:endParaRPr lang="en-US"/>
          </a:p>
        </p:txBody>
      </p:sp>
      <p:sp>
        <p:nvSpPr>
          <p:cNvPr id="41991" name="Rectangle 7"/>
          <p:cNvSpPr>
            <a:spLocks noGrp="1" noChangeArrowheads="1"/>
          </p:cNvSpPr>
          <p:nvPr>
            <p:ph type="sldNum" sz="quarter" idx="4"/>
          </p:nvPr>
        </p:nvSpPr>
        <p:spPr bwMode="auto">
          <a:xfrm>
            <a:off x="6553200" y="69484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400">
                <a:latin typeface="Times" pitchFamily="18" charset="0"/>
              </a:defRPr>
            </a:lvl1pPr>
          </a:lstStyle>
          <a:p>
            <a:pPr>
              <a:defRPr/>
            </a:pPr>
            <a:fld id="{D73A3A8B-CBBA-481B-9473-E0B3BB2ACAB0}" type="slidenum">
              <a:rPr lang="en-GB" smtClean="0"/>
              <a:pPr>
                <a:defRPr/>
              </a:pPr>
              <a:t>‹#›</a:t>
            </a:fld>
            <a:endParaRPr lang="en-GB"/>
          </a:p>
        </p:txBody>
      </p:sp>
      <p:sp>
        <p:nvSpPr>
          <p:cNvPr id="41994" name="Line 10"/>
          <p:cNvSpPr>
            <a:spLocks noChangeShapeType="1"/>
          </p:cNvSpPr>
          <p:nvPr/>
        </p:nvSpPr>
        <p:spPr bwMode="white">
          <a:xfrm>
            <a:off x="201613" y="1600200"/>
            <a:ext cx="8713787" cy="0"/>
          </a:xfrm>
          <a:prstGeom prst="line">
            <a:avLst/>
          </a:prstGeom>
          <a:noFill/>
          <a:ln w="9525">
            <a:solidFill>
              <a:schemeClr val="bg1"/>
            </a:solidFill>
            <a:round/>
            <a:headEnd/>
            <a:tailEnd/>
          </a:ln>
          <a:effectLst/>
        </p:spPr>
        <p:txBody>
          <a:bodyPr wrap="none" anchor="ctr"/>
          <a:lstStyle/>
          <a:p>
            <a:pPr>
              <a:defRPr/>
            </a:pPr>
            <a:endParaRPr lang="en-GB"/>
          </a:p>
        </p:txBody>
      </p:sp>
    </p:spTree>
    <p:extLst>
      <p:ext uri="{BB962C8B-B14F-4D97-AF65-F5344CB8AC3E}">
        <p14:creationId xmlns:p14="http://schemas.microsoft.com/office/powerpoint/2010/main" val="1732367229"/>
      </p:ext>
    </p:extLst>
  </p:cSld>
  <p:clrMap bg1="lt1" tx1="dk1" bg2="lt2" tx2="dk2" accent1="accent1" accent2="accent2" accent3="accent3" accent4="accent4" accent5="accent5" accent6="accent6" hlink="hlink" folHlink="folHlink"/>
  <p:sldLayoutIdLst>
    <p:sldLayoutId id="2147484083" r:id="rId1"/>
    <p:sldLayoutId id="2147484084" r:id="rId2"/>
    <p:sldLayoutId id="2147484085" r:id="rId3"/>
    <p:sldLayoutId id="2147484086" r:id="rId4"/>
    <p:sldLayoutId id="2147484087" r:id="rId5"/>
    <p:sldLayoutId id="2147484088" r:id="rId6"/>
    <p:sldLayoutId id="2147484089" r:id="rId7"/>
    <p:sldLayoutId id="2147484090" r:id="rId8"/>
    <p:sldLayoutId id="2147484091" r:id="rId9"/>
    <p:sldLayoutId id="2147484092" r:id="rId10"/>
    <p:sldLayoutId id="2147484093" r:id="rId11"/>
    <p:sldLayoutId id="2147484094" r:id="rId12"/>
    <p:sldLayoutId id="2147484095" r:id="rId13"/>
    <p:sldLayoutId id="2147484096" r:id="rId14"/>
  </p:sldLayoutIdLst>
  <p:timing>
    <p:tnLst>
      <p:par>
        <p:cTn id="1" dur="indefinite" restart="never" nodeType="tmRoot"/>
      </p:par>
    </p:tnLst>
  </p:timing>
  <p:txStyles>
    <p:titleStyle>
      <a:lvl1pPr algn="l" rtl="0" eaLnBrk="1" fontAlgn="base" hangingPunct="1">
        <a:spcBef>
          <a:spcPct val="0"/>
        </a:spcBef>
        <a:spcAft>
          <a:spcPct val="0"/>
        </a:spcAft>
        <a:defRPr sz="2800">
          <a:solidFill>
            <a:schemeClr val="tx2"/>
          </a:solidFill>
          <a:latin typeface="+mj-lt"/>
          <a:ea typeface="+mj-ea"/>
          <a:cs typeface="+mj-cs"/>
        </a:defRPr>
      </a:lvl1pPr>
      <a:lvl2pPr algn="l" rtl="0" eaLnBrk="1" fontAlgn="base" hangingPunct="1">
        <a:spcBef>
          <a:spcPct val="0"/>
        </a:spcBef>
        <a:spcAft>
          <a:spcPct val="0"/>
        </a:spcAft>
        <a:defRPr sz="2800">
          <a:solidFill>
            <a:schemeClr val="tx2"/>
          </a:solidFill>
          <a:latin typeface="Arial" charset="0"/>
        </a:defRPr>
      </a:lvl2pPr>
      <a:lvl3pPr algn="l" rtl="0" eaLnBrk="1" fontAlgn="base" hangingPunct="1">
        <a:spcBef>
          <a:spcPct val="0"/>
        </a:spcBef>
        <a:spcAft>
          <a:spcPct val="0"/>
        </a:spcAft>
        <a:defRPr sz="2800">
          <a:solidFill>
            <a:schemeClr val="tx2"/>
          </a:solidFill>
          <a:latin typeface="Arial" charset="0"/>
        </a:defRPr>
      </a:lvl3pPr>
      <a:lvl4pPr algn="l" rtl="0" eaLnBrk="1" fontAlgn="base" hangingPunct="1">
        <a:spcBef>
          <a:spcPct val="0"/>
        </a:spcBef>
        <a:spcAft>
          <a:spcPct val="0"/>
        </a:spcAft>
        <a:defRPr sz="2800">
          <a:solidFill>
            <a:schemeClr val="tx2"/>
          </a:solidFill>
          <a:latin typeface="Arial" charset="0"/>
        </a:defRPr>
      </a:lvl4pPr>
      <a:lvl5pPr algn="l" rtl="0" eaLnBrk="1" fontAlgn="base" hangingPunct="1">
        <a:spcBef>
          <a:spcPct val="0"/>
        </a:spcBef>
        <a:spcAft>
          <a:spcPct val="0"/>
        </a:spcAft>
        <a:defRPr sz="2800">
          <a:solidFill>
            <a:schemeClr val="tx2"/>
          </a:solidFill>
          <a:latin typeface="Arial" charset="0"/>
        </a:defRPr>
      </a:lvl5pPr>
      <a:lvl6pPr marL="457200" algn="l" rtl="0" eaLnBrk="1" fontAlgn="base" hangingPunct="1">
        <a:spcBef>
          <a:spcPct val="0"/>
        </a:spcBef>
        <a:spcAft>
          <a:spcPct val="0"/>
        </a:spcAft>
        <a:defRPr sz="2800">
          <a:solidFill>
            <a:schemeClr val="tx2"/>
          </a:solidFill>
          <a:latin typeface="Arial" charset="0"/>
        </a:defRPr>
      </a:lvl6pPr>
      <a:lvl7pPr marL="914400" algn="l" rtl="0" eaLnBrk="1" fontAlgn="base" hangingPunct="1">
        <a:spcBef>
          <a:spcPct val="0"/>
        </a:spcBef>
        <a:spcAft>
          <a:spcPct val="0"/>
        </a:spcAft>
        <a:defRPr sz="2800">
          <a:solidFill>
            <a:schemeClr val="tx2"/>
          </a:solidFill>
          <a:latin typeface="Arial" charset="0"/>
        </a:defRPr>
      </a:lvl7pPr>
      <a:lvl8pPr marL="1371600" algn="l" rtl="0" eaLnBrk="1" fontAlgn="base" hangingPunct="1">
        <a:spcBef>
          <a:spcPct val="0"/>
        </a:spcBef>
        <a:spcAft>
          <a:spcPct val="0"/>
        </a:spcAft>
        <a:defRPr sz="2800">
          <a:solidFill>
            <a:schemeClr val="tx2"/>
          </a:solidFill>
          <a:latin typeface="Arial" charset="0"/>
        </a:defRPr>
      </a:lvl8pPr>
      <a:lvl9pPr marL="1828800" algn="l" rtl="0" eaLnBrk="1" fontAlgn="base" hangingPunct="1">
        <a:spcBef>
          <a:spcPct val="0"/>
        </a:spcBef>
        <a:spcAft>
          <a:spcPct val="0"/>
        </a:spcAft>
        <a:defRPr sz="2800">
          <a:solidFill>
            <a:schemeClr val="tx2"/>
          </a:solidFill>
          <a:latin typeface="Arial" charset="0"/>
        </a:defRPr>
      </a:lvl9pPr>
    </p:titleStyle>
    <p:bodyStyle>
      <a:lvl1pPr algn="l" rtl="0" eaLnBrk="1" fontAlgn="base" hangingPunct="1">
        <a:spcBef>
          <a:spcPct val="0"/>
        </a:spcBef>
        <a:spcAft>
          <a:spcPct val="40000"/>
        </a:spcAft>
        <a:defRPr sz="2400">
          <a:solidFill>
            <a:schemeClr val="tx1"/>
          </a:solidFill>
          <a:latin typeface="+mn-lt"/>
          <a:ea typeface="+mn-ea"/>
          <a:cs typeface="+mn-cs"/>
        </a:defRPr>
      </a:lvl1pPr>
      <a:lvl2pPr marL="271463" indent="-269875" algn="l" rtl="0" eaLnBrk="1" fontAlgn="base" hangingPunct="1">
        <a:spcBef>
          <a:spcPct val="0"/>
        </a:spcBef>
        <a:spcAft>
          <a:spcPct val="40000"/>
        </a:spcAft>
        <a:buChar char="•"/>
        <a:defRPr sz="2000">
          <a:solidFill>
            <a:schemeClr val="tx1"/>
          </a:solidFill>
          <a:latin typeface="+mn-lt"/>
        </a:defRPr>
      </a:lvl2pPr>
      <a:lvl3pPr marL="542925" indent="-269875" algn="l" rtl="0" eaLnBrk="1" fontAlgn="base" hangingPunct="1">
        <a:spcBef>
          <a:spcPct val="0"/>
        </a:spcBef>
        <a:spcAft>
          <a:spcPct val="40000"/>
        </a:spcAft>
        <a:buChar char="•"/>
        <a:defRPr sz="2000">
          <a:solidFill>
            <a:schemeClr val="tx1"/>
          </a:solidFill>
          <a:latin typeface="+mn-lt"/>
        </a:defRPr>
      </a:lvl3pPr>
      <a:lvl4pPr marL="809625" indent="-265113" algn="l" rtl="0" eaLnBrk="1" fontAlgn="base" hangingPunct="1">
        <a:spcBef>
          <a:spcPct val="0"/>
        </a:spcBef>
        <a:spcAft>
          <a:spcPct val="40000"/>
        </a:spcAft>
        <a:buChar char="•"/>
        <a:defRPr sz="2000">
          <a:solidFill>
            <a:schemeClr val="tx1"/>
          </a:solidFill>
          <a:latin typeface="+mn-lt"/>
        </a:defRPr>
      </a:lvl4pPr>
      <a:lvl5pPr marL="1081088" indent="-269875" algn="l" rtl="0" eaLnBrk="1" fontAlgn="base" hangingPunct="1">
        <a:spcBef>
          <a:spcPct val="0"/>
        </a:spcBef>
        <a:spcAft>
          <a:spcPct val="40000"/>
        </a:spcAft>
        <a:buChar char="•"/>
        <a:defRPr sz="2000">
          <a:solidFill>
            <a:schemeClr val="tx1"/>
          </a:solidFill>
          <a:latin typeface="+mn-lt"/>
        </a:defRPr>
      </a:lvl5pPr>
      <a:lvl6pPr marL="1538288" indent="-269875" algn="l" rtl="0" eaLnBrk="1" fontAlgn="base" hangingPunct="1">
        <a:spcBef>
          <a:spcPct val="0"/>
        </a:spcBef>
        <a:spcAft>
          <a:spcPct val="40000"/>
        </a:spcAft>
        <a:buChar char="•"/>
        <a:defRPr sz="2000">
          <a:solidFill>
            <a:schemeClr val="tx1"/>
          </a:solidFill>
          <a:latin typeface="+mn-lt"/>
        </a:defRPr>
      </a:lvl6pPr>
      <a:lvl7pPr marL="1995488" indent="-269875" algn="l" rtl="0" eaLnBrk="1" fontAlgn="base" hangingPunct="1">
        <a:spcBef>
          <a:spcPct val="0"/>
        </a:spcBef>
        <a:spcAft>
          <a:spcPct val="40000"/>
        </a:spcAft>
        <a:buChar char="•"/>
        <a:defRPr sz="2000">
          <a:solidFill>
            <a:schemeClr val="tx1"/>
          </a:solidFill>
          <a:latin typeface="+mn-lt"/>
        </a:defRPr>
      </a:lvl7pPr>
      <a:lvl8pPr marL="2452688" indent="-269875" algn="l" rtl="0" eaLnBrk="1" fontAlgn="base" hangingPunct="1">
        <a:spcBef>
          <a:spcPct val="0"/>
        </a:spcBef>
        <a:spcAft>
          <a:spcPct val="40000"/>
        </a:spcAft>
        <a:buChar char="•"/>
        <a:defRPr sz="2000">
          <a:solidFill>
            <a:schemeClr val="tx1"/>
          </a:solidFill>
          <a:latin typeface="+mn-lt"/>
        </a:defRPr>
      </a:lvl8pPr>
      <a:lvl9pPr marL="2909888" indent="-269875" algn="l" rtl="0" eaLnBrk="1" fontAlgn="base" hangingPunct="1">
        <a:spcBef>
          <a:spcPct val="0"/>
        </a:spcBef>
        <a:spcAft>
          <a:spcPct val="4000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1987" name="Rectangle 3"/>
          <p:cNvSpPr>
            <a:spLocks noChangeArrowheads="1"/>
          </p:cNvSpPr>
          <p:nvPr/>
        </p:nvSpPr>
        <p:spPr bwMode="ltGray">
          <a:xfrm>
            <a:off x="76200" y="76200"/>
            <a:ext cx="8991600" cy="1258888"/>
          </a:xfrm>
          <a:prstGeom prst="rect">
            <a:avLst/>
          </a:prstGeom>
          <a:solidFill>
            <a:srgbClr val="00502F"/>
          </a:solidFill>
          <a:ln w="9525">
            <a:noFill/>
            <a:miter lim="800000"/>
            <a:headEnd/>
            <a:tailEnd/>
          </a:ln>
          <a:effectLst/>
        </p:spPr>
        <p:txBody>
          <a:bodyPr wrap="none" anchor="ctr"/>
          <a:lstStyle/>
          <a:p>
            <a:pPr algn="ctr" eaLnBrk="0" hangingPunct="0">
              <a:spcBef>
                <a:spcPct val="0"/>
              </a:spcBef>
              <a:defRPr/>
            </a:pPr>
            <a:endParaRPr lang="en-US" sz="2400">
              <a:solidFill>
                <a:srgbClr val="8D010F"/>
              </a:solidFill>
              <a:latin typeface="Times" pitchFamily="18" charset="0"/>
            </a:endParaRPr>
          </a:p>
        </p:txBody>
      </p:sp>
      <p:pic>
        <p:nvPicPr>
          <p:cNvPr id="2051" name="Picture 11" descr="LeedsUniWhit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11925" y="441325"/>
            <a:ext cx="22748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2"/>
          <p:cNvSpPr>
            <a:spLocks noGrp="1" noChangeArrowheads="1"/>
          </p:cNvSpPr>
          <p:nvPr>
            <p:ph type="body" idx="1"/>
          </p:nvPr>
        </p:nvSpPr>
        <p:spPr bwMode="auto">
          <a:xfrm>
            <a:off x="355600" y="1665288"/>
            <a:ext cx="8429625" cy="43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2053" name="Rectangle 4"/>
          <p:cNvSpPr>
            <a:spLocks noGrp="1" noChangeArrowheads="1"/>
          </p:cNvSpPr>
          <p:nvPr>
            <p:ph type="title"/>
          </p:nvPr>
        </p:nvSpPr>
        <p:spPr bwMode="ltGray">
          <a:xfrm>
            <a:off x="355600" y="422275"/>
            <a:ext cx="48768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smtClean="0"/>
              <a:t>Click to edit Master title style</a:t>
            </a:r>
            <a:endParaRPr lang="en-GB" smtClean="0"/>
          </a:p>
        </p:txBody>
      </p:sp>
      <p:sp>
        <p:nvSpPr>
          <p:cNvPr id="41989" name="Rectangle 5"/>
          <p:cNvSpPr>
            <a:spLocks noGrp="1" noChangeArrowheads="1"/>
          </p:cNvSpPr>
          <p:nvPr>
            <p:ph type="dt" sz="half" idx="2"/>
          </p:nvPr>
        </p:nvSpPr>
        <p:spPr bwMode="auto">
          <a:xfrm>
            <a:off x="685800" y="69484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defRPr sz="1400">
                <a:latin typeface="Times" pitchFamily="18" charset="0"/>
              </a:defRPr>
            </a:lvl1pPr>
          </a:lstStyle>
          <a:p>
            <a:pPr>
              <a:defRPr/>
            </a:pPr>
            <a:endParaRPr lang="en-US"/>
          </a:p>
        </p:txBody>
      </p:sp>
      <p:sp>
        <p:nvSpPr>
          <p:cNvPr id="41990" name="Rectangle 6"/>
          <p:cNvSpPr>
            <a:spLocks noGrp="1" noChangeArrowheads="1"/>
          </p:cNvSpPr>
          <p:nvPr>
            <p:ph type="ftr" sz="quarter" idx="3"/>
          </p:nvPr>
        </p:nvSpPr>
        <p:spPr bwMode="auto">
          <a:xfrm>
            <a:off x="3124200" y="6948488"/>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1400">
                <a:latin typeface="Times" pitchFamily="18" charset="0"/>
              </a:defRPr>
            </a:lvl1pPr>
          </a:lstStyle>
          <a:p>
            <a:pPr>
              <a:defRPr/>
            </a:pPr>
            <a:endParaRPr lang="en-US"/>
          </a:p>
        </p:txBody>
      </p:sp>
      <p:sp>
        <p:nvSpPr>
          <p:cNvPr id="41991" name="Rectangle 7"/>
          <p:cNvSpPr>
            <a:spLocks noGrp="1" noChangeArrowheads="1"/>
          </p:cNvSpPr>
          <p:nvPr>
            <p:ph type="sldNum" sz="quarter" idx="4"/>
          </p:nvPr>
        </p:nvSpPr>
        <p:spPr bwMode="auto">
          <a:xfrm>
            <a:off x="6553200" y="69484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400">
                <a:latin typeface="Times" pitchFamily="18" charset="0"/>
              </a:defRPr>
            </a:lvl1pPr>
          </a:lstStyle>
          <a:p>
            <a:pPr>
              <a:defRPr/>
            </a:pPr>
            <a:fld id="{3E80C2E2-A416-407D-9590-8128B9726863}" type="slidenum">
              <a:rPr lang="en-GB"/>
              <a:pPr>
                <a:defRPr/>
              </a:pPr>
              <a:t>‹#›</a:t>
            </a:fld>
            <a:endParaRPr lang="en-GB"/>
          </a:p>
        </p:txBody>
      </p:sp>
      <p:sp>
        <p:nvSpPr>
          <p:cNvPr id="41994" name="Line 10"/>
          <p:cNvSpPr>
            <a:spLocks noChangeShapeType="1"/>
          </p:cNvSpPr>
          <p:nvPr/>
        </p:nvSpPr>
        <p:spPr bwMode="white">
          <a:xfrm>
            <a:off x="201613" y="1600200"/>
            <a:ext cx="8713787" cy="0"/>
          </a:xfrm>
          <a:prstGeom prst="line">
            <a:avLst/>
          </a:prstGeom>
          <a:noFill/>
          <a:ln w="9525">
            <a:solidFill>
              <a:schemeClr val="bg1"/>
            </a:solidFill>
            <a:round/>
            <a:headEnd/>
            <a:tailEnd/>
          </a:ln>
          <a:effectLst/>
        </p:spPr>
        <p:txBody>
          <a:bodyPr wrap="none" anchor="ctr"/>
          <a:lstStyle/>
          <a:p>
            <a:pPr>
              <a:defRPr/>
            </a:pPr>
            <a:endParaRPr lang="en-GB"/>
          </a:p>
        </p:txBody>
      </p:sp>
    </p:spTree>
    <p:extLst>
      <p:ext uri="{BB962C8B-B14F-4D97-AF65-F5344CB8AC3E}">
        <p14:creationId xmlns:p14="http://schemas.microsoft.com/office/powerpoint/2010/main" val="3987848336"/>
      </p:ext>
    </p:extLst>
  </p:cSld>
  <p:clrMap bg1="lt1" tx1="dk1" bg2="lt2" tx2="dk2" accent1="accent1" accent2="accent2" accent3="accent3" accent4="accent4" accent5="accent5" accent6="accent6" hlink="hlink" folHlink="folHlink"/>
  <p:sldLayoutIdLst>
    <p:sldLayoutId id="2147484098" r:id="rId1"/>
    <p:sldLayoutId id="2147484099" r:id="rId2"/>
    <p:sldLayoutId id="2147484100" r:id="rId3"/>
    <p:sldLayoutId id="2147484101" r:id="rId4"/>
    <p:sldLayoutId id="2147484102" r:id="rId5"/>
    <p:sldLayoutId id="2147484103" r:id="rId6"/>
    <p:sldLayoutId id="2147484104" r:id="rId7"/>
    <p:sldLayoutId id="2147484105" r:id="rId8"/>
    <p:sldLayoutId id="2147484106" r:id="rId9"/>
    <p:sldLayoutId id="2147484107" r:id="rId10"/>
    <p:sldLayoutId id="2147484108" r:id="rId11"/>
    <p:sldLayoutId id="2147484109" r:id="rId12"/>
    <p:sldLayoutId id="2147484110" r:id="rId13"/>
    <p:sldLayoutId id="2147484111" r:id="rId14"/>
  </p:sldLayoutIdLst>
  <p:timing>
    <p:tnLst>
      <p:par>
        <p:cTn id="1" dur="indefinite" restart="never" nodeType="tmRoot"/>
      </p:par>
    </p:tnLst>
  </p:timing>
  <p:txStyles>
    <p:titleStyle>
      <a:lvl1pPr algn="l" rtl="0" eaLnBrk="1" fontAlgn="base" hangingPunct="1">
        <a:spcBef>
          <a:spcPct val="0"/>
        </a:spcBef>
        <a:spcAft>
          <a:spcPct val="0"/>
        </a:spcAft>
        <a:defRPr sz="2800">
          <a:solidFill>
            <a:schemeClr val="tx2"/>
          </a:solidFill>
          <a:latin typeface="+mj-lt"/>
          <a:ea typeface="+mj-ea"/>
          <a:cs typeface="+mj-cs"/>
        </a:defRPr>
      </a:lvl1pPr>
      <a:lvl2pPr algn="l" rtl="0" eaLnBrk="1" fontAlgn="base" hangingPunct="1">
        <a:spcBef>
          <a:spcPct val="0"/>
        </a:spcBef>
        <a:spcAft>
          <a:spcPct val="0"/>
        </a:spcAft>
        <a:defRPr sz="2800">
          <a:solidFill>
            <a:schemeClr val="tx2"/>
          </a:solidFill>
          <a:latin typeface="Arial" charset="0"/>
        </a:defRPr>
      </a:lvl2pPr>
      <a:lvl3pPr algn="l" rtl="0" eaLnBrk="1" fontAlgn="base" hangingPunct="1">
        <a:spcBef>
          <a:spcPct val="0"/>
        </a:spcBef>
        <a:spcAft>
          <a:spcPct val="0"/>
        </a:spcAft>
        <a:defRPr sz="2800">
          <a:solidFill>
            <a:schemeClr val="tx2"/>
          </a:solidFill>
          <a:latin typeface="Arial" charset="0"/>
        </a:defRPr>
      </a:lvl3pPr>
      <a:lvl4pPr algn="l" rtl="0" eaLnBrk="1" fontAlgn="base" hangingPunct="1">
        <a:spcBef>
          <a:spcPct val="0"/>
        </a:spcBef>
        <a:spcAft>
          <a:spcPct val="0"/>
        </a:spcAft>
        <a:defRPr sz="2800">
          <a:solidFill>
            <a:schemeClr val="tx2"/>
          </a:solidFill>
          <a:latin typeface="Arial" charset="0"/>
        </a:defRPr>
      </a:lvl4pPr>
      <a:lvl5pPr algn="l" rtl="0" eaLnBrk="1" fontAlgn="base" hangingPunct="1">
        <a:spcBef>
          <a:spcPct val="0"/>
        </a:spcBef>
        <a:spcAft>
          <a:spcPct val="0"/>
        </a:spcAft>
        <a:defRPr sz="2800">
          <a:solidFill>
            <a:schemeClr val="tx2"/>
          </a:solidFill>
          <a:latin typeface="Arial" charset="0"/>
        </a:defRPr>
      </a:lvl5pPr>
      <a:lvl6pPr marL="457200" algn="l" rtl="0" eaLnBrk="1" fontAlgn="base" hangingPunct="1">
        <a:spcBef>
          <a:spcPct val="0"/>
        </a:spcBef>
        <a:spcAft>
          <a:spcPct val="0"/>
        </a:spcAft>
        <a:defRPr sz="2800">
          <a:solidFill>
            <a:schemeClr val="tx2"/>
          </a:solidFill>
          <a:latin typeface="Arial" charset="0"/>
        </a:defRPr>
      </a:lvl6pPr>
      <a:lvl7pPr marL="914400" algn="l" rtl="0" eaLnBrk="1" fontAlgn="base" hangingPunct="1">
        <a:spcBef>
          <a:spcPct val="0"/>
        </a:spcBef>
        <a:spcAft>
          <a:spcPct val="0"/>
        </a:spcAft>
        <a:defRPr sz="2800">
          <a:solidFill>
            <a:schemeClr val="tx2"/>
          </a:solidFill>
          <a:latin typeface="Arial" charset="0"/>
        </a:defRPr>
      </a:lvl7pPr>
      <a:lvl8pPr marL="1371600" algn="l" rtl="0" eaLnBrk="1" fontAlgn="base" hangingPunct="1">
        <a:spcBef>
          <a:spcPct val="0"/>
        </a:spcBef>
        <a:spcAft>
          <a:spcPct val="0"/>
        </a:spcAft>
        <a:defRPr sz="2800">
          <a:solidFill>
            <a:schemeClr val="tx2"/>
          </a:solidFill>
          <a:latin typeface="Arial" charset="0"/>
        </a:defRPr>
      </a:lvl8pPr>
      <a:lvl9pPr marL="1828800" algn="l" rtl="0" eaLnBrk="1" fontAlgn="base" hangingPunct="1">
        <a:spcBef>
          <a:spcPct val="0"/>
        </a:spcBef>
        <a:spcAft>
          <a:spcPct val="0"/>
        </a:spcAft>
        <a:defRPr sz="2800">
          <a:solidFill>
            <a:schemeClr val="tx2"/>
          </a:solidFill>
          <a:latin typeface="Arial" charset="0"/>
        </a:defRPr>
      </a:lvl9pPr>
    </p:titleStyle>
    <p:bodyStyle>
      <a:lvl1pPr algn="l" rtl="0" eaLnBrk="1" fontAlgn="base" hangingPunct="1">
        <a:spcBef>
          <a:spcPct val="0"/>
        </a:spcBef>
        <a:spcAft>
          <a:spcPct val="40000"/>
        </a:spcAft>
        <a:defRPr sz="2400">
          <a:solidFill>
            <a:schemeClr val="tx1"/>
          </a:solidFill>
          <a:latin typeface="+mn-lt"/>
          <a:ea typeface="+mn-ea"/>
          <a:cs typeface="+mn-cs"/>
        </a:defRPr>
      </a:lvl1pPr>
      <a:lvl2pPr marL="271463" indent="-269875" algn="l" rtl="0" eaLnBrk="1" fontAlgn="base" hangingPunct="1">
        <a:spcBef>
          <a:spcPct val="0"/>
        </a:spcBef>
        <a:spcAft>
          <a:spcPct val="40000"/>
        </a:spcAft>
        <a:buChar char="•"/>
        <a:defRPr sz="2000">
          <a:solidFill>
            <a:schemeClr val="tx1"/>
          </a:solidFill>
          <a:latin typeface="+mn-lt"/>
        </a:defRPr>
      </a:lvl2pPr>
      <a:lvl3pPr marL="542925" indent="-269875" algn="l" rtl="0" eaLnBrk="1" fontAlgn="base" hangingPunct="1">
        <a:spcBef>
          <a:spcPct val="0"/>
        </a:spcBef>
        <a:spcAft>
          <a:spcPct val="40000"/>
        </a:spcAft>
        <a:buChar char="•"/>
        <a:defRPr sz="2000">
          <a:solidFill>
            <a:schemeClr val="tx1"/>
          </a:solidFill>
          <a:latin typeface="+mn-lt"/>
        </a:defRPr>
      </a:lvl3pPr>
      <a:lvl4pPr marL="809625" indent="-265113" algn="l" rtl="0" eaLnBrk="1" fontAlgn="base" hangingPunct="1">
        <a:spcBef>
          <a:spcPct val="0"/>
        </a:spcBef>
        <a:spcAft>
          <a:spcPct val="40000"/>
        </a:spcAft>
        <a:buChar char="•"/>
        <a:defRPr sz="2000">
          <a:solidFill>
            <a:schemeClr val="tx1"/>
          </a:solidFill>
          <a:latin typeface="+mn-lt"/>
        </a:defRPr>
      </a:lvl4pPr>
      <a:lvl5pPr marL="1081088" indent="-269875" algn="l" rtl="0" eaLnBrk="1" fontAlgn="base" hangingPunct="1">
        <a:spcBef>
          <a:spcPct val="0"/>
        </a:spcBef>
        <a:spcAft>
          <a:spcPct val="40000"/>
        </a:spcAft>
        <a:buChar char="•"/>
        <a:defRPr sz="2000">
          <a:solidFill>
            <a:schemeClr val="tx1"/>
          </a:solidFill>
          <a:latin typeface="+mn-lt"/>
        </a:defRPr>
      </a:lvl5pPr>
      <a:lvl6pPr marL="1538288" indent="-269875" algn="l" rtl="0" eaLnBrk="1" fontAlgn="base" hangingPunct="1">
        <a:spcBef>
          <a:spcPct val="0"/>
        </a:spcBef>
        <a:spcAft>
          <a:spcPct val="40000"/>
        </a:spcAft>
        <a:buChar char="•"/>
        <a:defRPr sz="2000">
          <a:solidFill>
            <a:schemeClr val="tx1"/>
          </a:solidFill>
          <a:latin typeface="+mn-lt"/>
        </a:defRPr>
      </a:lvl6pPr>
      <a:lvl7pPr marL="1995488" indent="-269875" algn="l" rtl="0" eaLnBrk="1" fontAlgn="base" hangingPunct="1">
        <a:spcBef>
          <a:spcPct val="0"/>
        </a:spcBef>
        <a:spcAft>
          <a:spcPct val="40000"/>
        </a:spcAft>
        <a:buChar char="•"/>
        <a:defRPr sz="2000">
          <a:solidFill>
            <a:schemeClr val="tx1"/>
          </a:solidFill>
          <a:latin typeface="+mn-lt"/>
        </a:defRPr>
      </a:lvl7pPr>
      <a:lvl8pPr marL="2452688" indent="-269875" algn="l" rtl="0" eaLnBrk="1" fontAlgn="base" hangingPunct="1">
        <a:spcBef>
          <a:spcPct val="0"/>
        </a:spcBef>
        <a:spcAft>
          <a:spcPct val="40000"/>
        </a:spcAft>
        <a:buChar char="•"/>
        <a:defRPr sz="2000">
          <a:solidFill>
            <a:schemeClr val="tx1"/>
          </a:solidFill>
          <a:latin typeface="+mn-lt"/>
        </a:defRPr>
      </a:lvl8pPr>
      <a:lvl9pPr marL="2909888" indent="-269875" algn="l" rtl="0" eaLnBrk="1" fontAlgn="base" hangingPunct="1">
        <a:spcBef>
          <a:spcPct val="0"/>
        </a:spcBef>
        <a:spcAft>
          <a:spcPct val="4000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1987" name="Rectangle 3"/>
          <p:cNvSpPr>
            <a:spLocks noChangeArrowheads="1"/>
          </p:cNvSpPr>
          <p:nvPr/>
        </p:nvSpPr>
        <p:spPr bwMode="ltGray">
          <a:xfrm>
            <a:off x="76200" y="76200"/>
            <a:ext cx="8991600" cy="1258888"/>
          </a:xfrm>
          <a:prstGeom prst="rect">
            <a:avLst/>
          </a:prstGeom>
          <a:solidFill>
            <a:srgbClr val="C41230"/>
          </a:solidFill>
          <a:ln w="9525">
            <a:noFill/>
            <a:miter lim="800000"/>
            <a:headEnd/>
            <a:tailEnd/>
          </a:ln>
          <a:effectLst/>
        </p:spPr>
        <p:txBody>
          <a:bodyPr wrap="none" anchor="ctr"/>
          <a:lstStyle/>
          <a:p>
            <a:pPr algn="ctr" eaLnBrk="0" hangingPunct="0">
              <a:spcBef>
                <a:spcPct val="0"/>
              </a:spcBef>
              <a:defRPr/>
            </a:pPr>
            <a:endParaRPr lang="en-US" sz="2400">
              <a:solidFill>
                <a:srgbClr val="8D010F"/>
              </a:solidFill>
              <a:latin typeface="Times" pitchFamily="18" charset="0"/>
            </a:endParaRPr>
          </a:p>
        </p:txBody>
      </p:sp>
      <p:pic>
        <p:nvPicPr>
          <p:cNvPr id="3075" name="Picture 11" descr="LeedsUniWhit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11925" y="441325"/>
            <a:ext cx="22748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2"/>
          <p:cNvSpPr>
            <a:spLocks noGrp="1" noChangeArrowheads="1"/>
          </p:cNvSpPr>
          <p:nvPr>
            <p:ph type="body" idx="1"/>
          </p:nvPr>
        </p:nvSpPr>
        <p:spPr bwMode="auto">
          <a:xfrm>
            <a:off x="355600" y="1665288"/>
            <a:ext cx="8429625" cy="43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3077" name="Rectangle 4"/>
          <p:cNvSpPr>
            <a:spLocks noGrp="1" noChangeArrowheads="1"/>
          </p:cNvSpPr>
          <p:nvPr>
            <p:ph type="title"/>
          </p:nvPr>
        </p:nvSpPr>
        <p:spPr bwMode="ltGray">
          <a:xfrm>
            <a:off x="355600" y="422275"/>
            <a:ext cx="48768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smtClean="0"/>
              <a:t>Click to edit Master title style</a:t>
            </a:r>
            <a:endParaRPr lang="en-GB" smtClean="0"/>
          </a:p>
        </p:txBody>
      </p:sp>
      <p:sp>
        <p:nvSpPr>
          <p:cNvPr id="41989" name="Rectangle 5"/>
          <p:cNvSpPr>
            <a:spLocks noGrp="1" noChangeArrowheads="1"/>
          </p:cNvSpPr>
          <p:nvPr>
            <p:ph type="dt" sz="half" idx="2"/>
          </p:nvPr>
        </p:nvSpPr>
        <p:spPr bwMode="auto">
          <a:xfrm>
            <a:off x="685800" y="69484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defRPr sz="1400">
                <a:latin typeface="Times" pitchFamily="18" charset="0"/>
              </a:defRPr>
            </a:lvl1pPr>
          </a:lstStyle>
          <a:p>
            <a:pPr>
              <a:defRPr/>
            </a:pPr>
            <a:endParaRPr lang="en-US"/>
          </a:p>
        </p:txBody>
      </p:sp>
      <p:sp>
        <p:nvSpPr>
          <p:cNvPr id="41990" name="Rectangle 6"/>
          <p:cNvSpPr>
            <a:spLocks noGrp="1" noChangeArrowheads="1"/>
          </p:cNvSpPr>
          <p:nvPr>
            <p:ph type="ftr" sz="quarter" idx="3"/>
          </p:nvPr>
        </p:nvSpPr>
        <p:spPr bwMode="auto">
          <a:xfrm>
            <a:off x="3124200" y="6948488"/>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1400">
                <a:latin typeface="Times" pitchFamily="18" charset="0"/>
              </a:defRPr>
            </a:lvl1pPr>
          </a:lstStyle>
          <a:p>
            <a:pPr>
              <a:defRPr/>
            </a:pPr>
            <a:endParaRPr lang="en-US"/>
          </a:p>
        </p:txBody>
      </p:sp>
      <p:sp>
        <p:nvSpPr>
          <p:cNvPr id="41991" name="Rectangle 7"/>
          <p:cNvSpPr>
            <a:spLocks noGrp="1" noChangeArrowheads="1"/>
          </p:cNvSpPr>
          <p:nvPr>
            <p:ph type="sldNum" sz="quarter" idx="4"/>
          </p:nvPr>
        </p:nvSpPr>
        <p:spPr bwMode="auto">
          <a:xfrm>
            <a:off x="6553200" y="69484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400">
                <a:latin typeface="Times" pitchFamily="18" charset="0"/>
              </a:defRPr>
            </a:lvl1pPr>
          </a:lstStyle>
          <a:p>
            <a:pPr>
              <a:defRPr/>
            </a:pPr>
            <a:fld id="{F32A196C-6914-46F0-88A5-F87606AE289A}" type="slidenum">
              <a:rPr lang="en-GB"/>
              <a:pPr>
                <a:defRPr/>
              </a:pPr>
              <a:t>‹#›</a:t>
            </a:fld>
            <a:endParaRPr lang="en-GB"/>
          </a:p>
        </p:txBody>
      </p:sp>
      <p:sp>
        <p:nvSpPr>
          <p:cNvPr id="41994" name="Line 10"/>
          <p:cNvSpPr>
            <a:spLocks noChangeShapeType="1"/>
          </p:cNvSpPr>
          <p:nvPr/>
        </p:nvSpPr>
        <p:spPr bwMode="white">
          <a:xfrm>
            <a:off x="201613" y="1600200"/>
            <a:ext cx="8713787" cy="0"/>
          </a:xfrm>
          <a:prstGeom prst="line">
            <a:avLst/>
          </a:prstGeom>
          <a:noFill/>
          <a:ln w="9525">
            <a:solidFill>
              <a:schemeClr val="bg1"/>
            </a:solidFill>
            <a:round/>
            <a:headEnd/>
            <a:tailEnd/>
          </a:ln>
          <a:effectLst/>
        </p:spPr>
        <p:txBody>
          <a:bodyPr wrap="none" anchor="ctr"/>
          <a:lstStyle/>
          <a:p>
            <a:pPr>
              <a:defRPr/>
            </a:pPr>
            <a:endParaRPr lang="en-GB"/>
          </a:p>
        </p:txBody>
      </p:sp>
    </p:spTree>
    <p:extLst>
      <p:ext uri="{BB962C8B-B14F-4D97-AF65-F5344CB8AC3E}">
        <p14:creationId xmlns:p14="http://schemas.microsoft.com/office/powerpoint/2010/main" val="760421715"/>
      </p:ext>
    </p:extLst>
  </p:cSld>
  <p:clrMap bg1="lt1" tx1="dk1" bg2="lt2" tx2="dk2" accent1="accent1" accent2="accent2" accent3="accent3" accent4="accent4" accent5="accent5" accent6="accent6" hlink="hlink" folHlink="folHlink"/>
  <p:sldLayoutIdLst>
    <p:sldLayoutId id="2147484113" r:id="rId1"/>
    <p:sldLayoutId id="2147484114" r:id="rId2"/>
    <p:sldLayoutId id="2147484115" r:id="rId3"/>
    <p:sldLayoutId id="2147484116" r:id="rId4"/>
    <p:sldLayoutId id="2147484117" r:id="rId5"/>
    <p:sldLayoutId id="2147484118" r:id="rId6"/>
    <p:sldLayoutId id="2147484119" r:id="rId7"/>
    <p:sldLayoutId id="2147484120" r:id="rId8"/>
    <p:sldLayoutId id="2147484121" r:id="rId9"/>
    <p:sldLayoutId id="2147484122" r:id="rId10"/>
    <p:sldLayoutId id="2147484123" r:id="rId11"/>
    <p:sldLayoutId id="2147484124" r:id="rId12"/>
    <p:sldLayoutId id="2147484125" r:id="rId13"/>
    <p:sldLayoutId id="2147484126" r:id="rId14"/>
  </p:sldLayoutIdLst>
  <p:timing>
    <p:tnLst>
      <p:par>
        <p:cTn id="1" dur="indefinite" restart="never" nodeType="tmRoot"/>
      </p:par>
    </p:tnLst>
  </p:timing>
  <p:txStyles>
    <p:titleStyle>
      <a:lvl1pPr algn="l" rtl="0" eaLnBrk="1" fontAlgn="base" hangingPunct="1">
        <a:spcBef>
          <a:spcPct val="0"/>
        </a:spcBef>
        <a:spcAft>
          <a:spcPct val="0"/>
        </a:spcAft>
        <a:defRPr sz="2800">
          <a:solidFill>
            <a:schemeClr val="tx2"/>
          </a:solidFill>
          <a:latin typeface="+mj-lt"/>
          <a:ea typeface="+mj-ea"/>
          <a:cs typeface="+mj-cs"/>
        </a:defRPr>
      </a:lvl1pPr>
      <a:lvl2pPr algn="l" rtl="0" eaLnBrk="1" fontAlgn="base" hangingPunct="1">
        <a:spcBef>
          <a:spcPct val="0"/>
        </a:spcBef>
        <a:spcAft>
          <a:spcPct val="0"/>
        </a:spcAft>
        <a:defRPr sz="2800">
          <a:solidFill>
            <a:schemeClr val="tx2"/>
          </a:solidFill>
          <a:latin typeface="Arial" charset="0"/>
        </a:defRPr>
      </a:lvl2pPr>
      <a:lvl3pPr algn="l" rtl="0" eaLnBrk="1" fontAlgn="base" hangingPunct="1">
        <a:spcBef>
          <a:spcPct val="0"/>
        </a:spcBef>
        <a:spcAft>
          <a:spcPct val="0"/>
        </a:spcAft>
        <a:defRPr sz="2800">
          <a:solidFill>
            <a:schemeClr val="tx2"/>
          </a:solidFill>
          <a:latin typeface="Arial" charset="0"/>
        </a:defRPr>
      </a:lvl3pPr>
      <a:lvl4pPr algn="l" rtl="0" eaLnBrk="1" fontAlgn="base" hangingPunct="1">
        <a:spcBef>
          <a:spcPct val="0"/>
        </a:spcBef>
        <a:spcAft>
          <a:spcPct val="0"/>
        </a:spcAft>
        <a:defRPr sz="2800">
          <a:solidFill>
            <a:schemeClr val="tx2"/>
          </a:solidFill>
          <a:latin typeface="Arial" charset="0"/>
        </a:defRPr>
      </a:lvl4pPr>
      <a:lvl5pPr algn="l" rtl="0" eaLnBrk="1" fontAlgn="base" hangingPunct="1">
        <a:spcBef>
          <a:spcPct val="0"/>
        </a:spcBef>
        <a:spcAft>
          <a:spcPct val="0"/>
        </a:spcAft>
        <a:defRPr sz="2800">
          <a:solidFill>
            <a:schemeClr val="tx2"/>
          </a:solidFill>
          <a:latin typeface="Arial" charset="0"/>
        </a:defRPr>
      </a:lvl5pPr>
      <a:lvl6pPr marL="457200" algn="l" rtl="0" eaLnBrk="1" fontAlgn="base" hangingPunct="1">
        <a:spcBef>
          <a:spcPct val="0"/>
        </a:spcBef>
        <a:spcAft>
          <a:spcPct val="0"/>
        </a:spcAft>
        <a:defRPr sz="2800">
          <a:solidFill>
            <a:schemeClr val="tx2"/>
          </a:solidFill>
          <a:latin typeface="Arial" charset="0"/>
        </a:defRPr>
      </a:lvl6pPr>
      <a:lvl7pPr marL="914400" algn="l" rtl="0" eaLnBrk="1" fontAlgn="base" hangingPunct="1">
        <a:spcBef>
          <a:spcPct val="0"/>
        </a:spcBef>
        <a:spcAft>
          <a:spcPct val="0"/>
        </a:spcAft>
        <a:defRPr sz="2800">
          <a:solidFill>
            <a:schemeClr val="tx2"/>
          </a:solidFill>
          <a:latin typeface="Arial" charset="0"/>
        </a:defRPr>
      </a:lvl7pPr>
      <a:lvl8pPr marL="1371600" algn="l" rtl="0" eaLnBrk="1" fontAlgn="base" hangingPunct="1">
        <a:spcBef>
          <a:spcPct val="0"/>
        </a:spcBef>
        <a:spcAft>
          <a:spcPct val="0"/>
        </a:spcAft>
        <a:defRPr sz="2800">
          <a:solidFill>
            <a:schemeClr val="tx2"/>
          </a:solidFill>
          <a:latin typeface="Arial" charset="0"/>
        </a:defRPr>
      </a:lvl8pPr>
      <a:lvl9pPr marL="1828800" algn="l" rtl="0" eaLnBrk="1" fontAlgn="base" hangingPunct="1">
        <a:spcBef>
          <a:spcPct val="0"/>
        </a:spcBef>
        <a:spcAft>
          <a:spcPct val="0"/>
        </a:spcAft>
        <a:defRPr sz="2800">
          <a:solidFill>
            <a:schemeClr val="tx2"/>
          </a:solidFill>
          <a:latin typeface="Arial" charset="0"/>
        </a:defRPr>
      </a:lvl9pPr>
    </p:titleStyle>
    <p:bodyStyle>
      <a:lvl1pPr algn="l" rtl="0" eaLnBrk="1" fontAlgn="base" hangingPunct="1">
        <a:spcBef>
          <a:spcPct val="0"/>
        </a:spcBef>
        <a:spcAft>
          <a:spcPct val="40000"/>
        </a:spcAft>
        <a:defRPr sz="2400">
          <a:solidFill>
            <a:schemeClr val="tx1"/>
          </a:solidFill>
          <a:latin typeface="+mn-lt"/>
          <a:ea typeface="+mn-ea"/>
          <a:cs typeface="+mn-cs"/>
        </a:defRPr>
      </a:lvl1pPr>
      <a:lvl2pPr marL="271463" indent="-269875" algn="l" rtl="0" eaLnBrk="1" fontAlgn="base" hangingPunct="1">
        <a:spcBef>
          <a:spcPct val="0"/>
        </a:spcBef>
        <a:spcAft>
          <a:spcPct val="40000"/>
        </a:spcAft>
        <a:buChar char="•"/>
        <a:defRPr sz="2000">
          <a:solidFill>
            <a:schemeClr val="tx1"/>
          </a:solidFill>
          <a:latin typeface="+mn-lt"/>
        </a:defRPr>
      </a:lvl2pPr>
      <a:lvl3pPr marL="542925" indent="-269875" algn="l" rtl="0" eaLnBrk="1" fontAlgn="base" hangingPunct="1">
        <a:spcBef>
          <a:spcPct val="0"/>
        </a:spcBef>
        <a:spcAft>
          <a:spcPct val="40000"/>
        </a:spcAft>
        <a:buChar char="•"/>
        <a:defRPr sz="2000">
          <a:solidFill>
            <a:schemeClr val="tx1"/>
          </a:solidFill>
          <a:latin typeface="+mn-lt"/>
        </a:defRPr>
      </a:lvl3pPr>
      <a:lvl4pPr marL="809625" indent="-265113" algn="l" rtl="0" eaLnBrk="1" fontAlgn="base" hangingPunct="1">
        <a:spcBef>
          <a:spcPct val="0"/>
        </a:spcBef>
        <a:spcAft>
          <a:spcPct val="40000"/>
        </a:spcAft>
        <a:buChar char="•"/>
        <a:defRPr sz="2000">
          <a:solidFill>
            <a:schemeClr val="tx1"/>
          </a:solidFill>
          <a:latin typeface="+mn-lt"/>
        </a:defRPr>
      </a:lvl4pPr>
      <a:lvl5pPr marL="1081088" indent="-269875" algn="l" rtl="0" eaLnBrk="1" fontAlgn="base" hangingPunct="1">
        <a:spcBef>
          <a:spcPct val="0"/>
        </a:spcBef>
        <a:spcAft>
          <a:spcPct val="40000"/>
        </a:spcAft>
        <a:buChar char="•"/>
        <a:defRPr sz="2000">
          <a:solidFill>
            <a:schemeClr val="tx1"/>
          </a:solidFill>
          <a:latin typeface="+mn-lt"/>
        </a:defRPr>
      </a:lvl5pPr>
      <a:lvl6pPr marL="1538288" indent="-269875" algn="l" rtl="0" eaLnBrk="1" fontAlgn="base" hangingPunct="1">
        <a:spcBef>
          <a:spcPct val="0"/>
        </a:spcBef>
        <a:spcAft>
          <a:spcPct val="40000"/>
        </a:spcAft>
        <a:buChar char="•"/>
        <a:defRPr sz="2000">
          <a:solidFill>
            <a:schemeClr val="tx1"/>
          </a:solidFill>
          <a:latin typeface="+mn-lt"/>
        </a:defRPr>
      </a:lvl6pPr>
      <a:lvl7pPr marL="1995488" indent="-269875" algn="l" rtl="0" eaLnBrk="1" fontAlgn="base" hangingPunct="1">
        <a:spcBef>
          <a:spcPct val="0"/>
        </a:spcBef>
        <a:spcAft>
          <a:spcPct val="40000"/>
        </a:spcAft>
        <a:buChar char="•"/>
        <a:defRPr sz="2000">
          <a:solidFill>
            <a:schemeClr val="tx1"/>
          </a:solidFill>
          <a:latin typeface="+mn-lt"/>
        </a:defRPr>
      </a:lvl7pPr>
      <a:lvl8pPr marL="2452688" indent="-269875" algn="l" rtl="0" eaLnBrk="1" fontAlgn="base" hangingPunct="1">
        <a:spcBef>
          <a:spcPct val="0"/>
        </a:spcBef>
        <a:spcAft>
          <a:spcPct val="40000"/>
        </a:spcAft>
        <a:buChar char="•"/>
        <a:defRPr sz="2000">
          <a:solidFill>
            <a:schemeClr val="tx1"/>
          </a:solidFill>
          <a:latin typeface="+mn-lt"/>
        </a:defRPr>
      </a:lvl8pPr>
      <a:lvl9pPr marL="2909888" indent="-269875" algn="l" rtl="0" eaLnBrk="1" fontAlgn="base" hangingPunct="1">
        <a:spcBef>
          <a:spcPct val="0"/>
        </a:spcBef>
        <a:spcAft>
          <a:spcPct val="4000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bwMode="auto">
          <a:xfrm>
            <a:off x="355600" y="1665288"/>
            <a:ext cx="8429625" cy="43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1989" name="Rectangle 5"/>
          <p:cNvSpPr>
            <a:spLocks noGrp="1" noChangeArrowheads="1"/>
          </p:cNvSpPr>
          <p:nvPr>
            <p:ph type="dt" sz="half" idx="2"/>
          </p:nvPr>
        </p:nvSpPr>
        <p:spPr bwMode="auto">
          <a:xfrm>
            <a:off x="685800" y="69484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defRPr sz="1400">
                <a:latin typeface="Times" pitchFamily="18" charset="0"/>
              </a:defRPr>
            </a:lvl1pPr>
          </a:lstStyle>
          <a:p>
            <a:pPr>
              <a:defRPr/>
            </a:pPr>
            <a:endParaRPr lang="en-US"/>
          </a:p>
        </p:txBody>
      </p:sp>
      <p:sp>
        <p:nvSpPr>
          <p:cNvPr id="41990" name="Rectangle 6"/>
          <p:cNvSpPr>
            <a:spLocks noGrp="1" noChangeArrowheads="1"/>
          </p:cNvSpPr>
          <p:nvPr>
            <p:ph type="ftr" sz="quarter" idx="3"/>
          </p:nvPr>
        </p:nvSpPr>
        <p:spPr bwMode="auto">
          <a:xfrm>
            <a:off x="3124200" y="6948488"/>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1400">
                <a:latin typeface="Times" pitchFamily="18" charset="0"/>
              </a:defRPr>
            </a:lvl1pPr>
          </a:lstStyle>
          <a:p>
            <a:pPr>
              <a:defRPr/>
            </a:pPr>
            <a:endParaRPr lang="en-US"/>
          </a:p>
        </p:txBody>
      </p:sp>
      <p:sp>
        <p:nvSpPr>
          <p:cNvPr id="41991" name="Rectangle 7"/>
          <p:cNvSpPr>
            <a:spLocks noGrp="1" noChangeArrowheads="1"/>
          </p:cNvSpPr>
          <p:nvPr>
            <p:ph type="sldNum" sz="quarter" idx="4"/>
          </p:nvPr>
        </p:nvSpPr>
        <p:spPr bwMode="auto">
          <a:xfrm>
            <a:off x="6553200" y="69484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400">
                <a:latin typeface="Times" pitchFamily="18" charset="0"/>
              </a:defRPr>
            </a:lvl1pPr>
          </a:lstStyle>
          <a:p>
            <a:pPr>
              <a:defRPr/>
            </a:pPr>
            <a:fld id="{E422F83D-2B18-434B-829A-7BDBD8F97E46}" type="slidenum">
              <a:rPr lang="en-GB"/>
              <a:pPr>
                <a:defRPr/>
              </a:pPr>
              <a:t>‹#›</a:t>
            </a:fld>
            <a:endParaRPr lang="en-GB"/>
          </a:p>
        </p:txBody>
      </p:sp>
      <p:sp>
        <p:nvSpPr>
          <p:cNvPr id="41994" name="Line 10"/>
          <p:cNvSpPr>
            <a:spLocks noChangeShapeType="1"/>
          </p:cNvSpPr>
          <p:nvPr/>
        </p:nvSpPr>
        <p:spPr bwMode="white">
          <a:xfrm>
            <a:off x="201613" y="1600200"/>
            <a:ext cx="8713787" cy="0"/>
          </a:xfrm>
          <a:prstGeom prst="line">
            <a:avLst/>
          </a:prstGeom>
          <a:noFill/>
          <a:ln w="9525">
            <a:solidFill>
              <a:schemeClr val="bg1"/>
            </a:solidFill>
            <a:round/>
            <a:headEnd/>
            <a:tailEnd/>
          </a:ln>
          <a:effectLst/>
        </p:spPr>
        <p:txBody>
          <a:bodyPr wrap="none" anchor="ctr"/>
          <a:lstStyle/>
          <a:p>
            <a:pPr>
              <a:defRPr/>
            </a:pPr>
            <a:endParaRPr lang="en-GB"/>
          </a:p>
        </p:txBody>
      </p:sp>
      <p:grpSp>
        <p:nvGrpSpPr>
          <p:cNvPr id="4103" name="Group 9"/>
          <p:cNvGrpSpPr>
            <a:grpSpLocks/>
          </p:cNvGrpSpPr>
          <p:nvPr/>
        </p:nvGrpSpPr>
        <p:grpSpPr bwMode="auto">
          <a:xfrm>
            <a:off x="79375" y="441325"/>
            <a:ext cx="8983663" cy="900113"/>
            <a:chOff x="79375" y="441325"/>
            <a:chExt cx="8983663" cy="900113"/>
          </a:xfrm>
        </p:grpSpPr>
        <p:sp>
          <p:nvSpPr>
            <p:cNvPr id="12" name="Line 8"/>
            <p:cNvSpPr>
              <a:spLocks noChangeShapeType="1"/>
            </p:cNvSpPr>
            <p:nvPr/>
          </p:nvSpPr>
          <p:spPr bwMode="gray">
            <a:xfrm>
              <a:off x="79375" y="1341438"/>
              <a:ext cx="8983663" cy="0"/>
            </a:xfrm>
            <a:prstGeom prst="line">
              <a:avLst/>
            </a:prstGeom>
            <a:noFill/>
            <a:ln w="9525">
              <a:solidFill>
                <a:schemeClr val="tx1"/>
              </a:solidFill>
              <a:round/>
              <a:headEnd/>
              <a:tailEnd/>
            </a:ln>
            <a:effectLst/>
          </p:spPr>
          <p:txBody>
            <a:bodyPr wrap="none" anchor="ctr"/>
            <a:lstStyle/>
            <a:p>
              <a:pPr>
                <a:defRPr/>
              </a:pPr>
              <a:endParaRPr lang="en-GB"/>
            </a:p>
          </p:txBody>
        </p:sp>
        <p:pic>
          <p:nvPicPr>
            <p:cNvPr id="4106" name="Picture 9" descr="LeedsUniBlack"/>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510338" y="441325"/>
              <a:ext cx="22748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04" name="Rectangle 4"/>
          <p:cNvSpPr>
            <a:spLocks noGrp="1" noChangeArrowheads="1"/>
          </p:cNvSpPr>
          <p:nvPr>
            <p:ph type="title"/>
          </p:nvPr>
        </p:nvSpPr>
        <p:spPr bwMode="ltGray">
          <a:xfrm>
            <a:off x="355600" y="422275"/>
            <a:ext cx="48768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smtClean="0"/>
              <a:t>Click to edit Master title style</a:t>
            </a:r>
            <a:endParaRPr lang="en-GB" smtClean="0"/>
          </a:p>
        </p:txBody>
      </p:sp>
    </p:spTree>
    <p:extLst>
      <p:ext uri="{BB962C8B-B14F-4D97-AF65-F5344CB8AC3E}">
        <p14:creationId xmlns:p14="http://schemas.microsoft.com/office/powerpoint/2010/main" val="191932039"/>
      </p:ext>
    </p:extLst>
  </p:cSld>
  <p:clrMap bg1="lt1" tx1="dk1" bg2="lt2" tx2="dk2" accent1="accent1" accent2="accent2" accent3="accent3" accent4="accent4" accent5="accent5" accent6="accent6" hlink="hlink" folHlink="folHlink"/>
  <p:sldLayoutIdLst>
    <p:sldLayoutId id="2147484128" r:id="rId1"/>
    <p:sldLayoutId id="2147484129" r:id="rId2"/>
    <p:sldLayoutId id="2147484130" r:id="rId3"/>
    <p:sldLayoutId id="2147484131" r:id="rId4"/>
    <p:sldLayoutId id="2147484132" r:id="rId5"/>
    <p:sldLayoutId id="2147484133" r:id="rId6"/>
    <p:sldLayoutId id="2147484134" r:id="rId7"/>
    <p:sldLayoutId id="2147484135" r:id="rId8"/>
    <p:sldLayoutId id="2147484136" r:id="rId9"/>
    <p:sldLayoutId id="2147484137" r:id="rId10"/>
    <p:sldLayoutId id="2147484138" r:id="rId11"/>
    <p:sldLayoutId id="2147484139" r:id="rId12"/>
    <p:sldLayoutId id="2147484140" r:id="rId13"/>
    <p:sldLayoutId id="2147484141" r:id="rId14"/>
    <p:sldLayoutId id="2147484167" r:id="rId15"/>
  </p:sldLayoutIdLst>
  <p:timing>
    <p:tnLst>
      <p:par>
        <p:cTn id="1" dur="indefinite" restart="never" nodeType="tmRoot"/>
      </p:par>
    </p:tnLst>
  </p:timing>
  <p:txStyles>
    <p:titleStyle>
      <a:lvl1pPr algn="l" rtl="0" eaLnBrk="1" fontAlgn="base" hangingPunct="1">
        <a:spcBef>
          <a:spcPct val="0"/>
        </a:spcBef>
        <a:spcAft>
          <a:spcPct val="0"/>
        </a:spcAft>
        <a:defRPr sz="2800">
          <a:solidFill>
            <a:schemeClr val="tx1"/>
          </a:solidFill>
          <a:latin typeface="+mj-lt"/>
          <a:ea typeface="+mj-ea"/>
          <a:cs typeface="+mj-cs"/>
        </a:defRPr>
      </a:lvl1pPr>
      <a:lvl2pPr algn="l" rtl="0" eaLnBrk="1" fontAlgn="base" hangingPunct="1">
        <a:spcBef>
          <a:spcPct val="0"/>
        </a:spcBef>
        <a:spcAft>
          <a:spcPct val="0"/>
        </a:spcAft>
        <a:defRPr sz="2800">
          <a:solidFill>
            <a:schemeClr val="tx1"/>
          </a:solidFill>
          <a:latin typeface="Arial" charset="0"/>
        </a:defRPr>
      </a:lvl2pPr>
      <a:lvl3pPr algn="l" rtl="0" eaLnBrk="1" fontAlgn="base" hangingPunct="1">
        <a:spcBef>
          <a:spcPct val="0"/>
        </a:spcBef>
        <a:spcAft>
          <a:spcPct val="0"/>
        </a:spcAft>
        <a:defRPr sz="2800">
          <a:solidFill>
            <a:schemeClr val="tx1"/>
          </a:solidFill>
          <a:latin typeface="Arial" charset="0"/>
        </a:defRPr>
      </a:lvl3pPr>
      <a:lvl4pPr algn="l" rtl="0" eaLnBrk="1" fontAlgn="base" hangingPunct="1">
        <a:spcBef>
          <a:spcPct val="0"/>
        </a:spcBef>
        <a:spcAft>
          <a:spcPct val="0"/>
        </a:spcAft>
        <a:defRPr sz="2800">
          <a:solidFill>
            <a:schemeClr val="tx1"/>
          </a:solidFill>
          <a:latin typeface="Arial" charset="0"/>
        </a:defRPr>
      </a:lvl4pPr>
      <a:lvl5pPr algn="l" rtl="0" eaLnBrk="1" fontAlgn="base" hangingPunct="1">
        <a:spcBef>
          <a:spcPct val="0"/>
        </a:spcBef>
        <a:spcAft>
          <a:spcPct val="0"/>
        </a:spcAft>
        <a:defRPr sz="2800">
          <a:solidFill>
            <a:schemeClr val="tx1"/>
          </a:solidFill>
          <a:latin typeface="Arial" charset="0"/>
        </a:defRPr>
      </a:lvl5pPr>
      <a:lvl6pPr marL="457200" algn="l" rtl="0" eaLnBrk="1" fontAlgn="base" hangingPunct="1">
        <a:spcBef>
          <a:spcPct val="0"/>
        </a:spcBef>
        <a:spcAft>
          <a:spcPct val="0"/>
        </a:spcAft>
        <a:defRPr sz="2800">
          <a:solidFill>
            <a:schemeClr val="tx2"/>
          </a:solidFill>
          <a:latin typeface="Arial" charset="0"/>
        </a:defRPr>
      </a:lvl6pPr>
      <a:lvl7pPr marL="914400" algn="l" rtl="0" eaLnBrk="1" fontAlgn="base" hangingPunct="1">
        <a:spcBef>
          <a:spcPct val="0"/>
        </a:spcBef>
        <a:spcAft>
          <a:spcPct val="0"/>
        </a:spcAft>
        <a:defRPr sz="2800">
          <a:solidFill>
            <a:schemeClr val="tx2"/>
          </a:solidFill>
          <a:latin typeface="Arial" charset="0"/>
        </a:defRPr>
      </a:lvl7pPr>
      <a:lvl8pPr marL="1371600" algn="l" rtl="0" eaLnBrk="1" fontAlgn="base" hangingPunct="1">
        <a:spcBef>
          <a:spcPct val="0"/>
        </a:spcBef>
        <a:spcAft>
          <a:spcPct val="0"/>
        </a:spcAft>
        <a:defRPr sz="2800">
          <a:solidFill>
            <a:schemeClr val="tx2"/>
          </a:solidFill>
          <a:latin typeface="Arial" charset="0"/>
        </a:defRPr>
      </a:lvl8pPr>
      <a:lvl9pPr marL="1828800" algn="l" rtl="0" eaLnBrk="1" fontAlgn="base" hangingPunct="1">
        <a:spcBef>
          <a:spcPct val="0"/>
        </a:spcBef>
        <a:spcAft>
          <a:spcPct val="0"/>
        </a:spcAft>
        <a:defRPr sz="2800">
          <a:solidFill>
            <a:schemeClr val="tx2"/>
          </a:solidFill>
          <a:latin typeface="Arial" charset="0"/>
        </a:defRPr>
      </a:lvl9pPr>
    </p:titleStyle>
    <p:bodyStyle>
      <a:lvl1pPr algn="l" rtl="0" eaLnBrk="1" fontAlgn="base" hangingPunct="1">
        <a:spcBef>
          <a:spcPct val="0"/>
        </a:spcBef>
        <a:spcAft>
          <a:spcPct val="40000"/>
        </a:spcAft>
        <a:defRPr sz="2400">
          <a:solidFill>
            <a:schemeClr val="tx1"/>
          </a:solidFill>
          <a:latin typeface="+mn-lt"/>
          <a:ea typeface="+mn-ea"/>
          <a:cs typeface="+mn-cs"/>
        </a:defRPr>
      </a:lvl1pPr>
      <a:lvl2pPr marL="271463" indent="-269875" algn="l" rtl="0" eaLnBrk="1" fontAlgn="base" hangingPunct="1">
        <a:spcBef>
          <a:spcPct val="0"/>
        </a:spcBef>
        <a:spcAft>
          <a:spcPct val="40000"/>
        </a:spcAft>
        <a:buChar char="•"/>
        <a:defRPr sz="2000">
          <a:solidFill>
            <a:schemeClr val="tx1"/>
          </a:solidFill>
          <a:latin typeface="+mn-lt"/>
        </a:defRPr>
      </a:lvl2pPr>
      <a:lvl3pPr marL="542925" indent="-269875" algn="l" rtl="0" eaLnBrk="1" fontAlgn="base" hangingPunct="1">
        <a:spcBef>
          <a:spcPct val="0"/>
        </a:spcBef>
        <a:spcAft>
          <a:spcPct val="40000"/>
        </a:spcAft>
        <a:buChar char="•"/>
        <a:defRPr sz="2000">
          <a:solidFill>
            <a:schemeClr val="tx1"/>
          </a:solidFill>
          <a:latin typeface="+mn-lt"/>
        </a:defRPr>
      </a:lvl3pPr>
      <a:lvl4pPr marL="809625" indent="-265113" algn="l" rtl="0" eaLnBrk="1" fontAlgn="base" hangingPunct="1">
        <a:spcBef>
          <a:spcPct val="0"/>
        </a:spcBef>
        <a:spcAft>
          <a:spcPct val="40000"/>
        </a:spcAft>
        <a:buChar char="•"/>
        <a:defRPr sz="2000">
          <a:solidFill>
            <a:schemeClr val="tx1"/>
          </a:solidFill>
          <a:latin typeface="+mn-lt"/>
        </a:defRPr>
      </a:lvl4pPr>
      <a:lvl5pPr marL="1081088" indent="-269875" algn="l" rtl="0" eaLnBrk="1" fontAlgn="base" hangingPunct="1">
        <a:spcBef>
          <a:spcPct val="0"/>
        </a:spcBef>
        <a:spcAft>
          <a:spcPct val="40000"/>
        </a:spcAft>
        <a:buChar char="•"/>
        <a:defRPr sz="2000">
          <a:solidFill>
            <a:schemeClr val="tx1"/>
          </a:solidFill>
          <a:latin typeface="+mn-lt"/>
        </a:defRPr>
      </a:lvl5pPr>
      <a:lvl6pPr marL="1538288" indent="-269875" algn="l" rtl="0" eaLnBrk="1" fontAlgn="base" hangingPunct="1">
        <a:spcBef>
          <a:spcPct val="0"/>
        </a:spcBef>
        <a:spcAft>
          <a:spcPct val="40000"/>
        </a:spcAft>
        <a:buChar char="•"/>
        <a:defRPr sz="2000">
          <a:solidFill>
            <a:schemeClr val="tx1"/>
          </a:solidFill>
          <a:latin typeface="+mn-lt"/>
        </a:defRPr>
      </a:lvl6pPr>
      <a:lvl7pPr marL="1995488" indent="-269875" algn="l" rtl="0" eaLnBrk="1" fontAlgn="base" hangingPunct="1">
        <a:spcBef>
          <a:spcPct val="0"/>
        </a:spcBef>
        <a:spcAft>
          <a:spcPct val="40000"/>
        </a:spcAft>
        <a:buChar char="•"/>
        <a:defRPr sz="2000">
          <a:solidFill>
            <a:schemeClr val="tx1"/>
          </a:solidFill>
          <a:latin typeface="+mn-lt"/>
        </a:defRPr>
      </a:lvl7pPr>
      <a:lvl8pPr marL="2452688" indent="-269875" algn="l" rtl="0" eaLnBrk="1" fontAlgn="base" hangingPunct="1">
        <a:spcBef>
          <a:spcPct val="0"/>
        </a:spcBef>
        <a:spcAft>
          <a:spcPct val="40000"/>
        </a:spcAft>
        <a:buChar char="•"/>
        <a:defRPr sz="2000">
          <a:solidFill>
            <a:schemeClr val="tx1"/>
          </a:solidFill>
          <a:latin typeface="+mn-lt"/>
        </a:defRPr>
      </a:lvl8pPr>
      <a:lvl9pPr marL="2909888" indent="-269875" algn="l" rtl="0" eaLnBrk="1" fontAlgn="base" hangingPunct="1">
        <a:spcBef>
          <a:spcPct val="0"/>
        </a:spcBef>
        <a:spcAft>
          <a:spcPct val="4000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1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16.xml"/></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116.xml"/><Relationship Id="rId6" Type="http://schemas.openxmlformats.org/officeDocument/2006/relationships/hyperlink" Target="http://onlinelibrary.wiley.com/doi/10.1002/2013GL058872/full#grl51487-fig-0001" TargetMode="External"/><Relationship Id="rId5" Type="http://schemas.openxmlformats.org/officeDocument/2006/relationships/image" Target="../media/image16.emf"/><Relationship Id="rId4" Type="http://schemas.openxmlformats.org/officeDocument/2006/relationships/image" Target="../media/image15.emf"/></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24.xml"/><Relationship Id="rId5" Type="http://schemas.openxmlformats.org/officeDocument/2006/relationships/hyperlink" Target="http://onlinelibrary.wiley.com/doi/10.1002/2013GL058872/full#grl51487-fig-0001" TargetMode="Externa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hyperlink" Target="http://onlinelibrary.wiley.com/doi/10.1002/2013GL058872/full#grl51487-fig-0001" TargetMode="External"/><Relationship Id="rId2" Type="http://schemas.openxmlformats.org/officeDocument/2006/relationships/image" Target="../media/image19.png"/><Relationship Id="rId1" Type="http://schemas.openxmlformats.org/officeDocument/2006/relationships/slideLayout" Target="../slideLayouts/slideLayout124.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16.xml"/><Relationship Id="rId4" Type="http://schemas.openxmlformats.org/officeDocument/2006/relationships/hyperlink" Target="http://onlinelibrary.wiley.com/doi/10.1002/2013GL058872/full#grl51487-fig-0001"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5.xml"/></Relationships>
</file>

<file path=ppt/slides/_rels/slide19.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7.xml"/><Relationship Id="rId1" Type="http://schemas.openxmlformats.org/officeDocument/2006/relationships/slideLayout" Target="../slideLayouts/slideLayout142.xml"/><Relationship Id="rId5" Type="http://schemas.openxmlformats.org/officeDocument/2006/relationships/image" Target="../media/image26.png"/><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16.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47.xml"/><Relationship Id="rId6" Type="http://schemas.openxmlformats.org/officeDocument/2006/relationships/hyperlink" Target="http://onlinelibrary.wiley.com/doi/10.1002/2014PA002774/full#palo20236-fig-0004" TargetMode="External"/><Relationship Id="rId5" Type="http://schemas.openxmlformats.org/officeDocument/2006/relationships/hyperlink" Target="http://onlinelibrary.wiley.com/doi/10.1002/palo.v30.9/issuetoc" TargetMode="Externa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18" Type="http://schemas.openxmlformats.org/officeDocument/2006/relationships/image" Target="../media/image44.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png"/><Relationship Id="rId17" Type="http://schemas.openxmlformats.org/officeDocument/2006/relationships/image" Target="../media/image43.png"/><Relationship Id="rId2" Type="http://schemas.openxmlformats.org/officeDocument/2006/relationships/notesSlide" Target="../notesSlides/notesSlide9.xml"/><Relationship Id="rId16" Type="http://schemas.openxmlformats.org/officeDocument/2006/relationships/image" Target="../media/image42.png"/><Relationship Id="rId20" Type="http://schemas.openxmlformats.org/officeDocument/2006/relationships/image" Target="../media/image46.png"/><Relationship Id="rId1" Type="http://schemas.openxmlformats.org/officeDocument/2006/relationships/slideLayout" Target="../slideLayouts/slideLayout141.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5" Type="http://schemas.openxmlformats.org/officeDocument/2006/relationships/image" Target="../media/image41.png"/><Relationship Id="rId10" Type="http://schemas.openxmlformats.org/officeDocument/2006/relationships/image" Target="../media/image36.png"/><Relationship Id="rId19" Type="http://schemas.openxmlformats.org/officeDocument/2006/relationships/image" Target="../media/image45.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40.png"/></Relationships>
</file>

<file path=ppt/slides/_rels/slide22.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18" Type="http://schemas.openxmlformats.org/officeDocument/2006/relationships/image" Target="../media/image43.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png"/><Relationship Id="rId17" Type="http://schemas.openxmlformats.org/officeDocument/2006/relationships/image" Target="../media/image49.png"/><Relationship Id="rId2" Type="http://schemas.openxmlformats.org/officeDocument/2006/relationships/notesSlide" Target="../notesSlides/notesSlide10.xml"/><Relationship Id="rId16" Type="http://schemas.openxmlformats.org/officeDocument/2006/relationships/image" Target="../media/image48.png"/><Relationship Id="rId1" Type="http://schemas.openxmlformats.org/officeDocument/2006/relationships/slideLayout" Target="../slideLayouts/slideLayout141.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5" Type="http://schemas.openxmlformats.org/officeDocument/2006/relationships/image" Target="../media/image47.png"/><Relationship Id="rId10" Type="http://schemas.openxmlformats.org/officeDocument/2006/relationships/image" Target="../media/image36.png"/><Relationship Id="rId19" Type="http://schemas.openxmlformats.org/officeDocument/2006/relationships/image" Target="../media/image44.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1.xml"/><Relationship Id="rId1" Type="http://schemas.openxmlformats.org/officeDocument/2006/relationships/slideLayout" Target="../slideLayouts/slideLayout141.xml"/><Relationship Id="rId4" Type="http://schemas.openxmlformats.org/officeDocument/2006/relationships/image" Target="../media/image51.png"/></Relationships>
</file>

<file path=ppt/slides/_rels/slide24.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png"/><Relationship Id="rId1" Type="http://schemas.openxmlformats.org/officeDocument/2006/relationships/slideLayout" Target="../slideLayouts/slideLayout142.xml"/><Relationship Id="rId4" Type="http://schemas.openxmlformats.org/officeDocument/2006/relationships/image" Target="../media/image54.png"/></Relationships>
</file>

<file path=ppt/slides/_rels/slide2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2.xml"/><Relationship Id="rId1" Type="http://schemas.openxmlformats.org/officeDocument/2006/relationships/slideLayout" Target="../slideLayouts/slideLayout141.xml"/><Relationship Id="rId5" Type="http://schemas.openxmlformats.org/officeDocument/2006/relationships/image" Target="../media/image330.png"/><Relationship Id="rId4" Type="http://schemas.openxmlformats.org/officeDocument/2006/relationships/image" Target="../media/image56.png"/></Relationships>
</file>

<file path=ppt/slides/_rels/slide2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3.xml"/><Relationship Id="rId1" Type="http://schemas.openxmlformats.org/officeDocument/2006/relationships/slideLayout" Target="../slideLayouts/slideLayout141.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2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41.xml"/></Relationships>
</file>

<file path=ppt/slides/_rels/slide2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3.png"/><Relationship Id="rId1" Type="http://schemas.openxmlformats.org/officeDocument/2006/relationships/slideLayout" Target="../slideLayouts/slideLayout141.xml"/></Relationships>
</file>

<file path=ppt/slides/_rels/slide2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4.png"/><Relationship Id="rId1" Type="http://schemas.openxmlformats.org/officeDocument/2006/relationships/slideLayout" Target="../slideLayouts/slideLayout14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16.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41.xml"/></Relationships>
</file>

<file path=ppt/slides/_rels/slide3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141.xml"/></Relationships>
</file>

<file path=ppt/slides/_rels/slide32.xml.rels><?xml version="1.0" encoding="UTF-8" standalone="yes"?>
<Relationships xmlns="http://schemas.openxmlformats.org/package/2006/relationships"><Relationship Id="rId2" Type="http://schemas.openxmlformats.org/officeDocument/2006/relationships/image" Target="../media/image69.emf"/><Relationship Id="rId1" Type="http://schemas.openxmlformats.org/officeDocument/2006/relationships/slideLayout" Target="../slideLayouts/slideLayout14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1.xml"/></Relationships>
</file>

<file path=ppt/slides/_rels/slide34.xml.rels><?xml version="1.0" encoding="UTF-8" standalone="yes"?>
<Relationships xmlns="http://schemas.openxmlformats.org/package/2006/relationships"><Relationship Id="rId3" Type="http://schemas.openxmlformats.org/officeDocument/2006/relationships/hyperlink" Target="http://onlinelibrary.wiley.com/doi/10.1002/2013GL058872/full#grl51487-fig-0001" TargetMode="External"/><Relationship Id="rId2" Type="http://schemas.openxmlformats.org/officeDocument/2006/relationships/image" Target="../media/image70.emf"/><Relationship Id="rId1" Type="http://schemas.openxmlformats.org/officeDocument/2006/relationships/slideLayout" Target="../slideLayouts/slideLayout141.xml"/></Relationships>
</file>

<file path=ppt/slides/_rels/slide35.xml.rels><?xml version="1.0" encoding="UTF-8" standalone="yes"?>
<Relationships xmlns="http://schemas.openxmlformats.org/package/2006/relationships"><Relationship Id="rId3" Type="http://schemas.openxmlformats.org/officeDocument/2006/relationships/hyperlink" Target="http://onlinelibrary.wiley.com/doi/10.1002/2013GL058872/full#grl51487-fig-0001" TargetMode="External"/><Relationship Id="rId2" Type="http://schemas.openxmlformats.org/officeDocument/2006/relationships/image" Target="../media/image71.emf"/><Relationship Id="rId1" Type="http://schemas.openxmlformats.org/officeDocument/2006/relationships/slideLayout" Target="../slideLayouts/slideLayout141.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5.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6.xml"/></Relationships>
</file>

<file path=ppt/slides/_rels/slide9.xml.rels><?xml version="1.0" encoding="UTF-8" standalone="yes"?>
<Relationships xmlns="http://schemas.openxmlformats.org/package/2006/relationships"><Relationship Id="rId3" Type="http://schemas.openxmlformats.org/officeDocument/2006/relationships/hyperlink" Target="http://onlinelibrary.wiley.com/doi/10.1002/2013GL058872/full#grl51487-fig-0001" TargetMode="External"/><Relationship Id="rId2" Type="http://schemas.openxmlformats.org/officeDocument/2006/relationships/image" Target="../media/image11.emf"/><Relationship Id="rId1" Type="http://schemas.openxmlformats.org/officeDocument/2006/relationships/slideLayout" Target="../slideLayouts/slideLayout1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ubtitle 2"/>
          <p:cNvSpPr>
            <a:spLocks noGrp="1"/>
          </p:cNvSpPr>
          <p:nvPr>
            <p:ph idx="1"/>
          </p:nvPr>
        </p:nvSpPr>
        <p:spPr/>
        <p:txBody>
          <a:bodyPr>
            <a:normAutofit/>
          </a:bodyPr>
          <a:lstStyle/>
          <a:p>
            <a:pPr algn="ctr"/>
            <a:r>
              <a:rPr lang="en-GB" sz="3600" b="1" dirty="0"/>
              <a:t>Insights into climate mechanisms and process of a warmer </a:t>
            </a:r>
            <a:r>
              <a:rPr lang="en-GB" sz="3600" b="1" dirty="0" smtClean="0"/>
              <a:t>world</a:t>
            </a:r>
            <a:endParaRPr lang="en-US" sz="3600" b="1" dirty="0" smtClean="0"/>
          </a:p>
          <a:p>
            <a:pPr algn="ctr" eaLnBrk="1" hangingPunct="1"/>
            <a:r>
              <a:rPr lang="en-US" sz="2800" dirty="0" smtClean="0"/>
              <a:t>Alan Haywood</a:t>
            </a:r>
          </a:p>
          <a:p>
            <a:pPr algn="ctr" eaLnBrk="1" hangingPunct="1"/>
            <a:r>
              <a:rPr lang="en-US" sz="2000" dirty="0" smtClean="0"/>
              <a:t>earamh@leeds.ac.uk</a:t>
            </a:r>
            <a:endParaRPr lang="en-US" sz="2000" i="1" dirty="0" smtClean="0"/>
          </a:p>
          <a:p>
            <a:pPr algn="ctr" eaLnBrk="1" hangingPunct="1"/>
            <a:r>
              <a:rPr lang="en-US" sz="2000" i="1" dirty="0" smtClean="0"/>
              <a:t>With important contributions from Aisling Dolan, Daniel Hill, Fergus Howell, Julia Tindall and </a:t>
            </a:r>
            <a:r>
              <a:rPr lang="en-US" sz="2000" i="1" dirty="0" err="1" smtClean="0"/>
              <a:t>PlioMIP1</a:t>
            </a:r>
            <a:r>
              <a:rPr lang="en-US" sz="2000" i="1" dirty="0" smtClean="0"/>
              <a:t> and 2 participants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9333" y="4869160"/>
            <a:ext cx="1881139" cy="1800000"/>
          </a:xfrm>
          <a:prstGeom prst="rect">
            <a:avLst/>
          </a:prstGeom>
        </p:spPr>
      </p:pic>
      <p:pic>
        <p:nvPicPr>
          <p:cNvPr id="1026" name="Picture 2" descr="http://homepages.see.leeds.ac.uk/~eejop/Pictures/Palaeo_at_Leeds_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0925" y="102969"/>
            <a:ext cx="1123877" cy="113074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68560" y="5050848"/>
            <a:ext cx="9143999" cy="523220"/>
          </a:xfrm>
          <a:prstGeom prst="rect">
            <a:avLst/>
          </a:prstGeom>
          <a:noFill/>
        </p:spPr>
        <p:txBody>
          <a:bodyPr wrap="square" rtlCol="0">
            <a:spAutoFit/>
          </a:bodyPr>
          <a:lstStyle/>
          <a:p>
            <a:pPr algn="ctr"/>
            <a:r>
              <a:rPr lang="en-GB" sz="2800" dirty="0" smtClean="0"/>
              <a:t>Chinese Academy of Sciences</a:t>
            </a:r>
            <a:r>
              <a:rPr lang="en-GB" sz="2800" dirty="0"/>
              <a:t> </a:t>
            </a:r>
            <a:r>
              <a:rPr lang="en-GB" sz="2800" dirty="0" smtClean="0"/>
              <a:t>2016</a:t>
            </a:r>
            <a:endParaRPr lang="en-GB" sz="2800" dirty="0" smtClean="0"/>
          </a:p>
        </p:txBody>
      </p:sp>
      <p:sp>
        <p:nvSpPr>
          <p:cNvPr id="6" name="TextBox 5"/>
          <p:cNvSpPr txBox="1"/>
          <p:nvPr/>
        </p:nvSpPr>
        <p:spPr>
          <a:xfrm>
            <a:off x="258820" y="5769160"/>
            <a:ext cx="6552728" cy="738664"/>
          </a:xfrm>
          <a:prstGeom prst="rect">
            <a:avLst/>
          </a:prstGeom>
          <a:noFill/>
        </p:spPr>
        <p:txBody>
          <a:bodyPr wrap="square" rtlCol="0">
            <a:spAutoFit/>
          </a:bodyPr>
          <a:lstStyle/>
          <a:p>
            <a:pPr algn="ctr"/>
            <a:r>
              <a:rPr lang="en-GB" sz="1400" dirty="0"/>
              <a:t>Research leading to these results has received funding from the European Research Council under the European Union’s Seventh Framework Programme (FP7/2007-2013) / ERC grant agreement no. 278636.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70336" y="1412776"/>
            <a:ext cx="7747343" cy="5127592"/>
          </a:xfrm>
          <a:prstGeom prst="rect">
            <a:avLst/>
          </a:prstGeom>
        </p:spPr>
      </p:pic>
      <p:sp>
        <p:nvSpPr>
          <p:cNvPr id="3" name="Title 1"/>
          <p:cNvSpPr txBox="1">
            <a:spLocks/>
          </p:cNvSpPr>
          <p:nvPr/>
        </p:nvSpPr>
        <p:spPr>
          <a:xfrm>
            <a:off x="271264" y="188640"/>
            <a:ext cx="5812904" cy="738188"/>
          </a:xfrm>
          <a:prstGeom prst="rect">
            <a:avLst/>
          </a:prstGeom>
        </p:spPr>
        <p:txBody>
          <a:bodyPr/>
          <a:lstStyle>
            <a:lvl1pPr algn="l" rtl="0" eaLnBrk="1" fontAlgn="base" hangingPunct="1">
              <a:spcBef>
                <a:spcPct val="0"/>
              </a:spcBef>
              <a:spcAft>
                <a:spcPct val="0"/>
              </a:spcAft>
              <a:defRPr sz="2800">
                <a:solidFill>
                  <a:schemeClr val="tx1"/>
                </a:solidFill>
                <a:latin typeface="+mj-lt"/>
                <a:ea typeface="+mj-ea"/>
                <a:cs typeface="+mj-cs"/>
              </a:defRPr>
            </a:lvl1pPr>
            <a:lvl2pPr algn="l" rtl="0" eaLnBrk="1" fontAlgn="base" hangingPunct="1">
              <a:spcBef>
                <a:spcPct val="0"/>
              </a:spcBef>
              <a:spcAft>
                <a:spcPct val="0"/>
              </a:spcAft>
              <a:defRPr sz="2800">
                <a:solidFill>
                  <a:schemeClr val="tx1"/>
                </a:solidFill>
                <a:latin typeface="Arial" charset="0"/>
              </a:defRPr>
            </a:lvl2pPr>
            <a:lvl3pPr algn="l" rtl="0" eaLnBrk="1" fontAlgn="base" hangingPunct="1">
              <a:spcBef>
                <a:spcPct val="0"/>
              </a:spcBef>
              <a:spcAft>
                <a:spcPct val="0"/>
              </a:spcAft>
              <a:defRPr sz="2800">
                <a:solidFill>
                  <a:schemeClr val="tx1"/>
                </a:solidFill>
                <a:latin typeface="Arial" charset="0"/>
              </a:defRPr>
            </a:lvl3pPr>
            <a:lvl4pPr algn="l" rtl="0" eaLnBrk="1" fontAlgn="base" hangingPunct="1">
              <a:spcBef>
                <a:spcPct val="0"/>
              </a:spcBef>
              <a:spcAft>
                <a:spcPct val="0"/>
              </a:spcAft>
              <a:defRPr sz="2800">
                <a:solidFill>
                  <a:schemeClr val="tx1"/>
                </a:solidFill>
                <a:latin typeface="Arial" charset="0"/>
              </a:defRPr>
            </a:lvl4pPr>
            <a:lvl5pPr algn="l" rtl="0" eaLnBrk="1" fontAlgn="base" hangingPunct="1">
              <a:spcBef>
                <a:spcPct val="0"/>
              </a:spcBef>
              <a:spcAft>
                <a:spcPct val="0"/>
              </a:spcAft>
              <a:defRPr sz="2800">
                <a:solidFill>
                  <a:schemeClr val="tx1"/>
                </a:solidFill>
                <a:latin typeface="Arial" charset="0"/>
              </a:defRPr>
            </a:lvl5pPr>
            <a:lvl6pPr marL="457200" algn="l" rtl="0" eaLnBrk="1" fontAlgn="base" hangingPunct="1">
              <a:spcBef>
                <a:spcPct val="0"/>
              </a:spcBef>
              <a:spcAft>
                <a:spcPct val="0"/>
              </a:spcAft>
              <a:defRPr sz="2800">
                <a:solidFill>
                  <a:schemeClr val="tx2"/>
                </a:solidFill>
                <a:latin typeface="Arial" charset="0"/>
              </a:defRPr>
            </a:lvl6pPr>
            <a:lvl7pPr marL="914400" algn="l" rtl="0" eaLnBrk="1" fontAlgn="base" hangingPunct="1">
              <a:spcBef>
                <a:spcPct val="0"/>
              </a:spcBef>
              <a:spcAft>
                <a:spcPct val="0"/>
              </a:spcAft>
              <a:defRPr sz="2800">
                <a:solidFill>
                  <a:schemeClr val="tx2"/>
                </a:solidFill>
                <a:latin typeface="Arial" charset="0"/>
              </a:defRPr>
            </a:lvl7pPr>
            <a:lvl8pPr marL="1371600" algn="l" rtl="0" eaLnBrk="1" fontAlgn="base" hangingPunct="1">
              <a:spcBef>
                <a:spcPct val="0"/>
              </a:spcBef>
              <a:spcAft>
                <a:spcPct val="0"/>
              </a:spcAft>
              <a:defRPr sz="2800">
                <a:solidFill>
                  <a:schemeClr val="tx2"/>
                </a:solidFill>
                <a:latin typeface="Arial" charset="0"/>
              </a:defRPr>
            </a:lvl8pPr>
            <a:lvl9pPr marL="1828800" algn="l" rtl="0" eaLnBrk="1" fontAlgn="base" hangingPunct="1">
              <a:spcBef>
                <a:spcPct val="0"/>
              </a:spcBef>
              <a:spcAft>
                <a:spcPct val="0"/>
              </a:spcAft>
              <a:defRPr sz="2800">
                <a:solidFill>
                  <a:schemeClr val="tx2"/>
                </a:solidFill>
                <a:latin typeface="Arial" charset="0"/>
              </a:defRPr>
            </a:lvl9pPr>
          </a:lstStyle>
          <a:p>
            <a:r>
              <a:rPr lang="en-GB" sz="3200" b="1" kern="0" dirty="0" smtClean="0">
                <a:solidFill>
                  <a:schemeClr val="tx1">
                    <a:lumMod val="50000"/>
                    <a:lumOff val="50000"/>
                  </a:schemeClr>
                </a:solidFill>
                <a:latin typeface="+mn-lt"/>
              </a:rPr>
              <a:t>Energy Balance Analysis –</a:t>
            </a:r>
            <a:r>
              <a:rPr lang="en-GB" sz="3200" b="1" kern="0" dirty="0" err="1" smtClean="0">
                <a:solidFill>
                  <a:schemeClr val="tx1">
                    <a:lumMod val="50000"/>
                    <a:lumOff val="50000"/>
                  </a:schemeClr>
                </a:solidFill>
                <a:latin typeface="+mn-lt"/>
              </a:rPr>
              <a:t>PlioMIP</a:t>
            </a:r>
            <a:r>
              <a:rPr lang="en-GB" sz="3200" b="1" kern="0" dirty="0" smtClean="0">
                <a:solidFill>
                  <a:schemeClr val="tx1">
                    <a:lumMod val="50000"/>
                    <a:lumOff val="50000"/>
                  </a:schemeClr>
                </a:solidFill>
                <a:latin typeface="+mn-lt"/>
              </a:rPr>
              <a:t> Phase 1</a:t>
            </a:r>
            <a:endParaRPr lang="en-GB" sz="3200" b="1" kern="0" dirty="0">
              <a:solidFill>
                <a:schemeClr val="tx1">
                  <a:lumMod val="50000"/>
                  <a:lumOff val="50000"/>
                </a:schemeClr>
              </a:solidFill>
              <a:latin typeface="+mn-lt"/>
            </a:endParaRPr>
          </a:p>
        </p:txBody>
      </p:sp>
      <p:sp>
        <p:nvSpPr>
          <p:cNvPr id="4" name="Text Box 4"/>
          <p:cNvSpPr txBox="1">
            <a:spLocks noChangeArrowheads="1"/>
          </p:cNvSpPr>
          <p:nvPr/>
        </p:nvSpPr>
        <p:spPr bwMode="auto">
          <a:xfrm>
            <a:off x="347257" y="6517552"/>
            <a:ext cx="4632679" cy="3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9pPr>
          </a:lstStyle>
          <a:p>
            <a:r>
              <a:rPr lang="en-GB" altLang="en-US" sz="1089" b="1" dirty="0" smtClean="0">
                <a:latin typeface="Arial" panose="020B0604020202020204" pitchFamily="34" charset="0"/>
              </a:rPr>
              <a:t>Hill et al. (2014). CP</a:t>
            </a:r>
            <a:endParaRPr lang="en-GB" altLang="en-US" sz="1089" b="1" dirty="0">
              <a:latin typeface="Arial" panose="020B0604020202020204" pitchFamily="34" charset="0"/>
            </a:endParaRPr>
          </a:p>
        </p:txBody>
      </p:sp>
    </p:spTree>
    <p:extLst>
      <p:ext uri="{BB962C8B-B14F-4D97-AF65-F5344CB8AC3E}">
        <p14:creationId xmlns:p14="http://schemas.microsoft.com/office/powerpoint/2010/main" val="8852008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79512" y="1772816"/>
            <a:ext cx="2592288" cy="3384376"/>
            <a:chOff x="323528" y="1628800"/>
            <a:chExt cx="4148346" cy="4176464"/>
          </a:xfrm>
        </p:grpSpPr>
        <p:pic>
          <p:nvPicPr>
            <p:cNvPr id="2" name="Picture 1"/>
            <p:cNvPicPr>
              <a:picLocks noChangeAspect="1"/>
            </p:cNvPicPr>
            <p:nvPr/>
          </p:nvPicPr>
          <p:blipFill>
            <a:blip r:embed="rId2"/>
            <a:stretch>
              <a:fillRect/>
            </a:stretch>
          </p:blipFill>
          <p:spPr>
            <a:xfrm>
              <a:off x="323528" y="1628800"/>
              <a:ext cx="4148346" cy="2032670"/>
            </a:xfrm>
            <a:prstGeom prst="rect">
              <a:avLst/>
            </a:prstGeom>
          </p:spPr>
        </p:pic>
        <p:pic>
          <p:nvPicPr>
            <p:cNvPr id="3" name="Picture 2"/>
            <p:cNvPicPr>
              <a:picLocks noChangeAspect="1"/>
            </p:cNvPicPr>
            <p:nvPr/>
          </p:nvPicPr>
          <p:blipFill>
            <a:blip r:embed="rId3"/>
            <a:stretch>
              <a:fillRect/>
            </a:stretch>
          </p:blipFill>
          <p:spPr>
            <a:xfrm>
              <a:off x="323528" y="3645024"/>
              <a:ext cx="4148346" cy="2160240"/>
            </a:xfrm>
            <a:prstGeom prst="rect">
              <a:avLst/>
            </a:prstGeom>
          </p:spPr>
        </p:pic>
      </p:grpSp>
      <p:pic>
        <p:nvPicPr>
          <p:cNvPr id="4" name="Picture 3"/>
          <p:cNvPicPr>
            <a:picLocks noChangeAspect="1"/>
          </p:cNvPicPr>
          <p:nvPr/>
        </p:nvPicPr>
        <p:blipFill>
          <a:blip r:embed="rId4"/>
          <a:stretch>
            <a:fillRect/>
          </a:stretch>
        </p:blipFill>
        <p:spPr>
          <a:xfrm>
            <a:off x="2771800" y="1840317"/>
            <a:ext cx="3312368" cy="3316875"/>
          </a:xfrm>
          <a:prstGeom prst="rect">
            <a:avLst/>
          </a:prstGeom>
        </p:spPr>
      </p:pic>
      <p:pic>
        <p:nvPicPr>
          <p:cNvPr id="7" name="Picture 6"/>
          <p:cNvPicPr>
            <a:picLocks noChangeAspect="1"/>
          </p:cNvPicPr>
          <p:nvPr/>
        </p:nvPicPr>
        <p:blipFill>
          <a:blip r:embed="rId5"/>
          <a:stretch>
            <a:fillRect/>
          </a:stretch>
        </p:blipFill>
        <p:spPr>
          <a:xfrm>
            <a:off x="6090628" y="1733252"/>
            <a:ext cx="2886745" cy="3711972"/>
          </a:xfrm>
          <a:prstGeom prst="rect">
            <a:avLst/>
          </a:prstGeom>
        </p:spPr>
      </p:pic>
      <p:sp>
        <p:nvSpPr>
          <p:cNvPr id="8" name="Text Box 4"/>
          <p:cNvSpPr txBox="1">
            <a:spLocks noChangeArrowheads="1"/>
          </p:cNvSpPr>
          <p:nvPr/>
        </p:nvSpPr>
        <p:spPr bwMode="auto">
          <a:xfrm>
            <a:off x="7380312" y="6517552"/>
            <a:ext cx="4632679" cy="3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9pPr>
          </a:lstStyle>
          <a:p>
            <a:r>
              <a:rPr lang="en-GB" altLang="en-US" sz="1089" b="1" dirty="0" smtClean="0">
                <a:latin typeface="Arial" panose="020B0604020202020204" pitchFamily="34" charset="0"/>
              </a:rPr>
              <a:t>Howell et al. (2016) - CP</a:t>
            </a:r>
            <a:endParaRPr lang="en-GB" altLang="en-US" sz="1089" b="1" dirty="0">
              <a:latin typeface="Arial" panose="020B0604020202020204" pitchFamily="34" charset="0"/>
            </a:endParaRPr>
          </a:p>
        </p:txBody>
      </p:sp>
      <p:sp>
        <p:nvSpPr>
          <p:cNvPr id="9" name="Title 1"/>
          <p:cNvSpPr txBox="1">
            <a:spLocks/>
          </p:cNvSpPr>
          <p:nvPr/>
        </p:nvSpPr>
        <p:spPr>
          <a:xfrm>
            <a:off x="271264" y="188640"/>
            <a:ext cx="5812904" cy="738188"/>
          </a:xfrm>
          <a:prstGeom prst="rect">
            <a:avLst/>
          </a:prstGeom>
        </p:spPr>
        <p:txBody>
          <a:bodyPr/>
          <a:lstStyle>
            <a:lvl1pPr algn="l" rtl="0" eaLnBrk="1" fontAlgn="base" hangingPunct="1">
              <a:spcBef>
                <a:spcPct val="0"/>
              </a:spcBef>
              <a:spcAft>
                <a:spcPct val="0"/>
              </a:spcAft>
              <a:defRPr sz="2800">
                <a:solidFill>
                  <a:schemeClr val="tx1"/>
                </a:solidFill>
                <a:latin typeface="+mj-lt"/>
                <a:ea typeface="+mj-ea"/>
                <a:cs typeface="+mj-cs"/>
              </a:defRPr>
            </a:lvl1pPr>
            <a:lvl2pPr algn="l" rtl="0" eaLnBrk="1" fontAlgn="base" hangingPunct="1">
              <a:spcBef>
                <a:spcPct val="0"/>
              </a:spcBef>
              <a:spcAft>
                <a:spcPct val="0"/>
              </a:spcAft>
              <a:defRPr sz="2800">
                <a:solidFill>
                  <a:schemeClr val="tx1"/>
                </a:solidFill>
                <a:latin typeface="Arial" charset="0"/>
              </a:defRPr>
            </a:lvl2pPr>
            <a:lvl3pPr algn="l" rtl="0" eaLnBrk="1" fontAlgn="base" hangingPunct="1">
              <a:spcBef>
                <a:spcPct val="0"/>
              </a:spcBef>
              <a:spcAft>
                <a:spcPct val="0"/>
              </a:spcAft>
              <a:defRPr sz="2800">
                <a:solidFill>
                  <a:schemeClr val="tx1"/>
                </a:solidFill>
                <a:latin typeface="Arial" charset="0"/>
              </a:defRPr>
            </a:lvl3pPr>
            <a:lvl4pPr algn="l" rtl="0" eaLnBrk="1" fontAlgn="base" hangingPunct="1">
              <a:spcBef>
                <a:spcPct val="0"/>
              </a:spcBef>
              <a:spcAft>
                <a:spcPct val="0"/>
              </a:spcAft>
              <a:defRPr sz="2800">
                <a:solidFill>
                  <a:schemeClr val="tx1"/>
                </a:solidFill>
                <a:latin typeface="Arial" charset="0"/>
              </a:defRPr>
            </a:lvl4pPr>
            <a:lvl5pPr algn="l" rtl="0" eaLnBrk="1" fontAlgn="base" hangingPunct="1">
              <a:spcBef>
                <a:spcPct val="0"/>
              </a:spcBef>
              <a:spcAft>
                <a:spcPct val="0"/>
              </a:spcAft>
              <a:defRPr sz="2800">
                <a:solidFill>
                  <a:schemeClr val="tx1"/>
                </a:solidFill>
                <a:latin typeface="Arial" charset="0"/>
              </a:defRPr>
            </a:lvl5pPr>
            <a:lvl6pPr marL="457200" algn="l" rtl="0" eaLnBrk="1" fontAlgn="base" hangingPunct="1">
              <a:spcBef>
                <a:spcPct val="0"/>
              </a:spcBef>
              <a:spcAft>
                <a:spcPct val="0"/>
              </a:spcAft>
              <a:defRPr sz="2800">
                <a:solidFill>
                  <a:schemeClr val="tx2"/>
                </a:solidFill>
                <a:latin typeface="Arial" charset="0"/>
              </a:defRPr>
            </a:lvl6pPr>
            <a:lvl7pPr marL="914400" algn="l" rtl="0" eaLnBrk="1" fontAlgn="base" hangingPunct="1">
              <a:spcBef>
                <a:spcPct val="0"/>
              </a:spcBef>
              <a:spcAft>
                <a:spcPct val="0"/>
              </a:spcAft>
              <a:defRPr sz="2800">
                <a:solidFill>
                  <a:schemeClr val="tx2"/>
                </a:solidFill>
                <a:latin typeface="Arial" charset="0"/>
              </a:defRPr>
            </a:lvl7pPr>
            <a:lvl8pPr marL="1371600" algn="l" rtl="0" eaLnBrk="1" fontAlgn="base" hangingPunct="1">
              <a:spcBef>
                <a:spcPct val="0"/>
              </a:spcBef>
              <a:spcAft>
                <a:spcPct val="0"/>
              </a:spcAft>
              <a:defRPr sz="2800">
                <a:solidFill>
                  <a:schemeClr val="tx2"/>
                </a:solidFill>
                <a:latin typeface="Arial" charset="0"/>
              </a:defRPr>
            </a:lvl8pPr>
            <a:lvl9pPr marL="1828800" algn="l" rtl="0" eaLnBrk="1" fontAlgn="base" hangingPunct="1">
              <a:spcBef>
                <a:spcPct val="0"/>
              </a:spcBef>
              <a:spcAft>
                <a:spcPct val="0"/>
              </a:spcAft>
              <a:defRPr sz="2800">
                <a:solidFill>
                  <a:schemeClr val="tx2"/>
                </a:solidFill>
                <a:latin typeface="Arial" charset="0"/>
              </a:defRPr>
            </a:lvl9pPr>
          </a:lstStyle>
          <a:p>
            <a:r>
              <a:rPr lang="en-GB" sz="3200" b="1" kern="0" dirty="0" smtClean="0">
                <a:solidFill>
                  <a:schemeClr val="tx1">
                    <a:lumMod val="50000"/>
                    <a:lumOff val="50000"/>
                  </a:schemeClr>
                </a:solidFill>
                <a:latin typeface="+mn-lt"/>
              </a:rPr>
              <a:t>Pre-Industrial and Pliocene sea-ice</a:t>
            </a:r>
            <a:endParaRPr lang="en-GB" sz="3200" b="1" kern="0" dirty="0">
              <a:solidFill>
                <a:schemeClr val="tx1">
                  <a:lumMod val="50000"/>
                  <a:lumOff val="50000"/>
                </a:schemeClr>
              </a:solidFill>
              <a:latin typeface="+mn-lt"/>
            </a:endParaRPr>
          </a:p>
        </p:txBody>
      </p:sp>
      <p:sp>
        <p:nvSpPr>
          <p:cNvPr id="6" name="Rectangle 5"/>
          <p:cNvSpPr/>
          <p:nvPr/>
        </p:nvSpPr>
        <p:spPr>
          <a:xfrm>
            <a:off x="243105" y="5110152"/>
            <a:ext cx="8739414" cy="1631216"/>
          </a:xfrm>
          <a:prstGeom prst="rect">
            <a:avLst/>
          </a:prstGeom>
        </p:spPr>
        <p:txBody>
          <a:bodyPr wrap="square">
            <a:spAutoFit/>
          </a:bodyPr>
          <a:lstStyle/>
          <a:p>
            <a:pPr marL="342900" indent="-342900">
              <a:spcBef>
                <a:spcPts val="0"/>
              </a:spcBef>
              <a:spcAft>
                <a:spcPts val="1200"/>
              </a:spcAft>
              <a:buFont typeface="Arial" panose="020B0604020202020204" pitchFamily="34" charset="0"/>
              <a:buChar char="•"/>
            </a:pPr>
            <a:r>
              <a:rPr lang="en-GB" dirty="0" smtClean="0"/>
              <a:t>Reduced sea-ice in the warm Pliocene.</a:t>
            </a:r>
          </a:p>
          <a:p>
            <a:pPr marL="342900" indent="-342900">
              <a:spcBef>
                <a:spcPts val="0"/>
              </a:spcBef>
              <a:spcAft>
                <a:spcPts val="1200"/>
              </a:spcAft>
              <a:buFont typeface="Arial" panose="020B0604020202020204" pitchFamily="34" charset="0"/>
              <a:buChar char="•"/>
            </a:pPr>
            <a:r>
              <a:rPr lang="en-GB" dirty="0" smtClean="0"/>
              <a:t>Spread in model predicted sea ice extent twice as great for the Pliocene.</a:t>
            </a:r>
          </a:p>
          <a:p>
            <a:pPr marL="342900" indent="-342900">
              <a:spcBef>
                <a:spcPts val="0"/>
              </a:spcBef>
              <a:spcAft>
                <a:spcPts val="1200"/>
              </a:spcAft>
              <a:buFont typeface="Arial" panose="020B0604020202020204" pitchFamily="34" charset="0"/>
              <a:buChar char="•"/>
            </a:pPr>
            <a:r>
              <a:rPr lang="en-GB" dirty="0" smtClean="0"/>
              <a:t>Correlation between predicted temperature and Pliocene Arctic sea ice twice as strong.</a:t>
            </a:r>
            <a:endParaRPr lang="en-GB" dirty="0"/>
          </a:p>
        </p:txBody>
      </p:sp>
      <p:sp>
        <p:nvSpPr>
          <p:cNvPr id="10" name="Text Box 4"/>
          <p:cNvSpPr txBox="1">
            <a:spLocks noChangeArrowheads="1"/>
          </p:cNvSpPr>
          <p:nvPr/>
        </p:nvSpPr>
        <p:spPr bwMode="auto">
          <a:xfrm>
            <a:off x="228240" y="1484784"/>
            <a:ext cx="8736248" cy="248015"/>
          </a:xfrm>
          <a:prstGeom prst="rect">
            <a:avLst/>
          </a:prstGeom>
          <a:noFill/>
          <a:ln w="9525">
            <a:noFill/>
            <a:round/>
            <a:headEnd/>
            <a:tailEnd/>
          </a:ln>
        </p:spPr>
        <p:txBody>
          <a:bodyPr lIns="81638" tIns="49619" rIns="81638" bIns="40819"/>
          <a:lstStyle/>
          <a:p>
            <a:pPr>
              <a:tabLst>
                <a:tab pos="656650" algn="l"/>
                <a:tab pos="1313299" algn="l"/>
                <a:tab pos="1969949" algn="l"/>
                <a:tab pos="2626599" algn="l"/>
                <a:tab pos="3283248" algn="l"/>
                <a:tab pos="3939898" algn="l"/>
                <a:tab pos="4596548" algn="l"/>
                <a:tab pos="5253198" algn="l"/>
                <a:tab pos="5909847" algn="l"/>
              </a:tabLst>
            </a:pPr>
            <a:r>
              <a:rPr lang="en-GB" sz="1800" b="1" dirty="0" smtClean="0">
                <a:solidFill>
                  <a:srgbClr val="000000"/>
                </a:solidFill>
              </a:rPr>
              <a:t>Annual Cycle	          Ann. Cycle STD (extent/thickness)      Relationships</a:t>
            </a:r>
            <a:r>
              <a:rPr lang="en-GB" sz="1800" dirty="0">
                <a:solidFill>
                  <a:srgbClr val="000000"/>
                </a:solidFill>
              </a:rPr>
              <a:t/>
            </a:r>
            <a:br>
              <a:rPr lang="en-GB" sz="1800" dirty="0">
                <a:solidFill>
                  <a:srgbClr val="000000"/>
                </a:solidFill>
              </a:rPr>
            </a:br>
            <a:endParaRPr lang="en-GB" sz="1800" dirty="0">
              <a:solidFill>
                <a:srgbClr val="000000"/>
              </a:solidFill>
              <a:hlinkClick r:id="rId6"/>
            </a:endParaRPr>
          </a:p>
        </p:txBody>
      </p:sp>
    </p:spTree>
    <p:extLst>
      <p:ext uri="{BB962C8B-B14F-4D97-AF65-F5344CB8AC3E}">
        <p14:creationId xmlns:p14="http://schemas.microsoft.com/office/powerpoint/2010/main" val="526964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131112" y="256408"/>
            <a:ext cx="8228160" cy="724320"/>
          </a:xfrm>
        </p:spPr>
        <p:txBody>
          <a:bodyPr vert="horz" wrap="square" lIns="0" tIns="12801" rIns="0" bIns="0" numCol="1" anchor="b" anchorCtr="0" compatLnSpc="1">
            <a:prstTxWarp prst="textNoShape">
              <a:avLst/>
            </a:prstTxWarp>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b="1" dirty="0" smtClean="0">
                <a:solidFill>
                  <a:schemeClr val="tx1">
                    <a:lumMod val="50000"/>
                    <a:lumOff val="50000"/>
                  </a:schemeClr>
                </a:solidFill>
              </a:rPr>
              <a:t>Temperature and sea-ice albedo relationships </a:t>
            </a:r>
            <a:br>
              <a:rPr lang="en-GB" b="1" dirty="0" smtClean="0">
                <a:solidFill>
                  <a:schemeClr val="tx1">
                    <a:lumMod val="50000"/>
                    <a:lumOff val="50000"/>
                  </a:schemeClr>
                </a:solidFill>
              </a:rPr>
            </a:br>
            <a:r>
              <a:rPr lang="en-GB" b="1" dirty="0" smtClean="0">
                <a:solidFill>
                  <a:schemeClr val="tx1">
                    <a:lumMod val="50000"/>
                    <a:lumOff val="50000"/>
                  </a:schemeClr>
                </a:solidFill>
              </a:rPr>
              <a:t>in the Arctic</a:t>
            </a:r>
            <a:endParaRPr lang="en-GB" b="1" dirty="0">
              <a:solidFill>
                <a:schemeClr val="tx1">
                  <a:lumMod val="50000"/>
                  <a:lumOff val="50000"/>
                </a:schemeClr>
              </a:solidFill>
            </a:endParaRPr>
          </a:p>
        </p:txBody>
      </p:sp>
      <p:pic>
        <p:nvPicPr>
          <p:cNvPr id="2051" name="Picture 2"/>
          <p:cNvPicPr>
            <a:picLocks noChangeAspect="1" noChangeArrowheads="1"/>
          </p:cNvPicPr>
          <p:nvPr/>
        </p:nvPicPr>
        <p:blipFill>
          <a:blip r:embed="rId3" cstate="print"/>
          <a:srcRect/>
          <a:stretch>
            <a:fillRect/>
          </a:stretch>
        </p:blipFill>
        <p:spPr bwMode="auto">
          <a:xfrm>
            <a:off x="179512" y="3068960"/>
            <a:ext cx="4364207" cy="3312368"/>
          </a:xfrm>
          <a:prstGeom prst="rect">
            <a:avLst/>
          </a:prstGeom>
          <a:noFill/>
          <a:ln w="9525">
            <a:noFill/>
            <a:round/>
            <a:headEnd/>
            <a:tailEnd/>
          </a:ln>
        </p:spPr>
      </p:pic>
      <p:pic>
        <p:nvPicPr>
          <p:cNvPr id="2052" name="Picture 3"/>
          <p:cNvPicPr>
            <a:picLocks noChangeAspect="1" noChangeArrowheads="1"/>
          </p:cNvPicPr>
          <p:nvPr/>
        </p:nvPicPr>
        <p:blipFill>
          <a:blip r:embed="rId4" cstate="print"/>
          <a:srcRect/>
          <a:stretch>
            <a:fillRect/>
          </a:stretch>
        </p:blipFill>
        <p:spPr bwMode="auto">
          <a:xfrm>
            <a:off x="0" y="360"/>
            <a:ext cx="0" cy="0"/>
          </a:xfrm>
          <a:prstGeom prst="rect">
            <a:avLst/>
          </a:prstGeom>
          <a:noFill/>
          <a:ln w="9525">
            <a:noFill/>
            <a:round/>
            <a:headEnd/>
            <a:tailEnd/>
          </a:ln>
        </p:spPr>
      </p:pic>
      <p:sp>
        <p:nvSpPr>
          <p:cNvPr id="2053" name="Text Box 4"/>
          <p:cNvSpPr txBox="1">
            <a:spLocks noChangeArrowheads="1"/>
          </p:cNvSpPr>
          <p:nvPr/>
        </p:nvSpPr>
        <p:spPr bwMode="auto">
          <a:xfrm>
            <a:off x="115201" y="6565361"/>
            <a:ext cx="6252480" cy="248015"/>
          </a:xfrm>
          <a:prstGeom prst="rect">
            <a:avLst/>
          </a:prstGeom>
          <a:noFill/>
          <a:ln w="9525">
            <a:noFill/>
            <a:round/>
            <a:headEnd/>
            <a:tailEnd/>
          </a:ln>
        </p:spPr>
        <p:txBody>
          <a:bodyPr lIns="81638" tIns="49619" rIns="81638" bIns="40819"/>
          <a:lstStyle/>
          <a:p>
            <a:pPr>
              <a:tabLst>
                <a:tab pos="656650" algn="l"/>
                <a:tab pos="1313299" algn="l"/>
                <a:tab pos="1969949" algn="l"/>
                <a:tab pos="2626599" algn="l"/>
                <a:tab pos="3283248" algn="l"/>
                <a:tab pos="3939898" algn="l"/>
                <a:tab pos="4596548" algn="l"/>
                <a:tab pos="5253198" algn="l"/>
                <a:tab pos="5909847" algn="l"/>
              </a:tabLst>
            </a:pPr>
            <a:r>
              <a:rPr lang="en-GB" sz="998" b="1" dirty="0" smtClean="0">
                <a:solidFill>
                  <a:srgbClr val="000000"/>
                </a:solidFill>
              </a:rPr>
              <a:t>Howell et al. (2014) Geophysical </a:t>
            </a:r>
            <a:r>
              <a:rPr lang="en-GB" sz="998" b="1" dirty="0">
                <a:solidFill>
                  <a:srgbClr val="000000"/>
                </a:solidFill>
              </a:rPr>
              <a:t>Research Letters</a:t>
            </a:r>
            <a:r>
              <a:rPr lang="en-GB" sz="998" dirty="0">
                <a:solidFill>
                  <a:srgbClr val="000000"/>
                </a:solidFill>
              </a:rPr>
              <a:t/>
            </a:r>
            <a:br>
              <a:rPr lang="en-GB" sz="998" dirty="0">
                <a:solidFill>
                  <a:srgbClr val="000000"/>
                </a:solidFill>
              </a:rPr>
            </a:br>
            <a:endParaRPr lang="en-GB" sz="998" dirty="0">
              <a:solidFill>
                <a:srgbClr val="000000"/>
              </a:solidFill>
              <a:hlinkClick r:id="rId5"/>
            </a:endParaRPr>
          </a:p>
        </p:txBody>
      </p:sp>
      <p:sp>
        <p:nvSpPr>
          <p:cNvPr id="2" name="Rectangle 1"/>
          <p:cNvSpPr/>
          <p:nvPr/>
        </p:nvSpPr>
        <p:spPr>
          <a:xfrm>
            <a:off x="4680520" y="3210649"/>
            <a:ext cx="4427984" cy="2954655"/>
          </a:xfrm>
          <a:prstGeom prst="rect">
            <a:avLst/>
          </a:prstGeom>
        </p:spPr>
        <p:txBody>
          <a:bodyPr wrap="square">
            <a:spAutoFit/>
          </a:bodyPr>
          <a:lstStyle/>
          <a:p>
            <a:pPr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GB" dirty="0"/>
              <a:t>Mean annual temperature (°C) anomalies (alternative minus standard) for Pliocene simulations with </a:t>
            </a:r>
            <a:r>
              <a:rPr lang="en-GB" i="1" dirty="0"/>
              <a:t>α</a:t>
            </a:r>
            <a:r>
              <a:rPr lang="en-GB" baseline="-25000" dirty="0"/>
              <a:t>min</a:t>
            </a:r>
            <a:r>
              <a:rPr lang="en-GB" dirty="0"/>
              <a:t> values: (a and d) 0.2, (b and e) 0.3, and (c and f) 0.4. Standard </a:t>
            </a:r>
            <a:r>
              <a:rPr lang="en-GB" i="1" dirty="0"/>
              <a:t>α</a:t>
            </a:r>
            <a:r>
              <a:rPr lang="en-GB" baseline="-25000" dirty="0"/>
              <a:t>min</a:t>
            </a:r>
            <a:r>
              <a:rPr lang="en-GB" dirty="0"/>
              <a:t> is 0.5. </a:t>
            </a:r>
            <a:endParaRPr lang="en-GB" dirty="0" smtClean="0"/>
          </a:p>
          <a:p>
            <a:pPr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en-GB" dirty="0"/>
          </a:p>
          <a:p>
            <a:pPr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GB" dirty="0" smtClean="0"/>
              <a:t>Figures</a:t>
            </a:r>
            <a:r>
              <a:rPr lang="en-GB" dirty="0"/>
              <a:t> a–c show the SAT anomalies, with Figures d–f displaying SST anomalies</a:t>
            </a:r>
            <a:r>
              <a:rPr lang="en-GB" dirty="0" smtClean="0"/>
              <a:t>.</a:t>
            </a:r>
            <a:endParaRPr lang="en-GB" dirty="0"/>
          </a:p>
        </p:txBody>
      </p:sp>
      <p:sp>
        <p:nvSpPr>
          <p:cNvPr id="7" name="Rectangle 6"/>
          <p:cNvSpPr/>
          <p:nvPr/>
        </p:nvSpPr>
        <p:spPr>
          <a:xfrm>
            <a:off x="243105" y="1457489"/>
            <a:ext cx="8739414" cy="1323439"/>
          </a:xfrm>
          <a:prstGeom prst="rect">
            <a:avLst/>
          </a:prstGeom>
        </p:spPr>
        <p:txBody>
          <a:bodyPr wrap="square">
            <a:spAutoFit/>
          </a:bodyPr>
          <a:lstStyle/>
          <a:p>
            <a:pPr marL="342900" indent="-342900">
              <a:spcBef>
                <a:spcPts val="0"/>
              </a:spcBef>
              <a:spcAft>
                <a:spcPts val="1200"/>
              </a:spcAft>
              <a:buFont typeface="Arial" panose="020B0604020202020204" pitchFamily="34" charset="0"/>
              <a:buChar char="•"/>
            </a:pPr>
            <a:r>
              <a:rPr lang="en-GB" dirty="0" smtClean="0"/>
              <a:t>New observations of Arctic sea-ice albedo.</a:t>
            </a:r>
          </a:p>
          <a:p>
            <a:pPr marL="342900" indent="-342900">
              <a:spcBef>
                <a:spcPts val="0"/>
              </a:spcBef>
              <a:spcAft>
                <a:spcPts val="1200"/>
              </a:spcAft>
              <a:buFont typeface="Arial" panose="020B0604020202020204" pitchFamily="34" charset="0"/>
              <a:buChar char="•"/>
            </a:pPr>
            <a:r>
              <a:rPr lang="en-GB" dirty="0" smtClean="0"/>
              <a:t>Changing nature of sea-ice (multi-year/seasonal)</a:t>
            </a:r>
          </a:p>
          <a:p>
            <a:pPr marL="342900" indent="-342900">
              <a:spcBef>
                <a:spcPts val="0"/>
              </a:spcBef>
              <a:spcAft>
                <a:spcPts val="1200"/>
              </a:spcAft>
              <a:buFont typeface="Arial" panose="020B0604020202020204" pitchFamily="34" charset="0"/>
              <a:buChar char="•"/>
            </a:pPr>
            <a:r>
              <a:rPr lang="en-GB" dirty="0" smtClean="0"/>
              <a:t>Is our model overly constrained by mid-20</a:t>
            </a:r>
            <a:r>
              <a:rPr lang="en-GB" baseline="30000" dirty="0" smtClean="0"/>
              <a:t>th</a:t>
            </a:r>
            <a:r>
              <a:rPr lang="en-GB" dirty="0" smtClean="0"/>
              <a:t> Century observations?</a:t>
            </a:r>
            <a:endParaRPr lang="en-GB" dirty="0"/>
          </a:p>
        </p:txBody>
      </p:sp>
    </p:spTree>
    <p:extLst>
      <p:ext uri="{BB962C8B-B14F-4D97-AF65-F5344CB8AC3E}">
        <p14:creationId xmlns:p14="http://schemas.microsoft.com/office/powerpoint/2010/main" val="56493443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51929"/>
            <a:ext cx="8226720" cy="851115"/>
          </a:xfrm>
        </p:spPr>
        <p:txBody>
          <a:bodyPr/>
          <a:lstStyle/>
          <a:p>
            <a:r>
              <a:rPr lang="en-GB" b="1" dirty="0" smtClean="0">
                <a:solidFill>
                  <a:schemeClr val="tx1">
                    <a:lumMod val="50000"/>
                    <a:lumOff val="50000"/>
                  </a:schemeClr>
                </a:solidFill>
              </a:rPr>
              <a:t>Impact on simulated sea-ice trends</a:t>
            </a:r>
            <a:endParaRPr lang="en-GB" b="1" dirty="0">
              <a:solidFill>
                <a:schemeClr val="tx1">
                  <a:lumMod val="50000"/>
                  <a:lumOff val="50000"/>
                </a:schemeClr>
              </a:solidFill>
            </a:endParaRPr>
          </a:p>
        </p:txBody>
      </p:sp>
      <p:pic>
        <p:nvPicPr>
          <p:cNvPr id="5" name="Picture 2"/>
          <p:cNvPicPr>
            <a:picLocks noChangeAspect="1" noChangeArrowheads="1"/>
          </p:cNvPicPr>
          <p:nvPr/>
        </p:nvPicPr>
        <p:blipFill>
          <a:blip r:embed="rId2" cstate="print"/>
          <a:srcRect/>
          <a:stretch>
            <a:fillRect/>
          </a:stretch>
        </p:blipFill>
        <p:spPr bwMode="auto">
          <a:xfrm>
            <a:off x="611560" y="1644509"/>
            <a:ext cx="7738701" cy="4784458"/>
          </a:xfrm>
          <a:prstGeom prst="rect">
            <a:avLst/>
          </a:prstGeom>
          <a:noFill/>
          <a:ln w="9525">
            <a:noFill/>
            <a:round/>
            <a:headEnd/>
            <a:tailEnd/>
          </a:ln>
        </p:spPr>
      </p:pic>
      <p:sp>
        <p:nvSpPr>
          <p:cNvPr id="6" name="Text Box 4"/>
          <p:cNvSpPr txBox="1">
            <a:spLocks noChangeArrowheads="1"/>
          </p:cNvSpPr>
          <p:nvPr/>
        </p:nvSpPr>
        <p:spPr bwMode="auto">
          <a:xfrm>
            <a:off x="115201" y="6565361"/>
            <a:ext cx="6252480" cy="248015"/>
          </a:xfrm>
          <a:prstGeom prst="rect">
            <a:avLst/>
          </a:prstGeom>
          <a:noFill/>
          <a:ln w="9525">
            <a:noFill/>
            <a:round/>
            <a:headEnd/>
            <a:tailEnd/>
          </a:ln>
        </p:spPr>
        <p:txBody>
          <a:bodyPr lIns="81638" tIns="49619" rIns="81638" bIns="40819"/>
          <a:lstStyle/>
          <a:p>
            <a:pPr>
              <a:tabLst>
                <a:tab pos="656650" algn="l"/>
                <a:tab pos="1313299" algn="l"/>
                <a:tab pos="1969949" algn="l"/>
                <a:tab pos="2626599" algn="l"/>
                <a:tab pos="3283248" algn="l"/>
                <a:tab pos="3939898" algn="l"/>
                <a:tab pos="4596548" algn="l"/>
                <a:tab pos="5253198" algn="l"/>
                <a:tab pos="5909847" algn="l"/>
              </a:tabLst>
            </a:pPr>
            <a:r>
              <a:rPr lang="en-GB" sz="998" b="1" dirty="0" smtClean="0">
                <a:solidFill>
                  <a:srgbClr val="000000"/>
                </a:solidFill>
              </a:rPr>
              <a:t>Howell et al. (2014) Geophysical </a:t>
            </a:r>
            <a:r>
              <a:rPr lang="en-GB" sz="998" b="1" dirty="0">
                <a:solidFill>
                  <a:srgbClr val="000000"/>
                </a:solidFill>
              </a:rPr>
              <a:t>Research Letters</a:t>
            </a:r>
            <a:r>
              <a:rPr lang="en-GB" sz="998" dirty="0">
                <a:solidFill>
                  <a:srgbClr val="000000"/>
                </a:solidFill>
              </a:rPr>
              <a:t/>
            </a:r>
            <a:br>
              <a:rPr lang="en-GB" sz="998" dirty="0">
                <a:solidFill>
                  <a:srgbClr val="000000"/>
                </a:solidFill>
              </a:rPr>
            </a:br>
            <a:endParaRPr lang="en-GB" sz="998" dirty="0">
              <a:solidFill>
                <a:srgbClr val="000000"/>
              </a:solidFill>
              <a:hlinkClick r:id="rId3"/>
            </a:endParaRPr>
          </a:p>
        </p:txBody>
      </p:sp>
    </p:spTree>
    <p:extLst>
      <p:ext uri="{BB962C8B-B14F-4D97-AF65-F5344CB8AC3E}">
        <p14:creationId xmlns:p14="http://schemas.microsoft.com/office/powerpoint/2010/main" val="20073308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468544" y="3140968"/>
            <a:ext cx="3456384" cy="3456384"/>
          </a:xfrm>
          <a:prstGeom prst="rect">
            <a:avLst/>
          </a:prstGeom>
        </p:spPr>
      </p:pic>
      <p:pic>
        <p:nvPicPr>
          <p:cNvPr id="8" name="Picture 7"/>
          <p:cNvPicPr>
            <a:picLocks noChangeAspect="1"/>
          </p:cNvPicPr>
          <p:nvPr/>
        </p:nvPicPr>
        <p:blipFill>
          <a:blip r:embed="rId3"/>
          <a:stretch>
            <a:fillRect/>
          </a:stretch>
        </p:blipFill>
        <p:spPr>
          <a:xfrm>
            <a:off x="152400" y="1556792"/>
            <a:ext cx="8740080" cy="4824536"/>
          </a:xfrm>
          <a:prstGeom prst="rect">
            <a:avLst/>
          </a:prstGeom>
        </p:spPr>
      </p:pic>
      <p:sp>
        <p:nvSpPr>
          <p:cNvPr id="4" name="Title 1"/>
          <p:cNvSpPr txBox="1">
            <a:spLocks/>
          </p:cNvSpPr>
          <p:nvPr/>
        </p:nvSpPr>
        <p:spPr>
          <a:xfrm>
            <a:off x="107504" y="-14403"/>
            <a:ext cx="8226720" cy="851115"/>
          </a:xfrm>
          <a:prstGeom prst="rect">
            <a:avLst/>
          </a:prstGeom>
        </p:spPr>
        <p:txBody>
          <a:bodyPr/>
          <a:lstStyle>
            <a:lvl1pPr algn="l" rtl="0" eaLnBrk="1" fontAlgn="base" hangingPunct="1">
              <a:spcBef>
                <a:spcPct val="0"/>
              </a:spcBef>
              <a:spcAft>
                <a:spcPct val="0"/>
              </a:spcAft>
              <a:defRPr sz="2800">
                <a:solidFill>
                  <a:schemeClr val="tx1"/>
                </a:solidFill>
                <a:latin typeface="+mj-lt"/>
                <a:ea typeface="+mj-ea"/>
                <a:cs typeface="+mj-cs"/>
              </a:defRPr>
            </a:lvl1pPr>
            <a:lvl2pPr algn="l" rtl="0" eaLnBrk="1" fontAlgn="base" hangingPunct="1">
              <a:spcBef>
                <a:spcPct val="0"/>
              </a:spcBef>
              <a:spcAft>
                <a:spcPct val="0"/>
              </a:spcAft>
              <a:defRPr sz="2800">
                <a:solidFill>
                  <a:schemeClr val="tx1"/>
                </a:solidFill>
                <a:latin typeface="Arial" charset="0"/>
              </a:defRPr>
            </a:lvl2pPr>
            <a:lvl3pPr algn="l" rtl="0" eaLnBrk="1" fontAlgn="base" hangingPunct="1">
              <a:spcBef>
                <a:spcPct val="0"/>
              </a:spcBef>
              <a:spcAft>
                <a:spcPct val="0"/>
              </a:spcAft>
              <a:defRPr sz="2800">
                <a:solidFill>
                  <a:schemeClr val="tx1"/>
                </a:solidFill>
                <a:latin typeface="Arial" charset="0"/>
              </a:defRPr>
            </a:lvl3pPr>
            <a:lvl4pPr algn="l" rtl="0" eaLnBrk="1" fontAlgn="base" hangingPunct="1">
              <a:spcBef>
                <a:spcPct val="0"/>
              </a:spcBef>
              <a:spcAft>
                <a:spcPct val="0"/>
              </a:spcAft>
              <a:defRPr sz="2800">
                <a:solidFill>
                  <a:schemeClr val="tx1"/>
                </a:solidFill>
                <a:latin typeface="Arial" charset="0"/>
              </a:defRPr>
            </a:lvl4pPr>
            <a:lvl5pPr algn="l" rtl="0" eaLnBrk="1" fontAlgn="base" hangingPunct="1">
              <a:spcBef>
                <a:spcPct val="0"/>
              </a:spcBef>
              <a:spcAft>
                <a:spcPct val="0"/>
              </a:spcAft>
              <a:defRPr sz="2800">
                <a:solidFill>
                  <a:schemeClr val="tx1"/>
                </a:solidFill>
                <a:latin typeface="Arial" charset="0"/>
              </a:defRPr>
            </a:lvl5pPr>
            <a:lvl6pPr marL="457200" algn="l" rtl="0" eaLnBrk="1" fontAlgn="base" hangingPunct="1">
              <a:spcBef>
                <a:spcPct val="0"/>
              </a:spcBef>
              <a:spcAft>
                <a:spcPct val="0"/>
              </a:spcAft>
              <a:defRPr sz="2800">
                <a:solidFill>
                  <a:schemeClr val="tx2"/>
                </a:solidFill>
                <a:latin typeface="Arial" charset="0"/>
              </a:defRPr>
            </a:lvl6pPr>
            <a:lvl7pPr marL="914400" algn="l" rtl="0" eaLnBrk="1" fontAlgn="base" hangingPunct="1">
              <a:spcBef>
                <a:spcPct val="0"/>
              </a:spcBef>
              <a:spcAft>
                <a:spcPct val="0"/>
              </a:spcAft>
              <a:defRPr sz="2800">
                <a:solidFill>
                  <a:schemeClr val="tx2"/>
                </a:solidFill>
                <a:latin typeface="Arial" charset="0"/>
              </a:defRPr>
            </a:lvl7pPr>
            <a:lvl8pPr marL="1371600" algn="l" rtl="0" eaLnBrk="1" fontAlgn="base" hangingPunct="1">
              <a:spcBef>
                <a:spcPct val="0"/>
              </a:spcBef>
              <a:spcAft>
                <a:spcPct val="0"/>
              </a:spcAft>
              <a:defRPr sz="2800">
                <a:solidFill>
                  <a:schemeClr val="tx2"/>
                </a:solidFill>
                <a:latin typeface="Arial" charset="0"/>
              </a:defRPr>
            </a:lvl8pPr>
            <a:lvl9pPr marL="1828800" algn="l" rtl="0" eaLnBrk="1" fontAlgn="base" hangingPunct="1">
              <a:spcBef>
                <a:spcPct val="0"/>
              </a:spcBef>
              <a:spcAft>
                <a:spcPct val="0"/>
              </a:spcAft>
              <a:defRPr sz="2800">
                <a:solidFill>
                  <a:schemeClr val="tx2"/>
                </a:solidFill>
                <a:latin typeface="Arial" charset="0"/>
              </a:defRPr>
            </a:lvl9pPr>
          </a:lstStyle>
          <a:p>
            <a:r>
              <a:rPr lang="en-GB" b="1" kern="0" dirty="0" smtClean="0">
                <a:solidFill>
                  <a:schemeClr val="tx1">
                    <a:lumMod val="50000"/>
                    <a:lumOff val="50000"/>
                  </a:schemeClr>
                </a:solidFill>
              </a:rPr>
              <a:t>A number of other variable to play with</a:t>
            </a:r>
          </a:p>
          <a:p>
            <a:r>
              <a:rPr lang="en-GB" b="1" kern="0" dirty="0" smtClean="0">
                <a:solidFill>
                  <a:schemeClr val="tx1">
                    <a:lumMod val="50000"/>
                    <a:lumOff val="50000"/>
                  </a:schemeClr>
                </a:solidFill>
              </a:rPr>
              <a:t>(orbit and CO</a:t>
            </a:r>
            <a:r>
              <a:rPr lang="en-GB" b="1" kern="0" baseline="-25000" dirty="0" smtClean="0">
                <a:solidFill>
                  <a:schemeClr val="tx1">
                    <a:lumMod val="50000"/>
                    <a:lumOff val="50000"/>
                  </a:schemeClr>
                </a:solidFill>
              </a:rPr>
              <a:t>2</a:t>
            </a:r>
            <a:r>
              <a:rPr lang="en-GB" b="1" kern="0" dirty="0" smtClean="0">
                <a:solidFill>
                  <a:schemeClr val="tx1">
                    <a:lumMod val="50000"/>
                    <a:lumOff val="50000"/>
                  </a:schemeClr>
                </a:solidFill>
              </a:rPr>
              <a:t> in concert with albedo)</a:t>
            </a:r>
            <a:endParaRPr lang="en-GB" b="1" kern="0" dirty="0">
              <a:solidFill>
                <a:schemeClr val="tx1">
                  <a:lumMod val="50000"/>
                  <a:lumOff val="50000"/>
                </a:schemeClr>
              </a:solidFill>
            </a:endParaRPr>
          </a:p>
        </p:txBody>
      </p:sp>
      <p:sp>
        <p:nvSpPr>
          <p:cNvPr id="5" name="Text Box 4"/>
          <p:cNvSpPr txBox="1">
            <a:spLocks noChangeArrowheads="1"/>
          </p:cNvSpPr>
          <p:nvPr/>
        </p:nvSpPr>
        <p:spPr bwMode="auto">
          <a:xfrm>
            <a:off x="115201" y="6565361"/>
            <a:ext cx="6252480" cy="248015"/>
          </a:xfrm>
          <a:prstGeom prst="rect">
            <a:avLst/>
          </a:prstGeom>
          <a:noFill/>
          <a:ln w="9525">
            <a:noFill/>
            <a:round/>
            <a:headEnd/>
            <a:tailEnd/>
          </a:ln>
        </p:spPr>
        <p:txBody>
          <a:bodyPr lIns="81638" tIns="49619" rIns="81638" bIns="40819"/>
          <a:lstStyle/>
          <a:p>
            <a:pPr>
              <a:tabLst>
                <a:tab pos="656650" algn="l"/>
                <a:tab pos="1313299" algn="l"/>
                <a:tab pos="1969949" algn="l"/>
                <a:tab pos="2626599" algn="l"/>
                <a:tab pos="3283248" algn="l"/>
                <a:tab pos="3939898" algn="l"/>
                <a:tab pos="4596548" algn="l"/>
                <a:tab pos="5253198" algn="l"/>
                <a:tab pos="5909847" algn="l"/>
              </a:tabLst>
            </a:pPr>
            <a:r>
              <a:rPr lang="en-GB" sz="998" b="1" dirty="0" smtClean="0">
                <a:solidFill>
                  <a:srgbClr val="000000"/>
                </a:solidFill>
              </a:rPr>
              <a:t>Howell et al. (2016) - EPSL</a:t>
            </a:r>
            <a:r>
              <a:rPr lang="en-GB" sz="998" dirty="0">
                <a:solidFill>
                  <a:srgbClr val="000000"/>
                </a:solidFill>
              </a:rPr>
              <a:t/>
            </a:r>
            <a:br>
              <a:rPr lang="en-GB" sz="998" dirty="0">
                <a:solidFill>
                  <a:srgbClr val="000000"/>
                </a:solidFill>
              </a:rPr>
            </a:br>
            <a:endParaRPr lang="en-GB" sz="998" dirty="0">
              <a:solidFill>
                <a:srgbClr val="000000"/>
              </a:solidFill>
              <a:hlinkClick r:id="rId4"/>
            </a:endParaRPr>
          </a:p>
        </p:txBody>
      </p:sp>
    </p:spTree>
    <p:extLst>
      <p:ext uri="{BB962C8B-B14F-4D97-AF65-F5344CB8AC3E}">
        <p14:creationId xmlns:p14="http://schemas.microsoft.com/office/powerpoint/2010/main" val="7776119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5559772"/>
            <a:ext cx="8534400" cy="317500"/>
          </a:xfrm>
          <a:prstGeom prst="rect">
            <a:avLst/>
          </a:prstGeom>
        </p:spPr>
        <p:txBody>
          <a:bodyPr/>
          <a:lstStyle/>
          <a:p>
            <a:r>
              <a:rPr lang="en-US" i="0" baseline="0" dirty="0">
                <a:latin typeface="Arial"/>
              </a:rPr>
              <a:t> </a:t>
            </a:r>
            <a:r>
              <a:rPr lang="en-US" i="0" baseline="0" dirty="0" smtClean="0">
                <a:latin typeface="Arial"/>
              </a:rPr>
              <a:t>Mean </a:t>
            </a:r>
            <a:r>
              <a:rPr lang="en-US" i="0" baseline="0" dirty="0">
                <a:latin typeface="Arial"/>
              </a:rPr>
              <a:t>annual SAT (°C) anomaly (alternative minus control) </a:t>
            </a:r>
            <a:r>
              <a:rPr lang="en-US" i="0" baseline="0" dirty="0" smtClean="0">
                <a:latin typeface="Arial"/>
              </a:rPr>
              <a:t>for</a:t>
            </a:r>
            <a:r>
              <a:rPr lang="en-US" i="0" dirty="0" smtClean="0">
                <a:latin typeface="Arial"/>
              </a:rPr>
              <a:t> various combinations of </a:t>
            </a:r>
            <a:r>
              <a:rPr lang="en-US" i="0" dirty="0" err="1" smtClean="0">
                <a:latin typeface="Arial"/>
              </a:rPr>
              <a:t>forcings</a:t>
            </a:r>
            <a:r>
              <a:rPr lang="en-US" i="0" dirty="0" smtClean="0">
                <a:latin typeface="Arial"/>
              </a:rPr>
              <a:t> etc.</a:t>
            </a:r>
            <a:endParaRPr lang="en-US" i="0" baseline="0" dirty="0">
              <a:latin typeface="Arial"/>
            </a:endParaRPr>
          </a:p>
        </p:txBody>
      </p:sp>
      <p:sp>
        <p:nvSpPr>
          <p:cNvPr id="4" name="Title 1"/>
          <p:cNvSpPr txBox="1">
            <a:spLocks/>
          </p:cNvSpPr>
          <p:nvPr/>
        </p:nvSpPr>
        <p:spPr>
          <a:xfrm>
            <a:off x="89696" y="116632"/>
            <a:ext cx="8226720" cy="851115"/>
          </a:xfrm>
          <a:prstGeom prst="rect">
            <a:avLst/>
          </a:prstGeom>
        </p:spPr>
        <p:txBody>
          <a:bodyPr/>
          <a:lstStyle>
            <a:lvl1pPr algn="l" rtl="0" eaLnBrk="1" fontAlgn="base" hangingPunct="1">
              <a:spcBef>
                <a:spcPct val="0"/>
              </a:spcBef>
              <a:spcAft>
                <a:spcPct val="0"/>
              </a:spcAft>
              <a:defRPr sz="2800">
                <a:solidFill>
                  <a:schemeClr val="tx1"/>
                </a:solidFill>
                <a:latin typeface="+mj-lt"/>
                <a:ea typeface="+mj-ea"/>
                <a:cs typeface="+mj-cs"/>
              </a:defRPr>
            </a:lvl1pPr>
            <a:lvl2pPr algn="l" rtl="0" eaLnBrk="1" fontAlgn="base" hangingPunct="1">
              <a:spcBef>
                <a:spcPct val="0"/>
              </a:spcBef>
              <a:spcAft>
                <a:spcPct val="0"/>
              </a:spcAft>
              <a:defRPr sz="2800">
                <a:solidFill>
                  <a:schemeClr val="tx1"/>
                </a:solidFill>
                <a:latin typeface="Arial" charset="0"/>
              </a:defRPr>
            </a:lvl2pPr>
            <a:lvl3pPr algn="l" rtl="0" eaLnBrk="1" fontAlgn="base" hangingPunct="1">
              <a:spcBef>
                <a:spcPct val="0"/>
              </a:spcBef>
              <a:spcAft>
                <a:spcPct val="0"/>
              </a:spcAft>
              <a:defRPr sz="2800">
                <a:solidFill>
                  <a:schemeClr val="tx1"/>
                </a:solidFill>
                <a:latin typeface="Arial" charset="0"/>
              </a:defRPr>
            </a:lvl3pPr>
            <a:lvl4pPr algn="l" rtl="0" eaLnBrk="1" fontAlgn="base" hangingPunct="1">
              <a:spcBef>
                <a:spcPct val="0"/>
              </a:spcBef>
              <a:spcAft>
                <a:spcPct val="0"/>
              </a:spcAft>
              <a:defRPr sz="2800">
                <a:solidFill>
                  <a:schemeClr val="tx1"/>
                </a:solidFill>
                <a:latin typeface="Arial" charset="0"/>
              </a:defRPr>
            </a:lvl4pPr>
            <a:lvl5pPr algn="l" rtl="0" eaLnBrk="1" fontAlgn="base" hangingPunct="1">
              <a:spcBef>
                <a:spcPct val="0"/>
              </a:spcBef>
              <a:spcAft>
                <a:spcPct val="0"/>
              </a:spcAft>
              <a:defRPr sz="2800">
                <a:solidFill>
                  <a:schemeClr val="tx1"/>
                </a:solidFill>
                <a:latin typeface="Arial" charset="0"/>
              </a:defRPr>
            </a:lvl5pPr>
            <a:lvl6pPr marL="457200" algn="l" rtl="0" eaLnBrk="1" fontAlgn="base" hangingPunct="1">
              <a:spcBef>
                <a:spcPct val="0"/>
              </a:spcBef>
              <a:spcAft>
                <a:spcPct val="0"/>
              </a:spcAft>
              <a:defRPr sz="2800">
                <a:solidFill>
                  <a:schemeClr val="tx2"/>
                </a:solidFill>
                <a:latin typeface="Arial" charset="0"/>
              </a:defRPr>
            </a:lvl6pPr>
            <a:lvl7pPr marL="914400" algn="l" rtl="0" eaLnBrk="1" fontAlgn="base" hangingPunct="1">
              <a:spcBef>
                <a:spcPct val="0"/>
              </a:spcBef>
              <a:spcAft>
                <a:spcPct val="0"/>
              </a:spcAft>
              <a:defRPr sz="2800">
                <a:solidFill>
                  <a:schemeClr val="tx2"/>
                </a:solidFill>
                <a:latin typeface="Arial" charset="0"/>
              </a:defRPr>
            </a:lvl7pPr>
            <a:lvl8pPr marL="1371600" algn="l" rtl="0" eaLnBrk="1" fontAlgn="base" hangingPunct="1">
              <a:spcBef>
                <a:spcPct val="0"/>
              </a:spcBef>
              <a:spcAft>
                <a:spcPct val="0"/>
              </a:spcAft>
              <a:defRPr sz="2800">
                <a:solidFill>
                  <a:schemeClr val="tx2"/>
                </a:solidFill>
                <a:latin typeface="Arial" charset="0"/>
              </a:defRPr>
            </a:lvl8pPr>
            <a:lvl9pPr marL="1828800" algn="l" rtl="0" eaLnBrk="1" fontAlgn="base" hangingPunct="1">
              <a:spcBef>
                <a:spcPct val="0"/>
              </a:spcBef>
              <a:spcAft>
                <a:spcPct val="0"/>
              </a:spcAft>
              <a:defRPr sz="2800">
                <a:solidFill>
                  <a:schemeClr val="tx2"/>
                </a:solidFill>
                <a:latin typeface="Arial" charset="0"/>
              </a:defRPr>
            </a:lvl9pPr>
          </a:lstStyle>
          <a:p>
            <a:r>
              <a:rPr lang="en-GB" b="1" kern="0" dirty="0" smtClean="0">
                <a:solidFill>
                  <a:schemeClr val="tx1">
                    <a:lumMod val="50000"/>
                    <a:lumOff val="50000"/>
                  </a:schemeClr>
                </a:solidFill>
              </a:rPr>
              <a:t>Impact on simulated high latitude temperatures</a:t>
            </a:r>
            <a:endParaRPr lang="en-GB" b="1" kern="0" dirty="0">
              <a:solidFill>
                <a:schemeClr val="tx1">
                  <a:lumMod val="50000"/>
                  <a:lumOff val="50000"/>
                </a:schemeClr>
              </a:solidFill>
            </a:endParaRPr>
          </a:p>
        </p:txBody>
      </p:sp>
      <p:pic>
        <p:nvPicPr>
          <p:cNvPr id="5" name="Picture 4"/>
          <p:cNvPicPr>
            <a:picLocks noChangeAspect="1"/>
          </p:cNvPicPr>
          <p:nvPr/>
        </p:nvPicPr>
        <p:blipFill>
          <a:blip r:embed="rId2"/>
          <a:stretch>
            <a:fillRect/>
          </a:stretch>
        </p:blipFill>
        <p:spPr>
          <a:xfrm>
            <a:off x="1043608" y="1494430"/>
            <a:ext cx="6943044" cy="3806778"/>
          </a:xfrm>
          <a:prstGeom prst="rect">
            <a:avLst/>
          </a:prstGeom>
        </p:spPr>
      </p:pic>
    </p:spTree>
    <p:extLst>
      <p:ext uri="{BB962C8B-B14F-4D97-AF65-F5344CB8AC3E}">
        <p14:creationId xmlns:p14="http://schemas.microsoft.com/office/powerpoint/2010/main" val="18547569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5205"/>
            <a:ext cx="7886700" cy="893515"/>
          </a:xfrm>
        </p:spPr>
        <p:txBody>
          <a:bodyPr/>
          <a:lstStyle/>
          <a:p>
            <a:r>
              <a:rPr lang="en-GB" b="1" dirty="0" smtClean="0">
                <a:solidFill>
                  <a:schemeClr val="tx1">
                    <a:lumMod val="50000"/>
                    <a:lumOff val="50000"/>
                  </a:schemeClr>
                </a:solidFill>
                <a:latin typeface="Arial" panose="020B0604020202020204" pitchFamily="34" charset="0"/>
                <a:cs typeface="Arial" panose="020B0604020202020204" pitchFamily="34" charset="0"/>
              </a:rPr>
              <a:t>Conclusions – Arctic</a:t>
            </a:r>
            <a:endParaRPr lang="en-GB"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3" name="Rectangle 2"/>
          <p:cNvSpPr/>
          <p:nvPr/>
        </p:nvSpPr>
        <p:spPr>
          <a:xfrm>
            <a:off x="243105" y="1457489"/>
            <a:ext cx="8739414" cy="7694414"/>
          </a:xfrm>
          <a:prstGeom prst="rect">
            <a:avLst/>
          </a:prstGeom>
        </p:spPr>
        <p:txBody>
          <a:bodyPr wrap="square">
            <a:spAutoFit/>
          </a:bodyPr>
          <a:lstStyle/>
          <a:p>
            <a:pPr marL="342900" indent="-342900">
              <a:spcBef>
                <a:spcPts val="0"/>
              </a:spcBef>
              <a:spcAft>
                <a:spcPts val="1200"/>
              </a:spcAft>
              <a:buFont typeface="Arial" panose="020B0604020202020204" pitchFamily="34" charset="0"/>
              <a:buChar char="•"/>
            </a:pPr>
            <a:r>
              <a:rPr lang="en-GB" sz="2400" dirty="0" smtClean="0"/>
              <a:t>Warming amplified in the high latitudes of the NH</a:t>
            </a:r>
          </a:p>
          <a:p>
            <a:pPr marL="342900" indent="-342900">
              <a:spcBef>
                <a:spcPts val="0"/>
              </a:spcBef>
              <a:spcAft>
                <a:spcPts val="1200"/>
              </a:spcAft>
              <a:buFont typeface="Arial" panose="020B0604020202020204" pitchFamily="34" charset="0"/>
              <a:buChar char="•"/>
            </a:pPr>
            <a:r>
              <a:rPr lang="en-GB" sz="2400" dirty="0" smtClean="0"/>
              <a:t>Clear sky albedo and CO</a:t>
            </a:r>
            <a:r>
              <a:rPr lang="en-GB" sz="2400" baseline="-25000" dirty="0" smtClean="0"/>
              <a:t>2</a:t>
            </a:r>
            <a:r>
              <a:rPr lang="en-GB" sz="2400" dirty="0" smtClean="0"/>
              <a:t> primarily responsible </a:t>
            </a:r>
          </a:p>
          <a:p>
            <a:pPr marL="342900" indent="-342900">
              <a:spcBef>
                <a:spcPts val="0"/>
              </a:spcBef>
              <a:spcAft>
                <a:spcPts val="1200"/>
              </a:spcAft>
              <a:buFont typeface="Arial" panose="020B0604020202020204" pitchFamily="34" charset="0"/>
              <a:buChar char="•"/>
            </a:pPr>
            <a:r>
              <a:rPr lang="en-GB" sz="2400" dirty="0" smtClean="0"/>
              <a:t>Spread in model response</a:t>
            </a:r>
          </a:p>
          <a:p>
            <a:pPr marL="342900" indent="-342900">
              <a:spcBef>
                <a:spcPts val="0"/>
              </a:spcBef>
              <a:spcAft>
                <a:spcPts val="1200"/>
              </a:spcAft>
              <a:buFont typeface="Arial" panose="020B0604020202020204" pitchFamily="34" charset="0"/>
              <a:buChar char="•"/>
            </a:pPr>
            <a:r>
              <a:rPr lang="en-GB" sz="2400" dirty="0" smtClean="0"/>
              <a:t>Models more consistent for pre-industrial sea-ice extent than Pliocene sea-ice extent</a:t>
            </a:r>
          </a:p>
          <a:p>
            <a:pPr marL="342900" indent="-342900">
              <a:spcBef>
                <a:spcPts val="0"/>
              </a:spcBef>
              <a:spcAft>
                <a:spcPts val="1200"/>
              </a:spcAft>
              <a:buFont typeface="Arial" panose="020B0604020202020204" pitchFamily="34" charset="0"/>
              <a:buChar char="•"/>
            </a:pPr>
            <a:r>
              <a:rPr lang="en-GB" sz="2400" dirty="0" smtClean="0"/>
              <a:t>Seasonally sea ice free in 4/8 models</a:t>
            </a:r>
          </a:p>
          <a:p>
            <a:pPr marL="342900" indent="-342900">
              <a:spcBef>
                <a:spcPts val="0"/>
              </a:spcBef>
              <a:spcAft>
                <a:spcPts val="1200"/>
              </a:spcAft>
              <a:buFont typeface="Arial" panose="020B0604020202020204" pitchFamily="34" charset="0"/>
              <a:buChar char="•"/>
            </a:pPr>
            <a:r>
              <a:rPr lang="en-GB" sz="2400" dirty="0" smtClean="0"/>
              <a:t>Uncertainty in sea-ice albedo/temperature relationships can alter a models response</a:t>
            </a:r>
          </a:p>
          <a:p>
            <a:pPr marL="342900" indent="-342900">
              <a:spcBef>
                <a:spcPts val="0"/>
              </a:spcBef>
              <a:spcAft>
                <a:spcPts val="1200"/>
              </a:spcAft>
              <a:buFont typeface="Arial" panose="020B0604020202020204" pitchFamily="34" charset="0"/>
              <a:buChar char="•"/>
            </a:pPr>
            <a:r>
              <a:rPr lang="en-GB" sz="2400" dirty="0" smtClean="0"/>
              <a:t>Uncertainties in CO</a:t>
            </a:r>
            <a:r>
              <a:rPr lang="en-GB" sz="2400" baseline="-25000" dirty="0" smtClean="0"/>
              <a:t>2</a:t>
            </a:r>
            <a:r>
              <a:rPr lang="en-GB" sz="2400" dirty="0" smtClean="0"/>
              <a:t> forcing, orbital forcing also very important and change can drastically change model predictions</a:t>
            </a:r>
          </a:p>
          <a:p>
            <a:pPr marL="342900" indent="-342900">
              <a:spcBef>
                <a:spcPts val="0"/>
              </a:spcBef>
              <a:spcAft>
                <a:spcPts val="1200"/>
              </a:spcAft>
              <a:buFont typeface="Arial" panose="020B0604020202020204" pitchFamily="34" charset="0"/>
              <a:buChar char="•"/>
            </a:pPr>
            <a:endParaRPr lang="en-GB" sz="2400" dirty="0" smtClean="0"/>
          </a:p>
          <a:p>
            <a:pPr marL="342900" indent="-342900">
              <a:spcBef>
                <a:spcPts val="0"/>
              </a:spcBef>
              <a:spcAft>
                <a:spcPts val="1200"/>
              </a:spcAft>
              <a:buFont typeface="Arial" panose="020B0604020202020204" pitchFamily="34" charset="0"/>
              <a:buChar char="•"/>
            </a:pPr>
            <a:endParaRPr lang="en-GB" sz="2400" dirty="0" smtClean="0"/>
          </a:p>
          <a:p>
            <a:pPr marL="342900" indent="-342900">
              <a:spcBef>
                <a:spcPts val="0"/>
              </a:spcBef>
              <a:spcAft>
                <a:spcPts val="1200"/>
              </a:spcAft>
              <a:buFont typeface="Arial" panose="020B0604020202020204" pitchFamily="34" charset="0"/>
              <a:buChar char="•"/>
            </a:pPr>
            <a:endParaRPr lang="en-GB" sz="2400" dirty="0" smtClean="0"/>
          </a:p>
          <a:p>
            <a:pPr marL="342900" indent="-342900">
              <a:spcBef>
                <a:spcPts val="0"/>
              </a:spcBef>
              <a:spcAft>
                <a:spcPts val="1200"/>
              </a:spcAft>
              <a:buFont typeface="Arial" panose="020B0604020202020204" pitchFamily="34" charset="0"/>
              <a:buChar char="•"/>
            </a:pPr>
            <a:endParaRPr lang="en-GB" sz="2400" dirty="0" smtClean="0"/>
          </a:p>
          <a:p>
            <a:pPr marL="342900" indent="-342900">
              <a:spcBef>
                <a:spcPts val="0"/>
              </a:spcBef>
              <a:spcAft>
                <a:spcPts val="1200"/>
              </a:spcAft>
              <a:buFont typeface="Arial" panose="020B0604020202020204" pitchFamily="34" charset="0"/>
              <a:buChar char="•"/>
            </a:pPr>
            <a:endParaRPr lang="en-GB" sz="2400" dirty="0"/>
          </a:p>
        </p:txBody>
      </p:sp>
    </p:spTree>
    <p:extLst>
      <p:ext uri="{BB962C8B-B14F-4D97-AF65-F5344CB8AC3E}">
        <p14:creationId xmlns:p14="http://schemas.microsoft.com/office/powerpoint/2010/main" val="16373654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ncache-mauganscorp.netdna-ssl.com/cropped-wallpapers/496/496623-1920x1080-%5bDesktopNexus.com%5d.jpg?st=QY73RwA0KzWvhNbe7jVrPA&amp;e=14720354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9907"/>
            <a:ext cx="9144000" cy="6887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82548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264" y="188640"/>
            <a:ext cx="4876800" cy="738188"/>
          </a:xfrm>
        </p:spPr>
        <p:txBody>
          <a:bodyPr/>
          <a:lstStyle/>
          <a:p>
            <a:r>
              <a:rPr lang="en-GB" sz="3200" b="1" dirty="0" smtClean="0">
                <a:solidFill>
                  <a:srgbClr val="FFC000"/>
                </a:solidFill>
                <a:latin typeface="+mn-lt"/>
              </a:rPr>
              <a:t>Specific questions</a:t>
            </a:r>
            <a:endParaRPr lang="en-GB" sz="3200" b="1" dirty="0">
              <a:solidFill>
                <a:srgbClr val="FFC000"/>
              </a:solidFill>
              <a:latin typeface="+mn-lt"/>
            </a:endParaRPr>
          </a:p>
        </p:txBody>
      </p:sp>
      <p:sp>
        <p:nvSpPr>
          <p:cNvPr id="3" name="TextBox 2"/>
          <p:cNvSpPr txBox="1"/>
          <p:nvPr/>
        </p:nvSpPr>
        <p:spPr>
          <a:xfrm>
            <a:off x="179512" y="1479784"/>
            <a:ext cx="8712967" cy="5109091"/>
          </a:xfrm>
          <a:prstGeom prst="rect">
            <a:avLst/>
          </a:prstGeom>
          <a:noFill/>
        </p:spPr>
        <p:txBody>
          <a:bodyPr wrap="square" rtlCol="0">
            <a:spAutoFit/>
          </a:bodyPr>
          <a:lstStyle/>
          <a:p>
            <a:pPr indent="-514350">
              <a:spcBef>
                <a:spcPts val="0"/>
              </a:spcBef>
              <a:spcAft>
                <a:spcPts val="1200"/>
              </a:spcAft>
              <a:buFont typeface="+mj-lt"/>
              <a:buAutoNum type="arabicPeriod"/>
            </a:pPr>
            <a:r>
              <a:rPr lang="en-GB" sz="2800" dirty="0" smtClean="0"/>
              <a:t>How was the structure of El Ni</a:t>
            </a:r>
            <a:r>
              <a:rPr lang="en-GB" sz="2800" dirty="0" smtClean="0">
                <a:latin typeface="Arial"/>
                <a:cs typeface="Arial"/>
              </a:rPr>
              <a:t>ñ</a:t>
            </a:r>
            <a:r>
              <a:rPr lang="en-GB" sz="2800" dirty="0" smtClean="0"/>
              <a:t>o different in the Pliocene? </a:t>
            </a:r>
            <a:r>
              <a:rPr lang="en-GB" sz="2400" dirty="0" smtClean="0"/>
              <a:t>(</a:t>
            </a:r>
            <a:r>
              <a:rPr lang="en-GB" sz="2400" i="1" dirty="0" smtClean="0"/>
              <a:t>2500 year HadCM3 simulation)</a:t>
            </a:r>
            <a:endParaRPr lang="en-GB" sz="2800" i="1" dirty="0" smtClean="0"/>
          </a:p>
          <a:p>
            <a:pPr indent="-514350">
              <a:spcBef>
                <a:spcPts val="0"/>
              </a:spcBef>
              <a:spcAft>
                <a:spcPts val="1200"/>
              </a:spcAft>
              <a:buFont typeface="+mj-lt"/>
              <a:buAutoNum type="arabicPeriod" startAt="2"/>
            </a:pPr>
            <a:r>
              <a:rPr lang="en-GB" sz="2800" dirty="0" smtClean="0"/>
              <a:t>What are the reasons for these differences? </a:t>
            </a:r>
            <a:r>
              <a:rPr lang="en-GB" sz="2400" i="1" dirty="0" smtClean="0"/>
              <a:t>(including relationship with the Pacific Decadal Oscillation)</a:t>
            </a:r>
            <a:endParaRPr lang="en-GB" sz="2800" i="1" dirty="0" smtClean="0"/>
          </a:p>
          <a:p>
            <a:pPr indent="-457200">
              <a:spcBef>
                <a:spcPts val="0"/>
              </a:spcBef>
              <a:spcAft>
                <a:spcPts val="1200"/>
              </a:spcAft>
              <a:buAutoNum type="arabicPeriod" startAt="2"/>
            </a:pPr>
            <a:r>
              <a:rPr lang="en-GB" sz="2800" dirty="0" smtClean="0"/>
              <a:t>What would Pliocene El-Niño look like in marine proxy data?</a:t>
            </a:r>
          </a:p>
          <a:p>
            <a:pPr indent="-457200">
              <a:spcBef>
                <a:spcPts val="0"/>
              </a:spcBef>
              <a:spcAft>
                <a:spcPts val="1200"/>
              </a:spcAft>
              <a:buAutoNum type="arabicPeriod" startAt="2"/>
            </a:pPr>
            <a:endParaRPr lang="en-GB" sz="2800" dirty="0"/>
          </a:p>
          <a:p>
            <a:pPr>
              <a:spcBef>
                <a:spcPts val="0"/>
              </a:spcBef>
              <a:spcAft>
                <a:spcPts val="1200"/>
              </a:spcAft>
            </a:pPr>
            <a:endParaRPr lang="en-GB" sz="2800" dirty="0"/>
          </a:p>
          <a:p>
            <a:pPr>
              <a:spcBef>
                <a:spcPts val="0"/>
              </a:spcBef>
              <a:spcAft>
                <a:spcPts val="1200"/>
              </a:spcAft>
            </a:pPr>
            <a:r>
              <a:rPr lang="en-GB" sz="2800" dirty="0" smtClean="0"/>
              <a:t>4.  Which regions provide a good representation of Pliocene El Niño?</a:t>
            </a:r>
            <a:endParaRPr lang="en-GB" sz="2800" dirty="0"/>
          </a:p>
        </p:txBody>
      </p:sp>
      <p:grpSp>
        <p:nvGrpSpPr>
          <p:cNvPr id="17" name="Group 16"/>
          <p:cNvGrpSpPr/>
          <p:nvPr/>
        </p:nvGrpSpPr>
        <p:grpSpPr>
          <a:xfrm>
            <a:off x="467544" y="4383360"/>
            <a:ext cx="8136904" cy="1061864"/>
            <a:chOff x="1547664" y="4437112"/>
            <a:chExt cx="8136904" cy="1061864"/>
          </a:xfrm>
        </p:grpSpPr>
        <p:sp>
          <p:nvSpPr>
            <p:cNvPr id="4" name="Rectangle 3"/>
            <p:cNvSpPr/>
            <p:nvPr/>
          </p:nvSpPr>
          <p:spPr bwMode="auto">
            <a:xfrm>
              <a:off x="1547664" y="4437112"/>
              <a:ext cx="2592288" cy="385192"/>
            </a:xfrm>
            <a:prstGeom prst="rect">
              <a:avLst/>
            </a:prstGeom>
            <a:solidFill>
              <a:schemeClr val="hlink"/>
            </a:solidFill>
            <a:ln w="317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HadCM3</a:t>
              </a:r>
              <a:r>
                <a:rPr kumimoji="0" lang="en-GB" sz="2000" b="0" i="0" u="none" strike="noStrike" cap="none" normalizeH="0" dirty="0" smtClean="0">
                  <a:ln>
                    <a:noFill/>
                  </a:ln>
                  <a:solidFill>
                    <a:schemeClr val="tx1"/>
                  </a:solidFill>
                  <a:effectLst/>
                  <a:latin typeface="Arial" charset="0"/>
                </a:rPr>
                <a:t> </a:t>
              </a:r>
              <a:r>
                <a:rPr kumimoji="0" lang="en-GB" sz="2000" b="0" i="0" u="none" strike="noStrike" cap="none" normalizeH="0" baseline="0" dirty="0" smtClean="0">
                  <a:ln>
                    <a:noFill/>
                  </a:ln>
                  <a:solidFill>
                    <a:schemeClr val="tx1"/>
                  </a:solidFill>
                  <a:effectLst/>
                  <a:latin typeface="Arial" charset="0"/>
                </a:rPr>
                <a:t>temperature</a:t>
              </a:r>
            </a:p>
          </p:txBody>
        </p:sp>
        <p:sp>
          <p:nvSpPr>
            <p:cNvPr id="5" name="Rectangle 4"/>
            <p:cNvSpPr/>
            <p:nvPr/>
          </p:nvSpPr>
          <p:spPr bwMode="auto">
            <a:xfrm>
              <a:off x="1547665" y="5110336"/>
              <a:ext cx="2592288" cy="388640"/>
            </a:xfrm>
            <a:prstGeom prst="rect">
              <a:avLst/>
            </a:prstGeom>
            <a:solidFill>
              <a:schemeClr val="hlink"/>
            </a:solidFill>
            <a:ln w="317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algn="ctr"/>
              <a:r>
                <a:rPr kumimoji="0" lang="en-GB" sz="2000" b="0" i="0" u="none" strike="noStrike" cap="none" normalizeH="0" baseline="0" dirty="0" smtClean="0">
                  <a:ln>
                    <a:noFill/>
                  </a:ln>
                  <a:solidFill>
                    <a:schemeClr val="tx1"/>
                  </a:solidFill>
                  <a:effectLst/>
                  <a:latin typeface="Arial" charset="0"/>
                </a:rPr>
                <a:t>HadCM3 </a:t>
              </a:r>
              <a:r>
                <a:rPr lang="el-GR" dirty="0"/>
                <a:t>δ</a:t>
              </a:r>
              <a:r>
                <a:rPr lang="en-GB" baseline="30000" dirty="0" smtClean="0"/>
                <a:t>18</a:t>
              </a:r>
              <a:r>
                <a:rPr lang="en-GB" dirty="0" smtClean="0"/>
                <a:t>O</a:t>
              </a:r>
              <a:r>
                <a:rPr lang="en-GB" baseline="-25000" dirty="0" smtClean="0"/>
                <a:t>sw</a:t>
              </a:r>
              <a:endParaRPr lang="en-GB" dirty="0"/>
            </a:p>
          </p:txBody>
        </p:sp>
        <p:sp>
          <p:nvSpPr>
            <p:cNvPr id="6" name="Rectangle 5"/>
            <p:cNvSpPr/>
            <p:nvPr/>
          </p:nvSpPr>
          <p:spPr bwMode="auto">
            <a:xfrm>
              <a:off x="4847810" y="4772000"/>
              <a:ext cx="1956438" cy="385192"/>
            </a:xfrm>
            <a:prstGeom prst="rect">
              <a:avLst/>
            </a:prstGeom>
            <a:solidFill>
              <a:schemeClr val="hlink"/>
            </a:solidFill>
            <a:ln w="317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Transfer</a:t>
              </a:r>
              <a:r>
                <a:rPr kumimoji="0" lang="en-GB" sz="2000" b="0" i="0" u="none" strike="noStrike" cap="none" normalizeH="0" dirty="0" smtClean="0">
                  <a:ln>
                    <a:noFill/>
                  </a:ln>
                  <a:solidFill>
                    <a:schemeClr val="tx1"/>
                  </a:solidFill>
                  <a:effectLst/>
                  <a:latin typeface="Arial" charset="0"/>
                </a:rPr>
                <a:t> </a:t>
              </a:r>
              <a:r>
                <a:rPr kumimoji="0" lang="en-GB" sz="2000" b="0" i="0" u="none" strike="noStrike" cap="none" normalizeH="0" baseline="0" dirty="0" smtClean="0">
                  <a:ln>
                    <a:noFill/>
                  </a:ln>
                  <a:solidFill>
                    <a:schemeClr val="tx1"/>
                  </a:solidFill>
                  <a:effectLst/>
                  <a:latin typeface="Arial" charset="0"/>
                </a:rPr>
                <a:t>function</a:t>
              </a:r>
            </a:p>
          </p:txBody>
        </p:sp>
        <p:cxnSp>
          <p:nvCxnSpPr>
            <p:cNvPr id="8" name="Straight Arrow Connector 7"/>
            <p:cNvCxnSpPr/>
            <p:nvPr/>
          </p:nvCxnSpPr>
          <p:spPr bwMode="auto">
            <a:xfrm>
              <a:off x="4175958" y="4557700"/>
              <a:ext cx="599846" cy="264604"/>
            </a:xfrm>
            <a:prstGeom prst="straightConnector1">
              <a:avLst/>
            </a:prstGeom>
            <a:solidFill>
              <a:schemeClr val="hlink"/>
            </a:solidFill>
            <a:ln w="3175" cap="flat" cmpd="sng" algn="ctr">
              <a:solidFill>
                <a:schemeClr val="tx1"/>
              </a:solidFill>
              <a:prstDash val="solid"/>
              <a:round/>
              <a:headEnd type="none" w="med" len="med"/>
              <a:tailEnd type="triangle"/>
            </a:ln>
            <a:effectLst/>
          </p:spPr>
        </p:cxnSp>
        <p:cxnSp>
          <p:nvCxnSpPr>
            <p:cNvPr id="10" name="Straight Arrow Connector 9"/>
            <p:cNvCxnSpPr>
              <a:stCxn id="5" idx="3"/>
            </p:cNvCxnSpPr>
            <p:nvPr/>
          </p:nvCxnSpPr>
          <p:spPr bwMode="auto">
            <a:xfrm flipV="1">
              <a:off x="4139953" y="5063480"/>
              <a:ext cx="612068" cy="241176"/>
            </a:xfrm>
            <a:prstGeom prst="straightConnector1">
              <a:avLst/>
            </a:prstGeom>
            <a:solidFill>
              <a:schemeClr val="hlink"/>
            </a:solidFill>
            <a:ln w="3175" cap="flat" cmpd="sng" algn="ctr">
              <a:solidFill>
                <a:schemeClr val="tx1"/>
              </a:solidFill>
              <a:prstDash val="solid"/>
              <a:round/>
              <a:headEnd type="none" w="med" len="med"/>
              <a:tailEnd type="triangle"/>
            </a:ln>
            <a:effectLst/>
          </p:spPr>
        </p:cxnSp>
        <p:cxnSp>
          <p:nvCxnSpPr>
            <p:cNvPr id="12" name="Straight Arrow Connector 11"/>
            <p:cNvCxnSpPr/>
            <p:nvPr/>
          </p:nvCxnSpPr>
          <p:spPr bwMode="auto">
            <a:xfrm>
              <a:off x="6948264" y="4991472"/>
              <a:ext cx="563843" cy="0"/>
            </a:xfrm>
            <a:prstGeom prst="straightConnector1">
              <a:avLst/>
            </a:prstGeom>
            <a:solidFill>
              <a:schemeClr val="hlink"/>
            </a:solidFill>
            <a:ln w="3175" cap="flat" cmpd="sng" algn="ctr">
              <a:solidFill>
                <a:schemeClr val="tx1"/>
              </a:solidFill>
              <a:prstDash val="solid"/>
              <a:round/>
              <a:headEnd type="none" w="med" len="med"/>
              <a:tailEnd type="triangle"/>
            </a:ln>
            <a:effectLst/>
          </p:spPr>
        </p:cxnSp>
        <p:sp>
          <p:nvSpPr>
            <p:cNvPr id="13" name="Rectangle 12"/>
            <p:cNvSpPr/>
            <p:nvPr/>
          </p:nvSpPr>
          <p:spPr bwMode="auto">
            <a:xfrm>
              <a:off x="7584114" y="4725144"/>
              <a:ext cx="2100454" cy="432048"/>
            </a:xfrm>
            <a:prstGeom prst="rect">
              <a:avLst/>
            </a:prstGeom>
            <a:solidFill>
              <a:schemeClr val="hlink"/>
            </a:solidFill>
            <a:ln w="317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algn="ctr"/>
              <a:r>
                <a:rPr lang="en-GB" dirty="0" smtClean="0"/>
                <a:t>Modelled </a:t>
              </a:r>
              <a:r>
                <a:rPr lang="el-GR" dirty="0" smtClean="0"/>
                <a:t>δ</a:t>
              </a:r>
              <a:r>
                <a:rPr lang="en-GB" baseline="30000" dirty="0" smtClean="0"/>
                <a:t>18</a:t>
              </a:r>
              <a:r>
                <a:rPr lang="en-GB" dirty="0" smtClean="0"/>
                <a:t>O</a:t>
              </a:r>
              <a:r>
                <a:rPr lang="en-GB" baseline="-25000" dirty="0" smtClean="0"/>
                <a:t>c</a:t>
              </a:r>
            </a:p>
          </p:txBody>
        </p:sp>
      </p:grpSp>
    </p:spTree>
    <p:extLst>
      <p:ext uri="{BB962C8B-B14F-4D97-AF65-F5344CB8AC3E}">
        <p14:creationId xmlns:p14="http://schemas.microsoft.com/office/powerpoint/2010/main" val="28012230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00615" y="53181"/>
            <a:ext cx="6159500" cy="738188"/>
          </a:xfrm>
        </p:spPr>
        <p:txBody>
          <a:bodyPr>
            <a:normAutofit fontScale="90000"/>
          </a:bodyPr>
          <a:lstStyle/>
          <a:p>
            <a:r>
              <a:rPr lang="en-GB" sz="3200" b="1" dirty="0" smtClean="0">
                <a:solidFill>
                  <a:srgbClr val="FFC000"/>
                </a:solidFill>
                <a:latin typeface="Arial" panose="020B0604020202020204" pitchFamily="34" charset="0"/>
                <a:cs typeface="Arial" panose="020B0604020202020204" pitchFamily="34" charset="0"/>
              </a:rPr>
              <a:t>The modelling </a:t>
            </a:r>
            <a:r>
              <a:rPr lang="en-GB" sz="3200" b="1" dirty="0" smtClean="0">
                <a:solidFill>
                  <a:srgbClr val="FFC000"/>
                </a:solidFill>
                <a:latin typeface="Arial" panose="020B0604020202020204" pitchFamily="34" charset="0"/>
                <a:cs typeface="Arial" panose="020B0604020202020204" pitchFamily="34" charset="0"/>
                <a:sym typeface="Wingdings" panose="05000000000000000000" pitchFamily="2" charset="2"/>
              </a:rPr>
              <a:t> water isotopes</a:t>
            </a:r>
            <a:endParaRPr lang="en-GB" sz="3200" b="1" dirty="0">
              <a:solidFill>
                <a:srgbClr val="FFC000"/>
              </a:solidFill>
              <a:latin typeface="Arial" panose="020B0604020202020204" pitchFamily="34" charset="0"/>
              <a:cs typeface="Arial" panose="020B0604020202020204" pitchFamily="34" charset="0"/>
            </a:endParaRPr>
          </a:p>
        </p:txBody>
      </p:sp>
      <p:sp>
        <p:nvSpPr>
          <p:cNvPr id="3" name="Content Placeholder 2"/>
          <p:cNvSpPr>
            <a:spLocks noGrp="1"/>
          </p:cNvSpPr>
          <p:nvPr>
            <p:ph idx="4294967295"/>
          </p:nvPr>
        </p:nvSpPr>
        <p:spPr>
          <a:xfrm>
            <a:off x="200615" y="1167482"/>
            <a:ext cx="10148888" cy="4349750"/>
          </a:xfrm>
        </p:spPr>
        <p:txBody>
          <a:bodyPr/>
          <a:lstStyle/>
          <a:p>
            <a:r>
              <a:rPr lang="en-GB" dirty="0" smtClean="0"/>
              <a:t>HadCM3 coupled atmosphere-ocean – </a:t>
            </a:r>
            <a:r>
              <a:rPr lang="en-GB" b="1" dirty="0" smtClean="0"/>
              <a:t>water</a:t>
            </a:r>
            <a:r>
              <a:rPr lang="en-GB" dirty="0" smtClean="0"/>
              <a:t> </a:t>
            </a:r>
            <a:r>
              <a:rPr lang="en-GB" b="1" dirty="0" smtClean="0"/>
              <a:t>isotope</a:t>
            </a:r>
            <a:r>
              <a:rPr lang="en-GB" dirty="0" smtClean="0"/>
              <a:t> GCM</a:t>
            </a:r>
          </a:p>
          <a:p>
            <a:pPr marL="342900" indent="-342900">
              <a:buFont typeface="Arial" pitchFamily="34" charset="0"/>
              <a:buChar char="•"/>
            </a:pPr>
            <a:endParaRPr lang="en-GB" dirty="0" smtClean="0"/>
          </a:p>
          <a:p>
            <a:endParaRPr lang="en-GB" dirty="0" smtClean="0"/>
          </a:p>
          <a:p>
            <a:endParaRPr lang="en-GB" dirty="0" smtClean="0"/>
          </a:p>
          <a:p>
            <a:pPr marL="342900" indent="-342900">
              <a:buFont typeface="Arial" pitchFamily="34" charset="0"/>
              <a:buChar char="•"/>
            </a:pPr>
            <a:endParaRPr lang="en-GB" dirty="0" smtClean="0"/>
          </a:p>
          <a:p>
            <a:pPr marL="342900" indent="-342900">
              <a:buFont typeface="Arial" pitchFamily="34" charset="0"/>
              <a:buChar char="•"/>
            </a:pPr>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6030" y="1548115"/>
            <a:ext cx="5248169" cy="3419475"/>
          </a:xfrm>
          <a:prstGeom prst="rect">
            <a:avLst/>
          </a:prstGeom>
        </p:spPr>
      </p:pic>
      <p:pic>
        <p:nvPicPr>
          <p:cNvPr id="7"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1845064"/>
            <a:ext cx="2360486" cy="2160000"/>
          </a:xfrm>
          <a:prstGeom prst="rect">
            <a:avLst/>
          </a:prstGeom>
        </p:spPr>
      </p:pic>
      <p:sp>
        <p:nvSpPr>
          <p:cNvPr id="4" name="TextBox 3"/>
          <p:cNvSpPr txBox="1"/>
          <p:nvPr/>
        </p:nvSpPr>
        <p:spPr>
          <a:xfrm>
            <a:off x="1763688" y="3537240"/>
            <a:ext cx="184731" cy="400110"/>
          </a:xfrm>
          <a:prstGeom prst="rect">
            <a:avLst/>
          </a:prstGeom>
          <a:noFill/>
        </p:spPr>
        <p:txBody>
          <a:bodyPr wrap="none" rtlCol="0">
            <a:spAutoFit/>
          </a:bodyPr>
          <a:lstStyle/>
          <a:p>
            <a:endParaRPr lang="en-GB" dirty="0"/>
          </a:p>
        </p:txBody>
      </p:sp>
      <p:grpSp>
        <p:nvGrpSpPr>
          <p:cNvPr id="9" name="Group 8"/>
          <p:cNvGrpSpPr/>
          <p:nvPr/>
        </p:nvGrpSpPr>
        <p:grpSpPr>
          <a:xfrm>
            <a:off x="200615" y="4601216"/>
            <a:ext cx="3988477" cy="2412000"/>
            <a:chOff x="200615" y="4601216"/>
            <a:chExt cx="3988477" cy="2412000"/>
          </a:xfrm>
        </p:grpSpPr>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3855" t="5426" r="3209" b="13511"/>
            <a:stretch/>
          </p:blipFill>
          <p:spPr>
            <a:xfrm>
              <a:off x="200615" y="4601216"/>
              <a:ext cx="3988477" cy="2412000"/>
            </a:xfrm>
            <a:prstGeom prst="rect">
              <a:avLst/>
            </a:prstGeom>
          </p:spPr>
        </p:pic>
        <p:sp>
          <p:nvSpPr>
            <p:cNvPr id="5" name="TextBox 4"/>
            <p:cNvSpPr txBox="1"/>
            <p:nvPr/>
          </p:nvSpPr>
          <p:spPr>
            <a:xfrm>
              <a:off x="1691680" y="4705980"/>
              <a:ext cx="907621" cy="523220"/>
            </a:xfrm>
            <a:prstGeom prst="rect">
              <a:avLst/>
            </a:prstGeom>
            <a:noFill/>
          </p:spPr>
          <p:txBody>
            <a:bodyPr wrap="none" rtlCol="0">
              <a:spAutoFit/>
            </a:bodyPr>
            <a:lstStyle/>
            <a:p>
              <a:r>
                <a:rPr lang="en-GB" sz="2800" dirty="0" smtClean="0">
                  <a:latin typeface="Symbol" panose="05050102010706020507" pitchFamily="18" charset="2"/>
                </a:rPr>
                <a:t>d</a:t>
              </a:r>
              <a:r>
                <a:rPr lang="en-GB" sz="2800" baseline="30000" dirty="0" smtClean="0">
                  <a:latin typeface="+mj-lt"/>
                </a:rPr>
                <a:t>18</a:t>
              </a:r>
              <a:r>
                <a:rPr lang="en-GB" sz="2800" dirty="0" smtClean="0">
                  <a:latin typeface="+mj-lt"/>
                </a:rPr>
                <a:t>O</a:t>
              </a:r>
              <a:endParaRPr lang="en-GB" sz="2800" dirty="0">
                <a:latin typeface="Symbol" panose="05050102010706020507" pitchFamily="18" charset="2"/>
              </a:endParaRPr>
            </a:p>
          </p:txBody>
        </p:sp>
      </p:grpSp>
      <p:cxnSp>
        <p:nvCxnSpPr>
          <p:cNvPr id="11" name="Straight Connector 10"/>
          <p:cNvCxnSpPr/>
          <p:nvPr/>
        </p:nvCxnSpPr>
        <p:spPr>
          <a:xfrm>
            <a:off x="50239" y="900000"/>
            <a:ext cx="891424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91108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5135292" y="1502564"/>
            <a:ext cx="3710629" cy="1638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9pPr>
          </a:lstStyle>
          <a:p>
            <a:r>
              <a:rPr lang="en-GB" altLang="en-US" sz="1800" b="1" dirty="0">
                <a:latin typeface="Arial" panose="020B0604020202020204" pitchFamily="34" charset="0"/>
              </a:rPr>
              <a:t>HadCM3 predictions </a:t>
            </a:r>
            <a:r>
              <a:rPr lang="en-GB" altLang="en-US" sz="1800" dirty="0">
                <a:latin typeface="Arial" panose="020B0604020202020204" pitchFamily="34" charset="0"/>
              </a:rPr>
              <a:t>for a future climate-change experiment and a</a:t>
            </a:r>
            <a:r>
              <a:rPr lang="en-GB" altLang="en-US" sz="1800" dirty="0" smtClean="0">
                <a:latin typeface="Arial" panose="020B0604020202020204" pitchFamily="34" charset="0"/>
              </a:rPr>
              <a:t> </a:t>
            </a:r>
            <a:r>
              <a:rPr lang="en-GB" altLang="en-US" sz="1800" dirty="0">
                <a:latin typeface="Arial" panose="020B0604020202020204" pitchFamily="34" charset="0"/>
              </a:rPr>
              <a:t>Maastrichtian </a:t>
            </a:r>
            <a:r>
              <a:rPr lang="en-GB" altLang="en-US" sz="1800" dirty="0" smtClean="0">
                <a:latin typeface="Arial" panose="020B0604020202020204" pitchFamily="34" charset="0"/>
              </a:rPr>
              <a:t>experiment:</a:t>
            </a:r>
          </a:p>
          <a:p>
            <a:endParaRPr lang="en-GB" altLang="en-US" sz="1800" dirty="0">
              <a:latin typeface="Arial" panose="020B0604020202020204" pitchFamily="34" charset="0"/>
            </a:endParaRPr>
          </a:p>
          <a:p>
            <a:endParaRPr lang="en-GB" altLang="en-US" sz="1800" dirty="0" smtClean="0">
              <a:latin typeface="Arial" panose="020B0604020202020204" pitchFamily="34" charset="0"/>
            </a:endParaRPr>
          </a:p>
          <a:p>
            <a:r>
              <a:rPr lang="en-GB" altLang="en-US" sz="1800" dirty="0" smtClean="0">
                <a:latin typeface="Arial" panose="020B0604020202020204" pitchFamily="34" charset="0"/>
              </a:rPr>
              <a:t>Annual Mean P-E response to a doubling of CO</a:t>
            </a:r>
            <a:r>
              <a:rPr lang="en-GB" altLang="en-US" sz="1800" baseline="-25000" dirty="0" smtClean="0">
                <a:latin typeface="Arial" panose="020B0604020202020204" pitchFamily="34" charset="0"/>
              </a:rPr>
              <a:t>2</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3361" y="6334921"/>
            <a:ext cx="682560" cy="3715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283" y="1412776"/>
            <a:ext cx="4750197" cy="492214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251520" y="6431768"/>
            <a:ext cx="4632679" cy="3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9pPr>
          </a:lstStyle>
          <a:p>
            <a:r>
              <a:rPr lang="en-GB" altLang="en-US" sz="1089" b="1" dirty="0" smtClean="0">
                <a:latin typeface="Arial" panose="020B0604020202020204" pitchFamily="34" charset="0"/>
              </a:rPr>
              <a:t>Haywood </a:t>
            </a:r>
            <a:r>
              <a:rPr lang="en-GB" altLang="en-US" sz="1089" b="1" dirty="0">
                <a:latin typeface="Arial" panose="020B0604020202020204" pitchFamily="34" charset="0"/>
              </a:rPr>
              <a:t>et al. Phil. Trans. R. Soc. A </a:t>
            </a:r>
            <a:r>
              <a:rPr lang="en-GB" altLang="en-US" sz="1089" b="1" dirty="0" smtClean="0">
                <a:latin typeface="Arial" panose="020B0604020202020204" pitchFamily="34" charset="0"/>
              </a:rPr>
              <a:t>2011;369:933-956.</a:t>
            </a:r>
            <a:endParaRPr lang="en-GB" altLang="en-US" sz="1089" b="1" dirty="0">
              <a:latin typeface="Arial" panose="020B0604020202020204" pitchFamily="34" charset="0"/>
            </a:endParaRPr>
          </a:p>
        </p:txBody>
      </p:sp>
      <p:sp>
        <p:nvSpPr>
          <p:cNvPr id="2" name="Rectangle 1"/>
          <p:cNvSpPr/>
          <p:nvPr/>
        </p:nvSpPr>
        <p:spPr bwMode="auto">
          <a:xfrm>
            <a:off x="278283" y="3068960"/>
            <a:ext cx="4750197" cy="1584176"/>
          </a:xfrm>
          <a:prstGeom prst="rect">
            <a:avLst/>
          </a:prstGeom>
          <a:noFill/>
          <a:ln w="25400" cap="flat" cmpd="sng" algn="ctr">
            <a:solidFill>
              <a:schemeClr val="accent2"/>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p:txBody>
      </p:sp>
      <p:sp>
        <p:nvSpPr>
          <p:cNvPr id="8" name="Title 2"/>
          <p:cNvSpPr txBox="1">
            <a:spLocks/>
          </p:cNvSpPr>
          <p:nvPr/>
        </p:nvSpPr>
        <p:spPr>
          <a:xfrm>
            <a:off x="355600" y="170532"/>
            <a:ext cx="4876800" cy="738188"/>
          </a:xfrm>
          <a:prstGeom prst="rect">
            <a:avLst/>
          </a:prstGeom>
        </p:spPr>
        <p:txBody>
          <a:bodyPr/>
          <a:lstStyle>
            <a:lvl1pPr algn="l" rtl="0" eaLnBrk="1" fontAlgn="base" hangingPunct="1">
              <a:spcBef>
                <a:spcPct val="0"/>
              </a:spcBef>
              <a:spcAft>
                <a:spcPct val="0"/>
              </a:spcAft>
              <a:defRPr sz="2800">
                <a:solidFill>
                  <a:schemeClr val="tx1"/>
                </a:solidFill>
                <a:latin typeface="+mj-lt"/>
                <a:ea typeface="+mj-ea"/>
                <a:cs typeface="+mj-cs"/>
              </a:defRPr>
            </a:lvl1pPr>
            <a:lvl2pPr algn="l" rtl="0" eaLnBrk="1" fontAlgn="base" hangingPunct="1">
              <a:spcBef>
                <a:spcPct val="0"/>
              </a:spcBef>
              <a:spcAft>
                <a:spcPct val="0"/>
              </a:spcAft>
              <a:defRPr sz="2800">
                <a:solidFill>
                  <a:schemeClr val="tx1"/>
                </a:solidFill>
                <a:latin typeface="Arial" charset="0"/>
              </a:defRPr>
            </a:lvl2pPr>
            <a:lvl3pPr algn="l" rtl="0" eaLnBrk="1" fontAlgn="base" hangingPunct="1">
              <a:spcBef>
                <a:spcPct val="0"/>
              </a:spcBef>
              <a:spcAft>
                <a:spcPct val="0"/>
              </a:spcAft>
              <a:defRPr sz="2800">
                <a:solidFill>
                  <a:schemeClr val="tx1"/>
                </a:solidFill>
                <a:latin typeface="Arial" charset="0"/>
              </a:defRPr>
            </a:lvl3pPr>
            <a:lvl4pPr algn="l" rtl="0" eaLnBrk="1" fontAlgn="base" hangingPunct="1">
              <a:spcBef>
                <a:spcPct val="0"/>
              </a:spcBef>
              <a:spcAft>
                <a:spcPct val="0"/>
              </a:spcAft>
              <a:defRPr sz="2800">
                <a:solidFill>
                  <a:schemeClr val="tx1"/>
                </a:solidFill>
                <a:latin typeface="Arial" charset="0"/>
              </a:defRPr>
            </a:lvl4pPr>
            <a:lvl5pPr algn="l" rtl="0" eaLnBrk="1" fontAlgn="base" hangingPunct="1">
              <a:spcBef>
                <a:spcPct val="0"/>
              </a:spcBef>
              <a:spcAft>
                <a:spcPct val="0"/>
              </a:spcAft>
              <a:defRPr sz="2800">
                <a:solidFill>
                  <a:schemeClr val="tx1"/>
                </a:solidFill>
                <a:latin typeface="Arial" charset="0"/>
              </a:defRPr>
            </a:lvl5pPr>
            <a:lvl6pPr marL="457200" algn="l" rtl="0" eaLnBrk="1" fontAlgn="base" hangingPunct="1">
              <a:spcBef>
                <a:spcPct val="0"/>
              </a:spcBef>
              <a:spcAft>
                <a:spcPct val="0"/>
              </a:spcAft>
              <a:defRPr sz="2800">
                <a:solidFill>
                  <a:schemeClr val="tx2"/>
                </a:solidFill>
                <a:latin typeface="Arial" charset="0"/>
              </a:defRPr>
            </a:lvl6pPr>
            <a:lvl7pPr marL="914400" algn="l" rtl="0" eaLnBrk="1" fontAlgn="base" hangingPunct="1">
              <a:spcBef>
                <a:spcPct val="0"/>
              </a:spcBef>
              <a:spcAft>
                <a:spcPct val="0"/>
              </a:spcAft>
              <a:defRPr sz="2800">
                <a:solidFill>
                  <a:schemeClr val="tx2"/>
                </a:solidFill>
                <a:latin typeface="Arial" charset="0"/>
              </a:defRPr>
            </a:lvl7pPr>
            <a:lvl8pPr marL="1371600" algn="l" rtl="0" eaLnBrk="1" fontAlgn="base" hangingPunct="1">
              <a:spcBef>
                <a:spcPct val="0"/>
              </a:spcBef>
              <a:spcAft>
                <a:spcPct val="0"/>
              </a:spcAft>
              <a:defRPr sz="2800">
                <a:solidFill>
                  <a:schemeClr val="tx2"/>
                </a:solidFill>
                <a:latin typeface="Arial" charset="0"/>
              </a:defRPr>
            </a:lvl8pPr>
            <a:lvl9pPr marL="1828800" algn="l" rtl="0" eaLnBrk="1" fontAlgn="base" hangingPunct="1">
              <a:spcBef>
                <a:spcPct val="0"/>
              </a:spcBef>
              <a:spcAft>
                <a:spcPct val="0"/>
              </a:spcAft>
              <a:defRPr sz="2800">
                <a:solidFill>
                  <a:schemeClr val="tx2"/>
                </a:solidFill>
                <a:latin typeface="Arial" charset="0"/>
              </a:defRPr>
            </a:lvl9pPr>
          </a:lstStyle>
          <a:p>
            <a:r>
              <a:rPr lang="en-GB" b="1" kern="0" dirty="0" smtClean="0">
                <a:latin typeface="+mn-lt"/>
              </a:rPr>
              <a:t>Analogue issues</a:t>
            </a:r>
            <a:endParaRPr lang="en-GB" b="1" kern="0" dirty="0">
              <a:latin typeface="+mn-lt"/>
            </a:endParaRPr>
          </a:p>
        </p:txBody>
      </p:sp>
    </p:spTree>
    <p:extLst>
      <p:ext uri="{BB962C8B-B14F-4D97-AF65-F5344CB8AC3E}">
        <p14:creationId xmlns:p14="http://schemas.microsoft.com/office/powerpoint/2010/main" val="193699888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45572" y="32490"/>
            <a:ext cx="9033335" cy="724320"/>
          </a:xfrm>
        </p:spPr>
        <p:txBody>
          <a:bodyPr vert="horz" lIns="91440" tIns="12801" rIns="91440" bIns="45720" rtlCol="0" anchor="ctr">
            <a:normAutofit fontScale="90000"/>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2903" dirty="0">
                <a:solidFill>
                  <a:srgbClr val="FFC000"/>
                </a:solidFill>
                <a:latin typeface="Arial" panose="020B0604020202020204" pitchFamily="34" charset="0"/>
                <a:cs typeface="Arial" panose="020B0604020202020204" pitchFamily="34" charset="0"/>
              </a:rPr>
              <a:t>Modelling oxygen isotopes in the Pliocene: Large‐scale features over the land and ocean</a:t>
            </a:r>
          </a:p>
        </p:txBody>
      </p:sp>
      <p:pic>
        <p:nvPicPr>
          <p:cNvPr id="2051" name="Picture 2"/>
          <p:cNvPicPr>
            <a:picLocks noChangeAspect="1" noChangeArrowheads="1"/>
          </p:cNvPicPr>
          <p:nvPr/>
        </p:nvPicPr>
        <p:blipFill>
          <a:blip r:embed="rId3" cstate="print"/>
          <a:srcRect/>
          <a:stretch>
            <a:fillRect/>
          </a:stretch>
        </p:blipFill>
        <p:spPr bwMode="auto">
          <a:xfrm>
            <a:off x="539552" y="926330"/>
            <a:ext cx="3384376" cy="5356034"/>
          </a:xfrm>
          <a:prstGeom prst="rect">
            <a:avLst/>
          </a:prstGeom>
          <a:noFill/>
          <a:ln w="9525">
            <a:noFill/>
            <a:round/>
            <a:headEnd/>
            <a:tailEnd/>
          </a:ln>
        </p:spPr>
      </p:pic>
      <p:pic>
        <p:nvPicPr>
          <p:cNvPr id="2052" name="Picture 3"/>
          <p:cNvPicPr>
            <a:picLocks noChangeAspect="1" noChangeArrowheads="1"/>
          </p:cNvPicPr>
          <p:nvPr/>
        </p:nvPicPr>
        <p:blipFill>
          <a:blip r:embed="rId4" cstate="print"/>
          <a:srcRect/>
          <a:stretch>
            <a:fillRect/>
          </a:stretch>
        </p:blipFill>
        <p:spPr bwMode="auto">
          <a:xfrm>
            <a:off x="0" y="360"/>
            <a:ext cx="0" cy="0"/>
          </a:xfrm>
          <a:prstGeom prst="rect">
            <a:avLst/>
          </a:prstGeom>
          <a:noFill/>
          <a:ln w="9525">
            <a:noFill/>
            <a:round/>
            <a:headEnd/>
            <a:tailEnd/>
          </a:ln>
        </p:spPr>
      </p:pic>
      <p:sp>
        <p:nvSpPr>
          <p:cNvPr id="2053" name="Text Box 4"/>
          <p:cNvSpPr txBox="1">
            <a:spLocks noChangeArrowheads="1"/>
          </p:cNvSpPr>
          <p:nvPr/>
        </p:nvSpPr>
        <p:spPr bwMode="auto">
          <a:xfrm>
            <a:off x="177795" y="6498922"/>
            <a:ext cx="8637119" cy="505440"/>
          </a:xfrm>
          <a:prstGeom prst="rect">
            <a:avLst/>
          </a:prstGeom>
          <a:noFill/>
          <a:ln w="9525">
            <a:noFill/>
            <a:round/>
            <a:headEnd/>
            <a:tailEnd/>
          </a:ln>
        </p:spPr>
        <p:txBody>
          <a:bodyPr lIns="81638" tIns="49619" rIns="81638" bIns="40819"/>
          <a:lstStyle/>
          <a:p>
            <a:pPr>
              <a:tabLst>
                <a:tab pos="656650" algn="l"/>
                <a:tab pos="1313299" algn="l"/>
                <a:tab pos="1969949" algn="l"/>
                <a:tab pos="2626599" algn="l"/>
                <a:tab pos="3283248" algn="l"/>
                <a:tab pos="3939898" algn="l"/>
                <a:tab pos="4596548" algn="l"/>
                <a:tab pos="5253198" algn="l"/>
                <a:tab pos="5909847" algn="l"/>
              </a:tabLst>
            </a:pPr>
            <a:r>
              <a:rPr lang="en-GB" sz="998" b="1" dirty="0"/>
              <a:t>Tindall, J.C. &amp; Haywood, A.M. (2015). </a:t>
            </a:r>
            <a:r>
              <a:rPr lang="en-GB" sz="998" b="1" dirty="0" err="1"/>
              <a:t>Paleoceanography</a:t>
            </a:r>
            <a:r>
              <a:rPr lang="en-GB" sz="998" dirty="0"/>
              <a:t> </a:t>
            </a:r>
            <a:r>
              <a:rPr lang="en-GB" sz="998" dirty="0">
                <a:hlinkClick r:id="rId5"/>
              </a:rPr>
              <a:t>Volume 30, Issue 9, </a:t>
            </a:r>
            <a:r>
              <a:rPr lang="en-GB" sz="998" dirty="0"/>
              <a:t>pages 1183-1201, 20 SEP 2015 </a:t>
            </a:r>
            <a:r>
              <a:rPr lang="en-GB" sz="998" dirty="0" err="1"/>
              <a:t>DOI</a:t>
            </a:r>
            <a:r>
              <a:rPr lang="en-GB" sz="998" dirty="0"/>
              <a:t>: 10.1002/</a:t>
            </a:r>
            <a:r>
              <a:rPr lang="en-GB" sz="998" dirty="0" err="1"/>
              <a:t>2014PA002774</a:t>
            </a:r>
            <a:r>
              <a:rPr lang="en-GB" sz="998" dirty="0"/>
              <a:t>.</a:t>
            </a:r>
            <a:endParaRPr lang="en-GB" sz="998" dirty="0">
              <a:hlinkClick r:id="rId6"/>
            </a:endParaRPr>
          </a:p>
        </p:txBody>
      </p:sp>
      <p:cxnSp>
        <p:nvCxnSpPr>
          <p:cNvPr id="6" name="Straight Connector 5"/>
          <p:cNvCxnSpPr/>
          <p:nvPr/>
        </p:nvCxnSpPr>
        <p:spPr>
          <a:xfrm flipV="1">
            <a:off x="45572" y="816301"/>
            <a:ext cx="9033335" cy="4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noChangeArrowheads="1"/>
          </p:cNvPicPr>
          <p:nvPr/>
        </p:nvPicPr>
        <p:blipFill>
          <a:blip r:embed="rId7" cstate="print"/>
          <a:srcRect/>
          <a:stretch>
            <a:fillRect/>
          </a:stretch>
        </p:blipFill>
        <p:spPr bwMode="auto">
          <a:xfrm>
            <a:off x="5076056" y="909054"/>
            <a:ext cx="3528392" cy="5426738"/>
          </a:xfrm>
          <a:prstGeom prst="rect">
            <a:avLst/>
          </a:prstGeom>
          <a:noFill/>
          <a:ln w="9525">
            <a:noFill/>
            <a:round/>
            <a:headEnd/>
            <a:tailEnd/>
          </a:ln>
        </p:spPr>
      </p:pic>
    </p:spTree>
    <p:extLst>
      <p:ext uri="{BB962C8B-B14F-4D97-AF65-F5344CB8AC3E}">
        <p14:creationId xmlns:p14="http://schemas.microsoft.com/office/powerpoint/2010/main" val="171104631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899" y="-243408"/>
            <a:ext cx="7886700" cy="1325563"/>
          </a:xfrm>
        </p:spPr>
        <p:txBody>
          <a:bodyPr/>
          <a:lstStyle/>
          <a:p>
            <a:r>
              <a:rPr lang="en-GB" b="1" dirty="0" smtClean="0">
                <a:solidFill>
                  <a:srgbClr val="FFC000"/>
                </a:solidFill>
                <a:latin typeface="Arial" panose="020B0604020202020204" pitchFamily="34" charset="0"/>
                <a:cs typeface="Arial" panose="020B0604020202020204" pitchFamily="34" charset="0"/>
              </a:rPr>
              <a:t>Structure of El Niño in HadCM3</a:t>
            </a:r>
            <a:r>
              <a:rPr lang="en-GB" b="1" dirty="0" smtClean="0">
                <a:solidFill>
                  <a:srgbClr val="FFC000"/>
                </a:solidFill>
              </a:rPr>
              <a:t>:</a:t>
            </a:r>
            <a:endParaRPr lang="en-GB" b="1" dirty="0">
              <a:solidFill>
                <a:srgbClr val="FFC00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6057" y="0"/>
            <a:ext cx="5051885" cy="6858000"/>
          </a:xfrm>
          <a:prstGeom prst="rect">
            <a:avLst/>
          </a:prstGeom>
          <a:scene3d>
            <a:camera prst="orthographicFront">
              <a:rot lat="5400000" lon="0" rev="0"/>
            </a:camera>
            <a:lightRig rig="threePt" dir="t"/>
          </a:scene3d>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6057" y="150000"/>
            <a:ext cx="5051885" cy="6858000"/>
          </a:xfrm>
          <a:prstGeom prst="rect">
            <a:avLst/>
          </a:prstGeom>
          <a:scene3d>
            <a:camera prst="orthographicFront">
              <a:rot lat="5400000" lon="0" rev="0"/>
            </a:camera>
            <a:lightRig rig="threePt" dir="t"/>
          </a:scene3d>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46057" y="300000"/>
            <a:ext cx="5051885" cy="6858000"/>
          </a:xfrm>
          <a:prstGeom prst="rect">
            <a:avLst/>
          </a:prstGeom>
          <a:scene3d>
            <a:camera prst="orthographicFront">
              <a:rot lat="5400000" lon="0" rev="0"/>
            </a:camera>
            <a:lightRig rig="threePt" dir="t"/>
          </a:scene3d>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96057" y="450000"/>
            <a:ext cx="5051885" cy="6858000"/>
          </a:xfrm>
          <a:prstGeom prst="rect">
            <a:avLst/>
          </a:prstGeom>
          <a:scene3d>
            <a:camera prst="orthographicFront">
              <a:rot lat="5400000" lon="0" rev="0"/>
            </a:camera>
            <a:lightRig rig="threePt" dir="t"/>
          </a:scene3d>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46057" y="600000"/>
            <a:ext cx="5051885" cy="6858000"/>
          </a:xfrm>
          <a:prstGeom prst="rect">
            <a:avLst/>
          </a:prstGeom>
          <a:scene3d>
            <a:camera prst="orthographicFront">
              <a:rot lat="5400000" lon="0" rev="0"/>
            </a:camera>
            <a:lightRig rig="threePt" dir="t"/>
          </a:scene3d>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96057" y="750000"/>
            <a:ext cx="5051885" cy="6858000"/>
          </a:xfrm>
          <a:prstGeom prst="rect">
            <a:avLst/>
          </a:prstGeom>
          <a:scene3d>
            <a:camera prst="orthographicFront">
              <a:rot lat="5400000" lon="0" rev="0"/>
            </a:camera>
            <a:lightRig rig="threePt" dir="t"/>
          </a:scene3d>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46057" y="900000"/>
            <a:ext cx="5051885" cy="6858000"/>
          </a:xfrm>
          <a:prstGeom prst="rect">
            <a:avLst/>
          </a:prstGeom>
          <a:scene3d>
            <a:camera prst="orthographicFront">
              <a:rot lat="5400000" lon="0" rev="0"/>
            </a:camera>
            <a:lightRig rig="threePt" dir="t"/>
          </a:scene3d>
        </p:spPr>
      </p:pic>
      <p:pic>
        <p:nvPicPr>
          <p:cNvPr id="10" name="Picture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96057" y="1050000"/>
            <a:ext cx="5051885" cy="6858000"/>
          </a:xfrm>
          <a:prstGeom prst="rect">
            <a:avLst/>
          </a:prstGeom>
          <a:scene3d>
            <a:camera prst="orthographicFront">
              <a:rot lat="5400000" lon="0" rev="0"/>
            </a:camera>
            <a:lightRig rig="threePt" dir="t"/>
          </a:scene3d>
        </p:spPr>
      </p:pic>
      <p:pic>
        <p:nvPicPr>
          <p:cNvPr id="11" name="Picture 1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246057" y="1200000"/>
            <a:ext cx="5051885" cy="6858000"/>
          </a:xfrm>
          <a:prstGeom prst="rect">
            <a:avLst/>
          </a:prstGeom>
          <a:scene3d>
            <a:camera prst="orthographicFront">
              <a:rot lat="5400000" lon="0" rev="0"/>
            </a:camera>
            <a:lightRig rig="threePt" dir="t"/>
          </a:scene3d>
        </p:spPr>
      </p:pic>
      <p:pic>
        <p:nvPicPr>
          <p:cNvPr id="12" name="Picture 1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396057" y="1350000"/>
            <a:ext cx="5051885" cy="6858000"/>
          </a:xfrm>
          <a:prstGeom prst="rect">
            <a:avLst/>
          </a:prstGeom>
          <a:scene3d>
            <a:camera prst="orthographicFront">
              <a:rot lat="5400000" lon="0" rev="0"/>
            </a:camera>
            <a:lightRig rig="threePt" dir="t"/>
          </a:scene3d>
        </p:spPr>
      </p:pic>
      <p:pic>
        <p:nvPicPr>
          <p:cNvPr id="13" name="Picture 1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546057" y="1500000"/>
            <a:ext cx="5051885" cy="6858000"/>
          </a:xfrm>
          <a:prstGeom prst="rect">
            <a:avLst/>
          </a:prstGeom>
          <a:scene3d>
            <a:camera prst="orthographicFront">
              <a:rot lat="5400000" lon="0" rev="0"/>
            </a:camera>
            <a:lightRig rig="threePt" dir="t"/>
          </a:scene3d>
        </p:spPr>
      </p:pic>
      <p:pic>
        <p:nvPicPr>
          <p:cNvPr id="14" name="Picture 1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696057" y="1650000"/>
            <a:ext cx="5051885" cy="6858000"/>
          </a:xfrm>
          <a:prstGeom prst="rect">
            <a:avLst/>
          </a:prstGeom>
          <a:scene3d>
            <a:camera prst="orthographicFront">
              <a:rot lat="5400000" lon="0" rev="0"/>
            </a:camera>
            <a:lightRig rig="threePt" dir="t"/>
          </a:scene3d>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46057" y="300000"/>
            <a:ext cx="5051885" cy="6858000"/>
          </a:xfrm>
          <a:prstGeom prst="rect">
            <a:avLst/>
          </a:prstGeom>
          <a:scene3d>
            <a:camera prst="orthographicFront">
              <a:rot lat="5400000" lon="0" rev="0"/>
            </a:camera>
            <a:lightRig rig="threePt" dir="t"/>
          </a:scene3d>
        </p:spPr>
      </p:pic>
      <p:grpSp>
        <p:nvGrpSpPr>
          <p:cNvPr id="24" name="Group 23"/>
          <p:cNvGrpSpPr/>
          <p:nvPr/>
        </p:nvGrpSpPr>
        <p:grpSpPr>
          <a:xfrm>
            <a:off x="35497" y="1084674"/>
            <a:ext cx="9073006" cy="2848382"/>
            <a:chOff x="35497" y="1084674"/>
            <a:chExt cx="9073006" cy="2848382"/>
          </a:xfrm>
        </p:grpSpPr>
        <p:pic>
          <p:nvPicPr>
            <p:cNvPr id="19" name="Picture 18"/>
            <p:cNvPicPr>
              <a:picLocks/>
            </p:cNvPicPr>
            <p:nvPr/>
          </p:nvPicPr>
          <p:blipFill rotWithShape="1">
            <a:blip r:embed="rId15">
              <a:extLst>
                <a:ext uri="{28A0092B-C50C-407E-A947-70E740481C1C}">
                  <a14:useLocalDpi xmlns:a14="http://schemas.microsoft.com/office/drawing/2010/main" val="0"/>
                </a:ext>
              </a:extLst>
            </a:blip>
            <a:srcRect t="15332" r="20263" b="7873"/>
            <a:stretch/>
          </p:blipFill>
          <p:spPr>
            <a:xfrm rot="16200000">
              <a:off x="204317" y="1020212"/>
              <a:ext cx="2744024" cy="3081664"/>
            </a:xfrm>
            <a:prstGeom prst="rect">
              <a:avLst/>
            </a:prstGeom>
          </p:spPr>
        </p:pic>
        <p:pic>
          <p:nvPicPr>
            <p:cNvPr id="20" name="Picture 19"/>
            <p:cNvPicPr>
              <a:picLocks/>
            </p:cNvPicPr>
            <p:nvPr/>
          </p:nvPicPr>
          <p:blipFill rotWithShape="1">
            <a:blip r:embed="rId16">
              <a:extLst>
                <a:ext uri="{28A0092B-C50C-407E-A947-70E740481C1C}">
                  <a14:useLocalDpi xmlns:a14="http://schemas.microsoft.com/office/drawing/2010/main" val="0"/>
                </a:ext>
              </a:extLst>
            </a:blip>
            <a:srcRect t="15332" r="20263" b="7873"/>
            <a:stretch/>
          </p:blipFill>
          <p:spPr>
            <a:xfrm rot="16200000">
              <a:off x="3228652" y="1019909"/>
              <a:ext cx="2744024" cy="3081664"/>
            </a:xfrm>
            <a:prstGeom prst="rect">
              <a:avLst/>
            </a:prstGeom>
          </p:spPr>
        </p:pic>
        <p:pic>
          <p:nvPicPr>
            <p:cNvPr id="21" name="Picture 20"/>
            <p:cNvPicPr>
              <a:picLocks/>
            </p:cNvPicPr>
            <p:nvPr/>
          </p:nvPicPr>
          <p:blipFill rotWithShape="1">
            <a:blip r:embed="rId17">
              <a:extLst>
                <a:ext uri="{28A0092B-C50C-407E-A947-70E740481C1C}">
                  <a14:useLocalDpi xmlns:a14="http://schemas.microsoft.com/office/drawing/2010/main" val="0"/>
                </a:ext>
              </a:extLst>
            </a:blip>
            <a:srcRect t="15339" r="20294" b="7826"/>
            <a:stretch/>
          </p:blipFill>
          <p:spPr>
            <a:xfrm rot="16200000">
              <a:off x="6195390" y="1019942"/>
              <a:ext cx="2742958" cy="3083269"/>
            </a:xfrm>
            <a:prstGeom prst="rect">
              <a:avLst/>
            </a:prstGeom>
          </p:spPr>
        </p:pic>
        <p:sp>
          <p:nvSpPr>
            <p:cNvPr id="22" name="TextBox 21"/>
            <p:cNvSpPr txBox="1"/>
            <p:nvPr/>
          </p:nvSpPr>
          <p:spPr>
            <a:xfrm>
              <a:off x="251520" y="1084674"/>
              <a:ext cx="8820363" cy="400110"/>
            </a:xfrm>
            <a:prstGeom prst="rect">
              <a:avLst/>
            </a:prstGeom>
            <a:solidFill>
              <a:schemeClr val="bg1"/>
            </a:solidFill>
          </p:spPr>
          <p:txBody>
            <a:bodyPr wrap="none" rtlCol="0">
              <a:spAutoFit/>
            </a:bodyPr>
            <a:lstStyle/>
            <a:p>
              <a:r>
                <a:rPr lang="en-GB" u="sng" dirty="0" smtClean="0"/>
                <a:t>Temperature:   </a:t>
              </a:r>
              <a:r>
                <a:rPr lang="en-GB" u="sng" dirty="0" err="1" smtClean="0"/>
                <a:t>Preind</a:t>
              </a:r>
              <a:r>
                <a:rPr lang="en-GB" dirty="0" smtClean="0"/>
                <a:t>       </a:t>
              </a:r>
              <a:r>
                <a:rPr lang="en-GB" u="sng" dirty="0" smtClean="0"/>
                <a:t>Temperature:   Pliocene</a:t>
              </a:r>
              <a:r>
                <a:rPr lang="en-GB" dirty="0" smtClean="0"/>
                <a:t>     </a:t>
              </a:r>
              <a:r>
                <a:rPr lang="en-GB" u="sng" dirty="0" smtClean="0"/>
                <a:t>Temperature difference</a:t>
              </a:r>
              <a:endParaRPr lang="en-GB" u="sng" dirty="0"/>
            </a:p>
          </p:txBody>
        </p:sp>
      </p:grpSp>
      <p:grpSp>
        <p:nvGrpSpPr>
          <p:cNvPr id="33" name="Group 32"/>
          <p:cNvGrpSpPr/>
          <p:nvPr/>
        </p:nvGrpSpPr>
        <p:grpSpPr>
          <a:xfrm>
            <a:off x="50240" y="3789040"/>
            <a:ext cx="9043520" cy="2808312"/>
            <a:chOff x="50240" y="3789040"/>
            <a:chExt cx="9043520" cy="2808312"/>
          </a:xfrm>
        </p:grpSpPr>
        <p:pic>
          <p:nvPicPr>
            <p:cNvPr id="32" name="Picture 31"/>
            <p:cNvPicPr>
              <a:picLocks noChangeAspect="1"/>
            </p:cNvPicPr>
            <p:nvPr/>
          </p:nvPicPr>
          <p:blipFill rotWithShape="1">
            <a:blip r:embed="rId18">
              <a:extLst>
                <a:ext uri="{28A0092B-C50C-407E-A947-70E740481C1C}">
                  <a14:useLocalDpi xmlns:a14="http://schemas.microsoft.com/office/drawing/2010/main" val="0"/>
                </a:ext>
              </a:extLst>
            </a:blip>
            <a:srcRect t="15381" r="20293" b="7847"/>
            <a:stretch/>
          </p:blipFill>
          <p:spPr>
            <a:xfrm rot="16200000">
              <a:off x="6181360" y="3684952"/>
              <a:ext cx="2743200" cy="3081600"/>
            </a:xfrm>
            <a:prstGeom prst="rect">
              <a:avLst/>
            </a:prstGeom>
          </p:spPr>
        </p:pic>
        <p:pic>
          <p:nvPicPr>
            <p:cNvPr id="25" name="Picture 24"/>
            <p:cNvPicPr>
              <a:picLocks noChangeAspect="1"/>
            </p:cNvPicPr>
            <p:nvPr/>
          </p:nvPicPr>
          <p:blipFill rotWithShape="1">
            <a:blip r:embed="rId19">
              <a:extLst>
                <a:ext uri="{28A0092B-C50C-407E-A947-70E740481C1C}">
                  <a14:useLocalDpi xmlns:a14="http://schemas.microsoft.com/office/drawing/2010/main" val="0"/>
                </a:ext>
              </a:extLst>
            </a:blip>
            <a:srcRect t="15381" r="20293" b="7847"/>
            <a:stretch/>
          </p:blipFill>
          <p:spPr>
            <a:xfrm rot="16200000">
              <a:off x="219440" y="3684952"/>
              <a:ext cx="2743200" cy="3081600"/>
            </a:xfrm>
            <a:prstGeom prst="rect">
              <a:avLst/>
            </a:prstGeom>
          </p:spPr>
        </p:pic>
        <p:pic>
          <p:nvPicPr>
            <p:cNvPr id="29" name="Picture 28"/>
            <p:cNvPicPr>
              <a:picLocks noChangeAspect="1"/>
            </p:cNvPicPr>
            <p:nvPr/>
          </p:nvPicPr>
          <p:blipFill rotWithShape="1">
            <a:blip r:embed="rId20">
              <a:extLst>
                <a:ext uri="{28A0092B-C50C-407E-A947-70E740481C1C}">
                  <a14:useLocalDpi xmlns:a14="http://schemas.microsoft.com/office/drawing/2010/main" val="0"/>
                </a:ext>
              </a:extLst>
            </a:blip>
            <a:srcRect t="15381" r="20293" b="7847"/>
            <a:stretch/>
          </p:blipFill>
          <p:spPr>
            <a:xfrm rot="16200000">
              <a:off x="3229200" y="3684952"/>
              <a:ext cx="2743200" cy="3081600"/>
            </a:xfrm>
            <a:prstGeom prst="rect">
              <a:avLst/>
            </a:prstGeom>
          </p:spPr>
        </p:pic>
        <p:sp>
          <p:nvSpPr>
            <p:cNvPr id="30" name="TextBox 29"/>
            <p:cNvSpPr txBox="1"/>
            <p:nvPr/>
          </p:nvSpPr>
          <p:spPr>
            <a:xfrm>
              <a:off x="288141" y="3789040"/>
              <a:ext cx="8406468" cy="400110"/>
            </a:xfrm>
            <a:prstGeom prst="rect">
              <a:avLst/>
            </a:prstGeom>
            <a:solidFill>
              <a:schemeClr val="bg1"/>
            </a:solidFill>
          </p:spPr>
          <p:txBody>
            <a:bodyPr wrap="none" rtlCol="0">
              <a:spAutoFit/>
            </a:bodyPr>
            <a:lstStyle/>
            <a:p>
              <a:r>
                <a:rPr lang="el-GR" u="sng" dirty="0" smtClean="0">
                  <a:latin typeface="Arial" panose="020B0604020202020204" pitchFamily="34" charset="0"/>
                  <a:cs typeface="Arial" panose="020B0604020202020204" pitchFamily="34" charset="0"/>
                </a:rPr>
                <a:t>δ</a:t>
              </a:r>
              <a:r>
                <a:rPr lang="en-GB" u="sng" baseline="30000" dirty="0" smtClean="0">
                  <a:latin typeface="Arial" panose="020B0604020202020204" pitchFamily="34" charset="0"/>
                  <a:cs typeface="Arial" panose="020B0604020202020204" pitchFamily="34" charset="0"/>
                </a:rPr>
                <a:t>18</a:t>
              </a:r>
              <a:r>
                <a:rPr lang="en-GB" u="sng" dirty="0" smtClean="0">
                  <a:latin typeface="Arial" panose="020B0604020202020204" pitchFamily="34" charset="0"/>
                  <a:cs typeface="Arial" panose="020B0604020202020204" pitchFamily="34" charset="0"/>
                </a:rPr>
                <a:t>O</a:t>
              </a:r>
              <a:r>
                <a:rPr lang="en-GB" u="sng" baseline="-25000" dirty="0" smtClean="0">
                  <a:latin typeface="Arial" panose="020B0604020202020204" pitchFamily="34" charset="0"/>
                  <a:cs typeface="Arial" panose="020B0604020202020204" pitchFamily="34" charset="0"/>
                </a:rPr>
                <a:t>sw</a:t>
              </a:r>
              <a:r>
                <a:rPr lang="en-GB" u="sng" dirty="0" smtClean="0">
                  <a:latin typeface="Arial" panose="020B0604020202020204" pitchFamily="34" charset="0"/>
                  <a:cs typeface="Arial" panose="020B0604020202020204" pitchFamily="34" charset="0"/>
                </a:rPr>
                <a:t>:   </a:t>
              </a:r>
              <a:r>
                <a:rPr lang="en-GB" u="sng" dirty="0" err="1" smtClean="0">
                  <a:latin typeface="Arial" panose="020B0604020202020204" pitchFamily="34" charset="0"/>
                  <a:cs typeface="Arial" panose="020B0604020202020204" pitchFamily="34" charset="0"/>
                </a:rPr>
                <a:t>Preind</a:t>
              </a:r>
              <a:r>
                <a:rPr lang="en-GB" dirty="0" smtClean="0">
                  <a:latin typeface="Arial" panose="020B0604020202020204" pitchFamily="34" charset="0"/>
                  <a:cs typeface="Arial" panose="020B0604020202020204" pitchFamily="34" charset="0"/>
                </a:rPr>
                <a:t>                </a:t>
              </a:r>
              <a:r>
                <a:rPr lang="en-GB" u="sng" dirty="0" smtClean="0">
                  <a:latin typeface="Arial" panose="020B0604020202020204" pitchFamily="34" charset="0"/>
                  <a:cs typeface="Arial" panose="020B0604020202020204" pitchFamily="34" charset="0"/>
                </a:rPr>
                <a:t> </a:t>
              </a:r>
              <a:r>
                <a:rPr lang="el-GR" u="sng" dirty="0" smtClean="0">
                  <a:latin typeface="Arial" panose="020B0604020202020204" pitchFamily="34" charset="0"/>
                  <a:cs typeface="Arial" panose="020B0604020202020204" pitchFamily="34" charset="0"/>
                </a:rPr>
                <a:t>δ</a:t>
              </a:r>
              <a:r>
                <a:rPr lang="en-GB" u="sng" baseline="30000" dirty="0" smtClean="0">
                  <a:latin typeface="Arial" panose="020B0604020202020204" pitchFamily="34" charset="0"/>
                  <a:cs typeface="Arial" panose="020B0604020202020204" pitchFamily="34" charset="0"/>
                </a:rPr>
                <a:t>18</a:t>
              </a:r>
              <a:r>
                <a:rPr lang="en-GB" u="sng" dirty="0" smtClean="0">
                  <a:latin typeface="Arial" panose="020B0604020202020204" pitchFamily="34" charset="0"/>
                  <a:cs typeface="Arial" panose="020B0604020202020204" pitchFamily="34" charset="0"/>
                </a:rPr>
                <a:t>O</a:t>
              </a:r>
              <a:r>
                <a:rPr lang="en-GB" u="sng" baseline="-25000" dirty="0" smtClean="0">
                  <a:latin typeface="Arial" panose="020B0604020202020204" pitchFamily="34" charset="0"/>
                  <a:cs typeface="Arial" panose="020B0604020202020204" pitchFamily="34" charset="0"/>
                </a:rPr>
                <a:t>sw</a:t>
              </a:r>
              <a:r>
                <a:rPr lang="en-GB" u="sng" dirty="0">
                  <a:latin typeface="Arial" panose="020B0604020202020204" pitchFamily="34" charset="0"/>
                  <a:cs typeface="Arial" panose="020B0604020202020204" pitchFamily="34" charset="0"/>
                </a:rPr>
                <a:t>:</a:t>
              </a:r>
              <a:r>
                <a:rPr lang="en-GB" u="sng" dirty="0" smtClean="0">
                  <a:latin typeface="Arial" panose="020B0604020202020204" pitchFamily="34" charset="0"/>
                  <a:cs typeface="Arial" panose="020B0604020202020204" pitchFamily="34" charset="0"/>
                </a:rPr>
                <a:t>   Pliocene</a:t>
              </a:r>
              <a:r>
                <a:rPr lang="en-GB" dirty="0" smtClean="0">
                  <a:latin typeface="Arial" panose="020B0604020202020204" pitchFamily="34" charset="0"/>
                  <a:cs typeface="Arial" panose="020B0604020202020204" pitchFamily="34" charset="0"/>
                </a:rPr>
                <a:t>             </a:t>
              </a:r>
              <a:r>
                <a:rPr lang="en-GB" u="sng" dirty="0" smtClean="0">
                  <a:latin typeface="Arial" panose="020B0604020202020204" pitchFamily="34" charset="0"/>
                  <a:cs typeface="Arial" panose="020B0604020202020204" pitchFamily="34" charset="0"/>
                </a:rPr>
                <a:t>  </a:t>
              </a:r>
              <a:r>
                <a:rPr lang="el-GR" u="sng" dirty="0" smtClean="0">
                  <a:latin typeface="Arial" panose="020B0604020202020204" pitchFamily="34" charset="0"/>
                  <a:cs typeface="Arial" panose="020B0604020202020204" pitchFamily="34" charset="0"/>
                </a:rPr>
                <a:t>δ</a:t>
              </a:r>
              <a:r>
                <a:rPr lang="en-GB" u="sng" baseline="30000" dirty="0">
                  <a:latin typeface="Arial" panose="020B0604020202020204" pitchFamily="34" charset="0"/>
                  <a:cs typeface="Arial" panose="020B0604020202020204" pitchFamily="34" charset="0"/>
                </a:rPr>
                <a:t>18</a:t>
              </a:r>
              <a:r>
                <a:rPr lang="en-GB" u="sng" dirty="0">
                  <a:latin typeface="Arial" panose="020B0604020202020204" pitchFamily="34" charset="0"/>
                  <a:cs typeface="Arial" panose="020B0604020202020204" pitchFamily="34" charset="0"/>
                </a:rPr>
                <a:t>O</a:t>
              </a:r>
              <a:r>
                <a:rPr lang="en-GB" u="sng" baseline="-25000" dirty="0">
                  <a:latin typeface="Arial" panose="020B0604020202020204" pitchFamily="34" charset="0"/>
                  <a:cs typeface="Arial" panose="020B0604020202020204" pitchFamily="34" charset="0"/>
                </a:rPr>
                <a:t>sw</a:t>
              </a:r>
              <a:r>
                <a:rPr lang="en-GB" u="sng" dirty="0">
                  <a:latin typeface="Arial" panose="020B0604020202020204" pitchFamily="34" charset="0"/>
                  <a:cs typeface="Arial" panose="020B0604020202020204" pitchFamily="34" charset="0"/>
                </a:rPr>
                <a:t>: </a:t>
              </a:r>
              <a:r>
                <a:rPr lang="en-GB" u="sng" dirty="0" smtClean="0">
                  <a:latin typeface="Arial" panose="020B0604020202020204" pitchFamily="34" charset="0"/>
                  <a:cs typeface="Arial" panose="020B0604020202020204" pitchFamily="34" charset="0"/>
                </a:rPr>
                <a:t>difference</a:t>
              </a:r>
              <a:endParaRPr lang="en-GB" u="sng" dirty="0">
                <a:latin typeface="Arial" panose="020B0604020202020204" pitchFamily="34" charset="0"/>
                <a:cs typeface="Arial" panose="020B0604020202020204" pitchFamily="34" charset="0"/>
              </a:endParaRPr>
            </a:p>
          </p:txBody>
        </p:sp>
      </p:grpSp>
      <p:cxnSp>
        <p:nvCxnSpPr>
          <p:cNvPr id="16" name="Straight Connector 15"/>
          <p:cNvCxnSpPr/>
          <p:nvPr/>
        </p:nvCxnSpPr>
        <p:spPr>
          <a:xfrm>
            <a:off x="50239" y="900000"/>
            <a:ext cx="891424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 Box 4"/>
          <p:cNvSpPr txBox="1">
            <a:spLocks noChangeArrowheads="1"/>
          </p:cNvSpPr>
          <p:nvPr/>
        </p:nvSpPr>
        <p:spPr bwMode="auto">
          <a:xfrm>
            <a:off x="347257" y="6517552"/>
            <a:ext cx="4632679" cy="3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9pPr>
          </a:lstStyle>
          <a:p>
            <a:r>
              <a:rPr lang="en-GB" altLang="en-US" sz="1089" b="1" dirty="0" smtClean="0">
                <a:latin typeface="Arial" panose="020B0604020202020204" pitchFamily="34" charset="0"/>
              </a:rPr>
              <a:t>Tindall, J.C. &amp; Haywood, A.M. (in review). </a:t>
            </a:r>
            <a:r>
              <a:rPr lang="en-GB" altLang="en-US" sz="1089" b="1" dirty="0" err="1" smtClean="0">
                <a:latin typeface="Arial" panose="020B0604020202020204" pitchFamily="34" charset="0"/>
              </a:rPr>
              <a:t>Paleoceanography</a:t>
            </a:r>
            <a:r>
              <a:rPr lang="en-GB" altLang="en-US" sz="1089" b="1" dirty="0" smtClean="0">
                <a:latin typeface="Arial" panose="020B0604020202020204" pitchFamily="34" charset="0"/>
              </a:rPr>
              <a:t>.</a:t>
            </a:r>
            <a:endParaRPr lang="en-GB" altLang="en-US" sz="1089" b="1" dirty="0">
              <a:latin typeface="Arial" panose="020B0604020202020204" pitchFamily="34" charset="0"/>
            </a:endParaRPr>
          </a:p>
        </p:txBody>
      </p:sp>
    </p:spTree>
    <p:extLst>
      <p:ext uri="{BB962C8B-B14F-4D97-AF65-F5344CB8AC3E}">
        <p14:creationId xmlns:p14="http://schemas.microsoft.com/office/powerpoint/2010/main" val="20511560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315416"/>
            <a:ext cx="8928992" cy="1325563"/>
          </a:xfrm>
        </p:spPr>
        <p:txBody>
          <a:bodyPr/>
          <a:lstStyle/>
          <a:p>
            <a:r>
              <a:rPr lang="en-GB" b="1" dirty="0" smtClean="0">
                <a:solidFill>
                  <a:srgbClr val="FFC000"/>
                </a:solidFill>
                <a:latin typeface="Arial" panose="020B0604020202020204" pitchFamily="34" charset="0"/>
                <a:cs typeface="Arial" panose="020B0604020202020204" pitchFamily="34" charset="0"/>
              </a:rPr>
              <a:t>Structure of El Niño in HadCM3 (coral):</a:t>
            </a:r>
            <a:endParaRPr lang="en-GB" b="1" dirty="0">
              <a:solidFill>
                <a:srgbClr val="FFC000"/>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6057" y="0"/>
            <a:ext cx="5051885" cy="6858000"/>
          </a:xfrm>
          <a:prstGeom prst="rect">
            <a:avLst/>
          </a:prstGeom>
          <a:scene3d>
            <a:camera prst="orthographicFront">
              <a:rot lat="5400000" lon="0" rev="0"/>
            </a:camera>
            <a:lightRig rig="threePt" dir="t"/>
          </a:scene3d>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6057" y="150000"/>
            <a:ext cx="5051885" cy="6858000"/>
          </a:xfrm>
          <a:prstGeom prst="rect">
            <a:avLst/>
          </a:prstGeom>
          <a:scene3d>
            <a:camera prst="orthographicFront">
              <a:rot lat="5400000" lon="0" rev="0"/>
            </a:camera>
            <a:lightRig rig="threePt" dir="t"/>
          </a:scene3d>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46057" y="300000"/>
            <a:ext cx="5051885" cy="6858000"/>
          </a:xfrm>
          <a:prstGeom prst="rect">
            <a:avLst/>
          </a:prstGeom>
          <a:scene3d>
            <a:camera prst="orthographicFront">
              <a:rot lat="5400000" lon="0" rev="0"/>
            </a:camera>
            <a:lightRig rig="threePt" dir="t"/>
          </a:scene3d>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96057" y="450000"/>
            <a:ext cx="5051885" cy="6858000"/>
          </a:xfrm>
          <a:prstGeom prst="rect">
            <a:avLst/>
          </a:prstGeom>
          <a:scene3d>
            <a:camera prst="orthographicFront">
              <a:rot lat="5400000" lon="0" rev="0"/>
            </a:camera>
            <a:lightRig rig="threePt" dir="t"/>
          </a:scene3d>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46057" y="600000"/>
            <a:ext cx="5051885" cy="6858000"/>
          </a:xfrm>
          <a:prstGeom prst="rect">
            <a:avLst/>
          </a:prstGeom>
          <a:scene3d>
            <a:camera prst="orthographicFront">
              <a:rot lat="5400000" lon="0" rev="0"/>
            </a:camera>
            <a:lightRig rig="threePt" dir="t"/>
          </a:scene3d>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96057" y="750000"/>
            <a:ext cx="5051885" cy="6858000"/>
          </a:xfrm>
          <a:prstGeom prst="rect">
            <a:avLst/>
          </a:prstGeom>
          <a:scene3d>
            <a:camera prst="orthographicFront">
              <a:rot lat="5400000" lon="0" rev="0"/>
            </a:camera>
            <a:lightRig rig="threePt" dir="t"/>
          </a:scene3d>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46057" y="900000"/>
            <a:ext cx="5051885" cy="6858000"/>
          </a:xfrm>
          <a:prstGeom prst="rect">
            <a:avLst/>
          </a:prstGeom>
          <a:scene3d>
            <a:camera prst="orthographicFront">
              <a:rot lat="5400000" lon="0" rev="0"/>
            </a:camera>
            <a:lightRig rig="threePt" dir="t"/>
          </a:scene3d>
        </p:spPr>
      </p:pic>
      <p:pic>
        <p:nvPicPr>
          <p:cNvPr id="10" name="Picture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96057" y="1050000"/>
            <a:ext cx="5051885" cy="6858000"/>
          </a:xfrm>
          <a:prstGeom prst="rect">
            <a:avLst/>
          </a:prstGeom>
          <a:scene3d>
            <a:camera prst="orthographicFront">
              <a:rot lat="5400000" lon="0" rev="0"/>
            </a:camera>
            <a:lightRig rig="threePt" dir="t"/>
          </a:scene3d>
        </p:spPr>
      </p:pic>
      <p:pic>
        <p:nvPicPr>
          <p:cNvPr id="11" name="Picture 1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246057" y="1200000"/>
            <a:ext cx="5051885" cy="6858000"/>
          </a:xfrm>
          <a:prstGeom prst="rect">
            <a:avLst/>
          </a:prstGeom>
          <a:scene3d>
            <a:camera prst="orthographicFront">
              <a:rot lat="5400000" lon="0" rev="0"/>
            </a:camera>
            <a:lightRig rig="threePt" dir="t"/>
          </a:scene3d>
        </p:spPr>
      </p:pic>
      <p:pic>
        <p:nvPicPr>
          <p:cNvPr id="12" name="Picture 1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396057" y="1350000"/>
            <a:ext cx="5051885" cy="6858000"/>
          </a:xfrm>
          <a:prstGeom prst="rect">
            <a:avLst/>
          </a:prstGeom>
          <a:scene3d>
            <a:camera prst="orthographicFront">
              <a:rot lat="5400000" lon="0" rev="0"/>
            </a:camera>
            <a:lightRig rig="threePt" dir="t"/>
          </a:scene3d>
        </p:spPr>
      </p:pic>
      <p:pic>
        <p:nvPicPr>
          <p:cNvPr id="13" name="Picture 1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546057" y="1500000"/>
            <a:ext cx="5051885" cy="6858000"/>
          </a:xfrm>
          <a:prstGeom prst="rect">
            <a:avLst/>
          </a:prstGeom>
          <a:scene3d>
            <a:camera prst="orthographicFront">
              <a:rot lat="5400000" lon="0" rev="0"/>
            </a:camera>
            <a:lightRig rig="threePt" dir="t"/>
          </a:scene3d>
        </p:spPr>
      </p:pic>
      <p:pic>
        <p:nvPicPr>
          <p:cNvPr id="14" name="Picture 1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696057" y="1650000"/>
            <a:ext cx="5051885" cy="6858000"/>
          </a:xfrm>
          <a:prstGeom prst="rect">
            <a:avLst/>
          </a:prstGeom>
          <a:scene3d>
            <a:camera prst="orthographicFront">
              <a:rot lat="5400000" lon="0" rev="0"/>
            </a:camera>
            <a:lightRig rig="threePt" dir="t"/>
          </a:scene3d>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46057" y="300000"/>
            <a:ext cx="5051885" cy="6858000"/>
          </a:xfrm>
          <a:prstGeom prst="rect">
            <a:avLst/>
          </a:prstGeom>
          <a:scene3d>
            <a:camera prst="orthographicFront">
              <a:rot lat="5400000" lon="0" rev="0"/>
            </a:camera>
            <a:lightRig rig="threePt" dir="t"/>
          </a:scene3d>
        </p:spPr>
      </p:pic>
      <p:grpSp>
        <p:nvGrpSpPr>
          <p:cNvPr id="37" name="Group 36"/>
          <p:cNvGrpSpPr/>
          <p:nvPr/>
        </p:nvGrpSpPr>
        <p:grpSpPr>
          <a:xfrm>
            <a:off x="35497" y="1083600"/>
            <a:ext cx="9000999" cy="2750097"/>
            <a:chOff x="35497" y="3782144"/>
            <a:chExt cx="9000999" cy="2750097"/>
          </a:xfrm>
        </p:grpSpPr>
        <p:pic>
          <p:nvPicPr>
            <p:cNvPr id="35" name="Picture 34"/>
            <p:cNvPicPr>
              <a:picLocks noChangeAspect="1"/>
            </p:cNvPicPr>
            <p:nvPr/>
          </p:nvPicPr>
          <p:blipFill rotWithShape="1">
            <a:blip r:embed="rId15">
              <a:extLst>
                <a:ext uri="{28A0092B-C50C-407E-A947-70E740481C1C}">
                  <a14:useLocalDpi xmlns:a14="http://schemas.microsoft.com/office/drawing/2010/main" val="0"/>
                </a:ext>
              </a:extLst>
            </a:blip>
            <a:srcRect l="-1" t="15381" r="20293" b="7847"/>
            <a:stretch/>
          </p:blipFill>
          <p:spPr>
            <a:xfrm rot="16200000">
              <a:off x="6124096" y="3619841"/>
              <a:ext cx="2743200" cy="3081600"/>
            </a:xfrm>
            <a:prstGeom prst="rect">
              <a:avLst/>
            </a:prstGeom>
          </p:spPr>
        </p:pic>
        <p:pic>
          <p:nvPicPr>
            <p:cNvPr id="36" name="Picture 35"/>
            <p:cNvPicPr>
              <a:picLocks noChangeAspect="1"/>
            </p:cNvPicPr>
            <p:nvPr/>
          </p:nvPicPr>
          <p:blipFill rotWithShape="1">
            <a:blip r:embed="rId16">
              <a:extLst>
                <a:ext uri="{28A0092B-C50C-407E-A947-70E740481C1C}">
                  <a14:useLocalDpi xmlns:a14="http://schemas.microsoft.com/office/drawing/2010/main" val="0"/>
                </a:ext>
              </a:extLst>
            </a:blip>
            <a:srcRect t="15381" r="20293" b="7847"/>
            <a:stretch/>
          </p:blipFill>
          <p:spPr>
            <a:xfrm rot="16200000">
              <a:off x="3157024" y="3612944"/>
              <a:ext cx="2743200" cy="3081600"/>
            </a:xfrm>
            <a:prstGeom prst="rect">
              <a:avLst/>
            </a:prstGeom>
          </p:spPr>
        </p:pic>
        <p:pic>
          <p:nvPicPr>
            <p:cNvPr id="34" name="Picture 33"/>
            <p:cNvPicPr>
              <a:picLocks noChangeAspect="1"/>
            </p:cNvPicPr>
            <p:nvPr/>
          </p:nvPicPr>
          <p:blipFill rotWithShape="1">
            <a:blip r:embed="rId17">
              <a:extLst>
                <a:ext uri="{28A0092B-C50C-407E-A947-70E740481C1C}">
                  <a14:useLocalDpi xmlns:a14="http://schemas.microsoft.com/office/drawing/2010/main" val="0"/>
                </a:ext>
              </a:extLst>
            </a:blip>
            <a:srcRect t="15381" r="20293" b="7847"/>
            <a:stretch/>
          </p:blipFill>
          <p:spPr>
            <a:xfrm rot="16200000">
              <a:off x="204697" y="3619841"/>
              <a:ext cx="2743200" cy="3081600"/>
            </a:xfrm>
            <a:prstGeom prst="rect">
              <a:avLst/>
            </a:prstGeom>
          </p:spPr>
        </p:pic>
        <p:sp>
          <p:nvSpPr>
            <p:cNvPr id="30" name="TextBox 29"/>
            <p:cNvSpPr txBox="1"/>
            <p:nvPr/>
          </p:nvSpPr>
          <p:spPr>
            <a:xfrm>
              <a:off x="179512" y="3789040"/>
              <a:ext cx="8309801" cy="400110"/>
            </a:xfrm>
            <a:prstGeom prst="rect">
              <a:avLst/>
            </a:prstGeom>
            <a:solidFill>
              <a:schemeClr val="bg1"/>
            </a:solidFill>
          </p:spPr>
          <p:txBody>
            <a:bodyPr wrap="square" rtlCol="0">
              <a:spAutoFit/>
            </a:bodyPr>
            <a:lstStyle/>
            <a:p>
              <a:r>
                <a:rPr lang="el-GR" u="sng" dirty="0" smtClean="0">
                  <a:latin typeface="Arial" panose="020B0604020202020204" pitchFamily="34" charset="0"/>
                  <a:cs typeface="Arial" panose="020B0604020202020204" pitchFamily="34" charset="0"/>
                </a:rPr>
                <a:t>δ</a:t>
              </a:r>
              <a:r>
                <a:rPr lang="en-GB" u="sng" baseline="30000" dirty="0" smtClean="0">
                  <a:latin typeface="Arial" panose="020B0604020202020204" pitchFamily="34" charset="0"/>
                  <a:cs typeface="Arial" panose="020B0604020202020204" pitchFamily="34" charset="0"/>
                </a:rPr>
                <a:t>18</a:t>
              </a:r>
              <a:r>
                <a:rPr lang="en-GB" u="sng" dirty="0" smtClean="0">
                  <a:latin typeface="Arial" panose="020B0604020202020204" pitchFamily="34" charset="0"/>
                  <a:cs typeface="Arial" panose="020B0604020202020204" pitchFamily="34" charset="0"/>
                </a:rPr>
                <a:t>O</a:t>
              </a:r>
              <a:r>
                <a:rPr lang="en-GB" u="sng" baseline="-25000" dirty="0">
                  <a:latin typeface="Arial" panose="020B0604020202020204" pitchFamily="34" charset="0"/>
                  <a:cs typeface="Arial" panose="020B0604020202020204" pitchFamily="34" charset="0"/>
                </a:rPr>
                <a:t>c</a:t>
              </a:r>
              <a:r>
                <a:rPr lang="en-GB" u="sng" dirty="0" smtClean="0">
                  <a:latin typeface="Arial" panose="020B0604020202020204" pitchFamily="34" charset="0"/>
                  <a:cs typeface="Arial" panose="020B0604020202020204" pitchFamily="34" charset="0"/>
                </a:rPr>
                <a:t>:   </a:t>
              </a:r>
              <a:r>
                <a:rPr lang="en-GB" u="sng" dirty="0" err="1" smtClean="0">
                  <a:latin typeface="Arial" panose="020B0604020202020204" pitchFamily="34" charset="0"/>
                  <a:cs typeface="Arial" panose="020B0604020202020204" pitchFamily="34" charset="0"/>
                </a:rPr>
                <a:t>Preind</a:t>
              </a:r>
              <a:r>
                <a:rPr lang="en-GB" dirty="0" smtClean="0">
                  <a:latin typeface="Arial" panose="020B0604020202020204" pitchFamily="34" charset="0"/>
                  <a:cs typeface="Arial" panose="020B0604020202020204" pitchFamily="34" charset="0"/>
                </a:rPr>
                <a:t>                    </a:t>
              </a:r>
              <a:r>
                <a:rPr lang="en-GB" u="sng" dirty="0" smtClean="0">
                  <a:latin typeface="Arial" panose="020B0604020202020204" pitchFamily="34" charset="0"/>
                  <a:cs typeface="Arial" panose="020B0604020202020204" pitchFamily="34" charset="0"/>
                </a:rPr>
                <a:t> </a:t>
              </a:r>
              <a:r>
                <a:rPr lang="el-GR" u="sng" dirty="0" smtClean="0">
                  <a:latin typeface="Arial" panose="020B0604020202020204" pitchFamily="34" charset="0"/>
                  <a:cs typeface="Arial" panose="020B0604020202020204" pitchFamily="34" charset="0"/>
                </a:rPr>
                <a:t>δ</a:t>
              </a:r>
              <a:r>
                <a:rPr lang="en-GB" u="sng" baseline="30000" dirty="0" smtClean="0">
                  <a:latin typeface="Arial" panose="020B0604020202020204" pitchFamily="34" charset="0"/>
                  <a:cs typeface="Arial" panose="020B0604020202020204" pitchFamily="34" charset="0"/>
                </a:rPr>
                <a:t>18</a:t>
              </a:r>
              <a:r>
                <a:rPr lang="en-GB" u="sng" dirty="0" smtClean="0">
                  <a:latin typeface="Arial" panose="020B0604020202020204" pitchFamily="34" charset="0"/>
                  <a:cs typeface="Arial" panose="020B0604020202020204" pitchFamily="34" charset="0"/>
                </a:rPr>
                <a:t>O</a:t>
              </a:r>
              <a:r>
                <a:rPr lang="en-GB" u="sng" baseline="-25000" dirty="0">
                  <a:latin typeface="Arial" panose="020B0604020202020204" pitchFamily="34" charset="0"/>
                  <a:cs typeface="Arial" panose="020B0604020202020204" pitchFamily="34" charset="0"/>
                </a:rPr>
                <a:t>c</a:t>
              </a:r>
              <a:r>
                <a:rPr lang="en-GB" u="sng" dirty="0" smtClean="0">
                  <a:latin typeface="Arial" panose="020B0604020202020204" pitchFamily="34" charset="0"/>
                  <a:cs typeface="Arial" panose="020B0604020202020204" pitchFamily="34" charset="0"/>
                </a:rPr>
                <a:t>:   Pliocene</a:t>
              </a:r>
              <a:r>
                <a:rPr lang="en-GB" dirty="0" smtClean="0">
                  <a:latin typeface="Arial" panose="020B0604020202020204" pitchFamily="34" charset="0"/>
                  <a:cs typeface="Arial" panose="020B0604020202020204" pitchFamily="34" charset="0"/>
                </a:rPr>
                <a:t>              </a:t>
              </a:r>
              <a:r>
                <a:rPr lang="en-GB" u="sng" dirty="0" smtClean="0">
                  <a:latin typeface="Arial" panose="020B0604020202020204" pitchFamily="34" charset="0"/>
                  <a:cs typeface="Arial" panose="020B0604020202020204" pitchFamily="34" charset="0"/>
                </a:rPr>
                <a:t> </a:t>
              </a:r>
              <a:r>
                <a:rPr lang="el-GR" u="sng" dirty="0" smtClean="0">
                  <a:latin typeface="Arial" panose="020B0604020202020204" pitchFamily="34" charset="0"/>
                  <a:cs typeface="Arial" panose="020B0604020202020204" pitchFamily="34" charset="0"/>
                </a:rPr>
                <a:t>δ</a:t>
              </a:r>
              <a:r>
                <a:rPr lang="en-GB" u="sng" baseline="30000" dirty="0" smtClean="0">
                  <a:latin typeface="Arial" panose="020B0604020202020204" pitchFamily="34" charset="0"/>
                  <a:cs typeface="Arial" panose="020B0604020202020204" pitchFamily="34" charset="0"/>
                </a:rPr>
                <a:t>18</a:t>
              </a:r>
              <a:r>
                <a:rPr lang="en-GB" u="sng" dirty="0" smtClean="0">
                  <a:latin typeface="Arial" panose="020B0604020202020204" pitchFamily="34" charset="0"/>
                  <a:cs typeface="Arial" panose="020B0604020202020204" pitchFamily="34" charset="0"/>
                </a:rPr>
                <a:t>O</a:t>
              </a:r>
              <a:r>
                <a:rPr lang="en-GB" u="sng" baseline="-25000" dirty="0">
                  <a:latin typeface="Arial" panose="020B0604020202020204" pitchFamily="34" charset="0"/>
                  <a:cs typeface="Arial" panose="020B0604020202020204" pitchFamily="34" charset="0"/>
                </a:rPr>
                <a:t>c</a:t>
              </a:r>
              <a:r>
                <a:rPr lang="en-GB" u="sng" dirty="0" smtClean="0">
                  <a:latin typeface="Arial" panose="020B0604020202020204" pitchFamily="34" charset="0"/>
                  <a:cs typeface="Arial" panose="020B0604020202020204" pitchFamily="34" charset="0"/>
                </a:rPr>
                <a:t>: difference</a:t>
              </a:r>
              <a:endParaRPr lang="en-GB" u="sng" dirty="0">
                <a:latin typeface="Arial" panose="020B0604020202020204" pitchFamily="34" charset="0"/>
                <a:cs typeface="Arial" panose="020B0604020202020204" pitchFamily="34" charset="0"/>
              </a:endParaRPr>
            </a:p>
          </p:txBody>
        </p:sp>
      </p:grpSp>
      <p:grpSp>
        <p:nvGrpSpPr>
          <p:cNvPr id="29" name="Group 28"/>
          <p:cNvGrpSpPr/>
          <p:nvPr/>
        </p:nvGrpSpPr>
        <p:grpSpPr>
          <a:xfrm>
            <a:off x="2928890" y="1844824"/>
            <a:ext cx="6164870" cy="5040560"/>
            <a:chOff x="2928890" y="1844824"/>
            <a:chExt cx="6164870" cy="5040560"/>
          </a:xfrm>
        </p:grpSpPr>
        <p:pic>
          <p:nvPicPr>
            <p:cNvPr id="21" name="Picture 20"/>
            <p:cNvPicPr>
              <a:picLocks/>
            </p:cNvPicPr>
            <p:nvPr/>
          </p:nvPicPr>
          <p:blipFill rotWithShape="1">
            <a:blip r:embed="rId18">
              <a:extLst>
                <a:ext uri="{28A0092B-C50C-407E-A947-70E740481C1C}">
                  <a14:useLocalDpi xmlns:a14="http://schemas.microsoft.com/office/drawing/2010/main" val="0"/>
                </a:ext>
              </a:extLst>
            </a:blip>
            <a:srcRect t="15339" r="20294" b="7826"/>
            <a:stretch/>
          </p:blipFill>
          <p:spPr>
            <a:xfrm rot="16200000">
              <a:off x="3099046" y="3900262"/>
              <a:ext cx="2742958" cy="3083269"/>
            </a:xfrm>
            <a:prstGeom prst="rect">
              <a:avLst/>
            </a:prstGeom>
          </p:spPr>
        </p:pic>
        <p:pic>
          <p:nvPicPr>
            <p:cNvPr id="22" name="Picture 21"/>
            <p:cNvPicPr>
              <a:picLocks noChangeAspect="1"/>
            </p:cNvPicPr>
            <p:nvPr/>
          </p:nvPicPr>
          <p:blipFill rotWithShape="1">
            <a:blip r:embed="rId19">
              <a:extLst>
                <a:ext uri="{28A0092B-C50C-407E-A947-70E740481C1C}">
                  <a14:useLocalDpi xmlns:a14="http://schemas.microsoft.com/office/drawing/2010/main" val="0"/>
                </a:ext>
              </a:extLst>
            </a:blip>
            <a:srcRect t="15381" r="20293" b="7847"/>
            <a:stretch/>
          </p:blipFill>
          <p:spPr>
            <a:xfrm rot="16200000">
              <a:off x="6181360" y="3972984"/>
              <a:ext cx="2743200" cy="3081600"/>
            </a:xfrm>
            <a:prstGeom prst="rect">
              <a:avLst/>
            </a:prstGeom>
          </p:spPr>
        </p:pic>
        <p:sp>
          <p:nvSpPr>
            <p:cNvPr id="25" name="TextBox 24"/>
            <p:cNvSpPr txBox="1"/>
            <p:nvPr/>
          </p:nvSpPr>
          <p:spPr>
            <a:xfrm>
              <a:off x="3117098" y="4037002"/>
              <a:ext cx="5524615" cy="400110"/>
            </a:xfrm>
            <a:prstGeom prst="rect">
              <a:avLst/>
            </a:prstGeom>
            <a:solidFill>
              <a:schemeClr val="bg1"/>
            </a:solidFill>
          </p:spPr>
          <p:txBody>
            <a:bodyPr wrap="square" rtlCol="0">
              <a:spAutoFit/>
            </a:bodyPr>
            <a:lstStyle/>
            <a:p>
              <a:r>
                <a:rPr lang="en-GB" u="sng" dirty="0" smtClean="0">
                  <a:latin typeface="Arial" panose="020B0604020202020204" pitchFamily="34" charset="0"/>
                  <a:cs typeface="Arial" panose="020B0604020202020204" pitchFamily="34" charset="0"/>
                </a:rPr>
                <a:t>Temperature difference</a:t>
              </a:r>
              <a:r>
                <a:rPr lang="en-GB"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GB" u="sng" dirty="0" smtClean="0">
                  <a:latin typeface="Arial" panose="020B0604020202020204" pitchFamily="34" charset="0"/>
                  <a:cs typeface="Arial" panose="020B0604020202020204" pitchFamily="34" charset="0"/>
                </a:rPr>
                <a:t> </a:t>
              </a:r>
              <a:r>
                <a:rPr lang="el-GR" u="sng" dirty="0" smtClean="0">
                  <a:latin typeface="Arial" panose="020B0604020202020204" pitchFamily="34" charset="0"/>
                  <a:cs typeface="Arial" panose="020B0604020202020204" pitchFamily="34" charset="0"/>
                </a:rPr>
                <a:t>δ</a:t>
              </a:r>
              <a:r>
                <a:rPr lang="en-GB" u="sng" baseline="30000" dirty="0" smtClean="0">
                  <a:latin typeface="Arial" panose="020B0604020202020204" pitchFamily="34" charset="0"/>
                  <a:cs typeface="Arial" panose="020B0604020202020204" pitchFamily="34" charset="0"/>
                </a:rPr>
                <a:t>18</a:t>
              </a:r>
              <a:r>
                <a:rPr lang="en-GB" u="sng" dirty="0" smtClean="0">
                  <a:latin typeface="Arial" panose="020B0604020202020204" pitchFamily="34" charset="0"/>
                  <a:cs typeface="Arial" panose="020B0604020202020204" pitchFamily="34" charset="0"/>
                </a:rPr>
                <a:t>O</a:t>
              </a:r>
              <a:r>
                <a:rPr lang="en-GB" u="sng" baseline="-25000" dirty="0" smtClean="0">
                  <a:latin typeface="Arial" panose="020B0604020202020204" pitchFamily="34" charset="0"/>
                  <a:cs typeface="Arial" panose="020B0604020202020204" pitchFamily="34" charset="0"/>
                </a:rPr>
                <a:t>sw</a:t>
              </a:r>
              <a:r>
                <a:rPr lang="en-GB" u="sng" dirty="0">
                  <a:latin typeface="Arial" panose="020B0604020202020204" pitchFamily="34" charset="0"/>
                  <a:cs typeface="Arial" panose="020B0604020202020204" pitchFamily="34" charset="0"/>
                </a:rPr>
                <a:t> </a:t>
              </a:r>
              <a:r>
                <a:rPr lang="en-GB" u="sng" dirty="0" smtClean="0">
                  <a:latin typeface="Arial" panose="020B0604020202020204" pitchFamily="34" charset="0"/>
                  <a:cs typeface="Arial" panose="020B0604020202020204" pitchFamily="34" charset="0"/>
                </a:rPr>
                <a:t>difference               </a:t>
              </a:r>
              <a:endParaRPr lang="en-GB" u="sng" dirty="0">
                <a:latin typeface="Arial" panose="020B0604020202020204" pitchFamily="34" charset="0"/>
                <a:cs typeface="Arial" panose="020B0604020202020204" pitchFamily="34" charset="0"/>
              </a:endParaRPr>
            </a:p>
          </p:txBody>
        </p:sp>
        <p:cxnSp>
          <p:nvCxnSpPr>
            <p:cNvPr id="23" name="Straight Arrow Connector 22"/>
            <p:cNvCxnSpPr/>
            <p:nvPr/>
          </p:nvCxnSpPr>
          <p:spPr>
            <a:xfrm flipV="1">
              <a:off x="7397942" y="2276872"/>
              <a:ext cx="0" cy="2979799"/>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4528624" y="1844824"/>
              <a:ext cx="3019318" cy="293417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cxnSp>
        <p:nvCxnSpPr>
          <p:cNvPr id="27" name="Straight Connector 26"/>
          <p:cNvCxnSpPr/>
          <p:nvPr/>
        </p:nvCxnSpPr>
        <p:spPr>
          <a:xfrm>
            <a:off x="50239" y="900000"/>
            <a:ext cx="891424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237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6" y="44624"/>
            <a:ext cx="9108504" cy="1325563"/>
          </a:xfrm>
        </p:spPr>
        <p:txBody>
          <a:bodyPr/>
          <a:lstStyle/>
          <a:p>
            <a:r>
              <a:rPr lang="en-GB" b="1" dirty="0" smtClean="0">
                <a:solidFill>
                  <a:srgbClr val="FFC000"/>
                </a:solidFill>
                <a:latin typeface="Arial" panose="020B0604020202020204" pitchFamily="34" charset="0"/>
                <a:cs typeface="Arial" panose="020B0604020202020204" pitchFamily="34" charset="0"/>
              </a:rPr>
              <a:t>The Pacific Decadal Oscillation and its relationship with El Niño</a:t>
            </a:r>
            <a:endParaRPr lang="en-GB" b="1" dirty="0">
              <a:solidFill>
                <a:srgbClr val="FFC000"/>
              </a:solidFill>
              <a:latin typeface="Arial" panose="020B0604020202020204" pitchFamily="34" charset="0"/>
              <a:cs typeface="Arial" panose="020B0604020202020204" pitchFamily="34" charset="0"/>
            </a:endParaRPr>
          </a:p>
        </p:txBody>
      </p:sp>
      <p:sp>
        <p:nvSpPr>
          <p:cNvPr id="4" name="TextBox 3"/>
          <p:cNvSpPr txBox="1"/>
          <p:nvPr/>
        </p:nvSpPr>
        <p:spPr>
          <a:xfrm>
            <a:off x="35496" y="5157192"/>
            <a:ext cx="9108504" cy="1508105"/>
          </a:xfrm>
          <a:prstGeom prst="rect">
            <a:avLst/>
          </a:prstGeom>
          <a:noFill/>
        </p:spPr>
        <p:txBody>
          <a:bodyPr wrap="square" rtlCol="0">
            <a:spAutoFit/>
          </a:bodyPr>
          <a:lstStyle/>
          <a:p>
            <a:pPr marL="342900" indent="-342900">
              <a:spcBef>
                <a:spcPts val="1200"/>
              </a:spcBef>
              <a:buFont typeface="Arial" panose="020B0604020202020204" pitchFamily="34" charset="0"/>
              <a:buChar char="•"/>
            </a:pPr>
            <a:r>
              <a:rPr lang="en-GB" sz="2400" dirty="0" smtClean="0"/>
              <a:t>The PDO is typically 15% stronger in the Pliocene simulation</a:t>
            </a:r>
          </a:p>
          <a:p>
            <a:pPr marL="342900" indent="-342900">
              <a:spcBef>
                <a:spcPts val="1200"/>
              </a:spcBef>
              <a:buFont typeface="Arial" panose="020B0604020202020204" pitchFamily="34" charset="0"/>
              <a:buChar char="•"/>
            </a:pPr>
            <a:r>
              <a:rPr lang="en-GB" sz="2400" dirty="0" smtClean="0"/>
              <a:t>Pliocene simulation has a stronger PDO-ENSO relationship</a:t>
            </a:r>
          </a:p>
          <a:p>
            <a:pPr marL="342900" indent="-342900">
              <a:spcBef>
                <a:spcPts val="1200"/>
              </a:spcBef>
              <a:buFont typeface="Arial" panose="020B0604020202020204" pitchFamily="34" charset="0"/>
              <a:buChar char="•"/>
            </a:pPr>
            <a:r>
              <a:rPr lang="en-GB" sz="2400" dirty="0" smtClean="0"/>
              <a:t>Caution: Centennial scale variability</a:t>
            </a:r>
            <a:r>
              <a:rPr lang="en-GB" sz="2400" dirty="0" smtClean="0">
                <a:sym typeface="Wingdings" panose="05000000000000000000" pitchFamily="2" charset="2"/>
              </a:rPr>
              <a:t> relationship not constant</a:t>
            </a:r>
            <a:endParaRPr lang="en-GB" sz="2400" dirty="0" smtClean="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19188" r="28342" b="7975"/>
          <a:stretch/>
        </p:blipFill>
        <p:spPr>
          <a:xfrm rot="16200000">
            <a:off x="600458" y="1395200"/>
            <a:ext cx="3161533" cy="4362450"/>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18375" r="27548" b="9287"/>
          <a:stretch/>
        </p:blipFill>
        <p:spPr>
          <a:xfrm rot="16200000">
            <a:off x="5055920" y="1392640"/>
            <a:ext cx="3196590" cy="4332514"/>
          </a:xfrm>
          <a:prstGeom prst="rect">
            <a:avLst/>
          </a:prstGeom>
        </p:spPr>
      </p:pic>
      <p:sp>
        <p:nvSpPr>
          <p:cNvPr id="8" name="TextBox 7"/>
          <p:cNvSpPr txBox="1"/>
          <p:nvPr/>
        </p:nvSpPr>
        <p:spPr>
          <a:xfrm>
            <a:off x="35496" y="1619508"/>
            <a:ext cx="4752528" cy="369332"/>
          </a:xfrm>
          <a:prstGeom prst="rect">
            <a:avLst/>
          </a:prstGeom>
          <a:solidFill>
            <a:schemeClr val="bg1"/>
          </a:solidFill>
          <a:ln>
            <a:solidFill>
              <a:schemeClr val="bg1"/>
            </a:solidFill>
          </a:ln>
        </p:spPr>
        <p:txBody>
          <a:bodyPr wrap="square" rtlCol="0">
            <a:spAutoFit/>
          </a:bodyPr>
          <a:lstStyle/>
          <a:p>
            <a:r>
              <a:rPr lang="en-GB" sz="1800" dirty="0" smtClean="0"/>
              <a:t>El Ni</a:t>
            </a:r>
            <a:r>
              <a:rPr lang="en-GB" sz="1800" dirty="0" smtClean="0">
                <a:latin typeface="Arial"/>
                <a:cs typeface="Arial"/>
              </a:rPr>
              <a:t>ño temperature: Pliocene-</a:t>
            </a:r>
            <a:r>
              <a:rPr lang="en-GB" sz="1800" dirty="0" err="1" smtClean="0">
                <a:latin typeface="Arial"/>
                <a:cs typeface="Arial"/>
              </a:rPr>
              <a:t>preind</a:t>
            </a:r>
            <a:endParaRPr lang="en-GB" sz="1800" dirty="0"/>
          </a:p>
        </p:txBody>
      </p:sp>
      <p:sp>
        <p:nvSpPr>
          <p:cNvPr id="9" name="TextBox 8"/>
          <p:cNvSpPr txBox="1"/>
          <p:nvPr/>
        </p:nvSpPr>
        <p:spPr>
          <a:xfrm>
            <a:off x="4487958" y="1619508"/>
            <a:ext cx="4656042" cy="369332"/>
          </a:xfrm>
          <a:prstGeom prst="rect">
            <a:avLst/>
          </a:prstGeom>
          <a:solidFill>
            <a:schemeClr val="bg1"/>
          </a:solidFill>
          <a:ln>
            <a:solidFill>
              <a:schemeClr val="bg1"/>
            </a:solidFill>
          </a:ln>
        </p:spPr>
        <p:txBody>
          <a:bodyPr wrap="square" rtlCol="0">
            <a:spAutoFit/>
          </a:bodyPr>
          <a:lstStyle/>
          <a:p>
            <a:r>
              <a:rPr lang="en-GB" sz="1800" dirty="0" smtClean="0"/>
              <a:t>PDO : EOF1 of Pacific temp  North of 20°N</a:t>
            </a:r>
          </a:p>
        </p:txBody>
      </p:sp>
      <p:cxnSp>
        <p:nvCxnSpPr>
          <p:cNvPr id="10" name="Straight Connector 9"/>
          <p:cNvCxnSpPr/>
          <p:nvPr/>
        </p:nvCxnSpPr>
        <p:spPr>
          <a:xfrm>
            <a:off x="50239" y="1340768"/>
            <a:ext cx="891424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18527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16024" y="116632"/>
            <a:ext cx="8892480" cy="738188"/>
          </a:xfrm>
        </p:spPr>
        <p:txBody>
          <a:bodyPr>
            <a:noAutofit/>
          </a:bodyPr>
          <a:lstStyle/>
          <a:p>
            <a:r>
              <a:rPr lang="en-GB" sz="3200" b="1" dirty="0" smtClean="0">
                <a:solidFill>
                  <a:srgbClr val="FFC000"/>
                </a:solidFill>
                <a:latin typeface="Arial" panose="020B0604020202020204" pitchFamily="34" charset="0"/>
                <a:cs typeface="Arial" panose="020B0604020202020204" pitchFamily="34" charset="0"/>
              </a:rPr>
              <a:t>Model-data comparison for Pliocene coral</a:t>
            </a:r>
            <a:endParaRPr lang="en-GB" sz="3200" b="1" dirty="0">
              <a:solidFill>
                <a:srgbClr val="FFC000"/>
              </a:solidFill>
              <a:latin typeface="Arial" panose="020B0604020202020204" pitchFamily="34" charset="0"/>
              <a:cs typeface="Arial" panose="020B0604020202020204" pitchFamily="34" charset="0"/>
            </a:endParaRPr>
          </a:p>
        </p:txBody>
      </p:sp>
      <p:grpSp>
        <p:nvGrpSpPr>
          <p:cNvPr id="8" name="Group 7"/>
          <p:cNvGrpSpPr/>
          <p:nvPr/>
        </p:nvGrpSpPr>
        <p:grpSpPr>
          <a:xfrm>
            <a:off x="251521" y="1484784"/>
            <a:ext cx="1728191" cy="2160000"/>
            <a:chOff x="-36512" y="1484784"/>
            <a:chExt cx="1728191" cy="2160000"/>
          </a:xfrm>
        </p:grpSpPr>
        <p:sp>
          <p:nvSpPr>
            <p:cNvPr id="5" name="Rectangle 4"/>
            <p:cNvSpPr/>
            <p:nvPr/>
          </p:nvSpPr>
          <p:spPr bwMode="auto">
            <a:xfrm>
              <a:off x="-36512" y="1484784"/>
              <a:ext cx="1728191" cy="2160000"/>
            </a:xfrm>
            <a:prstGeom prst="rect">
              <a:avLst/>
            </a:prstGeom>
            <a:solidFill>
              <a:schemeClr val="hlink"/>
            </a:solidFill>
            <a:ln w="317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5574" t="15831" r="25005" b="57760"/>
            <a:stretch/>
          </p:blipFill>
          <p:spPr>
            <a:xfrm rot="16200000">
              <a:off x="-249070" y="1841358"/>
              <a:ext cx="2072712" cy="1503581"/>
            </a:xfrm>
            <a:prstGeom prst="rect">
              <a:avLst/>
            </a:prstGeom>
          </p:spPr>
        </p:pic>
      </p:gr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3" y="3789216"/>
            <a:ext cx="2560954" cy="1584000"/>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4641" r="3210" b="2409"/>
          <a:stretch/>
        </p:blipFill>
        <p:spPr>
          <a:xfrm>
            <a:off x="3520214" y="1412776"/>
            <a:ext cx="5516282" cy="5400000"/>
          </a:xfrm>
          <a:prstGeom prst="rect">
            <a:avLst/>
          </a:prstGeom>
        </p:spPr>
      </p:pic>
      <p:cxnSp>
        <p:nvCxnSpPr>
          <p:cNvPr id="10" name="Straight Connector 9"/>
          <p:cNvCxnSpPr/>
          <p:nvPr/>
        </p:nvCxnSpPr>
        <p:spPr>
          <a:xfrm>
            <a:off x="50239" y="900000"/>
            <a:ext cx="891424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05249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6" y="116632"/>
            <a:ext cx="7128794" cy="1325563"/>
          </a:xfrm>
        </p:spPr>
        <p:txBody>
          <a:bodyPr/>
          <a:lstStyle/>
          <a:p>
            <a:r>
              <a:rPr lang="en-GB" b="1" dirty="0" smtClean="0">
                <a:solidFill>
                  <a:srgbClr val="FFC000"/>
                </a:solidFill>
                <a:latin typeface="Arial" panose="020B0604020202020204" pitchFamily="34" charset="0"/>
                <a:cs typeface="Arial" panose="020B0604020202020204" pitchFamily="34" charset="0"/>
              </a:rPr>
              <a:t>Can El Niño be detected in Coral data?</a:t>
            </a:r>
            <a:endParaRPr lang="en-GB" b="1" dirty="0">
              <a:solidFill>
                <a:srgbClr val="FFC000"/>
              </a:solidFill>
              <a:latin typeface="Arial" panose="020B0604020202020204" pitchFamily="34" charset="0"/>
              <a:cs typeface="Arial" panose="020B0604020202020204" pitchFamily="34" charset="0"/>
            </a:endParaRPr>
          </a:p>
        </p:txBody>
      </p:sp>
      <p:sp>
        <p:nvSpPr>
          <p:cNvPr id="5" name="TextBox 4"/>
          <p:cNvSpPr txBox="1"/>
          <p:nvPr/>
        </p:nvSpPr>
        <p:spPr>
          <a:xfrm>
            <a:off x="4365074" y="2060848"/>
            <a:ext cx="3735318" cy="707886"/>
          </a:xfrm>
          <a:prstGeom prst="rect">
            <a:avLst/>
          </a:prstGeom>
          <a:noFill/>
        </p:spPr>
        <p:txBody>
          <a:bodyPr wrap="square" rtlCol="0">
            <a:spAutoFit/>
          </a:bodyPr>
          <a:lstStyle/>
          <a:p>
            <a:pPr marL="342900" indent="-342900">
              <a:spcBef>
                <a:spcPts val="0"/>
              </a:spcBef>
              <a:buFont typeface="Wingdings"/>
              <a:buChar char="ç"/>
            </a:pPr>
            <a:r>
              <a:rPr lang="en-GB" dirty="0" smtClean="0">
                <a:sym typeface="Wingdings" panose="05000000000000000000" pitchFamily="2" charset="2"/>
              </a:rPr>
              <a:t>True/Target</a:t>
            </a:r>
          </a:p>
          <a:p>
            <a:pPr>
              <a:spcBef>
                <a:spcPts val="0"/>
              </a:spcBef>
            </a:pPr>
            <a:r>
              <a:rPr lang="en-GB" dirty="0">
                <a:sym typeface="Wingdings" panose="05000000000000000000" pitchFamily="2" charset="2"/>
              </a:rPr>
              <a:t>  </a:t>
            </a:r>
            <a:r>
              <a:rPr lang="en-GB" dirty="0" smtClean="0">
                <a:sym typeface="Wingdings" panose="05000000000000000000" pitchFamily="2" charset="2"/>
              </a:rPr>
              <a:t>  </a:t>
            </a:r>
            <a:r>
              <a:rPr lang="en-GB" dirty="0" smtClean="0">
                <a:solidFill>
                  <a:srgbClr val="FF0000"/>
                </a:solidFill>
                <a:sym typeface="Wingdings" panose="05000000000000000000" pitchFamily="2" charset="2"/>
              </a:rPr>
              <a:t>El Ni</a:t>
            </a:r>
            <a:r>
              <a:rPr lang="en-GB" dirty="0" smtClean="0">
                <a:solidFill>
                  <a:srgbClr val="FF0000"/>
                </a:solidFill>
                <a:latin typeface="Arial"/>
                <a:cs typeface="Arial"/>
                <a:sym typeface="Wingdings" panose="05000000000000000000" pitchFamily="2" charset="2"/>
              </a:rPr>
              <a:t>ñ</a:t>
            </a:r>
            <a:r>
              <a:rPr lang="en-GB" dirty="0" smtClean="0">
                <a:solidFill>
                  <a:srgbClr val="FF0000"/>
                </a:solidFill>
                <a:sym typeface="Wingdings" panose="05000000000000000000" pitchFamily="2" charset="2"/>
              </a:rPr>
              <a:t>o</a:t>
            </a:r>
            <a:r>
              <a:rPr lang="en-GB" dirty="0" smtClean="0">
                <a:sym typeface="Wingdings" panose="05000000000000000000" pitchFamily="2" charset="2"/>
              </a:rPr>
              <a:t>/ </a:t>
            </a:r>
            <a:r>
              <a:rPr lang="en-GB" dirty="0" smtClean="0">
                <a:solidFill>
                  <a:srgbClr val="0070C0"/>
                </a:solidFill>
                <a:sym typeface="Wingdings" panose="05000000000000000000" pitchFamily="2" charset="2"/>
              </a:rPr>
              <a:t>La Nina </a:t>
            </a:r>
            <a:r>
              <a:rPr lang="en-GB" dirty="0" smtClean="0">
                <a:sym typeface="Wingdings" panose="05000000000000000000" pitchFamily="2" charset="2"/>
              </a:rPr>
              <a:t>events</a:t>
            </a:r>
          </a:p>
        </p:txBody>
      </p:sp>
      <p:sp>
        <p:nvSpPr>
          <p:cNvPr id="6" name="TextBox 5"/>
          <p:cNvSpPr txBox="1"/>
          <p:nvPr/>
        </p:nvSpPr>
        <p:spPr>
          <a:xfrm>
            <a:off x="4320480" y="3873242"/>
            <a:ext cx="4346878" cy="707886"/>
          </a:xfrm>
          <a:prstGeom prst="rect">
            <a:avLst/>
          </a:prstGeom>
          <a:noFill/>
        </p:spPr>
        <p:txBody>
          <a:bodyPr wrap="square" rtlCol="0">
            <a:spAutoFit/>
          </a:bodyPr>
          <a:lstStyle/>
          <a:p>
            <a:pPr>
              <a:spcBef>
                <a:spcPts val="0"/>
              </a:spcBef>
            </a:pPr>
            <a:r>
              <a:rPr lang="en-GB" dirty="0" smtClean="0">
                <a:sym typeface="Wingdings" panose="05000000000000000000" pitchFamily="2" charset="2"/>
              </a:rPr>
              <a:t> </a:t>
            </a:r>
            <a:r>
              <a:rPr lang="en-GB" dirty="0" smtClean="0">
                <a:solidFill>
                  <a:srgbClr val="FF0000"/>
                </a:solidFill>
                <a:sym typeface="Wingdings" panose="05000000000000000000" pitchFamily="2" charset="2"/>
              </a:rPr>
              <a:t>El Ni</a:t>
            </a:r>
            <a:r>
              <a:rPr lang="en-GB" dirty="0" smtClean="0">
                <a:solidFill>
                  <a:srgbClr val="FF0000"/>
                </a:solidFill>
                <a:latin typeface="Arial"/>
                <a:cs typeface="Arial"/>
                <a:sym typeface="Wingdings" panose="05000000000000000000" pitchFamily="2" charset="2"/>
              </a:rPr>
              <a:t>ñ</a:t>
            </a:r>
            <a:r>
              <a:rPr lang="en-GB" dirty="0" smtClean="0">
                <a:solidFill>
                  <a:srgbClr val="FF0000"/>
                </a:solidFill>
                <a:sym typeface="Wingdings" panose="05000000000000000000" pitchFamily="2" charset="2"/>
              </a:rPr>
              <a:t>o</a:t>
            </a:r>
            <a:r>
              <a:rPr lang="en-GB" dirty="0" smtClean="0">
                <a:sym typeface="Wingdings" panose="05000000000000000000" pitchFamily="2" charset="2"/>
              </a:rPr>
              <a:t>/ </a:t>
            </a:r>
            <a:r>
              <a:rPr lang="en-GB" dirty="0" smtClean="0">
                <a:solidFill>
                  <a:srgbClr val="0070C0"/>
                </a:solidFill>
                <a:sym typeface="Wingdings" panose="05000000000000000000" pitchFamily="2" charset="2"/>
              </a:rPr>
              <a:t>La Nina  </a:t>
            </a:r>
            <a:r>
              <a:rPr lang="en-GB" dirty="0" smtClean="0">
                <a:sym typeface="Wingdings" panose="05000000000000000000" pitchFamily="2" charset="2"/>
              </a:rPr>
              <a:t>estimated</a:t>
            </a:r>
            <a:r>
              <a:rPr lang="en-GB" dirty="0" smtClean="0">
                <a:solidFill>
                  <a:schemeClr val="tx1">
                    <a:lumMod val="50000"/>
                    <a:lumOff val="50000"/>
                  </a:schemeClr>
                </a:solidFill>
                <a:sym typeface="Wingdings" panose="05000000000000000000" pitchFamily="2" charset="2"/>
              </a:rPr>
              <a:t> </a:t>
            </a:r>
            <a:r>
              <a:rPr lang="en-GB" dirty="0" smtClean="0">
                <a:sym typeface="Wingdings" panose="05000000000000000000" pitchFamily="2" charset="2"/>
              </a:rPr>
              <a:t>from the ‘pseudo coral’</a:t>
            </a:r>
          </a:p>
        </p:txBody>
      </p:sp>
      <p:grpSp>
        <p:nvGrpSpPr>
          <p:cNvPr id="21" name="Group 20"/>
          <p:cNvGrpSpPr/>
          <p:nvPr/>
        </p:nvGrpSpPr>
        <p:grpSpPr>
          <a:xfrm>
            <a:off x="7236297" y="116632"/>
            <a:ext cx="1728191" cy="2160000"/>
            <a:chOff x="1547664" y="3861048"/>
            <a:chExt cx="1728191" cy="2160000"/>
          </a:xfrm>
        </p:grpSpPr>
        <p:sp>
          <p:nvSpPr>
            <p:cNvPr id="22" name="Rectangle 21"/>
            <p:cNvSpPr/>
            <p:nvPr/>
          </p:nvSpPr>
          <p:spPr bwMode="auto">
            <a:xfrm>
              <a:off x="1547664" y="3861048"/>
              <a:ext cx="1728191" cy="2160000"/>
            </a:xfrm>
            <a:prstGeom prst="rect">
              <a:avLst/>
            </a:prstGeom>
            <a:solidFill>
              <a:schemeClr val="hlink"/>
            </a:solidFill>
            <a:ln w="317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p:txBody>
        </p:sp>
        <p:pic>
          <p:nvPicPr>
            <p:cNvPr id="24" name="Picture 23"/>
            <p:cNvPicPr>
              <a:picLocks noChangeAspect="1"/>
            </p:cNvPicPr>
            <p:nvPr/>
          </p:nvPicPr>
          <p:blipFill rotWithShape="1">
            <a:blip r:embed="rId3">
              <a:extLst>
                <a:ext uri="{28A0092B-C50C-407E-A947-70E740481C1C}">
                  <a14:useLocalDpi xmlns:a14="http://schemas.microsoft.com/office/drawing/2010/main" val="0"/>
                </a:ext>
              </a:extLst>
            </a:blip>
            <a:srcRect l="27760" t="19097" r="27369" b="55113"/>
            <a:stretch/>
          </p:blipFill>
          <p:spPr>
            <a:xfrm rot="16200000">
              <a:off x="1441636" y="4194705"/>
              <a:ext cx="1979718" cy="1544706"/>
            </a:xfrm>
            <a:prstGeom prst="rect">
              <a:avLst/>
            </a:prstGeom>
          </p:spPr>
        </p:pic>
      </p:grpSp>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9586" t="18873" r="9586" b="11323"/>
          <a:stretch/>
        </p:blipFill>
        <p:spPr>
          <a:xfrm rot="16200000">
            <a:off x="490188" y="1338611"/>
            <a:ext cx="3566160" cy="4180777"/>
          </a:xfrm>
          <a:prstGeom prst="rect">
            <a:avLst/>
          </a:prstGeom>
        </p:spPr>
      </p:pic>
      <p:sp>
        <p:nvSpPr>
          <p:cNvPr id="26" name="TextBox 25"/>
          <p:cNvSpPr txBox="1"/>
          <p:nvPr/>
        </p:nvSpPr>
        <p:spPr>
          <a:xfrm>
            <a:off x="4283968" y="2937138"/>
            <a:ext cx="4383390" cy="400110"/>
          </a:xfrm>
          <a:prstGeom prst="rect">
            <a:avLst/>
          </a:prstGeom>
          <a:noFill/>
        </p:spPr>
        <p:txBody>
          <a:bodyPr wrap="square" rtlCol="0">
            <a:spAutoFit/>
          </a:bodyPr>
          <a:lstStyle/>
          <a:p>
            <a:r>
              <a:rPr lang="en-GB" dirty="0" smtClean="0">
                <a:sym typeface="Wingdings" panose="05000000000000000000" pitchFamily="2" charset="2"/>
              </a:rPr>
              <a:t> HadCM3 ‘pseudo-coral’ at site</a:t>
            </a:r>
          </a:p>
        </p:txBody>
      </p:sp>
      <p:grpSp>
        <p:nvGrpSpPr>
          <p:cNvPr id="13" name="Group 12"/>
          <p:cNvGrpSpPr/>
          <p:nvPr/>
        </p:nvGrpSpPr>
        <p:grpSpPr>
          <a:xfrm>
            <a:off x="395536" y="5157192"/>
            <a:ext cx="8649384" cy="1719973"/>
            <a:chOff x="395536" y="5157192"/>
            <a:chExt cx="8649384" cy="1719973"/>
          </a:xfrm>
        </p:grpSpPr>
        <p:sp>
          <p:nvSpPr>
            <p:cNvPr id="9" name="TextBox 8"/>
            <p:cNvSpPr txBox="1"/>
            <p:nvPr/>
          </p:nvSpPr>
          <p:spPr>
            <a:xfrm>
              <a:off x="395536" y="5157192"/>
              <a:ext cx="7457491" cy="904863"/>
            </a:xfrm>
            <a:prstGeom prst="rect">
              <a:avLst/>
            </a:prstGeom>
            <a:noFill/>
          </p:spPr>
          <p:txBody>
            <a:bodyPr wrap="none" rtlCol="0">
              <a:spAutoFit/>
            </a:bodyPr>
            <a:lstStyle/>
            <a:p>
              <a:r>
                <a:rPr lang="en-GB" sz="2400" dirty="0" smtClean="0"/>
                <a:t>This ‘pseudo coral’ has a skill</a:t>
              </a:r>
              <a:r>
                <a:rPr lang="en-GB" sz="2400" baseline="30000" dirty="0" smtClean="0"/>
                <a:t>*</a:t>
              </a:r>
              <a:r>
                <a:rPr lang="en-GB" sz="2400" dirty="0" smtClean="0"/>
                <a:t> of 0.71.</a:t>
              </a:r>
            </a:p>
            <a:p>
              <a:r>
                <a:rPr lang="en-GB" sz="2400" dirty="0" smtClean="0"/>
                <a:t>(Where 1.0 is perfect skill and 0.0 is random chance).</a:t>
              </a:r>
              <a:endParaRPr lang="en-GB" sz="2400" dirty="0"/>
            </a:p>
          </p:txBody>
        </p:sp>
        <mc:AlternateContent xmlns:mc="http://schemas.openxmlformats.org/markup-compatibility/2006" xmlns:a14="http://schemas.microsoft.com/office/drawing/2010/main">
          <mc:Choice Requires="a14">
            <p:sp>
              <p:nvSpPr>
                <p:cNvPr id="10" name="TextBox 9"/>
                <p:cNvSpPr txBox="1"/>
                <p:nvPr/>
              </p:nvSpPr>
              <p:spPr>
                <a:xfrm>
                  <a:off x="2267744" y="6093296"/>
                  <a:ext cx="6777176" cy="78386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𝑠𝑘𝑖𝑙𝑙</m:t>
                        </m:r>
                        <m:r>
                          <a:rPr lang="en-GB" b="0" i="1" smtClean="0">
                            <a:latin typeface="Cambria Math"/>
                          </a:rPr>
                          <m:t>=</m:t>
                        </m:r>
                        <m:d>
                          <m:dPr>
                            <m:ctrlPr>
                              <a:rPr lang="en-GB" b="0" i="1" smtClean="0">
                                <a:latin typeface="Cambria Math" panose="02040503050406030204" pitchFamily="18" charset="0"/>
                              </a:rPr>
                            </m:ctrlPr>
                          </m:dPr>
                          <m:e>
                            <m:d>
                              <m:dPr>
                                <m:begChr m:val="{"/>
                                <m:endChr m:val="}"/>
                                <m:ctrlPr>
                                  <a:rPr lang="en-GB" i="1">
                                    <a:latin typeface="Cambria Math" panose="02040503050406030204" pitchFamily="18" charset="0"/>
                                  </a:rPr>
                                </m:ctrlPr>
                              </m:dPr>
                              <m:e>
                                <m:f>
                                  <m:fPr>
                                    <m:ctrlPr>
                                      <a:rPr lang="en-GB" i="1">
                                        <a:latin typeface="Cambria Math" panose="02040503050406030204" pitchFamily="18" charset="0"/>
                                      </a:rPr>
                                    </m:ctrlPr>
                                  </m:fPr>
                                  <m:num>
                                    <m:r>
                                      <a:rPr lang="en-GB" i="1">
                                        <a:latin typeface="Cambria Math"/>
                                      </a:rPr>
                                      <m:t>1</m:t>
                                    </m:r>
                                  </m:num>
                                  <m:den>
                                    <m:r>
                                      <a:rPr lang="en-GB" i="1">
                                        <a:latin typeface="Cambria Math"/>
                                      </a:rPr>
                                      <m:t>3</m:t>
                                    </m:r>
                                  </m:den>
                                </m:f>
                                <m:d>
                                  <m:dPr>
                                    <m:ctrlPr>
                                      <a:rPr lang="en-GB" i="1">
                                        <a:latin typeface="Cambria Math" panose="02040503050406030204" pitchFamily="18" charset="0"/>
                                      </a:rPr>
                                    </m:ctrlPr>
                                  </m:dPr>
                                  <m:e>
                                    <m:r>
                                      <a:rPr lang="en-GB" i="1">
                                        <a:latin typeface="Cambria Math"/>
                                      </a:rPr>
                                      <m:t>𝑐𝑜𝑟𝑟</m:t>
                                    </m:r>
                                    <m:r>
                                      <a:rPr lang="en-GB" i="1">
                                        <a:latin typeface="Cambria Math"/>
                                      </a:rPr>
                                      <m:t> </m:t>
                                    </m:r>
                                    <m:r>
                                      <a:rPr lang="en-GB" i="1">
                                        <a:latin typeface="Cambria Math"/>
                                      </a:rPr>
                                      <m:t>𝐸𝑁</m:t>
                                    </m:r>
                                    <m:r>
                                      <a:rPr lang="en-GB" i="1">
                                        <a:latin typeface="Cambria Math"/>
                                      </a:rPr>
                                      <m:t>+</m:t>
                                    </m:r>
                                    <m:r>
                                      <a:rPr lang="en-GB" i="1">
                                        <a:latin typeface="Cambria Math"/>
                                      </a:rPr>
                                      <m:t>𝑐𝑜𝑟𝑟</m:t>
                                    </m:r>
                                    <m:r>
                                      <a:rPr lang="en-GB" i="1">
                                        <a:latin typeface="Cambria Math"/>
                                      </a:rPr>
                                      <m:t> </m:t>
                                    </m:r>
                                    <m:r>
                                      <a:rPr lang="en-GB" i="1">
                                        <a:latin typeface="Cambria Math"/>
                                      </a:rPr>
                                      <m:t>𝐿𝑁</m:t>
                                    </m:r>
                                    <m:r>
                                      <a:rPr lang="en-GB" i="1">
                                        <a:latin typeface="Cambria Math"/>
                                      </a:rPr>
                                      <m:t>+</m:t>
                                    </m:r>
                                    <m:r>
                                      <a:rPr lang="en-GB" i="1">
                                        <a:latin typeface="Cambria Math"/>
                                      </a:rPr>
                                      <m:t>𝑐𝑜𝑟𝑟</m:t>
                                    </m:r>
                                    <m:r>
                                      <a:rPr lang="en-GB" i="1">
                                        <a:latin typeface="Cambria Math"/>
                                      </a:rPr>
                                      <m:t> </m:t>
                                    </m:r>
                                    <m:r>
                                      <a:rPr lang="en-GB" i="1">
                                        <a:latin typeface="Cambria Math"/>
                                      </a:rPr>
                                      <m:t>𝑛𝑜𝑟𝑚𝑎𝑙</m:t>
                                    </m:r>
                                  </m:e>
                                </m:d>
                              </m:e>
                            </m:d>
                            <m:r>
                              <a:rPr lang="en-GB" i="1">
                                <a:latin typeface="Cambria Math"/>
                              </a:rPr>
                              <m:t>−</m:t>
                            </m:r>
                            <m:f>
                              <m:fPr>
                                <m:ctrlPr>
                                  <a:rPr lang="en-GB" i="1">
                                    <a:latin typeface="Cambria Math" panose="02040503050406030204" pitchFamily="18" charset="0"/>
                                  </a:rPr>
                                </m:ctrlPr>
                              </m:fPr>
                              <m:num>
                                <m:r>
                                  <a:rPr lang="en-GB" i="1">
                                    <a:latin typeface="Cambria Math"/>
                                  </a:rPr>
                                  <m:t>1</m:t>
                                </m:r>
                              </m:num>
                              <m:den>
                                <m:r>
                                  <a:rPr lang="en-GB" i="1">
                                    <a:latin typeface="Cambria Math"/>
                                  </a:rPr>
                                  <m:t>3</m:t>
                                </m:r>
                              </m:den>
                            </m:f>
                          </m:e>
                        </m:d>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2</m:t>
                            </m:r>
                          </m:num>
                          <m:den>
                            <m:r>
                              <a:rPr lang="en-GB" b="0" i="1" smtClean="0">
                                <a:latin typeface="Cambria Math"/>
                              </a:rPr>
                              <m:t>3</m:t>
                            </m:r>
                          </m:den>
                        </m:f>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2267744" y="6093296"/>
                  <a:ext cx="6777176" cy="783869"/>
                </a:xfrm>
                <a:prstGeom prst="rect">
                  <a:avLst/>
                </a:prstGeom>
                <a:blipFill rotWithShape="1">
                  <a:blip r:embed="rId5"/>
                  <a:stretch>
                    <a:fillRect/>
                  </a:stretch>
                </a:blipFill>
              </p:spPr>
              <p:txBody>
                <a:bodyPr/>
                <a:lstStyle/>
                <a:p>
                  <a:r>
                    <a:rPr lang="en-GB">
                      <a:noFill/>
                    </a:rPr>
                    <a:t> </a:t>
                  </a:r>
                </a:p>
              </p:txBody>
            </p:sp>
          </mc:Fallback>
        </mc:AlternateContent>
      </p:grpSp>
    </p:spTree>
    <p:extLst>
      <p:ext uri="{BB962C8B-B14F-4D97-AF65-F5344CB8AC3E}">
        <p14:creationId xmlns:p14="http://schemas.microsoft.com/office/powerpoint/2010/main" val="4111885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6" y="116632"/>
            <a:ext cx="8047806" cy="1325563"/>
          </a:xfrm>
        </p:spPr>
        <p:txBody>
          <a:bodyPr>
            <a:normAutofit/>
          </a:bodyPr>
          <a:lstStyle/>
          <a:p>
            <a:r>
              <a:rPr lang="en-GB" b="1" dirty="0" smtClean="0">
                <a:solidFill>
                  <a:srgbClr val="FFC000"/>
                </a:solidFill>
                <a:latin typeface="Arial" panose="020B0604020202020204" pitchFamily="34" charset="0"/>
                <a:cs typeface="Arial" panose="020B0604020202020204" pitchFamily="34" charset="0"/>
              </a:rPr>
              <a:t>Where can El Niño could be detected in coral data?   HadCM3 results.</a:t>
            </a:r>
            <a:endParaRPr lang="en-GB" b="1" dirty="0">
              <a:solidFill>
                <a:srgbClr val="FFC000"/>
              </a:solidFill>
              <a:latin typeface="Arial" panose="020B0604020202020204" pitchFamily="34" charset="0"/>
              <a:cs typeface="Arial" panose="020B0604020202020204" pitchFamily="34" charset="0"/>
            </a:endParaRPr>
          </a:p>
        </p:txBody>
      </p:sp>
      <p:grpSp>
        <p:nvGrpSpPr>
          <p:cNvPr id="13" name="Group 12"/>
          <p:cNvGrpSpPr/>
          <p:nvPr/>
        </p:nvGrpSpPr>
        <p:grpSpPr>
          <a:xfrm>
            <a:off x="35496" y="1828705"/>
            <a:ext cx="8963263" cy="2752423"/>
            <a:chOff x="35496" y="2273761"/>
            <a:chExt cx="8963263" cy="2752423"/>
          </a:xfrm>
        </p:grpSpPr>
        <p:pic>
          <p:nvPicPr>
            <p:cNvPr id="7" name="Picture 6"/>
            <p:cNvPicPr>
              <a:picLocks/>
            </p:cNvPicPr>
            <p:nvPr/>
          </p:nvPicPr>
          <p:blipFill rotWithShape="1">
            <a:blip r:embed="rId3">
              <a:extLst>
                <a:ext uri="{28A0092B-C50C-407E-A947-70E740481C1C}">
                  <a14:useLocalDpi xmlns:a14="http://schemas.microsoft.com/office/drawing/2010/main" val="0"/>
                </a:ext>
              </a:extLst>
            </a:blip>
            <a:srcRect l="4637" t="16644" r="10514" b="8930"/>
            <a:stretch/>
          </p:blipFill>
          <p:spPr>
            <a:xfrm rot="16200000">
              <a:off x="3114739" y="2165916"/>
              <a:ext cx="2732770" cy="2986599"/>
            </a:xfrm>
            <a:prstGeom prst="rect">
              <a:avLst/>
            </a:prstGeom>
          </p:spPr>
        </p:pic>
        <p:pic>
          <p:nvPicPr>
            <p:cNvPr id="9" name="Picture 8"/>
            <p:cNvPicPr>
              <a:picLocks/>
            </p:cNvPicPr>
            <p:nvPr/>
          </p:nvPicPr>
          <p:blipFill rotWithShape="1">
            <a:blip r:embed="rId4">
              <a:extLst>
                <a:ext uri="{28A0092B-C50C-407E-A947-70E740481C1C}">
                  <a14:useLocalDpi xmlns:a14="http://schemas.microsoft.com/office/drawing/2010/main" val="0"/>
                </a:ext>
              </a:extLst>
            </a:blip>
            <a:srcRect l="4610" t="16643" r="10547" b="8929"/>
            <a:stretch/>
          </p:blipFill>
          <p:spPr>
            <a:xfrm rot="16200000">
              <a:off x="153338" y="2157346"/>
              <a:ext cx="2750996" cy="2986680"/>
            </a:xfrm>
            <a:prstGeom prst="rect">
              <a:avLst/>
            </a:prstGeom>
          </p:spPr>
        </p:pic>
        <p:pic>
          <p:nvPicPr>
            <p:cNvPr id="10" name="Picture 9"/>
            <p:cNvPicPr>
              <a:picLocks/>
            </p:cNvPicPr>
            <p:nvPr/>
          </p:nvPicPr>
          <p:blipFill rotWithShape="1">
            <a:blip r:embed="rId5">
              <a:extLst>
                <a:ext uri="{28A0092B-C50C-407E-A947-70E740481C1C}">
                  <a14:useLocalDpi xmlns:a14="http://schemas.microsoft.com/office/drawing/2010/main" val="0"/>
                </a:ext>
              </a:extLst>
            </a:blip>
            <a:srcRect l="4637" t="16644" r="10514" b="8930"/>
            <a:stretch/>
          </p:blipFill>
          <p:spPr>
            <a:xfrm rot="16200000">
              <a:off x="6129540" y="2156381"/>
              <a:ext cx="2751840" cy="2986599"/>
            </a:xfrm>
            <a:prstGeom prst="rect">
              <a:avLst/>
            </a:prstGeom>
          </p:spPr>
        </p:pic>
      </p:grpSp>
      <p:sp>
        <p:nvSpPr>
          <p:cNvPr id="14" name="TextBox 13"/>
          <p:cNvSpPr txBox="1"/>
          <p:nvPr/>
        </p:nvSpPr>
        <p:spPr>
          <a:xfrm>
            <a:off x="251520" y="1516722"/>
            <a:ext cx="8640699" cy="400110"/>
          </a:xfrm>
          <a:prstGeom prst="rect">
            <a:avLst/>
          </a:prstGeom>
          <a:solidFill>
            <a:schemeClr val="bg1"/>
          </a:solidFill>
        </p:spPr>
        <p:txBody>
          <a:bodyPr wrap="none" rtlCol="0">
            <a:spAutoFit/>
          </a:bodyPr>
          <a:lstStyle/>
          <a:p>
            <a:r>
              <a:rPr lang="en-GB" u="sng" dirty="0" smtClean="0"/>
              <a:t>Preindustrial skill       </a:t>
            </a:r>
            <a:r>
              <a:rPr lang="en-GB" u="sng" dirty="0"/>
              <a:t> </a:t>
            </a:r>
            <a:r>
              <a:rPr lang="en-GB" u="sng" dirty="0" smtClean="0"/>
              <a:t>     Pliocene skill                      Difference                    </a:t>
            </a:r>
            <a:endParaRPr lang="en-GB" u="sng" dirty="0"/>
          </a:p>
        </p:txBody>
      </p:sp>
      <p:grpSp>
        <p:nvGrpSpPr>
          <p:cNvPr id="16" name="Group 15"/>
          <p:cNvGrpSpPr/>
          <p:nvPr/>
        </p:nvGrpSpPr>
        <p:grpSpPr>
          <a:xfrm>
            <a:off x="4290130" y="4005065"/>
            <a:ext cx="4709870" cy="2750400"/>
            <a:chOff x="4290130" y="4005065"/>
            <a:chExt cx="4709870" cy="2750400"/>
          </a:xfrm>
        </p:grpSpPr>
        <p:pic>
          <p:nvPicPr>
            <p:cNvPr id="11" name="Picture 10"/>
            <p:cNvPicPr>
              <a:picLocks noChangeAspect="1"/>
            </p:cNvPicPr>
            <p:nvPr/>
          </p:nvPicPr>
          <p:blipFill rotWithShape="1">
            <a:blip r:embed="rId6">
              <a:extLst>
                <a:ext uri="{28A0092B-C50C-407E-A947-70E740481C1C}">
                  <a14:useLocalDpi xmlns:a14="http://schemas.microsoft.com/office/drawing/2010/main" val="0"/>
                </a:ext>
              </a:extLst>
            </a:blip>
            <a:srcRect l="4606" t="16637" r="10600" b="8923"/>
            <a:stretch/>
          </p:blipFill>
          <p:spPr>
            <a:xfrm rot="16200000">
              <a:off x="6130800" y="3886265"/>
              <a:ext cx="2750400" cy="2988000"/>
            </a:xfrm>
            <a:prstGeom prst="rect">
              <a:avLst/>
            </a:prstGeom>
          </p:spPr>
        </p:pic>
        <p:sp>
          <p:nvSpPr>
            <p:cNvPr id="15" name="TextBox 14"/>
            <p:cNvSpPr txBox="1"/>
            <p:nvPr/>
          </p:nvSpPr>
          <p:spPr>
            <a:xfrm>
              <a:off x="4290130" y="4891806"/>
              <a:ext cx="2082621" cy="769441"/>
            </a:xfrm>
            <a:prstGeom prst="rect">
              <a:avLst/>
            </a:prstGeom>
            <a:solidFill>
              <a:schemeClr val="bg1"/>
            </a:solidFill>
          </p:spPr>
          <p:txBody>
            <a:bodyPr wrap="none" rtlCol="0">
              <a:spAutoFit/>
            </a:bodyPr>
            <a:lstStyle/>
            <a:p>
              <a:r>
                <a:rPr lang="en-GB" u="sng" dirty="0" smtClean="0"/>
                <a:t>Difference in </a:t>
              </a:r>
            </a:p>
            <a:p>
              <a:r>
                <a:rPr lang="en-GB" u="sng" dirty="0" smtClean="0"/>
                <a:t>high skill regions</a:t>
              </a:r>
              <a:endParaRPr lang="en-GB" u="sng" dirty="0"/>
            </a:p>
          </p:txBody>
        </p:sp>
      </p:grpSp>
      <p:cxnSp>
        <p:nvCxnSpPr>
          <p:cNvPr id="12" name="Straight Connector 11"/>
          <p:cNvCxnSpPr/>
          <p:nvPr/>
        </p:nvCxnSpPr>
        <p:spPr>
          <a:xfrm>
            <a:off x="50239" y="1340768"/>
            <a:ext cx="891424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673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378" y="130053"/>
            <a:ext cx="8836110" cy="1325563"/>
          </a:xfrm>
        </p:spPr>
        <p:txBody>
          <a:bodyPr/>
          <a:lstStyle/>
          <a:p>
            <a:r>
              <a:rPr lang="en-GB" b="1" dirty="0" smtClean="0">
                <a:solidFill>
                  <a:srgbClr val="FFC000"/>
                </a:solidFill>
                <a:latin typeface="Arial" panose="020B0604020202020204" pitchFamily="34" charset="0"/>
                <a:cs typeface="Arial" panose="020B0604020202020204" pitchFamily="34" charset="0"/>
              </a:rPr>
              <a:t>Can El Niño be detected in planktonic foraminifera data?</a:t>
            </a:r>
            <a:endParaRPr lang="en-GB" b="1" dirty="0">
              <a:solidFill>
                <a:srgbClr val="FFC000"/>
              </a:solidFill>
              <a:latin typeface="Arial" panose="020B0604020202020204" pitchFamily="34" charset="0"/>
              <a:cs typeface="Arial" panose="020B0604020202020204" pitchFamily="34" charset="0"/>
            </a:endParaRPr>
          </a:p>
        </p:txBody>
      </p:sp>
      <p:grpSp>
        <p:nvGrpSpPr>
          <p:cNvPr id="12" name="Group 11"/>
          <p:cNvGrpSpPr/>
          <p:nvPr/>
        </p:nvGrpSpPr>
        <p:grpSpPr>
          <a:xfrm>
            <a:off x="1547664" y="2564904"/>
            <a:ext cx="1800200" cy="3240000"/>
            <a:chOff x="329527" y="2723055"/>
            <a:chExt cx="1800200" cy="3240000"/>
          </a:xfrm>
        </p:grpSpPr>
        <p:sp>
          <p:nvSpPr>
            <p:cNvPr id="10" name="Rectangle 9"/>
            <p:cNvSpPr/>
            <p:nvPr/>
          </p:nvSpPr>
          <p:spPr bwMode="auto">
            <a:xfrm>
              <a:off x="329527" y="2723055"/>
              <a:ext cx="1800200" cy="3240000"/>
            </a:xfrm>
            <a:prstGeom prst="rect">
              <a:avLst/>
            </a:prstGeom>
            <a:solidFill>
              <a:schemeClr val="hlink"/>
            </a:solidFill>
            <a:ln w="317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dirty="0" smtClean="0">
                <a:ln>
                  <a:noFill/>
                </a:ln>
                <a:solidFill>
                  <a:schemeClr val="tx1"/>
                </a:solidFill>
                <a:effectLst/>
              </a:endParaRPr>
            </a:p>
            <a:p>
              <a:pPr marL="0" marR="0" indent="0" algn="l" defTabSz="914400" rtl="0" eaLnBrk="1" fontAlgn="base" latinLnBrk="0" hangingPunct="1">
                <a:lnSpc>
                  <a:spcPct val="100000"/>
                </a:lnSpc>
                <a:spcBef>
                  <a:spcPct val="20000"/>
                </a:spcBef>
                <a:spcAft>
                  <a:spcPct val="0"/>
                </a:spcAft>
                <a:buClrTx/>
                <a:buSzTx/>
                <a:buFontTx/>
                <a:buNone/>
                <a:tabLst/>
              </a:pPr>
              <a:endParaRPr lang="en-GB" sz="1800" dirty="0"/>
            </a:p>
            <a:p>
              <a:pPr marL="0" marR="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dirty="0" smtClean="0">
                <a:ln>
                  <a:noFill/>
                </a:ln>
                <a:solidFill>
                  <a:schemeClr val="tx1"/>
                </a:solidFill>
                <a:effectLst/>
              </a:endParaRPr>
            </a:p>
            <a:p>
              <a:pPr marL="0" marR="0" indent="0" algn="l" defTabSz="914400" rtl="0" eaLnBrk="1" fontAlgn="base" latinLnBrk="0" hangingPunct="1">
                <a:lnSpc>
                  <a:spcPct val="100000"/>
                </a:lnSpc>
                <a:spcBef>
                  <a:spcPct val="20000"/>
                </a:spcBef>
                <a:spcAft>
                  <a:spcPct val="0"/>
                </a:spcAft>
                <a:buClrTx/>
                <a:buSzTx/>
                <a:buFontTx/>
                <a:buNone/>
                <a:tabLst/>
              </a:pPr>
              <a:endParaRPr lang="en-GB" sz="1800" dirty="0"/>
            </a:p>
            <a:p>
              <a:pPr marL="0" marR="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dirty="0" smtClean="0">
                <a:ln>
                  <a:noFill/>
                </a:ln>
                <a:solidFill>
                  <a:schemeClr val="tx1"/>
                </a:solidFill>
                <a:effectLst/>
              </a:endParaRPr>
            </a:p>
            <a:p>
              <a:pPr marL="0" marR="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dirty="0" smtClean="0">
                <a:ln>
                  <a:noFill/>
                </a:ln>
                <a:solidFill>
                  <a:schemeClr val="tx1"/>
                </a:solidFill>
                <a:effectLst/>
              </a:endParaRPr>
            </a:p>
            <a:p>
              <a:pPr marL="0" marR="0" indent="0" algn="l" defTabSz="914400" rtl="0" eaLnBrk="1" fontAlgn="base" latinLnBrk="0" hangingPunct="1">
                <a:lnSpc>
                  <a:spcPct val="100000"/>
                </a:lnSpc>
                <a:spcBef>
                  <a:spcPct val="20000"/>
                </a:spcBef>
                <a:spcAft>
                  <a:spcPct val="0"/>
                </a:spcAft>
                <a:buClrTx/>
                <a:buSzTx/>
                <a:buFontTx/>
                <a:buNone/>
                <a:tabLst/>
              </a:pPr>
              <a:endParaRPr lang="en-GB" sz="1800" dirty="0"/>
            </a:p>
            <a:p>
              <a:pPr marL="0" marR="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dirty="0" smtClean="0">
                <a:ln>
                  <a:noFill/>
                </a:ln>
                <a:solidFill>
                  <a:schemeClr val="tx1"/>
                </a:solidFill>
                <a:effectLst/>
              </a:endParaRPr>
            </a:p>
            <a:p>
              <a:pPr marL="0" marR="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dirty="0" smtClean="0">
                <a:ln>
                  <a:noFill/>
                </a:ln>
                <a:solidFill>
                  <a:schemeClr val="tx1"/>
                </a:solidFill>
                <a:effectLst/>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rPr>
                <a:t>Location 90W</a:t>
              </a:r>
              <a:r>
                <a:rPr kumimoji="0" lang="en-GB" sz="1800" b="0" i="0" u="none" strike="noStrike" cap="none" normalizeH="0" dirty="0" smtClean="0">
                  <a:ln>
                    <a:noFill/>
                  </a:ln>
                  <a:solidFill>
                    <a:schemeClr val="tx1"/>
                  </a:solidFill>
                  <a:effectLst/>
                </a:rPr>
                <a:t> 3S</a:t>
              </a:r>
              <a:r>
                <a:rPr kumimoji="0" lang="en-GB" sz="1800" b="0" i="0" u="none" strike="noStrike" cap="none" normalizeH="0" baseline="0" dirty="0" smtClean="0">
                  <a:ln>
                    <a:noFill/>
                  </a:ln>
                  <a:solidFill>
                    <a:schemeClr val="tx1"/>
                  </a:solidFill>
                  <a:effectLst/>
                </a:rPr>
                <a:t> </a:t>
              </a:r>
            </a:p>
          </p:txBody>
        </p:sp>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l="26606" t="62167" r="24593" b="10188"/>
            <a:stretch/>
          </p:blipFill>
          <p:spPr>
            <a:xfrm rot="16200000">
              <a:off x="-88400" y="3449279"/>
              <a:ext cx="2695905" cy="1440000"/>
            </a:xfrm>
            <a:prstGeom prst="rect">
              <a:avLst/>
            </a:prstGeom>
          </p:spPr>
        </p:pic>
      </p:grpSp>
      <p:sp>
        <p:nvSpPr>
          <p:cNvPr id="14" name="Rectangle 13"/>
          <p:cNvSpPr/>
          <p:nvPr/>
        </p:nvSpPr>
        <p:spPr bwMode="auto">
          <a:xfrm>
            <a:off x="6567811" y="2580746"/>
            <a:ext cx="1028525" cy="3136669"/>
          </a:xfrm>
          <a:prstGeom prst="rect">
            <a:avLst/>
          </a:prstGeom>
          <a:solidFill>
            <a:schemeClr val="bg1"/>
          </a:solidFill>
          <a:ln w="317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p:txBody>
      </p:sp>
      <p:sp>
        <p:nvSpPr>
          <p:cNvPr id="15" name="Rectangle 14"/>
          <p:cNvSpPr/>
          <p:nvPr/>
        </p:nvSpPr>
        <p:spPr bwMode="auto">
          <a:xfrm>
            <a:off x="7164288" y="2420887"/>
            <a:ext cx="216024" cy="242287"/>
          </a:xfrm>
          <a:prstGeom prst="rect">
            <a:avLst/>
          </a:prstGeom>
          <a:solidFill>
            <a:schemeClr val="bg1"/>
          </a:solidFill>
          <a:ln w="317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p:txBody>
      </p:sp>
      <p:grpSp>
        <p:nvGrpSpPr>
          <p:cNvPr id="20" name="Group 19"/>
          <p:cNvGrpSpPr/>
          <p:nvPr/>
        </p:nvGrpSpPr>
        <p:grpSpPr>
          <a:xfrm>
            <a:off x="4815921" y="1476010"/>
            <a:ext cx="3716520" cy="4475707"/>
            <a:chOff x="4815921" y="1476010"/>
            <a:chExt cx="3716520" cy="4475707"/>
          </a:xfrm>
        </p:grpSpPr>
        <p:grpSp>
          <p:nvGrpSpPr>
            <p:cNvPr id="18" name="Group 17"/>
            <p:cNvGrpSpPr/>
            <p:nvPr/>
          </p:nvGrpSpPr>
          <p:grpSpPr>
            <a:xfrm>
              <a:off x="4815921" y="1476010"/>
              <a:ext cx="3716520" cy="4475707"/>
              <a:chOff x="4815921" y="1476010"/>
              <a:chExt cx="3716520" cy="4475707"/>
            </a:xfrm>
          </p:grpSpPr>
          <p:grpSp>
            <p:nvGrpSpPr>
              <p:cNvPr id="13" name="Group 12"/>
              <p:cNvGrpSpPr/>
              <p:nvPr/>
            </p:nvGrpSpPr>
            <p:grpSpPr>
              <a:xfrm>
                <a:off x="4815921" y="1476010"/>
                <a:ext cx="3716520" cy="4475707"/>
                <a:chOff x="4815921" y="1476010"/>
                <a:chExt cx="3716520" cy="4475707"/>
              </a:xfrm>
            </p:grpSpPr>
            <p:grpSp>
              <p:nvGrpSpPr>
                <p:cNvPr id="3" name="Group 2"/>
                <p:cNvGrpSpPr/>
                <p:nvPr/>
              </p:nvGrpSpPr>
              <p:grpSpPr>
                <a:xfrm>
                  <a:off x="4815921" y="1476010"/>
                  <a:ext cx="3716520" cy="4475707"/>
                  <a:chOff x="4806429" y="1339200"/>
                  <a:chExt cx="3716520" cy="4475707"/>
                </a:xfrm>
              </p:grpSpPr>
              <p:grpSp>
                <p:nvGrpSpPr>
                  <p:cNvPr id="4" name="Group 3"/>
                  <p:cNvGrpSpPr/>
                  <p:nvPr/>
                </p:nvGrpSpPr>
                <p:grpSpPr>
                  <a:xfrm>
                    <a:off x="5487374" y="1339200"/>
                    <a:ext cx="3035575" cy="4474140"/>
                    <a:chOff x="4996022" y="1349451"/>
                    <a:chExt cx="2037298" cy="3010136"/>
                  </a:xfrm>
                </p:grpSpPr>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9316" t="1" r="5457" b="-7199"/>
                    <a:stretch/>
                  </p:blipFill>
                  <p:spPr bwMode="auto">
                    <a:xfrm>
                      <a:off x="5032790" y="1349451"/>
                      <a:ext cx="1879101" cy="3010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4996022" y="3985890"/>
                      <a:ext cx="2037298" cy="227774"/>
                    </a:xfrm>
                    <a:prstGeom prst="rect">
                      <a:avLst/>
                    </a:prstGeom>
                    <a:solidFill>
                      <a:schemeClr val="bg1"/>
                    </a:solidFill>
                  </p:spPr>
                  <p:txBody>
                    <a:bodyPr wrap="none" rtlCol="0">
                      <a:spAutoFit/>
                    </a:bodyPr>
                    <a:lstStyle/>
                    <a:p>
                      <a:r>
                        <a:rPr lang="en-GB" sz="1600" dirty="0" smtClean="0"/>
                        <a:t>Data from </a:t>
                      </a:r>
                      <a:r>
                        <a:rPr lang="en-GB" sz="1600" dirty="0" err="1" smtClean="0"/>
                        <a:t>Scroxton</a:t>
                      </a:r>
                      <a:r>
                        <a:rPr lang="en-GB" sz="1600" dirty="0" smtClean="0"/>
                        <a:t> et al (2011)</a:t>
                      </a:r>
                      <a:endParaRPr lang="en-GB" sz="1600" dirty="0"/>
                    </a:p>
                  </p:txBody>
                </p:sp>
              </p:gr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 r="90385" b="-7199"/>
                  <a:stretch/>
                </p:blipFill>
                <p:spPr bwMode="auto">
                  <a:xfrm>
                    <a:off x="4806429" y="1340768"/>
                    <a:ext cx="764191" cy="44741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024359" y="1340768"/>
                    <a:ext cx="1067921" cy="400110"/>
                  </a:xfrm>
                  <a:prstGeom prst="rect">
                    <a:avLst/>
                  </a:prstGeom>
                  <a:noFill/>
                </p:spPr>
                <p:txBody>
                  <a:bodyPr wrap="none" rtlCol="0">
                    <a:spAutoFit/>
                  </a:bodyPr>
                  <a:lstStyle/>
                  <a:p>
                    <a:r>
                      <a:rPr lang="en-GB" dirty="0" smtClean="0"/>
                      <a:t>Age ma</a:t>
                    </a:r>
                    <a:endParaRPr lang="en-GB" dirty="0"/>
                  </a:p>
                </p:txBody>
              </p:sp>
            </p:grpSp>
            <p:sp>
              <p:nvSpPr>
                <p:cNvPr id="9" name="Rectangle 8"/>
                <p:cNvSpPr/>
                <p:nvPr/>
              </p:nvSpPr>
              <p:spPr bwMode="auto">
                <a:xfrm>
                  <a:off x="5579129" y="2663175"/>
                  <a:ext cx="549569" cy="2782049"/>
                </a:xfrm>
                <a:prstGeom prst="rect">
                  <a:avLst/>
                </a:prstGeom>
                <a:solidFill>
                  <a:schemeClr val="bg1"/>
                </a:solidFill>
                <a:ln w="317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p:txBody>
            </p:sp>
          </p:grpSp>
          <p:sp>
            <p:nvSpPr>
              <p:cNvPr id="17" name="Freeform 16"/>
              <p:cNvSpPr/>
              <p:nvPr/>
            </p:nvSpPr>
            <p:spPr bwMode="auto">
              <a:xfrm>
                <a:off x="6047509" y="2548511"/>
                <a:ext cx="249682" cy="128685"/>
              </a:xfrm>
              <a:custGeom>
                <a:avLst/>
                <a:gdLst>
                  <a:gd name="connsiteX0" fmla="*/ 242455 w 249682"/>
                  <a:gd name="connsiteY0" fmla="*/ 725 h 128685"/>
                  <a:gd name="connsiteX1" fmla="*/ 242455 w 249682"/>
                  <a:gd name="connsiteY1" fmla="*/ 725 h 128685"/>
                  <a:gd name="connsiteX2" fmla="*/ 180109 w 249682"/>
                  <a:gd name="connsiteY2" fmla="*/ 14580 h 128685"/>
                  <a:gd name="connsiteX3" fmla="*/ 159327 w 249682"/>
                  <a:gd name="connsiteY3" fmla="*/ 35362 h 128685"/>
                  <a:gd name="connsiteX4" fmla="*/ 138546 w 249682"/>
                  <a:gd name="connsiteY4" fmla="*/ 42289 h 128685"/>
                  <a:gd name="connsiteX5" fmla="*/ 83127 w 249682"/>
                  <a:gd name="connsiteY5" fmla="*/ 56144 h 128685"/>
                  <a:gd name="connsiteX6" fmla="*/ 62346 w 249682"/>
                  <a:gd name="connsiteY6" fmla="*/ 69998 h 128685"/>
                  <a:gd name="connsiteX7" fmla="*/ 0 w 249682"/>
                  <a:gd name="connsiteY7" fmla="*/ 97707 h 128685"/>
                  <a:gd name="connsiteX8" fmla="*/ 6927 w 249682"/>
                  <a:gd name="connsiteY8" fmla="*/ 125416 h 128685"/>
                  <a:gd name="connsiteX9" fmla="*/ 138546 w 249682"/>
                  <a:gd name="connsiteY9" fmla="*/ 104634 h 128685"/>
                  <a:gd name="connsiteX10" fmla="*/ 159327 w 249682"/>
                  <a:gd name="connsiteY10" fmla="*/ 97707 h 128685"/>
                  <a:gd name="connsiteX11" fmla="*/ 214746 w 249682"/>
                  <a:gd name="connsiteY11" fmla="*/ 90780 h 128685"/>
                  <a:gd name="connsiteX12" fmla="*/ 249382 w 249682"/>
                  <a:gd name="connsiteY12" fmla="*/ 56144 h 128685"/>
                  <a:gd name="connsiteX13" fmla="*/ 228600 w 249682"/>
                  <a:gd name="connsiteY13" fmla="*/ 725 h 128685"/>
                  <a:gd name="connsiteX14" fmla="*/ 242455 w 249682"/>
                  <a:gd name="connsiteY14" fmla="*/ 725 h 12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682" h="128685">
                    <a:moveTo>
                      <a:pt x="242455" y="725"/>
                    </a:moveTo>
                    <a:lnTo>
                      <a:pt x="242455" y="725"/>
                    </a:lnTo>
                    <a:cubicBezTo>
                      <a:pt x="221673" y="5343"/>
                      <a:pt x="199760" y="6392"/>
                      <a:pt x="180109" y="14580"/>
                    </a:cubicBezTo>
                    <a:cubicBezTo>
                      <a:pt x="171066" y="18348"/>
                      <a:pt x="167478" y="29928"/>
                      <a:pt x="159327" y="35362"/>
                    </a:cubicBezTo>
                    <a:cubicBezTo>
                      <a:pt x="153252" y="39412"/>
                      <a:pt x="145590" y="40368"/>
                      <a:pt x="138546" y="42289"/>
                    </a:cubicBezTo>
                    <a:cubicBezTo>
                      <a:pt x="120175" y="47299"/>
                      <a:pt x="83127" y="56144"/>
                      <a:pt x="83127" y="56144"/>
                    </a:cubicBezTo>
                    <a:cubicBezTo>
                      <a:pt x="76200" y="60762"/>
                      <a:pt x="70378" y="67808"/>
                      <a:pt x="62346" y="69998"/>
                    </a:cubicBezTo>
                    <a:cubicBezTo>
                      <a:pt x="-3713" y="88013"/>
                      <a:pt x="14145" y="55270"/>
                      <a:pt x="0" y="97707"/>
                    </a:cubicBezTo>
                    <a:cubicBezTo>
                      <a:pt x="2309" y="106943"/>
                      <a:pt x="-2382" y="123421"/>
                      <a:pt x="6927" y="125416"/>
                    </a:cubicBezTo>
                    <a:cubicBezTo>
                      <a:pt x="55913" y="135913"/>
                      <a:pt x="95405" y="119015"/>
                      <a:pt x="138546" y="104634"/>
                    </a:cubicBezTo>
                    <a:cubicBezTo>
                      <a:pt x="145473" y="102325"/>
                      <a:pt x="152082" y="98613"/>
                      <a:pt x="159327" y="97707"/>
                    </a:cubicBezTo>
                    <a:lnTo>
                      <a:pt x="214746" y="90780"/>
                    </a:lnTo>
                    <a:cubicBezTo>
                      <a:pt x="226080" y="83224"/>
                      <a:pt x="247283" y="72935"/>
                      <a:pt x="249382" y="56144"/>
                    </a:cubicBezTo>
                    <a:cubicBezTo>
                      <a:pt x="251585" y="38520"/>
                      <a:pt x="241376" y="13501"/>
                      <a:pt x="228600" y="725"/>
                    </a:cubicBezTo>
                    <a:cubicBezTo>
                      <a:pt x="226967" y="-908"/>
                      <a:pt x="240146" y="725"/>
                      <a:pt x="242455" y="725"/>
                    </a:cubicBezTo>
                    <a:close/>
                  </a:path>
                </a:pathLst>
              </a:custGeom>
              <a:solidFill>
                <a:schemeClr val="bg1"/>
              </a:solidFill>
              <a:ln w="317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p:txBody>
          </p:sp>
        </p:grpSp>
        <p:sp>
          <p:nvSpPr>
            <p:cNvPr id="19" name="Rectangle 18"/>
            <p:cNvSpPr/>
            <p:nvPr/>
          </p:nvSpPr>
          <p:spPr bwMode="auto">
            <a:xfrm>
              <a:off x="6567811" y="2663174"/>
              <a:ext cx="1028525" cy="2782050"/>
            </a:xfrm>
            <a:prstGeom prst="rect">
              <a:avLst/>
            </a:prstGeom>
            <a:solidFill>
              <a:schemeClr val="bg1"/>
            </a:solidFill>
            <a:ln w="317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p:txBody>
        </p:sp>
      </p:grpSp>
      <p:cxnSp>
        <p:nvCxnSpPr>
          <p:cNvPr id="21" name="Straight Connector 20"/>
          <p:cNvCxnSpPr/>
          <p:nvPr/>
        </p:nvCxnSpPr>
        <p:spPr>
          <a:xfrm>
            <a:off x="50239" y="1340768"/>
            <a:ext cx="891424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94112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384" y="-175754"/>
            <a:ext cx="7886700" cy="1325563"/>
          </a:xfrm>
        </p:spPr>
        <p:txBody>
          <a:bodyPr/>
          <a:lstStyle/>
          <a:p>
            <a:r>
              <a:rPr lang="en-GB" b="1" dirty="0" smtClean="0">
                <a:solidFill>
                  <a:srgbClr val="FFC000"/>
                </a:solidFill>
                <a:latin typeface="Arial" panose="020B0604020202020204" pitchFamily="34" charset="0"/>
                <a:cs typeface="Arial" panose="020B0604020202020204" pitchFamily="34" charset="0"/>
              </a:rPr>
              <a:t>Results for the pre-industrial</a:t>
            </a:r>
            <a:endParaRPr lang="en-GB" b="1" dirty="0">
              <a:solidFill>
                <a:srgbClr val="FFC000"/>
              </a:solidFill>
              <a:latin typeface="Arial" panose="020B0604020202020204" pitchFamily="34" charset="0"/>
              <a:cs typeface="Arial" panose="020B0604020202020204" pitchFamily="34" charset="0"/>
            </a:endParaRPr>
          </a:p>
        </p:txBody>
      </p:sp>
      <p:grpSp>
        <p:nvGrpSpPr>
          <p:cNvPr id="11" name="Group 10"/>
          <p:cNvGrpSpPr/>
          <p:nvPr/>
        </p:nvGrpSpPr>
        <p:grpSpPr>
          <a:xfrm>
            <a:off x="355600" y="1484785"/>
            <a:ext cx="8464872" cy="5216748"/>
            <a:chOff x="355600" y="1484785"/>
            <a:chExt cx="8464872" cy="5216748"/>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7167" t="16158" r="11658" b="8779"/>
            <a:stretch/>
          </p:blipFill>
          <p:spPr>
            <a:xfrm rot="16200000">
              <a:off x="1377949" y="862413"/>
              <a:ext cx="4875256" cy="6120000"/>
            </a:xfrm>
            <a:prstGeom prst="rect">
              <a:avLst/>
            </a:prstGeom>
          </p:spPr>
        </p:pic>
        <p:sp>
          <p:nvSpPr>
            <p:cNvPr id="4" name="TextBox 3"/>
            <p:cNvSpPr txBox="1"/>
            <p:nvPr/>
          </p:nvSpPr>
          <p:spPr>
            <a:xfrm>
              <a:off x="7295696" y="5661248"/>
              <a:ext cx="1524776" cy="1040285"/>
            </a:xfrm>
            <a:prstGeom prst="rect">
              <a:avLst/>
            </a:prstGeom>
            <a:noFill/>
          </p:spPr>
          <p:txBody>
            <a:bodyPr wrap="none" rtlCol="0">
              <a:spAutoFit/>
            </a:bodyPr>
            <a:lstStyle/>
            <a:p>
              <a:r>
                <a:rPr lang="en-GB" sz="2800" dirty="0" smtClean="0">
                  <a:solidFill>
                    <a:srgbClr val="FF0000"/>
                  </a:solidFill>
                </a:rPr>
                <a:t>El Ni</a:t>
              </a:r>
              <a:r>
                <a:rPr lang="en-GB" sz="2800" dirty="0" smtClean="0">
                  <a:solidFill>
                    <a:srgbClr val="FF0000"/>
                  </a:solidFill>
                  <a:latin typeface="Arial"/>
                  <a:cs typeface="Arial"/>
                </a:rPr>
                <a:t>ñ</a:t>
              </a:r>
              <a:r>
                <a:rPr lang="en-GB" sz="2800" dirty="0" smtClean="0">
                  <a:solidFill>
                    <a:srgbClr val="FF0000"/>
                  </a:solidFill>
                </a:rPr>
                <a:t>o </a:t>
              </a:r>
            </a:p>
            <a:p>
              <a:r>
                <a:rPr lang="en-GB" sz="2800" dirty="0" smtClean="0">
                  <a:solidFill>
                    <a:srgbClr val="00B0F0"/>
                  </a:solidFill>
                </a:rPr>
                <a:t>La Nina </a:t>
              </a:r>
              <a:endParaRPr lang="en-GB" sz="2800" dirty="0">
                <a:solidFill>
                  <a:srgbClr val="00B0F0"/>
                </a:solidFill>
              </a:endParaRPr>
            </a:p>
          </p:txBody>
        </p:sp>
        <p:grpSp>
          <p:nvGrpSpPr>
            <p:cNvPr id="7" name="Group 6"/>
            <p:cNvGrpSpPr/>
            <p:nvPr/>
          </p:nvGrpSpPr>
          <p:grpSpPr>
            <a:xfrm>
              <a:off x="355600" y="1772816"/>
              <a:ext cx="1345368" cy="3724096"/>
              <a:chOff x="355600" y="1772816"/>
              <a:chExt cx="1345368" cy="3724096"/>
            </a:xfrm>
          </p:grpSpPr>
          <p:sp>
            <p:nvSpPr>
              <p:cNvPr id="5" name="TextBox 4"/>
              <p:cNvSpPr txBox="1"/>
              <p:nvPr/>
            </p:nvSpPr>
            <p:spPr>
              <a:xfrm>
                <a:off x="355600" y="1772816"/>
                <a:ext cx="1345368" cy="3724096"/>
              </a:xfrm>
              <a:prstGeom prst="rect">
                <a:avLst/>
              </a:prstGeom>
              <a:noFill/>
            </p:spPr>
            <p:txBody>
              <a:bodyPr wrap="none" rtlCol="0">
                <a:spAutoFit/>
              </a:bodyPr>
              <a:lstStyle/>
              <a:p>
                <a:r>
                  <a:rPr lang="en-GB" dirty="0" smtClean="0"/>
                  <a:t>WARMER</a:t>
                </a:r>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r>
                  <a:rPr lang="en-GB" dirty="0" smtClean="0"/>
                  <a:t>COLDER</a:t>
                </a:r>
                <a:endParaRPr lang="en-GB" dirty="0"/>
              </a:p>
            </p:txBody>
          </p:sp>
          <p:sp>
            <p:nvSpPr>
              <p:cNvPr id="6" name="Up-Down Arrow 5"/>
              <p:cNvSpPr/>
              <p:nvPr/>
            </p:nvSpPr>
            <p:spPr bwMode="auto">
              <a:xfrm>
                <a:off x="539552" y="2204864"/>
                <a:ext cx="504056" cy="2808312"/>
              </a:xfrm>
              <a:prstGeom prst="upDownArrow">
                <a:avLst/>
              </a:prstGeom>
              <a:solidFill>
                <a:schemeClr val="hlink"/>
              </a:solidFill>
              <a:ln w="317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p:txBody>
          </p:sp>
        </p:grpSp>
        <p:grpSp>
          <p:nvGrpSpPr>
            <p:cNvPr id="8" name="Group 7"/>
            <p:cNvGrpSpPr/>
            <p:nvPr/>
          </p:nvGrpSpPr>
          <p:grpSpPr>
            <a:xfrm>
              <a:off x="7020272" y="1497361"/>
              <a:ext cx="1800200" cy="3240000"/>
              <a:chOff x="329527" y="2723055"/>
              <a:chExt cx="1800200" cy="3240000"/>
            </a:xfrm>
          </p:grpSpPr>
          <p:sp>
            <p:nvSpPr>
              <p:cNvPr id="9" name="Rectangle 8"/>
              <p:cNvSpPr/>
              <p:nvPr/>
            </p:nvSpPr>
            <p:spPr bwMode="auto">
              <a:xfrm>
                <a:off x="329527" y="2723055"/>
                <a:ext cx="1800200" cy="3240000"/>
              </a:xfrm>
              <a:prstGeom prst="rect">
                <a:avLst/>
              </a:prstGeom>
              <a:solidFill>
                <a:schemeClr val="hlink"/>
              </a:solidFill>
              <a:ln w="317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dirty="0" smtClean="0">
                  <a:ln>
                    <a:noFill/>
                  </a:ln>
                  <a:solidFill>
                    <a:schemeClr val="tx1"/>
                  </a:solidFill>
                  <a:effectLst/>
                </a:endParaRPr>
              </a:p>
              <a:p>
                <a:pPr marL="0" marR="0" indent="0" algn="l" defTabSz="914400" rtl="0" eaLnBrk="1" fontAlgn="base" latinLnBrk="0" hangingPunct="1">
                  <a:lnSpc>
                    <a:spcPct val="100000"/>
                  </a:lnSpc>
                  <a:spcBef>
                    <a:spcPct val="20000"/>
                  </a:spcBef>
                  <a:spcAft>
                    <a:spcPct val="0"/>
                  </a:spcAft>
                  <a:buClrTx/>
                  <a:buSzTx/>
                  <a:buFontTx/>
                  <a:buNone/>
                  <a:tabLst/>
                </a:pPr>
                <a:endParaRPr lang="en-GB" sz="1800" dirty="0"/>
              </a:p>
              <a:p>
                <a:pPr marL="0" marR="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dirty="0" smtClean="0">
                  <a:ln>
                    <a:noFill/>
                  </a:ln>
                  <a:solidFill>
                    <a:schemeClr val="tx1"/>
                  </a:solidFill>
                  <a:effectLst/>
                </a:endParaRPr>
              </a:p>
              <a:p>
                <a:pPr marL="0" marR="0" indent="0" algn="l" defTabSz="914400" rtl="0" eaLnBrk="1" fontAlgn="base" latinLnBrk="0" hangingPunct="1">
                  <a:lnSpc>
                    <a:spcPct val="100000"/>
                  </a:lnSpc>
                  <a:spcBef>
                    <a:spcPct val="20000"/>
                  </a:spcBef>
                  <a:spcAft>
                    <a:spcPct val="0"/>
                  </a:spcAft>
                  <a:buClrTx/>
                  <a:buSzTx/>
                  <a:buFontTx/>
                  <a:buNone/>
                  <a:tabLst/>
                </a:pPr>
                <a:endParaRPr lang="en-GB" sz="1800" dirty="0"/>
              </a:p>
              <a:p>
                <a:pPr marL="0" marR="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dirty="0" smtClean="0">
                  <a:ln>
                    <a:noFill/>
                  </a:ln>
                  <a:solidFill>
                    <a:schemeClr val="tx1"/>
                  </a:solidFill>
                  <a:effectLst/>
                </a:endParaRPr>
              </a:p>
              <a:p>
                <a:pPr marL="0" marR="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dirty="0" smtClean="0">
                  <a:ln>
                    <a:noFill/>
                  </a:ln>
                  <a:solidFill>
                    <a:schemeClr val="tx1"/>
                  </a:solidFill>
                  <a:effectLst/>
                </a:endParaRPr>
              </a:p>
              <a:p>
                <a:pPr marL="0" marR="0" indent="0" algn="l" defTabSz="914400" rtl="0" eaLnBrk="1" fontAlgn="base" latinLnBrk="0" hangingPunct="1">
                  <a:lnSpc>
                    <a:spcPct val="100000"/>
                  </a:lnSpc>
                  <a:spcBef>
                    <a:spcPct val="20000"/>
                  </a:spcBef>
                  <a:spcAft>
                    <a:spcPct val="0"/>
                  </a:spcAft>
                  <a:buClrTx/>
                  <a:buSzTx/>
                  <a:buFontTx/>
                  <a:buNone/>
                  <a:tabLst/>
                </a:pPr>
                <a:endParaRPr lang="en-GB" sz="1800" dirty="0"/>
              </a:p>
              <a:p>
                <a:pPr marL="0" marR="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dirty="0" smtClean="0">
                  <a:ln>
                    <a:noFill/>
                  </a:ln>
                  <a:solidFill>
                    <a:schemeClr val="tx1"/>
                  </a:solidFill>
                  <a:effectLst/>
                </a:endParaRPr>
              </a:p>
              <a:p>
                <a:pPr marL="0" marR="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dirty="0" smtClean="0">
                  <a:ln>
                    <a:noFill/>
                  </a:ln>
                  <a:solidFill>
                    <a:schemeClr val="tx1"/>
                  </a:solidFill>
                  <a:effectLst/>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rPr>
                  <a:t>Location 90W</a:t>
                </a:r>
                <a:r>
                  <a:rPr kumimoji="0" lang="en-GB" sz="1800" b="0" i="0" u="none" strike="noStrike" cap="none" normalizeH="0" dirty="0" smtClean="0">
                    <a:ln>
                      <a:noFill/>
                    </a:ln>
                    <a:solidFill>
                      <a:schemeClr val="tx1"/>
                    </a:solidFill>
                    <a:effectLst/>
                  </a:rPr>
                  <a:t> 3S</a:t>
                </a:r>
                <a:r>
                  <a:rPr kumimoji="0" lang="en-GB" sz="1800" b="0" i="0" u="none" strike="noStrike" cap="none" normalizeH="0" baseline="0" dirty="0" smtClean="0">
                    <a:ln>
                      <a:noFill/>
                    </a:ln>
                    <a:solidFill>
                      <a:schemeClr val="tx1"/>
                    </a:solidFill>
                    <a:effectLst/>
                  </a:rPr>
                  <a:t> </a:t>
                </a: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26606" t="62167" r="24593" b="10188"/>
              <a:stretch/>
            </p:blipFill>
            <p:spPr>
              <a:xfrm rot="16200000">
                <a:off x="-88400" y="3449279"/>
                <a:ext cx="2695905" cy="1440000"/>
              </a:xfrm>
              <a:prstGeom prst="rect">
                <a:avLst/>
              </a:prstGeom>
            </p:spPr>
          </p:pic>
        </p:grpSp>
      </p:grpSp>
      <p:cxnSp>
        <p:nvCxnSpPr>
          <p:cNvPr id="12" name="Straight Connector 11"/>
          <p:cNvCxnSpPr/>
          <p:nvPr/>
        </p:nvCxnSpPr>
        <p:spPr>
          <a:xfrm>
            <a:off x="50239" y="980728"/>
            <a:ext cx="891424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35464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384" y="-144457"/>
            <a:ext cx="7886700" cy="1325563"/>
          </a:xfrm>
        </p:spPr>
        <p:txBody>
          <a:bodyPr/>
          <a:lstStyle/>
          <a:p>
            <a:r>
              <a:rPr lang="en-GB" b="1" dirty="0" smtClean="0">
                <a:solidFill>
                  <a:srgbClr val="FFC000"/>
                </a:solidFill>
                <a:latin typeface="Arial" panose="020B0604020202020204" pitchFamily="34" charset="0"/>
                <a:cs typeface="Arial" panose="020B0604020202020204" pitchFamily="34" charset="0"/>
              </a:rPr>
              <a:t>Results for the Pliocene</a:t>
            </a:r>
            <a:endParaRPr lang="en-GB" b="1" dirty="0">
              <a:solidFill>
                <a:srgbClr val="FFC000"/>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7135" t="16181" r="11690" b="8764"/>
          <a:stretch/>
        </p:blipFill>
        <p:spPr>
          <a:xfrm rot="16200000">
            <a:off x="1378800" y="864000"/>
            <a:ext cx="4874400" cy="6120000"/>
          </a:xfrm>
          <a:prstGeom prst="rect">
            <a:avLst/>
          </a:prstGeom>
        </p:spPr>
      </p:pic>
      <p:sp>
        <p:nvSpPr>
          <p:cNvPr id="4" name="TextBox 3"/>
          <p:cNvSpPr txBox="1"/>
          <p:nvPr/>
        </p:nvSpPr>
        <p:spPr>
          <a:xfrm>
            <a:off x="7295696" y="5661248"/>
            <a:ext cx="1524776" cy="1040285"/>
          </a:xfrm>
          <a:prstGeom prst="rect">
            <a:avLst/>
          </a:prstGeom>
          <a:noFill/>
        </p:spPr>
        <p:txBody>
          <a:bodyPr wrap="none" rtlCol="0">
            <a:spAutoFit/>
          </a:bodyPr>
          <a:lstStyle/>
          <a:p>
            <a:r>
              <a:rPr lang="en-GB" sz="2800" dirty="0" smtClean="0">
                <a:solidFill>
                  <a:srgbClr val="FF0000"/>
                </a:solidFill>
              </a:rPr>
              <a:t>El Ni</a:t>
            </a:r>
            <a:r>
              <a:rPr lang="en-GB" sz="2800" dirty="0" smtClean="0">
                <a:solidFill>
                  <a:srgbClr val="FF0000"/>
                </a:solidFill>
                <a:latin typeface="Arial"/>
                <a:cs typeface="Arial"/>
              </a:rPr>
              <a:t>ñ</a:t>
            </a:r>
            <a:r>
              <a:rPr lang="en-GB" sz="2800" dirty="0" smtClean="0">
                <a:solidFill>
                  <a:srgbClr val="FF0000"/>
                </a:solidFill>
              </a:rPr>
              <a:t>o </a:t>
            </a:r>
          </a:p>
          <a:p>
            <a:r>
              <a:rPr lang="en-GB" sz="2800" dirty="0" smtClean="0">
                <a:solidFill>
                  <a:srgbClr val="00B0F0"/>
                </a:solidFill>
              </a:rPr>
              <a:t>La Nina </a:t>
            </a:r>
            <a:endParaRPr lang="en-GB" sz="2800" dirty="0">
              <a:solidFill>
                <a:srgbClr val="00B0F0"/>
              </a:solidFill>
            </a:endParaRPr>
          </a:p>
        </p:txBody>
      </p:sp>
      <p:grpSp>
        <p:nvGrpSpPr>
          <p:cNvPr id="5" name="Group 4"/>
          <p:cNvGrpSpPr/>
          <p:nvPr/>
        </p:nvGrpSpPr>
        <p:grpSpPr>
          <a:xfrm>
            <a:off x="355600" y="1772816"/>
            <a:ext cx="1345368" cy="3724096"/>
            <a:chOff x="355600" y="1772816"/>
            <a:chExt cx="1345368" cy="3724096"/>
          </a:xfrm>
        </p:grpSpPr>
        <p:sp>
          <p:nvSpPr>
            <p:cNvPr id="6" name="TextBox 5"/>
            <p:cNvSpPr txBox="1"/>
            <p:nvPr/>
          </p:nvSpPr>
          <p:spPr>
            <a:xfrm>
              <a:off x="355600" y="1772816"/>
              <a:ext cx="1345368" cy="3724096"/>
            </a:xfrm>
            <a:prstGeom prst="rect">
              <a:avLst/>
            </a:prstGeom>
            <a:noFill/>
          </p:spPr>
          <p:txBody>
            <a:bodyPr wrap="none" rtlCol="0">
              <a:spAutoFit/>
            </a:bodyPr>
            <a:lstStyle/>
            <a:p>
              <a:r>
                <a:rPr lang="en-GB" dirty="0" smtClean="0"/>
                <a:t>WARMER</a:t>
              </a:r>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r>
                <a:rPr lang="en-GB" dirty="0" smtClean="0"/>
                <a:t>COLDER</a:t>
              </a:r>
              <a:endParaRPr lang="en-GB" dirty="0"/>
            </a:p>
          </p:txBody>
        </p:sp>
        <p:sp>
          <p:nvSpPr>
            <p:cNvPr id="7" name="Up-Down Arrow 6"/>
            <p:cNvSpPr/>
            <p:nvPr/>
          </p:nvSpPr>
          <p:spPr bwMode="auto">
            <a:xfrm>
              <a:off x="539552" y="2204864"/>
              <a:ext cx="504056" cy="2808312"/>
            </a:xfrm>
            <a:prstGeom prst="upDownArrow">
              <a:avLst/>
            </a:prstGeom>
            <a:solidFill>
              <a:schemeClr val="hlink"/>
            </a:solidFill>
            <a:ln w="317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p:txBody>
        </p:sp>
      </p:grpSp>
      <p:grpSp>
        <p:nvGrpSpPr>
          <p:cNvPr id="8" name="Group 7"/>
          <p:cNvGrpSpPr/>
          <p:nvPr/>
        </p:nvGrpSpPr>
        <p:grpSpPr>
          <a:xfrm>
            <a:off x="7020272" y="1497361"/>
            <a:ext cx="1800200" cy="3240000"/>
            <a:chOff x="329527" y="2723055"/>
            <a:chExt cx="1800200" cy="3240000"/>
          </a:xfrm>
        </p:grpSpPr>
        <p:sp>
          <p:nvSpPr>
            <p:cNvPr id="9" name="Rectangle 8"/>
            <p:cNvSpPr/>
            <p:nvPr/>
          </p:nvSpPr>
          <p:spPr bwMode="auto">
            <a:xfrm>
              <a:off x="329527" y="2723055"/>
              <a:ext cx="1800200" cy="3240000"/>
            </a:xfrm>
            <a:prstGeom prst="rect">
              <a:avLst/>
            </a:prstGeom>
            <a:solidFill>
              <a:schemeClr val="hlink"/>
            </a:solidFill>
            <a:ln w="317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dirty="0" smtClean="0">
                <a:ln>
                  <a:noFill/>
                </a:ln>
                <a:solidFill>
                  <a:schemeClr val="tx1"/>
                </a:solidFill>
                <a:effectLst/>
              </a:endParaRPr>
            </a:p>
            <a:p>
              <a:pPr marL="0" marR="0" indent="0" algn="l" defTabSz="914400" rtl="0" eaLnBrk="1" fontAlgn="base" latinLnBrk="0" hangingPunct="1">
                <a:lnSpc>
                  <a:spcPct val="100000"/>
                </a:lnSpc>
                <a:spcBef>
                  <a:spcPct val="20000"/>
                </a:spcBef>
                <a:spcAft>
                  <a:spcPct val="0"/>
                </a:spcAft>
                <a:buClrTx/>
                <a:buSzTx/>
                <a:buFontTx/>
                <a:buNone/>
                <a:tabLst/>
              </a:pPr>
              <a:endParaRPr lang="en-GB" sz="1800" dirty="0"/>
            </a:p>
            <a:p>
              <a:pPr marL="0" marR="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dirty="0" smtClean="0">
                <a:ln>
                  <a:noFill/>
                </a:ln>
                <a:solidFill>
                  <a:schemeClr val="tx1"/>
                </a:solidFill>
                <a:effectLst/>
              </a:endParaRPr>
            </a:p>
            <a:p>
              <a:pPr marL="0" marR="0" indent="0" algn="l" defTabSz="914400" rtl="0" eaLnBrk="1" fontAlgn="base" latinLnBrk="0" hangingPunct="1">
                <a:lnSpc>
                  <a:spcPct val="100000"/>
                </a:lnSpc>
                <a:spcBef>
                  <a:spcPct val="20000"/>
                </a:spcBef>
                <a:spcAft>
                  <a:spcPct val="0"/>
                </a:spcAft>
                <a:buClrTx/>
                <a:buSzTx/>
                <a:buFontTx/>
                <a:buNone/>
                <a:tabLst/>
              </a:pPr>
              <a:endParaRPr lang="en-GB" sz="1800" dirty="0"/>
            </a:p>
            <a:p>
              <a:pPr marL="0" marR="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dirty="0" smtClean="0">
                <a:ln>
                  <a:noFill/>
                </a:ln>
                <a:solidFill>
                  <a:schemeClr val="tx1"/>
                </a:solidFill>
                <a:effectLst/>
              </a:endParaRPr>
            </a:p>
            <a:p>
              <a:pPr marL="0" marR="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dirty="0" smtClean="0">
                <a:ln>
                  <a:noFill/>
                </a:ln>
                <a:solidFill>
                  <a:schemeClr val="tx1"/>
                </a:solidFill>
                <a:effectLst/>
              </a:endParaRPr>
            </a:p>
            <a:p>
              <a:pPr marL="0" marR="0" indent="0" algn="l" defTabSz="914400" rtl="0" eaLnBrk="1" fontAlgn="base" latinLnBrk="0" hangingPunct="1">
                <a:lnSpc>
                  <a:spcPct val="100000"/>
                </a:lnSpc>
                <a:spcBef>
                  <a:spcPct val="20000"/>
                </a:spcBef>
                <a:spcAft>
                  <a:spcPct val="0"/>
                </a:spcAft>
                <a:buClrTx/>
                <a:buSzTx/>
                <a:buFontTx/>
                <a:buNone/>
                <a:tabLst/>
              </a:pPr>
              <a:endParaRPr lang="en-GB" sz="1800" dirty="0"/>
            </a:p>
            <a:p>
              <a:pPr marL="0" marR="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dirty="0" smtClean="0">
                <a:ln>
                  <a:noFill/>
                </a:ln>
                <a:solidFill>
                  <a:schemeClr val="tx1"/>
                </a:solidFill>
                <a:effectLst/>
              </a:endParaRPr>
            </a:p>
            <a:p>
              <a:pPr marL="0" marR="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dirty="0" smtClean="0">
                <a:ln>
                  <a:noFill/>
                </a:ln>
                <a:solidFill>
                  <a:schemeClr val="tx1"/>
                </a:solidFill>
                <a:effectLst/>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rPr>
                <a:t>Location 90W</a:t>
              </a:r>
              <a:r>
                <a:rPr kumimoji="0" lang="en-GB" sz="1800" b="0" i="0" u="none" strike="noStrike" cap="none" normalizeH="0" dirty="0" smtClean="0">
                  <a:ln>
                    <a:noFill/>
                  </a:ln>
                  <a:solidFill>
                    <a:schemeClr val="tx1"/>
                  </a:solidFill>
                  <a:effectLst/>
                </a:rPr>
                <a:t> 3S</a:t>
              </a:r>
              <a:r>
                <a:rPr kumimoji="0" lang="en-GB" sz="1800" b="0" i="0" u="none" strike="noStrike" cap="none" normalizeH="0" baseline="0" dirty="0" smtClean="0">
                  <a:ln>
                    <a:noFill/>
                  </a:ln>
                  <a:solidFill>
                    <a:schemeClr val="tx1"/>
                  </a:solidFill>
                  <a:effectLst/>
                </a:rPr>
                <a:t> </a:t>
              </a: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26606" t="62167" r="24593" b="10188"/>
            <a:stretch/>
          </p:blipFill>
          <p:spPr>
            <a:xfrm rot="16200000">
              <a:off x="-88400" y="3449279"/>
              <a:ext cx="2695905" cy="1440000"/>
            </a:xfrm>
            <a:prstGeom prst="rect">
              <a:avLst/>
            </a:prstGeom>
          </p:spPr>
        </p:pic>
      </p:grpSp>
      <p:cxnSp>
        <p:nvCxnSpPr>
          <p:cNvPr id="11" name="Straight Connector 10"/>
          <p:cNvCxnSpPr/>
          <p:nvPr/>
        </p:nvCxnSpPr>
        <p:spPr>
          <a:xfrm>
            <a:off x="50239" y="980728"/>
            <a:ext cx="891424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99403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5652120" y="1544349"/>
            <a:ext cx="3384376" cy="1638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9pPr>
          </a:lstStyle>
          <a:p>
            <a:r>
              <a:rPr lang="en-GB" altLang="en-US" sz="1500" b="1" dirty="0">
                <a:latin typeface="Arial" panose="020B0604020202020204" pitchFamily="34" charset="0"/>
              </a:rPr>
              <a:t>HadCM3 sensitivity tests for the </a:t>
            </a:r>
            <a:r>
              <a:rPr lang="en-GB" altLang="en-US" sz="1500" b="1" dirty="0" smtClean="0">
                <a:latin typeface="Arial" panose="020B0604020202020204" pitchFamily="34" charset="0"/>
              </a:rPr>
              <a:t>Pliocene</a:t>
            </a:r>
            <a:r>
              <a:rPr lang="en-GB" altLang="en-US" sz="1500" dirty="0" smtClean="0">
                <a:latin typeface="Arial" panose="020B0604020202020204" pitchFamily="34" charset="0"/>
              </a:rPr>
              <a:t>: </a:t>
            </a:r>
          </a:p>
          <a:p>
            <a:endParaRPr lang="en-GB" altLang="en-US" sz="1500" dirty="0">
              <a:latin typeface="Arial" panose="020B0604020202020204" pitchFamily="34" charset="0"/>
            </a:endParaRPr>
          </a:p>
          <a:p>
            <a:r>
              <a:rPr lang="en-GB" altLang="en-US" sz="1500" dirty="0" smtClean="0">
                <a:latin typeface="Arial" panose="020B0604020202020204" pitchFamily="34" charset="0"/>
              </a:rPr>
              <a:t>SAT – Annual Mean (ºC)</a:t>
            </a:r>
          </a:p>
          <a:p>
            <a:endParaRPr lang="en-GB" altLang="en-US" sz="1500" dirty="0">
              <a:latin typeface="Arial" panose="020B0604020202020204" pitchFamily="34" charset="0"/>
            </a:endParaRPr>
          </a:p>
          <a:p>
            <a:pPr marL="342900" indent="-342900">
              <a:buAutoNum type="alphaLcParenBoth"/>
            </a:pPr>
            <a:r>
              <a:rPr lang="en-GB" altLang="en-US" sz="2000" dirty="0" smtClean="0">
                <a:latin typeface="Arial" panose="020B0604020202020204" pitchFamily="34" charset="0"/>
              </a:rPr>
              <a:t>American Cordillera</a:t>
            </a:r>
          </a:p>
          <a:p>
            <a:pPr marL="342900" indent="-342900">
              <a:buAutoNum type="alphaLcParenBoth"/>
            </a:pPr>
            <a:r>
              <a:rPr lang="en-GB" altLang="en-US" sz="2000" dirty="0" smtClean="0">
                <a:latin typeface="Arial" panose="020B0604020202020204" pitchFamily="34" charset="0"/>
              </a:rPr>
              <a:t>CAS </a:t>
            </a:r>
          </a:p>
          <a:p>
            <a:pPr marL="342900" indent="-342900">
              <a:buAutoNum type="alphaLcParenBoth"/>
            </a:pPr>
            <a:r>
              <a:rPr lang="en-GB" altLang="en-US" sz="2000" dirty="0" smtClean="0">
                <a:latin typeface="Arial" panose="020B0604020202020204" pitchFamily="34" charset="0"/>
              </a:rPr>
              <a:t>Pliocene ×2 CO</a:t>
            </a:r>
            <a:r>
              <a:rPr lang="en-GB" altLang="en-US" sz="2000" baseline="-25000" dirty="0" smtClean="0">
                <a:latin typeface="Arial" panose="020B0604020202020204" pitchFamily="34" charset="0"/>
              </a:rPr>
              <a:t>2</a:t>
            </a:r>
          </a:p>
          <a:p>
            <a:pPr marL="342900" indent="-342900">
              <a:buAutoNum type="alphaLcParenBoth"/>
            </a:pPr>
            <a:r>
              <a:rPr lang="en-GB" altLang="en-US" sz="2000" dirty="0" smtClean="0">
                <a:latin typeface="Arial" panose="020B0604020202020204" pitchFamily="34" charset="0"/>
              </a:rPr>
              <a:t>Pre-industrial ×2 CO</a:t>
            </a:r>
            <a:r>
              <a:rPr lang="en-GB" altLang="en-US" sz="2000" baseline="-25000" dirty="0" smtClean="0">
                <a:latin typeface="Arial" panose="020B0604020202020204" pitchFamily="34" charset="0"/>
              </a:rPr>
              <a:t>2</a:t>
            </a:r>
            <a:endParaRPr lang="en-GB" altLang="en-US" sz="2000" dirty="0" smtClean="0">
              <a:latin typeface="Arial" panose="020B0604020202020204" pitchFamily="34" charset="0"/>
            </a:endParaRPr>
          </a:p>
          <a:p>
            <a:pPr marL="342900" indent="-342900">
              <a:buAutoNum type="alphaLcParenBoth"/>
            </a:pPr>
            <a:r>
              <a:rPr lang="en-GB" altLang="en-US" sz="2000" dirty="0" smtClean="0">
                <a:latin typeface="Arial" panose="020B0604020202020204" pitchFamily="34" charset="0"/>
              </a:rPr>
              <a:t>C minus D</a:t>
            </a:r>
            <a:endParaRPr lang="en-GB" altLang="en-US" sz="2000" dirty="0">
              <a:latin typeface="Arial" panose="020B0604020202020204"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3361" y="6334921"/>
            <a:ext cx="682560" cy="3715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1439519"/>
            <a:ext cx="5220000" cy="48931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179512" y="6525344"/>
            <a:ext cx="4376272" cy="3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9pPr>
          </a:lstStyle>
          <a:p>
            <a:r>
              <a:rPr lang="en-GB" altLang="en-US" sz="1089" b="1" dirty="0" smtClean="0">
                <a:latin typeface="Arial" panose="020B0604020202020204" pitchFamily="34" charset="0"/>
              </a:rPr>
              <a:t>Haywood </a:t>
            </a:r>
            <a:r>
              <a:rPr lang="en-GB" altLang="en-US" sz="1089" b="1" dirty="0">
                <a:latin typeface="Arial" panose="020B0604020202020204" pitchFamily="34" charset="0"/>
              </a:rPr>
              <a:t>et al. Phil. Trans. R. Soc. A 2011;369:933-956.</a:t>
            </a:r>
          </a:p>
        </p:txBody>
      </p:sp>
      <p:sp>
        <p:nvSpPr>
          <p:cNvPr id="7" name="Title 2"/>
          <p:cNvSpPr txBox="1">
            <a:spLocks/>
          </p:cNvSpPr>
          <p:nvPr/>
        </p:nvSpPr>
        <p:spPr>
          <a:xfrm>
            <a:off x="355600" y="170532"/>
            <a:ext cx="4876800" cy="738188"/>
          </a:xfrm>
          <a:prstGeom prst="rect">
            <a:avLst/>
          </a:prstGeom>
        </p:spPr>
        <p:txBody>
          <a:bodyPr/>
          <a:lstStyle>
            <a:lvl1pPr algn="l" rtl="0" eaLnBrk="1" fontAlgn="base" hangingPunct="1">
              <a:spcBef>
                <a:spcPct val="0"/>
              </a:spcBef>
              <a:spcAft>
                <a:spcPct val="0"/>
              </a:spcAft>
              <a:defRPr sz="2800">
                <a:solidFill>
                  <a:schemeClr val="tx1"/>
                </a:solidFill>
                <a:latin typeface="+mj-lt"/>
                <a:ea typeface="+mj-ea"/>
                <a:cs typeface="+mj-cs"/>
              </a:defRPr>
            </a:lvl1pPr>
            <a:lvl2pPr algn="l" rtl="0" eaLnBrk="1" fontAlgn="base" hangingPunct="1">
              <a:spcBef>
                <a:spcPct val="0"/>
              </a:spcBef>
              <a:spcAft>
                <a:spcPct val="0"/>
              </a:spcAft>
              <a:defRPr sz="2800">
                <a:solidFill>
                  <a:schemeClr val="tx1"/>
                </a:solidFill>
                <a:latin typeface="Arial" charset="0"/>
              </a:defRPr>
            </a:lvl2pPr>
            <a:lvl3pPr algn="l" rtl="0" eaLnBrk="1" fontAlgn="base" hangingPunct="1">
              <a:spcBef>
                <a:spcPct val="0"/>
              </a:spcBef>
              <a:spcAft>
                <a:spcPct val="0"/>
              </a:spcAft>
              <a:defRPr sz="2800">
                <a:solidFill>
                  <a:schemeClr val="tx1"/>
                </a:solidFill>
                <a:latin typeface="Arial" charset="0"/>
              </a:defRPr>
            </a:lvl3pPr>
            <a:lvl4pPr algn="l" rtl="0" eaLnBrk="1" fontAlgn="base" hangingPunct="1">
              <a:spcBef>
                <a:spcPct val="0"/>
              </a:spcBef>
              <a:spcAft>
                <a:spcPct val="0"/>
              </a:spcAft>
              <a:defRPr sz="2800">
                <a:solidFill>
                  <a:schemeClr val="tx1"/>
                </a:solidFill>
                <a:latin typeface="Arial" charset="0"/>
              </a:defRPr>
            </a:lvl4pPr>
            <a:lvl5pPr algn="l" rtl="0" eaLnBrk="1" fontAlgn="base" hangingPunct="1">
              <a:spcBef>
                <a:spcPct val="0"/>
              </a:spcBef>
              <a:spcAft>
                <a:spcPct val="0"/>
              </a:spcAft>
              <a:defRPr sz="2800">
                <a:solidFill>
                  <a:schemeClr val="tx1"/>
                </a:solidFill>
                <a:latin typeface="Arial" charset="0"/>
              </a:defRPr>
            </a:lvl5pPr>
            <a:lvl6pPr marL="457200" algn="l" rtl="0" eaLnBrk="1" fontAlgn="base" hangingPunct="1">
              <a:spcBef>
                <a:spcPct val="0"/>
              </a:spcBef>
              <a:spcAft>
                <a:spcPct val="0"/>
              </a:spcAft>
              <a:defRPr sz="2800">
                <a:solidFill>
                  <a:schemeClr val="tx2"/>
                </a:solidFill>
                <a:latin typeface="Arial" charset="0"/>
              </a:defRPr>
            </a:lvl6pPr>
            <a:lvl7pPr marL="914400" algn="l" rtl="0" eaLnBrk="1" fontAlgn="base" hangingPunct="1">
              <a:spcBef>
                <a:spcPct val="0"/>
              </a:spcBef>
              <a:spcAft>
                <a:spcPct val="0"/>
              </a:spcAft>
              <a:defRPr sz="2800">
                <a:solidFill>
                  <a:schemeClr val="tx2"/>
                </a:solidFill>
                <a:latin typeface="Arial" charset="0"/>
              </a:defRPr>
            </a:lvl7pPr>
            <a:lvl8pPr marL="1371600" algn="l" rtl="0" eaLnBrk="1" fontAlgn="base" hangingPunct="1">
              <a:spcBef>
                <a:spcPct val="0"/>
              </a:spcBef>
              <a:spcAft>
                <a:spcPct val="0"/>
              </a:spcAft>
              <a:defRPr sz="2800">
                <a:solidFill>
                  <a:schemeClr val="tx2"/>
                </a:solidFill>
                <a:latin typeface="Arial" charset="0"/>
              </a:defRPr>
            </a:lvl8pPr>
            <a:lvl9pPr marL="1828800" algn="l" rtl="0" eaLnBrk="1" fontAlgn="base" hangingPunct="1">
              <a:spcBef>
                <a:spcPct val="0"/>
              </a:spcBef>
              <a:spcAft>
                <a:spcPct val="0"/>
              </a:spcAft>
              <a:defRPr sz="2800">
                <a:solidFill>
                  <a:schemeClr val="tx2"/>
                </a:solidFill>
                <a:latin typeface="Arial" charset="0"/>
              </a:defRPr>
            </a:lvl9pPr>
          </a:lstStyle>
          <a:p>
            <a:r>
              <a:rPr lang="en-GB" b="1" kern="0" dirty="0" smtClean="0">
                <a:latin typeface="+mn-lt"/>
              </a:rPr>
              <a:t>Analogue issues</a:t>
            </a:r>
            <a:endParaRPr lang="en-GB" b="1" kern="0" dirty="0">
              <a:latin typeface="+mn-lt"/>
            </a:endParaRPr>
          </a:p>
        </p:txBody>
      </p:sp>
    </p:spTree>
    <p:extLst>
      <p:ext uri="{BB962C8B-B14F-4D97-AF65-F5344CB8AC3E}">
        <p14:creationId xmlns:p14="http://schemas.microsoft.com/office/powerpoint/2010/main" val="118796174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8712968" cy="1325563"/>
          </a:xfrm>
        </p:spPr>
        <p:txBody>
          <a:bodyPr>
            <a:noAutofit/>
          </a:bodyPr>
          <a:lstStyle/>
          <a:p>
            <a:r>
              <a:rPr lang="en-GB" sz="3200" b="1" dirty="0" smtClean="0">
                <a:solidFill>
                  <a:srgbClr val="FFC000"/>
                </a:solidFill>
                <a:latin typeface="Arial" panose="020B0604020202020204" pitchFamily="34" charset="0"/>
                <a:cs typeface="Arial" panose="020B0604020202020204" pitchFamily="34" charset="0"/>
              </a:rPr>
              <a:t>Why are results different for the modern and the Pliocene at this location?</a:t>
            </a:r>
            <a:endParaRPr lang="en-GB" sz="3200" b="1" dirty="0">
              <a:solidFill>
                <a:srgbClr val="FFC000"/>
              </a:solidFill>
              <a:latin typeface="Arial" panose="020B0604020202020204" pitchFamily="34" charset="0"/>
              <a:cs typeface="Arial" panose="020B0604020202020204" pitchFamily="34" charset="0"/>
            </a:endParaRPr>
          </a:p>
        </p:txBody>
      </p:sp>
      <p:sp>
        <p:nvSpPr>
          <p:cNvPr id="3" name="TextBox 2"/>
          <p:cNvSpPr txBox="1"/>
          <p:nvPr/>
        </p:nvSpPr>
        <p:spPr>
          <a:xfrm>
            <a:off x="899592" y="1916832"/>
            <a:ext cx="7488832" cy="1015663"/>
          </a:xfrm>
          <a:prstGeom prst="rect">
            <a:avLst/>
          </a:prstGeom>
          <a:noFill/>
        </p:spPr>
        <p:txBody>
          <a:bodyPr wrap="square" rtlCol="0">
            <a:spAutoFit/>
          </a:bodyPr>
          <a:lstStyle/>
          <a:p>
            <a:r>
              <a:rPr lang="en-GB" dirty="0" smtClean="0"/>
              <a:t>1. </a:t>
            </a:r>
            <a:r>
              <a:rPr lang="en-GB" dirty="0" smtClean="0">
                <a:latin typeface="Symbol" panose="05050102010706020507" pitchFamily="18" charset="2"/>
                <a:ea typeface="Aegean" panose="05070102010707070707" pitchFamily="18" charset="0"/>
              </a:rPr>
              <a:t>d</a:t>
            </a:r>
            <a:r>
              <a:rPr lang="en-GB" baseline="30000" dirty="0" smtClean="0"/>
              <a:t>18</a:t>
            </a:r>
            <a:r>
              <a:rPr lang="en-GB" dirty="0" smtClean="0"/>
              <a:t>O(seawater) is more variable in the Pliocene.  In this region, </a:t>
            </a:r>
            <a:r>
              <a:rPr lang="en-GB" dirty="0" smtClean="0">
                <a:latin typeface="Symbol" panose="05050102010706020507" pitchFamily="18" charset="2"/>
                <a:ea typeface="Aegean" panose="05070102010707070707" pitchFamily="18" charset="0"/>
              </a:rPr>
              <a:t>d</a:t>
            </a:r>
            <a:r>
              <a:rPr lang="en-GB" baseline="30000" dirty="0" smtClean="0"/>
              <a:t>18</a:t>
            </a:r>
            <a:r>
              <a:rPr lang="en-GB" dirty="0" smtClean="0"/>
              <a:t>O(seawater) variability is not related to ENSO</a:t>
            </a:r>
            <a:r>
              <a:rPr lang="en-GB" dirty="0"/>
              <a:t> </a:t>
            </a:r>
            <a:r>
              <a:rPr lang="en-GB" dirty="0" smtClean="0"/>
              <a:t>and so large </a:t>
            </a:r>
            <a:r>
              <a:rPr lang="en-GB" dirty="0" err="1" smtClean="0">
                <a:latin typeface="Symbol" panose="05050102010706020507" pitchFamily="18" charset="2"/>
                <a:ea typeface="Aegean" panose="05070102010707070707" pitchFamily="18" charset="0"/>
              </a:rPr>
              <a:t>d</a:t>
            </a:r>
            <a:r>
              <a:rPr lang="en-GB" baseline="30000" dirty="0" err="1" smtClean="0"/>
              <a:t>18</a:t>
            </a:r>
            <a:r>
              <a:rPr lang="en-GB" dirty="0" err="1" smtClean="0"/>
              <a:t>O</a:t>
            </a:r>
            <a:r>
              <a:rPr lang="en-GB" dirty="0" smtClean="0"/>
              <a:t> (seawater) variability can contaminate the results </a:t>
            </a:r>
            <a:endParaRPr lang="en-GB"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51727" r="4750"/>
          <a:stretch/>
        </p:blipFill>
        <p:spPr>
          <a:xfrm rot="16200000">
            <a:off x="3611880" y="2858596"/>
            <a:ext cx="1920240" cy="5989320"/>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50000" r="6477"/>
          <a:stretch/>
        </p:blipFill>
        <p:spPr>
          <a:xfrm rot="16200000">
            <a:off x="3611880" y="1106429"/>
            <a:ext cx="1920240" cy="5989320"/>
          </a:xfrm>
          <a:prstGeom prst="rect">
            <a:avLst/>
          </a:prstGeom>
        </p:spPr>
      </p:pic>
      <p:sp>
        <p:nvSpPr>
          <p:cNvPr id="6" name="TextBox 5"/>
          <p:cNvSpPr txBox="1"/>
          <p:nvPr/>
        </p:nvSpPr>
        <p:spPr>
          <a:xfrm>
            <a:off x="774646" y="3789040"/>
            <a:ext cx="1709122" cy="400110"/>
          </a:xfrm>
          <a:prstGeom prst="rect">
            <a:avLst/>
          </a:prstGeom>
          <a:noFill/>
        </p:spPr>
        <p:txBody>
          <a:bodyPr wrap="none" rtlCol="0">
            <a:spAutoFit/>
          </a:bodyPr>
          <a:lstStyle/>
          <a:p>
            <a:r>
              <a:rPr lang="en-GB" dirty="0" smtClean="0"/>
              <a:t>Pre-Industrial</a:t>
            </a:r>
            <a:endParaRPr lang="en-GB" dirty="0"/>
          </a:p>
        </p:txBody>
      </p:sp>
      <p:sp>
        <p:nvSpPr>
          <p:cNvPr id="7" name="TextBox 6"/>
          <p:cNvSpPr txBox="1"/>
          <p:nvPr/>
        </p:nvSpPr>
        <p:spPr>
          <a:xfrm>
            <a:off x="1169239" y="5549170"/>
            <a:ext cx="1170513" cy="400110"/>
          </a:xfrm>
          <a:prstGeom prst="rect">
            <a:avLst/>
          </a:prstGeom>
          <a:noFill/>
        </p:spPr>
        <p:txBody>
          <a:bodyPr wrap="none" rtlCol="0">
            <a:spAutoFit/>
          </a:bodyPr>
          <a:lstStyle/>
          <a:p>
            <a:r>
              <a:rPr lang="en-GB" dirty="0" smtClean="0"/>
              <a:t>Pliocene</a:t>
            </a:r>
            <a:endParaRPr lang="en-GB" dirty="0"/>
          </a:p>
        </p:txBody>
      </p:sp>
      <p:cxnSp>
        <p:nvCxnSpPr>
          <p:cNvPr id="8" name="Straight Connector 7"/>
          <p:cNvCxnSpPr/>
          <p:nvPr/>
        </p:nvCxnSpPr>
        <p:spPr>
          <a:xfrm>
            <a:off x="50239" y="1340768"/>
            <a:ext cx="891424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24382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76" y="104039"/>
            <a:ext cx="8894812" cy="1325563"/>
          </a:xfrm>
        </p:spPr>
        <p:txBody>
          <a:bodyPr/>
          <a:lstStyle/>
          <a:p>
            <a:r>
              <a:rPr lang="en-GB" b="1" dirty="0" smtClean="0">
                <a:solidFill>
                  <a:srgbClr val="FFC000"/>
                </a:solidFill>
                <a:latin typeface="Arial" panose="020B0604020202020204" pitchFamily="34" charset="0"/>
                <a:cs typeface="Arial" panose="020B0604020202020204" pitchFamily="34" charset="0"/>
              </a:rPr>
              <a:t>Why are results different for the modern and the Pliocene?</a:t>
            </a:r>
            <a:endParaRPr lang="en-GB" b="1" dirty="0">
              <a:solidFill>
                <a:srgbClr val="FFC000"/>
              </a:solidFill>
              <a:latin typeface="Arial" panose="020B0604020202020204" pitchFamily="34" charset="0"/>
              <a:cs typeface="Arial" panose="020B0604020202020204" pitchFamily="34" charset="0"/>
            </a:endParaRPr>
          </a:p>
        </p:txBody>
      </p:sp>
      <p:sp>
        <p:nvSpPr>
          <p:cNvPr id="3" name="TextBox 2"/>
          <p:cNvSpPr txBox="1"/>
          <p:nvPr/>
        </p:nvSpPr>
        <p:spPr>
          <a:xfrm>
            <a:off x="899592" y="1772816"/>
            <a:ext cx="7488832" cy="1015663"/>
          </a:xfrm>
          <a:prstGeom prst="rect">
            <a:avLst/>
          </a:prstGeom>
          <a:noFill/>
        </p:spPr>
        <p:txBody>
          <a:bodyPr wrap="square" rtlCol="0">
            <a:spAutoFit/>
          </a:bodyPr>
          <a:lstStyle/>
          <a:p>
            <a:r>
              <a:rPr lang="en-GB" dirty="0"/>
              <a:t>2</a:t>
            </a:r>
            <a:r>
              <a:rPr lang="en-GB" dirty="0" smtClean="0"/>
              <a:t>. The site is on the edge of an upwelling zone in the modern.  In the Pliocene it lies between upwelling and </a:t>
            </a:r>
            <a:r>
              <a:rPr lang="en-GB" dirty="0" err="1" smtClean="0"/>
              <a:t>downwelling</a:t>
            </a:r>
            <a:r>
              <a:rPr lang="en-GB" dirty="0" smtClean="0"/>
              <a:t> zones meaning that </a:t>
            </a:r>
            <a:r>
              <a:rPr lang="en-GB" dirty="0" err="1" smtClean="0"/>
              <a:t>interannual</a:t>
            </a:r>
            <a:r>
              <a:rPr lang="en-GB" dirty="0" smtClean="0"/>
              <a:t> variability at this location can be large.</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8195" t="17633" r="7523" b="7219"/>
          <a:stretch/>
        </p:blipFill>
        <p:spPr>
          <a:xfrm rot="16200000">
            <a:off x="719789" y="3033173"/>
            <a:ext cx="3420406" cy="4140000"/>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9185" t="15179" r="6532" b="7976"/>
          <a:stretch/>
        </p:blipFill>
        <p:spPr>
          <a:xfrm rot="16200000">
            <a:off x="5041557" y="3031452"/>
            <a:ext cx="3344902" cy="4140000"/>
          </a:xfrm>
          <a:prstGeom prst="rect">
            <a:avLst/>
          </a:prstGeom>
        </p:spPr>
      </p:pic>
      <p:sp>
        <p:nvSpPr>
          <p:cNvPr id="6" name="TextBox 5"/>
          <p:cNvSpPr txBox="1"/>
          <p:nvPr/>
        </p:nvSpPr>
        <p:spPr>
          <a:xfrm>
            <a:off x="499438" y="3676962"/>
            <a:ext cx="1696298" cy="400110"/>
          </a:xfrm>
          <a:prstGeom prst="rect">
            <a:avLst/>
          </a:prstGeom>
          <a:noFill/>
        </p:spPr>
        <p:txBody>
          <a:bodyPr wrap="none" rtlCol="0">
            <a:spAutoFit/>
          </a:bodyPr>
          <a:lstStyle/>
          <a:p>
            <a:r>
              <a:rPr lang="en-GB" dirty="0" smtClean="0"/>
              <a:t>Pre-industrial</a:t>
            </a:r>
            <a:endParaRPr lang="en-GB" dirty="0"/>
          </a:p>
        </p:txBody>
      </p:sp>
      <p:sp>
        <p:nvSpPr>
          <p:cNvPr id="7" name="TextBox 6"/>
          <p:cNvSpPr txBox="1"/>
          <p:nvPr/>
        </p:nvSpPr>
        <p:spPr>
          <a:xfrm>
            <a:off x="4891926" y="3717032"/>
            <a:ext cx="1170513" cy="769441"/>
          </a:xfrm>
          <a:prstGeom prst="rect">
            <a:avLst/>
          </a:prstGeom>
          <a:noFill/>
        </p:spPr>
        <p:txBody>
          <a:bodyPr wrap="none" rtlCol="0">
            <a:spAutoFit/>
          </a:bodyPr>
          <a:lstStyle/>
          <a:p>
            <a:r>
              <a:rPr lang="en-GB" dirty="0" smtClean="0"/>
              <a:t>Pliocene</a:t>
            </a:r>
          </a:p>
          <a:p>
            <a:endParaRPr lang="en-GB" dirty="0"/>
          </a:p>
        </p:txBody>
      </p:sp>
    </p:spTree>
    <p:extLst>
      <p:ext uri="{BB962C8B-B14F-4D97-AF65-F5344CB8AC3E}">
        <p14:creationId xmlns:p14="http://schemas.microsoft.com/office/powerpoint/2010/main" val="2801746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58327" y="245757"/>
            <a:ext cx="8928992" cy="1325563"/>
          </a:xfrm>
        </p:spPr>
        <p:txBody>
          <a:bodyPr>
            <a:noAutofit/>
          </a:bodyPr>
          <a:lstStyle/>
          <a:p>
            <a:r>
              <a:rPr lang="en-GB" sz="3200" b="1" dirty="0" smtClean="0">
                <a:solidFill>
                  <a:srgbClr val="FFC000"/>
                </a:solidFill>
                <a:latin typeface="Arial" panose="020B0604020202020204" pitchFamily="34" charset="0"/>
                <a:cs typeface="Arial" panose="020B0604020202020204" pitchFamily="34" charset="0"/>
              </a:rPr>
              <a:t>Where can El Niño be detected in individual planktonic foraminifera data? </a:t>
            </a:r>
            <a:r>
              <a:rPr lang="en-GB" sz="3200" b="1" dirty="0" err="1" smtClean="0">
                <a:solidFill>
                  <a:srgbClr val="FFC000"/>
                </a:solidFill>
                <a:latin typeface="Arial" panose="020B0604020202020204" pitchFamily="34" charset="0"/>
                <a:cs typeface="Arial" panose="020B0604020202020204" pitchFamily="34" charset="0"/>
              </a:rPr>
              <a:t>HadCM3</a:t>
            </a:r>
            <a:r>
              <a:rPr lang="en-GB" sz="3200" b="1" dirty="0" smtClean="0">
                <a:solidFill>
                  <a:srgbClr val="FFC000"/>
                </a:solidFill>
                <a:latin typeface="Arial" panose="020B0604020202020204" pitchFamily="34" charset="0"/>
                <a:cs typeface="Arial" panose="020B0604020202020204" pitchFamily="34" charset="0"/>
              </a:rPr>
              <a:t> results</a:t>
            </a:r>
            <a:endParaRPr lang="en-GB" sz="3200" b="1" dirty="0">
              <a:solidFill>
                <a:srgbClr val="FFC000"/>
              </a:solidFill>
              <a:latin typeface="Arial" panose="020B0604020202020204" pitchFamily="34" charset="0"/>
              <a:cs typeface="Arial" panose="020B0604020202020204" pitchFamily="34" charset="0"/>
            </a:endParaRPr>
          </a:p>
        </p:txBody>
      </p:sp>
      <p:cxnSp>
        <p:nvCxnSpPr>
          <p:cNvPr id="6" name="Straight Connector 5"/>
          <p:cNvCxnSpPr/>
          <p:nvPr/>
        </p:nvCxnSpPr>
        <p:spPr>
          <a:xfrm>
            <a:off x="50239" y="1700808"/>
            <a:ext cx="891424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2"/>
          <a:stretch>
            <a:fillRect/>
          </a:stretch>
        </p:blipFill>
        <p:spPr>
          <a:xfrm>
            <a:off x="251519" y="1988841"/>
            <a:ext cx="8735799" cy="4464496"/>
          </a:xfrm>
          <a:prstGeom prst="rect">
            <a:avLst/>
          </a:prstGeom>
        </p:spPr>
      </p:pic>
    </p:spTree>
    <p:extLst>
      <p:ext uri="{BB962C8B-B14F-4D97-AF65-F5344CB8AC3E}">
        <p14:creationId xmlns:p14="http://schemas.microsoft.com/office/powerpoint/2010/main" val="1735603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6" y="15205"/>
            <a:ext cx="7886700" cy="893515"/>
          </a:xfrm>
        </p:spPr>
        <p:txBody>
          <a:bodyPr/>
          <a:lstStyle/>
          <a:p>
            <a:r>
              <a:rPr lang="en-GB" b="1" dirty="0" smtClean="0">
                <a:solidFill>
                  <a:srgbClr val="FFC000"/>
                </a:solidFill>
                <a:latin typeface="Arial" panose="020B0604020202020204" pitchFamily="34" charset="0"/>
                <a:cs typeface="Arial" panose="020B0604020202020204" pitchFamily="34" charset="0"/>
              </a:rPr>
              <a:t>Conclusions - Tropics</a:t>
            </a:r>
            <a:endParaRPr lang="en-GB" b="1" dirty="0">
              <a:solidFill>
                <a:srgbClr val="FFC000"/>
              </a:solidFill>
              <a:latin typeface="Arial" panose="020B0604020202020204" pitchFamily="34" charset="0"/>
              <a:cs typeface="Arial" panose="020B0604020202020204" pitchFamily="34" charset="0"/>
            </a:endParaRPr>
          </a:p>
        </p:txBody>
      </p:sp>
      <p:sp>
        <p:nvSpPr>
          <p:cNvPr id="5" name="TextBox 4"/>
          <p:cNvSpPr txBox="1"/>
          <p:nvPr/>
        </p:nvSpPr>
        <p:spPr>
          <a:xfrm>
            <a:off x="323528" y="1528331"/>
            <a:ext cx="7759774" cy="4708981"/>
          </a:xfrm>
          <a:prstGeom prst="rect">
            <a:avLst/>
          </a:prstGeom>
          <a:noFill/>
        </p:spPr>
        <p:txBody>
          <a:bodyPr wrap="square" rtlCol="0">
            <a:spAutoFit/>
          </a:bodyPr>
          <a:lstStyle/>
          <a:p>
            <a:pPr marL="342900" indent="-342900">
              <a:buFont typeface="Arial" panose="020B0604020202020204" pitchFamily="34" charset="0"/>
              <a:buChar char="•"/>
            </a:pPr>
            <a:r>
              <a:rPr lang="en-GB" dirty="0" smtClean="0"/>
              <a:t>In the Pliocene HadCM3 suggests El Niño events were:</a:t>
            </a:r>
          </a:p>
          <a:p>
            <a:pPr marL="971550" lvl="1" indent="-514350">
              <a:spcBef>
                <a:spcPts val="0"/>
              </a:spcBef>
              <a:buAutoNum type="romanLcPeriod"/>
            </a:pPr>
            <a:r>
              <a:rPr lang="en-GB" dirty="0" smtClean="0"/>
              <a:t>Stronger</a:t>
            </a:r>
            <a:endParaRPr lang="en-GB" dirty="0"/>
          </a:p>
          <a:p>
            <a:pPr marL="971550" lvl="1" indent="-514350">
              <a:spcBef>
                <a:spcPts val="0"/>
              </a:spcBef>
              <a:buAutoNum type="romanLcPeriod"/>
            </a:pPr>
            <a:r>
              <a:rPr lang="en-GB" dirty="0" smtClean="0"/>
              <a:t>Temperature anomaly shifted to the West</a:t>
            </a:r>
          </a:p>
          <a:p>
            <a:pPr marL="971550" lvl="1" indent="-514350">
              <a:spcBef>
                <a:spcPts val="0"/>
              </a:spcBef>
              <a:buAutoNum type="romanLcPeriod"/>
            </a:pPr>
            <a:r>
              <a:rPr lang="en-GB" dirty="0" smtClean="0"/>
              <a:t>More strongly related to the PDO</a:t>
            </a:r>
          </a:p>
          <a:p>
            <a:pPr marL="971550" lvl="1" indent="-514350">
              <a:spcBef>
                <a:spcPts val="0"/>
              </a:spcBef>
              <a:buAutoNum type="romanLcPeriod"/>
            </a:pPr>
            <a:endParaRPr lang="en-GB" dirty="0" smtClean="0"/>
          </a:p>
          <a:p>
            <a:pPr marL="514350" indent="-514350">
              <a:spcBef>
                <a:spcPts val="0"/>
              </a:spcBef>
              <a:buFont typeface="Arial" panose="020B0604020202020204" pitchFamily="34" charset="0"/>
              <a:buChar char="•"/>
            </a:pPr>
            <a:r>
              <a:rPr lang="en-GB" dirty="0" smtClean="0"/>
              <a:t>El Niño events have a stronger signal in proxy data in the western half of the Pacific due to:</a:t>
            </a:r>
          </a:p>
          <a:p>
            <a:pPr marL="971550" lvl="1" indent="-514350">
              <a:spcBef>
                <a:spcPts val="0"/>
              </a:spcBef>
              <a:buFont typeface="+mj-lt"/>
              <a:buAutoNum type="romanLcPeriod"/>
            </a:pPr>
            <a:r>
              <a:rPr lang="en-GB" dirty="0" smtClean="0"/>
              <a:t>Shift in temperature </a:t>
            </a:r>
          </a:p>
          <a:p>
            <a:pPr marL="971550" lvl="1" indent="-514350">
              <a:spcBef>
                <a:spcPts val="0"/>
              </a:spcBef>
              <a:buFont typeface="+mj-lt"/>
              <a:buAutoNum type="romanLcPeriod"/>
            </a:pPr>
            <a:r>
              <a:rPr lang="en-GB" dirty="0" smtClean="0"/>
              <a:t>Intensification of hydrological cycle throughout tropics</a:t>
            </a:r>
          </a:p>
          <a:p>
            <a:pPr marL="971550" lvl="1" indent="-514350">
              <a:spcBef>
                <a:spcPts val="0"/>
              </a:spcBef>
              <a:buFont typeface="+mj-lt"/>
              <a:buAutoNum type="romanLcPeriod"/>
            </a:pPr>
            <a:endParaRPr lang="en-GB" dirty="0" smtClean="0"/>
          </a:p>
          <a:p>
            <a:pPr marL="342900" indent="-342900">
              <a:spcBef>
                <a:spcPts val="0"/>
              </a:spcBef>
              <a:buFont typeface="Arial" panose="020B0604020202020204" pitchFamily="34" charset="0"/>
              <a:buChar char="•"/>
            </a:pPr>
            <a:r>
              <a:rPr lang="en-GB" dirty="0" smtClean="0"/>
              <a:t>Skill in predicting El Niño from proxy data can change between the Pliocene and preindustrial but is usually:</a:t>
            </a:r>
          </a:p>
          <a:p>
            <a:pPr marL="971550" lvl="1" indent="-514350">
              <a:spcBef>
                <a:spcPts val="0"/>
              </a:spcBef>
              <a:buFont typeface="+mj-lt"/>
              <a:buAutoNum type="romanLcPeriod"/>
            </a:pPr>
            <a:r>
              <a:rPr lang="en-GB" dirty="0" smtClean="0"/>
              <a:t>Similar for coral data</a:t>
            </a:r>
          </a:p>
          <a:p>
            <a:pPr marL="971550" lvl="1" indent="-514350">
              <a:spcBef>
                <a:spcPts val="0"/>
              </a:spcBef>
              <a:buFont typeface="+mj-lt"/>
              <a:buAutoNum type="romanLcPeriod"/>
            </a:pPr>
            <a:r>
              <a:rPr lang="en-GB" b="1" i="1" dirty="0" smtClean="0"/>
              <a:t>Better in the Pliocene for individual planktonic foraminifera data – to verify!</a:t>
            </a:r>
          </a:p>
        </p:txBody>
      </p:sp>
      <p:cxnSp>
        <p:nvCxnSpPr>
          <p:cNvPr id="6" name="Straight Connector 5"/>
          <p:cNvCxnSpPr/>
          <p:nvPr/>
        </p:nvCxnSpPr>
        <p:spPr>
          <a:xfrm>
            <a:off x="50239" y="900000"/>
            <a:ext cx="891424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36462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6" y="15205"/>
            <a:ext cx="7886700" cy="893515"/>
          </a:xfrm>
        </p:spPr>
        <p:txBody>
          <a:bodyPr/>
          <a:lstStyle/>
          <a:p>
            <a:r>
              <a:rPr lang="en-GB" b="1" dirty="0" smtClean="0">
                <a:latin typeface="Arial" panose="020B0604020202020204" pitchFamily="34" charset="0"/>
                <a:cs typeface="Arial" panose="020B0604020202020204" pitchFamily="34" charset="0"/>
              </a:rPr>
              <a:t>Challenges/Opportunities</a:t>
            </a:r>
            <a:endParaRPr lang="en-GB" b="1" dirty="0">
              <a:latin typeface="Arial" panose="020B0604020202020204" pitchFamily="34" charset="0"/>
              <a:cs typeface="Arial" panose="020B0604020202020204" pitchFamily="34" charset="0"/>
            </a:endParaRPr>
          </a:p>
        </p:txBody>
      </p:sp>
      <p:cxnSp>
        <p:nvCxnSpPr>
          <p:cNvPr id="6" name="Straight Connector 5"/>
          <p:cNvCxnSpPr/>
          <p:nvPr/>
        </p:nvCxnSpPr>
        <p:spPr>
          <a:xfrm>
            <a:off x="50239" y="900000"/>
            <a:ext cx="891424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2"/>
          <a:stretch>
            <a:fillRect/>
          </a:stretch>
        </p:blipFill>
        <p:spPr>
          <a:xfrm>
            <a:off x="549889" y="1429461"/>
            <a:ext cx="7965461" cy="4951867"/>
          </a:xfrm>
          <a:prstGeom prst="rect">
            <a:avLst/>
          </a:prstGeom>
        </p:spPr>
      </p:pic>
      <p:sp>
        <p:nvSpPr>
          <p:cNvPr id="5" name="Text Box 4"/>
          <p:cNvSpPr txBox="1">
            <a:spLocks noChangeArrowheads="1"/>
          </p:cNvSpPr>
          <p:nvPr/>
        </p:nvSpPr>
        <p:spPr bwMode="auto">
          <a:xfrm>
            <a:off x="115201" y="6565361"/>
            <a:ext cx="6252480" cy="248015"/>
          </a:xfrm>
          <a:prstGeom prst="rect">
            <a:avLst/>
          </a:prstGeom>
          <a:noFill/>
          <a:ln w="9525">
            <a:noFill/>
            <a:round/>
            <a:headEnd/>
            <a:tailEnd/>
          </a:ln>
        </p:spPr>
        <p:txBody>
          <a:bodyPr lIns="81638" tIns="49619" rIns="81638" bIns="40819"/>
          <a:lstStyle/>
          <a:p>
            <a:pPr>
              <a:tabLst>
                <a:tab pos="656650" algn="l"/>
                <a:tab pos="1313299" algn="l"/>
                <a:tab pos="1969949" algn="l"/>
                <a:tab pos="2626599" algn="l"/>
                <a:tab pos="3283248" algn="l"/>
                <a:tab pos="3939898" algn="l"/>
                <a:tab pos="4596548" algn="l"/>
                <a:tab pos="5253198" algn="l"/>
                <a:tab pos="5909847" algn="l"/>
              </a:tabLst>
            </a:pPr>
            <a:r>
              <a:rPr lang="en-GB" sz="998" b="1" dirty="0" smtClean="0">
                <a:solidFill>
                  <a:srgbClr val="000000"/>
                </a:solidFill>
              </a:rPr>
              <a:t>Hill. D.J. (2015) – EPSL.</a:t>
            </a:r>
            <a:r>
              <a:rPr lang="en-GB" sz="998" dirty="0">
                <a:solidFill>
                  <a:srgbClr val="000000"/>
                </a:solidFill>
              </a:rPr>
              <a:t/>
            </a:r>
            <a:br>
              <a:rPr lang="en-GB" sz="998" dirty="0">
                <a:solidFill>
                  <a:srgbClr val="000000"/>
                </a:solidFill>
              </a:rPr>
            </a:br>
            <a:endParaRPr lang="en-GB" sz="998" dirty="0">
              <a:solidFill>
                <a:srgbClr val="000000"/>
              </a:solidFill>
              <a:hlinkClick r:id="rId3"/>
            </a:endParaRPr>
          </a:p>
        </p:txBody>
      </p:sp>
    </p:spTree>
    <p:extLst>
      <p:ext uri="{BB962C8B-B14F-4D97-AF65-F5344CB8AC3E}">
        <p14:creationId xmlns:p14="http://schemas.microsoft.com/office/powerpoint/2010/main" val="22045233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6" y="15205"/>
            <a:ext cx="7886700" cy="893515"/>
          </a:xfrm>
        </p:spPr>
        <p:txBody>
          <a:bodyPr/>
          <a:lstStyle/>
          <a:p>
            <a:r>
              <a:rPr lang="en-GB" b="1" dirty="0" smtClean="0">
                <a:latin typeface="Arial" panose="020B0604020202020204" pitchFamily="34" charset="0"/>
                <a:cs typeface="Arial" panose="020B0604020202020204" pitchFamily="34" charset="0"/>
              </a:rPr>
              <a:t>Challenges/Opportunities</a:t>
            </a:r>
            <a:endParaRPr lang="en-GB" b="1" dirty="0">
              <a:latin typeface="Arial" panose="020B0604020202020204" pitchFamily="34" charset="0"/>
              <a:cs typeface="Arial" panose="020B0604020202020204" pitchFamily="34" charset="0"/>
            </a:endParaRPr>
          </a:p>
        </p:txBody>
      </p:sp>
      <p:cxnSp>
        <p:nvCxnSpPr>
          <p:cNvPr id="6" name="Straight Connector 5"/>
          <p:cNvCxnSpPr/>
          <p:nvPr/>
        </p:nvCxnSpPr>
        <p:spPr>
          <a:xfrm>
            <a:off x="50239" y="900000"/>
            <a:ext cx="891424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2"/>
          <a:stretch>
            <a:fillRect/>
          </a:stretch>
        </p:blipFill>
        <p:spPr>
          <a:xfrm>
            <a:off x="611560" y="923175"/>
            <a:ext cx="7842095" cy="5386146"/>
          </a:xfrm>
          <a:prstGeom prst="rect">
            <a:avLst/>
          </a:prstGeom>
        </p:spPr>
      </p:pic>
      <p:sp>
        <p:nvSpPr>
          <p:cNvPr id="5" name="Text Box 4"/>
          <p:cNvSpPr txBox="1">
            <a:spLocks noChangeArrowheads="1"/>
          </p:cNvSpPr>
          <p:nvPr/>
        </p:nvSpPr>
        <p:spPr bwMode="auto">
          <a:xfrm>
            <a:off x="115201" y="6565361"/>
            <a:ext cx="6252480" cy="248015"/>
          </a:xfrm>
          <a:prstGeom prst="rect">
            <a:avLst/>
          </a:prstGeom>
          <a:noFill/>
          <a:ln w="9525">
            <a:noFill/>
            <a:round/>
            <a:headEnd/>
            <a:tailEnd/>
          </a:ln>
        </p:spPr>
        <p:txBody>
          <a:bodyPr lIns="81638" tIns="49619" rIns="81638" bIns="40819"/>
          <a:lstStyle/>
          <a:p>
            <a:pPr>
              <a:tabLst>
                <a:tab pos="656650" algn="l"/>
                <a:tab pos="1313299" algn="l"/>
                <a:tab pos="1969949" algn="l"/>
                <a:tab pos="2626599" algn="l"/>
                <a:tab pos="3283248" algn="l"/>
                <a:tab pos="3939898" algn="l"/>
                <a:tab pos="4596548" algn="l"/>
                <a:tab pos="5253198" algn="l"/>
                <a:tab pos="5909847" algn="l"/>
              </a:tabLst>
            </a:pPr>
            <a:r>
              <a:rPr lang="en-GB" sz="998" b="1" dirty="0" smtClean="0">
                <a:solidFill>
                  <a:srgbClr val="000000"/>
                </a:solidFill>
              </a:rPr>
              <a:t>Hill. D.J. (2015) – EPSL.</a:t>
            </a:r>
            <a:r>
              <a:rPr lang="en-GB" sz="998" dirty="0">
                <a:solidFill>
                  <a:srgbClr val="000000"/>
                </a:solidFill>
              </a:rPr>
              <a:t/>
            </a:r>
            <a:br>
              <a:rPr lang="en-GB" sz="998" dirty="0">
                <a:solidFill>
                  <a:srgbClr val="000000"/>
                </a:solidFill>
              </a:rPr>
            </a:br>
            <a:endParaRPr lang="en-GB" sz="998" dirty="0">
              <a:solidFill>
                <a:srgbClr val="000000"/>
              </a:solidFill>
              <a:hlinkClick r:id="rId3"/>
            </a:endParaRPr>
          </a:p>
        </p:txBody>
      </p:sp>
    </p:spTree>
    <p:extLst>
      <p:ext uri="{BB962C8B-B14F-4D97-AF65-F5344CB8AC3E}">
        <p14:creationId xmlns:p14="http://schemas.microsoft.com/office/powerpoint/2010/main" val="39604175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Process-Mapp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556792"/>
            <a:ext cx="7499028" cy="4997879"/>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txBox="1">
            <a:spLocks/>
          </p:cNvSpPr>
          <p:nvPr/>
        </p:nvSpPr>
        <p:spPr>
          <a:xfrm>
            <a:off x="355600" y="170532"/>
            <a:ext cx="6088608" cy="738188"/>
          </a:xfrm>
          <a:prstGeom prst="rect">
            <a:avLst/>
          </a:prstGeom>
        </p:spPr>
        <p:txBody>
          <a:bodyPr/>
          <a:lstStyle>
            <a:lvl1pPr algn="l" rtl="0" eaLnBrk="1" fontAlgn="base" hangingPunct="1">
              <a:spcBef>
                <a:spcPct val="0"/>
              </a:spcBef>
              <a:spcAft>
                <a:spcPct val="0"/>
              </a:spcAft>
              <a:defRPr sz="2800">
                <a:solidFill>
                  <a:schemeClr val="tx1"/>
                </a:solidFill>
                <a:latin typeface="+mj-lt"/>
                <a:ea typeface="+mj-ea"/>
                <a:cs typeface="+mj-cs"/>
              </a:defRPr>
            </a:lvl1pPr>
            <a:lvl2pPr algn="l" rtl="0" eaLnBrk="1" fontAlgn="base" hangingPunct="1">
              <a:spcBef>
                <a:spcPct val="0"/>
              </a:spcBef>
              <a:spcAft>
                <a:spcPct val="0"/>
              </a:spcAft>
              <a:defRPr sz="2800">
                <a:solidFill>
                  <a:schemeClr val="tx1"/>
                </a:solidFill>
                <a:latin typeface="Arial" charset="0"/>
              </a:defRPr>
            </a:lvl2pPr>
            <a:lvl3pPr algn="l" rtl="0" eaLnBrk="1" fontAlgn="base" hangingPunct="1">
              <a:spcBef>
                <a:spcPct val="0"/>
              </a:spcBef>
              <a:spcAft>
                <a:spcPct val="0"/>
              </a:spcAft>
              <a:defRPr sz="2800">
                <a:solidFill>
                  <a:schemeClr val="tx1"/>
                </a:solidFill>
                <a:latin typeface="Arial" charset="0"/>
              </a:defRPr>
            </a:lvl3pPr>
            <a:lvl4pPr algn="l" rtl="0" eaLnBrk="1" fontAlgn="base" hangingPunct="1">
              <a:spcBef>
                <a:spcPct val="0"/>
              </a:spcBef>
              <a:spcAft>
                <a:spcPct val="0"/>
              </a:spcAft>
              <a:defRPr sz="2800">
                <a:solidFill>
                  <a:schemeClr val="tx1"/>
                </a:solidFill>
                <a:latin typeface="Arial" charset="0"/>
              </a:defRPr>
            </a:lvl4pPr>
            <a:lvl5pPr algn="l" rtl="0" eaLnBrk="1" fontAlgn="base" hangingPunct="1">
              <a:spcBef>
                <a:spcPct val="0"/>
              </a:spcBef>
              <a:spcAft>
                <a:spcPct val="0"/>
              </a:spcAft>
              <a:defRPr sz="2800">
                <a:solidFill>
                  <a:schemeClr val="tx1"/>
                </a:solidFill>
                <a:latin typeface="Arial" charset="0"/>
              </a:defRPr>
            </a:lvl5pPr>
            <a:lvl6pPr marL="457200" algn="l" rtl="0" eaLnBrk="1" fontAlgn="base" hangingPunct="1">
              <a:spcBef>
                <a:spcPct val="0"/>
              </a:spcBef>
              <a:spcAft>
                <a:spcPct val="0"/>
              </a:spcAft>
              <a:defRPr sz="2800">
                <a:solidFill>
                  <a:schemeClr val="tx2"/>
                </a:solidFill>
                <a:latin typeface="Arial" charset="0"/>
              </a:defRPr>
            </a:lvl6pPr>
            <a:lvl7pPr marL="914400" algn="l" rtl="0" eaLnBrk="1" fontAlgn="base" hangingPunct="1">
              <a:spcBef>
                <a:spcPct val="0"/>
              </a:spcBef>
              <a:spcAft>
                <a:spcPct val="0"/>
              </a:spcAft>
              <a:defRPr sz="2800">
                <a:solidFill>
                  <a:schemeClr val="tx2"/>
                </a:solidFill>
                <a:latin typeface="Arial" charset="0"/>
              </a:defRPr>
            </a:lvl7pPr>
            <a:lvl8pPr marL="1371600" algn="l" rtl="0" eaLnBrk="1" fontAlgn="base" hangingPunct="1">
              <a:spcBef>
                <a:spcPct val="0"/>
              </a:spcBef>
              <a:spcAft>
                <a:spcPct val="0"/>
              </a:spcAft>
              <a:defRPr sz="2800">
                <a:solidFill>
                  <a:schemeClr val="tx2"/>
                </a:solidFill>
                <a:latin typeface="Arial" charset="0"/>
              </a:defRPr>
            </a:lvl8pPr>
            <a:lvl9pPr marL="1828800" algn="l" rtl="0" eaLnBrk="1" fontAlgn="base" hangingPunct="1">
              <a:spcBef>
                <a:spcPct val="0"/>
              </a:spcBef>
              <a:spcAft>
                <a:spcPct val="0"/>
              </a:spcAft>
              <a:defRPr sz="2800">
                <a:solidFill>
                  <a:schemeClr val="tx2"/>
                </a:solidFill>
                <a:latin typeface="Arial" charset="0"/>
              </a:defRPr>
            </a:lvl9pPr>
          </a:lstStyle>
          <a:p>
            <a:r>
              <a:rPr lang="en-GB" b="1" kern="0" dirty="0" smtClean="0">
                <a:latin typeface="+mn-lt"/>
              </a:rPr>
              <a:t>Understanding processes/mechanisms/feedbacks</a:t>
            </a:r>
            <a:endParaRPr lang="en-GB" b="1" kern="0" dirty="0">
              <a:latin typeface="+mn-lt"/>
            </a:endParaRPr>
          </a:p>
        </p:txBody>
      </p:sp>
    </p:spTree>
    <p:extLst>
      <p:ext uri="{BB962C8B-B14F-4D97-AF65-F5344CB8AC3E}">
        <p14:creationId xmlns:p14="http://schemas.microsoft.com/office/powerpoint/2010/main" val="41475727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355600" y="170532"/>
            <a:ext cx="4876800" cy="738188"/>
          </a:xfrm>
          <a:prstGeom prst="rect">
            <a:avLst/>
          </a:prstGeom>
        </p:spPr>
        <p:txBody>
          <a:bodyPr/>
          <a:lstStyle>
            <a:lvl1pPr algn="l" rtl="0" eaLnBrk="1" fontAlgn="base" hangingPunct="1">
              <a:spcBef>
                <a:spcPct val="0"/>
              </a:spcBef>
              <a:spcAft>
                <a:spcPct val="0"/>
              </a:spcAft>
              <a:defRPr sz="2800">
                <a:solidFill>
                  <a:schemeClr val="tx1"/>
                </a:solidFill>
                <a:latin typeface="+mj-lt"/>
                <a:ea typeface="+mj-ea"/>
                <a:cs typeface="+mj-cs"/>
              </a:defRPr>
            </a:lvl1pPr>
            <a:lvl2pPr algn="l" rtl="0" eaLnBrk="1" fontAlgn="base" hangingPunct="1">
              <a:spcBef>
                <a:spcPct val="0"/>
              </a:spcBef>
              <a:spcAft>
                <a:spcPct val="0"/>
              </a:spcAft>
              <a:defRPr sz="2800">
                <a:solidFill>
                  <a:schemeClr val="tx1"/>
                </a:solidFill>
                <a:latin typeface="Arial" charset="0"/>
              </a:defRPr>
            </a:lvl2pPr>
            <a:lvl3pPr algn="l" rtl="0" eaLnBrk="1" fontAlgn="base" hangingPunct="1">
              <a:spcBef>
                <a:spcPct val="0"/>
              </a:spcBef>
              <a:spcAft>
                <a:spcPct val="0"/>
              </a:spcAft>
              <a:defRPr sz="2800">
                <a:solidFill>
                  <a:schemeClr val="tx1"/>
                </a:solidFill>
                <a:latin typeface="Arial" charset="0"/>
              </a:defRPr>
            </a:lvl3pPr>
            <a:lvl4pPr algn="l" rtl="0" eaLnBrk="1" fontAlgn="base" hangingPunct="1">
              <a:spcBef>
                <a:spcPct val="0"/>
              </a:spcBef>
              <a:spcAft>
                <a:spcPct val="0"/>
              </a:spcAft>
              <a:defRPr sz="2800">
                <a:solidFill>
                  <a:schemeClr val="tx1"/>
                </a:solidFill>
                <a:latin typeface="Arial" charset="0"/>
              </a:defRPr>
            </a:lvl4pPr>
            <a:lvl5pPr algn="l" rtl="0" eaLnBrk="1" fontAlgn="base" hangingPunct="1">
              <a:spcBef>
                <a:spcPct val="0"/>
              </a:spcBef>
              <a:spcAft>
                <a:spcPct val="0"/>
              </a:spcAft>
              <a:defRPr sz="2800">
                <a:solidFill>
                  <a:schemeClr val="tx1"/>
                </a:solidFill>
                <a:latin typeface="Arial" charset="0"/>
              </a:defRPr>
            </a:lvl5pPr>
            <a:lvl6pPr marL="457200" algn="l" rtl="0" eaLnBrk="1" fontAlgn="base" hangingPunct="1">
              <a:spcBef>
                <a:spcPct val="0"/>
              </a:spcBef>
              <a:spcAft>
                <a:spcPct val="0"/>
              </a:spcAft>
              <a:defRPr sz="2800">
                <a:solidFill>
                  <a:schemeClr val="tx2"/>
                </a:solidFill>
                <a:latin typeface="Arial" charset="0"/>
              </a:defRPr>
            </a:lvl6pPr>
            <a:lvl7pPr marL="914400" algn="l" rtl="0" eaLnBrk="1" fontAlgn="base" hangingPunct="1">
              <a:spcBef>
                <a:spcPct val="0"/>
              </a:spcBef>
              <a:spcAft>
                <a:spcPct val="0"/>
              </a:spcAft>
              <a:defRPr sz="2800">
                <a:solidFill>
                  <a:schemeClr val="tx2"/>
                </a:solidFill>
                <a:latin typeface="Arial" charset="0"/>
              </a:defRPr>
            </a:lvl7pPr>
            <a:lvl8pPr marL="1371600" algn="l" rtl="0" eaLnBrk="1" fontAlgn="base" hangingPunct="1">
              <a:spcBef>
                <a:spcPct val="0"/>
              </a:spcBef>
              <a:spcAft>
                <a:spcPct val="0"/>
              </a:spcAft>
              <a:defRPr sz="2800">
                <a:solidFill>
                  <a:schemeClr val="tx2"/>
                </a:solidFill>
                <a:latin typeface="Arial" charset="0"/>
              </a:defRPr>
            </a:lvl8pPr>
            <a:lvl9pPr marL="1828800" algn="l" rtl="0" eaLnBrk="1" fontAlgn="base" hangingPunct="1">
              <a:spcBef>
                <a:spcPct val="0"/>
              </a:spcBef>
              <a:spcAft>
                <a:spcPct val="0"/>
              </a:spcAft>
              <a:defRPr sz="2800">
                <a:solidFill>
                  <a:schemeClr val="tx2"/>
                </a:solidFill>
                <a:latin typeface="Arial" charset="0"/>
              </a:defRPr>
            </a:lvl9pPr>
          </a:lstStyle>
          <a:p>
            <a:r>
              <a:rPr lang="en-GB" b="1" kern="0" dirty="0" smtClean="0">
                <a:latin typeface="+mn-lt"/>
              </a:rPr>
              <a:t>Talk content</a:t>
            </a:r>
            <a:endParaRPr lang="en-GB" b="1" kern="0" dirty="0">
              <a:latin typeface="+mn-lt"/>
            </a:endParaRPr>
          </a:p>
        </p:txBody>
      </p:sp>
      <p:sp>
        <p:nvSpPr>
          <p:cNvPr id="3" name="Title 2"/>
          <p:cNvSpPr txBox="1">
            <a:spLocks/>
          </p:cNvSpPr>
          <p:nvPr/>
        </p:nvSpPr>
        <p:spPr>
          <a:xfrm>
            <a:off x="355600" y="1844824"/>
            <a:ext cx="8464872" cy="1080120"/>
          </a:xfrm>
          <a:prstGeom prst="rect">
            <a:avLst/>
          </a:prstGeom>
        </p:spPr>
        <p:txBody>
          <a:bodyPr/>
          <a:lstStyle>
            <a:lvl1pPr algn="l" rtl="0" eaLnBrk="1" fontAlgn="base" hangingPunct="1">
              <a:spcBef>
                <a:spcPct val="0"/>
              </a:spcBef>
              <a:spcAft>
                <a:spcPct val="0"/>
              </a:spcAft>
              <a:defRPr sz="2800">
                <a:solidFill>
                  <a:schemeClr val="tx1"/>
                </a:solidFill>
                <a:latin typeface="+mj-lt"/>
                <a:ea typeface="+mj-ea"/>
                <a:cs typeface="+mj-cs"/>
              </a:defRPr>
            </a:lvl1pPr>
            <a:lvl2pPr algn="l" rtl="0" eaLnBrk="1" fontAlgn="base" hangingPunct="1">
              <a:spcBef>
                <a:spcPct val="0"/>
              </a:spcBef>
              <a:spcAft>
                <a:spcPct val="0"/>
              </a:spcAft>
              <a:defRPr sz="2800">
                <a:solidFill>
                  <a:schemeClr val="tx1"/>
                </a:solidFill>
                <a:latin typeface="Arial" charset="0"/>
              </a:defRPr>
            </a:lvl2pPr>
            <a:lvl3pPr algn="l" rtl="0" eaLnBrk="1" fontAlgn="base" hangingPunct="1">
              <a:spcBef>
                <a:spcPct val="0"/>
              </a:spcBef>
              <a:spcAft>
                <a:spcPct val="0"/>
              </a:spcAft>
              <a:defRPr sz="2800">
                <a:solidFill>
                  <a:schemeClr val="tx1"/>
                </a:solidFill>
                <a:latin typeface="Arial" charset="0"/>
              </a:defRPr>
            </a:lvl3pPr>
            <a:lvl4pPr algn="l" rtl="0" eaLnBrk="1" fontAlgn="base" hangingPunct="1">
              <a:spcBef>
                <a:spcPct val="0"/>
              </a:spcBef>
              <a:spcAft>
                <a:spcPct val="0"/>
              </a:spcAft>
              <a:defRPr sz="2800">
                <a:solidFill>
                  <a:schemeClr val="tx1"/>
                </a:solidFill>
                <a:latin typeface="Arial" charset="0"/>
              </a:defRPr>
            </a:lvl4pPr>
            <a:lvl5pPr algn="l" rtl="0" eaLnBrk="1" fontAlgn="base" hangingPunct="1">
              <a:spcBef>
                <a:spcPct val="0"/>
              </a:spcBef>
              <a:spcAft>
                <a:spcPct val="0"/>
              </a:spcAft>
              <a:defRPr sz="2800">
                <a:solidFill>
                  <a:schemeClr val="tx1"/>
                </a:solidFill>
                <a:latin typeface="Arial" charset="0"/>
              </a:defRPr>
            </a:lvl5pPr>
            <a:lvl6pPr marL="457200" algn="l" rtl="0" eaLnBrk="1" fontAlgn="base" hangingPunct="1">
              <a:spcBef>
                <a:spcPct val="0"/>
              </a:spcBef>
              <a:spcAft>
                <a:spcPct val="0"/>
              </a:spcAft>
              <a:defRPr sz="2800">
                <a:solidFill>
                  <a:schemeClr val="tx2"/>
                </a:solidFill>
                <a:latin typeface="Arial" charset="0"/>
              </a:defRPr>
            </a:lvl6pPr>
            <a:lvl7pPr marL="914400" algn="l" rtl="0" eaLnBrk="1" fontAlgn="base" hangingPunct="1">
              <a:spcBef>
                <a:spcPct val="0"/>
              </a:spcBef>
              <a:spcAft>
                <a:spcPct val="0"/>
              </a:spcAft>
              <a:defRPr sz="2800">
                <a:solidFill>
                  <a:schemeClr val="tx2"/>
                </a:solidFill>
                <a:latin typeface="Arial" charset="0"/>
              </a:defRPr>
            </a:lvl7pPr>
            <a:lvl8pPr marL="1371600" algn="l" rtl="0" eaLnBrk="1" fontAlgn="base" hangingPunct="1">
              <a:spcBef>
                <a:spcPct val="0"/>
              </a:spcBef>
              <a:spcAft>
                <a:spcPct val="0"/>
              </a:spcAft>
              <a:defRPr sz="2800">
                <a:solidFill>
                  <a:schemeClr val="tx2"/>
                </a:solidFill>
                <a:latin typeface="Arial" charset="0"/>
              </a:defRPr>
            </a:lvl8pPr>
            <a:lvl9pPr marL="1828800" algn="l" rtl="0" eaLnBrk="1" fontAlgn="base" hangingPunct="1">
              <a:spcBef>
                <a:spcPct val="0"/>
              </a:spcBef>
              <a:spcAft>
                <a:spcPct val="0"/>
              </a:spcAft>
              <a:defRPr sz="2800">
                <a:solidFill>
                  <a:schemeClr val="tx2"/>
                </a:solidFill>
                <a:latin typeface="Arial" charset="0"/>
              </a:defRPr>
            </a:lvl9pPr>
          </a:lstStyle>
          <a:p>
            <a:r>
              <a:rPr lang="en-GB" b="1" kern="0" dirty="0" smtClean="0">
                <a:latin typeface="+mn-lt"/>
              </a:rPr>
              <a:t>This talk will focus on processes/feedbacks and mechanisms relevant to the oceans by reference to:</a:t>
            </a:r>
          </a:p>
          <a:p>
            <a:endParaRPr lang="en-GB" b="1" kern="0" dirty="0">
              <a:latin typeface="+mn-lt"/>
            </a:endParaRPr>
          </a:p>
          <a:p>
            <a:pPr marL="457200" indent="-457200">
              <a:buFont typeface="Arial" panose="020B0604020202020204" pitchFamily="34" charset="0"/>
              <a:buChar char="•"/>
            </a:pPr>
            <a:r>
              <a:rPr lang="en-GB" b="1" kern="0" dirty="0" smtClean="0">
                <a:solidFill>
                  <a:schemeClr val="tx1">
                    <a:lumMod val="50000"/>
                    <a:lumOff val="50000"/>
                  </a:schemeClr>
                </a:solidFill>
                <a:latin typeface="+mn-lt"/>
              </a:rPr>
              <a:t>NH High latitudes/Arctic</a:t>
            </a:r>
          </a:p>
          <a:p>
            <a:pPr marL="457200" indent="-457200">
              <a:buFont typeface="Arial" panose="020B0604020202020204" pitchFamily="34" charset="0"/>
              <a:buChar char="•"/>
            </a:pPr>
            <a:endParaRPr lang="en-GB" b="1" kern="0" dirty="0">
              <a:latin typeface="+mn-lt"/>
            </a:endParaRPr>
          </a:p>
          <a:p>
            <a:pPr marL="457200" indent="-457200">
              <a:buFont typeface="Arial" panose="020B0604020202020204" pitchFamily="34" charset="0"/>
              <a:buChar char="•"/>
            </a:pPr>
            <a:r>
              <a:rPr lang="en-GB" b="1" kern="0" dirty="0" smtClean="0">
                <a:solidFill>
                  <a:srgbClr val="FFC000"/>
                </a:solidFill>
                <a:latin typeface="+mn-lt"/>
              </a:rPr>
              <a:t>Equatorial region and the El-Nino Southern Oscillation (stable water isotopes)</a:t>
            </a:r>
          </a:p>
          <a:p>
            <a:pPr marL="457200" indent="-457200">
              <a:buFont typeface="Arial" panose="020B0604020202020204" pitchFamily="34" charset="0"/>
              <a:buChar char="•"/>
            </a:pPr>
            <a:endParaRPr lang="en-GB" b="1" kern="0" dirty="0">
              <a:latin typeface="+mn-lt"/>
            </a:endParaRPr>
          </a:p>
          <a:p>
            <a:pPr marL="457200" indent="-457200">
              <a:buFont typeface="Arial" panose="020B0604020202020204" pitchFamily="34" charset="0"/>
              <a:buChar char="•"/>
            </a:pPr>
            <a:r>
              <a:rPr lang="en-GB" b="1" kern="0" dirty="0" err="1" smtClean="0">
                <a:latin typeface="+mn-lt"/>
              </a:rPr>
              <a:t>Palaeogeography</a:t>
            </a:r>
            <a:r>
              <a:rPr lang="en-GB" b="1" kern="0" dirty="0" smtClean="0">
                <a:latin typeface="+mn-lt"/>
              </a:rPr>
              <a:t> and regional climate change</a:t>
            </a:r>
            <a:endParaRPr lang="en-GB" b="1" kern="0" dirty="0">
              <a:latin typeface="+mn-lt"/>
            </a:endParaRPr>
          </a:p>
        </p:txBody>
      </p:sp>
    </p:spTree>
    <p:extLst>
      <p:ext uri="{BB962C8B-B14F-4D97-AF65-F5344CB8AC3E}">
        <p14:creationId xmlns:p14="http://schemas.microsoft.com/office/powerpoint/2010/main" val="28012401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nsidc.org/sites/nsidc.org/files/images/seaice_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28"/>
            <a:ext cx="9131828" cy="6848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88404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264" y="188640"/>
            <a:ext cx="4876800" cy="738188"/>
          </a:xfrm>
        </p:spPr>
        <p:txBody>
          <a:bodyPr/>
          <a:lstStyle/>
          <a:p>
            <a:r>
              <a:rPr lang="en-GB" sz="3200" b="1" dirty="0" smtClean="0">
                <a:solidFill>
                  <a:schemeClr val="tx1">
                    <a:lumMod val="50000"/>
                    <a:lumOff val="50000"/>
                  </a:schemeClr>
                </a:solidFill>
                <a:latin typeface="+mn-lt"/>
              </a:rPr>
              <a:t>Specific questions</a:t>
            </a:r>
            <a:endParaRPr lang="en-GB" sz="3200" b="1" dirty="0">
              <a:solidFill>
                <a:schemeClr val="tx1">
                  <a:lumMod val="50000"/>
                  <a:lumOff val="50000"/>
                </a:schemeClr>
              </a:solidFill>
              <a:latin typeface="+mn-lt"/>
            </a:endParaRPr>
          </a:p>
        </p:txBody>
      </p:sp>
      <p:sp>
        <p:nvSpPr>
          <p:cNvPr id="3" name="TextBox 2"/>
          <p:cNvSpPr txBox="1"/>
          <p:nvPr/>
        </p:nvSpPr>
        <p:spPr>
          <a:xfrm>
            <a:off x="179512" y="1805329"/>
            <a:ext cx="8712967" cy="4431983"/>
          </a:xfrm>
          <a:prstGeom prst="rect">
            <a:avLst/>
          </a:prstGeom>
          <a:noFill/>
        </p:spPr>
        <p:txBody>
          <a:bodyPr wrap="square" rtlCol="0">
            <a:spAutoFit/>
          </a:bodyPr>
          <a:lstStyle/>
          <a:p>
            <a:pPr indent="-514350">
              <a:spcBef>
                <a:spcPts val="0"/>
              </a:spcBef>
              <a:spcAft>
                <a:spcPts val="1200"/>
              </a:spcAft>
              <a:buFont typeface="+mj-lt"/>
              <a:buAutoNum type="arabicPeriod"/>
            </a:pPr>
            <a:r>
              <a:rPr lang="en-GB" sz="2800" dirty="0" smtClean="0"/>
              <a:t>How well do climate models simulate high latitude change during the warm Pliocene?</a:t>
            </a:r>
            <a:endParaRPr lang="en-GB" sz="2800" i="1" dirty="0" smtClean="0"/>
          </a:p>
          <a:p>
            <a:pPr indent="-514350">
              <a:spcBef>
                <a:spcPts val="0"/>
              </a:spcBef>
              <a:spcAft>
                <a:spcPts val="1200"/>
              </a:spcAft>
              <a:buFont typeface="+mj-lt"/>
              <a:buAutoNum type="arabicPeriod" startAt="2"/>
            </a:pPr>
            <a:r>
              <a:rPr lang="en-GB" sz="2800" dirty="0" smtClean="0"/>
              <a:t>What factors are important in model-predicted polar amplification?</a:t>
            </a:r>
            <a:endParaRPr lang="en-GB" sz="2800" i="1" dirty="0" smtClean="0"/>
          </a:p>
          <a:p>
            <a:pPr>
              <a:spcBef>
                <a:spcPts val="0"/>
              </a:spcBef>
              <a:spcAft>
                <a:spcPts val="1200"/>
              </a:spcAft>
            </a:pPr>
            <a:r>
              <a:rPr lang="en-GB" sz="2800" dirty="0" smtClean="0"/>
              <a:t>3. How do simulations of Pliocene sea-ice change vis-à-vis the modern (pre-industrial)</a:t>
            </a:r>
            <a:endParaRPr lang="en-GB" sz="2800" dirty="0"/>
          </a:p>
          <a:p>
            <a:pPr>
              <a:spcBef>
                <a:spcPts val="0"/>
              </a:spcBef>
              <a:spcAft>
                <a:spcPts val="1200"/>
              </a:spcAft>
            </a:pPr>
            <a:r>
              <a:rPr lang="en-GB" sz="2800" dirty="0" smtClean="0"/>
              <a:t>4. What can be done to alter model predictions of sea-ice and therefore the magnitude of high latitude warming?</a:t>
            </a:r>
          </a:p>
        </p:txBody>
      </p:sp>
    </p:spTree>
    <p:extLst>
      <p:ext uri="{BB962C8B-B14F-4D97-AF65-F5344CB8AC3E}">
        <p14:creationId xmlns:p14="http://schemas.microsoft.com/office/powerpoint/2010/main" val="37745149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71264" y="188640"/>
            <a:ext cx="4876800" cy="738188"/>
          </a:xfrm>
          <a:prstGeom prst="rect">
            <a:avLst/>
          </a:prstGeom>
        </p:spPr>
        <p:txBody>
          <a:bodyPr/>
          <a:lstStyle>
            <a:lvl1pPr algn="l" rtl="0" eaLnBrk="1" fontAlgn="base" hangingPunct="1">
              <a:spcBef>
                <a:spcPct val="0"/>
              </a:spcBef>
              <a:spcAft>
                <a:spcPct val="0"/>
              </a:spcAft>
              <a:defRPr sz="2800">
                <a:solidFill>
                  <a:schemeClr val="tx1"/>
                </a:solidFill>
                <a:latin typeface="+mj-lt"/>
                <a:ea typeface="+mj-ea"/>
                <a:cs typeface="+mj-cs"/>
              </a:defRPr>
            </a:lvl1pPr>
            <a:lvl2pPr algn="l" rtl="0" eaLnBrk="1" fontAlgn="base" hangingPunct="1">
              <a:spcBef>
                <a:spcPct val="0"/>
              </a:spcBef>
              <a:spcAft>
                <a:spcPct val="0"/>
              </a:spcAft>
              <a:defRPr sz="2800">
                <a:solidFill>
                  <a:schemeClr val="tx1"/>
                </a:solidFill>
                <a:latin typeface="Arial" charset="0"/>
              </a:defRPr>
            </a:lvl2pPr>
            <a:lvl3pPr algn="l" rtl="0" eaLnBrk="1" fontAlgn="base" hangingPunct="1">
              <a:spcBef>
                <a:spcPct val="0"/>
              </a:spcBef>
              <a:spcAft>
                <a:spcPct val="0"/>
              </a:spcAft>
              <a:defRPr sz="2800">
                <a:solidFill>
                  <a:schemeClr val="tx1"/>
                </a:solidFill>
                <a:latin typeface="Arial" charset="0"/>
              </a:defRPr>
            </a:lvl3pPr>
            <a:lvl4pPr algn="l" rtl="0" eaLnBrk="1" fontAlgn="base" hangingPunct="1">
              <a:spcBef>
                <a:spcPct val="0"/>
              </a:spcBef>
              <a:spcAft>
                <a:spcPct val="0"/>
              </a:spcAft>
              <a:defRPr sz="2800">
                <a:solidFill>
                  <a:schemeClr val="tx1"/>
                </a:solidFill>
                <a:latin typeface="Arial" charset="0"/>
              </a:defRPr>
            </a:lvl4pPr>
            <a:lvl5pPr algn="l" rtl="0" eaLnBrk="1" fontAlgn="base" hangingPunct="1">
              <a:spcBef>
                <a:spcPct val="0"/>
              </a:spcBef>
              <a:spcAft>
                <a:spcPct val="0"/>
              </a:spcAft>
              <a:defRPr sz="2800">
                <a:solidFill>
                  <a:schemeClr val="tx1"/>
                </a:solidFill>
                <a:latin typeface="Arial" charset="0"/>
              </a:defRPr>
            </a:lvl5pPr>
            <a:lvl6pPr marL="457200" algn="l" rtl="0" eaLnBrk="1" fontAlgn="base" hangingPunct="1">
              <a:spcBef>
                <a:spcPct val="0"/>
              </a:spcBef>
              <a:spcAft>
                <a:spcPct val="0"/>
              </a:spcAft>
              <a:defRPr sz="2800">
                <a:solidFill>
                  <a:schemeClr val="tx2"/>
                </a:solidFill>
                <a:latin typeface="Arial" charset="0"/>
              </a:defRPr>
            </a:lvl6pPr>
            <a:lvl7pPr marL="914400" algn="l" rtl="0" eaLnBrk="1" fontAlgn="base" hangingPunct="1">
              <a:spcBef>
                <a:spcPct val="0"/>
              </a:spcBef>
              <a:spcAft>
                <a:spcPct val="0"/>
              </a:spcAft>
              <a:defRPr sz="2800">
                <a:solidFill>
                  <a:schemeClr val="tx2"/>
                </a:solidFill>
                <a:latin typeface="Arial" charset="0"/>
              </a:defRPr>
            </a:lvl7pPr>
            <a:lvl8pPr marL="1371600" algn="l" rtl="0" eaLnBrk="1" fontAlgn="base" hangingPunct="1">
              <a:spcBef>
                <a:spcPct val="0"/>
              </a:spcBef>
              <a:spcAft>
                <a:spcPct val="0"/>
              </a:spcAft>
              <a:defRPr sz="2800">
                <a:solidFill>
                  <a:schemeClr val="tx2"/>
                </a:solidFill>
                <a:latin typeface="Arial" charset="0"/>
              </a:defRPr>
            </a:lvl8pPr>
            <a:lvl9pPr marL="1828800" algn="l" rtl="0" eaLnBrk="1" fontAlgn="base" hangingPunct="1">
              <a:spcBef>
                <a:spcPct val="0"/>
              </a:spcBef>
              <a:spcAft>
                <a:spcPct val="0"/>
              </a:spcAft>
              <a:defRPr sz="2800">
                <a:solidFill>
                  <a:schemeClr val="tx2"/>
                </a:solidFill>
                <a:latin typeface="Arial" charset="0"/>
              </a:defRPr>
            </a:lvl9pPr>
          </a:lstStyle>
          <a:p>
            <a:r>
              <a:rPr lang="en-GB" sz="3200" b="1" kern="0" dirty="0" smtClean="0">
                <a:solidFill>
                  <a:schemeClr val="tx1">
                    <a:lumMod val="50000"/>
                    <a:lumOff val="50000"/>
                  </a:schemeClr>
                </a:solidFill>
                <a:latin typeface="+mn-lt"/>
              </a:rPr>
              <a:t>Data/model comparison - SSTs</a:t>
            </a:r>
            <a:endParaRPr lang="en-GB" sz="3200" b="1" kern="0" dirty="0">
              <a:solidFill>
                <a:schemeClr val="tx1">
                  <a:lumMod val="50000"/>
                  <a:lumOff val="50000"/>
                </a:schemeClr>
              </a:solidFill>
              <a:latin typeface="+mn-lt"/>
            </a:endParaRPr>
          </a:p>
        </p:txBody>
      </p:sp>
      <p:pic>
        <p:nvPicPr>
          <p:cNvPr id="1026" name="Picture 2" descr="Fig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264" y="1556792"/>
            <a:ext cx="8549208" cy="4824536"/>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4"/>
          <p:cNvSpPr txBox="1">
            <a:spLocks noChangeArrowheads="1"/>
          </p:cNvSpPr>
          <p:nvPr/>
        </p:nvSpPr>
        <p:spPr bwMode="auto">
          <a:xfrm>
            <a:off x="347257" y="6517552"/>
            <a:ext cx="4632679" cy="3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9pPr>
          </a:lstStyle>
          <a:p>
            <a:r>
              <a:rPr lang="en-GB" altLang="en-US" sz="1089" b="1" dirty="0" err="1" smtClean="0">
                <a:latin typeface="Arial" panose="020B0604020202020204" pitchFamily="34" charset="0"/>
              </a:rPr>
              <a:t>Dowsett</a:t>
            </a:r>
            <a:r>
              <a:rPr lang="en-GB" altLang="en-US" sz="1089" b="1" dirty="0" smtClean="0">
                <a:latin typeface="Arial" panose="020B0604020202020204" pitchFamily="34" charset="0"/>
              </a:rPr>
              <a:t> et al. (2013). Scientific Reports.</a:t>
            </a:r>
            <a:endParaRPr lang="en-GB" altLang="en-US" sz="1089" b="1" dirty="0">
              <a:latin typeface="Arial" panose="020B0604020202020204" pitchFamily="34" charset="0"/>
            </a:endParaRPr>
          </a:p>
        </p:txBody>
      </p:sp>
    </p:spTree>
    <p:extLst>
      <p:ext uri="{BB962C8B-B14F-4D97-AF65-F5344CB8AC3E}">
        <p14:creationId xmlns:p14="http://schemas.microsoft.com/office/powerpoint/2010/main" val="5350652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95536" y="1628800"/>
            <a:ext cx="8496944" cy="4896544"/>
          </a:xfrm>
          <a:prstGeom prst="rect">
            <a:avLst/>
          </a:prstGeom>
        </p:spPr>
      </p:pic>
      <p:sp>
        <p:nvSpPr>
          <p:cNvPr id="3" name="Title 1"/>
          <p:cNvSpPr txBox="1">
            <a:spLocks/>
          </p:cNvSpPr>
          <p:nvPr/>
        </p:nvSpPr>
        <p:spPr>
          <a:xfrm>
            <a:off x="271264" y="188640"/>
            <a:ext cx="6100936" cy="738188"/>
          </a:xfrm>
          <a:prstGeom prst="rect">
            <a:avLst/>
          </a:prstGeom>
        </p:spPr>
        <p:txBody>
          <a:bodyPr/>
          <a:lstStyle>
            <a:lvl1pPr algn="l" rtl="0" eaLnBrk="1" fontAlgn="base" hangingPunct="1">
              <a:spcBef>
                <a:spcPct val="0"/>
              </a:spcBef>
              <a:spcAft>
                <a:spcPct val="0"/>
              </a:spcAft>
              <a:defRPr sz="2800">
                <a:solidFill>
                  <a:schemeClr val="tx1"/>
                </a:solidFill>
                <a:latin typeface="+mj-lt"/>
                <a:ea typeface="+mj-ea"/>
                <a:cs typeface="+mj-cs"/>
              </a:defRPr>
            </a:lvl1pPr>
            <a:lvl2pPr algn="l" rtl="0" eaLnBrk="1" fontAlgn="base" hangingPunct="1">
              <a:spcBef>
                <a:spcPct val="0"/>
              </a:spcBef>
              <a:spcAft>
                <a:spcPct val="0"/>
              </a:spcAft>
              <a:defRPr sz="2800">
                <a:solidFill>
                  <a:schemeClr val="tx1"/>
                </a:solidFill>
                <a:latin typeface="Arial" charset="0"/>
              </a:defRPr>
            </a:lvl2pPr>
            <a:lvl3pPr algn="l" rtl="0" eaLnBrk="1" fontAlgn="base" hangingPunct="1">
              <a:spcBef>
                <a:spcPct val="0"/>
              </a:spcBef>
              <a:spcAft>
                <a:spcPct val="0"/>
              </a:spcAft>
              <a:defRPr sz="2800">
                <a:solidFill>
                  <a:schemeClr val="tx1"/>
                </a:solidFill>
                <a:latin typeface="Arial" charset="0"/>
              </a:defRPr>
            </a:lvl3pPr>
            <a:lvl4pPr algn="l" rtl="0" eaLnBrk="1" fontAlgn="base" hangingPunct="1">
              <a:spcBef>
                <a:spcPct val="0"/>
              </a:spcBef>
              <a:spcAft>
                <a:spcPct val="0"/>
              </a:spcAft>
              <a:defRPr sz="2800">
                <a:solidFill>
                  <a:schemeClr val="tx1"/>
                </a:solidFill>
                <a:latin typeface="Arial" charset="0"/>
              </a:defRPr>
            </a:lvl4pPr>
            <a:lvl5pPr algn="l" rtl="0" eaLnBrk="1" fontAlgn="base" hangingPunct="1">
              <a:spcBef>
                <a:spcPct val="0"/>
              </a:spcBef>
              <a:spcAft>
                <a:spcPct val="0"/>
              </a:spcAft>
              <a:defRPr sz="2800">
                <a:solidFill>
                  <a:schemeClr val="tx1"/>
                </a:solidFill>
                <a:latin typeface="Arial" charset="0"/>
              </a:defRPr>
            </a:lvl5pPr>
            <a:lvl6pPr marL="457200" algn="l" rtl="0" eaLnBrk="1" fontAlgn="base" hangingPunct="1">
              <a:spcBef>
                <a:spcPct val="0"/>
              </a:spcBef>
              <a:spcAft>
                <a:spcPct val="0"/>
              </a:spcAft>
              <a:defRPr sz="2800">
                <a:solidFill>
                  <a:schemeClr val="tx2"/>
                </a:solidFill>
                <a:latin typeface="Arial" charset="0"/>
              </a:defRPr>
            </a:lvl6pPr>
            <a:lvl7pPr marL="914400" algn="l" rtl="0" eaLnBrk="1" fontAlgn="base" hangingPunct="1">
              <a:spcBef>
                <a:spcPct val="0"/>
              </a:spcBef>
              <a:spcAft>
                <a:spcPct val="0"/>
              </a:spcAft>
              <a:defRPr sz="2800">
                <a:solidFill>
                  <a:schemeClr val="tx2"/>
                </a:solidFill>
                <a:latin typeface="Arial" charset="0"/>
              </a:defRPr>
            </a:lvl7pPr>
            <a:lvl8pPr marL="1371600" algn="l" rtl="0" eaLnBrk="1" fontAlgn="base" hangingPunct="1">
              <a:spcBef>
                <a:spcPct val="0"/>
              </a:spcBef>
              <a:spcAft>
                <a:spcPct val="0"/>
              </a:spcAft>
              <a:defRPr sz="2800">
                <a:solidFill>
                  <a:schemeClr val="tx2"/>
                </a:solidFill>
                <a:latin typeface="Arial" charset="0"/>
              </a:defRPr>
            </a:lvl8pPr>
            <a:lvl9pPr marL="1828800" algn="l" rtl="0" eaLnBrk="1" fontAlgn="base" hangingPunct="1">
              <a:spcBef>
                <a:spcPct val="0"/>
              </a:spcBef>
              <a:spcAft>
                <a:spcPct val="0"/>
              </a:spcAft>
              <a:defRPr sz="2800">
                <a:solidFill>
                  <a:schemeClr val="tx2"/>
                </a:solidFill>
                <a:latin typeface="Arial" charset="0"/>
              </a:defRPr>
            </a:lvl9pPr>
          </a:lstStyle>
          <a:p>
            <a:r>
              <a:rPr lang="en-GB" sz="3200" b="1" kern="0" dirty="0" smtClean="0">
                <a:solidFill>
                  <a:schemeClr val="tx1">
                    <a:lumMod val="50000"/>
                    <a:lumOff val="50000"/>
                  </a:schemeClr>
                </a:solidFill>
                <a:latin typeface="+mn-lt"/>
              </a:rPr>
              <a:t>Consistent model </a:t>
            </a:r>
            <a:r>
              <a:rPr lang="en-GB" sz="3200" b="1" kern="0" dirty="0">
                <a:solidFill>
                  <a:schemeClr val="tx1">
                    <a:lumMod val="50000"/>
                    <a:lumOff val="50000"/>
                  </a:schemeClr>
                </a:solidFill>
                <a:latin typeface="+mn-lt"/>
              </a:rPr>
              <a:t>r</a:t>
            </a:r>
            <a:r>
              <a:rPr lang="en-GB" sz="3200" b="1" kern="0" dirty="0" smtClean="0">
                <a:solidFill>
                  <a:schemeClr val="tx1">
                    <a:lumMod val="50000"/>
                    <a:lumOff val="50000"/>
                  </a:schemeClr>
                </a:solidFill>
                <a:latin typeface="+mn-lt"/>
              </a:rPr>
              <a:t>esults? – </a:t>
            </a:r>
            <a:r>
              <a:rPr lang="en-GB" sz="3200" b="1" kern="0" dirty="0" err="1" smtClean="0">
                <a:solidFill>
                  <a:schemeClr val="tx1">
                    <a:lumMod val="50000"/>
                    <a:lumOff val="50000"/>
                  </a:schemeClr>
                </a:solidFill>
                <a:latin typeface="+mn-lt"/>
              </a:rPr>
              <a:t>PlioMIP</a:t>
            </a:r>
            <a:r>
              <a:rPr lang="en-GB" sz="3200" b="1" kern="0" dirty="0" smtClean="0">
                <a:solidFill>
                  <a:schemeClr val="tx1">
                    <a:lumMod val="50000"/>
                    <a:lumOff val="50000"/>
                  </a:schemeClr>
                </a:solidFill>
                <a:latin typeface="+mn-lt"/>
              </a:rPr>
              <a:t> Phase 1</a:t>
            </a:r>
          </a:p>
        </p:txBody>
      </p:sp>
      <p:sp>
        <p:nvSpPr>
          <p:cNvPr id="4" name="Text Box 4"/>
          <p:cNvSpPr txBox="1">
            <a:spLocks noChangeArrowheads="1"/>
          </p:cNvSpPr>
          <p:nvPr/>
        </p:nvSpPr>
        <p:spPr bwMode="auto">
          <a:xfrm>
            <a:off x="347257" y="6517552"/>
            <a:ext cx="4632679" cy="3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9pPr>
          </a:lstStyle>
          <a:p>
            <a:r>
              <a:rPr lang="en-GB" altLang="en-US" sz="1089" b="1" dirty="0" smtClean="0">
                <a:latin typeface="Arial" panose="020B0604020202020204" pitchFamily="34" charset="0"/>
              </a:rPr>
              <a:t>Haywood et al. (2013). Hill et al. (2014), both in CP </a:t>
            </a:r>
            <a:endParaRPr lang="en-GB" altLang="en-US" sz="1089" b="1" dirty="0">
              <a:latin typeface="Arial" panose="020B0604020202020204" pitchFamily="34" charset="0"/>
            </a:endParaRPr>
          </a:p>
        </p:txBody>
      </p:sp>
      <p:sp>
        <p:nvSpPr>
          <p:cNvPr id="5" name="Text Box 4"/>
          <p:cNvSpPr txBox="1">
            <a:spLocks noChangeArrowheads="1"/>
          </p:cNvSpPr>
          <p:nvPr/>
        </p:nvSpPr>
        <p:spPr bwMode="auto">
          <a:xfrm>
            <a:off x="407752" y="1340768"/>
            <a:ext cx="6252480" cy="248015"/>
          </a:xfrm>
          <a:prstGeom prst="rect">
            <a:avLst/>
          </a:prstGeom>
          <a:noFill/>
          <a:ln w="9525">
            <a:noFill/>
            <a:round/>
            <a:headEnd/>
            <a:tailEnd/>
          </a:ln>
        </p:spPr>
        <p:txBody>
          <a:bodyPr lIns="81638" tIns="49619" rIns="81638" bIns="40819"/>
          <a:lstStyle/>
          <a:p>
            <a:pPr>
              <a:tabLst>
                <a:tab pos="656650" algn="l"/>
                <a:tab pos="1313299" algn="l"/>
                <a:tab pos="1969949" algn="l"/>
                <a:tab pos="2626599" algn="l"/>
                <a:tab pos="3283248" algn="l"/>
                <a:tab pos="3939898" algn="l"/>
                <a:tab pos="4596548" algn="l"/>
                <a:tab pos="5253198" algn="l"/>
                <a:tab pos="5909847" algn="l"/>
              </a:tabLst>
            </a:pPr>
            <a:r>
              <a:rPr lang="en-GB" sz="1800" b="1" dirty="0" smtClean="0">
                <a:solidFill>
                  <a:srgbClr val="000000"/>
                </a:solidFill>
              </a:rPr>
              <a:t>Surface Air temp. Annual Mean</a:t>
            </a:r>
            <a:r>
              <a:rPr lang="en-GB" sz="1800" dirty="0">
                <a:solidFill>
                  <a:srgbClr val="000000"/>
                </a:solidFill>
              </a:rPr>
              <a:t/>
            </a:r>
            <a:br>
              <a:rPr lang="en-GB" sz="1800" dirty="0">
                <a:solidFill>
                  <a:srgbClr val="000000"/>
                </a:solidFill>
              </a:rPr>
            </a:br>
            <a:endParaRPr lang="en-GB" sz="1800" dirty="0">
              <a:solidFill>
                <a:srgbClr val="000000"/>
              </a:solidFill>
              <a:hlinkClick r:id="rId3"/>
            </a:endParaRPr>
          </a:p>
        </p:txBody>
      </p:sp>
      <p:sp>
        <p:nvSpPr>
          <p:cNvPr id="6" name="Text Box 4"/>
          <p:cNvSpPr txBox="1">
            <a:spLocks noChangeArrowheads="1"/>
          </p:cNvSpPr>
          <p:nvPr/>
        </p:nvSpPr>
        <p:spPr bwMode="auto">
          <a:xfrm>
            <a:off x="395536" y="3757049"/>
            <a:ext cx="6252480" cy="248015"/>
          </a:xfrm>
          <a:prstGeom prst="rect">
            <a:avLst/>
          </a:prstGeom>
          <a:noFill/>
          <a:ln w="9525">
            <a:noFill/>
            <a:round/>
            <a:headEnd/>
            <a:tailEnd/>
          </a:ln>
        </p:spPr>
        <p:txBody>
          <a:bodyPr lIns="81638" tIns="49619" rIns="81638" bIns="40819"/>
          <a:lstStyle/>
          <a:p>
            <a:pPr>
              <a:tabLst>
                <a:tab pos="656650" algn="l"/>
                <a:tab pos="1313299" algn="l"/>
                <a:tab pos="1969949" algn="l"/>
                <a:tab pos="2626599" algn="l"/>
                <a:tab pos="3283248" algn="l"/>
                <a:tab pos="3939898" algn="l"/>
                <a:tab pos="4596548" algn="l"/>
                <a:tab pos="5253198" algn="l"/>
                <a:tab pos="5909847" algn="l"/>
              </a:tabLst>
            </a:pPr>
            <a:r>
              <a:rPr lang="en-GB" sz="1800" b="1" dirty="0" smtClean="0">
                <a:solidFill>
                  <a:srgbClr val="000000"/>
                </a:solidFill>
              </a:rPr>
              <a:t>SST. Annual Mean</a:t>
            </a:r>
            <a:r>
              <a:rPr lang="en-GB" sz="1800" dirty="0">
                <a:solidFill>
                  <a:srgbClr val="000000"/>
                </a:solidFill>
              </a:rPr>
              <a:t/>
            </a:r>
            <a:br>
              <a:rPr lang="en-GB" sz="1800" dirty="0">
                <a:solidFill>
                  <a:srgbClr val="000000"/>
                </a:solidFill>
              </a:rPr>
            </a:br>
            <a:endParaRPr lang="en-GB" sz="1800" dirty="0">
              <a:solidFill>
                <a:srgbClr val="000000"/>
              </a:solidFill>
              <a:hlinkClick r:id="rId3"/>
            </a:endParaRPr>
          </a:p>
        </p:txBody>
      </p:sp>
    </p:spTree>
    <p:extLst>
      <p:ext uri="{BB962C8B-B14F-4D97-AF65-F5344CB8AC3E}">
        <p14:creationId xmlns:p14="http://schemas.microsoft.com/office/powerpoint/2010/main" val="1118629130"/>
      </p:ext>
    </p:extLst>
  </p:cSld>
  <p:clrMapOvr>
    <a:masterClrMapping/>
  </p:clrMapOvr>
  <p:timing>
    <p:tnLst>
      <p:par>
        <p:cTn id="1" dur="indefinite" restart="never" nodeType="tmRoot"/>
      </p:par>
    </p:tnLst>
  </p:timing>
</p:sld>
</file>

<file path=ppt/theme/theme1.xml><?xml version="1.0" encoding="utf-8"?>
<a:theme xmlns:a="http://schemas.openxmlformats.org/drawingml/2006/main" name="university_of_leeds">
  <a:themeElements>
    <a:clrScheme name="Default Design 1">
      <a:dk1>
        <a:srgbClr val="000005"/>
      </a:dk1>
      <a:lt1>
        <a:srgbClr val="FFFFFF"/>
      </a:lt1>
      <a:dk2>
        <a:srgbClr val="FFFFFF"/>
      </a:dk2>
      <a:lt2>
        <a:srgbClr val="808080"/>
      </a:lt2>
      <a:accent1>
        <a:srgbClr val="00502F"/>
      </a:accent1>
      <a:accent2>
        <a:srgbClr val="C41230"/>
      </a:accent2>
      <a:accent3>
        <a:srgbClr val="FFFFFF"/>
      </a:accent3>
      <a:accent4>
        <a:srgbClr val="000003"/>
      </a:accent4>
      <a:accent5>
        <a:srgbClr val="AAB3AD"/>
      </a:accent5>
      <a:accent6>
        <a:srgbClr val="B10F2A"/>
      </a:accent6>
      <a:hlink>
        <a:srgbClr val="E9E2D3"/>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hlink"/>
        </a:solidFill>
        <a:ln w="317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hlink"/>
        </a:solidFill>
        <a:ln w="317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5"/>
        </a:dk1>
        <a:lt1>
          <a:srgbClr val="FFFFFF"/>
        </a:lt1>
        <a:dk2>
          <a:srgbClr val="FFFFFF"/>
        </a:dk2>
        <a:lt2>
          <a:srgbClr val="808080"/>
        </a:lt2>
        <a:accent1>
          <a:srgbClr val="00502F"/>
        </a:accent1>
        <a:accent2>
          <a:srgbClr val="C41230"/>
        </a:accent2>
        <a:accent3>
          <a:srgbClr val="FFFFFF"/>
        </a:accent3>
        <a:accent4>
          <a:srgbClr val="000003"/>
        </a:accent4>
        <a:accent5>
          <a:srgbClr val="AAB3AD"/>
        </a:accent5>
        <a:accent6>
          <a:srgbClr val="B10F2A"/>
        </a:accent6>
        <a:hlink>
          <a:srgbClr val="E9E2D3"/>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niversity Green">
  <a:themeElements>
    <a:clrScheme name="Default Design 1">
      <a:dk1>
        <a:srgbClr val="000005"/>
      </a:dk1>
      <a:lt1>
        <a:srgbClr val="FFFFFF"/>
      </a:lt1>
      <a:dk2>
        <a:srgbClr val="FFFFFF"/>
      </a:dk2>
      <a:lt2>
        <a:srgbClr val="808080"/>
      </a:lt2>
      <a:accent1>
        <a:srgbClr val="00502F"/>
      </a:accent1>
      <a:accent2>
        <a:srgbClr val="C41230"/>
      </a:accent2>
      <a:accent3>
        <a:srgbClr val="FFFFFF"/>
      </a:accent3>
      <a:accent4>
        <a:srgbClr val="000003"/>
      </a:accent4>
      <a:accent5>
        <a:srgbClr val="AAB3AD"/>
      </a:accent5>
      <a:accent6>
        <a:srgbClr val="B10F2A"/>
      </a:accent6>
      <a:hlink>
        <a:srgbClr val="E9E2D3"/>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hlink"/>
        </a:solidFill>
        <a:ln w="317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hlink"/>
        </a:solidFill>
        <a:ln w="317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5"/>
        </a:dk1>
        <a:lt1>
          <a:srgbClr val="FFFFFF"/>
        </a:lt1>
        <a:dk2>
          <a:srgbClr val="FFFFFF"/>
        </a:dk2>
        <a:lt2>
          <a:srgbClr val="808080"/>
        </a:lt2>
        <a:accent1>
          <a:srgbClr val="00502F"/>
        </a:accent1>
        <a:accent2>
          <a:srgbClr val="C41230"/>
        </a:accent2>
        <a:accent3>
          <a:srgbClr val="FFFFFF"/>
        </a:accent3>
        <a:accent4>
          <a:srgbClr val="000003"/>
        </a:accent4>
        <a:accent5>
          <a:srgbClr val="AAB3AD"/>
        </a:accent5>
        <a:accent6>
          <a:srgbClr val="B10F2A"/>
        </a:accent6>
        <a:hlink>
          <a:srgbClr val="E9E2D3"/>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University Red">
  <a:themeElements>
    <a:clrScheme name="Default Design 1">
      <a:dk1>
        <a:srgbClr val="000005"/>
      </a:dk1>
      <a:lt1>
        <a:srgbClr val="FFFFFF"/>
      </a:lt1>
      <a:dk2>
        <a:srgbClr val="FFFFFF"/>
      </a:dk2>
      <a:lt2>
        <a:srgbClr val="808080"/>
      </a:lt2>
      <a:accent1>
        <a:srgbClr val="00502F"/>
      </a:accent1>
      <a:accent2>
        <a:srgbClr val="C41230"/>
      </a:accent2>
      <a:accent3>
        <a:srgbClr val="FFFFFF"/>
      </a:accent3>
      <a:accent4>
        <a:srgbClr val="000003"/>
      </a:accent4>
      <a:accent5>
        <a:srgbClr val="AAB3AD"/>
      </a:accent5>
      <a:accent6>
        <a:srgbClr val="B10F2A"/>
      </a:accent6>
      <a:hlink>
        <a:srgbClr val="E9E2D3"/>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hlink"/>
        </a:solidFill>
        <a:ln w="317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hlink"/>
        </a:solidFill>
        <a:ln w="317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5"/>
        </a:dk1>
        <a:lt1>
          <a:srgbClr val="FFFFFF"/>
        </a:lt1>
        <a:dk2>
          <a:srgbClr val="FFFFFF"/>
        </a:dk2>
        <a:lt2>
          <a:srgbClr val="808080"/>
        </a:lt2>
        <a:accent1>
          <a:srgbClr val="00502F"/>
        </a:accent1>
        <a:accent2>
          <a:srgbClr val="C41230"/>
        </a:accent2>
        <a:accent3>
          <a:srgbClr val="FFFFFF"/>
        </a:accent3>
        <a:accent4>
          <a:srgbClr val="000003"/>
        </a:accent4>
        <a:accent5>
          <a:srgbClr val="AAB3AD"/>
        </a:accent5>
        <a:accent6>
          <a:srgbClr val="B10F2A"/>
        </a:accent6>
        <a:hlink>
          <a:srgbClr val="E9E2D3"/>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University White">
  <a:themeElements>
    <a:clrScheme name="Default Design 1">
      <a:dk1>
        <a:srgbClr val="000005"/>
      </a:dk1>
      <a:lt1>
        <a:srgbClr val="FFFFFF"/>
      </a:lt1>
      <a:dk2>
        <a:srgbClr val="FFFFFF"/>
      </a:dk2>
      <a:lt2>
        <a:srgbClr val="808080"/>
      </a:lt2>
      <a:accent1>
        <a:srgbClr val="00502F"/>
      </a:accent1>
      <a:accent2>
        <a:srgbClr val="C41230"/>
      </a:accent2>
      <a:accent3>
        <a:srgbClr val="FFFFFF"/>
      </a:accent3>
      <a:accent4>
        <a:srgbClr val="000003"/>
      </a:accent4>
      <a:accent5>
        <a:srgbClr val="AAB3AD"/>
      </a:accent5>
      <a:accent6>
        <a:srgbClr val="B10F2A"/>
      </a:accent6>
      <a:hlink>
        <a:srgbClr val="E9E2D3"/>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hlink"/>
        </a:solidFill>
        <a:ln w="317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hlink"/>
        </a:solidFill>
        <a:ln w="317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5"/>
        </a:dk1>
        <a:lt1>
          <a:srgbClr val="FFFFFF"/>
        </a:lt1>
        <a:dk2>
          <a:srgbClr val="FFFFFF"/>
        </a:dk2>
        <a:lt2>
          <a:srgbClr val="808080"/>
        </a:lt2>
        <a:accent1>
          <a:srgbClr val="00502F"/>
        </a:accent1>
        <a:accent2>
          <a:srgbClr val="C41230"/>
        </a:accent2>
        <a:accent3>
          <a:srgbClr val="FFFFFF"/>
        </a:accent3>
        <a:accent4>
          <a:srgbClr val="000003"/>
        </a:accent4>
        <a:accent5>
          <a:srgbClr val="AAB3AD"/>
        </a:accent5>
        <a:accent6>
          <a:srgbClr val="B10F2A"/>
        </a:accent6>
        <a:hlink>
          <a:srgbClr val="E9E2D3"/>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hemeJulia">
  <a:themeElements>
    <a:clrScheme name="Default Design 1">
      <a:dk1>
        <a:srgbClr val="000005"/>
      </a:dk1>
      <a:lt1>
        <a:srgbClr val="FFFFFF"/>
      </a:lt1>
      <a:dk2>
        <a:srgbClr val="FFFFFF"/>
      </a:dk2>
      <a:lt2>
        <a:srgbClr val="808080"/>
      </a:lt2>
      <a:accent1>
        <a:srgbClr val="00502F"/>
      </a:accent1>
      <a:accent2>
        <a:srgbClr val="C41230"/>
      </a:accent2>
      <a:accent3>
        <a:srgbClr val="FFFFFF"/>
      </a:accent3>
      <a:accent4>
        <a:srgbClr val="000003"/>
      </a:accent4>
      <a:accent5>
        <a:srgbClr val="AAB3AD"/>
      </a:accent5>
      <a:accent6>
        <a:srgbClr val="B10F2A"/>
      </a:accent6>
      <a:hlink>
        <a:srgbClr val="E9E2D3"/>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hlink"/>
        </a:solidFill>
        <a:ln w="317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hlink"/>
        </a:solidFill>
        <a:ln w="317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5"/>
        </a:dk1>
        <a:lt1>
          <a:srgbClr val="FFFFFF"/>
        </a:lt1>
        <a:dk2>
          <a:srgbClr val="FFFFFF"/>
        </a:dk2>
        <a:lt2>
          <a:srgbClr val="808080"/>
        </a:lt2>
        <a:accent1>
          <a:srgbClr val="00502F"/>
        </a:accent1>
        <a:accent2>
          <a:srgbClr val="C41230"/>
        </a:accent2>
        <a:accent3>
          <a:srgbClr val="FFFFFF"/>
        </a:accent3>
        <a:accent4>
          <a:srgbClr val="000003"/>
        </a:accent4>
        <a:accent5>
          <a:srgbClr val="AAB3AD"/>
        </a:accent5>
        <a:accent6>
          <a:srgbClr val="B10F2A"/>
        </a:accent6>
        <a:hlink>
          <a:srgbClr val="E9E2D3"/>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Julia" id="{F9C80D9D-7C86-49C4-8D79-5394A7CC31D4}" vid="{50FD1530-BD23-4FE9-91E5-9D18DB75AD87}"/>
    </a:ext>
  </a:extLst>
</a:theme>
</file>

<file path=ppt/theme/theme7.xml><?xml version="1.0" encoding="utf-8"?>
<a:theme xmlns:a="http://schemas.openxmlformats.org/drawingml/2006/main" name="1_University Green">
  <a:themeElements>
    <a:clrScheme name="Default Design 1">
      <a:dk1>
        <a:srgbClr val="000005"/>
      </a:dk1>
      <a:lt1>
        <a:srgbClr val="FFFFFF"/>
      </a:lt1>
      <a:dk2>
        <a:srgbClr val="FFFFFF"/>
      </a:dk2>
      <a:lt2>
        <a:srgbClr val="808080"/>
      </a:lt2>
      <a:accent1>
        <a:srgbClr val="00502F"/>
      </a:accent1>
      <a:accent2>
        <a:srgbClr val="C41230"/>
      </a:accent2>
      <a:accent3>
        <a:srgbClr val="FFFFFF"/>
      </a:accent3>
      <a:accent4>
        <a:srgbClr val="000003"/>
      </a:accent4>
      <a:accent5>
        <a:srgbClr val="AAB3AD"/>
      </a:accent5>
      <a:accent6>
        <a:srgbClr val="B10F2A"/>
      </a:accent6>
      <a:hlink>
        <a:srgbClr val="E9E2D3"/>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hlink"/>
        </a:solidFill>
        <a:ln w="317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hlink"/>
        </a:solidFill>
        <a:ln w="317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5"/>
        </a:dk1>
        <a:lt1>
          <a:srgbClr val="FFFFFF"/>
        </a:lt1>
        <a:dk2>
          <a:srgbClr val="FFFFFF"/>
        </a:dk2>
        <a:lt2>
          <a:srgbClr val="808080"/>
        </a:lt2>
        <a:accent1>
          <a:srgbClr val="00502F"/>
        </a:accent1>
        <a:accent2>
          <a:srgbClr val="C41230"/>
        </a:accent2>
        <a:accent3>
          <a:srgbClr val="FFFFFF"/>
        </a:accent3>
        <a:accent4>
          <a:srgbClr val="000003"/>
        </a:accent4>
        <a:accent5>
          <a:srgbClr val="AAB3AD"/>
        </a:accent5>
        <a:accent6>
          <a:srgbClr val="B10F2A"/>
        </a:accent6>
        <a:hlink>
          <a:srgbClr val="E9E2D3"/>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University Red">
  <a:themeElements>
    <a:clrScheme name="Default Design 1">
      <a:dk1>
        <a:srgbClr val="000005"/>
      </a:dk1>
      <a:lt1>
        <a:srgbClr val="FFFFFF"/>
      </a:lt1>
      <a:dk2>
        <a:srgbClr val="FFFFFF"/>
      </a:dk2>
      <a:lt2>
        <a:srgbClr val="808080"/>
      </a:lt2>
      <a:accent1>
        <a:srgbClr val="00502F"/>
      </a:accent1>
      <a:accent2>
        <a:srgbClr val="C41230"/>
      </a:accent2>
      <a:accent3>
        <a:srgbClr val="FFFFFF"/>
      </a:accent3>
      <a:accent4>
        <a:srgbClr val="000003"/>
      </a:accent4>
      <a:accent5>
        <a:srgbClr val="AAB3AD"/>
      </a:accent5>
      <a:accent6>
        <a:srgbClr val="B10F2A"/>
      </a:accent6>
      <a:hlink>
        <a:srgbClr val="E9E2D3"/>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hlink"/>
        </a:solidFill>
        <a:ln w="317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hlink"/>
        </a:solidFill>
        <a:ln w="317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5"/>
        </a:dk1>
        <a:lt1>
          <a:srgbClr val="FFFFFF"/>
        </a:lt1>
        <a:dk2>
          <a:srgbClr val="FFFFFF"/>
        </a:dk2>
        <a:lt2>
          <a:srgbClr val="808080"/>
        </a:lt2>
        <a:accent1>
          <a:srgbClr val="00502F"/>
        </a:accent1>
        <a:accent2>
          <a:srgbClr val="C41230"/>
        </a:accent2>
        <a:accent3>
          <a:srgbClr val="FFFFFF"/>
        </a:accent3>
        <a:accent4>
          <a:srgbClr val="000003"/>
        </a:accent4>
        <a:accent5>
          <a:srgbClr val="AAB3AD"/>
        </a:accent5>
        <a:accent6>
          <a:srgbClr val="B10F2A"/>
        </a:accent6>
        <a:hlink>
          <a:srgbClr val="E9E2D3"/>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University White">
  <a:themeElements>
    <a:clrScheme name="Default Design 1">
      <a:dk1>
        <a:srgbClr val="000005"/>
      </a:dk1>
      <a:lt1>
        <a:srgbClr val="FFFFFF"/>
      </a:lt1>
      <a:dk2>
        <a:srgbClr val="FFFFFF"/>
      </a:dk2>
      <a:lt2>
        <a:srgbClr val="808080"/>
      </a:lt2>
      <a:accent1>
        <a:srgbClr val="00502F"/>
      </a:accent1>
      <a:accent2>
        <a:srgbClr val="C41230"/>
      </a:accent2>
      <a:accent3>
        <a:srgbClr val="FFFFFF"/>
      </a:accent3>
      <a:accent4>
        <a:srgbClr val="000003"/>
      </a:accent4>
      <a:accent5>
        <a:srgbClr val="AAB3AD"/>
      </a:accent5>
      <a:accent6>
        <a:srgbClr val="B10F2A"/>
      </a:accent6>
      <a:hlink>
        <a:srgbClr val="E9E2D3"/>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hlink"/>
        </a:solidFill>
        <a:ln w="317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hlink"/>
        </a:solidFill>
        <a:ln w="317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5"/>
        </a:dk1>
        <a:lt1>
          <a:srgbClr val="FFFFFF"/>
        </a:lt1>
        <a:dk2>
          <a:srgbClr val="FFFFFF"/>
        </a:dk2>
        <a:lt2>
          <a:srgbClr val="808080"/>
        </a:lt2>
        <a:accent1>
          <a:srgbClr val="00502F"/>
        </a:accent1>
        <a:accent2>
          <a:srgbClr val="C41230"/>
        </a:accent2>
        <a:accent3>
          <a:srgbClr val="FFFFFF"/>
        </a:accent3>
        <a:accent4>
          <a:srgbClr val="000003"/>
        </a:accent4>
        <a:accent5>
          <a:srgbClr val="AAB3AD"/>
        </a:accent5>
        <a:accent6>
          <a:srgbClr val="B10F2A"/>
        </a:accent6>
        <a:hlink>
          <a:srgbClr val="E9E2D3"/>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university_of_leeds</Template>
  <TotalTime>10878</TotalTime>
  <Words>1683</Words>
  <Application>Microsoft Office PowerPoint</Application>
  <PresentationFormat>On-screen Show (4:3)</PresentationFormat>
  <Paragraphs>237</Paragraphs>
  <Slides>35</Slides>
  <Notes>13</Notes>
  <HiddenSlides>0</HiddenSlides>
  <MMClips>0</MMClips>
  <ScaleCrop>false</ScaleCrop>
  <HeadingPairs>
    <vt:vector size="6" baseType="variant">
      <vt:variant>
        <vt:lpstr>Fonts Used</vt:lpstr>
      </vt:variant>
      <vt:variant>
        <vt:i4>9</vt:i4>
      </vt:variant>
      <vt:variant>
        <vt:lpstr>Theme</vt:lpstr>
      </vt:variant>
      <vt:variant>
        <vt:i4>11</vt:i4>
      </vt:variant>
      <vt:variant>
        <vt:lpstr>Slide Titles</vt:lpstr>
      </vt:variant>
      <vt:variant>
        <vt:i4>35</vt:i4>
      </vt:variant>
    </vt:vector>
  </HeadingPairs>
  <TitlesOfParts>
    <vt:vector size="55" baseType="lpstr">
      <vt:lpstr>Aegean</vt:lpstr>
      <vt:lpstr>Arial</vt:lpstr>
      <vt:lpstr>Calibri</vt:lpstr>
      <vt:lpstr>Calibri Light</vt:lpstr>
      <vt:lpstr>Cambria Math</vt:lpstr>
      <vt:lpstr>msgothic</vt:lpstr>
      <vt:lpstr>Symbol</vt:lpstr>
      <vt:lpstr>Times</vt:lpstr>
      <vt:lpstr>Wingdings</vt:lpstr>
      <vt:lpstr>university_of_leeds</vt:lpstr>
      <vt:lpstr>University Green</vt:lpstr>
      <vt:lpstr>University Red</vt:lpstr>
      <vt:lpstr>University White</vt:lpstr>
      <vt:lpstr>Custom Design</vt:lpstr>
      <vt:lpstr>ThemeJulia</vt:lpstr>
      <vt:lpstr>1_University Green</vt:lpstr>
      <vt:lpstr>1_University Red</vt:lpstr>
      <vt:lpstr>1_University White</vt:lpstr>
      <vt:lpstr>1_Custom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Specific questions</vt:lpstr>
      <vt:lpstr>PowerPoint Presentation</vt:lpstr>
      <vt:lpstr>PowerPoint Presentation</vt:lpstr>
      <vt:lpstr>PowerPoint Presentation</vt:lpstr>
      <vt:lpstr>PowerPoint Presentation</vt:lpstr>
      <vt:lpstr>Temperature and sea-ice albedo relationships  in the Arctic</vt:lpstr>
      <vt:lpstr>Impact on simulated sea-ice trends</vt:lpstr>
      <vt:lpstr>PowerPoint Presentation</vt:lpstr>
      <vt:lpstr>PowerPoint Presentation</vt:lpstr>
      <vt:lpstr>Conclusions – Arctic</vt:lpstr>
      <vt:lpstr>PowerPoint Presentation</vt:lpstr>
      <vt:lpstr>Specific questions</vt:lpstr>
      <vt:lpstr>The modelling  water isotopes</vt:lpstr>
      <vt:lpstr>Modelling oxygen isotopes in the Pliocene: Large‐scale features over the land and ocean</vt:lpstr>
      <vt:lpstr>Structure of El Niño in HadCM3:</vt:lpstr>
      <vt:lpstr>Structure of El Niño in HadCM3 (coral):</vt:lpstr>
      <vt:lpstr>The Pacific Decadal Oscillation and its relationship with El Niño</vt:lpstr>
      <vt:lpstr>Model-data comparison for Pliocene coral</vt:lpstr>
      <vt:lpstr>Can El Niño be detected in Coral data?</vt:lpstr>
      <vt:lpstr>Where can El Niño could be detected in coral data?   HadCM3 results.</vt:lpstr>
      <vt:lpstr>Can El Niño be detected in planktonic foraminifera data?</vt:lpstr>
      <vt:lpstr>Results for the pre-industrial</vt:lpstr>
      <vt:lpstr>Results for the Pliocene</vt:lpstr>
      <vt:lpstr>Why are results different for the modern and the Pliocene at this location?</vt:lpstr>
      <vt:lpstr>Why are results different for the modern and the Pliocene?</vt:lpstr>
      <vt:lpstr>Where can El Niño be detected in individual planktonic foraminifera data? HadCM3 results</vt:lpstr>
      <vt:lpstr>Conclusions - Tropics</vt:lpstr>
      <vt:lpstr>Challenges/Opportunities</vt:lpstr>
      <vt:lpstr>Challenges/Opportunities</vt:lpstr>
    </vt:vector>
  </TitlesOfParts>
  <Company>University of Leeds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 Tindall</dc:creator>
  <cp:lastModifiedBy>Alan Haywood</cp:lastModifiedBy>
  <cp:revision>311</cp:revision>
  <dcterms:created xsi:type="dcterms:W3CDTF">2012-12-04T09:44:21Z</dcterms:created>
  <dcterms:modified xsi:type="dcterms:W3CDTF">2016-10-12T08:58:16Z</dcterms:modified>
</cp:coreProperties>
</file>