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50"/>
  </p:notesMasterIdLst>
  <p:sldIdLst>
    <p:sldId id="346" r:id="rId2"/>
    <p:sldId id="348" r:id="rId3"/>
    <p:sldId id="350" r:id="rId4"/>
    <p:sldId id="351" r:id="rId5"/>
    <p:sldId id="352" r:id="rId6"/>
    <p:sldId id="353" r:id="rId7"/>
    <p:sldId id="354" r:id="rId8"/>
    <p:sldId id="355" r:id="rId9"/>
    <p:sldId id="356" r:id="rId10"/>
    <p:sldId id="357" r:id="rId11"/>
    <p:sldId id="358" r:id="rId12"/>
    <p:sldId id="359" r:id="rId13"/>
    <p:sldId id="360" r:id="rId14"/>
    <p:sldId id="290" r:id="rId15"/>
    <p:sldId id="311" r:id="rId16"/>
    <p:sldId id="291" r:id="rId17"/>
    <p:sldId id="292" r:id="rId18"/>
    <p:sldId id="293" r:id="rId19"/>
    <p:sldId id="299" r:id="rId20"/>
    <p:sldId id="258" r:id="rId21"/>
    <p:sldId id="294" r:id="rId22"/>
    <p:sldId id="259" r:id="rId23"/>
    <p:sldId id="260" r:id="rId24"/>
    <p:sldId id="303" r:id="rId25"/>
    <p:sldId id="262" r:id="rId26"/>
    <p:sldId id="298" r:id="rId27"/>
    <p:sldId id="295" r:id="rId28"/>
    <p:sldId id="301" r:id="rId29"/>
    <p:sldId id="302" r:id="rId30"/>
    <p:sldId id="300" r:id="rId31"/>
    <p:sldId id="306" r:id="rId32"/>
    <p:sldId id="305" r:id="rId33"/>
    <p:sldId id="307" r:id="rId34"/>
    <p:sldId id="308" r:id="rId35"/>
    <p:sldId id="327" r:id="rId36"/>
    <p:sldId id="309" r:id="rId37"/>
    <p:sldId id="310" r:id="rId38"/>
    <p:sldId id="328" r:id="rId39"/>
    <p:sldId id="329" r:id="rId40"/>
    <p:sldId id="330" r:id="rId41"/>
    <p:sldId id="332" r:id="rId42"/>
    <p:sldId id="338" r:id="rId43"/>
    <p:sldId id="339" r:id="rId44"/>
    <p:sldId id="340" r:id="rId45"/>
    <p:sldId id="341" r:id="rId46"/>
    <p:sldId id="344" r:id="rId47"/>
    <p:sldId id="289" r:id="rId48"/>
    <p:sldId id="34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21" autoAdjust="0"/>
    <p:restoredTop sz="93252" autoAdjust="0"/>
  </p:normalViewPr>
  <p:slideViewPr>
    <p:cSldViewPr snapToGrid="0" snapToObjects="1">
      <p:cViewPr varScale="1">
        <p:scale>
          <a:sx n="73" d="100"/>
          <a:sy n="73" d="100"/>
        </p:scale>
        <p:origin x="1092"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91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 name="PlaceHolder 1"/>
          <p:cNvSpPr>
            <a:spLocks noGrp="1"/>
          </p:cNvSpPr>
          <p:nvPr>
            <p:ph type="body"/>
          </p:nvPr>
        </p:nvSpPr>
        <p:spPr>
          <a:xfrm>
            <a:off x="756000" y="5078520"/>
            <a:ext cx="6047640" cy="4811040"/>
          </a:xfrm>
          <a:prstGeom prst="rect">
            <a:avLst/>
          </a:prstGeom>
        </p:spPr>
        <p:txBody>
          <a:bodyPr wrap="none" lIns="0" tIns="0" rIns="0" bIns="0"/>
          <a:lstStyle/>
          <a:p>
            <a:r>
              <a:rPr lang="en-GB"/>
              <a:t>Click to edit the notes format</a:t>
            </a:r>
            <a:endParaRPr/>
          </a:p>
        </p:txBody>
      </p:sp>
      <p:sp>
        <p:nvSpPr>
          <p:cNvPr id="85" name="PlaceHolder 2"/>
          <p:cNvSpPr>
            <a:spLocks noGrp="1"/>
          </p:cNvSpPr>
          <p:nvPr>
            <p:ph type="hdr"/>
          </p:nvPr>
        </p:nvSpPr>
        <p:spPr>
          <a:xfrm>
            <a:off x="0" y="0"/>
            <a:ext cx="3280680" cy="534240"/>
          </a:xfrm>
          <a:prstGeom prst="rect">
            <a:avLst/>
          </a:prstGeom>
        </p:spPr>
        <p:txBody>
          <a:bodyPr wrap="none" lIns="0" tIns="0" rIns="0" bIns="0"/>
          <a:lstStyle/>
          <a:p>
            <a:r>
              <a:rPr lang="en-GB"/>
              <a:t>&lt;header&gt;</a:t>
            </a:r>
            <a:endParaRPr/>
          </a:p>
        </p:txBody>
      </p:sp>
      <p:sp>
        <p:nvSpPr>
          <p:cNvPr id="86" name="PlaceHolder 3"/>
          <p:cNvSpPr>
            <a:spLocks noGrp="1"/>
          </p:cNvSpPr>
          <p:nvPr>
            <p:ph type="dt"/>
          </p:nvPr>
        </p:nvSpPr>
        <p:spPr>
          <a:xfrm>
            <a:off x="4278960" y="0"/>
            <a:ext cx="3280680" cy="534240"/>
          </a:xfrm>
          <a:prstGeom prst="rect">
            <a:avLst/>
          </a:prstGeom>
        </p:spPr>
        <p:txBody>
          <a:bodyPr wrap="none" lIns="0" tIns="0" rIns="0" bIns="0"/>
          <a:lstStyle/>
          <a:p>
            <a:pPr algn="r"/>
            <a:r>
              <a:rPr lang="en-GB"/>
              <a:t>&lt;date/time&gt;</a:t>
            </a:r>
            <a:endParaRPr/>
          </a:p>
        </p:txBody>
      </p:sp>
      <p:sp>
        <p:nvSpPr>
          <p:cNvPr id="87" name="PlaceHolder 4"/>
          <p:cNvSpPr>
            <a:spLocks noGrp="1"/>
          </p:cNvSpPr>
          <p:nvPr>
            <p:ph type="ftr"/>
          </p:nvPr>
        </p:nvSpPr>
        <p:spPr>
          <a:xfrm>
            <a:off x="0" y="10157400"/>
            <a:ext cx="3280680" cy="534240"/>
          </a:xfrm>
          <a:prstGeom prst="rect">
            <a:avLst/>
          </a:prstGeom>
        </p:spPr>
        <p:txBody>
          <a:bodyPr wrap="none" lIns="0" tIns="0" rIns="0" bIns="0" anchor="b"/>
          <a:lstStyle/>
          <a:p>
            <a:r>
              <a:rPr lang="en-GB"/>
              <a:t>&lt;footer&gt;</a:t>
            </a:r>
            <a:endParaRPr/>
          </a:p>
        </p:txBody>
      </p:sp>
      <p:sp>
        <p:nvSpPr>
          <p:cNvPr id="88" name="PlaceHolder 5"/>
          <p:cNvSpPr>
            <a:spLocks noGrp="1"/>
          </p:cNvSpPr>
          <p:nvPr>
            <p:ph type="sldNum"/>
          </p:nvPr>
        </p:nvSpPr>
        <p:spPr>
          <a:xfrm>
            <a:off x="4278960" y="10157400"/>
            <a:ext cx="3280680" cy="534240"/>
          </a:xfrm>
          <a:prstGeom prst="rect">
            <a:avLst/>
          </a:prstGeom>
        </p:spPr>
        <p:txBody>
          <a:bodyPr wrap="none" lIns="0" tIns="0" rIns="0" bIns="0" anchor="b"/>
          <a:lstStyle/>
          <a:p>
            <a:pPr algn="r"/>
            <a:fld id="{BD62B487-440B-44A3-B160-B2F11CC52DD6}" type="slidenum">
              <a:rPr lang="en-GB"/>
              <a:t>‹#›</a:t>
            </a:fld>
            <a:endParaRPr/>
          </a:p>
        </p:txBody>
      </p:sp>
    </p:spTree>
    <p:extLst>
      <p:ext uri="{BB962C8B-B14F-4D97-AF65-F5344CB8AC3E}">
        <p14:creationId xmlns:p14="http://schemas.microsoft.com/office/powerpoint/2010/main" val="24332656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726D7-0896-0A4A-85CC-38ED4FDA6D92}" type="slidenum">
              <a:rPr lang="en-US" smtClean="0"/>
              <a:t>1</a:t>
            </a:fld>
            <a:endParaRPr lang="en-US"/>
          </a:p>
        </p:txBody>
      </p:sp>
    </p:spTree>
    <p:extLst>
      <p:ext uri="{BB962C8B-B14F-4D97-AF65-F5344CB8AC3E}">
        <p14:creationId xmlns:p14="http://schemas.microsoft.com/office/powerpoint/2010/main" val="3335852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GB" dirty="0" smtClean="0"/>
              <a:t>Although climate</a:t>
            </a:r>
            <a:r>
              <a:rPr lang="en-GB" baseline="0" dirty="0" smtClean="0"/>
              <a:t> models are our primary tool we also use a wide range of other Earth system models</a:t>
            </a:r>
            <a:endParaRPr lang="en-GB" dirty="0"/>
          </a:p>
        </p:txBody>
      </p:sp>
      <p:sp>
        <p:nvSpPr>
          <p:cNvPr id="4" name="Slide Number Placeholder 3"/>
          <p:cNvSpPr>
            <a:spLocks noGrp="1"/>
          </p:cNvSpPr>
          <p:nvPr>
            <p:ph type="sldNum" sz="quarter" idx="10"/>
          </p:nvPr>
        </p:nvSpPr>
        <p:spPr/>
        <p:txBody>
          <a:bodyPr/>
          <a:lstStyle/>
          <a:p>
            <a:fld id="{DBAF9A7C-05C4-4EA1-B5E6-6095850C2114}" type="slidenum">
              <a:rPr lang="en-GB" smtClean="0"/>
              <a:t>12</a:t>
            </a:fld>
            <a:endParaRPr lang="en-GB"/>
          </a:p>
        </p:txBody>
      </p:sp>
    </p:spTree>
    <p:extLst>
      <p:ext uri="{BB962C8B-B14F-4D97-AF65-F5344CB8AC3E}">
        <p14:creationId xmlns:p14="http://schemas.microsoft.com/office/powerpoint/2010/main" val="1243324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GB" dirty="0" smtClean="0"/>
              <a:t>This is an analysis of the papers we have published in the last few years</a:t>
            </a:r>
            <a:r>
              <a:rPr lang="en-GB" baseline="0" dirty="0" smtClean="0"/>
              <a:t> showing that over half our work is in climate, oceans and ice sheets, but that we also cover a whole range of other parts of the Earth system</a:t>
            </a:r>
            <a:endParaRPr lang="en-GB" dirty="0"/>
          </a:p>
        </p:txBody>
      </p:sp>
      <p:sp>
        <p:nvSpPr>
          <p:cNvPr id="4" name="Slide Number Placeholder 3"/>
          <p:cNvSpPr>
            <a:spLocks noGrp="1"/>
          </p:cNvSpPr>
          <p:nvPr>
            <p:ph type="sldNum" sz="quarter" idx="10"/>
          </p:nvPr>
        </p:nvSpPr>
        <p:spPr/>
        <p:txBody>
          <a:bodyPr/>
          <a:lstStyle/>
          <a:p>
            <a:fld id="{DBAF9A7C-05C4-4EA1-B5E6-6095850C2114}" type="slidenum">
              <a:rPr lang="en-GB" smtClean="0"/>
              <a:t>13</a:t>
            </a:fld>
            <a:endParaRPr lang="en-GB"/>
          </a:p>
        </p:txBody>
      </p:sp>
    </p:spTree>
    <p:extLst>
      <p:ext uri="{BB962C8B-B14F-4D97-AF65-F5344CB8AC3E}">
        <p14:creationId xmlns:p14="http://schemas.microsoft.com/office/powerpoint/2010/main" val="4135457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FA88584-B5F5-4AEB-A48E-86A0A4262549}" type="slidenum">
              <a:rPr lang="en-GB" altLang="en-US" sz="1200"/>
              <a:pPr/>
              <a:t>14</a:t>
            </a:fld>
            <a:endParaRPr lang="en-GB" altLang="en-US" sz="1200"/>
          </a:p>
        </p:txBody>
      </p:sp>
      <p:sp>
        <p:nvSpPr>
          <p:cNvPr id="5123" name="Rectangle 2"/>
          <p:cNvSpPr>
            <a:spLocks noGrp="1" noRot="1" noChangeAspect="1" noChangeArrowheads="1" noTextEdit="1"/>
          </p:cNvSpPr>
          <p:nvPr>
            <p:ph type="sldImg"/>
          </p:nvPr>
        </p:nvSpPr>
        <p:spPr>
          <a:xfrm>
            <a:off x="962025" y="773113"/>
            <a:ext cx="4845050" cy="3633787"/>
          </a:xfrm>
          <a:prstGeom prst="rect">
            <a:avLst/>
          </a:prstGeo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1407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15</a:t>
            </a:fld>
            <a:endParaRPr lang="en-US" smtClean="0"/>
          </a:p>
        </p:txBody>
      </p:sp>
    </p:spTree>
    <p:extLst>
      <p:ext uri="{BB962C8B-B14F-4D97-AF65-F5344CB8AC3E}">
        <p14:creationId xmlns:p14="http://schemas.microsoft.com/office/powerpoint/2010/main" val="464896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1842BB6-7558-4271-89C1-11B64714B5EE}" type="slidenum">
              <a:rPr lang="en-GB" altLang="en-US" sz="1200"/>
              <a:pPr/>
              <a:t>16</a:t>
            </a:fld>
            <a:endParaRPr lang="en-GB" altLang="en-US" sz="1200"/>
          </a:p>
        </p:txBody>
      </p:sp>
      <p:sp>
        <p:nvSpPr>
          <p:cNvPr id="7171" name="Rectangle 2"/>
          <p:cNvSpPr>
            <a:spLocks noGrp="1" noRot="1" noChangeAspect="1" noChangeArrowheads="1" noTextEdit="1"/>
          </p:cNvSpPr>
          <p:nvPr>
            <p:ph type="sldImg"/>
          </p:nvPr>
        </p:nvSpPr>
        <p:spPr>
          <a:xfrm>
            <a:off x="962025" y="773113"/>
            <a:ext cx="4845050" cy="3633787"/>
          </a:xfrm>
          <a:prstGeom prst="rect">
            <a:avLst/>
          </a:prstGeom>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73489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7EA6BF3-219C-48D4-843C-6B20F2504C94}" type="slidenum">
              <a:rPr lang="en-GB" altLang="en-US" sz="1200"/>
              <a:pPr/>
              <a:t>17</a:t>
            </a:fld>
            <a:endParaRPr lang="en-GB" altLang="en-US" sz="1200"/>
          </a:p>
        </p:txBody>
      </p:sp>
      <p:sp>
        <p:nvSpPr>
          <p:cNvPr id="9219" name="Rectangle 2"/>
          <p:cNvSpPr>
            <a:spLocks noGrp="1" noRot="1" noChangeAspect="1" noChangeArrowheads="1" noTextEdit="1"/>
          </p:cNvSpPr>
          <p:nvPr>
            <p:ph type="sldImg"/>
          </p:nvPr>
        </p:nvSpPr>
        <p:spPr>
          <a:xfrm>
            <a:off x="962025" y="773113"/>
            <a:ext cx="4845050" cy="3633787"/>
          </a:xfrm>
          <a:prstGeom prst="rect">
            <a:avLst/>
          </a:prstGeo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10107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63DA2B-28DF-41C8-B95E-03766C1122F6}" type="slidenum">
              <a:rPr lang="en-GB" altLang="en-US" sz="1200"/>
              <a:pPr/>
              <a:t>18</a:t>
            </a:fld>
            <a:endParaRPr lang="en-GB" altLang="en-US" sz="1200"/>
          </a:p>
        </p:txBody>
      </p:sp>
      <p:sp>
        <p:nvSpPr>
          <p:cNvPr id="11267" name="Rectangle 2"/>
          <p:cNvSpPr>
            <a:spLocks noGrp="1" noRot="1" noChangeAspect="1" noChangeArrowheads="1" noTextEdit="1"/>
          </p:cNvSpPr>
          <p:nvPr>
            <p:ph type="sldImg"/>
          </p:nvPr>
        </p:nvSpPr>
        <p:spPr>
          <a:xfrm>
            <a:off x="962025" y="773113"/>
            <a:ext cx="4845050" cy="3633787"/>
          </a:xfrm>
          <a:prstGeom prst="rect">
            <a:avLst/>
          </a:prstGeo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735454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C73CEACD-8D40-48A2-B371-A21C45102D06}" type="slidenum">
              <a:rPr lang="en-GB" altLang="en-US" sz="1200"/>
              <a:pPr/>
              <a:t>19</a:t>
            </a:fld>
            <a:endParaRPr lang="en-GB" altLang="en-US" sz="1200"/>
          </a:p>
        </p:txBody>
      </p:sp>
      <p:sp>
        <p:nvSpPr>
          <p:cNvPr id="33795" name="Rectangle 2"/>
          <p:cNvSpPr>
            <a:spLocks noGrp="1" noRot="1" noChangeAspect="1" noChangeArrowheads="1" noTextEdit="1"/>
          </p:cNvSpPr>
          <p:nvPr>
            <p:ph type="sldImg"/>
          </p:nvPr>
        </p:nvSpPr>
        <p:spPr>
          <a:xfrm>
            <a:off x="977900" y="777875"/>
            <a:ext cx="4879975" cy="3660775"/>
          </a:xfrm>
          <a:prstGeom prst="rect">
            <a:avLst/>
          </a:prstGeo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74632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p:cNvSpPr>
          <p:nvPr>
            <p:ph type="body"/>
          </p:nvPr>
        </p:nvSpPr>
        <p:spPr>
          <a:xfrm>
            <a:off x="685800" y="4343400"/>
            <a:ext cx="5486040" cy="4114440"/>
          </a:xfrm>
          <a:prstGeom prst="rect">
            <a:avLst/>
          </a:prstGeom>
        </p:spPr>
        <p:txBody>
          <a:bodyPr/>
          <a:lstStyle/>
          <a:p>
            <a:r>
              <a:rPr lang="en-GB"/>
              <a:t>From http://serc.carleton.edu/eet/envisioningclimatechange/part_2.html</a:t>
            </a:r>
            <a:endParaRPr/>
          </a:p>
        </p:txBody>
      </p:sp>
      <p:sp>
        <p:nvSpPr>
          <p:cNvPr id="139" name="TextShape 2"/>
          <p:cNvSpPr txBox="1"/>
          <p:nvPr/>
        </p:nvSpPr>
        <p:spPr>
          <a:xfrm>
            <a:off x="3884760" y="8685360"/>
            <a:ext cx="2971440" cy="456840"/>
          </a:xfrm>
          <a:prstGeom prst="rect">
            <a:avLst/>
          </a:prstGeom>
        </p:spPr>
        <p:txBody>
          <a:bodyPr anchor="b"/>
          <a:lstStyle/>
          <a:p>
            <a:pPr>
              <a:lnSpc>
                <a:spcPct val="100000"/>
              </a:lnSpc>
            </a:pPr>
            <a:fld id="{F4DC47E8-A668-483C-B294-9ADF297E28B5}" type="slidenum">
              <a:rPr lang="en-GB" sz="1200">
                <a:solidFill>
                  <a:srgbClr val="000005"/>
                </a:solidFill>
                <a:latin typeface="Arial"/>
                <a:ea typeface="+mn-ea"/>
              </a:rPr>
              <a:t>20</a:t>
            </a:fld>
            <a:endParaRPr/>
          </a:p>
        </p:txBody>
      </p:sp>
    </p:spTree>
    <p:extLst>
      <p:ext uri="{BB962C8B-B14F-4D97-AF65-F5344CB8AC3E}">
        <p14:creationId xmlns:p14="http://schemas.microsoft.com/office/powerpoint/2010/main" val="2687044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BFD9886-D23D-42BA-BB8A-4B7568F8C552}" type="slidenum">
              <a:rPr lang="en-GB" altLang="en-US" sz="1200"/>
              <a:pPr/>
              <a:t>21</a:t>
            </a:fld>
            <a:endParaRPr lang="en-GB" altLang="en-US" sz="1200"/>
          </a:p>
        </p:txBody>
      </p:sp>
      <p:sp>
        <p:nvSpPr>
          <p:cNvPr id="23555" name="Rectangle 2"/>
          <p:cNvSpPr>
            <a:spLocks noChangeArrowheads="1"/>
          </p:cNvSpPr>
          <p:nvPr/>
        </p:nvSpPr>
        <p:spPr bwMode="auto">
          <a:xfrm>
            <a:off x="3789363" y="0"/>
            <a:ext cx="29416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3556" name="Rectangle 3"/>
          <p:cNvSpPr>
            <a:spLocks noChangeArrowheads="1"/>
          </p:cNvSpPr>
          <p:nvPr/>
        </p:nvSpPr>
        <p:spPr bwMode="auto">
          <a:xfrm>
            <a:off x="3816350" y="9545638"/>
            <a:ext cx="291306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GB" altLang="en-US" sz="1200">
                <a:latin typeface="Bookman" pitchFamily="18" charset="0"/>
              </a:rPr>
              <a:t>6</a:t>
            </a:r>
          </a:p>
        </p:txBody>
      </p:sp>
      <p:sp>
        <p:nvSpPr>
          <p:cNvPr id="23557" name="Rectangle 4"/>
          <p:cNvSpPr>
            <a:spLocks noChangeArrowheads="1"/>
          </p:cNvSpPr>
          <p:nvPr/>
        </p:nvSpPr>
        <p:spPr bwMode="auto">
          <a:xfrm>
            <a:off x="0" y="9363075"/>
            <a:ext cx="29416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3558" name="Rectangle 5"/>
          <p:cNvSpPr>
            <a:spLocks noChangeArrowheads="1"/>
          </p:cNvSpPr>
          <p:nvPr/>
        </p:nvSpPr>
        <p:spPr bwMode="auto">
          <a:xfrm>
            <a:off x="0" y="0"/>
            <a:ext cx="29416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3559" name="Rectangle 6"/>
          <p:cNvSpPr>
            <a:spLocks noGrp="1" noRot="1" noChangeAspect="1" noChangeArrowheads="1" noTextEdit="1"/>
          </p:cNvSpPr>
          <p:nvPr>
            <p:ph type="sldImg"/>
          </p:nvPr>
        </p:nvSpPr>
        <p:spPr>
          <a:xfrm>
            <a:off x="912813" y="746125"/>
            <a:ext cx="4908550" cy="3681413"/>
          </a:xfrm>
          <a:prstGeom prst="rect">
            <a:avLst/>
          </a:prstGeom>
          <a:ln w="12700" cap="flat"/>
        </p:spPr>
      </p:sp>
      <p:sp>
        <p:nvSpPr>
          <p:cNvPr id="23560" name="Rectangle 7"/>
          <p:cNvSpPr>
            <a:spLocks noGrp="1" noChangeArrowheads="1"/>
          </p:cNvSpPr>
          <p:nvPr>
            <p:ph type="body" idx="1"/>
          </p:nvPr>
        </p:nvSpPr>
        <p:spPr>
          <a:xfrm>
            <a:off x="900113" y="4684713"/>
            <a:ext cx="4930775" cy="271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endParaRPr lang="en-US" altLang="en-US" smtClean="0"/>
          </a:p>
        </p:txBody>
      </p:sp>
    </p:spTree>
    <p:extLst>
      <p:ext uri="{BB962C8B-B14F-4D97-AF65-F5344CB8AC3E}">
        <p14:creationId xmlns:p14="http://schemas.microsoft.com/office/powerpoint/2010/main" val="2779729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726D7-0896-0A4A-85CC-38ED4FDA6D92}" type="slidenum">
              <a:rPr lang="en-US" smtClean="0"/>
              <a:t>2</a:t>
            </a:fld>
            <a:endParaRPr lang="en-US"/>
          </a:p>
        </p:txBody>
      </p:sp>
    </p:spTree>
    <p:extLst>
      <p:ext uri="{BB962C8B-B14F-4D97-AF65-F5344CB8AC3E}">
        <p14:creationId xmlns:p14="http://schemas.microsoft.com/office/powerpoint/2010/main" val="2440488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96 * 73 *19 </a:t>
            </a:r>
            <a:r>
              <a:rPr lang="en-GB" dirty="0" err="1" smtClean="0"/>
              <a:t>gridcells</a:t>
            </a:r>
            <a:r>
              <a:rPr lang="en-GB" dirty="0" smtClean="0"/>
              <a:t> in atmosphere.  ~150,000</a:t>
            </a:r>
          </a:p>
          <a:p>
            <a:r>
              <a:rPr lang="en-GB" dirty="0" smtClean="0"/>
              <a:t>Every 30 minutes</a:t>
            </a:r>
            <a:endParaRPr lang="en-GB" dirty="0"/>
          </a:p>
        </p:txBody>
      </p:sp>
      <p:sp>
        <p:nvSpPr>
          <p:cNvPr id="4" name="Slide Number Placeholder 3"/>
          <p:cNvSpPr>
            <a:spLocks noGrp="1"/>
          </p:cNvSpPr>
          <p:nvPr>
            <p:ph type="sldNum" idx="10"/>
          </p:nvPr>
        </p:nvSpPr>
        <p:spPr/>
        <p:txBody>
          <a:bodyPr/>
          <a:lstStyle/>
          <a:p>
            <a:pPr algn="r"/>
            <a:fld id="{BD62B487-440B-44A3-B160-B2F11CC52DD6}" type="slidenum">
              <a:rPr lang="en-GB" smtClean="0"/>
              <a:t>22</a:t>
            </a:fld>
            <a:endParaRPr lang="en-GB"/>
          </a:p>
        </p:txBody>
      </p:sp>
    </p:spTree>
    <p:extLst>
      <p:ext uri="{BB962C8B-B14F-4D97-AF65-F5344CB8AC3E}">
        <p14:creationId xmlns:p14="http://schemas.microsoft.com/office/powerpoint/2010/main" val="3897192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977900" y="777875"/>
            <a:ext cx="4879975" cy="3660775"/>
          </a:xfrm>
          <a:prstGeom prst="rect">
            <a:avLst/>
          </a:prstGeom>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B6EFE5E1-6D96-4B2E-83FB-55FE81980B4F}" type="slidenum">
              <a:rPr lang="en-GB" altLang="en-US" sz="1200"/>
              <a:pPr/>
              <a:t>24</a:t>
            </a:fld>
            <a:endParaRPr lang="en-GB" altLang="en-US" sz="1200"/>
          </a:p>
        </p:txBody>
      </p:sp>
    </p:spTree>
    <p:extLst>
      <p:ext uri="{BB962C8B-B14F-4D97-AF65-F5344CB8AC3E}">
        <p14:creationId xmlns:p14="http://schemas.microsoft.com/office/powerpoint/2010/main" val="271435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2976A0C-51B1-4C88-AAF4-0ACDE517642C}" type="slidenum">
              <a:rPr lang="en-GB" altLang="en-US" sz="1200"/>
              <a:pPr/>
              <a:t>26</a:t>
            </a:fld>
            <a:endParaRPr lang="en-GB" altLang="en-US" sz="1200"/>
          </a:p>
        </p:txBody>
      </p:sp>
      <p:sp>
        <p:nvSpPr>
          <p:cNvPr id="31747" name="Rectangle 2"/>
          <p:cNvSpPr>
            <a:spLocks noGrp="1" noRot="1" noChangeAspect="1" noChangeArrowheads="1" noTextEdit="1"/>
          </p:cNvSpPr>
          <p:nvPr>
            <p:ph type="sldImg"/>
          </p:nvPr>
        </p:nvSpPr>
        <p:spPr>
          <a:xfrm>
            <a:off x="962025" y="773113"/>
            <a:ext cx="4845050" cy="3633787"/>
          </a:xfrm>
          <a:prstGeom prst="rect">
            <a:avLst/>
          </a:prstGeo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1505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A8BD66-D84F-41B0-8142-F7024C6ED068}" type="slidenum">
              <a:rPr lang="en-GB" altLang="en-US" sz="1200"/>
              <a:pPr/>
              <a:t>27</a:t>
            </a:fld>
            <a:endParaRPr lang="en-GB" altLang="en-US" sz="1200"/>
          </a:p>
        </p:txBody>
      </p:sp>
      <p:sp>
        <p:nvSpPr>
          <p:cNvPr id="25603" name="Rectangle 2"/>
          <p:cNvSpPr>
            <a:spLocks noGrp="1" noRot="1" noChangeAspect="1" noChangeArrowheads="1" noTextEdit="1"/>
          </p:cNvSpPr>
          <p:nvPr>
            <p:ph type="sldImg"/>
          </p:nvPr>
        </p:nvSpPr>
        <p:spPr>
          <a:xfrm>
            <a:off x="962025" y="773113"/>
            <a:ext cx="4845050" cy="3633787"/>
          </a:xfrm>
          <a:prstGeom prst="rect">
            <a:avLst/>
          </a:prstGeo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738973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eaLnBrk="0" hangingPunct="0">
              <a:defRPr sz="2400" b="1">
                <a:solidFill>
                  <a:schemeClr val="tx1"/>
                </a:solidFill>
                <a:latin typeface="Tahoma" panose="020B0604030504040204" pitchFamily="34" charset="0"/>
                <a:cs typeface="Times New Roman" panose="02020603050405020304" pitchFamily="18" charset="0"/>
              </a:defRPr>
            </a:lvl1pPr>
            <a:lvl2pPr marL="742950" indent="-285750" defTabSz="981075" eaLnBrk="0" hangingPunct="0">
              <a:defRPr sz="2400" b="1">
                <a:solidFill>
                  <a:schemeClr val="tx1"/>
                </a:solidFill>
                <a:latin typeface="Tahoma" panose="020B0604030504040204" pitchFamily="34" charset="0"/>
                <a:cs typeface="Times New Roman" panose="02020603050405020304" pitchFamily="18" charset="0"/>
              </a:defRPr>
            </a:lvl2pPr>
            <a:lvl3pPr marL="1143000" indent="-228600" defTabSz="981075" eaLnBrk="0" hangingPunct="0">
              <a:defRPr sz="2400" b="1">
                <a:solidFill>
                  <a:schemeClr val="tx1"/>
                </a:solidFill>
                <a:latin typeface="Tahoma" panose="020B0604030504040204" pitchFamily="34" charset="0"/>
                <a:cs typeface="Times New Roman" panose="02020603050405020304" pitchFamily="18" charset="0"/>
              </a:defRPr>
            </a:lvl3pPr>
            <a:lvl4pPr marL="1600200" indent="-228600" defTabSz="981075" eaLnBrk="0" hangingPunct="0">
              <a:defRPr sz="2400" b="1">
                <a:solidFill>
                  <a:schemeClr val="tx1"/>
                </a:solidFill>
                <a:latin typeface="Tahoma" panose="020B0604030504040204" pitchFamily="34" charset="0"/>
                <a:cs typeface="Times New Roman" panose="02020603050405020304" pitchFamily="18" charset="0"/>
              </a:defRPr>
            </a:lvl4pPr>
            <a:lvl5pPr marL="2057400" indent="-228600" defTabSz="981075" eaLnBrk="0" hangingPunct="0">
              <a:defRPr sz="2400" b="1">
                <a:solidFill>
                  <a:schemeClr val="tx1"/>
                </a:solidFill>
                <a:latin typeface="Tahoma" panose="020B0604030504040204" pitchFamily="34" charset="0"/>
                <a:cs typeface="Times New Roman" panose="02020603050405020304" pitchFamily="18" charset="0"/>
              </a:defRPr>
            </a:lvl5pPr>
            <a:lvl6pPr marL="25146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fld id="{EE8CF88B-5B22-4C55-B665-4C7EEA3F84FB}" type="slidenum">
              <a:rPr lang="en-GB" altLang="en-US" sz="1300" b="0">
                <a:latin typeface="Times New Roman" panose="02020603050405020304" pitchFamily="18" charset="0"/>
              </a:rPr>
              <a:pPr eaLnBrk="1" hangingPunct="1"/>
              <a:t>28</a:t>
            </a:fld>
            <a:endParaRPr lang="en-GB" altLang="en-US" sz="1300" b="0">
              <a:latin typeface="Times New Roman" panose="02020603050405020304" pitchFamily="18" charset="0"/>
            </a:endParaRPr>
          </a:p>
        </p:txBody>
      </p:sp>
      <p:sp>
        <p:nvSpPr>
          <p:cNvPr id="58371" name="Rectangle 2"/>
          <p:cNvSpPr>
            <a:spLocks noGrp="1" noRot="1" noChangeAspect="1" noChangeArrowheads="1" noTextEdit="1"/>
          </p:cNvSpPr>
          <p:nvPr>
            <p:ph type="sldImg"/>
          </p:nvPr>
        </p:nvSpPr>
        <p:spPr>
          <a:xfrm>
            <a:off x="990600" y="766763"/>
            <a:ext cx="5118100" cy="3838575"/>
          </a:xfrm>
          <a:prstGeom prst="rect">
            <a:avLst/>
          </a:prstGeo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13082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eaLnBrk="0" hangingPunct="0">
              <a:defRPr sz="2400" b="1">
                <a:solidFill>
                  <a:schemeClr val="tx1"/>
                </a:solidFill>
                <a:latin typeface="Tahoma" panose="020B0604030504040204" pitchFamily="34" charset="0"/>
                <a:cs typeface="Times New Roman" panose="02020603050405020304" pitchFamily="18" charset="0"/>
              </a:defRPr>
            </a:lvl1pPr>
            <a:lvl2pPr marL="742950" indent="-285750" defTabSz="981075" eaLnBrk="0" hangingPunct="0">
              <a:defRPr sz="2400" b="1">
                <a:solidFill>
                  <a:schemeClr val="tx1"/>
                </a:solidFill>
                <a:latin typeface="Tahoma" panose="020B0604030504040204" pitchFamily="34" charset="0"/>
                <a:cs typeface="Times New Roman" panose="02020603050405020304" pitchFamily="18" charset="0"/>
              </a:defRPr>
            </a:lvl2pPr>
            <a:lvl3pPr marL="1143000" indent="-228600" defTabSz="981075" eaLnBrk="0" hangingPunct="0">
              <a:defRPr sz="2400" b="1">
                <a:solidFill>
                  <a:schemeClr val="tx1"/>
                </a:solidFill>
                <a:latin typeface="Tahoma" panose="020B0604030504040204" pitchFamily="34" charset="0"/>
                <a:cs typeface="Times New Roman" panose="02020603050405020304" pitchFamily="18" charset="0"/>
              </a:defRPr>
            </a:lvl3pPr>
            <a:lvl4pPr marL="1600200" indent="-228600" defTabSz="981075" eaLnBrk="0" hangingPunct="0">
              <a:defRPr sz="2400" b="1">
                <a:solidFill>
                  <a:schemeClr val="tx1"/>
                </a:solidFill>
                <a:latin typeface="Tahoma" panose="020B0604030504040204" pitchFamily="34" charset="0"/>
                <a:cs typeface="Times New Roman" panose="02020603050405020304" pitchFamily="18" charset="0"/>
              </a:defRPr>
            </a:lvl4pPr>
            <a:lvl5pPr marL="2057400" indent="-228600" defTabSz="981075" eaLnBrk="0" hangingPunct="0">
              <a:defRPr sz="2400" b="1">
                <a:solidFill>
                  <a:schemeClr val="tx1"/>
                </a:solidFill>
                <a:latin typeface="Tahoma" panose="020B0604030504040204" pitchFamily="34" charset="0"/>
                <a:cs typeface="Times New Roman" panose="02020603050405020304" pitchFamily="18" charset="0"/>
              </a:defRPr>
            </a:lvl5pPr>
            <a:lvl6pPr marL="25146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fld id="{03D1E44C-F12B-490C-AF54-8682C1C0192D}" type="slidenum">
              <a:rPr lang="en-GB" altLang="en-US" sz="1300" b="0">
                <a:latin typeface="Times New Roman" panose="02020603050405020304" pitchFamily="18" charset="0"/>
              </a:rPr>
              <a:pPr eaLnBrk="1" hangingPunct="1"/>
              <a:t>29</a:t>
            </a:fld>
            <a:endParaRPr lang="en-GB" altLang="en-US" sz="1300" b="0">
              <a:latin typeface="Times New Roman" panose="02020603050405020304" pitchFamily="18" charset="0"/>
            </a:endParaRPr>
          </a:p>
        </p:txBody>
      </p:sp>
      <p:sp>
        <p:nvSpPr>
          <p:cNvPr id="59395" name="Rectangle 2"/>
          <p:cNvSpPr>
            <a:spLocks noGrp="1" noRot="1" noChangeAspect="1" noChangeArrowheads="1" noTextEdit="1"/>
          </p:cNvSpPr>
          <p:nvPr>
            <p:ph type="sldImg"/>
          </p:nvPr>
        </p:nvSpPr>
        <p:spPr>
          <a:xfrm>
            <a:off x="990600" y="766763"/>
            <a:ext cx="5118100" cy="3838575"/>
          </a:xfrm>
          <a:prstGeom prst="rect">
            <a:avLst/>
          </a:prstGeo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613698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eaLnBrk="0" hangingPunct="0">
              <a:defRPr sz="2400" b="1">
                <a:solidFill>
                  <a:schemeClr val="tx1"/>
                </a:solidFill>
                <a:latin typeface="Tahoma" panose="020B0604030504040204" pitchFamily="34" charset="0"/>
                <a:cs typeface="Times New Roman" panose="02020603050405020304" pitchFamily="18" charset="0"/>
              </a:defRPr>
            </a:lvl1pPr>
            <a:lvl2pPr marL="742950" indent="-285750" defTabSz="981075" eaLnBrk="0" hangingPunct="0">
              <a:defRPr sz="2400" b="1">
                <a:solidFill>
                  <a:schemeClr val="tx1"/>
                </a:solidFill>
                <a:latin typeface="Tahoma" panose="020B0604030504040204" pitchFamily="34" charset="0"/>
                <a:cs typeface="Times New Roman" panose="02020603050405020304" pitchFamily="18" charset="0"/>
              </a:defRPr>
            </a:lvl2pPr>
            <a:lvl3pPr marL="1143000" indent="-228600" defTabSz="981075" eaLnBrk="0" hangingPunct="0">
              <a:defRPr sz="2400" b="1">
                <a:solidFill>
                  <a:schemeClr val="tx1"/>
                </a:solidFill>
                <a:latin typeface="Tahoma" panose="020B0604030504040204" pitchFamily="34" charset="0"/>
                <a:cs typeface="Times New Roman" panose="02020603050405020304" pitchFamily="18" charset="0"/>
              </a:defRPr>
            </a:lvl3pPr>
            <a:lvl4pPr marL="1600200" indent="-228600" defTabSz="981075" eaLnBrk="0" hangingPunct="0">
              <a:defRPr sz="2400" b="1">
                <a:solidFill>
                  <a:schemeClr val="tx1"/>
                </a:solidFill>
                <a:latin typeface="Tahoma" panose="020B0604030504040204" pitchFamily="34" charset="0"/>
                <a:cs typeface="Times New Roman" panose="02020603050405020304" pitchFamily="18" charset="0"/>
              </a:defRPr>
            </a:lvl4pPr>
            <a:lvl5pPr marL="2057400" indent="-228600" defTabSz="981075" eaLnBrk="0" hangingPunct="0">
              <a:defRPr sz="2400" b="1">
                <a:solidFill>
                  <a:schemeClr val="tx1"/>
                </a:solidFill>
                <a:latin typeface="Tahoma" panose="020B0604030504040204" pitchFamily="34" charset="0"/>
                <a:cs typeface="Times New Roman" panose="02020603050405020304" pitchFamily="18" charset="0"/>
              </a:defRPr>
            </a:lvl5pPr>
            <a:lvl6pPr marL="25146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fld id="{75ED1E64-84D9-4307-BB14-EB7DE4ED05AA}" type="slidenum">
              <a:rPr lang="en-GB" altLang="en-US" sz="1300" b="0">
                <a:latin typeface="Times New Roman" panose="02020603050405020304" pitchFamily="18" charset="0"/>
              </a:rPr>
              <a:pPr eaLnBrk="1" hangingPunct="1"/>
              <a:t>30</a:t>
            </a:fld>
            <a:endParaRPr lang="en-GB" altLang="en-US" sz="1300" b="0">
              <a:latin typeface="Times New Roman" panose="02020603050405020304" pitchFamily="18" charset="0"/>
            </a:endParaRPr>
          </a:p>
        </p:txBody>
      </p:sp>
      <p:sp>
        <p:nvSpPr>
          <p:cNvPr id="57347" name="Rectangle 2"/>
          <p:cNvSpPr>
            <a:spLocks noGrp="1" noRot="1" noChangeAspect="1" noChangeArrowheads="1" noTextEdit="1"/>
          </p:cNvSpPr>
          <p:nvPr>
            <p:ph type="sldImg"/>
          </p:nvPr>
        </p:nvSpPr>
        <p:spPr>
          <a:xfrm>
            <a:off x="990600" y="766763"/>
            <a:ext cx="5118100" cy="3838575"/>
          </a:xfrm>
          <a:prstGeom prst="rect">
            <a:avLst/>
          </a:prstGeo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503746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977900" y="777875"/>
            <a:ext cx="4879975" cy="3660775"/>
          </a:xfrm>
          <a:prstGeom prst="rect">
            <a:avLst/>
          </a:prstGeo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Figure TS.16: </a:t>
            </a:r>
            <a:r>
              <a:rPr lang="en-US" altLang="en-US" smtClean="0"/>
              <a:t>Maps of multi-model results for the scenarios RCP2.6, RCP4.5, RCP6.0 and RCP8.5 in 2081–2100 of average percent change in mean precipitation. Changes are shown relative to 1986–2005. The number of CMIP5 models to calculate the multi-model mean is indicated in the upper right corner of each panel. Hatching indicates regions where the multi model mean signal is less than one standard deviation of internal variability. Stippling indicates regions where the multi model mean signal is greater than two standard deviations of internal variability and where 90% of models agree on the sign of change (see Box 12.1). {Figure 12.22; Annex I} </a:t>
            </a:r>
          </a:p>
          <a:p>
            <a:endParaRPr lang="en-US" altLang="en-US"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FB811A9D-DA6D-4157-B611-346E3EB13C9E}" type="slidenum">
              <a:rPr lang="en-GB" altLang="en-US" sz="1200"/>
              <a:pPr/>
              <a:t>32</a:t>
            </a:fld>
            <a:endParaRPr lang="en-GB" altLang="en-US" sz="1200"/>
          </a:p>
        </p:txBody>
      </p:sp>
    </p:spTree>
    <p:extLst>
      <p:ext uri="{BB962C8B-B14F-4D97-AF65-F5344CB8AC3E}">
        <p14:creationId xmlns:p14="http://schemas.microsoft.com/office/powerpoint/2010/main" val="1306745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fld id="{929D5B50-B3C7-4B3C-9193-5CD99C06309F}" type="slidenum">
              <a:rPr lang="en-GB" altLang="en-US" sz="1200" b="0">
                <a:latin typeface="Times New Roman" panose="02020603050405020304" pitchFamily="18" charset="0"/>
              </a:rPr>
              <a:pPr/>
              <a:t>42</a:t>
            </a:fld>
            <a:endParaRPr lang="en-GB" altLang="en-US" sz="1200" b="0">
              <a:latin typeface="Times New Roman" panose="02020603050405020304" pitchFamily="18" charset="0"/>
            </a:endParaRPr>
          </a:p>
        </p:txBody>
      </p:sp>
      <p:sp>
        <p:nvSpPr>
          <p:cNvPr id="43011" name="Rectangle 2"/>
          <p:cNvSpPr>
            <a:spLocks noGrp="1" noRot="1" noChangeAspect="1" noChangeArrowheads="1" noTextEdit="1"/>
          </p:cNvSpPr>
          <p:nvPr>
            <p:ph type="sldImg"/>
          </p:nvPr>
        </p:nvSpPr>
        <p:spPr>
          <a:xfrm>
            <a:off x="1143000" y="685800"/>
            <a:ext cx="4572000" cy="3429000"/>
          </a:xfrm>
          <a:prstGeom prst="rect">
            <a:avLst/>
          </a:prstGeom>
          <a:ln/>
        </p:spPr>
      </p:sp>
      <p:sp>
        <p:nvSpPr>
          <p:cNvPr id="430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48944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fld id="{E61F4B78-BAE6-48E1-A741-B85848FA23C0}" type="slidenum">
              <a:rPr lang="en-GB" altLang="en-US" sz="1200" b="0">
                <a:latin typeface="Times New Roman" panose="02020603050405020304" pitchFamily="18" charset="0"/>
              </a:rPr>
              <a:pPr/>
              <a:t>43</a:t>
            </a:fld>
            <a:endParaRPr lang="en-GB" altLang="en-US" sz="1200" b="0">
              <a:latin typeface="Times New Roman" panose="02020603050405020304" pitchFamily="18" charset="0"/>
            </a:endParaRPr>
          </a:p>
        </p:txBody>
      </p:sp>
      <p:sp>
        <p:nvSpPr>
          <p:cNvPr id="45059" name="Rectangle 2"/>
          <p:cNvSpPr>
            <a:spLocks noGrp="1" noRot="1" noChangeAspect="1" noChangeArrowheads="1" noTextEdit="1"/>
          </p:cNvSpPr>
          <p:nvPr>
            <p:ph type="sldImg"/>
          </p:nvPr>
        </p:nvSpPr>
        <p:spPr>
          <a:xfrm>
            <a:off x="1143000" y="685800"/>
            <a:ext cx="4572000" cy="3429000"/>
          </a:xfrm>
          <a:prstGeom prst="rect">
            <a:avLst/>
          </a:prstGeom>
          <a:ln/>
        </p:spPr>
      </p:sp>
      <p:sp>
        <p:nvSpPr>
          <p:cNvPr id="450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44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726D7-0896-0A4A-85CC-38ED4FDA6D92}" type="slidenum">
              <a:rPr lang="en-US" smtClean="0"/>
              <a:t>3</a:t>
            </a:fld>
            <a:endParaRPr lang="en-US"/>
          </a:p>
        </p:txBody>
      </p:sp>
    </p:spTree>
    <p:extLst>
      <p:ext uri="{BB962C8B-B14F-4D97-AF65-F5344CB8AC3E}">
        <p14:creationId xmlns:p14="http://schemas.microsoft.com/office/powerpoint/2010/main" val="914557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fld id="{EF2E0D6E-E806-49CA-ADAD-89EF032F210B}" type="slidenum">
              <a:rPr lang="en-GB" altLang="en-US" sz="1200" b="0">
                <a:latin typeface="Times New Roman" panose="02020603050405020304" pitchFamily="18" charset="0"/>
              </a:rPr>
              <a:pPr/>
              <a:t>44</a:t>
            </a:fld>
            <a:endParaRPr lang="en-GB" altLang="en-US" sz="1200" b="0">
              <a:latin typeface="Times New Roman" panose="02020603050405020304" pitchFamily="18" charset="0"/>
            </a:endParaRPr>
          </a:p>
        </p:txBody>
      </p:sp>
      <p:sp>
        <p:nvSpPr>
          <p:cNvPr id="47107" name="Rectangle 2"/>
          <p:cNvSpPr>
            <a:spLocks noGrp="1" noRot="1" noChangeAspect="1" noChangeArrowheads="1" noTextEdit="1"/>
          </p:cNvSpPr>
          <p:nvPr>
            <p:ph type="sldImg"/>
          </p:nvPr>
        </p:nvSpPr>
        <p:spPr>
          <a:xfrm>
            <a:off x="1143000" y="685800"/>
            <a:ext cx="4572000" cy="3429000"/>
          </a:xfrm>
          <a:prstGeom prst="rect">
            <a:avLst/>
          </a:prstGeom>
          <a:ln/>
        </p:spPr>
      </p:sp>
      <p:sp>
        <p:nvSpPr>
          <p:cNvPr id="471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96259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fld id="{D40B530F-CF2A-4EA0-B290-974BE3F899B4}" type="slidenum">
              <a:rPr lang="en-GB" altLang="en-US" sz="1200" b="0">
                <a:latin typeface="Times New Roman" panose="02020603050405020304" pitchFamily="18" charset="0"/>
              </a:rPr>
              <a:pPr/>
              <a:t>45</a:t>
            </a:fld>
            <a:endParaRPr lang="en-GB" altLang="en-US" sz="1200" b="0">
              <a:latin typeface="Times New Roman" panose="02020603050405020304" pitchFamily="18" charset="0"/>
            </a:endParaRPr>
          </a:p>
        </p:txBody>
      </p:sp>
      <p:sp>
        <p:nvSpPr>
          <p:cNvPr id="49155" name="Rectangle 2"/>
          <p:cNvSpPr>
            <a:spLocks noGrp="1" noRot="1" noChangeAspect="1" noChangeArrowheads="1" noTextEdit="1"/>
          </p:cNvSpPr>
          <p:nvPr>
            <p:ph type="sldImg"/>
          </p:nvPr>
        </p:nvSpPr>
        <p:spPr>
          <a:xfrm>
            <a:off x="1143000" y="685800"/>
            <a:ext cx="4572000" cy="3429000"/>
          </a:xfrm>
          <a:prstGeom prst="rect">
            <a:avLst/>
          </a:prstGeom>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265733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fld id="{E5008D08-7741-4B30-8EB6-EE6463BA6030}" type="slidenum">
              <a:rPr lang="en-GB" altLang="en-US" sz="1200" b="0">
                <a:latin typeface="Times New Roman" panose="02020603050405020304" pitchFamily="18" charset="0"/>
              </a:rPr>
              <a:pPr/>
              <a:t>46</a:t>
            </a:fld>
            <a:endParaRPr lang="en-GB" altLang="en-US" sz="1200" b="0">
              <a:latin typeface="Times New Roman" panose="02020603050405020304" pitchFamily="18" charset="0"/>
            </a:endParaRPr>
          </a:p>
        </p:txBody>
      </p:sp>
      <p:sp>
        <p:nvSpPr>
          <p:cNvPr id="55299" name="Rectangle 2"/>
          <p:cNvSpPr>
            <a:spLocks noGrp="1" noRot="1" noChangeAspect="1" noChangeArrowheads="1" noTextEdit="1"/>
          </p:cNvSpPr>
          <p:nvPr>
            <p:ph type="sldImg"/>
          </p:nvPr>
        </p:nvSpPr>
        <p:spPr>
          <a:xfrm>
            <a:off x="1143000" y="685800"/>
            <a:ext cx="4572000" cy="3429000"/>
          </a:xfrm>
          <a:prstGeom prst="rect">
            <a:avLst/>
          </a:prstGeom>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14345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726D7-0896-0A4A-85CC-38ED4FDA6D92}" type="slidenum">
              <a:rPr lang="en-US" smtClean="0"/>
              <a:t>4</a:t>
            </a:fld>
            <a:endParaRPr lang="en-US"/>
          </a:p>
        </p:txBody>
      </p:sp>
    </p:spTree>
    <p:extLst>
      <p:ext uri="{BB962C8B-B14F-4D97-AF65-F5344CB8AC3E}">
        <p14:creationId xmlns:p14="http://schemas.microsoft.com/office/powerpoint/2010/main" val="43580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726D7-0896-0A4A-85CC-38ED4FDA6D9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9764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726D7-0896-0A4A-85CC-38ED4FDA6D9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18223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726D7-0896-0A4A-85CC-38ED4FDA6D9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101912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E726D7-0896-0A4A-85CC-38ED4FDA6D9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6853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a:prstGeom prst="rect">
            <a:avLst/>
          </a:prstGeom>
        </p:spPr>
      </p:sp>
      <p:sp>
        <p:nvSpPr>
          <p:cNvPr id="3" name="Notes Placeholder 2"/>
          <p:cNvSpPr>
            <a:spLocks noGrp="1"/>
          </p:cNvSpPr>
          <p:nvPr>
            <p:ph type="body" idx="1"/>
          </p:nvPr>
        </p:nvSpPr>
        <p:spPr/>
        <p:txBody>
          <a:bodyPr/>
          <a:lstStyle/>
          <a:p>
            <a:pPr marL="285750" indent="-285750">
              <a:buFontTx/>
              <a:buChar char="-"/>
            </a:pPr>
            <a:r>
              <a:rPr lang="en-US" dirty="0" smtClean="0"/>
              <a:t>Seismic research focuses on the identification and separation of volcanic seismic signals and their attribution to distinct volcanic processes such as magma ascent, </a:t>
            </a:r>
            <a:r>
              <a:rPr lang="en-US" dirty="0" err="1" smtClean="0"/>
              <a:t>pressurisation</a:t>
            </a:r>
            <a:r>
              <a:rPr lang="en-US" dirty="0" smtClean="0"/>
              <a:t> and magma extrusion. </a:t>
            </a:r>
          </a:p>
          <a:p>
            <a:pPr marL="285750" indent="-285750">
              <a:buFontTx/>
              <a:buChar char="-"/>
            </a:pPr>
            <a:r>
              <a:rPr lang="en-US" dirty="0" smtClean="0"/>
              <a:t>Deformation and </a:t>
            </a:r>
            <a:r>
              <a:rPr lang="en-US" dirty="0" err="1" smtClean="0"/>
              <a:t>InSAR</a:t>
            </a:r>
            <a:r>
              <a:rPr lang="en-US" dirty="0" smtClean="0"/>
              <a:t> to remotely monitor eruptions and magma movements within the crust. </a:t>
            </a:r>
          </a:p>
          <a:p>
            <a:endParaRPr lang="en-US" dirty="0"/>
          </a:p>
        </p:txBody>
      </p:sp>
      <p:sp>
        <p:nvSpPr>
          <p:cNvPr id="4" name="Slide Number Placeholder 3"/>
          <p:cNvSpPr>
            <a:spLocks noGrp="1"/>
          </p:cNvSpPr>
          <p:nvPr>
            <p:ph type="sldNum" sz="quarter" idx="10"/>
          </p:nvPr>
        </p:nvSpPr>
        <p:spPr/>
        <p:txBody>
          <a:bodyPr/>
          <a:lstStyle/>
          <a:p>
            <a:fld id="{81E726D7-0896-0A4A-85CC-38ED4FDA6D9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3318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72" name="PlaceHolder 2"/>
          <p:cNvSpPr>
            <a:spLocks noGrp="1"/>
          </p:cNvSpPr>
          <p:nvPr>
            <p:ph type="body"/>
          </p:nvPr>
        </p:nvSpPr>
        <p:spPr>
          <a:xfrm>
            <a:off x="457200" y="1604520"/>
            <a:ext cx="8229240" cy="1896840"/>
          </a:xfrm>
          <a:prstGeom prst="rect">
            <a:avLst/>
          </a:prstGeom>
        </p:spPr>
        <p:txBody>
          <a:bodyPr wrap="none" lIns="0" tIns="0" rIns="0" bIns="0"/>
          <a:lstStyle/>
          <a:p>
            <a:endParaRPr/>
          </a:p>
        </p:txBody>
      </p:sp>
      <p:sp>
        <p:nvSpPr>
          <p:cNvPr id="73" name="PlaceHolder 3"/>
          <p:cNvSpPr>
            <a:spLocks noGrp="1"/>
          </p:cNvSpPr>
          <p:nvPr>
            <p:ph type="body"/>
          </p:nvPr>
        </p:nvSpPr>
        <p:spPr>
          <a:xfrm>
            <a:off x="457200" y="3681720"/>
            <a:ext cx="8229240" cy="189684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75"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76"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77"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
        <p:nvSpPr>
          <p:cNvPr id="78" name="PlaceHolder 5"/>
          <p:cNvSpPr>
            <a:spLocks noGrp="1"/>
          </p:cNvSpPr>
          <p:nvPr>
            <p:ph type="body"/>
          </p:nvPr>
        </p:nvSpPr>
        <p:spPr>
          <a:xfrm>
            <a:off x="457200" y="3681720"/>
            <a:ext cx="4015440" cy="189684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80"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81"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pic>
        <p:nvPicPr>
          <p:cNvPr id="82" name="Picture 81"/>
          <p:cNvPicPr/>
          <p:nvPr/>
        </p:nvPicPr>
        <p:blipFill>
          <a:blip r:embed="rId2"/>
          <a:stretch>
            <a:fillRect/>
          </a:stretch>
        </p:blipFill>
        <p:spPr>
          <a:xfrm>
            <a:off x="5492520" y="3681360"/>
            <a:ext cx="2377440" cy="1896840"/>
          </a:xfrm>
          <a:prstGeom prst="rect">
            <a:avLst/>
          </a:prstGeom>
        </p:spPr>
      </p:pic>
      <p:pic>
        <p:nvPicPr>
          <p:cNvPr id="83" name="Picture 82"/>
          <p:cNvPicPr/>
          <p:nvPr/>
        </p:nvPicPr>
        <p:blipFill>
          <a:blip r:embed="rId2"/>
          <a:stretch>
            <a:fillRect/>
          </a:stretch>
        </p:blipFill>
        <p:spPr>
          <a:xfrm>
            <a:off x="1276200" y="3681360"/>
            <a:ext cx="2377440" cy="189684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105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51" name="PlaceHolder 2"/>
          <p:cNvSpPr>
            <a:spLocks noGrp="1"/>
          </p:cNvSpPr>
          <p:nvPr>
            <p:ph type="subTitle"/>
          </p:nvPr>
        </p:nvSpPr>
        <p:spPr>
          <a:xfrm>
            <a:off x="457200" y="1604520"/>
            <a:ext cx="8229240" cy="3977640"/>
          </a:xfrm>
          <a:prstGeom prst="rect">
            <a:avLst/>
          </a:prstGeom>
        </p:spPr>
        <p:txBody>
          <a:bodyPr wrap="none"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53" name="PlaceHolder 2"/>
          <p:cNvSpPr>
            <a:spLocks noGrp="1"/>
          </p:cNvSpPr>
          <p:nvPr>
            <p:ph type="body"/>
          </p:nvPr>
        </p:nvSpPr>
        <p:spPr>
          <a:xfrm>
            <a:off x="457200" y="1604520"/>
            <a:ext cx="8229240" cy="397728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55"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56" name="PlaceHolder 3"/>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355680" y="422280"/>
            <a:ext cx="4876560" cy="515952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60"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61" name="PlaceHolder 3"/>
          <p:cNvSpPr>
            <a:spLocks noGrp="1"/>
          </p:cNvSpPr>
          <p:nvPr>
            <p:ph type="body"/>
          </p:nvPr>
        </p:nvSpPr>
        <p:spPr>
          <a:xfrm>
            <a:off x="457200" y="3681720"/>
            <a:ext cx="4015440" cy="1896840"/>
          </a:xfrm>
          <a:prstGeom prst="rect">
            <a:avLst/>
          </a:prstGeom>
        </p:spPr>
        <p:txBody>
          <a:bodyPr wrap="none" lIns="0" tIns="0" rIns="0" bIns="0"/>
          <a:lstStyle/>
          <a:p>
            <a:endParaRPr/>
          </a:p>
        </p:txBody>
      </p:sp>
      <p:sp>
        <p:nvSpPr>
          <p:cNvPr id="62" name="PlaceHolder 4"/>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64"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65"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66"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68"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69"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70" name="PlaceHolder 4"/>
          <p:cNvSpPr>
            <a:spLocks noGrp="1"/>
          </p:cNvSpPr>
          <p:nvPr>
            <p:ph type="body"/>
          </p:nvPr>
        </p:nvSpPr>
        <p:spPr>
          <a:xfrm>
            <a:off x="457200" y="3681720"/>
            <a:ext cx="8228520" cy="189684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Line 1"/>
          <p:cNvSpPr/>
          <p:nvPr/>
        </p:nvSpPr>
        <p:spPr>
          <a:xfrm>
            <a:off x="201600" y="1600200"/>
            <a:ext cx="8713800" cy="0"/>
          </a:xfrm>
          <a:prstGeom prst="line">
            <a:avLst/>
          </a:prstGeom>
          <a:ln w="9360">
            <a:solidFill>
              <a:srgbClr val="FFFFFF"/>
            </a:solidFill>
            <a:round/>
          </a:ln>
        </p:spPr>
      </p:sp>
      <p:sp>
        <p:nvSpPr>
          <p:cNvPr id="43" name="Line 2"/>
          <p:cNvSpPr/>
          <p:nvPr/>
        </p:nvSpPr>
        <p:spPr>
          <a:xfrm>
            <a:off x="79200" y="1341360"/>
            <a:ext cx="8983800" cy="0"/>
          </a:xfrm>
          <a:prstGeom prst="line">
            <a:avLst/>
          </a:prstGeom>
          <a:ln w="9360">
            <a:solidFill>
              <a:srgbClr val="000005"/>
            </a:solidFill>
            <a:round/>
          </a:ln>
        </p:spPr>
      </p:sp>
      <p:pic>
        <p:nvPicPr>
          <p:cNvPr id="44" name="Picture 9"/>
          <p:cNvPicPr/>
          <p:nvPr/>
        </p:nvPicPr>
        <p:blipFill>
          <a:blip r:embed="rId15"/>
          <a:stretch>
            <a:fillRect/>
          </a:stretch>
        </p:blipFill>
        <p:spPr>
          <a:xfrm>
            <a:off x="6510240" y="441360"/>
            <a:ext cx="2274480" cy="647280"/>
          </a:xfrm>
          <a:prstGeom prst="rect">
            <a:avLst/>
          </a:prstGeom>
        </p:spPr>
      </p:pic>
      <p:sp>
        <p:nvSpPr>
          <p:cNvPr id="45" name="PlaceHolder 3"/>
          <p:cNvSpPr>
            <a:spLocks noGrp="1"/>
          </p:cNvSpPr>
          <p:nvPr>
            <p:ph type="title"/>
          </p:nvPr>
        </p:nvSpPr>
        <p:spPr>
          <a:xfrm>
            <a:off x="355680" y="422280"/>
            <a:ext cx="4876560" cy="738000"/>
          </a:xfrm>
          <a:prstGeom prst="rect">
            <a:avLst/>
          </a:prstGeom>
        </p:spPr>
        <p:txBody>
          <a:bodyPr lIns="0" tIns="0" rIns="0" bIns="0" anchor="b"/>
          <a:lstStyle/>
          <a:p>
            <a:pPr>
              <a:lnSpc>
                <a:spcPct val="100000"/>
              </a:lnSpc>
            </a:pPr>
            <a:r>
              <a:rPr lang="en-GB" sz="2800">
                <a:solidFill>
                  <a:srgbClr val="000005"/>
                </a:solidFill>
                <a:latin typeface="Arial"/>
              </a:rPr>
              <a:t>Click to edit the title text formatClick to edit Master title style</a:t>
            </a:r>
            <a:endParaRPr/>
          </a:p>
        </p:txBody>
      </p:sp>
      <p:sp>
        <p:nvSpPr>
          <p:cNvPr id="46" name="PlaceHolder 4"/>
          <p:cNvSpPr>
            <a:spLocks noGrp="1"/>
          </p:cNvSpPr>
          <p:nvPr>
            <p:ph type="dt"/>
          </p:nvPr>
        </p:nvSpPr>
        <p:spPr>
          <a:xfrm>
            <a:off x="685800" y="6948360"/>
            <a:ext cx="1904760" cy="456840"/>
          </a:xfrm>
          <a:prstGeom prst="rect">
            <a:avLst/>
          </a:prstGeom>
        </p:spPr>
        <p:txBody>
          <a:bodyPr/>
          <a:lstStyle/>
          <a:p>
            <a:endParaRPr/>
          </a:p>
        </p:txBody>
      </p:sp>
      <p:sp>
        <p:nvSpPr>
          <p:cNvPr id="47" name="PlaceHolder 5"/>
          <p:cNvSpPr>
            <a:spLocks noGrp="1"/>
          </p:cNvSpPr>
          <p:nvPr>
            <p:ph type="ftr"/>
          </p:nvPr>
        </p:nvSpPr>
        <p:spPr>
          <a:xfrm>
            <a:off x="3124080" y="6948360"/>
            <a:ext cx="2895120" cy="456840"/>
          </a:xfrm>
          <a:prstGeom prst="rect">
            <a:avLst/>
          </a:prstGeom>
        </p:spPr>
        <p:txBody>
          <a:bodyPr/>
          <a:lstStyle/>
          <a:p>
            <a:endParaRPr/>
          </a:p>
        </p:txBody>
      </p:sp>
      <p:sp>
        <p:nvSpPr>
          <p:cNvPr id="48" name="PlaceHolder 6"/>
          <p:cNvSpPr>
            <a:spLocks noGrp="1"/>
          </p:cNvSpPr>
          <p:nvPr>
            <p:ph type="sldNum"/>
          </p:nvPr>
        </p:nvSpPr>
        <p:spPr>
          <a:xfrm>
            <a:off x="6553080" y="6948360"/>
            <a:ext cx="1904760" cy="456840"/>
          </a:xfrm>
          <a:prstGeom prst="rect">
            <a:avLst/>
          </a:prstGeom>
        </p:spPr>
        <p:txBody>
          <a:bodyPr/>
          <a:lstStyle/>
          <a:p>
            <a:pPr>
              <a:lnSpc>
                <a:spcPct val="100000"/>
              </a:lnSpc>
            </a:pPr>
            <a:fld id="{2127CCC1-D60A-47A6-A26C-EF6D65586B82}" type="slidenum">
              <a:rPr lang="en-GB" sz="1400">
                <a:solidFill>
                  <a:srgbClr val="000005"/>
                </a:solidFill>
                <a:latin typeface="Times New Roman"/>
              </a:rPr>
              <a:t>‹#›</a:t>
            </a:fld>
            <a:endParaRPr/>
          </a:p>
        </p:txBody>
      </p:sp>
      <p:sp>
        <p:nvSpPr>
          <p:cNvPr id="49" name="PlaceHolder 7"/>
          <p:cNvSpPr>
            <a:spLocks noGrp="1"/>
          </p:cNvSpPr>
          <p:nvPr>
            <p:ph type="body"/>
          </p:nvPr>
        </p:nvSpPr>
        <p:spPr>
          <a:xfrm>
            <a:off x="457200" y="1604520"/>
            <a:ext cx="8229240" cy="3977280"/>
          </a:xfrm>
          <a:prstGeom prst="rect">
            <a:avLst/>
          </a:prstGeom>
        </p:spPr>
        <p:txBody>
          <a:bodyPr wrap="none" lIns="0" tIns="0" rIns="0" bIns="0"/>
          <a:lstStyle/>
          <a:p>
            <a:pPr>
              <a:buSzPct val="25000"/>
              <a:buFont typeface="StarSymbol"/>
              <a:buChar char=""/>
            </a:pPr>
            <a:r>
              <a:rPr lang="en-GB"/>
              <a:t>Click to edit the outline text format</a:t>
            </a:r>
            <a:endParaRPr/>
          </a:p>
          <a:p>
            <a:pPr lvl="1">
              <a:buSzPct val="25000"/>
              <a:buFont typeface="StarSymbol"/>
              <a:buChar char=""/>
            </a:pPr>
            <a:r>
              <a:rPr lang="en-GB"/>
              <a:t>Second Outline Level</a:t>
            </a:r>
            <a:endParaRPr/>
          </a:p>
          <a:p>
            <a:pPr lvl="2">
              <a:buSzPct val="25000"/>
              <a:buFont typeface="StarSymbol"/>
              <a:buChar char=""/>
            </a:pPr>
            <a:r>
              <a:rPr lang="en-GB"/>
              <a:t>Third Outline Level</a:t>
            </a:r>
            <a:endParaRPr/>
          </a:p>
          <a:p>
            <a:pPr lvl="3">
              <a:buSzPct val="25000"/>
              <a:buFont typeface="StarSymbol"/>
              <a:buChar char=""/>
            </a:pPr>
            <a:r>
              <a:rPr lang="en-GB"/>
              <a:t>Fourth Outline Level</a:t>
            </a:r>
            <a:endParaRPr/>
          </a:p>
          <a:p>
            <a:pPr lvl="4">
              <a:buSzPct val="25000"/>
              <a:buFont typeface="StarSymbol"/>
              <a:buChar char=""/>
            </a:pPr>
            <a:r>
              <a:rPr lang="en-GB"/>
              <a:t>Fifth Outline Level</a:t>
            </a:r>
            <a:endParaRPr/>
          </a:p>
          <a:p>
            <a:pPr lvl="5">
              <a:buSzPct val="25000"/>
              <a:buFont typeface="StarSymbol"/>
              <a:buChar char=""/>
            </a:pPr>
            <a:r>
              <a:rPr lang="en-GB"/>
              <a:t>Sixth Outline Level</a:t>
            </a:r>
            <a:endParaRPr/>
          </a:p>
          <a:p>
            <a:pPr lvl="6">
              <a:buSzPct val="25000"/>
              <a:buFont typeface="StarSymbol"/>
              <a:buChar char=""/>
            </a:pPr>
            <a:r>
              <a:rPr lang="en-GB"/>
              <a:t>Seventh Outline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8772" y="1957690"/>
            <a:ext cx="4449984" cy="4909036"/>
          </a:xfrm>
          <a:prstGeom prst="rect">
            <a:avLst/>
          </a:prstGeom>
          <a:noFill/>
        </p:spPr>
        <p:txBody>
          <a:bodyPr wrap="square" rtlCol="0">
            <a:spAutoFit/>
          </a:bodyPr>
          <a:lstStyle/>
          <a:p>
            <a:r>
              <a:rPr lang="en-US" sz="3200" b="1" dirty="0" smtClean="0">
                <a:latin typeface="Arial" charset="0"/>
                <a:ea typeface="Arial" charset="0"/>
                <a:cs typeface="Arial" charset="0"/>
              </a:rPr>
              <a:t>The School of Earth and Environment, University of Leeds &amp; an </a:t>
            </a:r>
            <a:r>
              <a:rPr lang="en-US" sz="3200" b="1" dirty="0">
                <a:latin typeface="Arial" charset="0"/>
                <a:ea typeface="Arial" charset="0"/>
                <a:cs typeface="Arial" charset="0"/>
              </a:rPr>
              <a:t>i</a:t>
            </a:r>
            <a:r>
              <a:rPr lang="en-US" sz="3200" b="1" dirty="0" smtClean="0">
                <a:latin typeface="Arial" charset="0"/>
                <a:ea typeface="Arial" charset="0"/>
                <a:cs typeface="Arial" charset="0"/>
              </a:rPr>
              <a:t>ntroduction to </a:t>
            </a:r>
            <a:r>
              <a:rPr lang="en-US" sz="3200" b="1" dirty="0" err="1" smtClean="0">
                <a:latin typeface="Arial" charset="0"/>
                <a:ea typeface="Arial" charset="0"/>
                <a:cs typeface="Arial" charset="0"/>
              </a:rPr>
              <a:t>Palaeoclimate</a:t>
            </a:r>
            <a:r>
              <a:rPr lang="en-US" sz="3200" b="1" dirty="0" smtClean="0">
                <a:latin typeface="Arial" charset="0"/>
                <a:ea typeface="Arial" charset="0"/>
                <a:cs typeface="Arial" charset="0"/>
              </a:rPr>
              <a:t> Modelling</a:t>
            </a:r>
          </a:p>
          <a:p>
            <a:endParaRPr lang="en-US" sz="3200" b="1" dirty="0">
              <a:latin typeface="Arial" charset="0"/>
              <a:ea typeface="Arial" charset="0"/>
              <a:cs typeface="Arial" charset="0"/>
            </a:endParaRPr>
          </a:p>
          <a:p>
            <a:r>
              <a:rPr lang="en-US" sz="2000" b="1" dirty="0" smtClean="0">
                <a:latin typeface="Arial" charset="0"/>
                <a:ea typeface="Arial" charset="0"/>
                <a:cs typeface="Arial" charset="0"/>
              </a:rPr>
              <a:t>Prof. Alan Haywood</a:t>
            </a:r>
          </a:p>
          <a:p>
            <a:r>
              <a:rPr lang="en-US" sz="2000" b="1" dirty="0" smtClean="0">
                <a:latin typeface="Arial" charset="0"/>
                <a:ea typeface="Arial" charset="0"/>
                <a:cs typeface="Arial" charset="0"/>
              </a:rPr>
              <a:t>Director of Research and Innovation</a:t>
            </a:r>
          </a:p>
          <a:p>
            <a:endParaRPr lang="en-US" dirty="0" smtClean="0">
              <a:latin typeface="Arial" charset="0"/>
              <a:ea typeface="Arial" charset="0"/>
              <a:cs typeface="Arial" charset="0"/>
            </a:endParaRPr>
          </a:p>
          <a:p>
            <a:endParaRPr lang="en-US" sz="1100" b="1" dirty="0" smtClean="0">
              <a:latin typeface="Arial" charset="0"/>
              <a:ea typeface="Arial" charset="0"/>
              <a:cs typeface="Arial"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8756" y="1681406"/>
            <a:ext cx="4352544" cy="5019188"/>
          </a:xfrm>
          <a:prstGeom prst="rect">
            <a:avLst/>
          </a:prstGeom>
        </p:spPr>
      </p:pic>
    </p:spTree>
    <p:extLst>
      <p:ext uri="{BB962C8B-B14F-4D97-AF65-F5344CB8AC3E}">
        <p14:creationId xmlns:p14="http://schemas.microsoft.com/office/powerpoint/2010/main" val="1909031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9" name="Picture 2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45130" y="5157007"/>
            <a:ext cx="1260000"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887" b="28851"/>
          <a:stretch/>
        </p:blipFill>
        <p:spPr bwMode="auto">
          <a:xfrm>
            <a:off x="5002242" y="5463298"/>
            <a:ext cx="1288810"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6052" b="22909"/>
          <a:stretch/>
        </p:blipFill>
        <p:spPr bwMode="auto">
          <a:xfrm>
            <a:off x="3344926" y="5517233"/>
            <a:ext cx="1202173"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6859" b="6859"/>
          <a:stretch/>
        </p:blipFill>
        <p:spPr bwMode="auto">
          <a:xfrm>
            <a:off x="6919082" y="1179104"/>
            <a:ext cx="1269860"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35" name="Picture 11"/>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17765" b="11232"/>
          <a:stretch/>
        </p:blipFill>
        <p:spPr bwMode="auto">
          <a:xfrm>
            <a:off x="528509" y="1267268"/>
            <a:ext cx="1273234"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rotWithShape="1">
          <a:blip r:embed="rId7">
            <a:extLst>
              <a:ext uri="{28A0092B-C50C-407E-A947-70E740481C1C}">
                <a14:useLocalDpi xmlns:a14="http://schemas.microsoft.com/office/drawing/2010/main" val="0"/>
              </a:ext>
            </a:extLst>
          </a:blip>
          <a:srcRect t="10438" b="21146"/>
          <a:stretch/>
        </p:blipFill>
        <p:spPr bwMode="auto">
          <a:xfrm>
            <a:off x="6441021" y="5004278"/>
            <a:ext cx="1248219"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38" name="Picture 14"/>
          <p:cNvPicPr>
            <a:picLocks noChangeAspect="1" noChangeArrowheads="1"/>
          </p:cNvPicPr>
          <p:nvPr/>
        </p:nvPicPr>
        <p:blipFill rotWithShape="1">
          <a:blip r:embed="rId8">
            <a:extLst>
              <a:ext uri="{28A0092B-C50C-407E-A947-70E740481C1C}">
                <a14:useLocalDpi xmlns:a14="http://schemas.microsoft.com/office/drawing/2010/main" val="0"/>
              </a:ext>
            </a:extLst>
          </a:blip>
          <a:srcRect b="29253"/>
          <a:stretch/>
        </p:blipFill>
        <p:spPr bwMode="auto">
          <a:xfrm>
            <a:off x="5508157" y="236635"/>
            <a:ext cx="1213864"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40" name="Picture 16"/>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530281" y="3976982"/>
            <a:ext cx="1260000"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41" name="Picture 17"/>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802639" y="2558206"/>
            <a:ext cx="1260000"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43" name="Picture 19"/>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5802" y="2649674"/>
            <a:ext cx="1260000"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42" name="Picture 18"/>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41402" y="4104714"/>
            <a:ext cx="1260000"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47" name="Picture 23"/>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778827" y="139767"/>
            <a:ext cx="1260000"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48" name="Picture 24"/>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2049497" y="374209"/>
            <a:ext cx="1260000" cy="126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6" name="Oval 5"/>
          <p:cNvSpPr/>
          <p:nvPr/>
        </p:nvSpPr>
        <p:spPr>
          <a:xfrm>
            <a:off x="1259633" y="1384313"/>
            <a:ext cx="6552728" cy="4132920"/>
          </a:xfrm>
          <a:prstGeom prst="ellipse">
            <a:avLst/>
          </a:prstGeom>
          <a:noFill/>
          <a:ln w="190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691680" y="2426112"/>
            <a:ext cx="5688632" cy="1938992"/>
          </a:xfrm>
          <a:prstGeom prst="rect">
            <a:avLst/>
          </a:prstGeom>
          <a:noFill/>
        </p:spPr>
        <p:txBody>
          <a:bodyPr wrap="square" rtlCol="0">
            <a:spAutoFit/>
          </a:bodyPr>
          <a:lstStyle/>
          <a:p>
            <a:pPr algn="ctr"/>
            <a:r>
              <a:rPr lang="en-GB" sz="6000" b="1" dirty="0" smtClean="0"/>
              <a:t>Modellers of</a:t>
            </a:r>
          </a:p>
          <a:p>
            <a:pPr algn="ctr"/>
            <a:r>
              <a:rPr lang="en-GB" sz="6000" b="1" dirty="0" err="1" smtClean="0"/>
              <a:t>Palaeo@Leeds</a:t>
            </a:r>
            <a:endParaRPr lang="en-GB" sz="6000" b="1" dirty="0" smtClean="0"/>
          </a:p>
        </p:txBody>
      </p:sp>
    </p:spTree>
    <p:extLst>
      <p:ext uri="{BB962C8B-B14F-4D97-AF65-F5344CB8AC3E}">
        <p14:creationId xmlns:p14="http://schemas.microsoft.com/office/powerpoint/2010/main" val="1744757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132856"/>
            <a:ext cx="7344816" cy="3046988"/>
          </a:xfrm>
          <a:prstGeom prst="rect">
            <a:avLst/>
          </a:prstGeom>
        </p:spPr>
        <p:txBody>
          <a:bodyPr wrap="square">
            <a:spAutoFit/>
          </a:bodyPr>
          <a:lstStyle/>
          <a:p>
            <a:pPr algn="just"/>
            <a:r>
              <a:rPr lang="en-GB" sz="2400" dirty="0" smtClean="0"/>
              <a:t>“We conduct </a:t>
            </a:r>
            <a:r>
              <a:rPr lang="en-GB" sz="2400" dirty="0"/>
              <a:t>fundamental and holistic research into the evolution of our </a:t>
            </a:r>
            <a:r>
              <a:rPr lang="en-GB" sz="2400" dirty="0" smtClean="0"/>
              <a:t>planet’s </a:t>
            </a:r>
            <a:r>
              <a:rPr lang="en-GB" sz="2400" dirty="0"/>
              <a:t>climate and environment. Through a combination of data acquisition, data synthesis and numerical environmental and </a:t>
            </a:r>
            <a:r>
              <a:rPr lang="en-GB" sz="2400" dirty="0">
                <a:solidFill>
                  <a:srgbClr val="FF0000"/>
                </a:solidFill>
              </a:rPr>
              <a:t>climate modelling</a:t>
            </a:r>
            <a:r>
              <a:rPr lang="en-GB" sz="2400" dirty="0"/>
              <a:t>, we use an examination </a:t>
            </a:r>
            <a:r>
              <a:rPr lang="en-GB" sz="2400" dirty="0">
                <a:solidFill>
                  <a:srgbClr val="FF0000"/>
                </a:solidFill>
              </a:rPr>
              <a:t>of Earth History</a:t>
            </a:r>
            <a:r>
              <a:rPr lang="en-GB" sz="2400" dirty="0"/>
              <a:t> as a natural laboratory to understand the complex interactions and variability of our </a:t>
            </a:r>
            <a:r>
              <a:rPr lang="en-GB" sz="2400" dirty="0" smtClean="0"/>
              <a:t>planet’s </a:t>
            </a:r>
            <a:r>
              <a:rPr lang="en-GB" sz="2400" dirty="0"/>
              <a:t>climate, environment and life support systems</a:t>
            </a:r>
            <a:r>
              <a:rPr lang="en-GB" sz="2400" dirty="0" smtClean="0"/>
              <a:t>.”</a:t>
            </a:r>
            <a:endParaRPr lang="en-GB" sz="2400" dirty="0"/>
          </a:p>
        </p:txBody>
      </p:sp>
      <p:sp>
        <p:nvSpPr>
          <p:cNvPr id="5" name="Title 1"/>
          <p:cNvSpPr txBox="1">
            <a:spLocks/>
          </p:cNvSpPr>
          <p:nvPr/>
        </p:nvSpPr>
        <p:spPr>
          <a:xfrm>
            <a:off x="179512" y="0"/>
            <a:ext cx="8507288" cy="10541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err="1" smtClean="0"/>
              <a:t>Palaeo@Leeds</a:t>
            </a:r>
            <a:r>
              <a:rPr lang="en-GB" sz="3200" b="1" dirty="0" smtClean="0"/>
              <a:t> modelling</a:t>
            </a:r>
            <a:endParaRPr lang="en-GB" sz="3200" b="1" dirty="0"/>
          </a:p>
        </p:txBody>
      </p:sp>
    </p:spTree>
    <p:extLst>
      <p:ext uri="{BB962C8B-B14F-4D97-AF65-F5344CB8AC3E}">
        <p14:creationId xmlns:p14="http://schemas.microsoft.com/office/powerpoint/2010/main" val="4268072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err="1" smtClean="0"/>
              <a:t>Palaeo@Leeds</a:t>
            </a:r>
            <a:r>
              <a:rPr lang="en-GB" sz="3200" b="1" dirty="0" smtClean="0"/>
              <a:t> modelling</a:t>
            </a:r>
            <a:endParaRPr lang="en-GB" sz="3200" b="1" dirty="0"/>
          </a:p>
        </p:txBody>
      </p:sp>
      <p:pic>
        <p:nvPicPr>
          <p:cNvPr id="1026" name="Picture 2" descr="http://i53.tinypic.com/do6pl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8725" r="-662"/>
          <a:stretch/>
        </p:blipFill>
        <p:spPr bwMode="auto">
          <a:xfrm>
            <a:off x="0" y="1425371"/>
            <a:ext cx="2902857" cy="5589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91880" y="1434231"/>
            <a:ext cx="5328592" cy="1200329"/>
          </a:xfrm>
          <a:prstGeom prst="rect">
            <a:avLst/>
          </a:prstGeom>
          <a:solidFill>
            <a:schemeClr val="tx2"/>
          </a:solidFill>
          <a:ln w="63500">
            <a:solidFill>
              <a:schemeClr val="tx2">
                <a:lumMod val="75000"/>
              </a:schemeClr>
            </a:solidFill>
          </a:ln>
        </p:spPr>
        <p:txBody>
          <a:bodyPr wrap="square" rtlCol="0">
            <a:spAutoFit/>
          </a:bodyPr>
          <a:lstStyle/>
          <a:p>
            <a:r>
              <a:rPr lang="en-GB" sz="3600" b="1" dirty="0" smtClean="0">
                <a:solidFill>
                  <a:schemeClr val="bg1"/>
                </a:solidFill>
              </a:rPr>
              <a:t>Global climate </a:t>
            </a:r>
            <a:r>
              <a:rPr lang="en-GB" sz="3600" b="1" dirty="0">
                <a:solidFill>
                  <a:schemeClr val="bg1"/>
                </a:solidFill>
              </a:rPr>
              <a:t>m</a:t>
            </a:r>
            <a:r>
              <a:rPr lang="en-GB" sz="3600" b="1" dirty="0" smtClean="0">
                <a:solidFill>
                  <a:schemeClr val="bg1"/>
                </a:solidFill>
              </a:rPr>
              <a:t>odels</a:t>
            </a:r>
          </a:p>
          <a:p>
            <a:r>
              <a:rPr lang="en-GB" b="1" dirty="0" smtClean="0">
                <a:solidFill>
                  <a:schemeClr val="bg1"/>
                </a:solidFill>
              </a:rPr>
              <a:t>Atmosphere, ocean, land surface, sea ice</a:t>
            </a:r>
          </a:p>
          <a:p>
            <a:r>
              <a:rPr lang="en-GB" dirty="0" smtClean="0">
                <a:solidFill>
                  <a:schemeClr val="bg1"/>
                </a:solidFill>
              </a:rPr>
              <a:t>Hadley Centre (FAMOUS, HadCM3, </a:t>
            </a:r>
            <a:r>
              <a:rPr lang="en-GB" dirty="0" err="1" smtClean="0">
                <a:solidFill>
                  <a:schemeClr val="bg1"/>
                </a:solidFill>
              </a:rPr>
              <a:t>HadGEM</a:t>
            </a:r>
            <a:r>
              <a:rPr lang="en-GB" dirty="0" smtClean="0">
                <a:solidFill>
                  <a:schemeClr val="bg1"/>
                </a:solidFill>
              </a:rPr>
              <a:t>)</a:t>
            </a:r>
            <a:endParaRPr lang="en-GB" dirty="0">
              <a:solidFill>
                <a:schemeClr val="bg1"/>
              </a:solidFill>
            </a:endParaRPr>
          </a:p>
        </p:txBody>
      </p:sp>
      <p:sp>
        <p:nvSpPr>
          <p:cNvPr id="7" name="TextBox 6"/>
          <p:cNvSpPr txBox="1"/>
          <p:nvPr/>
        </p:nvSpPr>
        <p:spPr>
          <a:xfrm>
            <a:off x="3491880" y="2715975"/>
            <a:ext cx="5328592" cy="1415772"/>
          </a:xfrm>
          <a:prstGeom prst="rect">
            <a:avLst/>
          </a:prstGeom>
          <a:solidFill>
            <a:schemeClr val="bg1"/>
          </a:solidFill>
          <a:ln w="63500">
            <a:solidFill>
              <a:schemeClr val="tx2">
                <a:lumMod val="75000"/>
              </a:schemeClr>
            </a:solidFill>
          </a:ln>
        </p:spPr>
        <p:txBody>
          <a:bodyPr wrap="square" rtlCol="0">
            <a:spAutoFit/>
          </a:bodyPr>
          <a:lstStyle/>
          <a:p>
            <a:r>
              <a:rPr lang="en-GB" sz="3600" b="1" dirty="0" err="1" smtClean="0">
                <a:solidFill>
                  <a:schemeClr val="tx2"/>
                </a:solidFill>
              </a:rPr>
              <a:t>Cryosphere</a:t>
            </a:r>
            <a:r>
              <a:rPr lang="en-GB" sz="3600" b="1" dirty="0" smtClean="0">
                <a:solidFill>
                  <a:schemeClr val="tx2"/>
                </a:solidFill>
              </a:rPr>
              <a:t> models</a:t>
            </a:r>
          </a:p>
          <a:p>
            <a:r>
              <a:rPr lang="en-GB" b="1" dirty="0" smtClean="0">
                <a:solidFill>
                  <a:schemeClr val="tx2"/>
                </a:solidFill>
              </a:rPr>
              <a:t>Ice sheets, icebergs</a:t>
            </a:r>
          </a:p>
          <a:p>
            <a:r>
              <a:rPr lang="en-GB" sz="1600" dirty="0" smtClean="0">
                <a:solidFill>
                  <a:schemeClr val="tx2"/>
                </a:solidFill>
              </a:rPr>
              <a:t>BASISM, GLIMMER/BISICLES, </a:t>
            </a:r>
            <a:r>
              <a:rPr lang="en-GB" sz="1600" dirty="0" err="1" smtClean="0">
                <a:solidFill>
                  <a:schemeClr val="tx2"/>
                </a:solidFill>
              </a:rPr>
              <a:t>Bigg</a:t>
            </a:r>
            <a:r>
              <a:rPr lang="en-GB" sz="1600" dirty="0" smtClean="0">
                <a:solidFill>
                  <a:schemeClr val="tx2"/>
                </a:solidFill>
              </a:rPr>
              <a:t> </a:t>
            </a:r>
            <a:r>
              <a:rPr lang="en-GB" sz="1600" i="1" dirty="0" smtClean="0">
                <a:solidFill>
                  <a:schemeClr val="tx2"/>
                </a:solidFill>
              </a:rPr>
              <a:t>et al.</a:t>
            </a:r>
            <a:r>
              <a:rPr lang="en-GB" sz="1600" dirty="0" smtClean="0">
                <a:solidFill>
                  <a:schemeClr val="tx2"/>
                </a:solidFill>
              </a:rPr>
              <a:t> iceberg model</a:t>
            </a:r>
            <a:endParaRPr lang="en-GB" sz="1600" dirty="0">
              <a:solidFill>
                <a:schemeClr val="tx2"/>
              </a:solidFill>
            </a:endParaRPr>
          </a:p>
        </p:txBody>
      </p:sp>
      <p:sp>
        <p:nvSpPr>
          <p:cNvPr id="8" name="TextBox 7"/>
          <p:cNvSpPr txBox="1"/>
          <p:nvPr/>
        </p:nvSpPr>
        <p:spPr>
          <a:xfrm>
            <a:off x="3491880" y="4194342"/>
            <a:ext cx="5328592" cy="1200329"/>
          </a:xfrm>
          <a:prstGeom prst="rect">
            <a:avLst/>
          </a:prstGeom>
          <a:solidFill>
            <a:srgbClr val="00B050"/>
          </a:solidFill>
          <a:ln w="63500">
            <a:solidFill>
              <a:srgbClr val="0C6A30"/>
            </a:solidFill>
          </a:ln>
        </p:spPr>
        <p:txBody>
          <a:bodyPr wrap="square" rtlCol="0">
            <a:spAutoFit/>
          </a:bodyPr>
          <a:lstStyle/>
          <a:p>
            <a:r>
              <a:rPr lang="en-GB" sz="3600" b="1" dirty="0" smtClean="0">
                <a:solidFill>
                  <a:schemeClr val="bg1"/>
                </a:solidFill>
              </a:rPr>
              <a:t>Biosphere models</a:t>
            </a:r>
          </a:p>
          <a:p>
            <a:r>
              <a:rPr lang="en-GB" b="1" dirty="0" smtClean="0">
                <a:solidFill>
                  <a:schemeClr val="bg1"/>
                </a:solidFill>
              </a:rPr>
              <a:t>Biomes, ecosystems</a:t>
            </a:r>
          </a:p>
          <a:p>
            <a:r>
              <a:rPr lang="en-GB" dirty="0" smtClean="0">
                <a:solidFill>
                  <a:schemeClr val="bg1"/>
                </a:solidFill>
              </a:rPr>
              <a:t>BIOME4, </a:t>
            </a:r>
            <a:r>
              <a:rPr lang="en-GB" dirty="0" err="1" smtClean="0">
                <a:solidFill>
                  <a:schemeClr val="bg1"/>
                </a:solidFill>
              </a:rPr>
              <a:t>Madingley</a:t>
            </a:r>
            <a:r>
              <a:rPr lang="en-GB" dirty="0" smtClean="0">
                <a:solidFill>
                  <a:schemeClr val="bg1"/>
                </a:solidFill>
              </a:rPr>
              <a:t> Model, wetlands</a:t>
            </a:r>
            <a:endParaRPr lang="en-GB" dirty="0">
              <a:solidFill>
                <a:schemeClr val="bg1"/>
              </a:solidFill>
            </a:endParaRPr>
          </a:p>
        </p:txBody>
      </p:sp>
      <p:sp>
        <p:nvSpPr>
          <p:cNvPr id="9" name="TextBox 8"/>
          <p:cNvSpPr txBox="1"/>
          <p:nvPr/>
        </p:nvSpPr>
        <p:spPr>
          <a:xfrm>
            <a:off x="3469150" y="5459981"/>
            <a:ext cx="5328592" cy="1200329"/>
          </a:xfrm>
          <a:prstGeom prst="rect">
            <a:avLst/>
          </a:prstGeom>
          <a:solidFill>
            <a:schemeClr val="accent6">
              <a:lumMod val="75000"/>
            </a:schemeClr>
          </a:solidFill>
          <a:ln w="63500">
            <a:solidFill>
              <a:schemeClr val="accent6">
                <a:lumMod val="50000"/>
              </a:schemeClr>
            </a:solidFill>
          </a:ln>
        </p:spPr>
        <p:txBody>
          <a:bodyPr wrap="square" rtlCol="0">
            <a:spAutoFit/>
          </a:bodyPr>
          <a:lstStyle/>
          <a:p>
            <a:r>
              <a:rPr lang="en-GB" sz="3600" b="1" dirty="0" smtClean="0">
                <a:solidFill>
                  <a:schemeClr val="bg1"/>
                </a:solidFill>
              </a:rPr>
              <a:t>Carbon models</a:t>
            </a:r>
          </a:p>
          <a:p>
            <a:r>
              <a:rPr lang="en-GB" b="1" dirty="0" smtClean="0">
                <a:solidFill>
                  <a:schemeClr val="bg1"/>
                </a:solidFill>
              </a:rPr>
              <a:t>Methane hydrates, geological carbon cycle</a:t>
            </a:r>
          </a:p>
          <a:p>
            <a:r>
              <a:rPr lang="en-GB" dirty="0" smtClean="0">
                <a:solidFill>
                  <a:schemeClr val="bg1"/>
                </a:solidFill>
              </a:rPr>
              <a:t>Methane hydrates, COPSE/GEOCARB</a:t>
            </a:r>
            <a:endParaRPr lang="en-GB" dirty="0">
              <a:solidFill>
                <a:schemeClr val="bg1"/>
              </a:solidFill>
            </a:endParaRPr>
          </a:p>
        </p:txBody>
      </p:sp>
    </p:spTree>
    <p:extLst>
      <p:ext uri="{BB962C8B-B14F-4D97-AF65-F5344CB8AC3E}">
        <p14:creationId xmlns:p14="http://schemas.microsoft.com/office/powerpoint/2010/main" val="2407410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3568" y="1844824"/>
            <a:ext cx="7632848" cy="473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79512" y="0"/>
            <a:ext cx="8507288" cy="10541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err="1" smtClean="0"/>
              <a:t>Palaeo@Leeds</a:t>
            </a:r>
            <a:r>
              <a:rPr lang="en-GB" sz="3200" b="1" dirty="0" smtClean="0"/>
              <a:t> modelling</a:t>
            </a:r>
            <a:endParaRPr lang="en-GB" sz="3200" b="1" dirty="0"/>
          </a:p>
        </p:txBody>
      </p:sp>
      <p:sp>
        <p:nvSpPr>
          <p:cNvPr id="6" name="Title 1"/>
          <p:cNvSpPr txBox="1">
            <a:spLocks/>
          </p:cNvSpPr>
          <p:nvPr/>
        </p:nvSpPr>
        <p:spPr>
          <a:xfrm>
            <a:off x="683568" y="1183147"/>
            <a:ext cx="7632848" cy="79231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smtClean="0"/>
              <a:t>Earth System Components Studied</a:t>
            </a:r>
            <a:endParaRPr lang="en-GB" sz="3200" dirty="0"/>
          </a:p>
        </p:txBody>
      </p:sp>
    </p:spTree>
    <p:extLst>
      <p:ext uri="{BB962C8B-B14F-4D97-AF65-F5344CB8AC3E}">
        <p14:creationId xmlns:p14="http://schemas.microsoft.com/office/powerpoint/2010/main" val="1156180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a:xfrm>
            <a:off x="1417781" y="979060"/>
            <a:ext cx="7495310" cy="1228427"/>
          </a:xfrm>
        </p:spPr>
        <p:txBody>
          <a:bodyPr/>
          <a:lstStyle/>
          <a:p>
            <a:r>
              <a:rPr lang="en-GB" altLang="en-US" sz="3200" b="1" dirty="0" smtClean="0">
                <a:solidFill>
                  <a:schemeClr val="bg1"/>
                </a:solidFill>
              </a:rPr>
              <a:t>Introduction to Climate Models:</a:t>
            </a:r>
            <a:br>
              <a:rPr lang="en-GB" altLang="en-US" sz="3200" b="1" dirty="0" smtClean="0">
                <a:solidFill>
                  <a:schemeClr val="bg1"/>
                </a:solidFill>
              </a:rPr>
            </a:br>
            <a:r>
              <a:rPr lang="en-GB" altLang="en-US" sz="3200" b="1" dirty="0" smtClean="0">
                <a:solidFill>
                  <a:schemeClr val="bg1"/>
                </a:solidFill>
              </a:rPr>
              <a:t>History &amp; </a:t>
            </a:r>
            <a:r>
              <a:rPr lang="en-GB" altLang="en-US" sz="3200" b="1" dirty="0">
                <a:solidFill>
                  <a:schemeClr val="bg1"/>
                </a:solidFill>
              </a:rPr>
              <a:t>B</a:t>
            </a:r>
            <a:r>
              <a:rPr lang="en-GB" altLang="en-US" sz="3200" b="1" dirty="0" smtClean="0">
                <a:solidFill>
                  <a:schemeClr val="bg1"/>
                </a:solidFill>
              </a:rPr>
              <a:t>asic </a:t>
            </a:r>
            <a:r>
              <a:rPr lang="en-GB" altLang="en-US" sz="3200" b="1" dirty="0">
                <a:solidFill>
                  <a:schemeClr val="bg1"/>
                </a:solidFill>
              </a:rPr>
              <a:t>S</a:t>
            </a:r>
            <a:r>
              <a:rPr lang="en-GB" altLang="en-US" sz="3200" b="1" dirty="0" smtClean="0">
                <a:solidFill>
                  <a:schemeClr val="bg1"/>
                </a:solidFill>
              </a:rPr>
              <a:t>tructure</a:t>
            </a:r>
            <a:br>
              <a:rPr lang="en-GB" altLang="en-US" sz="3200" b="1" dirty="0" smtClean="0">
                <a:solidFill>
                  <a:schemeClr val="bg1"/>
                </a:solidFill>
              </a:rPr>
            </a:br>
            <a:r>
              <a:rPr lang="en-GB" altLang="en-US" sz="3200" b="1" dirty="0" smtClean="0">
                <a:solidFill>
                  <a:schemeClr val="bg1"/>
                </a:solidFill>
              </a:rPr>
              <a:t/>
            </a:r>
            <a:br>
              <a:rPr lang="en-GB" altLang="en-US" sz="3200" b="1" dirty="0" smtClean="0">
                <a:solidFill>
                  <a:schemeClr val="bg1"/>
                </a:solidFill>
              </a:rPr>
            </a:br>
            <a:r>
              <a:rPr lang="en-GB" altLang="en-US" sz="2800" b="1" dirty="0" smtClean="0">
                <a:solidFill>
                  <a:schemeClr val="bg1"/>
                </a:solidFill>
              </a:rPr>
              <a:t>Topics covered:</a:t>
            </a:r>
            <a:endParaRPr lang="en-GB" altLang="en-US" sz="3200" dirty="0" smtClean="0">
              <a:solidFill>
                <a:schemeClr val="bg1"/>
              </a:solidFill>
            </a:endParaRPr>
          </a:p>
        </p:txBody>
      </p:sp>
      <p:sp>
        <p:nvSpPr>
          <p:cNvPr id="4100" name="Text Box 16"/>
          <p:cNvSpPr txBox="1">
            <a:spLocks noChangeArrowheads="1"/>
          </p:cNvSpPr>
          <p:nvPr/>
        </p:nvSpPr>
        <p:spPr bwMode="auto">
          <a:xfrm>
            <a:off x="1311561" y="3121886"/>
            <a:ext cx="59205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2400" b="1" dirty="0" smtClean="0">
                <a:solidFill>
                  <a:schemeClr val="bg1"/>
                </a:solidFill>
                <a:latin typeface="+mn-lt"/>
              </a:rPr>
              <a:t>1</a:t>
            </a:r>
            <a:r>
              <a:rPr lang="en-GB" altLang="en-US" sz="2400" b="1" dirty="0">
                <a:solidFill>
                  <a:schemeClr val="bg1"/>
                </a:solidFill>
                <a:latin typeface="+mn-lt"/>
              </a:rPr>
              <a:t>. C</a:t>
            </a:r>
            <a:r>
              <a:rPr lang="en-GB" altLang="en-US" sz="2400" b="1" dirty="0" smtClean="0">
                <a:solidFill>
                  <a:schemeClr val="bg1"/>
                </a:solidFill>
                <a:latin typeface="+mn-lt"/>
              </a:rPr>
              <a:t>limate </a:t>
            </a:r>
            <a:r>
              <a:rPr lang="en-GB" altLang="en-US" sz="2400" b="1" dirty="0">
                <a:solidFill>
                  <a:schemeClr val="bg1"/>
                </a:solidFill>
                <a:latin typeface="+mn-lt"/>
              </a:rPr>
              <a:t>models</a:t>
            </a:r>
          </a:p>
          <a:p>
            <a:pPr>
              <a:spcBef>
                <a:spcPct val="0"/>
              </a:spcBef>
              <a:buFontTx/>
              <a:buNone/>
            </a:pPr>
            <a:r>
              <a:rPr lang="en-GB" altLang="en-US" sz="2400" b="1" dirty="0" smtClean="0">
                <a:solidFill>
                  <a:schemeClr val="bg1"/>
                </a:solidFill>
                <a:latin typeface="+mn-lt"/>
              </a:rPr>
              <a:t>2</a:t>
            </a:r>
            <a:r>
              <a:rPr lang="en-GB" altLang="en-US" sz="2400" b="1" dirty="0">
                <a:solidFill>
                  <a:schemeClr val="bg1"/>
                </a:solidFill>
                <a:latin typeface="+mn-lt"/>
              </a:rPr>
              <a:t>. Brief history</a:t>
            </a:r>
          </a:p>
          <a:p>
            <a:pPr>
              <a:spcBef>
                <a:spcPct val="0"/>
              </a:spcBef>
              <a:buFontTx/>
              <a:buNone/>
            </a:pPr>
            <a:r>
              <a:rPr lang="en-GB" altLang="en-US" sz="2400" b="1" dirty="0" smtClean="0">
                <a:solidFill>
                  <a:schemeClr val="bg1"/>
                </a:solidFill>
                <a:latin typeface="+mn-lt"/>
              </a:rPr>
              <a:t>3</a:t>
            </a:r>
            <a:r>
              <a:rPr lang="en-GB" altLang="en-US" sz="2400" b="1" dirty="0">
                <a:solidFill>
                  <a:schemeClr val="bg1"/>
                </a:solidFill>
                <a:latin typeface="+mn-lt"/>
              </a:rPr>
              <a:t>. </a:t>
            </a:r>
            <a:r>
              <a:rPr lang="en-GB" altLang="en-US" sz="2400" b="1" dirty="0" smtClean="0">
                <a:solidFill>
                  <a:schemeClr val="bg1"/>
                </a:solidFill>
                <a:latin typeface="+mn-lt"/>
              </a:rPr>
              <a:t>Parameterization</a:t>
            </a:r>
          </a:p>
          <a:p>
            <a:pPr>
              <a:spcBef>
                <a:spcPct val="0"/>
              </a:spcBef>
              <a:buFontTx/>
              <a:buNone/>
            </a:pPr>
            <a:r>
              <a:rPr lang="en-GB" altLang="en-US" sz="2400" b="1" dirty="0" smtClean="0">
                <a:solidFill>
                  <a:schemeClr val="bg1"/>
                </a:solidFill>
                <a:latin typeface="+mn-lt"/>
              </a:rPr>
              <a:t>4. Uncertainties</a:t>
            </a:r>
          </a:p>
          <a:p>
            <a:pPr>
              <a:spcBef>
                <a:spcPct val="0"/>
              </a:spcBef>
              <a:buFontTx/>
              <a:buNone/>
            </a:pPr>
            <a:r>
              <a:rPr lang="en-GB" altLang="en-US" sz="2400" b="1" dirty="0" smtClean="0">
                <a:solidFill>
                  <a:schemeClr val="bg1"/>
                </a:solidFill>
                <a:latin typeface="+mn-lt"/>
              </a:rPr>
              <a:t>5. </a:t>
            </a:r>
            <a:r>
              <a:rPr lang="en-GB" altLang="en-US" sz="2400" b="1" dirty="0" err="1" smtClean="0">
                <a:solidFill>
                  <a:schemeClr val="bg1"/>
                </a:solidFill>
                <a:latin typeface="+mn-lt"/>
              </a:rPr>
              <a:t>Palaeo</a:t>
            </a:r>
            <a:r>
              <a:rPr lang="en-GB" altLang="en-US" sz="2400" b="1" dirty="0" smtClean="0">
                <a:solidFill>
                  <a:schemeClr val="bg1"/>
                </a:solidFill>
                <a:latin typeface="+mn-lt"/>
              </a:rPr>
              <a:t> applications</a:t>
            </a:r>
            <a:endParaRPr lang="en-GB" altLang="en-US" sz="2400" dirty="0">
              <a:solidFill>
                <a:schemeClr val="bg1"/>
              </a:solidFill>
              <a:latin typeface="+mn-lt"/>
            </a:endParaRPr>
          </a:p>
        </p:txBody>
      </p:sp>
    </p:spTree>
    <p:extLst>
      <p:ext uri="{BB962C8B-B14F-4D97-AF65-F5344CB8AC3E}">
        <p14:creationId xmlns:p14="http://schemas.microsoft.com/office/powerpoint/2010/main" val="1321028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1134157"/>
            <a:ext cx="8794156" cy="6075509"/>
          </a:xfrm>
          <a:prstGeom prst="rect">
            <a:avLst/>
          </a:prstGeom>
          <a:noFill/>
        </p:spPr>
        <p:txBody>
          <a:bodyPr wrap="square">
            <a:spAutoFit/>
          </a:bodyPr>
          <a:lstStyle/>
          <a:p>
            <a:pPr marL="457200" indent="-457200">
              <a:spcBef>
                <a:spcPct val="20000"/>
              </a:spcBef>
              <a:defRPr/>
            </a:pPr>
            <a:r>
              <a:rPr lang="en-GB" sz="2400" b="1" dirty="0" smtClean="0">
                <a:latin typeface="Calibri" pitchFamily="34" charset="0"/>
              </a:rPr>
              <a:t> </a:t>
            </a:r>
          </a:p>
          <a:p>
            <a:r>
              <a:rPr lang="en-GB" sz="2400" dirty="0" smtClean="0"/>
              <a:t>Models are of central importance in many scientific contexts: </a:t>
            </a:r>
          </a:p>
          <a:p>
            <a:endParaRPr lang="en-GB" sz="2400" dirty="0" smtClean="0"/>
          </a:p>
          <a:p>
            <a:pPr marL="342900" indent="-342900">
              <a:buFont typeface="Arial" panose="020B0604020202020204" pitchFamily="34" charset="0"/>
              <a:buChar char="•"/>
            </a:pPr>
            <a:r>
              <a:rPr lang="en-GB" sz="2400" dirty="0" smtClean="0"/>
              <a:t>the </a:t>
            </a:r>
            <a:r>
              <a:rPr lang="en-GB" sz="2400" dirty="0"/>
              <a:t>Bohr model of the </a:t>
            </a:r>
            <a:r>
              <a:rPr lang="en-GB" sz="2400" dirty="0" smtClean="0"/>
              <a:t>atom,</a:t>
            </a:r>
          </a:p>
          <a:p>
            <a:pPr marL="342900" indent="-342900">
              <a:buFont typeface="Arial" panose="020B0604020202020204" pitchFamily="34" charset="0"/>
              <a:buChar char="•"/>
            </a:pPr>
            <a:r>
              <a:rPr lang="en-GB" sz="2400" dirty="0" smtClean="0"/>
              <a:t>the </a:t>
            </a:r>
            <a:r>
              <a:rPr lang="en-GB" sz="2400" dirty="0"/>
              <a:t>MIT bag model of the nucleon, </a:t>
            </a:r>
            <a:endParaRPr lang="en-GB" sz="2400" dirty="0" smtClean="0"/>
          </a:p>
          <a:p>
            <a:pPr marL="342900" indent="-342900">
              <a:buFont typeface="Arial" panose="020B0604020202020204" pitchFamily="34" charset="0"/>
              <a:buChar char="•"/>
            </a:pPr>
            <a:r>
              <a:rPr lang="en-GB" sz="2400" dirty="0" smtClean="0"/>
              <a:t>the </a:t>
            </a:r>
            <a:r>
              <a:rPr lang="en-GB" sz="2400" dirty="0"/>
              <a:t>Gaussian-chain model of a polymer, </a:t>
            </a:r>
            <a:endParaRPr lang="en-GB" sz="2400" dirty="0" smtClean="0"/>
          </a:p>
          <a:p>
            <a:pPr marL="342900" indent="-342900">
              <a:buFont typeface="Arial" panose="020B0604020202020204" pitchFamily="34" charset="0"/>
              <a:buChar char="•"/>
            </a:pPr>
            <a:r>
              <a:rPr lang="en-GB" sz="2400" dirty="0" smtClean="0"/>
              <a:t>the </a:t>
            </a:r>
            <a:r>
              <a:rPr lang="en-GB" sz="2400" dirty="0"/>
              <a:t>Lorenz model of the atmosphere, </a:t>
            </a:r>
            <a:endParaRPr lang="en-GB" sz="2400" dirty="0" smtClean="0"/>
          </a:p>
          <a:p>
            <a:pPr marL="342900" indent="-342900">
              <a:buFont typeface="Arial" panose="020B0604020202020204" pitchFamily="34" charset="0"/>
              <a:buChar char="•"/>
            </a:pPr>
            <a:r>
              <a:rPr lang="en-GB" sz="2400" dirty="0" smtClean="0"/>
              <a:t>the </a:t>
            </a:r>
            <a:r>
              <a:rPr lang="en-GB" sz="2400" dirty="0" err="1"/>
              <a:t>Lotka-Volterra</a:t>
            </a:r>
            <a:r>
              <a:rPr lang="en-GB" sz="2400" dirty="0"/>
              <a:t> model of predator-prey interaction, </a:t>
            </a:r>
            <a:endParaRPr lang="en-GB" sz="2400" dirty="0" smtClean="0"/>
          </a:p>
          <a:p>
            <a:pPr marL="342900" indent="-342900">
              <a:buFont typeface="Arial" panose="020B0604020202020204" pitchFamily="34" charset="0"/>
              <a:buChar char="•"/>
            </a:pPr>
            <a:r>
              <a:rPr lang="en-GB" sz="2400" dirty="0" smtClean="0"/>
              <a:t>the </a:t>
            </a:r>
            <a:r>
              <a:rPr lang="en-GB" sz="2400" dirty="0"/>
              <a:t>double helix model of DNA, </a:t>
            </a:r>
            <a:endParaRPr lang="en-GB" sz="2400" dirty="0" smtClean="0"/>
          </a:p>
          <a:p>
            <a:pPr marL="342900" indent="-342900">
              <a:buFont typeface="Arial" panose="020B0604020202020204" pitchFamily="34" charset="0"/>
              <a:buChar char="•"/>
            </a:pPr>
            <a:r>
              <a:rPr lang="en-GB" sz="2400" dirty="0" smtClean="0"/>
              <a:t>agent-based </a:t>
            </a:r>
            <a:r>
              <a:rPr lang="en-GB" sz="2400" dirty="0"/>
              <a:t>and evolutionary models in the social </a:t>
            </a:r>
            <a:r>
              <a:rPr lang="en-GB" sz="2400" dirty="0" smtClean="0"/>
              <a:t>sciences,</a:t>
            </a:r>
          </a:p>
          <a:p>
            <a:endParaRPr lang="en-GB" sz="2400" dirty="0" smtClean="0"/>
          </a:p>
          <a:p>
            <a:r>
              <a:rPr lang="en-GB" sz="2400" dirty="0" smtClean="0"/>
              <a:t>In science we are are spend </a:t>
            </a:r>
            <a:r>
              <a:rPr lang="en-GB" sz="2400" dirty="0"/>
              <a:t>a great deal of time building, testing, comparing and revising </a:t>
            </a:r>
            <a:r>
              <a:rPr lang="en-GB" sz="2400" dirty="0" smtClean="0"/>
              <a:t>models.</a:t>
            </a:r>
          </a:p>
          <a:p>
            <a:endParaRPr lang="en-GB" sz="2400" dirty="0" smtClean="0"/>
          </a:p>
          <a:p>
            <a:r>
              <a:rPr lang="en-GB" sz="2400" dirty="0" smtClean="0"/>
              <a:t>Models </a:t>
            </a:r>
            <a:r>
              <a:rPr lang="en-GB" sz="2400" dirty="0"/>
              <a:t>are one of the </a:t>
            </a:r>
            <a:r>
              <a:rPr lang="en-GB" sz="2400" dirty="0" smtClean="0"/>
              <a:t>primary </a:t>
            </a:r>
            <a:r>
              <a:rPr lang="en-GB" sz="2400" dirty="0"/>
              <a:t>instruments of modern science.</a:t>
            </a:r>
          </a:p>
          <a:p>
            <a:pPr marL="457200" indent="-457200">
              <a:spcBef>
                <a:spcPct val="20000"/>
              </a:spcBef>
              <a:defRPr/>
            </a:pPr>
            <a:endParaRPr lang="en-GB" sz="2400" b="1" dirty="0">
              <a:latin typeface="Calibri" pitchFamily="34" charset="0"/>
            </a:endParaRPr>
          </a:p>
        </p:txBody>
      </p:sp>
      <p:sp>
        <p:nvSpPr>
          <p:cNvPr id="3" name="Rectangle 2"/>
          <p:cNvSpPr>
            <a:spLocks noGrp="1" noChangeArrowheads="1"/>
          </p:cNvSpPr>
          <p:nvPr>
            <p:ph type="title" idx="4294967295"/>
          </p:nvPr>
        </p:nvSpPr>
        <p:spPr>
          <a:xfrm>
            <a:off x="302060" y="-9236"/>
            <a:ext cx="7345651" cy="792018"/>
          </a:xfrm>
        </p:spPr>
        <p:txBody>
          <a:bodyPr/>
          <a:lstStyle/>
          <a:p>
            <a:r>
              <a:rPr lang="en-GB" altLang="en-US" sz="4000" dirty="0" smtClean="0">
                <a:latin typeface="Calibri" panose="020F0502020204030204" pitchFamily="34" charset="0"/>
              </a:rPr>
              <a:t>Models in science</a:t>
            </a:r>
          </a:p>
        </p:txBody>
      </p:sp>
    </p:spTree>
    <p:extLst>
      <p:ext uri="{BB962C8B-B14F-4D97-AF65-F5344CB8AC3E}">
        <p14:creationId xmlns:p14="http://schemas.microsoft.com/office/powerpoint/2010/main" val="715088194"/>
      </p:ext>
    </p:extLst>
  </p:cSld>
  <p:clrMapOvr>
    <a:masterClrMapping/>
  </p:clrMapOvr>
  <p:transition advTm="5891"/>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05654"/>
            <a:ext cx="8153400"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392113" y="177007"/>
            <a:ext cx="7613650" cy="785812"/>
          </a:xfrm>
          <a:prstGeom prst="rect">
            <a:avLst/>
          </a:prstGeom>
        </p:spPr>
        <p:txBody>
          <a:bodyPr/>
          <a:lstStyle/>
          <a:p>
            <a:pPr defTabSz="457200" eaLnBrk="1" fontAlgn="auto" hangingPunct="1">
              <a:spcAft>
                <a:spcPts val="0"/>
              </a:spcAft>
              <a:defRPr/>
            </a:pPr>
            <a:r>
              <a:rPr lang="en-GB" sz="3200" dirty="0">
                <a:ea typeface="+mj-ea"/>
                <a:cs typeface="+mj-cs"/>
              </a:rPr>
              <a:t>Definition and a healthy philosophy regarding climate </a:t>
            </a:r>
            <a:r>
              <a:rPr lang="en-GB" sz="3200" dirty="0" smtClean="0">
                <a:ea typeface="+mj-ea"/>
                <a:cs typeface="+mj-cs"/>
              </a:rPr>
              <a:t>modelling</a:t>
            </a:r>
            <a:endParaRPr lang="en-GB" sz="3200" dirty="0">
              <a:ea typeface="+mj-ea"/>
              <a:cs typeface="+mj-cs"/>
            </a:endParaRPr>
          </a:p>
        </p:txBody>
      </p:sp>
      <p:sp>
        <p:nvSpPr>
          <p:cNvPr id="4" name="Rectangle 3"/>
          <p:cNvSpPr/>
          <p:nvPr/>
        </p:nvSpPr>
        <p:spPr>
          <a:xfrm>
            <a:off x="720437" y="1533236"/>
            <a:ext cx="7638472" cy="6882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5" name="Rectangle 4"/>
          <p:cNvSpPr/>
          <p:nvPr/>
        </p:nvSpPr>
        <p:spPr>
          <a:xfrm>
            <a:off x="7693746" y="6213182"/>
            <a:ext cx="339725" cy="266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46610631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233224"/>
            <a:ext cx="8534400" cy="838200"/>
          </a:xfrm>
        </p:spPr>
        <p:txBody>
          <a:bodyPr/>
          <a:lstStyle/>
          <a:p>
            <a:r>
              <a:rPr lang="en-GB" altLang="en-US" sz="2800" dirty="0" smtClean="0"/>
              <a:t>The </a:t>
            </a:r>
            <a:r>
              <a:rPr lang="en-GB" altLang="en-US" sz="2800" dirty="0">
                <a:latin typeface="+mn-lt"/>
              </a:rPr>
              <a:t>C</a:t>
            </a:r>
            <a:r>
              <a:rPr lang="en-GB" altLang="en-US" sz="2800" dirty="0" smtClean="0">
                <a:latin typeface="+mn-lt"/>
              </a:rPr>
              <a:t>limate</a:t>
            </a:r>
            <a:r>
              <a:rPr lang="en-GB" altLang="en-US" sz="2800" dirty="0" smtClean="0"/>
              <a:t> System</a:t>
            </a:r>
          </a:p>
        </p:txBody>
      </p:sp>
      <p:pic>
        <p:nvPicPr>
          <p:cNvPr id="8195" name="Picture 5" descr="figure_pots_climate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447799"/>
            <a:ext cx="8610600" cy="523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309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074"/>
          <p:cNvSpPr>
            <a:spLocks noGrp="1" noChangeArrowheads="1"/>
          </p:cNvSpPr>
          <p:nvPr>
            <p:ph type="title"/>
          </p:nvPr>
        </p:nvSpPr>
        <p:spPr>
          <a:xfrm>
            <a:off x="304800" y="304800"/>
            <a:ext cx="8534400" cy="533400"/>
          </a:xfrm>
        </p:spPr>
        <p:txBody>
          <a:bodyPr/>
          <a:lstStyle/>
          <a:p>
            <a:r>
              <a:rPr lang="en-GB" altLang="en-US" sz="2800" dirty="0" smtClean="0"/>
              <a:t>Brief History of Climate Modelling</a:t>
            </a:r>
            <a:endParaRPr lang="en-GB" altLang="en-US" dirty="0" smtClean="0"/>
          </a:p>
        </p:txBody>
      </p:sp>
      <p:sp>
        <p:nvSpPr>
          <p:cNvPr id="10243" name="Rectangle 3075"/>
          <p:cNvSpPr>
            <a:spLocks noGrp="1" noChangeArrowheads="1"/>
          </p:cNvSpPr>
          <p:nvPr>
            <p:ph type="body" idx="4294967295"/>
          </p:nvPr>
        </p:nvSpPr>
        <p:spPr>
          <a:xfrm>
            <a:off x="152400" y="1514777"/>
            <a:ext cx="8839200" cy="5061514"/>
          </a:xfrm>
          <a:prstGeom prst="rect">
            <a:avLst/>
          </a:prstGeom>
        </p:spPr>
        <p:txBody>
          <a:bodyPr/>
          <a:lstStyle/>
          <a:p>
            <a:r>
              <a:rPr lang="en-GB" altLang="en-US" sz="2000" b="1" dirty="0" smtClean="0">
                <a:latin typeface="+mn-lt"/>
              </a:rPr>
              <a:t>1922: Lewis Fry Richardson</a:t>
            </a:r>
          </a:p>
          <a:p>
            <a:pPr lvl="1">
              <a:spcAft>
                <a:spcPts val="300"/>
              </a:spcAft>
            </a:pPr>
            <a:r>
              <a:rPr lang="en-GB" altLang="en-US" sz="1800" dirty="0" smtClean="0">
                <a:latin typeface="+mn-lt"/>
              </a:rPr>
              <a:t>basic equations and methodology of numerical weather prediction</a:t>
            </a:r>
          </a:p>
          <a:p>
            <a:r>
              <a:rPr lang="en-GB" altLang="en-US" sz="2000" b="1" dirty="0" smtClean="0">
                <a:latin typeface="+mn-lt"/>
              </a:rPr>
              <a:t>1950: </a:t>
            </a:r>
            <a:r>
              <a:rPr lang="en-GB" altLang="en-US" sz="2000" b="1" dirty="0" err="1" smtClean="0">
                <a:latin typeface="+mn-lt"/>
              </a:rPr>
              <a:t>Charney</a:t>
            </a:r>
            <a:r>
              <a:rPr lang="en-GB" altLang="en-US" sz="2000" b="1" dirty="0" smtClean="0">
                <a:latin typeface="+mn-lt"/>
              </a:rPr>
              <a:t>, </a:t>
            </a:r>
            <a:r>
              <a:rPr lang="en-GB" altLang="en-US" sz="2000" b="1" dirty="0" err="1" smtClean="0">
                <a:latin typeface="+mn-lt"/>
              </a:rPr>
              <a:t>Fj</a:t>
            </a:r>
            <a:r>
              <a:rPr lang="en-GB" altLang="en-US" sz="2000" b="1" dirty="0" err="1" smtClean="0">
                <a:latin typeface="+mn-lt"/>
                <a:cs typeface="Times New Roman" panose="02020603050405020304" pitchFamily="18" charset="0"/>
              </a:rPr>
              <a:t>ø</a:t>
            </a:r>
            <a:r>
              <a:rPr lang="en-GB" altLang="en-US" sz="2000" b="1" dirty="0" err="1" smtClean="0">
                <a:latin typeface="+mn-lt"/>
              </a:rPr>
              <a:t>rtoft</a:t>
            </a:r>
            <a:r>
              <a:rPr lang="en-GB" altLang="en-US" sz="2000" b="1" dirty="0" smtClean="0">
                <a:latin typeface="+mn-lt"/>
              </a:rPr>
              <a:t> and von Neumann (1950)</a:t>
            </a:r>
          </a:p>
          <a:p>
            <a:pPr lvl="1">
              <a:spcAft>
                <a:spcPts val="300"/>
              </a:spcAft>
            </a:pPr>
            <a:r>
              <a:rPr lang="en-GB" altLang="en-US" sz="1800" dirty="0" smtClean="0">
                <a:latin typeface="+mn-lt"/>
              </a:rPr>
              <a:t>first numerical weather forecast (</a:t>
            </a:r>
            <a:r>
              <a:rPr lang="en-GB" altLang="en-US" sz="1800" dirty="0" err="1" smtClean="0">
                <a:latin typeface="+mn-lt"/>
              </a:rPr>
              <a:t>barotropic</a:t>
            </a:r>
            <a:r>
              <a:rPr lang="en-GB" altLang="en-US" sz="1800" dirty="0" smtClean="0">
                <a:latin typeface="+mn-lt"/>
              </a:rPr>
              <a:t> </a:t>
            </a:r>
            <a:r>
              <a:rPr lang="en-GB" altLang="en-US" sz="1800" dirty="0" err="1" smtClean="0">
                <a:latin typeface="+mn-lt"/>
              </a:rPr>
              <a:t>vorticity</a:t>
            </a:r>
            <a:r>
              <a:rPr lang="en-GB" altLang="en-US" sz="1800" dirty="0" smtClean="0">
                <a:latin typeface="+mn-lt"/>
              </a:rPr>
              <a:t> equation model)</a:t>
            </a:r>
          </a:p>
          <a:p>
            <a:r>
              <a:rPr lang="en-GB" altLang="en-US" sz="2000" b="1" dirty="0" smtClean="0">
                <a:latin typeface="+mn-lt"/>
              </a:rPr>
              <a:t>1956: Norman Phillips</a:t>
            </a:r>
          </a:p>
          <a:p>
            <a:pPr lvl="1">
              <a:spcAft>
                <a:spcPts val="300"/>
              </a:spcAft>
            </a:pPr>
            <a:r>
              <a:rPr lang="en-GB" altLang="en-US" sz="1800" dirty="0" smtClean="0">
                <a:latin typeface="+mn-lt"/>
              </a:rPr>
              <a:t>first general circulation experiment (two-layer, quasi-geostrophic hemispheric model)</a:t>
            </a:r>
          </a:p>
          <a:p>
            <a:r>
              <a:rPr lang="en-GB" altLang="en-US" sz="2000" b="1" dirty="0" smtClean="0">
                <a:latin typeface="+mn-lt"/>
              </a:rPr>
              <a:t>1963: </a:t>
            </a:r>
            <a:r>
              <a:rPr lang="en-GB" altLang="en-US" sz="2000" b="1" dirty="0" err="1" smtClean="0">
                <a:latin typeface="+mn-lt"/>
              </a:rPr>
              <a:t>Smagorinsky</a:t>
            </a:r>
            <a:r>
              <a:rPr lang="en-GB" altLang="en-US" sz="2000" b="1" dirty="0" smtClean="0">
                <a:latin typeface="+mn-lt"/>
              </a:rPr>
              <a:t>, </a:t>
            </a:r>
            <a:r>
              <a:rPr lang="en-GB" altLang="en-US" sz="2000" b="1" dirty="0" err="1" smtClean="0">
                <a:latin typeface="+mn-lt"/>
              </a:rPr>
              <a:t>Manabe</a:t>
            </a:r>
            <a:r>
              <a:rPr lang="en-GB" altLang="en-US" sz="2000" b="1" dirty="0" smtClean="0">
                <a:latin typeface="+mn-lt"/>
              </a:rPr>
              <a:t> and collaborators at GFDL, USA</a:t>
            </a:r>
          </a:p>
          <a:p>
            <a:pPr lvl="1">
              <a:spcAft>
                <a:spcPts val="300"/>
              </a:spcAft>
            </a:pPr>
            <a:r>
              <a:rPr lang="en-GB" altLang="en-US" sz="1800" dirty="0" smtClean="0">
                <a:latin typeface="+mn-lt"/>
              </a:rPr>
              <a:t>9 level primitive equation model</a:t>
            </a:r>
          </a:p>
          <a:p>
            <a:r>
              <a:rPr lang="en-GB" altLang="en-US" sz="2000" b="1" dirty="0" smtClean="0">
                <a:latin typeface="+mn-lt"/>
              </a:rPr>
              <a:t>1960s and 1970s: </a:t>
            </a:r>
            <a:r>
              <a:rPr lang="en-GB" altLang="en-US" sz="2000" dirty="0" smtClean="0">
                <a:latin typeface="+mn-lt"/>
              </a:rPr>
              <a:t>Other groups and their offshoots began work</a:t>
            </a:r>
          </a:p>
          <a:p>
            <a:pPr lvl="1">
              <a:spcAft>
                <a:spcPts val="300"/>
              </a:spcAft>
            </a:pPr>
            <a:r>
              <a:rPr lang="en-GB" altLang="en-US" sz="1800" dirty="0" smtClean="0">
                <a:latin typeface="+mn-lt"/>
              </a:rPr>
              <a:t>University of California Los Angeles (UCLA), National </a:t>
            </a:r>
            <a:r>
              <a:rPr lang="en-GB" altLang="en-US" sz="1800" dirty="0" err="1" smtClean="0">
                <a:latin typeface="+mn-lt"/>
              </a:rPr>
              <a:t>Center</a:t>
            </a:r>
            <a:r>
              <a:rPr lang="en-GB" altLang="en-US" sz="1800" dirty="0" smtClean="0">
                <a:latin typeface="+mn-lt"/>
              </a:rPr>
              <a:t> for Atmospheric Research</a:t>
            </a:r>
          </a:p>
          <a:p>
            <a:pPr lvl="1">
              <a:spcAft>
                <a:spcPts val="300"/>
              </a:spcAft>
            </a:pPr>
            <a:r>
              <a:rPr lang="en-GB" altLang="en-US" sz="1800" dirty="0" smtClean="0">
                <a:latin typeface="+mn-lt"/>
              </a:rPr>
              <a:t> (NCAR, Boulder, Colorado) and UK Meteorological Office</a:t>
            </a:r>
          </a:p>
          <a:p>
            <a:r>
              <a:rPr lang="en-GB" altLang="en-US" sz="2000" b="1" dirty="0" smtClean="0">
                <a:latin typeface="+mn-lt"/>
              </a:rPr>
              <a:t>1990s: Atmospheric Model </a:t>
            </a:r>
            <a:r>
              <a:rPr lang="en-GB" altLang="en-US" sz="2000" b="1" dirty="0" err="1" smtClean="0">
                <a:latin typeface="+mn-lt"/>
              </a:rPr>
              <a:t>Intercomparison</a:t>
            </a:r>
            <a:r>
              <a:rPr lang="en-GB" altLang="en-US" sz="2000" b="1" dirty="0" smtClean="0">
                <a:latin typeface="+mn-lt"/>
              </a:rPr>
              <a:t> Project (AMIP)</a:t>
            </a:r>
          </a:p>
          <a:p>
            <a:pPr lvl="1">
              <a:spcAft>
                <a:spcPts val="300"/>
              </a:spcAft>
            </a:pPr>
            <a:r>
              <a:rPr lang="en-GB" altLang="en-US" sz="1800" dirty="0" smtClean="0">
                <a:latin typeface="+mn-lt"/>
              </a:rPr>
              <a:t>Results from about 30 atmospheric models from around the world</a:t>
            </a:r>
          </a:p>
          <a:p>
            <a:r>
              <a:rPr lang="en-GB" altLang="en-US" sz="2000" b="1" dirty="0" smtClean="0">
                <a:latin typeface="+mn-lt"/>
              </a:rPr>
              <a:t>2007: IPCC Forth Assessment Report</a:t>
            </a:r>
          </a:p>
          <a:p>
            <a:pPr lvl="1"/>
            <a:r>
              <a:rPr lang="en-GB" altLang="en-US" sz="1800" dirty="0" smtClean="0">
                <a:latin typeface="+mn-lt"/>
              </a:rPr>
              <a:t>climate projections to 2100 from numerous coupled ocean-atmosphere-</a:t>
            </a:r>
            <a:r>
              <a:rPr lang="en-GB" altLang="en-US" sz="1800" dirty="0" err="1" smtClean="0">
                <a:latin typeface="+mn-lt"/>
              </a:rPr>
              <a:t>cryosphere</a:t>
            </a:r>
            <a:r>
              <a:rPr lang="en-GB" altLang="en-US" sz="1800" dirty="0" smtClean="0">
                <a:latin typeface="+mn-lt"/>
              </a:rPr>
              <a:t> </a:t>
            </a:r>
          </a:p>
          <a:p>
            <a:pPr lvl="1"/>
            <a:r>
              <a:rPr lang="en-GB" altLang="en-US" sz="1800" dirty="0" smtClean="0">
                <a:latin typeface="+mn-lt"/>
              </a:rPr>
              <a:t>models.</a:t>
            </a:r>
          </a:p>
        </p:txBody>
      </p:sp>
    </p:spTree>
    <p:extLst>
      <p:ext uri="{BB962C8B-B14F-4D97-AF65-F5344CB8AC3E}">
        <p14:creationId xmlns:p14="http://schemas.microsoft.com/office/powerpoint/2010/main" val="8340783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1673" y="1431628"/>
            <a:ext cx="8765309" cy="52832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defRPr/>
            </a:pPr>
            <a:endParaRPr lang="en-GB">
              <a:solidFill>
                <a:schemeClr val="tx1"/>
              </a:solidFill>
            </a:endParaRPr>
          </a:p>
        </p:txBody>
      </p:sp>
      <p:sp>
        <p:nvSpPr>
          <p:cNvPr id="32771" name="Rectangle 2"/>
          <p:cNvSpPr>
            <a:spLocks noGrp="1" noChangeArrowheads="1"/>
          </p:cNvSpPr>
          <p:nvPr>
            <p:ph type="title"/>
          </p:nvPr>
        </p:nvSpPr>
        <p:spPr>
          <a:xfrm>
            <a:off x="304800" y="279404"/>
            <a:ext cx="8534400" cy="838200"/>
          </a:xfrm>
        </p:spPr>
        <p:txBody>
          <a:bodyPr/>
          <a:lstStyle/>
          <a:p>
            <a:r>
              <a:rPr lang="en-GB" altLang="en-US" sz="2800" dirty="0" smtClean="0"/>
              <a:t>Types of Model</a:t>
            </a:r>
          </a:p>
        </p:txBody>
      </p:sp>
      <p:pic>
        <p:nvPicPr>
          <p:cNvPr id="3277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l="66385" t="21143" r="8479" b="25822"/>
          <a:stretch>
            <a:fillRect/>
          </a:stretch>
        </p:blipFill>
        <p:spPr bwMode="auto">
          <a:xfrm>
            <a:off x="457200" y="1617655"/>
            <a:ext cx="5246688"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5878513" y="4267200"/>
            <a:ext cx="2105025" cy="1363663"/>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endParaRPr lang="en-GB">
              <a:solidFill>
                <a:schemeClr val="tx1"/>
              </a:solidFill>
            </a:endParaRPr>
          </a:p>
        </p:txBody>
      </p:sp>
      <p:sp>
        <p:nvSpPr>
          <p:cNvPr id="32774" name="TextBox 5"/>
          <p:cNvSpPr txBox="1">
            <a:spLocks noChangeArrowheads="1"/>
          </p:cNvSpPr>
          <p:nvPr/>
        </p:nvSpPr>
        <p:spPr bwMode="auto">
          <a:xfrm>
            <a:off x="6216077" y="1791852"/>
            <a:ext cx="2438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GB" altLang="en-US" sz="2400" dirty="0">
                <a:latin typeface="+mn-lt"/>
              </a:rPr>
              <a:t>Energy Balance Models</a:t>
            </a:r>
          </a:p>
          <a:p>
            <a:pPr>
              <a:spcBef>
                <a:spcPct val="0"/>
              </a:spcBef>
              <a:buFontTx/>
              <a:buNone/>
            </a:pPr>
            <a:endParaRPr lang="en-GB" altLang="en-US" sz="2400" dirty="0">
              <a:latin typeface="+mn-lt"/>
            </a:endParaRPr>
          </a:p>
          <a:p>
            <a:pPr>
              <a:spcBef>
                <a:spcPct val="0"/>
              </a:spcBef>
              <a:buFontTx/>
              <a:buNone/>
            </a:pPr>
            <a:r>
              <a:rPr lang="en-GB" altLang="en-US" sz="2400" dirty="0">
                <a:latin typeface="+mn-lt"/>
              </a:rPr>
              <a:t>Earth Models of Intermediate Complexity</a:t>
            </a:r>
          </a:p>
          <a:p>
            <a:pPr>
              <a:spcBef>
                <a:spcPct val="0"/>
              </a:spcBef>
              <a:buFontTx/>
              <a:buNone/>
            </a:pPr>
            <a:endParaRPr lang="en-GB" altLang="en-US" sz="2400" dirty="0">
              <a:latin typeface="+mn-lt"/>
            </a:endParaRPr>
          </a:p>
          <a:p>
            <a:pPr>
              <a:spcBef>
                <a:spcPct val="0"/>
              </a:spcBef>
              <a:buFontTx/>
              <a:buNone/>
            </a:pPr>
            <a:r>
              <a:rPr lang="en-GB" altLang="en-US" sz="2400" dirty="0">
                <a:latin typeface="+mn-lt"/>
              </a:rPr>
              <a:t>General Circulation Models</a:t>
            </a:r>
          </a:p>
        </p:txBody>
      </p:sp>
      <p:sp>
        <p:nvSpPr>
          <p:cNvPr id="32775" name="TextBox 7"/>
          <p:cNvSpPr txBox="1">
            <a:spLocks noChangeArrowheads="1"/>
          </p:cNvSpPr>
          <p:nvPr/>
        </p:nvSpPr>
        <p:spPr bwMode="auto">
          <a:xfrm>
            <a:off x="322263" y="6265863"/>
            <a:ext cx="9677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GB" altLang="en-US" sz="1600" dirty="0">
                <a:latin typeface="+mn-lt"/>
              </a:rPr>
              <a:t>Goose et </a:t>
            </a:r>
            <a:r>
              <a:rPr lang="en-GB" altLang="en-US" sz="1600" dirty="0" smtClean="0">
                <a:latin typeface="+mn-lt"/>
              </a:rPr>
              <a:t>al. (2010) </a:t>
            </a:r>
            <a:r>
              <a:rPr lang="en-GB" altLang="en-US" sz="1600" dirty="0">
                <a:latin typeface="+mn-lt"/>
              </a:rPr>
              <a:t>– Online Textbook</a:t>
            </a:r>
          </a:p>
        </p:txBody>
      </p:sp>
    </p:spTree>
    <p:extLst>
      <p:ext uri="{BB962C8B-B14F-4D97-AF65-F5344CB8AC3E}">
        <p14:creationId xmlns:p14="http://schemas.microsoft.com/office/powerpoint/2010/main" val="5010588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9045" y="456719"/>
            <a:ext cx="6298060" cy="523220"/>
          </a:xfrm>
          <a:prstGeom prst="rect">
            <a:avLst/>
          </a:prstGeom>
          <a:noFill/>
        </p:spPr>
        <p:txBody>
          <a:bodyPr wrap="square" rtlCol="0">
            <a:spAutoFit/>
          </a:bodyPr>
          <a:lstStyle/>
          <a:p>
            <a:r>
              <a:rPr lang="en-US" sz="2800" b="1" dirty="0" smtClean="0">
                <a:latin typeface="Arial" charset="0"/>
                <a:ea typeface="Arial" charset="0"/>
                <a:cs typeface="Arial" charset="0"/>
              </a:rPr>
              <a:t>The City of Leeds</a:t>
            </a:r>
            <a:endParaRPr lang="en-US" sz="1100" b="1" dirty="0">
              <a:latin typeface="Arial" charset="0"/>
              <a:ea typeface="Arial" charset="0"/>
              <a:cs typeface="Arial" charset="0"/>
            </a:endParaRPr>
          </a:p>
        </p:txBody>
      </p:sp>
      <p:pic>
        <p:nvPicPr>
          <p:cNvPr id="7"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8965" y="1435100"/>
            <a:ext cx="4201507" cy="5307350"/>
          </a:xfrm>
          <a:prstGeom prst="rect">
            <a:avLst/>
          </a:prstGeom>
        </p:spPr>
      </p:pic>
      <p:pic>
        <p:nvPicPr>
          <p:cNvPr id="9" name="Picture 8" descr="http://www.clker.com/cliparts/U/Q/d/9/V/E/orange-pin-hi.png"/>
          <p:cNvPicPr>
            <a:picLocks noChangeAspect="1" noChangeArrowheads="1"/>
          </p:cNvPicPr>
          <p:nvPr/>
        </p:nvPicPr>
        <p:blipFill>
          <a:blip r:embed="rId4"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7408027" y="4014689"/>
            <a:ext cx="360040" cy="58236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bwMode="auto">
          <a:xfrm>
            <a:off x="7974466" y="5665794"/>
            <a:ext cx="594919" cy="179117"/>
          </a:xfrm>
          <a:prstGeom prst="roundRect">
            <a:avLst/>
          </a:prstGeom>
          <a:solidFill>
            <a:srgbClr val="DAE5DE"/>
          </a:solidFill>
          <a:ln w="3175">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en-GB" sz="1000" dirty="0" smtClean="0">
                <a:solidFill>
                  <a:schemeClr val="tx1"/>
                </a:solidFill>
                <a:latin typeface="Arial" charset="0"/>
              </a:rPr>
              <a:t>London</a:t>
            </a:r>
            <a:endParaRPr kumimoji="0" lang="en-GB" sz="1000" b="0" i="0" u="none" strike="noStrike" cap="none" normalizeH="0" baseline="0" dirty="0" smtClean="0">
              <a:ln>
                <a:noFill/>
              </a:ln>
              <a:solidFill>
                <a:schemeClr val="tx1"/>
              </a:solidFill>
              <a:effectLst/>
              <a:latin typeface="Arial" charset="0"/>
            </a:endParaRPr>
          </a:p>
        </p:txBody>
      </p:sp>
      <p:sp>
        <p:nvSpPr>
          <p:cNvPr id="13" name="Rounded Rectangle 12"/>
          <p:cNvSpPr/>
          <p:nvPr/>
        </p:nvSpPr>
        <p:spPr bwMode="auto">
          <a:xfrm>
            <a:off x="6923221" y="5844911"/>
            <a:ext cx="540060" cy="144016"/>
          </a:xfrm>
          <a:prstGeom prst="roundRect">
            <a:avLst/>
          </a:prstGeom>
          <a:solidFill>
            <a:srgbClr val="DAE5DE"/>
          </a:solidFill>
          <a:ln w="3175">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en-GB" sz="900" dirty="0" smtClean="0">
                <a:solidFill>
                  <a:schemeClr val="tx1"/>
                </a:solidFill>
                <a:latin typeface="Arial" charset="0"/>
              </a:rPr>
              <a:t>Bristol</a:t>
            </a:r>
            <a:endParaRPr kumimoji="0" lang="en-GB" sz="900" b="0" i="0" u="none" strike="noStrike" cap="none" normalizeH="0" baseline="0" dirty="0" smtClean="0">
              <a:ln>
                <a:noFill/>
              </a:ln>
              <a:solidFill>
                <a:schemeClr val="tx1"/>
              </a:solidFill>
              <a:effectLst/>
              <a:latin typeface="Arial" charset="0"/>
            </a:endParaRPr>
          </a:p>
        </p:txBody>
      </p:sp>
      <p:sp>
        <p:nvSpPr>
          <p:cNvPr id="14" name="Rounded Rectangle 13"/>
          <p:cNvSpPr/>
          <p:nvPr/>
        </p:nvSpPr>
        <p:spPr bwMode="auto">
          <a:xfrm>
            <a:off x="6895507" y="3284984"/>
            <a:ext cx="603778" cy="144016"/>
          </a:xfrm>
          <a:prstGeom prst="roundRect">
            <a:avLst/>
          </a:prstGeom>
          <a:solidFill>
            <a:srgbClr val="DAE5DE"/>
          </a:solidFill>
          <a:ln w="3175">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en-GB" sz="900" dirty="0" smtClean="0">
                <a:solidFill>
                  <a:schemeClr val="tx1"/>
                </a:solidFill>
                <a:latin typeface="Arial" charset="0"/>
              </a:rPr>
              <a:t>Edinburgh</a:t>
            </a:r>
            <a:endParaRPr kumimoji="0" lang="en-GB" sz="900" b="0" i="0" u="none" strike="noStrike" cap="none" normalizeH="0" baseline="0" dirty="0" smtClean="0">
              <a:ln>
                <a:noFill/>
              </a:ln>
              <a:solidFill>
                <a:schemeClr val="tx1"/>
              </a:solidFill>
              <a:effectLst/>
              <a:latin typeface="Arial" charset="0"/>
            </a:endParaRPr>
          </a:p>
        </p:txBody>
      </p:sp>
      <p:grpSp>
        <p:nvGrpSpPr>
          <p:cNvPr id="15" name="Group 14"/>
          <p:cNvGrpSpPr/>
          <p:nvPr/>
        </p:nvGrpSpPr>
        <p:grpSpPr>
          <a:xfrm>
            <a:off x="6506526" y="4509120"/>
            <a:ext cx="1908122" cy="304786"/>
            <a:chOff x="6747593" y="4532525"/>
            <a:chExt cx="1908122" cy="304786"/>
          </a:xfrm>
        </p:grpSpPr>
        <p:grpSp>
          <p:nvGrpSpPr>
            <p:cNvPr id="16" name="Group 15"/>
            <p:cNvGrpSpPr/>
            <p:nvPr/>
          </p:nvGrpSpPr>
          <p:grpSpPr>
            <a:xfrm>
              <a:off x="7886880" y="4621287"/>
              <a:ext cx="768835" cy="216024"/>
              <a:chOff x="7886880" y="4621287"/>
              <a:chExt cx="768835" cy="216024"/>
            </a:xfrm>
          </p:grpSpPr>
          <p:sp>
            <p:nvSpPr>
              <p:cNvPr id="20" name="Rounded Rectangle 19"/>
              <p:cNvSpPr/>
              <p:nvPr/>
            </p:nvSpPr>
            <p:spPr bwMode="auto">
              <a:xfrm>
                <a:off x="8030880" y="4621287"/>
                <a:ext cx="624835" cy="144016"/>
              </a:xfrm>
              <a:prstGeom prst="roundRect">
                <a:avLst/>
              </a:prstGeom>
              <a:solidFill>
                <a:srgbClr val="DAE5DE"/>
              </a:solidFill>
              <a:ln w="3175">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en-GB" sz="900" dirty="0" smtClean="0">
                    <a:solidFill>
                      <a:schemeClr val="tx1"/>
                    </a:solidFill>
                    <a:latin typeface="Arial" charset="0"/>
                  </a:rPr>
                  <a:t>Sheffield</a:t>
                </a:r>
                <a:endParaRPr kumimoji="0" lang="en-GB" sz="900" b="0" i="0" u="none" strike="noStrike" cap="none" normalizeH="0" baseline="0" dirty="0" smtClean="0">
                  <a:ln>
                    <a:noFill/>
                  </a:ln>
                  <a:solidFill>
                    <a:schemeClr val="tx1"/>
                  </a:solidFill>
                  <a:effectLst/>
                  <a:latin typeface="Arial" charset="0"/>
                </a:endParaRPr>
              </a:p>
            </p:txBody>
          </p:sp>
          <p:cxnSp>
            <p:nvCxnSpPr>
              <p:cNvPr id="21" name="Straight Arrow Connector 20"/>
              <p:cNvCxnSpPr/>
              <p:nvPr/>
            </p:nvCxnSpPr>
            <p:spPr bwMode="auto">
              <a:xfrm flipH="1">
                <a:off x="7886880" y="4765303"/>
                <a:ext cx="144000" cy="72008"/>
              </a:xfrm>
              <a:prstGeom prst="straightConnector1">
                <a:avLst/>
              </a:prstGeom>
              <a:ln>
                <a:solidFill>
                  <a:srgbClr val="DAE5DE"/>
                </a:solidFill>
                <a:headEnd type="none" w="med" len="med"/>
                <a:tailEnd type="triangle"/>
              </a:ln>
              <a:extLst/>
            </p:spPr>
            <p:style>
              <a:lnRef idx="1">
                <a:schemeClr val="accent3"/>
              </a:lnRef>
              <a:fillRef idx="0">
                <a:schemeClr val="accent3"/>
              </a:fillRef>
              <a:effectRef idx="0">
                <a:schemeClr val="accent3"/>
              </a:effectRef>
              <a:fontRef idx="minor">
                <a:schemeClr val="tx1"/>
              </a:fontRef>
            </p:style>
          </p:cxnSp>
        </p:grpSp>
        <p:grpSp>
          <p:nvGrpSpPr>
            <p:cNvPr id="17" name="Group 16"/>
            <p:cNvGrpSpPr/>
            <p:nvPr/>
          </p:nvGrpSpPr>
          <p:grpSpPr>
            <a:xfrm>
              <a:off x="6747593" y="4532525"/>
              <a:ext cx="885958" cy="216024"/>
              <a:chOff x="6747593" y="4532525"/>
              <a:chExt cx="885958" cy="216024"/>
            </a:xfrm>
          </p:grpSpPr>
          <p:sp>
            <p:nvSpPr>
              <p:cNvPr id="18" name="Rounded Rectangle 17"/>
              <p:cNvSpPr/>
              <p:nvPr/>
            </p:nvSpPr>
            <p:spPr bwMode="auto">
              <a:xfrm>
                <a:off x="6747593" y="4532525"/>
                <a:ext cx="741958" cy="144016"/>
              </a:xfrm>
              <a:prstGeom prst="roundRect">
                <a:avLst/>
              </a:prstGeom>
              <a:solidFill>
                <a:srgbClr val="DAE5DE"/>
              </a:solidFill>
              <a:ln w="3175">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charset="0"/>
                  </a:rPr>
                  <a:t>Manchester</a:t>
                </a:r>
              </a:p>
            </p:txBody>
          </p:sp>
          <p:cxnSp>
            <p:nvCxnSpPr>
              <p:cNvPr id="19" name="Straight Arrow Connector 18"/>
              <p:cNvCxnSpPr/>
              <p:nvPr/>
            </p:nvCxnSpPr>
            <p:spPr bwMode="auto">
              <a:xfrm>
                <a:off x="7489551" y="4676541"/>
                <a:ext cx="144000" cy="72008"/>
              </a:xfrm>
              <a:prstGeom prst="straightConnector1">
                <a:avLst/>
              </a:prstGeom>
              <a:ln>
                <a:solidFill>
                  <a:srgbClr val="DAE5DE"/>
                </a:solidFill>
                <a:headEnd type="none" w="med" len="med"/>
                <a:tailEnd type="triangle"/>
              </a:ln>
              <a:extLst/>
            </p:spPr>
            <p:style>
              <a:lnRef idx="1">
                <a:schemeClr val="accent3"/>
              </a:lnRef>
              <a:fillRef idx="0">
                <a:schemeClr val="accent3"/>
              </a:fillRef>
              <a:effectRef idx="0">
                <a:schemeClr val="accent3"/>
              </a:effectRef>
              <a:fontRef idx="minor">
                <a:schemeClr val="tx1"/>
              </a:fontRef>
            </p:style>
          </p:cxnSp>
        </p:grpSp>
      </p:grpSp>
      <p:sp>
        <p:nvSpPr>
          <p:cNvPr id="23" name="Text Placeholder 3"/>
          <p:cNvSpPr txBox="1">
            <a:spLocks/>
          </p:cNvSpPr>
          <p:nvPr/>
        </p:nvSpPr>
        <p:spPr bwMode="auto">
          <a:xfrm>
            <a:off x="381000" y="1781609"/>
            <a:ext cx="4479269" cy="530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fontAlgn="base">
              <a:spcBef>
                <a:spcPct val="0"/>
              </a:spcBef>
              <a:spcAft>
                <a:spcPct val="40000"/>
              </a:spcAft>
              <a:buNone/>
              <a:defRPr sz="1400">
                <a:solidFill>
                  <a:schemeClr val="tx1"/>
                </a:solidFill>
                <a:latin typeface="+mn-lt"/>
                <a:ea typeface="+mn-ea"/>
                <a:cs typeface="+mn-cs"/>
              </a:defRPr>
            </a:lvl1pPr>
            <a:lvl2pPr marL="457200" indent="0" algn="l" rtl="0" fontAlgn="base">
              <a:spcBef>
                <a:spcPct val="0"/>
              </a:spcBef>
              <a:spcAft>
                <a:spcPct val="40000"/>
              </a:spcAft>
              <a:buNone/>
              <a:defRPr sz="1200">
                <a:solidFill>
                  <a:schemeClr val="tx1"/>
                </a:solidFill>
                <a:latin typeface="+mn-lt"/>
              </a:defRPr>
            </a:lvl2pPr>
            <a:lvl3pPr marL="914400" indent="0" algn="l" rtl="0" fontAlgn="base">
              <a:spcBef>
                <a:spcPct val="0"/>
              </a:spcBef>
              <a:spcAft>
                <a:spcPct val="40000"/>
              </a:spcAft>
              <a:buNone/>
              <a:defRPr sz="1000">
                <a:solidFill>
                  <a:schemeClr val="tx1"/>
                </a:solidFill>
                <a:latin typeface="+mn-lt"/>
              </a:defRPr>
            </a:lvl3pPr>
            <a:lvl4pPr marL="1371600" indent="0" algn="l" rtl="0" fontAlgn="base">
              <a:spcBef>
                <a:spcPct val="0"/>
              </a:spcBef>
              <a:spcAft>
                <a:spcPct val="40000"/>
              </a:spcAft>
              <a:buNone/>
              <a:defRPr sz="900">
                <a:solidFill>
                  <a:schemeClr val="tx1"/>
                </a:solidFill>
                <a:latin typeface="+mn-lt"/>
              </a:defRPr>
            </a:lvl4pPr>
            <a:lvl5pPr marL="1828800" indent="0" algn="l" rtl="0" fontAlgn="base">
              <a:spcBef>
                <a:spcPct val="0"/>
              </a:spcBef>
              <a:spcAft>
                <a:spcPct val="40000"/>
              </a:spcAft>
              <a:buNone/>
              <a:defRPr sz="900">
                <a:solidFill>
                  <a:schemeClr val="tx1"/>
                </a:solidFill>
                <a:latin typeface="+mn-lt"/>
              </a:defRPr>
            </a:lvl5pPr>
            <a:lvl6pPr marL="2286000" indent="0" algn="l" rtl="0" eaLnBrk="1" fontAlgn="base" hangingPunct="1">
              <a:spcBef>
                <a:spcPct val="0"/>
              </a:spcBef>
              <a:spcAft>
                <a:spcPct val="40000"/>
              </a:spcAft>
              <a:buNone/>
              <a:defRPr sz="900">
                <a:solidFill>
                  <a:schemeClr val="tx1"/>
                </a:solidFill>
                <a:latin typeface="+mn-lt"/>
              </a:defRPr>
            </a:lvl6pPr>
            <a:lvl7pPr marL="2743200" indent="0" algn="l" rtl="0" eaLnBrk="1" fontAlgn="base" hangingPunct="1">
              <a:spcBef>
                <a:spcPct val="0"/>
              </a:spcBef>
              <a:spcAft>
                <a:spcPct val="40000"/>
              </a:spcAft>
              <a:buNone/>
              <a:defRPr sz="900">
                <a:solidFill>
                  <a:schemeClr val="tx1"/>
                </a:solidFill>
                <a:latin typeface="+mn-lt"/>
              </a:defRPr>
            </a:lvl7pPr>
            <a:lvl8pPr marL="3200400" indent="0" algn="l" rtl="0" eaLnBrk="1" fontAlgn="base" hangingPunct="1">
              <a:spcBef>
                <a:spcPct val="0"/>
              </a:spcBef>
              <a:spcAft>
                <a:spcPct val="40000"/>
              </a:spcAft>
              <a:buNone/>
              <a:defRPr sz="900">
                <a:solidFill>
                  <a:schemeClr val="tx1"/>
                </a:solidFill>
                <a:latin typeface="+mn-lt"/>
              </a:defRPr>
            </a:lvl8pPr>
            <a:lvl9pPr marL="3657600" indent="0" algn="l" rtl="0" eaLnBrk="1" fontAlgn="base" hangingPunct="1">
              <a:spcBef>
                <a:spcPct val="0"/>
              </a:spcBef>
              <a:spcAft>
                <a:spcPct val="40000"/>
              </a:spcAft>
              <a:buNone/>
              <a:defRPr sz="900">
                <a:solidFill>
                  <a:schemeClr val="tx1"/>
                </a:solidFill>
                <a:latin typeface="+mn-lt"/>
              </a:defRPr>
            </a:lvl9pPr>
          </a:lstStyle>
          <a:p>
            <a:pPr marL="0" marR="0" lvl="0" indent="0" algn="l" defTabSz="914400" rtl="0" eaLnBrk="1" fontAlgn="base" latinLnBrk="0" hangingPunct="1">
              <a:lnSpc>
                <a:spcPct val="100000"/>
              </a:lnSpc>
              <a:spcBef>
                <a:spcPct val="0"/>
              </a:spcBef>
              <a:spcAft>
                <a:spcPct val="40000"/>
              </a:spcAft>
              <a:buClrTx/>
              <a:buSzTx/>
              <a:buFontTx/>
              <a:buNone/>
              <a:tabLst/>
              <a:defRPr/>
            </a:pPr>
            <a:endParaRPr kumimoji="0" lang="en-GB" sz="1400" b="0" i="0" u="none" strike="noStrike" kern="0" cap="none" spc="0" normalizeH="0" baseline="0" noProof="0" dirty="0" smtClean="0">
              <a:ln>
                <a:noFill/>
              </a:ln>
              <a:solidFill>
                <a:srgbClr val="000005"/>
              </a:solidFill>
              <a:effectLst/>
              <a:uLnTx/>
              <a:uFillTx/>
              <a:latin typeface="Arial"/>
              <a:ea typeface="+mn-ea"/>
              <a:cs typeface="+mn-cs"/>
            </a:endParaRPr>
          </a:p>
          <a:p>
            <a:pPr marL="285750" marR="0" lvl="0" indent="-285750" algn="l" defTabSz="914400" rtl="0" eaLnBrk="1" fontAlgn="base" latinLnBrk="0" hangingPunct="1">
              <a:lnSpc>
                <a:spcPct val="100000"/>
              </a:lnSpc>
              <a:spcBef>
                <a:spcPct val="0"/>
              </a:spcBef>
              <a:spcAft>
                <a:spcPct val="40000"/>
              </a:spcAft>
              <a:buClrTx/>
              <a:buSzTx/>
              <a:buFont typeface="Arial" panose="020B0604020202020204" pitchFamily="34" charset="0"/>
              <a:buChar char="•"/>
              <a:tabLst/>
              <a:defRPr/>
            </a:pPr>
            <a:r>
              <a:rPr kumimoji="0" lang="en-GB" sz="1600" b="0" i="0" u="none" strike="noStrike" kern="0" cap="none" spc="0" normalizeH="0" baseline="0" noProof="0" dirty="0" smtClean="0">
                <a:ln>
                  <a:noFill/>
                </a:ln>
                <a:solidFill>
                  <a:srgbClr val="000005"/>
                </a:solidFill>
                <a:effectLst/>
                <a:uLnTx/>
                <a:uFillTx/>
                <a:latin typeface="Arial"/>
                <a:ea typeface="+mn-ea"/>
                <a:cs typeface="+mn-cs"/>
              </a:rPr>
              <a:t>3</a:t>
            </a:r>
            <a:r>
              <a:rPr kumimoji="0" lang="en-GB" sz="1600" b="0" i="0" u="none" strike="noStrike" kern="0" cap="none" spc="0" normalizeH="0" baseline="30000" noProof="0" dirty="0" smtClean="0">
                <a:ln>
                  <a:noFill/>
                </a:ln>
                <a:solidFill>
                  <a:srgbClr val="000005"/>
                </a:solidFill>
                <a:effectLst/>
                <a:uLnTx/>
                <a:uFillTx/>
                <a:latin typeface="Arial"/>
                <a:ea typeface="+mn-ea"/>
                <a:cs typeface="+mn-cs"/>
              </a:rPr>
              <a:t>rd</a:t>
            </a:r>
            <a:r>
              <a:rPr kumimoji="0" lang="en-GB" sz="1600" b="0" i="0" u="none" strike="noStrike" kern="0" cap="none" spc="0" normalizeH="0" baseline="0" noProof="0" dirty="0" smtClean="0">
                <a:ln>
                  <a:noFill/>
                </a:ln>
                <a:solidFill>
                  <a:srgbClr val="000005"/>
                </a:solidFill>
                <a:effectLst/>
                <a:uLnTx/>
                <a:uFillTx/>
                <a:latin typeface="Arial"/>
                <a:ea typeface="+mn-ea"/>
                <a:cs typeface="+mn-cs"/>
              </a:rPr>
              <a:t> largest city in the UK</a:t>
            </a:r>
          </a:p>
          <a:p>
            <a:pPr marL="742950" lvl="1" indent="-285750">
              <a:buFont typeface="Arial" panose="020B0604020202020204" pitchFamily="34" charset="0"/>
              <a:buChar char="−"/>
              <a:defRPr/>
            </a:pPr>
            <a:r>
              <a:rPr kumimoji="0" lang="en-GB" b="0" i="0" u="none" strike="noStrike" kern="0" cap="none" spc="0" normalizeH="0" baseline="0" noProof="0" dirty="0" smtClean="0">
                <a:ln>
                  <a:noFill/>
                </a:ln>
                <a:solidFill>
                  <a:srgbClr val="000005"/>
                </a:solidFill>
                <a:effectLst/>
                <a:uLnTx/>
                <a:uFillTx/>
                <a:latin typeface="Arial"/>
                <a:ea typeface="+mn-ea"/>
                <a:cs typeface="+mn-cs"/>
              </a:rPr>
              <a:t>Student</a:t>
            </a:r>
            <a:r>
              <a:rPr kumimoji="0" lang="en-GB" b="0" i="0" u="none" strike="noStrike" kern="0" cap="none" spc="0" normalizeH="0" noProof="0" dirty="0" smtClean="0">
                <a:ln>
                  <a:noFill/>
                </a:ln>
                <a:solidFill>
                  <a:srgbClr val="000005"/>
                </a:solidFill>
                <a:effectLst/>
                <a:uLnTx/>
                <a:uFillTx/>
                <a:latin typeface="Arial"/>
                <a:ea typeface="+mn-ea"/>
                <a:cs typeface="+mn-cs"/>
              </a:rPr>
              <a:t> population over</a:t>
            </a:r>
            <a:r>
              <a:rPr kumimoji="0" lang="en-GB" b="0" i="0" u="none" strike="noStrike" kern="0" cap="none" spc="0" normalizeH="0" baseline="0" noProof="0" dirty="0" smtClean="0">
                <a:ln>
                  <a:noFill/>
                </a:ln>
                <a:solidFill>
                  <a:srgbClr val="000005"/>
                </a:solidFill>
                <a:effectLst/>
                <a:uLnTx/>
                <a:uFillTx/>
                <a:latin typeface="Arial"/>
                <a:ea typeface="+mn-ea"/>
                <a:cs typeface="+mn-cs"/>
              </a:rPr>
              <a:t> 70,000</a:t>
            </a:r>
          </a:p>
          <a:p>
            <a:pPr marL="285750" marR="0" lvl="0" indent="-285750" algn="l" defTabSz="914400" rtl="0" eaLnBrk="1" fontAlgn="base" latinLnBrk="0" hangingPunct="1">
              <a:lnSpc>
                <a:spcPct val="100000"/>
              </a:lnSpc>
              <a:spcBef>
                <a:spcPct val="0"/>
              </a:spcBef>
              <a:spcAft>
                <a:spcPct val="40000"/>
              </a:spcAft>
              <a:buClrTx/>
              <a:buSzTx/>
              <a:buFont typeface="Arial" panose="020B0604020202020204" pitchFamily="34" charset="0"/>
              <a:buChar char="•"/>
              <a:tabLst/>
              <a:defRPr/>
            </a:pPr>
            <a:endParaRPr kumimoji="0" lang="en-GB" sz="1600" b="0" i="0" u="none" strike="noStrike" kern="0" cap="none" spc="0" normalizeH="0" baseline="0" noProof="0" dirty="0" smtClean="0">
              <a:ln>
                <a:noFill/>
              </a:ln>
              <a:solidFill>
                <a:srgbClr val="000005"/>
              </a:solidFill>
              <a:effectLst/>
              <a:uLnTx/>
              <a:uFillTx/>
              <a:latin typeface="Arial"/>
              <a:ea typeface="+mn-ea"/>
              <a:cs typeface="+mn-cs"/>
            </a:endParaRPr>
          </a:p>
          <a:p>
            <a:pPr marL="285750" marR="0" lvl="0" indent="-285750" algn="l" defTabSz="914400" rtl="0" eaLnBrk="1" fontAlgn="base" latinLnBrk="0" hangingPunct="1">
              <a:lnSpc>
                <a:spcPct val="100000"/>
              </a:lnSpc>
              <a:spcBef>
                <a:spcPct val="0"/>
              </a:spcBef>
              <a:spcAft>
                <a:spcPct val="40000"/>
              </a:spcAft>
              <a:buClrTx/>
              <a:buSzTx/>
              <a:buFont typeface="Arial" panose="020B0604020202020204" pitchFamily="34" charset="0"/>
              <a:buChar char="•"/>
              <a:tabLst/>
              <a:defRPr/>
            </a:pPr>
            <a:r>
              <a:rPr kumimoji="0" lang="en-GB" sz="1600" b="0" i="0" u="none" strike="noStrike" kern="0" cap="none" spc="0" normalizeH="0" baseline="0" noProof="0" dirty="0" smtClean="0">
                <a:ln>
                  <a:noFill/>
                </a:ln>
                <a:solidFill>
                  <a:srgbClr val="000005"/>
                </a:solidFill>
                <a:effectLst/>
                <a:uLnTx/>
                <a:uFillTx/>
                <a:latin typeface="Arial"/>
                <a:ea typeface="+mn-ea"/>
                <a:cs typeface="+mn-cs"/>
              </a:rPr>
              <a:t>One of the UK’s largest centres for business, legal and financial services</a:t>
            </a:r>
          </a:p>
          <a:p>
            <a:pPr marL="285750" marR="0" lvl="0" indent="-285750" algn="l" defTabSz="914400" rtl="0" eaLnBrk="1" fontAlgn="base" latinLnBrk="0" hangingPunct="1">
              <a:lnSpc>
                <a:spcPct val="100000"/>
              </a:lnSpc>
              <a:spcBef>
                <a:spcPct val="0"/>
              </a:spcBef>
              <a:spcAft>
                <a:spcPct val="40000"/>
              </a:spcAft>
              <a:buClrTx/>
              <a:buSzTx/>
              <a:buFont typeface="Arial" panose="020B0604020202020204" pitchFamily="34" charset="0"/>
              <a:buChar char="•"/>
              <a:tabLst/>
              <a:defRPr/>
            </a:pPr>
            <a:endParaRPr kumimoji="0" lang="en-GB" sz="1600" b="0" i="0" u="none" strike="noStrike" kern="0" cap="none" spc="0" normalizeH="0" baseline="0" noProof="0" dirty="0" smtClean="0">
              <a:ln>
                <a:noFill/>
              </a:ln>
              <a:solidFill>
                <a:srgbClr val="000005"/>
              </a:solidFill>
              <a:effectLst/>
              <a:uLnTx/>
              <a:uFillTx/>
              <a:latin typeface="Arial"/>
              <a:ea typeface="+mn-ea"/>
              <a:cs typeface="+mn-cs"/>
            </a:endParaRPr>
          </a:p>
          <a:p>
            <a:pPr marL="285750" marR="0" lvl="0" indent="-285750" algn="l" defTabSz="914400" rtl="0" eaLnBrk="1" fontAlgn="base" latinLnBrk="0" hangingPunct="1">
              <a:lnSpc>
                <a:spcPct val="100000"/>
              </a:lnSpc>
              <a:spcBef>
                <a:spcPct val="0"/>
              </a:spcBef>
              <a:spcAft>
                <a:spcPct val="40000"/>
              </a:spcAft>
              <a:buClrTx/>
              <a:buSzTx/>
              <a:buFont typeface="Arial" panose="020B0604020202020204" pitchFamily="34" charset="0"/>
              <a:buChar char="•"/>
              <a:tabLst/>
              <a:defRPr/>
            </a:pPr>
            <a:r>
              <a:rPr kumimoji="0" lang="en-GB" sz="1600" b="0" i="0" u="none" strike="noStrike" kern="0" cap="none" spc="0" normalizeH="0" baseline="0" noProof="0" dirty="0" smtClean="0">
                <a:ln>
                  <a:noFill/>
                </a:ln>
                <a:solidFill>
                  <a:srgbClr val="000005"/>
                </a:solidFill>
                <a:effectLst/>
                <a:uLnTx/>
                <a:uFillTx/>
                <a:latin typeface="Arial"/>
                <a:ea typeface="+mn-ea"/>
                <a:cs typeface="+mn-cs"/>
              </a:rPr>
              <a:t>Excellent transport links</a:t>
            </a:r>
          </a:p>
          <a:p>
            <a:pPr marL="441325" marR="0" lvl="1" indent="-171450" algn="l" defTabSz="914400" rtl="0" eaLnBrk="1" fontAlgn="base" latinLnBrk="0" hangingPunct="1">
              <a:lnSpc>
                <a:spcPct val="100000"/>
              </a:lnSpc>
              <a:spcBef>
                <a:spcPct val="0"/>
              </a:spcBef>
              <a:spcAft>
                <a:spcPct val="40000"/>
              </a:spcAft>
              <a:buClrTx/>
              <a:buSzTx/>
              <a:buFontTx/>
              <a:buChar char="-"/>
              <a:tabLst/>
              <a:defRPr/>
            </a:pPr>
            <a:r>
              <a:rPr kumimoji="0" lang="en-GB" sz="1200" b="0" i="0" u="none" strike="noStrike" kern="0" cap="none" spc="0" normalizeH="0" baseline="0" noProof="0" dirty="0" smtClean="0">
                <a:ln>
                  <a:noFill/>
                </a:ln>
                <a:solidFill>
                  <a:srgbClr val="000005"/>
                </a:solidFill>
                <a:effectLst/>
                <a:uLnTx/>
                <a:uFillTx/>
                <a:latin typeface="Arial"/>
              </a:rPr>
              <a:t>Just over 2 hours from London by train</a:t>
            </a:r>
          </a:p>
          <a:p>
            <a:pPr marL="441325" marR="0" lvl="1" indent="-171450" algn="l" defTabSz="914400" rtl="0" eaLnBrk="1" fontAlgn="base" latinLnBrk="0" hangingPunct="1">
              <a:lnSpc>
                <a:spcPct val="100000"/>
              </a:lnSpc>
              <a:spcBef>
                <a:spcPct val="0"/>
              </a:spcBef>
              <a:spcAft>
                <a:spcPct val="40000"/>
              </a:spcAft>
              <a:buClrTx/>
              <a:buSzTx/>
              <a:buFontTx/>
              <a:buChar char="-"/>
              <a:tabLst/>
              <a:defRPr/>
            </a:pPr>
            <a:r>
              <a:rPr kumimoji="0" lang="en-GB" sz="1200" b="0" i="0" u="none" strike="noStrike" kern="0" cap="none" spc="0" normalizeH="0" baseline="0" noProof="0" dirty="0" smtClean="0">
                <a:ln>
                  <a:noFill/>
                </a:ln>
                <a:solidFill>
                  <a:srgbClr val="000005"/>
                </a:solidFill>
                <a:effectLst/>
                <a:uLnTx/>
                <a:uFillTx/>
                <a:latin typeface="Arial"/>
              </a:rPr>
              <a:t>International airports in Leeds and Manchester</a:t>
            </a:r>
          </a:p>
          <a:p>
            <a:pPr marL="285750" marR="0" lvl="0" indent="-285750" algn="l" defTabSz="914400" rtl="0" eaLnBrk="1" fontAlgn="base" latinLnBrk="0" hangingPunct="1">
              <a:lnSpc>
                <a:spcPct val="100000"/>
              </a:lnSpc>
              <a:spcBef>
                <a:spcPct val="0"/>
              </a:spcBef>
              <a:spcAft>
                <a:spcPct val="40000"/>
              </a:spcAft>
              <a:buClrTx/>
              <a:buSzTx/>
              <a:buFont typeface="Arial" panose="020B0604020202020204" pitchFamily="34" charset="0"/>
              <a:buChar char="•"/>
              <a:tabLst/>
              <a:defRPr/>
            </a:pPr>
            <a:endParaRPr kumimoji="0" lang="en-GB" sz="1600" b="0" i="0" u="none" strike="noStrike" kern="0" cap="none" spc="0" normalizeH="0" baseline="0" noProof="0" dirty="0" smtClean="0">
              <a:ln>
                <a:noFill/>
              </a:ln>
              <a:solidFill>
                <a:srgbClr val="000005"/>
              </a:solidFill>
              <a:effectLst/>
              <a:uLnTx/>
              <a:uFillTx/>
              <a:latin typeface="Arial"/>
              <a:ea typeface="+mn-ea"/>
              <a:cs typeface="+mn-cs"/>
            </a:endParaRPr>
          </a:p>
          <a:p>
            <a:pPr marL="285750" marR="0" lvl="0" indent="-285750" algn="l" defTabSz="914400" rtl="0" eaLnBrk="1" fontAlgn="base" latinLnBrk="0" hangingPunct="1">
              <a:lnSpc>
                <a:spcPct val="100000"/>
              </a:lnSpc>
              <a:spcBef>
                <a:spcPct val="0"/>
              </a:spcBef>
              <a:spcAft>
                <a:spcPct val="40000"/>
              </a:spcAft>
              <a:buClrTx/>
              <a:buSzTx/>
              <a:buFont typeface="Arial" panose="020B0604020202020204" pitchFamily="34" charset="0"/>
              <a:buChar char="•"/>
              <a:tabLst/>
              <a:defRPr/>
            </a:pPr>
            <a:r>
              <a:rPr kumimoji="0" lang="en-GB" sz="1600" b="0" i="0" u="none" strike="noStrike" kern="0" cap="none" spc="0" normalizeH="0" baseline="0" noProof="0" dirty="0" smtClean="0">
                <a:ln>
                  <a:noFill/>
                </a:ln>
                <a:solidFill>
                  <a:srgbClr val="000005"/>
                </a:solidFill>
                <a:effectLst/>
                <a:uLnTx/>
                <a:uFillTx/>
                <a:latin typeface="Arial"/>
                <a:ea typeface="+mn-ea"/>
                <a:cs typeface="+mn-cs"/>
              </a:rPr>
              <a:t>Located in Yorkshire</a:t>
            </a:r>
          </a:p>
          <a:p>
            <a:pPr marL="452438" marR="0" lvl="1" indent="-182563" algn="l" defTabSz="914400" rtl="0" eaLnBrk="1" fontAlgn="base" latinLnBrk="0" hangingPunct="1">
              <a:lnSpc>
                <a:spcPct val="100000"/>
              </a:lnSpc>
              <a:spcBef>
                <a:spcPct val="0"/>
              </a:spcBef>
              <a:spcAft>
                <a:spcPct val="40000"/>
              </a:spcAft>
              <a:buClrTx/>
              <a:buSzTx/>
              <a:buFontTx/>
              <a:buChar char="-"/>
              <a:tabLst/>
              <a:defRPr/>
            </a:pPr>
            <a:r>
              <a:rPr kumimoji="0" lang="en-GB" sz="1200" b="0" i="0" u="none" strike="noStrike" kern="0" cap="none" spc="0" normalizeH="0" baseline="0" noProof="0" dirty="0" smtClean="0">
                <a:ln>
                  <a:noFill/>
                </a:ln>
                <a:solidFill>
                  <a:srgbClr val="000005"/>
                </a:solidFill>
                <a:effectLst/>
                <a:uLnTx/>
                <a:uFillTx/>
                <a:latin typeface="Arial"/>
              </a:rPr>
              <a:t>the happiest place to live in the UK </a:t>
            </a:r>
          </a:p>
          <a:p>
            <a:pPr marL="452438" lvl="1" indent="-182563">
              <a:buFontTx/>
              <a:buChar char="-"/>
              <a:defRPr/>
            </a:pPr>
            <a:r>
              <a:rPr lang="en-GB" kern="0" dirty="0" smtClean="0">
                <a:solidFill>
                  <a:srgbClr val="000005"/>
                </a:solidFill>
                <a:latin typeface="Arial"/>
              </a:rPr>
              <a:t>centre </a:t>
            </a:r>
            <a:r>
              <a:rPr lang="en-GB" kern="0" dirty="0">
                <a:solidFill>
                  <a:srgbClr val="000005"/>
                </a:solidFill>
                <a:latin typeface="Arial"/>
              </a:rPr>
              <a:t>in the North of England for sports, the arts, theatre, opera and </a:t>
            </a:r>
            <a:r>
              <a:rPr lang="en-GB" kern="0" dirty="0" smtClean="0">
                <a:solidFill>
                  <a:srgbClr val="000005"/>
                </a:solidFill>
                <a:latin typeface="Arial"/>
              </a:rPr>
              <a:t>music</a:t>
            </a:r>
          </a:p>
          <a:p>
            <a:pPr marL="452438" lvl="1" indent="-182563">
              <a:buFontTx/>
              <a:buChar char="-"/>
              <a:defRPr/>
            </a:pPr>
            <a:r>
              <a:rPr lang="en-GB" kern="0" dirty="0">
                <a:solidFill>
                  <a:srgbClr val="000005"/>
                </a:solidFill>
                <a:latin typeface="Arial"/>
              </a:rPr>
              <a:t>Bustling city within a short distance to beautiful countryside</a:t>
            </a:r>
          </a:p>
          <a:p>
            <a:pPr marL="452438" lvl="1" indent="-182563">
              <a:buFontTx/>
              <a:buChar char="-"/>
              <a:defRPr/>
            </a:pPr>
            <a:endParaRPr lang="en-GB" kern="0" dirty="0">
              <a:solidFill>
                <a:srgbClr val="000005"/>
              </a:solidFill>
              <a:latin typeface="Arial"/>
            </a:endParaRPr>
          </a:p>
          <a:p>
            <a:pPr marL="452438" marR="0" lvl="1" indent="-182563" algn="l" defTabSz="914400" rtl="0" eaLnBrk="1" fontAlgn="base" latinLnBrk="0" hangingPunct="1">
              <a:lnSpc>
                <a:spcPct val="100000"/>
              </a:lnSpc>
              <a:spcBef>
                <a:spcPct val="0"/>
              </a:spcBef>
              <a:spcAft>
                <a:spcPct val="40000"/>
              </a:spcAft>
              <a:buClrTx/>
              <a:buSzTx/>
              <a:buFontTx/>
              <a:buChar char="-"/>
              <a:tabLst/>
              <a:defRPr/>
            </a:pPr>
            <a:endParaRPr kumimoji="0" lang="en-GB" sz="1200" b="0" i="0" u="none" strike="noStrike" kern="0" cap="none" spc="0" normalizeH="0" baseline="0" noProof="0" dirty="0" smtClean="0">
              <a:ln>
                <a:noFill/>
              </a:ln>
              <a:solidFill>
                <a:srgbClr val="000005"/>
              </a:solidFill>
              <a:effectLst/>
              <a:uLnTx/>
              <a:uFillTx/>
              <a:latin typeface="Arial"/>
            </a:endParaRPr>
          </a:p>
        </p:txBody>
      </p:sp>
    </p:spTree>
    <p:extLst>
      <p:ext uri="{BB962C8B-B14F-4D97-AF65-F5344CB8AC3E}">
        <p14:creationId xmlns:p14="http://schemas.microsoft.com/office/powerpoint/2010/main" val="141891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 y="1524000"/>
            <a:ext cx="3600000" cy="2016000"/>
          </a:xfrm>
          <a:prstGeom prst="rect">
            <a:avLst/>
          </a:prstGeom>
        </p:spPr>
      </p:pic>
      <p:pic>
        <p:nvPicPr>
          <p:cNvPr id="96" name="Picture 18"/>
          <p:cNvPicPr/>
          <p:nvPr/>
        </p:nvPicPr>
        <p:blipFill>
          <a:blip r:embed="rId4"/>
          <a:stretch>
            <a:fillRect/>
          </a:stretch>
        </p:blipFill>
        <p:spPr>
          <a:xfrm>
            <a:off x="684000" y="3727080"/>
            <a:ext cx="3599640" cy="2221920"/>
          </a:xfrm>
          <a:prstGeom prst="rect">
            <a:avLst/>
          </a:prstGeom>
        </p:spPr>
      </p:pic>
      <p:pic>
        <p:nvPicPr>
          <p:cNvPr id="97" name="Picture 19"/>
          <p:cNvPicPr/>
          <p:nvPr/>
        </p:nvPicPr>
        <p:blipFill>
          <a:blip r:embed="rId5"/>
          <a:stretch>
            <a:fillRect/>
          </a:stretch>
        </p:blipFill>
        <p:spPr>
          <a:xfrm>
            <a:off x="5364360" y="1484640"/>
            <a:ext cx="3599640" cy="2016000"/>
          </a:xfrm>
          <a:prstGeom prst="rect">
            <a:avLst/>
          </a:prstGeom>
        </p:spPr>
      </p:pic>
      <p:pic>
        <p:nvPicPr>
          <p:cNvPr id="98" name="Picture 20"/>
          <p:cNvPicPr/>
          <p:nvPr/>
        </p:nvPicPr>
        <p:blipFill>
          <a:blip r:embed="rId6"/>
          <a:stretch>
            <a:fillRect/>
          </a:stretch>
        </p:blipFill>
        <p:spPr>
          <a:xfrm>
            <a:off x="5384160" y="3760920"/>
            <a:ext cx="3580200" cy="2116080"/>
          </a:xfrm>
          <a:prstGeom prst="rect">
            <a:avLst/>
          </a:prstGeom>
        </p:spPr>
      </p:pic>
      <p:sp>
        <p:nvSpPr>
          <p:cNvPr id="99" name="TextShape 1"/>
          <p:cNvSpPr txBox="1"/>
          <p:nvPr/>
        </p:nvSpPr>
        <p:spPr>
          <a:xfrm>
            <a:off x="355680" y="422280"/>
            <a:ext cx="5872320" cy="738000"/>
          </a:xfrm>
          <a:prstGeom prst="rect">
            <a:avLst/>
          </a:prstGeom>
        </p:spPr>
        <p:txBody>
          <a:bodyPr lIns="0" tIns="0" rIns="0" bIns="0" anchor="b"/>
          <a:lstStyle/>
          <a:p>
            <a:pPr>
              <a:lnSpc>
                <a:spcPct val="100000"/>
              </a:lnSpc>
            </a:pPr>
            <a:r>
              <a:rPr lang="en-GB" sz="2800" dirty="0">
                <a:solidFill>
                  <a:srgbClr val="000005"/>
                </a:solidFill>
                <a:latin typeface="Arial"/>
              </a:rPr>
              <a:t>General Circulation Model’s (GCM) include:</a:t>
            </a:r>
            <a:endParaRPr sz="2800" dirty="0"/>
          </a:p>
        </p:txBody>
      </p:sp>
      <p:sp>
        <p:nvSpPr>
          <p:cNvPr id="100" name="CustomShape 2"/>
          <p:cNvSpPr/>
          <p:nvPr/>
        </p:nvSpPr>
        <p:spPr>
          <a:xfrm>
            <a:off x="329040" y="6053400"/>
            <a:ext cx="8666640" cy="395280"/>
          </a:xfrm>
          <a:prstGeom prst="rect">
            <a:avLst/>
          </a:prstGeom>
          <a:noFill/>
        </p:spPr>
        <p:txBody>
          <a:bodyPr wrap="none" lIns="90000" tIns="45000" rIns="90000" bIns="45000"/>
          <a:lstStyle/>
          <a:p>
            <a:pPr>
              <a:lnSpc>
                <a:spcPct val="100000"/>
              </a:lnSpc>
            </a:pPr>
            <a:r>
              <a:rPr lang="en-GB" sz="2000">
                <a:solidFill>
                  <a:srgbClr val="000005"/>
                </a:solidFill>
                <a:latin typeface="Arial"/>
              </a:rPr>
              <a:t>Also can include: carbon cycle, aerosols, chemistry, biology, ice sheets, etc.</a:t>
            </a:r>
            <a:endParaRPr/>
          </a:p>
        </p:txBody>
      </p:sp>
      <p:sp>
        <p:nvSpPr>
          <p:cNvPr id="101" name="CustomShape 3"/>
          <p:cNvSpPr/>
          <p:nvPr/>
        </p:nvSpPr>
        <p:spPr>
          <a:xfrm>
            <a:off x="6228360" y="3339720"/>
            <a:ext cx="189360" cy="808920"/>
          </a:xfrm>
          <a:prstGeom prst="downArrow">
            <a:avLst>
              <a:gd name="adj1" fmla="val 50000"/>
              <a:gd name="adj2" fmla="val 50000"/>
            </a:avLst>
          </a:prstGeom>
          <a:solidFill>
            <a:srgbClr val="000005"/>
          </a:solidFill>
          <a:ln w="3240">
            <a:solidFill>
              <a:srgbClr val="000005"/>
            </a:solidFill>
            <a:round/>
          </a:ln>
        </p:spPr>
      </p:sp>
      <p:sp>
        <p:nvSpPr>
          <p:cNvPr id="102" name="CustomShape 4"/>
          <p:cNvSpPr/>
          <p:nvPr/>
        </p:nvSpPr>
        <p:spPr>
          <a:xfrm>
            <a:off x="1619640" y="2637000"/>
            <a:ext cx="2282040" cy="612360"/>
          </a:xfrm>
          <a:prstGeom prst="flowChartAlternateProcess">
            <a:avLst/>
          </a:prstGeom>
          <a:solidFill>
            <a:srgbClr val="CCCCFF"/>
          </a:solidFill>
          <a:ln w="3240">
            <a:solidFill>
              <a:srgbClr val="000005"/>
            </a:solidFill>
            <a:round/>
          </a:ln>
        </p:spPr>
        <p:txBody>
          <a:bodyPr lIns="0" tIns="0" rIns="0" bIns="0"/>
          <a:lstStyle/>
          <a:p>
            <a:pPr>
              <a:lnSpc>
                <a:spcPct val="100000"/>
              </a:lnSpc>
            </a:pPr>
            <a:r>
              <a:rPr lang="en-GB" sz="3200">
                <a:solidFill>
                  <a:srgbClr val="000005"/>
                </a:solidFill>
                <a:latin typeface="Arial"/>
              </a:rPr>
              <a:t>Atmosphere</a:t>
            </a:r>
            <a:endParaRPr/>
          </a:p>
        </p:txBody>
      </p:sp>
      <p:sp>
        <p:nvSpPr>
          <p:cNvPr id="103" name="CustomShape 5"/>
          <p:cNvSpPr/>
          <p:nvPr/>
        </p:nvSpPr>
        <p:spPr>
          <a:xfrm>
            <a:off x="5868000" y="2637000"/>
            <a:ext cx="1367640" cy="612360"/>
          </a:xfrm>
          <a:prstGeom prst="flowChartAlternateProcess">
            <a:avLst/>
          </a:prstGeom>
          <a:solidFill>
            <a:srgbClr val="8181FF"/>
          </a:solidFill>
          <a:ln w="3240">
            <a:solidFill>
              <a:srgbClr val="000005"/>
            </a:solidFill>
            <a:round/>
          </a:ln>
        </p:spPr>
        <p:txBody>
          <a:bodyPr lIns="0" tIns="0" rIns="0" bIns="0"/>
          <a:lstStyle/>
          <a:p>
            <a:pPr>
              <a:lnSpc>
                <a:spcPct val="100000"/>
              </a:lnSpc>
            </a:pPr>
            <a:r>
              <a:rPr lang="en-GB" sz="3200">
                <a:solidFill>
                  <a:srgbClr val="000005"/>
                </a:solidFill>
                <a:latin typeface="Arial"/>
              </a:rPr>
              <a:t>Ocean</a:t>
            </a:r>
            <a:endParaRPr/>
          </a:p>
        </p:txBody>
      </p:sp>
      <p:sp>
        <p:nvSpPr>
          <p:cNvPr id="104" name="CustomShape 6"/>
          <p:cNvSpPr/>
          <p:nvPr/>
        </p:nvSpPr>
        <p:spPr>
          <a:xfrm>
            <a:off x="5796000" y="4256640"/>
            <a:ext cx="1439640" cy="612360"/>
          </a:xfrm>
          <a:prstGeom prst="flowChartAlternateProcess">
            <a:avLst/>
          </a:prstGeom>
          <a:solidFill>
            <a:srgbClr val="E9E2D3"/>
          </a:solidFill>
          <a:ln w="3240">
            <a:solidFill>
              <a:srgbClr val="000005"/>
            </a:solidFill>
            <a:round/>
          </a:ln>
        </p:spPr>
        <p:txBody>
          <a:bodyPr lIns="0" tIns="0" rIns="0" bIns="0"/>
          <a:lstStyle/>
          <a:p>
            <a:pPr>
              <a:lnSpc>
                <a:spcPct val="100000"/>
              </a:lnSpc>
            </a:pPr>
            <a:r>
              <a:rPr lang="en-GB" sz="3200">
                <a:solidFill>
                  <a:srgbClr val="000005"/>
                </a:solidFill>
                <a:latin typeface="Arial"/>
              </a:rPr>
              <a:t>Sea ice</a:t>
            </a:r>
            <a:endParaRPr/>
          </a:p>
        </p:txBody>
      </p:sp>
      <p:sp>
        <p:nvSpPr>
          <p:cNvPr id="105" name="CustomShape 7"/>
          <p:cNvSpPr/>
          <p:nvPr/>
        </p:nvSpPr>
        <p:spPr>
          <a:xfrm>
            <a:off x="1691640" y="4256640"/>
            <a:ext cx="2016000" cy="612360"/>
          </a:xfrm>
          <a:prstGeom prst="flowChartAlternateProcess">
            <a:avLst/>
          </a:prstGeom>
          <a:solidFill>
            <a:srgbClr val="92D050"/>
          </a:solidFill>
          <a:ln w="3240">
            <a:solidFill>
              <a:srgbClr val="000005"/>
            </a:solidFill>
            <a:round/>
          </a:ln>
        </p:spPr>
        <p:txBody>
          <a:bodyPr lIns="0" tIns="0" rIns="0" bIns="0"/>
          <a:lstStyle/>
          <a:p>
            <a:pPr>
              <a:lnSpc>
                <a:spcPct val="100000"/>
              </a:lnSpc>
            </a:pPr>
            <a:r>
              <a:rPr lang="en-GB" sz="3200">
                <a:solidFill>
                  <a:srgbClr val="000005"/>
                </a:solidFill>
                <a:latin typeface="Arial"/>
              </a:rPr>
              <a:t>Vegetation</a:t>
            </a:r>
            <a:endParaRPr/>
          </a:p>
        </p:txBody>
      </p:sp>
      <p:sp>
        <p:nvSpPr>
          <p:cNvPr id="106" name="CustomShape 8"/>
          <p:cNvSpPr/>
          <p:nvPr/>
        </p:nvSpPr>
        <p:spPr>
          <a:xfrm>
            <a:off x="2411640" y="3339720"/>
            <a:ext cx="189360" cy="808920"/>
          </a:xfrm>
          <a:prstGeom prst="downArrow">
            <a:avLst>
              <a:gd name="adj1" fmla="val 50000"/>
              <a:gd name="adj2" fmla="val 50000"/>
            </a:avLst>
          </a:prstGeom>
          <a:solidFill>
            <a:srgbClr val="000005"/>
          </a:solidFill>
          <a:ln w="3240">
            <a:solidFill>
              <a:srgbClr val="000005"/>
            </a:solidFill>
            <a:round/>
          </a:ln>
        </p:spPr>
      </p:sp>
      <p:sp>
        <p:nvSpPr>
          <p:cNvPr id="107" name="CustomShape 9"/>
          <p:cNvSpPr/>
          <p:nvPr/>
        </p:nvSpPr>
        <p:spPr>
          <a:xfrm rot="10800000">
            <a:off x="2844360" y="3268080"/>
            <a:ext cx="189360" cy="808920"/>
          </a:xfrm>
          <a:prstGeom prst="downArrow">
            <a:avLst>
              <a:gd name="adj1" fmla="val 50000"/>
              <a:gd name="adj2" fmla="val 50000"/>
            </a:avLst>
          </a:prstGeom>
          <a:solidFill>
            <a:srgbClr val="000005"/>
          </a:solidFill>
          <a:ln w="3240">
            <a:solidFill>
              <a:srgbClr val="000005"/>
            </a:solidFill>
            <a:round/>
          </a:ln>
        </p:spPr>
      </p:sp>
      <p:sp>
        <p:nvSpPr>
          <p:cNvPr id="108" name="CustomShape 10"/>
          <p:cNvSpPr/>
          <p:nvPr/>
        </p:nvSpPr>
        <p:spPr>
          <a:xfrm rot="10800000">
            <a:off x="6615000" y="3285360"/>
            <a:ext cx="189360" cy="808920"/>
          </a:xfrm>
          <a:prstGeom prst="downArrow">
            <a:avLst>
              <a:gd name="adj1" fmla="val 50000"/>
              <a:gd name="adj2" fmla="val 50000"/>
            </a:avLst>
          </a:prstGeom>
          <a:solidFill>
            <a:srgbClr val="000005"/>
          </a:solidFill>
          <a:ln w="3240">
            <a:solidFill>
              <a:srgbClr val="000005"/>
            </a:solidFill>
            <a:round/>
          </a:ln>
        </p:spPr>
      </p:sp>
      <p:sp>
        <p:nvSpPr>
          <p:cNvPr id="109" name="CustomShape 11"/>
          <p:cNvSpPr/>
          <p:nvPr/>
        </p:nvSpPr>
        <p:spPr>
          <a:xfrm rot="5400000">
            <a:off x="4779000" y="2336400"/>
            <a:ext cx="212400" cy="1533600"/>
          </a:xfrm>
          <a:prstGeom prst="downArrow">
            <a:avLst>
              <a:gd name="adj1" fmla="val 50000"/>
              <a:gd name="adj2" fmla="val 50000"/>
            </a:avLst>
          </a:prstGeom>
          <a:solidFill>
            <a:srgbClr val="000005"/>
          </a:solidFill>
          <a:ln w="3240">
            <a:solidFill>
              <a:srgbClr val="000005"/>
            </a:solidFill>
            <a:round/>
          </a:ln>
        </p:spPr>
      </p:sp>
      <p:sp>
        <p:nvSpPr>
          <p:cNvPr id="110" name="CustomShape 12"/>
          <p:cNvSpPr/>
          <p:nvPr/>
        </p:nvSpPr>
        <p:spPr>
          <a:xfrm rot="16200000">
            <a:off x="4800600" y="2048400"/>
            <a:ext cx="212400" cy="1533600"/>
          </a:xfrm>
          <a:prstGeom prst="downArrow">
            <a:avLst>
              <a:gd name="adj1" fmla="val 50000"/>
              <a:gd name="adj2" fmla="val 50000"/>
            </a:avLst>
          </a:prstGeom>
          <a:solidFill>
            <a:srgbClr val="000005"/>
          </a:solidFill>
          <a:ln w="3240">
            <a:solidFill>
              <a:srgbClr val="000005"/>
            </a:solidFill>
            <a:round/>
          </a:ln>
        </p:spPr>
      </p:sp>
      <p:sp>
        <p:nvSpPr>
          <p:cNvPr id="18" name="CustomShape 11"/>
          <p:cNvSpPr/>
          <p:nvPr/>
        </p:nvSpPr>
        <p:spPr>
          <a:xfrm rot="7200000">
            <a:off x="4689949" y="2875393"/>
            <a:ext cx="227065" cy="2199737"/>
          </a:xfrm>
          <a:prstGeom prst="downArrow">
            <a:avLst>
              <a:gd name="adj1" fmla="val 50000"/>
              <a:gd name="adj2" fmla="val 50000"/>
            </a:avLst>
          </a:prstGeom>
          <a:solidFill>
            <a:srgbClr val="000005"/>
          </a:solidFill>
          <a:ln w="3240">
            <a:solidFill>
              <a:srgbClr val="000005"/>
            </a:solidFill>
            <a:round/>
          </a:ln>
        </p:spPr>
      </p:sp>
      <p:sp>
        <p:nvSpPr>
          <p:cNvPr id="19" name="CustomShape 11"/>
          <p:cNvSpPr/>
          <p:nvPr/>
        </p:nvSpPr>
        <p:spPr>
          <a:xfrm rot="18000000">
            <a:off x="4552069" y="3143905"/>
            <a:ext cx="227065" cy="2199737"/>
          </a:xfrm>
          <a:prstGeom prst="downArrow">
            <a:avLst>
              <a:gd name="adj1" fmla="val 50000"/>
              <a:gd name="adj2" fmla="val 50000"/>
            </a:avLst>
          </a:prstGeom>
          <a:solidFill>
            <a:srgbClr val="000005"/>
          </a:solidFill>
          <a:ln w="3240">
            <a:solidFill>
              <a:srgbClr val="000005"/>
            </a:solidFill>
            <a:round/>
          </a:ln>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074738" y="1447800"/>
            <a:ext cx="1600200" cy="304800"/>
          </a:xfrm>
          <a:prstGeom prst="rect">
            <a:avLst/>
          </a:prstGeom>
          <a:solidFill>
            <a:srgbClr val="0099CC"/>
          </a:solidFill>
          <a:ln w="12700">
            <a:solidFill>
              <a:srgbClr val="0099CC"/>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31" name="Rectangle 3"/>
          <p:cNvSpPr>
            <a:spLocks noChangeArrowheads="1"/>
          </p:cNvSpPr>
          <p:nvPr/>
        </p:nvSpPr>
        <p:spPr bwMode="auto">
          <a:xfrm>
            <a:off x="3341688" y="1447800"/>
            <a:ext cx="881062" cy="304800"/>
          </a:xfrm>
          <a:prstGeom prst="rect">
            <a:avLst/>
          </a:prstGeom>
          <a:solidFill>
            <a:srgbClr val="00CC99"/>
          </a:solidFill>
          <a:ln w="12700">
            <a:solidFill>
              <a:srgbClr val="00CC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32" name="Rectangle 4"/>
          <p:cNvSpPr>
            <a:spLocks noChangeArrowheads="1"/>
          </p:cNvSpPr>
          <p:nvPr/>
        </p:nvSpPr>
        <p:spPr bwMode="auto">
          <a:xfrm>
            <a:off x="4233863" y="1447800"/>
            <a:ext cx="473075" cy="304800"/>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893" name="Rectangle 5"/>
          <p:cNvSpPr>
            <a:spLocks noChangeArrowheads="1"/>
          </p:cNvSpPr>
          <p:nvPr/>
        </p:nvSpPr>
        <p:spPr bwMode="auto">
          <a:xfrm>
            <a:off x="984250" y="14112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34" name="Rectangle 6"/>
          <p:cNvSpPr>
            <a:spLocks noChangeArrowheads="1"/>
          </p:cNvSpPr>
          <p:nvPr/>
        </p:nvSpPr>
        <p:spPr bwMode="auto">
          <a:xfrm>
            <a:off x="2686050" y="1447800"/>
            <a:ext cx="677863" cy="304800"/>
          </a:xfrm>
          <a:prstGeom prst="rect">
            <a:avLst/>
          </a:prstGeom>
          <a:solidFill>
            <a:srgbClr val="CC3300"/>
          </a:solidFill>
          <a:ln w="12700">
            <a:solidFill>
              <a:srgbClr val="CC33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895" name="Rectangle 7"/>
          <p:cNvSpPr>
            <a:spLocks noChangeArrowheads="1"/>
          </p:cNvSpPr>
          <p:nvPr/>
        </p:nvSpPr>
        <p:spPr bwMode="auto">
          <a:xfrm>
            <a:off x="2620963" y="14319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37896" name="Rectangle 8"/>
          <p:cNvSpPr>
            <a:spLocks noChangeArrowheads="1"/>
          </p:cNvSpPr>
          <p:nvPr/>
        </p:nvSpPr>
        <p:spPr bwMode="auto">
          <a:xfrm>
            <a:off x="3286125" y="1411288"/>
            <a:ext cx="10128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OCEAN</a:t>
            </a:r>
          </a:p>
        </p:txBody>
      </p:sp>
      <p:sp>
        <p:nvSpPr>
          <p:cNvPr id="37897" name="Rectangle 9"/>
          <p:cNvSpPr>
            <a:spLocks noChangeArrowheads="1"/>
          </p:cNvSpPr>
          <p:nvPr/>
        </p:nvSpPr>
        <p:spPr bwMode="auto">
          <a:xfrm>
            <a:off x="4200525" y="1411288"/>
            <a:ext cx="528638"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ICE</a:t>
            </a:r>
          </a:p>
        </p:txBody>
      </p:sp>
      <p:sp>
        <p:nvSpPr>
          <p:cNvPr id="22538" name="Rectangle 10"/>
          <p:cNvSpPr>
            <a:spLocks noChangeArrowheads="1"/>
          </p:cNvSpPr>
          <p:nvPr/>
        </p:nvSpPr>
        <p:spPr bwMode="auto">
          <a:xfrm>
            <a:off x="4718050" y="1447800"/>
            <a:ext cx="1079500" cy="304800"/>
          </a:xfrm>
          <a:prstGeom prst="rect">
            <a:avLst/>
          </a:prstGeom>
          <a:solidFill>
            <a:srgbClr val="CCCC00"/>
          </a:solidFill>
          <a:ln w="12700">
            <a:solidFill>
              <a:srgbClr val="CCCC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899" name="Rectangle 11"/>
          <p:cNvSpPr>
            <a:spLocks noChangeArrowheads="1"/>
          </p:cNvSpPr>
          <p:nvPr/>
        </p:nvSpPr>
        <p:spPr bwMode="auto">
          <a:xfrm>
            <a:off x="4686300" y="1411288"/>
            <a:ext cx="1149350"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SULPHUR</a:t>
            </a:r>
          </a:p>
        </p:txBody>
      </p:sp>
      <p:sp>
        <p:nvSpPr>
          <p:cNvPr id="22540" name="Rectangle 12"/>
          <p:cNvSpPr>
            <a:spLocks noChangeArrowheads="1"/>
          </p:cNvSpPr>
          <p:nvPr/>
        </p:nvSpPr>
        <p:spPr bwMode="auto">
          <a:xfrm>
            <a:off x="5813425" y="1443038"/>
            <a:ext cx="1219200" cy="304800"/>
          </a:xfrm>
          <a:prstGeom prst="rect">
            <a:avLst/>
          </a:prstGeom>
          <a:solidFill>
            <a:srgbClr val="00CC99"/>
          </a:solidFill>
          <a:ln w="12700">
            <a:solidFill>
              <a:srgbClr val="00CC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01" name="Rectangle 13"/>
          <p:cNvSpPr>
            <a:spLocks noChangeArrowheads="1"/>
          </p:cNvSpPr>
          <p:nvPr/>
        </p:nvSpPr>
        <p:spPr bwMode="auto">
          <a:xfrm>
            <a:off x="5826125" y="1419225"/>
            <a:ext cx="12160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CARBON </a:t>
            </a:r>
          </a:p>
        </p:txBody>
      </p:sp>
      <p:sp>
        <p:nvSpPr>
          <p:cNvPr id="22542" name="Rectangle 14"/>
          <p:cNvSpPr>
            <a:spLocks noChangeArrowheads="1"/>
          </p:cNvSpPr>
          <p:nvPr/>
        </p:nvSpPr>
        <p:spPr bwMode="auto">
          <a:xfrm>
            <a:off x="7032625" y="1443038"/>
            <a:ext cx="1422400" cy="304800"/>
          </a:xfrm>
          <a:prstGeom prst="rect">
            <a:avLst/>
          </a:prstGeom>
          <a:solidFill>
            <a:srgbClr val="990099"/>
          </a:solidFill>
          <a:ln w="12700">
            <a:solidFill>
              <a:srgbClr val="9900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03" name="Rectangle 15"/>
          <p:cNvSpPr>
            <a:spLocks noChangeArrowheads="1"/>
          </p:cNvSpPr>
          <p:nvPr/>
        </p:nvSpPr>
        <p:spPr bwMode="auto">
          <a:xfrm>
            <a:off x="7045325" y="1419225"/>
            <a:ext cx="14192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CHEMISTRY</a:t>
            </a:r>
          </a:p>
        </p:txBody>
      </p:sp>
      <p:sp>
        <p:nvSpPr>
          <p:cNvPr id="22544" name="Rectangle 16"/>
          <p:cNvSpPr>
            <a:spLocks noChangeArrowheads="1"/>
          </p:cNvSpPr>
          <p:nvPr/>
        </p:nvSpPr>
        <p:spPr bwMode="auto">
          <a:xfrm>
            <a:off x="1074738" y="2159000"/>
            <a:ext cx="1600200" cy="304800"/>
          </a:xfrm>
          <a:prstGeom prst="rect">
            <a:avLst/>
          </a:prstGeom>
          <a:solidFill>
            <a:srgbClr val="00CCFF"/>
          </a:solidFill>
          <a:ln w="12700">
            <a:solidFill>
              <a:srgbClr val="00CC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45" name="Rectangle 17"/>
          <p:cNvSpPr>
            <a:spLocks noChangeArrowheads="1"/>
          </p:cNvSpPr>
          <p:nvPr/>
        </p:nvSpPr>
        <p:spPr bwMode="auto">
          <a:xfrm>
            <a:off x="3341688" y="2159000"/>
            <a:ext cx="881062" cy="304800"/>
          </a:xfrm>
          <a:prstGeom prst="rect">
            <a:avLst/>
          </a:prstGeom>
          <a:solidFill>
            <a:srgbClr val="00CC99"/>
          </a:solidFill>
          <a:ln w="12700">
            <a:solidFill>
              <a:srgbClr val="00CC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46" name="Rectangle 18"/>
          <p:cNvSpPr>
            <a:spLocks noChangeArrowheads="1"/>
          </p:cNvSpPr>
          <p:nvPr/>
        </p:nvSpPr>
        <p:spPr bwMode="auto">
          <a:xfrm>
            <a:off x="4233863" y="2159000"/>
            <a:ext cx="473075" cy="304800"/>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07" name="Rectangle 19"/>
          <p:cNvSpPr>
            <a:spLocks noChangeArrowheads="1"/>
          </p:cNvSpPr>
          <p:nvPr/>
        </p:nvSpPr>
        <p:spPr bwMode="auto">
          <a:xfrm>
            <a:off x="984250" y="21224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48" name="Rectangle 20"/>
          <p:cNvSpPr>
            <a:spLocks noChangeArrowheads="1"/>
          </p:cNvSpPr>
          <p:nvPr/>
        </p:nvSpPr>
        <p:spPr bwMode="auto">
          <a:xfrm>
            <a:off x="2686050" y="2159000"/>
            <a:ext cx="677863" cy="304800"/>
          </a:xfrm>
          <a:prstGeom prst="rect">
            <a:avLst/>
          </a:prstGeom>
          <a:solidFill>
            <a:srgbClr val="FF3300"/>
          </a:solidFill>
          <a:ln w="12700">
            <a:solidFill>
              <a:srgbClr val="FF33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09" name="Rectangle 21"/>
          <p:cNvSpPr>
            <a:spLocks noChangeArrowheads="1"/>
          </p:cNvSpPr>
          <p:nvPr/>
        </p:nvSpPr>
        <p:spPr bwMode="auto">
          <a:xfrm>
            <a:off x="2620963" y="21431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37910" name="Rectangle 22"/>
          <p:cNvSpPr>
            <a:spLocks noChangeArrowheads="1"/>
          </p:cNvSpPr>
          <p:nvPr/>
        </p:nvSpPr>
        <p:spPr bwMode="auto">
          <a:xfrm>
            <a:off x="3286125" y="2122488"/>
            <a:ext cx="10128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OCEAN</a:t>
            </a:r>
          </a:p>
        </p:txBody>
      </p:sp>
      <p:sp>
        <p:nvSpPr>
          <p:cNvPr id="37911" name="Rectangle 23"/>
          <p:cNvSpPr>
            <a:spLocks noChangeArrowheads="1"/>
          </p:cNvSpPr>
          <p:nvPr/>
        </p:nvSpPr>
        <p:spPr bwMode="auto">
          <a:xfrm>
            <a:off x="4200525" y="2122488"/>
            <a:ext cx="528638"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ICE</a:t>
            </a:r>
          </a:p>
        </p:txBody>
      </p:sp>
      <p:sp>
        <p:nvSpPr>
          <p:cNvPr id="22552" name="Rectangle 24"/>
          <p:cNvSpPr>
            <a:spLocks noChangeArrowheads="1"/>
          </p:cNvSpPr>
          <p:nvPr/>
        </p:nvSpPr>
        <p:spPr bwMode="auto">
          <a:xfrm>
            <a:off x="4718050" y="2159000"/>
            <a:ext cx="1079500" cy="304800"/>
          </a:xfrm>
          <a:prstGeom prst="rect">
            <a:avLst/>
          </a:prstGeom>
          <a:solidFill>
            <a:srgbClr val="FFFF00"/>
          </a:solidFill>
          <a:ln w="12700">
            <a:solidFill>
              <a:srgbClr val="FF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13" name="Rectangle 25"/>
          <p:cNvSpPr>
            <a:spLocks noChangeArrowheads="1"/>
          </p:cNvSpPr>
          <p:nvPr/>
        </p:nvSpPr>
        <p:spPr bwMode="auto">
          <a:xfrm>
            <a:off x="4686300" y="2122488"/>
            <a:ext cx="1149350"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SULPHUR</a:t>
            </a:r>
          </a:p>
        </p:txBody>
      </p:sp>
      <p:sp>
        <p:nvSpPr>
          <p:cNvPr id="22554" name="Rectangle 26"/>
          <p:cNvSpPr>
            <a:spLocks noChangeArrowheads="1"/>
          </p:cNvSpPr>
          <p:nvPr/>
        </p:nvSpPr>
        <p:spPr bwMode="auto">
          <a:xfrm>
            <a:off x="5813425" y="2154238"/>
            <a:ext cx="1219200" cy="304800"/>
          </a:xfrm>
          <a:prstGeom prst="rect">
            <a:avLst/>
          </a:prstGeom>
          <a:solidFill>
            <a:srgbClr val="00FF99"/>
          </a:solidFill>
          <a:ln w="12700">
            <a:solidFill>
              <a:srgbClr val="00FF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15" name="Rectangle 27"/>
          <p:cNvSpPr>
            <a:spLocks noChangeArrowheads="1"/>
          </p:cNvSpPr>
          <p:nvPr/>
        </p:nvSpPr>
        <p:spPr bwMode="auto">
          <a:xfrm>
            <a:off x="5826125" y="2130425"/>
            <a:ext cx="12160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CARBON </a:t>
            </a:r>
          </a:p>
        </p:txBody>
      </p:sp>
      <p:sp>
        <p:nvSpPr>
          <p:cNvPr id="22556" name="Rectangle 28"/>
          <p:cNvSpPr>
            <a:spLocks noChangeArrowheads="1"/>
          </p:cNvSpPr>
          <p:nvPr/>
        </p:nvSpPr>
        <p:spPr bwMode="auto">
          <a:xfrm>
            <a:off x="1074738" y="2844800"/>
            <a:ext cx="1600200" cy="304800"/>
          </a:xfrm>
          <a:prstGeom prst="rect">
            <a:avLst/>
          </a:prstGeom>
          <a:solidFill>
            <a:srgbClr val="66CCFF"/>
          </a:solidFill>
          <a:ln w="12700">
            <a:solidFill>
              <a:srgbClr val="00CC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57" name="Rectangle 29"/>
          <p:cNvSpPr>
            <a:spLocks noChangeArrowheads="1"/>
          </p:cNvSpPr>
          <p:nvPr/>
        </p:nvSpPr>
        <p:spPr bwMode="auto">
          <a:xfrm>
            <a:off x="3341688" y="2844800"/>
            <a:ext cx="881062" cy="304800"/>
          </a:xfrm>
          <a:prstGeom prst="rect">
            <a:avLst/>
          </a:prstGeom>
          <a:solidFill>
            <a:srgbClr val="00FF99"/>
          </a:solidFill>
          <a:ln w="12700">
            <a:solidFill>
              <a:srgbClr val="00FF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58" name="Rectangle 30"/>
          <p:cNvSpPr>
            <a:spLocks noChangeArrowheads="1"/>
          </p:cNvSpPr>
          <p:nvPr/>
        </p:nvSpPr>
        <p:spPr bwMode="auto">
          <a:xfrm>
            <a:off x="4233863" y="2844800"/>
            <a:ext cx="473075" cy="304800"/>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19" name="Rectangle 31"/>
          <p:cNvSpPr>
            <a:spLocks noChangeArrowheads="1"/>
          </p:cNvSpPr>
          <p:nvPr/>
        </p:nvSpPr>
        <p:spPr bwMode="auto">
          <a:xfrm>
            <a:off x="984250" y="28082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60" name="Rectangle 32"/>
          <p:cNvSpPr>
            <a:spLocks noChangeArrowheads="1"/>
          </p:cNvSpPr>
          <p:nvPr/>
        </p:nvSpPr>
        <p:spPr bwMode="auto">
          <a:xfrm>
            <a:off x="2686050" y="2844800"/>
            <a:ext cx="677863" cy="304800"/>
          </a:xfrm>
          <a:prstGeom prst="rect">
            <a:avLst/>
          </a:prstGeom>
          <a:solidFill>
            <a:srgbClr val="FF3300"/>
          </a:solidFill>
          <a:ln w="12700">
            <a:solidFill>
              <a:srgbClr val="FF33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21" name="Rectangle 33"/>
          <p:cNvSpPr>
            <a:spLocks noChangeArrowheads="1"/>
          </p:cNvSpPr>
          <p:nvPr/>
        </p:nvSpPr>
        <p:spPr bwMode="auto">
          <a:xfrm>
            <a:off x="2620963" y="28289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37922" name="Rectangle 34"/>
          <p:cNvSpPr>
            <a:spLocks noChangeArrowheads="1"/>
          </p:cNvSpPr>
          <p:nvPr/>
        </p:nvSpPr>
        <p:spPr bwMode="auto">
          <a:xfrm>
            <a:off x="3286125" y="2808288"/>
            <a:ext cx="10128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OCEAN</a:t>
            </a:r>
          </a:p>
        </p:txBody>
      </p:sp>
      <p:sp>
        <p:nvSpPr>
          <p:cNvPr id="37923" name="Rectangle 35"/>
          <p:cNvSpPr>
            <a:spLocks noChangeArrowheads="1"/>
          </p:cNvSpPr>
          <p:nvPr/>
        </p:nvSpPr>
        <p:spPr bwMode="auto">
          <a:xfrm>
            <a:off x="4200525" y="2808288"/>
            <a:ext cx="528638"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ICE</a:t>
            </a:r>
          </a:p>
        </p:txBody>
      </p:sp>
      <p:sp>
        <p:nvSpPr>
          <p:cNvPr id="22564" name="Rectangle 36"/>
          <p:cNvSpPr>
            <a:spLocks noChangeArrowheads="1"/>
          </p:cNvSpPr>
          <p:nvPr/>
        </p:nvSpPr>
        <p:spPr bwMode="auto">
          <a:xfrm>
            <a:off x="4718050" y="2844800"/>
            <a:ext cx="1079500" cy="304800"/>
          </a:xfrm>
          <a:prstGeom prst="rect">
            <a:avLst/>
          </a:prstGeom>
          <a:solidFill>
            <a:srgbClr val="FFFF66"/>
          </a:solidFill>
          <a:ln w="12700">
            <a:solidFill>
              <a:srgbClr val="FFFF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25" name="Rectangle 37"/>
          <p:cNvSpPr>
            <a:spLocks noChangeArrowheads="1"/>
          </p:cNvSpPr>
          <p:nvPr/>
        </p:nvSpPr>
        <p:spPr bwMode="auto">
          <a:xfrm>
            <a:off x="4686300" y="2808288"/>
            <a:ext cx="1149350"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SULPHUR</a:t>
            </a:r>
          </a:p>
        </p:txBody>
      </p:sp>
      <p:sp>
        <p:nvSpPr>
          <p:cNvPr id="22566" name="Rectangle 38"/>
          <p:cNvSpPr>
            <a:spLocks noChangeArrowheads="1"/>
          </p:cNvSpPr>
          <p:nvPr/>
        </p:nvSpPr>
        <p:spPr bwMode="auto">
          <a:xfrm>
            <a:off x="1074738" y="3517900"/>
            <a:ext cx="1600200" cy="304800"/>
          </a:xfrm>
          <a:prstGeom prst="rect">
            <a:avLst/>
          </a:prstGeom>
          <a:solidFill>
            <a:srgbClr val="66CCFF"/>
          </a:solidFill>
          <a:ln w="12700">
            <a:solidFill>
              <a:srgbClr val="00CC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67" name="Rectangle 39"/>
          <p:cNvSpPr>
            <a:spLocks noChangeArrowheads="1"/>
          </p:cNvSpPr>
          <p:nvPr/>
        </p:nvSpPr>
        <p:spPr bwMode="auto">
          <a:xfrm>
            <a:off x="3341688" y="3517900"/>
            <a:ext cx="881062" cy="304800"/>
          </a:xfrm>
          <a:prstGeom prst="rect">
            <a:avLst/>
          </a:prstGeom>
          <a:solidFill>
            <a:srgbClr val="66FF99"/>
          </a:solidFill>
          <a:ln w="12700">
            <a:solidFill>
              <a:srgbClr val="00FF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68" name="Rectangle 40"/>
          <p:cNvSpPr>
            <a:spLocks noChangeArrowheads="1"/>
          </p:cNvSpPr>
          <p:nvPr/>
        </p:nvSpPr>
        <p:spPr bwMode="auto">
          <a:xfrm>
            <a:off x="4233863" y="3517900"/>
            <a:ext cx="473075" cy="304800"/>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29" name="Rectangle 41"/>
          <p:cNvSpPr>
            <a:spLocks noChangeArrowheads="1"/>
          </p:cNvSpPr>
          <p:nvPr/>
        </p:nvSpPr>
        <p:spPr bwMode="auto">
          <a:xfrm>
            <a:off x="984250" y="34813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70" name="Rectangle 42"/>
          <p:cNvSpPr>
            <a:spLocks noChangeArrowheads="1"/>
          </p:cNvSpPr>
          <p:nvPr/>
        </p:nvSpPr>
        <p:spPr bwMode="auto">
          <a:xfrm>
            <a:off x="2686050" y="3517900"/>
            <a:ext cx="677863" cy="304800"/>
          </a:xfrm>
          <a:prstGeom prst="rect">
            <a:avLst/>
          </a:prstGeom>
          <a:solidFill>
            <a:srgbClr val="FF5050"/>
          </a:solidFill>
          <a:ln w="12700">
            <a:solidFill>
              <a:srgbClr val="FF5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31" name="Rectangle 43"/>
          <p:cNvSpPr>
            <a:spLocks noChangeArrowheads="1"/>
          </p:cNvSpPr>
          <p:nvPr/>
        </p:nvSpPr>
        <p:spPr bwMode="auto">
          <a:xfrm>
            <a:off x="2620963" y="35020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37932" name="Rectangle 44"/>
          <p:cNvSpPr>
            <a:spLocks noChangeArrowheads="1"/>
          </p:cNvSpPr>
          <p:nvPr/>
        </p:nvSpPr>
        <p:spPr bwMode="auto">
          <a:xfrm>
            <a:off x="3286125" y="3481388"/>
            <a:ext cx="10128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OCEAN</a:t>
            </a:r>
          </a:p>
        </p:txBody>
      </p:sp>
      <p:sp>
        <p:nvSpPr>
          <p:cNvPr id="37933" name="Rectangle 45"/>
          <p:cNvSpPr>
            <a:spLocks noChangeArrowheads="1"/>
          </p:cNvSpPr>
          <p:nvPr/>
        </p:nvSpPr>
        <p:spPr bwMode="auto">
          <a:xfrm>
            <a:off x="4200525" y="3481388"/>
            <a:ext cx="528638"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ICE</a:t>
            </a:r>
          </a:p>
        </p:txBody>
      </p:sp>
      <p:sp>
        <p:nvSpPr>
          <p:cNvPr id="22574" name="Rectangle 46"/>
          <p:cNvSpPr>
            <a:spLocks noChangeArrowheads="1"/>
          </p:cNvSpPr>
          <p:nvPr/>
        </p:nvSpPr>
        <p:spPr bwMode="auto">
          <a:xfrm>
            <a:off x="1074738" y="4203700"/>
            <a:ext cx="1600200" cy="304800"/>
          </a:xfrm>
          <a:prstGeom prst="rect">
            <a:avLst/>
          </a:prstGeom>
          <a:solidFill>
            <a:srgbClr val="00FFFF"/>
          </a:solidFill>
          <a:ln w="12700">
            <a:solidFill>
              <a:srgbClr val="00FF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75" name="Rectangle 47"/>
          <p:cNvSpPr>
            <a:spLocks noChangeArrowheads="1"/>
          </p:cNvSpPr>
          <p:nvPr/>
        </p:nvSpPr>
        <p:spPr bwMode="auto">
          <a:xfrm>
            <a:off x="3341688" y="4203700"/>
            <a:ext cx="881062" cy="304800"/>
          </a:xfrm>
          <a:prstGeom prst="rect">
            <a:avLst/>
          </a:prstGeom>
          <a:solidFill>
            <a:srgbClr val="99FFCC"/>
          </a:solidFill>
          <a:ln w="12700">
            <a:solidFill>
              <a:srgbClr val="99FFCC"/>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36" name="Rectangle 48"/>
          <p:cNvSpPr>
            <a:spLocks noChangeArrowheads="1"/>
          </p:cNvSpPr>
          <p:nvPr/>
        </p:nvSpPr>
        <p:spPr bwMode="auto">
          <a:xfrm>
            <a:off x="984250" y="41671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77" name="Rectangle 49"/>
          <p:cNvSpPr>
            <a:spLocks noChangeArrowheads="1"/>
          </p:cNvSpPr>
          <p:nvPr/>
        </p:nvSpPr>
        <p:spPr bwMode="auto">
          <a:xfrm>
            <a:off x="2686050" y="4203700"/>
            <a:ext cx="677863" cy="304800"/>
          </a:xfrm>
          <a:prstGeom prst="rect">
            <a:avLst/>
          </a:prstGeom>
          <a:solidFill>
            <a:srgbClr val="FF7C80"/>
          </a:solidFill>
          <a:ln w="12700">
            <a:solidFill>
              <a:srgbClr val="FF7C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38" name="Rectangle 50"/>
          <p:cNvSpPr>
            <a:spLocks noChangeArrowheads="1"/>
          </p:cNvSpPr>
          <p:nvPr/>
        </p:nvSpPr>
        <p:spPr bwMode="auto">
          <a:xfrm>
            <a:off x="2620963" y="41878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37939" name="Rectangle 51"/>
          <p:cNvSpPr>
            <a:spLocks noChangeArrowheads="1"/>
          </p:cNvSpPr>
          <p:nvPr/>
        </p:nvSpPr>
        <p:spPr bwMode="auto">
          <a:xfrm>
            <a:off x="3286125" y="4167188"/>
            <a:ext cx="10128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OCEAN</a:t>
            </a:r>
          </a:p>
        </p:txBody>
      </p:sp>
      <p:sp>
        <p:nvSpPr>
          <p:cNvPr id="22580" name="Rectangle 52"/>
          <p:cNvSpPr>
            <a:spLocks noChangeArrowheads="1"/>
          </p:cNvSpPr>
          <p:nvPr/>
        </p:nvSpPr>
        <p:spPr bwMode="auto">
          <a:xfrm>
            <a:off x="1074738" y="4902200"/>
            <a:ext cx="1600200" cy="304800"/>
          </a:xfrm>
          <a:prstGeom prst="rect">
            <a:avLst/>
          </a:prstGeom>
          <a:solidFill>
            <a:srgbClr val="66FFFF"/>
          </a:solidFill>
          <a:ln w="12700">
            <a:solidFill>
              <a:srgbClr val="66FF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41" name="Rectangle 53"/>
          <p:cNvSpPr>
            <a:spLocks noChangeArrowheads="1"/>
          </p:cNvSpPr>
          <p:nvPr/>
        </p:nvSpPr>
        <p:spPr bwMode="auto">
          <a:xfrm>
            <a:off x="984250" y="48656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82" name="Rectangle 54"/>
          <p:cNvSpPr>
            <a:spLocks noChangeArrowheads="1"/>
          </p:cNvSpPr>
          <p:nvPr/>
        </p:nvSpPr>
        <p:spPr bwMode="auto">
          <a:xfrm>
            <a:off x="2686050" y="4902200"/>
            <a:ext cx="677863" cy="304800"/>
          </a:xfrm>
          <a:prstGeom prst="rect">
            <a:avLst/>
          </a:prstGeom>
          <a:solidFill>
            <a:srgbClr val="FF9999"/>
          </a:solidFill>
          <a:ln w="12700">
            <a:solidFill>
              <a:srgbClr val="FF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43" name="Rectangle 55"/>
          <p:cNvSpPr>
            <a:spLocks noChangeArrowheads="1"/>
          </p:cNvSpPr>
          <p:nvPr/>
        </p:nvSpPr>
        <p:spPr bwMode="auto">
          <a:xfrm>
            <a:off x="2620963" y="48863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22584" name="Rectangle 56"/>
          <p:cNvSpPr>
            <a:spLocks noChangeArrowheads="1"/>
          </p:cNvSpPr>
          <p:nvPr/>
        </p:nvSpPr>
        <p:spPr bwMode="auto">
          <a:xfrm>
            <a:off x="1074738" y="5575300"/>
            <a:ext cx="1600200" cy="304800"/>
          </a:xfrm>
          <a:prstGeom prst="rect">
            <a:avLst/>
          </a:prstGeom>
          <a:solidFill>
            <a:srgbClr val="CCFFFF"/>
          </a:solidFill>
          <a:ln w="12700">
            <a:solidFill>
              <a:srgbClr val="CCFF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45" name="Rectangle 57"/>
          <p:cNvSpPr>
            <a:spLocks noChangeArrowheads="1"/>
          </p:cNvSpPr>
          <p:nvPr/>
        </p:nvSpPr>
        <p:spPr bwMode="auto">
          <a:xfrm>
            <a:off x="984250" y="55387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37946" name="Rectangle 58"/>
          <p:cNvSpPr>
            <a:spLocks noChangeArrowheads="1"/>
          </p:cNvSpPr>
          <p:nvPr/>
        </p:nvSpPr>
        <p:spPr bwMode="auto">
          <a:xfrm>
            <a:off x="415925" y="2127250"/>
            <a:ext cx="6318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1999</a:t>
            </a:r>
          </a:p>
        </p:txBody>
      </p:sp>
      <p:sp>
        <p:nvSpPr>
          <p:cNvPr id="37947" name="Rectangle 59"/>
          <p:cNvSpPr>
            <a:spLocks noChangeArrowheads="1"/>
          </p:cNvSpPr>
          <p:nvPr/>
        </p:nvSpPr>
        <p:spPr bwMode="auto">
          <a:xfrm>
            <a:off x="415925" y="2801938"/>
            <a:ext cx="6318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1997</a:t>
            </a:r>
            <a:endParaRPr lang="en-GB" sz="1600">
              <a:solidFill>
                <a:srgbClr val="FFCC66"/>
              </a:solidFill>
              <a:effectLst>
                <a:outerShdw blurRad="38100" dist="38100" dir="2700000" algn="tl">
                  <a:srgbClr val="C0C0C0"/>
                </a:outerShdw>
              </a:effectLst>
              <a:latin typeface="B Helvetica Bold" charset="0"/>
            </a:endParaRPr>
          </a:p>
        </p:txBody>
      </p:sp>
      <p:sp>
        <p:nvSpPr>
          <p:cNvPr id="37948" name="Rectangle 60"/>
          <p:cNvSpPr>
            <a:spLocks noChangeArrowheads="1"/>
          </p:cNvSpPr>
          <p:nvPr/>
        </p:nvSpPr>
        <p:spPr bwMode="auto">
          <a:xfrm>
            <a:off x="415925" y="3478213"/>
            <a:ext cx="6318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1992</a:t>
            </a:r>
          </a:p>
        </p:txBody>
      </p:sp>
      <p:sp>
        <p:nvSpPr>
          <p:cNvPr id="37949" name="Rectangle 61"/>
          <p:cNvSpPr>
            <a:spLocks noChangeArrowheads="1"/>
          </p:cNvSpPr>
          <p:nvPr/>
        </p:nvSpPr>
        <p:spPr bwMode="auto">
          <a:xfrm>
            <a:off x="381000" y="4876800"/>
            <a:ext cx="6318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1985</a:t>
            </a:r>
            <a:endParaRPr lang="en-GB" sz="1600">
              <a:solidFill>
                <a:srgbClr val="FFCC66"/>
              </a:solidFill>
              <a:effectLst>
                <a:outerShdw blurRad="38100" dist="38100" dir="2700000" algn="tl">
                  <a:srgbClr val="C0C0C0"/>
                </a:outerShdw>
              </a:effectLst>
              <a:latin typeface="B Helvetica Bold" charset="0"/>
            </a:endParaRPr>
          </a:p>
        </p:txBody>
      </p:sp>
      <p:sp>
        <p:nvSpPr>
          <p:cNvPr id="22590" name="Rectangle 62"/>
          <p:cNvSpPr>
            <a:spLocks noGrp="1" noChangeArrowheads="1"/>
          </p:cNvSpPr>
          <p:nvPr>
            <p:ph type="title"/>
          </p:nvPr>
        </p:nvSpPr>
        <p:spPr>
          <a:xfrm>
            <a:off x="73897" y="140425"/>
            <a:ext cx="7391400" cy="928687"/>
          </a:xfrm>
          <a:noFill/>
        </p:spPr>
        <p:txBody>
          <a:bodyPr lIns="85725" tIns="42862" rIns="85725" bIns="42862"/>
          <a:lstStyle/>
          <a:p>
            <a:r>
              <a:rPr lang="en-GB" altLang="en-US" sz="2800" b="1" dirty="0" smtClean="0"/>
              <a:t>Development of Met Office </a:t>
            </a:r>
            <a:r>
              <a:rPr lang="en-GB" altLang="en-US" sz="2800" b="1" dirty="0"/>
              <a:t>M</a:t>
            </a:r>
            <a:r>
              <a:rPr lang="en-GB" altLang="en-US" sz="2800" b="1" dirty="0" smtClean="0"/>
              <a:t>odels</a:t>
            </a:r>
          </a:p>
        </p:txBody>
      </p:sp>
      <p:sp>
        <p:nvSpPr>
          <p:cNvPr id="22591" name="Text Box 63"/>
          <p:cNvSpPr txBox="1">
            <a:spLocks noChangeArrowheads="1"/>
          </p:cNvSpPr>
          <p:nvPr/>
        </p:nvSpPr>
        <p:spPr bwMode="auto">
          <a:xfrm>
            <a:off x="6080125" y="3810000"/>
            <a:ext cx="24447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30000"/>
              </a:lnSpc>
              <a:spcBef>
                <a:spcPct val="0"/>
              </a:spcBef>
              <a:buFontTx/>
              <a:buNone/>
            </a:pPr>
            <a:r>
              <a:rPr lang="en-GB" altLang="en-US" sz="1600" b="1" dirty="0">
                <a:latin typeface="Arial" panose="020B0604020202020204" pitchFamily="34" charset="0"/>
              </a:rPr>
              <a:t>Component models </a:t>
            </a:r>
          </a:p>
          <a:p>
            <a:pPr>
              <a:lnSpc>
                <a:spcPct val="130000"/>
              </a:lnSpc>
              <a:spcBef>
                <a:spcPct val="0"/>
              </a:spcBef>
              <a:buFontTx/>
              <a:buNone/>
            </a:pPr>
            <a:r>
              <a:rPr lang="en-GB" altLang="en-US" sz="1600" b="1" dirty="0">
                <a:latin typeface="Arial" panose="020B0604020202020204" pitchFamily="34" charset="0"/>
              </a:rPr>
              <a:t>are constructed off-line</a:t>
            </a:r>
          </a:p>
          <a:p>
            <a:pPr>
              <a:lnSpc>
                <a:spcPct val="130000"/>
              </a:lnSpc>
              <a:spcBef>
                <a:spcPct val="0"/>
              </a:spcBef>
              <a:buFontTx/>
              <a:buNone/>
            </a:pPr>
            <a:r>
              <a:rPr lang="en-GB" altLang="en-US" sz="1600" b="1" dirty="0">
                <a:latin typeface="Arial" panose="020B0604020202020204" pitchFamily="34" charset="0"/>
              </a:rPr>
              <a:t>and coupled in to the</a:t>
            </a:r>
          </a:p>
          <a:p>
            <a:pPr>
              <a:lnSpc>
                <a:spcPct val="130000"/>
              </a:lnSpc>
              <a:spcBef>
                <a:spcPct val="0"/>
              </a:spcBef>
              <a:buFontTx/>
              <a:buNone/>
            </a:pPr>
            <a:r>
              <a:rPr lang="en-GB" altLang="en-US" sz="1600" b="1" dirty="0">
                <a:latin typeface="Arial" panose="020B0604020202020204" pitchFamily="34" charset="0"/>
              </a:rPr>
              <a:t>climate model when </a:t>
            </a:r>
          </a:p>
          <a:p>
            <a:pPr>
              <a:lnSpc>
                <a:spcPct val="130000"/>
              </a:lnSpc>
              <a:spcBef>
                <a:spcPct val="0"/>
              </a:spcBef>
              <a:buFontTx/>
              <a:buNone/>
            </a:pPr>
            <a:r>
              <a:rPr lang="en-GB" altLang="en-US" sz="1600" b="1" dirty="0">
                <a:latin typeface="Arial" panose="020B0604020202020204" pitchFamily="34" charset="0"/>
              </a:rPr>
              <a:t>sufficiently developed</a:t>
            </a:r>
          </a:p>
        </p:txBody>
      </p:sp>
      <p:sp>
        <p:nvSpPr>
          <p:cNvPr id="37952" name="Rectangle 64"/>
          <p:cNvSpPr>
            <a:spLocks noChangeArrowheads="1"/>
          </p:cNvSpPr>
          <p:nvPr/>
        </p:nvSpPr>
        <p:spPr bwMode="auto">
          <a:xfrm>
            <a:off x="333375" y="5562600"/>
            <a:ext cx="7334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1960s</a:t>
            </a:r>
          </a:p>
        </p:txBody>
      </p:sp>
      <p:sp>
        <p:nvSpPr>
          <p:cNvPr id="37953" name="Rectangle 65"/>
          <p:cNvSpPr>
            <a:spLocks noChangeArrowheads="1"/>
          </p:cNvSpPr>
          <p:nvPr/>
        </p:nvSpPr>
        <p:spPr bwMode="auto">
          <a:xfrm>
            <a:off x="457200" y="1447800"/>
            <a:ext cx="585788"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Now</a:t>
            </a:r>
          </a:p>
        </p:txBody>
      </p:sp>
      <p:sp>
        <p:nvSpPr>
          <p:cNvPr id="37954" name="Rectangle 66"/>
          <p:cNvSpPr>
            <a:spLocks noChangeArrowheads="1"/>
          </p:cNvSpPr>
          <p:nvPr/>
        </p:nvSpPr>
        <p:spPr bwMode="auto">
          <a:xfrm>
            <a:off x="381000" y="4191000"/>
            <a:ext cx="6318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1988</a:t>
            </a:r>
            <a:endParaRPr lang="en-GB" sz="1600">
              <a:solidFill>
                <a:srgbClr val="FFCC66"/>
              </a:solidFill>
              <a:effectLst>
                <a:outerShdw blurRad="38100" dist="38100" dir="2700000" algn="tl">
                  <a:srgbClr val="C0C0C0"/>
                </a:outerShdw>
              </a:effectLst>
              <a:latin typeface="B Helvetica Bold" charset="0"/>
            </a:endParaRPr>
          </a:p>
        </p:txBody>
      </p:sp>
    </p:spTree>
    <p:extLst>
      <p:ext uri="{BB962C8B-B14F-4D97-AF65-F5344CB8AC3E}">
        <p14:creationId xmlns:p14="http://schemas.microsoft.com/office/powerpoint/2010/main" val="119908585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Shape 1"/>
          <p:cNvSpPr txBox="1"/>
          <p:nvPr/>
        </p:nvSpPr>
        <p:spPr>
          <a:xfrm>
            <a:off x="355680" y="422280"/>
            <a:ext cx="4876560" cy="738000"/>
          </a:xfrm>
          <a:prstGeom prst="rect">
            <a:avLst/>
          </a:prstGeom>
        </p:spPr>
        <p:txBody>
          <a:bodyPr lIns="0" tIns="0" rIns="0" bIns="0" anchor="b"/>
          <a:lstStyle/>
          <a:p>
            <a:pPr>
              <a:lnSpc>
                <a:spcPct val="100000"/>
              </a:lnSpc>
            </a:pPr>
            <a:r>
              <a:rPr lang="en-GB" sz="2800" dirty="0">
                <a:solidFill>
                  <a:srgbClr val="000005"/>
                </a:solidFill>
                <a:latin typeface="Arial"/>
              </a:rPr>
              <a:t>General Circulation Modelling (GCM)</a:t>
            </a:r>
            <a:endParaRPr dirty="0"/>
          </a:p>
        </p:txBody>
      </p:sp>
      <p:pic>
        <p:nvPicPr>
          <p:cNvPr id="112" name="Picture 2"/>
          <p:cNvPicPr/>
          <p:nvPr/>
        </p:nvPicPr>
        <p:blipFill>
          <a:blip r:embed="rId3"/>
          <a:stretch>
            <a:fillRect/>
          </a:stretch>
        </p:blipFill>
        <p:spPr>
          <a:xfrm>
            <a:off x="127440" y="1556640"/>
            <a:ext cx="4444200" cy="4215600"/>
          </a:xfrm>
          <a:prstGeom prst="rect">
            <a:avLst/>
          </a:prstGeom>
        </p:spPr>
      </p:pic>
      <p:sp>
        <p:nvSpPr>
          <p:cNvPr id="113" name="CustomShape 2"/>
          <p:cNvSpPr/>
          <p:nvPr/>
        </p:nvSpPr>
        <p:spPr>
          <a:xfrm>
            <a:off x="4809600" y="1556640"/>
            <a:ext cx="4226400" cy="2736000"/>
          </a:xfrm>
          <a:prstGeom prst="roundRect">
            <a:avLst>
              <a:gd name="adj" fmla="val 16667"/>
            </a:avLst>
          </a:prstGeom>
          <a:solidFill>
            <a:srgbClr val="E9E2D3"/>
          </a:solidFill>
          <a:ln w="3240">
            <a:solidFill>
              <a:srgbClr val="000005"/>
            </a:solidFill>
            <a:round/>
          </a:ln>
        </p:spPr>
        <p:txBody>
          <a:bodyPr lIns="0" tIns="0" rIns="0" bIns="0"/>
          <a:lstStyle/>
          <a:p>
            <a:pPr>
              <a:lnSpc>
                <a:spcPct val="100000"/>
              </a:lnSpc>
            </a:pPr>
            <a:r>
              <a:rPr lang="en-GB" sz="2000">
                <a:solidFill>
                  <a:srgbClr val="000005"/>
                </a:solidFill>
                <a:latin typeface="Arial"/>
              </a:rPr>
              <a:t>Initial conditions, provided only at time=0</a:t>
            </a:r>
            <a:endParaRPr/>
          </a:p>
          <a:p>
            <a:pPr>
              <a:lnSpc>
                <a:spcPct val="100000"/>
              </a:lnSpc>
            </a:pPr>
            <a:r>
              <a:rPr lang="en-GB" sz="2000">
                <a:solidFill>
                  <a:srgbClr val="000005"/>
                </a:solidFill>
                <a:latin typeface="Arial"/>
              </a:rPr>
              <a:t>	Temperature,</a:t>
            </a:r>
            <a:endParaRPr/>
          </a:p>
          <a:p>
            <a:pPr>
              <a:lnSpc>
                <a:spcPct val="100000"/>
              </a:lnSpc>
            </a:pPr>
            <a:r>
              <a:rPr lang="en-GB" sz="2000">
                <a:solidFill>
                  <a:srgbClr val="000005"/>
                </a:solidFill>
                <a:latin typeface="Arial"/>
              </a:rPr>
              <a:t>	Pressure,</a:t>
            </a:r>
            <a:endParaRPr/>
          </a:p>
          <a:p>
            <a:pPr>
              <a:lnSpc>
                <a:spcPct val="100000"/>
              </a:lnSpc>
            </a:pPr>
            <a:r>
              <a:rPr lang="en-GB" sz="2000">
                <a:solidFill>
                  <a:srgbClr val="000005"/>
                </a:solidFill>
                <a:latin typeface="Arial"/>
              </a:rPr>
              <a:t>	Humidity,</a:t>
            </a:r>
            <a:endParaRPr/>
          </a:p>
          <a:p>
            <a:pPr>
              <a:lnSpc>
                <a:spcPct val="100000"/>
              </a:lnSpc>
            </a:pPr>
            <a:r>
              <a:rPr lang="en-GB" sz="2000">
                <a:solidFill>
                  <a:srgbClr val="000005"/>
                </a:solidFill>
                <a:latin typeface="Arial"/>
              </a:rPr>
              <a:t>	Clouds,</a:t>
            </a:r>
            <a:endParaRPr/>
          </a:p>
          <a:p>
            <a:pPr>
              <a:lnSpc>
                <a:spcPct val="100000"/>
              </a:lnSpc>
            </a:pPr>
            <a:r>
              <a:rPr lang="en-GB" sz="2000">
                <a:solidFill>
                  <a:srgbClr val="000005"/>
                </a:solidFill>
                <a:latin typeface="Arial"/>
              </a:rPr>
              <a:t>	Winds     etc.</a:t>
            </a:r>
            <a:endParaRPr/>
          </a:p>
          <a:p>
            <a:pPr>
              <a:lnSpc>
                <a:spcPct val="100000"/>
              </a:lnSpc>
            </a:pPr>
            <a:endParaRPr/>
          </a:p>
          <a:p>
            <a:pPr>
              <a:lnSpc>
                <a:spcPct val="100000"/>
              </a:lnSpc>
            </a:pPr>
            <a:endParaRPr/>
          </a:p>
          <a:p>
            <a:pPr>
              <a:lnSpc>
                <a:spcPct val="100000"/>
              </a:lnSpc>
            </a:pPr>
            <a:endParaRPr/>
          </a:p>
        </p:txBody>
      </p:sp>
      <p:sp>
        <p:nvSpPr>
          <p:cNvPr id="114" name="CustomShape 3"/>
          <p:cNvSpPr/>
          <p:nvPr/>
        </p:nvSpPr>
        <p:spPr>
          <a:xfrm>
            <a:off x="4809600" y="4458960"/>
            <a:ext cx="4226400" cy="2282040"/>
          </a:xfrm>
          <a:prstGeom prst="roundRect">
            <a:avLst>
              <a:gd name="adj" fmla="val 16667"/>
            </a:avLst>
          </a:prstGeom>
          <a:solidFill>
            <a:srgbClr val="E9E2D3"/>
          </a:solidFill>
          <a:ln w="3240">
            <a:solidFill>
              <a:srgbClr val="000005"/>
            </a:solidFill>
            <a:round/>
          </a:ln>
        </p:spPr>
        <p:txBody>
          <a:bodyPr lIns="0" tIns="0" rIns="0" bIns="0"/>
          <a:lstStyle/>
          <a:p>
            <a:pPr>
              <a:lnSpc>
                <a:spcPct val="100000"/>
              </a:lnSpc>
            </a:pPr>
            <a:r>
              <a:rPr lang="en-GB" sz="2000" dirty="0">
                <a:solidFill>
                  <a:srgbClr val="000005"/>
                </a:solidFill>
                <a:latin typeface="Arial"/>
              </a:rPr>
              <a:t>Boundary conditions, provided throughout simulation can include:</a:t>
            </a:r>
            <a:endParaRPr dirty="0"/>
          </a:p>
          <a:p>
            <a:pPr>
              <a:lnSpc>
                <a:spcPct val="100000"/>
              </a:lnSpc>
            </a:pPr>
            <a:r>
              <a:rPr lang="en-GB" sz="2000" dirty="0">
                <a:solidFill>
                  <a:srgbClr val="000005"/>
                </a:solidFill>
                <a:latin typeface="Arial"/>
              </a:rPr>
              <a:t>	Trace gases (e.g. CO</a:t>
            </a:r>
            <a:r>
              <a:rPr lang="en-GB" sz="2000" baseline="-25000" dirty="0">
                <a:solidFill>
                  <a:srgbClr val="000005"/>
                </a:solidFill>
                <a:latin typeface="Arial"/>
              </a:rPr>
              <a:t>2</a:t>
            </a:r>
            <a:r>
              <a:rPr lang="en-GB" sz="2000" dirty="0">
                <a:solidFill>
                  <a:srgbClr val="000005"/>
                </a:solidFill>
                <a:latin typeface="Arial"/>
              </a:rPr>
              <a:t>)</a:t>
            </a:r>
            <a:endParaRPr dirty="0"/>
          </a:p>
          <a:p>
            <a:pPr>
              <a:lnSpc>
                <a:spcPct val="100000"/>
              </a:lnSpc>
            </a:pPr>
            <a:r>
              <a:rPr lang="en-GB" sz="2000" dirty="0">
                <a:solidFill>
                  <a:srgbClr val="000005"/>
                </a:solidFill>
                <a:latin typeface="Arial"/>
              </a:rPr>
              <a:t>	Continental configuration</a:t>
            </a:r>
            <a:endParaRPr dirty="0"/>
          </a:p>
          <a:p>
            <a:pPr>
              <a:lnSpc>
                <a:spcPct val="100000"/>
              </a:lnSpc>
            </a:pPr>
            <a:r>
              <a:rPr lang="en-GB" sz="2000" dirty="0">
                <a:solidFill>
                  <a:srgbClr val="000005"/>
                </a:solidFill>
                <a:latin typeface="Arial"/>
              </a:rPr>
              <a:t>	Solar forcing</a:t>
            </a:r>
            <a:endParaRPr dirty="0"/>
          </a:p>
          <a:p>
            <a:pPr>
              <a:lnSpc>
                <a:spcPct val="100000"/>
              </a:lnSpc>
            </a:pPr>
            <a:r>
              <a:rPr lang="en-GB" sz="2000" dirty="0">
                <a:solidFill>
                  <a:srgbClr val="000005"/>
                </a:solidFill>
                <a:latin typeface="Arial"/>
              </a:rPr>
              <a:t>	Ice sheets</a:t>
            </a:r>
            <a:endParaRPr dirty="0"/>
          </a:p>
          <a:p>
            <a:pPr>
              <a:lnSpc>
                <a:spcPct val="100000"/>
              </a:lnSpc>
            </a:pPr>
            <a:r>
              <a:rPr lang="en-GB" sz="2000" dirty="0">
                <a:solidFill>
                  <a:srgbClr val="000005"/>
                </a:solidFill>
                <a:latin typeface="Arial"/>
              </a:rPr>
              <a:t> </a:t>
            </a:r>
            <a:endParaRP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Shape 1"/>
          <p:cNvSpPr txBox="1"/>
          <p:nvPr/>
        </p:nvSpPr>
        <p:spPr>
          <a:xfrm>
            <a:off x="355680" y="242640"/>
            <a:ext cx="5944320" cy="738000"/>
          </a:xfrm>
          <a:prstGeom prst="rect">
            <a:avLst/>
          </a:prstGeom>
        </p:spPr>
        <p:txBody>
          <a:bodyPr lIns="0" tIns="0" rIns="0" bIns="0" anchor="b"/>
          <a:lstStyle/>
          <a:p>
            <a:pPr>
              <a:lnSpc>
                <a:spcPct val="100000"/>
              </a:lnSpc>
            </a:pPr>
            <a:r>
              <a:rPr lang="en-GB" sz="4000" dirty="0">
                <a:solidFill>
                  <a:srgbClr val="000005"/>
                </a:solidFill>
                <a:latin typeface="Arial"/>
              </a:rPr>
              <a:t>Fundamental Equations</a:t>
            </a:r>
            <a:endParaRPr sz="4000" dirty="0"/>
          </a:p>
        </p:txBody>
      </p:sp>
      <p:pic>
        <p:nvPicPr>
          <p:cNvPr id="116" name="Picture 2"/>
          <p:cNvPicPr/>
          <p:nvPr/>
        </p:nvPicPr>
        <p:blipFill rotWithShape="1">
          <a:blip r:embed="rId2"/>
          <a:srcRect t="15656"/>
          <a:stretch/>
        </p:blipFill>
        <p:spPr>
          <a:xfrm>
            <a:off x="0" y="1407884"/>
            <a:ext cx="9143640" cy="55223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descr="http://www.datacenterknowledge.com/wp-content/uploads/2012/12/stampede-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8764" y="1496291"/>
            <a:ext cx="8111259" cy="506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itle 1"/>
          <p:cNvSpPr>
            <a:spLocks noGrp="1"/>
          </p:cNvSpPr>
          <p:nvPr>
            <p:ph type="title"/>
          </p:nvPr>
        </p:nvSpPr>
        <p:spPr>
          <a:xfrm>
            <a:off x="270172" y="102177"/>
            <a:ext cx="7772400" cy="1143000"/>
          </a:xfrm>
        </p:spPr>
        <p:txBody>
          <a:bodyPr/>
          <a:lstStyle/>
          <a:p>
            <a:r>
              <a:rPr lang="en-GB" altLang="en-US" sz="3600" dirty="0" smtClean="0">
                <a:latin typeface="+mn-lt"/>
              </a:rPr>
              <a:t>Supercomputers</a:t>
            </a:r>
          </a:p>
        </p:txBody>
      </p:sp>
      <p:sp>
        <p:nvSpPr>
          <p:cNvPr id="30725" name="AutoShape 2" descr="data:image/jpeg;base64,/9j/4AAQSkZJRgABAQAAAQABAAD/2wCEAAkGBhQSEBQUEhQUFRUWFBQUFRUUFxQUGBcUFxcVFBQVFBQXHSYeFxojGhYUHy8gIycpLCwsFR4xNTAsNSYrLCkBCQoKDgwOFw8PFywcHRwsLCkpKSksKSkpKSwsLCwpLCkpLCwpLCkpLCwpKSkpLCkpLCkpLCksKSwsKSkpKTQpKf/AABEIALcBEwMBIgACEQEDEQH/xAAcAAABBQEBAQAAAAAAAAAAAAAGAAMEBQcCAQj/xABPEAACAAMEBAkHCAcHBAIDAAABAgADEQQSITEFBkFRByJhcYGRobHwEzJyc7LB0RQjJDNCYqKzNFJTY4LC4RUlQ3SSo8MWg4Txk+IXNUT/xAAaAQADAQEBAQAAAAAAAAAAAAAAAQIDBAUG/8QAJREBAQACAgICAgIDAQAAAAAAAAECESExEkEDUWGBEyIEMlIj/9oADAMBAAIRAxEAPwDNLfOuvvqW5Nuzk/8Ae2GktlN45ou20Cs+pLMpBNMAa1xxHV0UiPM1PcebMU+kCO6sYzKdVfjTMnTLjKY3Tj3xOk6fmbbrdncYrpmrNoGSq3Mw99IjTNGzl86U/QCe0Qf1p8wTSdPj7SHoIPfE2VpiUdpHOD7oBxPI2kc9YkS7Y28HnHwhXCDyo9kz0bzWU8xES5cqsAMu2naoPMfjE2z6ZK5GYnNWnYYi/GryH8my4Q4ZIGZArAjZdbnH+Ip5HA/oYurNreftS1blU076xNwp+UWNq0Wjijojjcyq3fFBbdSrM2SFDvRiOw1HZFyNZJTZhl5wD3QmtqNky8mzvhf2g4oXOrU6X9RapgH6swXh8OyPBbbfK86XKnDehunqw7oI5ghopB/JR4xRNrggF20SZsuuYdL69ufVDLWbR1o83yYJ/UJlH/TgOyCXyVc8eSIFq1bs8zzpKV3gXD1rSKmcK4qVtWHl/o9pmKNivxl7MPww2Zlsl+ckuaN6Gh6sO6J7alquMmfOlcl68vUad8M6PsdoaeJXl5U1aFma41QBTdQE4jaY0llRZpC/6lCGkxZko/eBp46IZtOuR82WK/fIp1L7z1Q9rlJCzpctWZlYYBqAX6hSTsGJ6ogS9CyVSsyYa8YUWhyNMBn14HkitT3CtW8q3PapIlWazBWNPLWhnvs5x4nlnAWUpzuLiabaRa2TUWRJTyltmgCtLpJlpjjtBmEijDzCM9wrW27XplRUsq+SCi7f+0QBQCgrQVrgSwywGMDM+2PNa9MYsTXEnfu2Acgwh8lsYW3XtZahbLKCgLSri6MmFPJKbpFG282NWLS+Dm2vOm2hpjFjdl4E4CpcUVclFFAwAyG6M/m5ePHZB9wSS8LSfUjtmxNnAl3V1wjL9BP/AGvzVgI2wdcI4+gtzS/zVgFrCnS3ax2DHAj0QwkI0TbJb3lmqMV5sjzjIxXqYdVoWgI5GtbYX0U76YV5eTxlFxZdLSpmTAH9VqA9Gw9cA4aPQ8RcINtAaXDbCA2z6zNKIUuMclc4dBOXNWL6y6flv53EPLl/q+MRcbD2sDChDkyhRJs3maX8jQXVN4k4kg4Hf048td0OS9ZxtQ9DA94ENJoT5QCb5W6aYC8McYYmaouMpiHnUjurG39fZTy9LSXrFKOd8c4+BiXJ0xJP+IBz1HeIGX1ctAyunmanfDLaLtC5ymPNRu6Dwxvs/LIcy5kuZtR+lW7I6/6bs7+dJTnAu+zSM9fyi+dLYc6sI7kaYZTxWZeZiIX8d9Uef3Grav8ABbZ57FvnElrUEq+bU81bwOWZPMN9LO1cCso/VWiYvI6K/aCsZ5ofhNtchQiTjdGSsqOMTU5iuZPXBJY+G20Dz0kv/CyHsNOyNZJJyi09beBi0AcSZImeleQ9oI7YCbXqtaJZP0aYQCePJo4NDSqlDUjcaYwa6Q4YTOAUygqfaVHrePLUeb93btqMIYl6+ym84TF6Ae4xGeVn+sVjJewG09pZo0ybLO6ap/nESJOlJmx5UzrB/CTB/L1qs7inlRzMGHtCkV1uk2WflKkN94Kl7oK4iJnyX3D8fyG5enHXzpTc6OD2GhiVL1pQeczL6aHvoR2xLbU+SfN8onoTG7mqIqNJ6LWUDctLMw+wURzzFlK0it41OrF5Z9Po2Rlt6LCvVDNs1wlIKIC77hiBzkZ9EDOn9GBJcutCzMRWgWpFN+Qx3xHlWaWgIdiWqRdTLCoxJ2YbeqH449l5VaWvTzzBjU/cXBRyE5d5i74PJZe1PeIwktxRli8sVJzMCCTN2Ag14KRW0z+SSB1uvwi5C2q+Eaz0nSCMMJuXI6H3wM2R1VuOrN1doOfXWDThKX5yz/8AkD8UowHBIcTXtouEm6MKbcMfHPEYJTx3/wBaQ6VoI4lr7+j4dmXU9cE5dPHj+nPu0fgrljydoIx40odjnfyxnkwRo/BMlZE8/vVH4a++JsPHtO4SB9BfmT81YAo0DhJX6BM9FfzFjPVMRGhwR6DHAMeiGDwMdq0Mgx0DAD96EHhq9CvQBbaK0BKtSOJ6VIYBWUkMKg1oerAjZEW1akz5ONmnCYv7ObgeYHL2YOeDiXZzImtOu1DjBicrv6oz2xL07pzRsutJgVvuEU6UNT1CJ5+/0OGVm2WlOK1lnVGd0OR0UUjtjyCg6+WUYGYa8iNTorjCg3f+R+wpY57reu3s8aK7dqVpDx0y4zNOcuPaWGrBOmqGuI7cbG7v5REhtLTRnLmj+An3QwbGsB3j/bPvh1dYuQf6T7jDD6eH20H8cuOF0pIbOTJPMLvuha/A3+VjL1pAzC9DEd4iSus0hvPkhuiW/fFUJlkPnWcjlSYw7KiOWs+jzstKHkZW7yYXjPo937Wz2nR7+dIVf4Cv5ZiJM0XYG81inM7D2wYgHRFkPmWqavpoT3AR4dX1PmW6UfTF3vaDU+6NpTapyW8yeenyb91IamamzB5kxT/C69orEb/p6d9mbIfmb/6x3K0TawyqAt5jRQswKSeSpEPn/ov0afV61LlRuZx/OBHMvRlqqR5LFVLt5mCjMmjf+48/tm0qWS+4IJU8YmlM+McuiCDVRV+T2xrzNMNna+cLoBSYVAOZbA1JiuZ2XAZkWy0MCqFgDmAaDpJPZHdnNZio5rx1Wi+biQMxnEGRaDQCuB2DCJejFrPkjfOl+2sOp2JOE2z3Wl0/XfuEBtnnEGopBzwqNjK9M9qwBBoU6F7WCT67uoDtjQeB+T87aT9yUPxMfdGayDGncDj42rmkd80xrjOUoHCaKNZj9+0D8qAtDXx48dcGvCgarZ/XWgdYT4QEyBxvHjxthHTrSxthsJl43eNndDrPh48eNkNq3jx45YEmbQvjp8bo03gml0ss7ln9yL1xnMxeUbuXx1c2yNO4Kl+iTfXt7EuFTxOcJP6DM9Ae2sZsjRpfCSPoM30P5hGYS2wEZxqfDR0GhkNHoaGD4aPQ0MX49DwBIvR4Whq/CLwB5bCpHHmmWKE3QTx8uQ4jl3xA+U2dckZ8czUjPlPu3VjjTR8z+L3RWARcnCatv7ZQZSlHJxfhCirAhQ/GFtazZijNyuLU4t7btIYUj2XaiPNtFOcT17gYanORkTmclVx+Iw35U7adMmX7hEaNZy9Jzx5tpQ88xx7aRaaJ1itUpw4NmmkVoHayNnzkGsUVjly3rfeSlMr8uaK//GppDtps0pACJlnmVNKI1pUjlIcAf+4nUPY5XXye31mjrJN5pUtvYYwP6Rt6THZpmiVFT/hrapVBuFw07IoU8nu6pg/mrEmTdrxTMB5Jkr4QA5MtFh+1Y7RL9G0TB2TJZiKPkZye1J/FJcdtIlnSbqs25Pnhpa3irE7GVCMCNrCIds0lMnWRmdiSJyKK1rS45Iryw4CtdhliWzypsxwpVTfVBi2WRiVqK7HSNnBJNGbDZgjmImjVpYLQd06SPHXFvwaSr2kpH/c/KeKx+k1TNM47g/rzOwmCXU9Potu9UB+GdA5aZXHmenM9owV6my6WK2+ivsTIrRTsCpLwryRP0Gv0mQP30r21iqSaRFtq+a2uz+ule2IigT8KSVEs/f8A5GgAUYRofCX9XK9b/wAbwBTVwFIMejydSso03gbWgtR5ZP8AyxmksUEaXwPtxLT6UnumRth2lB4UTxJPr5o61gKkPBvwpL81K/zL+w0AEhuN48eOqRUx1w8eO7nGxIlBifFejdyZcnFRbx48e5BoXons1gFry82/x4odO4J2rYpmz59vy5UZXPWo27Ozx/QRqnBJLu2Fwf27flyhh1ckL0eJ7hKH0Gb6H8wjKZbYCNY4Sv0Gb6s94jI5bYCIjRIvR6HhmscTZ9KcpAhhKrCvRDW1HdWH5gdRVkYDfSHqjZ2/CLwyHrHt6EEfSZqF6fdECJdubAdPuiJWNcZwml0R5C6IUMk+0TBhgDnEctyd8FOhtWpE6ZNWfPMryblQAtbwqwOOzzR1xfTNQbBdJFsuU2tkOetIw3pTNyrbjHUyyTVAJVwDiCagEHIgwe6U1TsdileVe2Ga1apKl3QXIxoQa0G8mnXSKW1acFocMrEiqKSwF6hbBTTZicMeeDyvqHJwotH2djNS9+0lqQaHzjhUbjQxK0mZSzLkoOGE2YHPFC4OVVUpjQADrh7RdnJaWRsayV5MXNe6KmZOra321nseuYYZJz+dbB6Y/wB9PhEaU9LGwOXl1/LaHZp+ctpH3vz1hjOxn14/LMAWdlT+7LRT9vK/li14JV/vOV6M38toqLEf7tn/AOYl/wAkXfBR/wDspfoTfZMXh2mqO0v85M9OYPxtBhqdjYbYd4X2GgNtAJnzFAqTMcADMkuQAIOdWdGTZNjtQmy2l3qFQ4oSArA4RRTtmQWo6osdXDS2Wf10v2hFaTxQebug41d1K+otDTaH5ubcCczAFr3uiKcSOEofMy/Wj8uZAIp4orB9wjH5iV64flzIz+0ZCkTBl27c4Ro/BCCEtNdrSu6ZHHBhZgLPMcgVaZQEgVoqjbzseqDpZsbYwgHwn/Uyv8y35bwBylx8ePHRB1wnH6PL/wAz/wAbwASpuMRRTk14vdRdFrarZLlzASlGdwCRUKpI4wNRxqCta8u6ida+PHjfB7wQ2P52fM/Vlqg53Yk/ljxgHAOJepVhXKzSz6V9/aJiwstilyluykSWta0RQortNBtyh0tHlYVVArwjn6DO9WYyGWcBGu8Io+gzvVtGQSzgIzxUdrES1t5vpL3xJMQ7XmvpL3iKhLbVuRVrx3hRyVzPaIJQ8u75t4HA12HOhph4O6GNRdDLPkTCSweXR0AIF6hYuDUHG6lRzReWfVhQqm8xL2fyol4As4cCik5gKyNQY0Jjs88ccdM5jbQhb7B5NCaYM3E9EYsT0kDoMVhMFWuViMplBNfmlYYXcCoJFORrw6IEi0cXttfwZtRy6Yj0MSXxji5HX8eO8Wd7MXYUPXIUV4kKdLJctk0bGo/WAe+seWmdxJmP2X90Wmm1AtQJUNfs7rQ7CCaN0YdUVduRRKmEChut2xh8fOJZcUO632om0kEmgUAclanvjnQdjnKylULIxF6lDUKb1cMjurHOsiB7QxXkB5wKGHtVJDmYavdlqVvUOPHa6LmB5T0Qspd8Lx17EMrRrl0uIyqJkkcY0LBAXN/mUA0H620wMWOyGbbGRSAfKuccqKzMcuaCxNLsFFGDN801TUG/MvJTDPiKMdx5IErBOuzJr1pMEwBcSDxphD038W9Gejqxm2Skq1Ta+c7qBTdNVq1ji12MS7EtCSWdHNaYEocBEq0KvlZ0sMClxWIvG7eLgvtwOww3osCYrK/GUTyAGJIChGugVOUILTSlhSTo8hBS80lmxJq1VBOMGnBhIRLHKaiX2Mw3qLepfYUvZ0oIAdX0EyW4IDD5SmDcYUFDdodmEXGrBVdN0VVUCWRRQFH1SXsBykmNMOOU1TaLZf7RW+yqotRZixAACzC+JOAyjTNJaWlTZMzycxHAUg3GD0JG27WBa0Ld0daWuLj8rN66L1TPeWONnhUdcRNRX+iWrnHsmKs1+xAIlSvQO6NRsOtdl+blLMJbiS1FyYMcFAqVoIrdT2ZbNIAyYljhnRyDjTcAc9nWI6Hn37fLY/atAb/U973xnlDgu4Q3rIl4H60Z0/ZzYEpGhp7oGWTMZSKhgjUI31ypBZr+3zEuv7Va7f8ADm1xiyspZJMpATTyKUFMCfJji4rjU125sByQ/jw8+IWSp0XrX8gkpIm2eaH4zmpVa3mNCAcaYU6IJ9WdaDbFdll3AjBTeetagmoosZ/r1aL9vmfdWWnUoY9rGCLgvY+Tn0APzkuuNMLrVOWPNDlBcJTnyEsGn6RsrmJb7f6QH6B0HMtU/wAnKughSxvEgUFBsB3jZBhwofUSv8x/xtEPg5s9flT3rtJSoGxwvEsThj9gZYwSbsgrqbwaWgKWaZJAUEmhmsaAEmgCVPjmL1t0bbNFWe+lplqJkxVuogZi100NZiZAKYvmtBYtiVYSXZR5SZWnkKKqqfOo1XvHGKbhat9WssncrzTzkqi9zxr8vxfx6/KYH5uu1uP/APVM6BLHcsaDwdWqZaLK7z5syYwnMoJdxRQks0opG0nrjJC/f48V6TlGp8GTsLA1wKW+UHBiVFLsm9kM7tSBQY05459qxS+EKzhbFOIvfVtm7ts3MTGQyzgI1XhSP0VeeZ+RPjKZeQicV13WI1q+z6S94iQYZnCpX0l7xFQl3q3pJ1QrLcoQfsmlahlx6GcdJi+laXm3VVXYspYUCqcGCiqmmBoKYbFEA1gtRltUY7COTb0xdrpZMxWuwUI7Y7scsLjz6ZXe+E7WfSpdwrEkqrAVpgCxYDDnJ6YHTDs6rEsRnDJjitltsawpa1jspHVil1Jzy2U3xIazcjdnL46I9L/Hw38crPK8od2FD5kel2Qo08KWxTpa1D5bdIr8wVzpQtVq92EQdIj5l/RMWNh0Q1rttpuui3Loq4Y4eZhQ71i0m6iOysGtEsVBBpLYntePMwzxxx1VZY21n+sllCzA4+3Wo5RQH3RxopqXuUyvbPxi+180L5BZVZomFi+SFKAXK5sa59kUFkFEB3svSA6AU/FBllLzBJ6p9JuKc9l7milmN884/fE/ib4xayc0/wDG94ipnfXTPWt7RiNqW5fj2w/dmdr098MWQj5FOrSpmoB2HuBh0rx7ZzP+aIjyB9Emevl+w/whBZaFA+Q2qoBypWmBugAjlrD/AAdt/eEv0ZvJ9gxAsH6DafWSe8RL1Cb6fK5po/22hwjuuhEu2TZaVWXRCVDNdvMquxoTTFmrFvweKGk2gY0LSxhyhgYFdOzy9qn3iSfKOKnHBWKqOYAAdEE3B29JVp5DLPY/wh0TtU6ftL2Wc0mRMmLLQKFF6tLyhmpu86KnQQ+lWen7WX7QhaVt5tDtNYBSxBIFSBxVGFeaPNB4WmR62X7YhBpGnNA/KkCGZdowaoWuN1lpS996BS1602mVMKeUR/JOyKTLUeabtaD0RvyEHU+3y5VDNdUBYKCxoK4mldmAPVGSW+beZm/WZm6yT74nG08ndvtTTZjTHoWdizUFBU7hsg24K5huWigrxpe2mx4A0NRB/wAFvmWj0pXdMiomLLXPQk61y1SWFBWbfN5qYXCuBAzxEUNgttp0QhDyJbCa+DeUxqq5ALspU5bY0AnjHn9wgF4T51Xs6blmv1lFHcYPSq8ThHImeUNnrjfuicQt+7cvU8nWt3DOkUGsunTbLQZxS4LioFvX6AVrjQZknZyY5RTu/jx493Ut6+Ojx4EO5W9oduRQ513jLYMe3bu5o1HgqtaiwsGZQfLvgSBhcleNkZg2RAJxNCAcCBQitM8R2DE7NT4J2pYnAw+fbLbxJeO49G6I9KxSdf5yPYptCjES3IoVJBusKjdgSOmMiTKNm1+P0Gd6p+4xjSZQsV11HJWOjCigb8gIXkRuhyPYCchANkex7HkBpuiZdWb0ffEqZKEc6vy6s/ojviXOXOPZ/wAWf+U/bDLtX+Sj2HSeaFGuiXeotoPl7QXwJoT6V5q9sG/lwRnjARqcQLRaK+OOYM5U0bo+ctdEB3CdJ+bkOKmhcHkrcIB6jEfVWzS7RYrkwAlHYDfQkOGUihGJIqN0GmlbAk1QGSo3Co6sc48k6ClXFoHIXzQWamNRlXlMHnxo9M+t2rrSnVlYMoaXUGgYBW6mABPLAjaPrpvpufxNG0T9AyjgZannii0jqXIYEKl37yYMPjDmf2VxByj5y2ehMP8AuLEWz/os310o/hmRcW3Qk2S803WmLMlst9QDxiQasoyyzEU8j6icPvyT+YPfFy7LR/R36HafSkH8Rh/Uk0t8nlL/AJbxH0Yfo1qHqD+Mw5qkaW6RysR+FhDJG0x+kTvWzfbaCXg9b5u0+jL7pkDelh8/OO6bN9toIOD5v0n1ad7/ABgKdhH7A6O6JGiD9Ik+tle2sML5g5h3Q5o83Z0o/vJftCADrhB/R5frh+XMgEzUVg64Q/qJfrh7EyASblCh5PGGEHnBXMqto55X/JAImIg64LBT5QPVH8yGU7XmuOm5lllLMlhSTNVSHBIoUZthBzURnmntYWtc1XdVUqgSikkeczVxy87sgy4TW+jy/Xr+U8Zw64g+PHjlgFdzEqPHjx1eSkoPHjxt2dXvHjxzZx0MvHjxtyhbSfBF01Yg1wWhIbEVxxyzyOWzONO4Kj9Emevb8uX4zMZUZlFYVArdwIqTiDgaGlM9kahwStWyTfXn8uXC0rGLjXz9BneqfuMY5LyjYtfP0Cd6p+6MdTKDFddGFSFHsUHke0hCPYA5pCpHtI9pAE/QxIL0/VHfEia53d3jZ2xWSpl3d0x61s8VYe/mj1v8bOT4pGOU5PmYdx/0kwoiG1Hw39IUa+c+y0LNTcbTPzyJ2fr/ANYNElNXMAbN/LWAzVHC1TfQO7Y6wZK439sfPV0RKlodpBGFBSlN/PDyIFx2faG77w9/XzxFmDxWJtnnDcYlTuZLXeOyIM67XOJTy8cBxT2H4d3c1MstdkGgrZ8tDXPLl7YFtJ6py3vGWCjnaCQrH7y5Hvg1Njjg2IUxhzjomSHRk6Qk5ZktgHVAHQXk4rhqkjzRSucNautS2yPWL24e+NeGjAQareHX46YFrbwfKJom2R/JurhvJupKXga0pgVHgRpMvtNgG0sPn5vrZvttF5wfmjzx+5r1N/WK3T2jpkqafLKEZyzcUkoSSSbpPPlnE7UM0nTRvkN2MkUn2GlHFHMO6FZTx15GU9REeouA5h3R4xpiNkMh5wh/UyvXfyTIA1GYMHXCEayZPrSfwPAQwiZ0eTkikG3BbNq9oH3ZZ7XgIQ1EGXBeKTp/LLQ9Tf1hlO1jwnfUSh+/H5TRn4MH/CafmZPrj+UYz2aaUggrqYPHjxzQpWUe5iEi0Hjx42wE7cYEYZ7QNlNpy6+jadO4J8LNOH74ewvw3DmjM8aE0wGZGzKlaUpieTPKNK4KD8xPG6avs/03CJ9Hj2utfP0Cf6p+6MeTKNg18/QJ/qmjIEygxXXsKPaR7SLDykKkewoAVIVI6pCpCBi3NQLz+6IgnxJ0v5q857orA0dHx56x0ipXloUR70KL/kJoGrrBbZMrQCj54faHwgs/tCUM3HRWBLRifS5w3Caf9Lq3dWJfkGB809R5s44Goh/tmUMqnmHxh6VrCuxD0kCB1U5R1joh1HXa3UCe+kIxEdYG2Ko54stD25JnFbPZj2fDq3VEknLynqHxziRJtYU1C9ZJ590LQHZsq7hDbSgNw7Ir9DaTE1brGrDeTjzjf30rvAs/k43DqESaP5Rd4PNj3QzMlqxGDVGRAoR15jkOETGSOCsPYUOmNFpOQpPlqyH7RyHKaYoeWtOXZAl/+P5tnczLHNXFSvk5wJF00JAcY7BsjRXmjeOjHuiKZJHmA+iRReivm9GHJFTKlph+kLA0l7jrccDzTiCN6kYEcoiubCsbLpzQMu1rcmpRhiCTR15VIFCOkiM90xqDaZNTL+eTkwcc67eisaTKVFi116mVkWc72B/2z8YDDnyERfab0uk+RIlgMkyVQOjrdNQl3DeIo8sDDKm7tILuDSZ9Imj9z3OnxgRD40gn4OTS2NyyW7GlwFO1twoH5qT61vyx8YBCtRBzwmHiyB+8mH8CfGAdsBAdeZDx48bY6Q4ePHjr5bER5IOECXbrxSaHYARkDhUHr3jPbt0jgkYeRn5+dLJy3OMOgCM7ZcDnnju5AfAzy2RoHBOcLSOWSfzR4z54n0eIh19P0Cf6toyFMo13X39An+rPfGSKMIMel17ChR7FAoQhR0BACEegQhHQEARNMrxVzzOQrsGcVDLTlG8e/dGj6q2GXN8oJiK4ASl4A087LdFnaNSLM/2Cvon41hzOQaZJfj2NKbgyk1wdur+sKH5wvF7omX/eMxTt8sOuOrY3Hx5Oiox7Q0KxgjSbU2mZyZrWLtdELNZ71QVcji7mpMGfpU6Iw2qKFT8PHYIcDbfHL45oJ7Pq9JGYLekT7qb4uLFo6UuUtB/CD2mF5HoGWazu3mqzeiCe6LGTq9Pb/DI5WIXpocYPZQwjloWxoMWDViYrVZ1XkUmtc86YY0PPF1InteKOQGAqCBg64C+uO80I2EjYQTOAji02MOAMQQbysM1beOsgjIgkHOEZsyuU9dO6kcfJxuHTj3w7ZphYlWwdaXhsIOTLXNT2EEHEQ+0umdBz4QBDZY8WXDzTV315gT2jCODaNy9ZA7qwBGnWUMKEV2jYQd4IxB5REN7My5guu8DjDnUecOUY8hzie8xjtA5h7z8IaKVzJPOT3ZQwpNM6DkWiXRwhqDdbC8OVGzBjLNYdXJ1lJLKzyq4TACOYMDkY2prPQ1XinbQYH0ht7+WOJl1uLMUCuGOKtXZU9x7YqZWFZt8+gg4iCPUCbS2gb5cwdgPugt0/wXSphLyD5F9wFUPRmvR1QLWTRFo0daFmzZTOi3gWl8bAqVryZ1xpGu5UaWPCW/1HpTT+GVAYcVgi1s0zKtXkjKbzfK1BFCK+S84bsDiNxgdyzg9FSljCOgPHj49EeVhI8CTl4UNSa4UAFRy1Ozqg74J5nGtI+7KPbM+MZ85bEAmhpUbDTKog54Jn+dnj92h6nPx3wrOFQWa+n6BP9We8RkwjV9fT9Aneh7xGULCxVXUeiEIUUHseiEBDkuSTkIA5UQ4FiRLse89UPAAYAY8mJhBfaky6mb/B/PBasjZmdwxPVHur+g6S0wCC6pIUXSTQVvNnXxWCORZAoooA9/OdsZXJSiFif9Q9Na9gI7YUEN2FE7NlKCmlRy1/K/r4pBLKwtDD9eUrdKMVPYydUKFFX0UWktYmSBChRJrCXHk6aqirGg6fdChQg4W2A+apPLgB2mvZHQnscro62+EeQoYNzrOWIN43lrdOVK5g3aEqaCorsG0Ax7KAON0AgkHaQRmL22PYUMOmENlYUKAOGSOLsewoZPCsNtKrChQA2JbL5uI/VJ9ltnMcOaOZk+Xcvk0FSpqDgwzBpX4QoUADWn9S5VpF5ZYRyOLNqF6bq1r00jNNL6KmWaZ5ObSuxhkRv5IUKNML6TUBpdMsO7qhtRQnx47YUKLTT7Hf4y5+Td8DLgvalpmjfJ7pi88eQoi9FPQs19P0Cd6H8wjKxHkKDHpdOLEiXZCeQQoUMJMuzqOXnh1nAFTkI8hQg4sSzLQ4l2dAzHaxCgcuJxg91b4NWluJtonMXH2JZKqMKY0zzhQozyyu9KkGiWVkFEYEDYw/mWnaDCe23PrAVG8EMOzHshQog0kGFChQB//Z"/>
          <p:cNvSpPr>
            <a:spLocks noChangeAspect="1" noChangeArrowheads="1"/>
          </p:cNvSpPr>
          <p:nvPr/>
        </p:nvSpPr>
        <p:spPr bwMode="auto">
          <a:xfrm>
            <a:off x="168275" y="-1630363"/>
            <a:ext cx="5124450" cy="340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30726" name="AutoShape 4" descr="data:image/jpeg;base64,/9j/4AAQSkZJRgABAQAAAQABAAD/2wCEAAkGBhQSEBQUEhQUFRUWFBQUFRUUFxQUGBcUFxcVFBQVFBQXHSYeFxojGhYUHy8gIycpLCwsFR4xNTAsNSYrLCkBCQoKDgwOFw8PFywcHRwsLCkpKSksKSkpKSwsLCwpLCkpLCwpLCkpLCwpKSkpLCkpLCkpLCksKSwsKSkpKTQpKf/AABEIALcBEwMBIgACEQEDEQH/xAAcAAABBQEBAQAAAAAAAAAAAAAGAAMEBQcCAQj/xABPEAACAAMEBAkHCAcHBAIDAAABAgADEQQSITEFBkFRByJhcYGRobHwEzJyc7LB0RQjJDNCYqKzNFJTY4LC4RUlQ3SSo8MWg4Txk+IXNUT/xAAaAQADAQEBAQAAAAAAAAAAAAAAAQIDBAUG/8QAJREBAQACAgICAgIDAQAAAAAAAAECESExEkEDUWGBEyIEMlIj/9oADAMBAAIRAxEAPwDNLfOuvvqW5Nuzk/8Ae2GktlN45ou20Cs+pLMpBNMAa1xxHV0UiPM1PcebMU+kCO6sYzKdVfjTMnTLjKY3Tj3xOk6fmbbrdncYrpmrNoGSq3Mw99IjTNGzl86U/QCe0Qf1p8wTSdPj7SHoIPfE2VpiUdpHOD7oBxPI2kc9YkS7Y28HnHwhXCDyo9kz0bzWU8xES5cqsAMu2naoPMfjE2z6ZK5GYnNWnYYi/GryH8my4Q4ZIGZArAjZdbnH+Ip5HA/oYurNreftS1blU076xNwp+UWNq0Wjijojjcyq3fFBbdSrM2SFDvRiOw1HZFyNZJTZhl5wD3QmtqNky8mzvhf2g4oXOrU6X9RapgH6swXh8OyPBbbfK86XKnDehunqw7oI5ghopB/JR4xRNrggF20SZsuuYdL69ufVDLWbR1o83yYJ/UJlH/TgOyCXyVc8eSIFq1bs8zzpKV3gXD1rSKmcK4qVtWHl/o9pmKNivxl7MPww2Zlsl+ckuaN6Gh6sO6J7alquMmfOlcl68vUad8M6PsdoaeJXl5U1aFma41QBTdQE4jaY0llRZpC/6lCGkxZko/eBp46IZtOuR82WK/fIp1L7z1Q9rlJCzpctWZlYYBqAX6hSTsGJ6ogS9CyVSsyYa8YUWhyNMBn14HkitT3CtW8q3PapIlWazBWNPLWhnvs5x4nlnAWUpzuLiabaRa2TUWRJTyltmgCtLpJlpjjtBmEijDzCM9wrW27XplRUsq+SCi7f+0QBQCgrQVrgSwywGMDM+2PNa9MYsTXEnfu2Acgwh8lsYW3XtZahbLKCgLSri6MmFPJKbpFG282NWLS+Dm2vOm2hpjFjdl4E4CpcUVclFFAwAyG6M/m5ePHZB9wSS8LSfUjtmxNnAl3V1wjL9BP/AGvzVgI2wdcI4+gtzS/zVgFrCnS3ax2DHAj0QwkI0TbJb3lmqMV5sjzjIxXqYdVoWgI5GtbYX0U76YV5eTxlFxZdLSpmTAH9VqA9Gw9cA4aPQ8RcINtAaXDbCA2z6zNKIUuMclc4dBOXNWL6y6flv53EPLl/q+MRcbD2sDChDkyhRJs3maX8jQXVN4k4kg4Hf048td0OS9ZxtQ9DA94ENJoT5QCb5W6aYC8McYYmaouMpiHnUjurG39fZTy9LSXrFKOd8c4+BiXJ0xJP+IBz1HeIGX1ctAyunmanfDLaLtC5ymPNRu6Dwxvs/LIcy5kuZtR+lW7I6/6bs7+dJTnAu+zSM9fyi+dLYc6sI7kaYZTxWZeZiIX8d9Uef3Grav8ABbZ57FvnElrUEq+bU81bwOWZPMN9LO1cCso/VWiYvI6K/aCsZ5ofhNtchQiTjdGSsqOMTU5iuZPXBJY+G20Dz0kv/CyHsNOyNZJJyi09beBi0AcSZImeleQ9oI7YCbXqtaJZP0aYQCePJo4NDSqlDUjcaYwa6Q4YTOAUygqfaVHrePLUeb93btqMIYl6+ym84TF6Ae4xGeVn+sVjJewG09pZo0ybLO6ap/nESJOlJmx5UzrB/CTB/L1qs7inlRzMGHtCkV1uk2WflKkN94Kl7oK4iJnyX3D8fyG5enHXzpTc6OD2GhiVL1pQeczL6aHvoR2xLbU+SfN8onoTG7mqIqNJ6LWUDctLMw+wURzzFlK0it41OrF5Z9Po2Rlt6LCvVDNs1wlIKIC77hiBzkZ9EDOn9GBJcutCzMRWgWpFN+Qx3xHlWaWgIdiWqRdTLCoxJ2YbeqH449l5VaWvTzzBjU/cXBRyE5d5i74PJZe1PeIwktxRli8sVJzMCCTN2Ag14KRW0z+SSB1uvwi5C2q+Eaz0nSCMMJuXI6H3wM2R1VuOrN1doOfXWDThKX5yz/8AkD8UowHBIcTXtouEm6MKbcMfHPEYJTx3/wBaQ6VoI4lr7+j4dmXU9cE5dPHj+nPu0fgrljydoIx40odjnfyxnkwRo/BMlZE8/vVH4a++JsPHtO4SB9BfmT81YAo0DhJX6BM9FfzFjPVMRGhwR6DHAMeiGDwMdq0Mgx0DAD96EHhq9CvQBbaK0BKtSOJ6VIYBWUkMKg1oerAjZEW1akz5ONmnCYv7ObgeYHL2YOeDiXZzImtOu1DjBicrv6oz2xL07pzRsutJgVvuEU6UNT1CJ5+/0OGVm2WlOK1lnVGd0OR0UUjtjyCg6+WUYGYa8iNTorjCg3f+R+wpY57reu3s8aK7dqVpDx0y4zNOcuPaWGrBOmqGuI7cbG7v5REhtLTRnLmj+An3QwbGsB3j/bPvh1dYuQf6T7jDD6eH20H8cuOF0pIbOTJPMLvuha/A3+VjL1pAzC9DEd4iSus0hvPkhuiW/fFUJlkPnWcjlSYw7KiOWs+jzstKHkZW7yYXjPo937Wz2nR7+dIVf4Cv5ZiJM0XYG81inM7D2wYgHRFkPmWqavpoT3AR4dX1PmW6UfTF3vaDU+6NpTapyW8yeenyb91IamamzB5kxT/C69orEb/p6d9mbIfmb/6x3K0TawyqAt5jRQswKSeSpEPn/ov0afV61LlRuZx/OBHMvRlqqR5LFVLt5mCjMmjf+48/tm0qWS+4IJU8YmlM+McuiCDVRV+T2xrzNMNna+cLoBSYVAOZbA1JiuZ2XAZkWy0MCqFgDmAaDpJPZHdnNZio5rx1Wi+biQMxnEGRaDQCuB2DCJejFrPkjfOl+2sOp2JOE2z3Wl0/XfuEBtnnEGopBzwqNjK9M9qwBBoU6F7WCT67uoDtjQeB+T87aT9yUPxMfdGayDGncDj42rmkd80xrjOUoHCaKNZj9+0D8qAtDXx48dcGvCgarZ/XWgdYT4QEyBxvHjxthHTrSxthsJl43eNndDrPh48eNkNq3jx45YEmbQvjp8bo03gml0ss7ln9yL1xnMxeUbuXx1c2yNO4Kl+iTfXt7EuFTxOcJP6DM9Ae2sZsjRpfCSPoM30P5hGYS2wEZxqfDR0GhkNHoaGD4aPQ0MX49DwBIvR4Whq/CLwB5bCpHHmmWKE3QTx8uQ4jl3xA+U2dckZ8czUjPlPu3VjjTR8z+L3RWARcnCatv7ZQZSlHJxfhCirAhQ/GFtazZijNyuLU4t7btIYUj2XaiPNtFOcT17gYanORkTmclVx+Iw35U7adMmX7hEaNZy9Jzx5tpQ88xx7aRaaJ1itUpw4NmmkVoHayNnzkGsUVjly3rfeSlMr8uaK//GppDtps0pACJlnmVNKI1pUjlIcAf+4nUPY5XXye31mjrJN5pUtvYYwP6Rt6THZpmiVFT/hrapVBuFw07IoU8nu6pg/mrEmTdrxTMB5Jkr4QA5MtFh+1Y7RL9G0TB2TJZiKPkZye1J/FJcdtIlnSbqs25Pnhpa3irE7GVCMCNrCIds0lMnWRmdiSJyKK1rS45Iryw4CtdhliWzypsxwpVTfVBi2WRiVqK7HSNnBJNGbDZgjmImjVpYLQd06SPHXFvwaSr2kpH/c/KeKx+k1TNM47g/rzOwmCXU9Potu9UB+GdA5aZXHmenM9owV6my6WK2+ivsTIrRTsCpLwryRP0Gv0mQP30r21iqSaRFtq+a2uz+ule2IigT8KSVEs/f8A5GgAUYRofCX9XK9b/wAbwBTVwFIMejydSso03gbWgtR5ZP8AyxmksUEaXwPtxLT6UnumRth2lB4UTxJPr5o61gKkPBvwpL81K/zL+w0AEhuN48eOqRUx1w8eO7nGxIlBifFejdyZcnFRbx48e5BoXons1gFry82/x4odO4J2rYpmz59vy5UZXPWo27Ozx/QRqnBJLu2Fwf27flyhh1ckL0eJ7hKH0Gb6H8wjKZbYCNY4Sv0Gb6s94jI5bYCIjRIvR6HhmscTZ9KcpAhhKrCvRDW1HdWH5gdRVkYDfSHqjZ2/CLwyHrHt6EEfSZqF6fdECJdubAdPuiJWNcZwml0R5C6IUMk+0TBhgDnEctyd8FOhtWpE6ZNWfPMryblQAtbwqwOOzzR1xfTNQbBdJFsuU2tkOetIw3pTNyrbjHUyyTVAJVwDiCagEHIgwe6U1TsdileVe2Ga1apKl3QXIxoQa0G8mnXSKW1acFocMrEiqKSwF6hbBTTZicMeeDyvqHJwotH2djNS9+0lqQaHzjhUbjQxK0mZSzLkoOGE2YHPFC4OVVUpjQADrh7RdnJaWRsayV5MXNe6KmZOra321nseuYYZJz+dbB6Y/wB9PhEaU9LGwOXl1/LaHZp+ctpH3vz1hjOxn14/LMAWdlT+7LRT9vK/li14JV/vOV6M38toqLEf7tn/AOYl/wAkXfBR/wDspfoTfZMXh2mqO0v85M9OYPxtBhqdjYbYd4X2GgNtAJnzFAqTMcADMkuQAIOdWdGTZNjtQmy2l3qFQ4oSArA4RRTtmQWo6osdXDS2Wf10v2hFaTxQebug41d1K+otDTaH5ubcCczAFr3uiKcSOEofMy/Wj8uZAIp4orB9wjH5iV64flzIz+0ZCkTBl27c4Ro/BCCEtNdrSu6ZHHBhZgLPMcgVaZQEgVoqjbzseqDpZsbYwgHwn/Uyv8y35bwBylx8ePHRB1wnH6PL/wAz/wAbwASpuMRRTk14vdRdFrarZLlzASlGdwCRUKpI4wNRxqCta8u6ida+PHjfB7wQ2P52fM/Vlqg53Yk/ljxgHAOJepVhXKzSz6V9/aJiwstilyluykSWta0RQortNBtyh0tHlYVVArwjn6DO9WYyGWcBGu8Io+gzvVtGQSzgIzxUdrES1t5vpL3xJMQ7XmvpL3iKhLbVuRVrx3hRyVzPaIJQ8u75t4HA12HOhph4O6GNRdDLPkTCSweXR0AIF6hYuDUHG6lRzReWfVhQqm8xL2fyol4As4cCik5gKyNQY0Jjs88ccdM5jbQhb7B5NCaYM3E9EYsT0kDoMVhMFWuViMplBNfmlYYXcCoJFORrw6IEi0cXttfwZtRy6Yj0MSXxji5HX8eO8Wd7MXYUPXIUV4kKdLJctk0bGo/WAe+seWmdxJmP2X90Wmm1AtQJUNfs7rQ7CCaN0YdUVduRRKmEChut2xh8fOJZcUO632om0kEmgUAclanvjnQdjnKylULIxF6lDUKb1cMjurHOsiB7QxXkB5wKGHtVJDmYavdlqVvUOPHa6LmB5T0Qspd8Lx17EMrRrl0uIyqJkkcY0LBAXN/mUA0H620wMWOyGbbGRSAfKuccqKzMcuaCxNLsFFGDN801TUG/MvJTDPiKMdx5IErBOuzJr1pMEwBcSDxphD038W9Gejqxm2Skq1Ta+c7qBTdNVq1ji12MS7EtCSWdHNaYEocBEq0KvlZ0sMClxWIvG7eLgvtwOww3osCYrK/GUTyAGJIChGugVOUILTSlhSTo8hBS80lmxJq1VBOMGnBhIRLHKaiX2Mw3qLepfYUvZ0oIAdX0EyW4IDD5SmDcYUFDdodmEXGrBVdN0VVUCWRRQFH1SXsBykmNMOOU1TaLZf7RW+yqotRZixAACzC+JOAyjTNJaWlTZMzycxHAUg3GD0JG27WBa0Ld0daWuLj8rN66L1TPeWONnhUdcRNRX+iWrnHsmKs1+xAIlSvQO6NRsOtdl+blLMJbiS1FyYMcFAqVoIrdT2ZbNIAyYljhnRyDjTcAc9nWI6Hn37fLY/atAb/U973xnlDgu4Q3rIl4H60Z0/ZzYEpGhp7oGWTMZSKhgjUI31ypBZr+3zEuv7Va7f8ADm1xiyspZJMpATTyKUFMCfJji4rjU125sByQ/jw8+IWSp0XrX8gkpIm2eaH4zmpVa3mNCAcaYU6IJ9WdaDbFdll3AjBTeetagmoosZ/r1aL9vmfdWWnUoY9rGCLgvY+Tn0APzkuuNMLrVOWPNDlBcJTnyEsGn6RsrmJb7f6QH6B0HMtU/wAnKughSxvEgUFBsB3jZBhwofUSv8x/xtEPg5s9flT3rtJSoGxwvEsThj9gZYwSbsgrqbwaWgKWaZJAUEmhmsaAEmgCVPjmL1t0bbNFWe+lplqJkxVuogZi100NZiZAKYvmtBYtiVYSXZR5SZWnkKKqqfOo1XvHGKbhat9WssncrzTzkqi9zxr8vxfx6/KYH5uu1uP/APVM6BLHcsaDwdWqZaLK7z5syYwnMoJdxRQks0opG0nrjJC/f48V6TlGp8GTsLA1wKW+UHBiVFLsm9kM7tSBQY05459qxS+EKzhbFOIvfVtm7ts3MTGQyzgI1XhSP0VeeZ+RPjKZeQicV13WI1q+z6S94iQYZnCpX0l7xFQl3q3pJ1QrLcoQfsmlahlx6GcdJi+laXm3VVXYspYUCqcGCiqmmBoKYbFEA1gtRltUY7COTb0xdrpZMxWuwUI7Y7scsLjz6ZXe+E7WfSpdwrEkqrAVpgCxYDDnJ6YHTDs6rEsRnDJjitltsawpa1jspHVil1Jzy2U3xIazcjdnL46I9L/Hw38crPK8od2FD5kel2Qo08KWxTpa1D5bdIr8wVzpQtVq92EQdIj5l/RMWNh0Q1rttpuui3Loq4Y4eZhQ71i0m6iOysGtEsVBBpLYntePMwzxxx1VZY21n+sllCzA4+3Wo5RQH3RxopqXuUyvbPxi+180L5BZVZomFi+SFKAXK5sa59kUFkFEB3svSA6AU/FBllLzBJ6p9JuKc9l7milmN884/fE/ib4xayc0/wDG94ipnfXTPWt7RiNqW5fj2w/dmdr098MWQj5FOrSpmoB2HuBh0rx7ZzP+aIjyB9Emevl+w/whBZaFA+Q2qoBypWmBugAjlrD/AAdt/eEv0ZvJ9gxAsH6DafWSe8RL1Cb6fK5po/22hwjuuhEu2TZaVWXRCVDNdvMquxoTTFmrFvweKGk2gY0LSxhyhgYFdOzy9qn3iSfKOKnHBWKqOYAAdEE3B29JVp5DLPY/wh0TtU6ftL2Wc0mRMmLLQKFF6tLyhmpu86KnQQ+lWen7WX7QhaVt5tDtNYBSxBIFSBxVGFeaPNB4WmR62X7YhBpGnNA/KkCGZdowaoWuN1lpS996BS1602mVMKeUR/JOyKTLUeabtaD0RvyEHU+3y5VDNdUBYKCxoK4mldmAPVGSW+beZm/WZm6yT74nG08ndvtTTZjTHoWdizUFBU7hsg24K5huWigrxpe2mx4A0NRB/wAFvmWj0pXdMiomLLXPQk61y1SWFBWbfN5qYXCuBAzxEUNgttp0QhDyJbCa+DeUxqq5ALspU5bY0AnjHn9wgF4T51Xs6blmv1lFHcYPSq8ThHImeUNnrjfuicQt+7cvU8nWt3DOkUGsunTbLQZxS4LioFvX6AVrjQZknZyY5RTu/jx493Ut6+Ojx4EO5W9oduRQ513jLYMe3bu5o1HgqtaiwsGZQfLvgSBhcleNkZg2RAJxNCAcCBQitM8R2DE7NT4J2pYnAw+fbLbxJeO49G6I9KxSdf5yPYptCjES3IoVJBusKjdgSOmMiTKNm1+P0Gd6p+4xjSZQsV11HJWOjCigb8gIXkRuhyPYCchANkex7HkBpuiZdWb0ffEqZKEc6vy6s/ojviXOXOPZ/wAWf+U/bDLtX+Sj2HSeaFGuiXeotoPl7QXwJoT6V5q9sG/lwRnjARqcQLRaK+OOYM5U0bo+ctdEB3CdJ+bkOKmhcHkrcIB6jEfVWzS7RYrkwAlHYDfQkOGUihGJIqN0GmlbAk1QGSo3Co6sc48k6ClXFoHIXzQWamNRlXlMHnxo9M+t2rrSnVlYMoaXUGgYBW6mABPLAjaPrpvpufxNG0T9AyjgZannii0jqXIYEKl37yYMPjDmf2VxByj5y2ehMP8AuLEWz/os310o/hmRcW3Qk2S803WmLMlst9QDxiQasoyyzEU8j6icPvyT+YPfFy7LR/R36HafSkH8Rh/Uk0t8nlL/AJbxH0Yfo1qHqD+Mw5qkaW6RysR+FhDJG0x+kTvWzfbaCXg9b5u0+jL7pkDelh8/OO6bN9toIOD5v0n1ad7/ABgKdhH7A6O6JGiD9Ik+tle2sML5g5h3Q5o83Z0o/vJftCADrhB/R5frh+XMgEzUVg64Q/qJfrh7EyASblCh5PGGEHnBXMqto55X/JAImIg64LBT5QPVH8yGU7XmuOm5lllLMlhSTNVSHBIoUZthBzURnmntYWtc1XdVUqgSikkeczVxy87sgy4TW+jy/Xr+U8Zw64g+PHjlgFdzEqPHjx1eSkoPHjxt2dXvHjxzZx0MvHjxtyhbSfBF01Yg1wWhIbEVxxyzyOWzONO4Kj9Emevb8uX4zMZUZlFYVArdwIqTiDgaGlM9kahwStWyTfXn8uXC0rGLjXz9BneqfuMY5LyjYtfP0Cd6p+6MdTKDFddGFSFHsUHke0hCPYA5pCpHtI9pAE/QxIL0/VHfEia53d3jZ2xWSpl3d0x61s8VYe/mj1v8bOT4pGOU5PmYdx/0kwoiG1Hw39IUa+c+y0LNTcbTPzyJ2fr/ANYNElNXMAbN/LWAzVHC1TfQO7Y6wZK439sfPV0RKlodpBGFBSlN/PDyIFx2faG77w9/XzxFmDxWJtnnDcYlTuZLXeOyIM67XOJTy8cBxT2H4d3c1MstdkGgrZ8tDXPLl7YFtJ6py3vGWCjnaCQrH7y5Hvg1Njjg2IUxhzjomSHRk6Qk5ZktgHVAHQXk4rhqkjzRSucNautS2yPWL24e+NeGjAQareHX46YFrbwfKJom2R/JurhvJupKXga0pgVHgRpMvtNgG0sPn5vrZvttF5wfmjzx+5r1N/WK3T2jpkqafLKEZyzcUkoSSSbpPPlnE7UM0nTRvkN2MkUn2GlHFHMO6FZTx15GU9REeouA5h3R4xpiNkMh5wh/UyvXfyTIA1GYMHXCEayZPrSfwPAQwiZ0eTkikG3BbNq9oH3ZZ7XgIQ1EGXBeKTp/LLQ9Tf1hlO1jwnfUSh+/H5TRn4MH/CafmZPrj+UYz2aaUggrqYPHjxzQpWUe5iEi0Hjx42wE7cYEYZ7QNlNpy6+jadO4J8LNOH74ewvw3DmjM8aE0wGZGzKlaUpieTPKNK4KD8xPG6avs/03CJ9Hj2utfP0Cf6p+6MeTKNg18/QJ/qmjIEygxXXsKPaR7SLDykKkewoAVIVI6pCpCBi3NQLz+6IgnxJ0v5q857orA0dHx56x0ipXloUR70KL/kJoGrrBbZMrQCj54faHwgs/tCUM3HRWBLRifS5w3Caf9Lq3dWJfkGB809R5s44Goh/tmUMqnmHxh6VrCuxD0kCB1U5R1joh1HXa3UCe+kIxEdYG2Ko54stD25JnFbPZj2fDq3VEknLynqHxziRJtYU1C9ZJ590LQHZsq7hDbSgNw7Ir9DaTE1brGrDeTjzjf30rvAs/k43DqESaP5Rd4PNj3QzMlqxGDVGRAoR15jkOETGSOCsPYUOmNFpOQpPlqyH7RyHKaYoeWtOXZAl/+P5tnczLHNXFSvk5wJF00JAcY7BsjRXmjeOjHuiKZJHmA+iRReivm9GHJFTKlph+kLA0l7jrccDzTiCN6kYEcoiubCsbLpzQMu1rcmpRhiCTR15VIFCOkiM90xqDaZNTL+eTkwcc67eisaTKVFi116mVkWc72B/2z8YDDnyERfab0uk+RIlgMkyVQOjrdNQl3DeIo8sDDKm7tILuDSZ9Imj9z3OnxgRD40gn4OTS2NyyW7GlwFO1twoH5qT61vyx8YBCtRBzwmHiyB+8mH8CfGAdsBAdeZDx48bY6Q4ePHjr5bER5IOECXbrxSaHYARkDhUHr3jPbt0jgkYeRn5+dLJy3OMOgCM7ZcDnnju5AfAzy2RoHBOcLSOWSfzR4z54n0eIh19P0Cf6toyFMo13X39An+rPfGSKMIMel17ChR7FAoQhR0BACEegQhHQEARNMrxVzzOQrsGcVDLTlG8e/dGj6q2GXN8oJiK4ASl4A087LdFnaNSLM/2Cvon41hzOQaZJfj2NKbgyk1wdur+sKH5wvF7omX/eMxTt8sOuOrY3Hx5Oiox7Q0KxgjSbU2mZyZrWLtdELNZ71QVcji7mpMGfpU6Iw2qKFT8PHYIcDbfHL45oJ7Pq9JGYLekT7qb4uLFo6UuUtB/CD2mF5HoGWazu3mqzeiCe6LGTq9Pb/DI5WIXpocYPZQwjloWxoMWDViYrVZ1XkUmtc86YY0PPF1InteKOQGAqCBg64C+uO80I2EjYQTOAji02MOAMQQbysM1beOsgjIgkHOEZsyuU9dO6kcfJxuHTj3w7ZphYlWwdaXhsIOTLXNT2EEHEQ+0umdBz4QBDZY8WXDzTV315gT2jCODaNy9ZA7qwBGnWUMKEV2jYQd4IxB5REN7My5guu8DjDnUecOUY8hzie8xjtA5h7z8IaKVzJPOT3ZQwpNM6DkWiXRwhqDdbC8OVGzBjLNYdXJ1lJLKzyq4TACOYMDkY2prPQ1XinbQYH0ht7+WOJl1uLMUCuGOKtXZU9x7YqZWFZt8+gg4iCPUCbS2gb5cwdgPugt0/wXSphLyD5F9wFUPRmvR1QLWTRFo0daFmzZTOi3gWl8bAqVryZ1xpGu5UaWPCW/1HpTT+GVAYcVgi1s0zKtXkjKbzfK1BFCK+S84bsDiNxgdyzg9FSljCOgPHj49EeVhI8CTl4UNSa4UAFRy1Ozqg74J5nGtI+7KPbM+MZ85bEAmhpUbDTKog54Jn+dnj92h6nPx3wrOFQWa+n6BP9We8RkwjV9fT9Aneh7xGULCxVXUeiEIUUHseiEBDkuSTkIA5UQ4FiRLse89UPAAYAY8mJhBfaky6mb/B/PBasjZmdwxPVHur+g6S0wCC6pIUXSTQVvNnXxWCORZAoooA9/OdsZXJSiFif9Q9Na9gI7YUEN2FE7NlKCmlRy1/K/r4pBLKwtDD9eUrdKMVPYydUKFFX0UWktYmSBChRJrCXHk6aqirGg6fdChQg4W2A+apPLgB2mvZHQnscro62+EeQoYNzrOWIN43lrdOVK5g3aEqaCorsG0Ax7KAON0AgkHaQRmL22PYUMOmENlYUKAOGSOLsewoZPCsNtKrChQA2JbL5uI/VJ9ltnMcOaOZk+Xcvk0FSpqDgwzBpX4QoUADWn9S5VpF5ZYRyOLNqF6bq1r00jNNL6KmWaZ5ObSuxhkRv5IUKNML6TUBpdMsO7qhtRQnx47YUKLTT7Hf4y5+Td8DLgvalpmjfJ7pi88eQoi9FPQs19P0Cd6H8wjKxHkKDHpdOLEiXZCeQQoUMJMuzqOXnh1nAFTkI8hQg4sSzLQ4l2dAzHaxCgcuJxg91b4NWluJtonMXH2JZKqMKY0zzhQozyyu9KkGiWVkFEYEDYw/mWnaDCe23PrAVG8EMOzHshQog0kGFChQB//Z"/>
          <p:cNvSpPr>
            <a:spLocks noChangeAspect="1" noChangeArrowheads="1"/>
          </p:cNvSpPr>
          <p:nvPr/>
        </p:nvSpPr>
        <p:spPr bwMode="auto">
          <a:xfrm>
            <a:off x="168275" y="-1630363"/>
            <a:ext cx="5124450" cy="340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3584190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Shape 1"/>
          <p:cNvSpPr txBox="1"/>
          <p:nvPr/>
        </p:nvSpPr>
        <p:spPr>
          <a:xfrm>
            <a:off x="355680" y="422280"/>
            <a:ext cx="6448320" cy="738000"/>
          </a:xfrm>
          <a:prstGeom prst="rect">
            <a:avLst/>
          </a:prstGeom>
        </p:spPr>
        <p:txBody>
          <a:bodyPr lIns="0" tIns="0" rIns="0" bIns="0" anchor="b"/>
          <a:lstStyle/>
          <a:p>
            <a:pPr>
              <a:lnSpc>
                <a:spcPct val="100000"/>
              </a:lnSpc>
            </a:pPr>
            <a:r>
              <a:rPr lang="en-GB" sz="2800">
                <a:solidFill>
                  <a:srgbClr val="000005"/>
                </a:solidFill>
                <a:latin typeface="Arial"/>
              </a:rPr>
              <a:t>The Hadley Centre GCM – HadCM3</a:t>
            </a:r>
            <a:endParaRPr/>
          </a:p>
        </p:txBody>
      </p:sp>
      <p:pic>
        <p:nvPicPr>
          <p:cNvPr id="121" name="Picture 2"/>
          <p:cNvPicPr/>
          <p:nvPr/>
        </p:nvPicPr>
        <p:blipFill>
          <a:blip r:embed="rId2"/>
          <a:stretch>
            <a:fillRect/>
          </a:stretch>
        </p:blipFill>
        <p:spPr>
          <a:xfrm>
            <a:off x="1115640" y="1628640"/>
            <a:ext cx="5443560" cy="4391640"/>
          </a:xfrm>
          <a:prstGeom prst="rect">
            <a:avLst/>
          </a:prstGeom>
        </p:spPr>
      </p:pic>
      <p:sp>
        <p:nvSpPr>
          <p:cNvPr id="2" name="TextBox 1"/>
          <p:cNvSpPr txBox="1"/>
          <p:nvPr/>
        </p:nvSpPr>
        <p:spPr>
          <a:xfrm>
            <a:off x="355680" y="6078336"/>
            <a:ext cx="7795724" cy="646331"/>
          </a:xfrm>
          <a:prstGeom prst="rect">
            <a:avLst/>
          </a:prstGeom>
          <a:noFill/>
        </p:spPr>
        <p:txBody>
          <a:bodyPr wrap="none" rtlCol="0">
            <a:spAutoFit/>
          </a:bodyPr>
          <a:lstStyle/>
          <a:p>
            <a:r>
              <a:rPr lang="en-GB" dirty="0" smtClean="0"/>
              <a:t>HadCM3 can produce &gt;50 years of model simulation per day</a:t>
            </a:r>
          </a:p>
          <a:p>
            <a:r>
              <a:rPr lang="en-GB" dirty="0" smtClean="0"/>
              <a:t>Newer versions of the Hadley Centre Model are much slower ~2 years/day.</a:t>
            </a:r>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48487"/>
            <a:ext cx="8534400" cy="838200"/>
          </a:xfrm>
        </p:spPr>
        <p:txBody>
          <a:bodyPr/>
          <a:lstStyle/>
          <a:p>
            <a:r>
              <a:rPr lang="en-GB" altLang="en-US" sz="2800" dirty="0" smtClean="0">
                <a:latin typeface="+mn-lt"/>
              </a:rPr>
              <a:t>Parameterized processes in the ECMWF model</a:t>
            </a:r>
            <a:endParaRPr lang="en-GB" altLang="en-US" dirty="0" smtClean="0">
              <a:latin typeface="+mn-lt"/>
            </a:endParaRPr>
          </a:p>
        </p:txBody>
      </p:sp>
      <p:pic>
        <p:nvPicPr>
          <p:cNvPr id="307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66982"/>
            <a:ext cx="8686800" cy="535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536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0074" y="1427014"/>
            <a:ext cx="8977745" cy="4800600"/>
          </a:xfrm>
        </p:spPr>
        <p:txBody>
          <a:bodyPr/>
          <a:lstStyle/>
          <a:p>
            <a:pPr algn="l"/>
            <a:r>
              <a:rPr lang="en-GB" altLang="en-US" sz="2800" dirty="0" smtClean="0"/>
              <a:t>The horizontal and vertical resolutions of climate models </a:t>
            </a:r>
            <a:br>
              <a:rPr lang="en-GB" altLang="en-US" sz="2800" dirty="0" smtClean="0"/>
            </a:br>
            <a:r>
              <a:rPr lang="en-GB" altLang="en-US" sz="2800" dirty="0" smtClean="0"/>
              <a:t>need to be high enough to avoid numerical errors and to </a:t>
            </a:r>
            <a:br>
              <a:rPr lang="en-GB" altLang="en-US" sz="2800" dirty="0" smtClean="0"/>
            </a:br>
            <a:r>
              <a:rPr lang="en-GB" altLang="en-US" sz="2800" dirty="0" smtClean="0"/>
              <a:t>resolve the basic dynamical and transport processes.</a:t>
            </a:r>
            <a:br>
              <a:rPr lang="en-GB" altLang="en-US" sz="2800" dirty="0" smtClean="0"/>
            </a:br>
            <a:r>
              <a:rPr lang="en-GB" altLang="en-US" sz="2800" dirty="0" smtClean="0"/>
              <a:t/>
            </a:r>
            <a:br>
              <a:rPr lang="en-GB" altLang="en-US" sz="2800" dirty="0" smtClean="0"/>
            </a:br>
            <a:r>
              <a:rPr lang="en-GB" altLang="en-US" sz="2800" dirty="0" smtClean="0"/>
              <a:t>There is a trade-off between resolution and computing </a:t>
            </a:r>
            <a:br>
              <a:rPr lang="en-GB" altLang="en-US" sz="2800" dirty="0" smtClean="0"/>
            </a:br>
            <a:r>
              <a:rPr lang="en-GB" altLang="en-US" sz="2800" dirty="0" smtClean="0"/>
              <a:t>time, but model resolutions are increasing continually, </a:t>
            </a:r>
            <a:br>
              <a:rPr lang="en-GB" altLang="en-US" sz="2800" dirty="0" smtClean="0"/>
            </a:br>
            <a:r>
              <a:rPr lang="en-GB" altLang="en-US" sz="2800" dirty="0" smtClean="0"/>
              <a:t>as more computer power becomes available.</a:t>
            </a:r>
            <a:br>
              <a:rPr lang="en-GB" altLang="en-US" sz="2800" dirty="0" smtClean="0"/>
            </a:br>
            <a:r>
              <a:rPr lang="en-GB" altLang="en-US" sz="2800" dirty="0"/>
              <a:t/>
            </a:r>
            <a:br>
              <a:rPr lang="en-GB" altLang="en-US" sz="2800" dirty="0"/>
            </a:br>
            <a:r>
              <a:rPr lang="en-GB" altLang="en-US" sz="2800" dirty="0" smtClean="0"/>
              <a:t>There is also a trade off between model complexity and </a:t>
            </a:r>
            <a:br>
              <a:rPr lang="en-GB" altLang="en-US" sz="2800" dirty="0" smtClean="0"/>
            </a:br>
            <a:r>
              <a:rPr lang="en-GB" altLang="en-US" sz="2800" dirty="0" smtClean="0"/>
              <a:t>computer time.</a:t>
            </a:r>
          </a:p>
        </p:txBody>
      </p:sp>
      <p:sp>
        <p:nvSpPr>
          <p:cNvPr id="3" name="Rectangle 2"/>
          <p:cNvSpPr txBox="1">
            <a:spLocks noChangeArrowheads="1"/>
          </p:cNvSpPr>
          <p:nvPr/>
        </p:nvSpPr>
        <p:spPr>
          <a:xfrm>
            <a:off x="120080" y="48487"/>
            <a:ext cx="8534400" cy="838200"/>
          </a:xfrm>
          <a:prstGeom prst="rect">
            <a:avLst/>
          </a:prstGeom>
        </p:spPr>
        <p:txBody>
          <a:bodyPr wrap="none" lIns="0" tIns="0" rIns="0" bIns="0" anchor="ctr"/>
          <a:lstStyle/>
          <a:p>
            <a:pPr defTabSz="914400"/>
            <a:r>
              <a:rPr lang="en-GB" altLang="en-US" sz="2800" kern="0" dirty="0" smtClean="0">
                <a:solidFill>
                  <a:sysClr val="windowText" lastClr="000000"/>
                </a:solidFill>
              </a:rPr>
              <a:t>Balancing </a:t>
            </a:r>
            <a:r>
              <a:rPr lang="en-GB" altLang="en-US" sz="2800" kern="0" dirty="0">
                <a:solidFill>
                  <a:sysClr val="windowText" lastClr="000000"/>
                </a:solidFill>
              </a:rPr>
              <a:t>C</a:t>
            </a:r>
            <a:r>
              <a:rPr lang="en-GB" altLang="en-US" sz="2800" kern="0" dirty="0" smtClean="0">
                <a:solidFill>
                  <a:sysClr val="windowText" lastClr="000000"/>
                </a:solidFill>
              </a:rPr>
              <a:t>ompeting </a:t>
            </a:r>
            <a:r>
              <a:rPr lang="en-GB" altLang="en-US" sz="2800" kern="0" dirty="0">
                <a:solidFill>
                  <a:sysClr val="windowText" lastClr="000000"/>
                </a:solidFill>
              </a:rPr>
              <a:t>D</a:t>
            </a:r>
            <a:r>
              <a:rPr lang="en-GB" altLang="en-US" sz="2800" kern="0" dirty="0" smtClean="0">
                <a:solidFill>
                  <a:sysClr val="windowText" lastClr="000000"/>
                </a:solidFill>
              </a:rPr>
              <a:t>emands</a:t>
            </a:r>
            <a:endParaRPr lang="en-GB" altLang="en-US" kern="0" dirty="0" smtClean="0">
              <a:solidFill>
                <a:sysClr val="windowText" lastClr="000000"/>
              </a:solidFill>
              <a:latin typeface="+mn-lt"/>
            </a:endParaRPr>
          </a:p>
        </p:txBody>
      </p:sp>
    </p:spTree>
    <p:extLst>
      <p:ext uri="{BB962C8B-B14F-4D97-AF65-F5344CB8AC3E}">
        <p14:creationId xmlns:p14="http://schemas.microsoft.com/office/powerpoint/2010/main" val="1231411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457200" y="1447800"/>
            <a:ext cx="7924800" cy="1311275"/>
          </a:xfrm>
          <a:prstGeom prst="rect">
            <a:avLst/>
          </a:prstGeom>
          <a:noFill/>
          <a:ln w="9525">
            <a:noFill/>
            <a:miter lim="800000"/>
            <a:headEnd/>
            <a:tailEnd/>
          </a:ln>
          <a:effectLst/>
        </p:spPr>
        <p:txBody>
          <a:bodyPr>
            <a:spAutoFit/>
          </a:bodyPr>
          <a:lstStyle/>
          <a:p>
            <a:pPr>
              <a:spcBef>
                <a:spcPct val="50000"/>
              </a:spcBef>
              <a:buFontTx/>
              <a:buChar char="•"/>
              <a:defRPr/>
            </a:pPr>
            <a:r>
              <a:rPr lang="en-GB" sz="2000">
                <a:solidFill>
                  <a:schemeClr val="tx2"/>
                </a:solidFill>
                <a:effectLst>
                  <a:outerShdw blurRad="38100" dist="38100" dir="2700000" algn="tl">
                    <a:srgbClr val="C0C0C0"/>
                  </a:outerShdw>
                </a:effectLst>
              </a:rPr>
              <a:t> Simulation of the historical or near-historical record</a:t>
            </a:r>
          </a:p>
          <a:p>
            <a:pPr>
              <a:spcBef>
                <a:spcPct val="50000"/>
              </a:spcBef>
              <a:buFontTx/>
              <a:buChar char="•"/>
              <a:defRPr/>
            </a:pPr>
            <a:r>
              <a:rPr lang="en-GB" sz="2000">
                <a:solidFill>
                  <a:schemeClr val="tx2"/>
                </a:solidFill>
                <a:effectLst>
                  <a:outerShdw blurRad="38100" dist="38100" dir="2700000" algn="tl">
                    <a:srgbClr val="C0C0C0"/>
                  </a:outerShdw>
                </a:effectLst>
              </a:rPr>
              <a:t> Analysis of the observed record of variability</a:t>
            </a:r>
          </a:p>
          <a:p>
            <a:pPr>
              <a:spcBef>
                <a:spcPct val="50000"/>
              </a:spcBef>
              <a:buFontTx/>
              <a:buChar char="•"/>
              <a:defRPr/>
            </a:pPr>
            <a:r>
              <a:rPr lang="en-GB" sz="2000">
                <a:solidFill>
                  <a:schemeClr val="tx2"/>
                </a:solidFill>
                <a:effectLst>
                  <a:outerShdw blurRad="38100" dist="38100" dir="2700000" algn="tl">
                    <a:srgbClr val="C0C0C0"/>
                  </a:outerShdw>
                </a:effectLst>
              </a:rPr>
              <a:t> Projection for the next 100 years </a:t>
            </a:r>
          </a:p>
        </p:txBody>
      </p:sp>
      <p:sp>
        <p:nvSpPr>
          <p:cNvPr id="307203" name="Text Box 3"/>
          <p:cNvSpPr txBox="1">
            <a:spLocks noChangeArrowheads="1"/>
          </p:cNvSpPr>
          <p:nvPr/>
        </p:nvSpPr>
        <p:spPr bwMode="auto">
          <a:xfrm>
            <a:off x="64239" y="0"/>
            <a:ext cx="7571303" cy="1200329"/>
          </a:xfrm>
          <a:prstGeom prst="rect">
            <a:avLst/>
          </a:prstGeom>
          <a:noFill/>
          <a:ln w="9525">
            <a:noFill/>
            <a:miter lim="800000"/>
            <a:headEnd/>
            <a:tailEnd/>
          </a:ln>
          <a:effectLst/>
        </p:spPr>
        <p:txBody>
          <a:bodyPr wrap="none">
            <a:spAutoFit/>
          </a:bodyPr>
          <a:lstStyle/>
          <a:p>
            <a:pPr>
              <a:defRPr/>
            </a:pPr>
            <a:r>
              <a:rPr lang="en-GB" sz="3600" dirty="0"/>
              <a:t>Primary Research Focus in Climate </a:t>
            </a:r>
          </a:p>
          <a:p>
            <a:pPr>
              <a:defRPr/>
            </a:pPr>
            <a:r>
              <a:rPr lang="en-GB" sz="3600" dirty="0"/>
              <a:t>Change Science</a:t>
            </a:r>
          </a:p>
        </p:txBody>
      </p:sp>
      <p:sp>
        <p:nvSpPr>
          <p:cNvPr id="307204" name="Rectangle 4"/>
          <p:cNvSpPr>
            <a:spLocks noChangeArrowheads="1"/>
          </p:cNvSpPr>
          <p:nvPr/>
        </p:nvSpPr>
        <p:spPr bwMode="auto">
          <a:xfrm>
            <a:off x="457200" y="3276600"/>
            <a:ext cx="8305800" cy="2987675"/>
          </a:xfrm>
          <a:prstGeom prst="rect">
            <a:avLst/>
          </a:prstGeom>
          <a:noFill/>
          <a:ln w="9525">
            <a:noFill/>
            <a:miter lim="800000"/>
            <a:headEnd/>
            <a:tailEnd/>
          </a:ln>
          <a:effectLst/>
        </p:spPr>
        <p:txBody>
          <a:bodyPr>
            <a:spAutoFit/>
          </a:bodyPr>
          <a:lstStyle/>
          <a:p>
            <a:pPr>
              <a:spcBef>
                <a:spcPct val="50000"/>
              </a:spcBef>
              <a:defRPr/>
            </a:pPr>
            <a:r>
              <a:rPr lang="en-GB" sz="2000" u="sng">
                <a:solidFill>
                  <a:schemeClr val="tx2"/>
                </a:solidFill>
                <a:effectLst>
                  <a:outerShdw blurRad="38100" dist="38100" dir="2700000" algn="tl">
                    <a:srgbClr val="C0C0C0"/>
                  </a:outerShdw>
                </a:effectLst>
                <a:latin typeface="Verdana" pitchFamily="34" charset="0"/>
              </a:rPr>
              <a:t>Greatest Strengths</a:t>
            </a:r>
          </a:p>
          <a:p>
            <a:pPr>
              <a:spcBef>
                <a:spcPct val="50000"/>
              </a:spcBef>
              <a:defRPr/>
            </a:pPr>
            <a:r>
              <a:rPr lang="en-GB" sz="2000">
                <a:solidFill>
                  <a:srgbClr val="0000FF"/>
                </a:solidFill>
                <a:effectLst>
                  <a:outerShdw blurRad="38100" dist="38100" dir="2700000" algn="tl">
                    <a:srgbClr val="C0C0C0"/>
                  </a:outerShdw>
                </a:effectLst>
                <a:latin typeface="Verdana" pitchFamily="34" charset="0"/>
              </a:rPr>
              <a:t>Spatial and temporal character of the Observations.</a:t>
            </a:r>
          </a:p>
          <a:p>
            <a:pPr>
              <a:spcBef>
                <a:spcPct val="50000"/>
              </a:spcBef>
              <a:defRPr/>
            </a:pPr>
            <a:r>
              <a:rPr lang="en-GB" sz="2000">
                <a:solidFill>
                  <a:srgbClr val="0000FF"/>
                </a:solidFill>
                <a:effectLst>
                  <a:outerShdw blurRad="38100" dist="38100" dir="2700000" algn="tl">
                    <a:srgbClr val="C0C0C0"/>
                  </a:outerShdw>
                </a:effectLst>
                <a:latin typeface="Verdana" pitchFamily="34" charset="0"/>
              </a:rPr>
              <a:t>Measurement of physical quantities that define the state of the atmosphere and ocean.</a:t>
            </a:r>
          </a:p>
          <a:p>
            <a:pPr>
              <a:spcBef>
                <a:spcPct val="50000"/>
              </a:spcBef>
              <a:defRPr/>
            </a:pPr>
            <a:r>
              <a:rPr lang="en-GB" sz="2000" u="sng">
                <a:solidFill>
                  <a:schemeClr val="tx2"/>
                </a:solidFill>
                <a:effectLst>
                  <a:outerShdw blurRad="38100" dist="38100" dir="2700000" algn="tl">
                    <a:srgbClr val="C0C0C0"/>
                  </a:outerShdw>
                </a:effectLst>
                <a:latin typeface="Verdana" pitchFamily="34" charset="0"/>
              </a:rPr>
              <a:t>Greatest Weaknesses</a:t>
            </a:r>
          </a:p>
          <a:p>
            <a:pPr>
              <a:spcBef>
                <a:spcPct val="50000"/>
              </a:spcBef>
              <a:defRPr/>
            </a:pPr>
            <a:r>
              <a:rPr lang="en-GB" sz="2000">
                <a:solidFill>
                  <a:srgbClr val="0000FF"/>
                </a:solidFill>
                <a:effectLst>
                  <a:outerShdw blurRad="38100" dist="38100" dir="2700000" algn="tl">
                    <a:srgbClr val="C0C0C0"/>
                  </a:outerShdw>
                </a:effectLst>
                <a:latin typeface="Verdana" pitchFamily="34" charset="0"/>
              </a:rPr>
              <a:t>Sense of change.</a:t>
            </a:r>
          </a:p>
          <a:p>
            <a:pPr>
              <a:spcBef>
                <a:spcPct val="50000"/>
              </a:spcBef>
              <a:defRPr/>
            </a:pPr>
            <a:r>
              <a:rPr lang="en-GB" sz="2000">
                <a:solidFill>
                  <a:srgbClr val="0000FF"/>
                </a:solidFill>
                <a:effectLst>
                  <a:outerShdw blurRad="38100" dist="38100" dir="2700000" algn="tl">
                    <a:srgbClr val="C0C0C0"/>
                  </a:outerShdw>
                </a:effectLst>
                <a:latin typeface="Verdana" pitchFamily="34" charset="0"/>
              </a:rPr>
              <a:t>Sense of the integration of the Earth System.</a:t>
            </a:r>
          </a:p>
        </p:txBody>
      </p:sp>
    </p:spTree>
    <p:extLst>
      <p:ext uri="{BB962C8B-B14F-4D97-AF65-F5344CB8AC3E}">
        <p14:creationId xmlns:p14="http://schemas.microsoft.com/office/powerpoint/2010/main" val="94889705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ChangeArrowheads="1"/>
          </p:cNvSpPr>
          <p:nvPr/>
        </p:nvSpPr>
        <p:spPr bwMode="auto">
          <a:xfrm>
            <a:off x="685800" y="1676400"/>
            <a:ext cx="7467600" cy="2682875"/>
          </a:xfrm>
          <a:prstGeom prst="rect">
            <a:avLst/>
          </a:prstGeom>
          <a:noFill/>
          <a:ln w="9525">
            <a:noFill/>
            <a:miter lim="800000"/>
            <a:headEnd/>
            <a:tailEnd/>
          </a:ln>
          <a:effectLst/>
        </p:spPr>
        <p:txBody>
          <a:bodyPr>
            <a:spAutoFit/>
          </a:bodyPr>
          <a:lstStyle/>
          <a:p>
            <a:pPr>
              <a:spcBef>
                <a:spcPct val="50000"/>
              </a:spcBef>
              <a:defRPr/>
            </a:pPr>
            <a:r>
              <a:rPr lang="en-GB" sz="2000" u="sng">
                <a:solidFill>
                  <a:schemeClr val="tx2"/>
                </a:solidFill>
                <a:effectLst>
                  <a:outerShdw blurRad="38100" dist="38100" dir="2700000" algn="tl">
                    <a:srgbClr val="C0C0C0"/>
                  </a:outerShdw>
                </a:effectLst>
              </a:rPr>
              <a:t>Greatest Strengths</a:t>
            </a:r>
          </a:p>
          <a:p>
            <a:pPr>
              <a:spcBef>
                <a:spcPct val="50000"/>
              </a:spcBef>
              <a:defRPr/>
            </a:pPr>
            <a:r>
              <a:rPr lang="en-GB" sz="2000">
                <a:solidFill>
                  <a:srgbClr val="0000FF"/>
                </a:solidFill>
                <a:effectLst>
                  <a:outerShdw blurRad="38100" dist="38100" dir="2700000" algn="tl">
                    <a:srgbClr val="C0C0C0"/>
                  </a:outerShdw>
                </a:effectLst>
              </a:rPr>
              <a:t>Spectacular sense of change (</a:t>
            </a:r>
            <a:r>
              <a:rPr lang="en-GB" sz="2000" i="1">
                <a:solidFill>
                  <a:srgbClr val="0000FF"/>
                </a:solidFill>
                <a:effectLst>
                  <a:outerShdw blurRad="38100" dist="38100" dir="2700000" algn="tl">
                    <a:srgbClr val="C0C0C0"/>
                  </a:outerShdw>
                </a:effectLst>
              </a:rPr>
              <a:t>Furry Alligator Syndrome</a:t>
            </a:r>
            <a:r>
              <a:rPr lang="en-GB" sz="2000">
                <a:solidFill>
                  <a:srgbClr val="0000FF"/>
                </a:solidFill>
                <a:effectLst>
                  <a:outerShdw blurRad="38100" dist="38100" dir="2700000" algn="tl">
                    <a:srgbClr val="C0C0C0"/>
                  </a:outerShdw>
                </a:effectLst>
              </a:rPr>
              <a:t>)</a:t>
            </a:r>
          </a:p>
          <a:p>
            <a:pPr>
              <a:spcBef>
                <a:spcPct val="50000"/>
              </a:spcBef>
              <a:defRPr/>
            </a:pPr>
            <a:r>
              <a:rPr lang="en-GB" sz="2000">
                <a:solidFill>
                  <a:srgbClr val="0000FF"/>
                </a:solidFill>
                <a:effectLst>
                  <a:outerShdw blurRad="38100" dist="38100" dir="2700000" algn="tl">
                    <a:srgbClr val="C0C0C0"/>
                  </a:outerShdw>
                </a:effectLst>
              </a:rPr>
              <a:t>True integrated system response</a:t>
            </a:r>
          </a:p>
          <a:p>
            <a:pPr>
              <a:spcBef>
                <a:spcPct val="50000"/>
              </a:spcBef>
              <a:defRPr/>
            </a:pPr>
            <a:r>
              <a:rPr lang="en-GB" sz="2000" u="sng">
                <a:solidFill>
                  <a:schemeClr val="tx2"/>
                </a:solidFill>
                <a:effectLst>
                  <a:outerShdw blurRad="38100" dist="38100" dir="2700000" algn="tl">
                    <a:srgbClr val="C0C0C0"/>
                  </a:outerShdw>
                </a:effectLst>
              </a:rPr>
              <a:t>Greatest Weaknesses</a:t>
            </a:r>
          </a:p>
          <a:p>
            <a:pPr>
              <a:spcBef>
                <a:spcPct val="50000"/>
              </a:spcBef>
              <a:defRPr/>
            </a:pPr>
            <a:r>
              <a:rPr lang="en-GB" sz="2000">
                <a:solidFill>
                  <a:srgbClr val="0000FF"/>
                </a:solidFill>
                <a:effectLst>
                  <a:outerShdw blurRad="38100" dist="38100" dir="2700000" algn="tl">
                    <a:srgbClr val="C0C0C0"/>
                  </a:outerShdw>
                </a:effectLst>
              </a:rPr>
              <a:t>Proxies rather than state variables</a:t>
            </a:r>
          </a:p>
          <a:p>
            <a:pPr>
              <a:spcBef>
                <a:spcPct val="50000"/>
              </a:spcBef>
              <a:defRPr/>
            </a:pPr>
            <a:r>
              <a:rPr lang="en-GB" sz="2000">
                <a:solidFill>
                  <a:srgbClr val="0000FF"/>
                </a:solidFill>
                <a:effectLst>
                  <a:outerShdw blurRad="38100" dist="38100" dir="2700000" algn="tl">
                    <a:srgbClr val="C0C0C0"/>
                  </a:outerShdw>
                </a:effectLst>
              </a:rPr>
              <a:t>Limited spatial and temporal resolution</a:t>
            </a:r>
          </a:p>
        </p:txBody>
      </p:sp>
      <p:sp>
        <p:nvSpPr>
          <p:cNvPr id="308227" name="Rectangle 3"/>
          <p:cNvSpPr>
            <a:spLocks noChangeArrowheads="1"/>
          </p:cNvSpPr>
          <p:nvPr/>
        </p:nvSpPr>
        <p:spPr bwMode="auto">
          <a:xfrm>
            <a:off x="133931" y="73889"/>
            <a:ext cx="6700975" cy="1077218"/>
          </a:xfrm>
          <a:prstGeom prst="rect">
            <a:avLst/>
          </a:prstGeom>
          <a:noFill/>
          <a:ln w="9525">
            <a:noFill/>
            <a:miter lim="800000"/>
            <a:headEnd/>
            <a:tailEnd/>
          </a:ln>
          <a:effectLst/>
        </p:spPr>
        <p:txBody>
          <a:bodyPr wrap="square">
            <a:spAutoFit/>
          </a:bodyPr>
          <a:lstStyle/>
          <a:p>
            <a:pPr>
              <a:spcBef>
                <a:spcPct val="50000"/>
              </a:spcBef>
              <a:defRPr/>
            </a:pPr>
            <a:r>
              <a:rPr lang="en-GB" sz="3200" dirty="0"/>
              <a:t>In contrast: A Research Focus in Earth History</a:t>
            </a:r>
          </a:p>
        </p:txBody>
      </p:sp>
      <p:sp>
        <p:nvSpPr>
          <p:cNvPr id="308228" name="Rectangle 4"/>
          <p:cNvSpPr>
            <a:spLocks noChangeArrowheads="1"/>
          </p:cNvSpPr>
          <p:nvPr/>
        </p:nvSpPr>
        <p:spPr bwMode="auto">
          <a:xfrm>
            <a:off x="990600" y="4724400"/>
            <a:ext cx="7086600" cy="1187450"/>
          </a:xfrm>
          <a:prstGeom prst="rect">
            <a:avLst/>
          </a:prstGeom>
          <a:noFill/>
          <a:ln w="9525">
            <a:noFill/>
            <a:miter lim="800000"/>
            <a:headEnd/>
            <a:tailEnd/>
          </a:ln>
          <a:effectLst/>
        </p:spPr>
        <p:txBody>
          <a:bodyPr>
            <a:spAutoFit/>
          </a:bodyPr>
          <a:lstStyle/>
          <a:p>
            <a:pPr algn="ctr">
              <a:spcBef>
                <a:spcPct val="50000"/>
              </a:spcBef>
              <a:defRPr/>
            </a:pPr>
            <a:r>
              <a:rPr lang="en-GB">
                <a:solidFill>
                  <a:schemeClr val="tx2"/>
                </a:solidFill>
                <a:effectLst>
                  <a:outerShdw blurRad="38100" dist="38100" dir="2700000" algn="tl">
                    <a:srgbClr val="C0C0C0"/>
                  </a:outerShdw>
                </a:effectLst>
              </a:rPr>
              <a:t>“The greatest weaknesses in a research focus on the modern record are the greatest strengths of Earth System History”</a:t>
            </a:r>
          </a:p>
        </p:txBody>
      </p:sp>
    </p:spTree>
    <p:extLst>
      <p:ext uri="{BB962C8B-B14F-4D97-AF65-F5344CB8AC3E}">
        <p14:creationId xmlns:p14="http://schemas.microsoft.com/office/powerpoint/2010/main" val="42667446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8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9045" y="433176"/>
            <a:ext cx="6298060" cy="523220"/>
          </a:xfrm>
          <a:prstGeom prst="rect">
            <a:avLst/>
          </a:prstGeom>
          <a:noFill/>
        </p:spPr>
        <p:txBody>
          <a:bodyPr wrap="square" rtlCol="0">
            <a:spAutoFit/>
          </a:bodyPr>
          <a:lstStyle/>
          <a:p>
            <a:r>
              <a:rPr lang="en-US" sz="2800" b="1" dirty="0" smtClean="0">
                <a:latin typeface="Arial" charset="0"/>
                <a:ea typeface="Arial" charset="0"/>
                <a:cs typeface="Arial" charset="0"/>
              </a:rPr>
              <a:t>The University</a:t>
            </a:r>
            <a:endParaRPr lang="en-US" sz="1100" b="1" dirty="0">
              <a:latin typeface="Arial" charset="0"/>
              <a:ea typeface="Arial" charset="0"/>
              <a:cs typeface="Arial" charset="0"/>
            </a:endParaRPr>
          </a:p>
        </p:txBody>
      </p:sp>
      <p:sp>
        <p:nvSpPr>
          <p:cNvPr id="7" name="TextBox 6"/>
          <p:cNvSpPr txBox="1"/>
          <p:nvPr/>
        </p:nvSpPr>
        <p:spPr>
          <a:xfrm>
            <a:off x="3633537" y="1798494"/>
            <a:ext cx="5123113" cy="4647426"/>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Established in 1904, Russell Group </a:t>
            </a:r>
            <a:r>
              <a:rPr lang="en-GB" sz="1600" dirty="0" smtClean="0">
                <a:latin typeface="Arial" panose="020B0604020202020204" pitchFamily="34" charset="0"/>
                <a:cs typeface="Arial" panose="020B0604020202020204" pitchFamily="34" charset="0"/>
              </a:rPr>
              <a:t>University</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One of the largest universities in the UK with over 32,000 students from over 145 </a:t>
            </a:r>
            <a:r>
              <a:rPr lang="en-GB" sz="1600" dirty="0" smtClean="0">
                <a:latin typeface="Arial" panose="020B0604020202020204" pitchFamily="34" charset="0"/>
                <a:cs typeface="Arial" panose="020B0604020202020204" pitchFamily="34" charset="0"/>
              </a:rPr>
              <a:t>countries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Over 500 Undergraduate and 300 Masters </a:t>
            </a:r>
            <a:r>
              <a:rPr lang="en-GB" sz="1600" dirty="0" smtClean="0">
                <a:latin typeface="Arial" panose="020B0604020202020204" pitchFamily="34" charset="0"/>
                <a:cs typeface="Arial" panose="020B0604020202020204" pitchFamily="34" charset="0"/>
              </a:rPr>
              <a:t>programmes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Top 100 University in the world </a:t>
            </a:r>
            <a:r>
              <a:rPr lang="en-GB" sz="1200" dirty="0">
                <a:latin typeface="Arial" panose="020B0604020202020204" pitchFamily="34" charset="0"/>
                <a:cs typeface="Arial" panose="020B0604020202020204" pitchFamily="34" charset="0"/>
              </a:rPr>
              <a:t>(QS 2015</a:t>
            </a:r>
            <a:r>
              <a:rPr lang="en-GB" sz="12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Top 10 in the UK for Research </a:t>
            </a:r>
            <a:r>
              <a:rPr lang="en-GB" sz="1200" dirty="0" smtClean="0">
                <a:latin typeface="Arial" panose="020B0604020202020204" pitchFamily="34" charset="0"/>
                <a:cs typeface="Arial" panose="020B0604020202020204" pitchFamily="34" charset="0"/>
              </a:rPr>
              <a:t>(REF 2014)</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Winner: Entrepreneurial University of the Year </a:t>
            </a:r>
          </a:p>
          <a:p>
            <a:pPr indent="265113"/>
            <a:r>
              <a:rPr lang="en-GB" sz="1200" dirty="0" smtClean="0">
                <a:latin typeface="Arial" panose="020B0604020202020204" pitchFamily="34" charset="0"/>
                <a:cs typeface="Arial" panose="020B0604020202020204" pitchFamily="34" charset="0"/>
              </a:rPr>
              <a:t>(THE Awards 2015)</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UK University of the Year </a:t>
            </a:r>
          </a:p>
          <a:p>
            <a:pPr marL="265113"/>
            <a:r>
              <a:rPr lang="en-GB" sz="1200" dirty="0" smtClean="0">
                <a:latin typeface="Arial" panose="020B0604020202020204" pitchFamily="34" charset="0"/>
                <a:cs typeface="Arial" panose="020B0604020202020204" pitchFamily="34" charset="0"/>
              </a:rPr>
              <a:t>(Sunday Times 2017)</a:t>
            </a:r>
            <a:endParaRPr lang="en-GB" sz="12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2195484"/>
            <a:ext cx="3121152" cy="4212336"/>
          </a:xfrm>
          <a:prstGeom prst="rect">
            <a:avLst/>
          </a:prstGeom>
        </p:spPr>
      </p:pic>
    </p:spTree>
    <p:extLst>
      <p:ext uri="{BB962C8B-B14F-4D97-AF65-F5344CB8AC3E}">
        <p14:creationId xmlns:p14="http://schemas.microsoft.com/office/powerpoint/2010/main" val="1503616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ChangeArrowheads="1"/>
          </p:cNvSpPr>
          <p:nvPr/>
        </p:nvSpPr>
        <p:spPr bwMode="auto">
          <a:xfrm>
            <a:off x="-526475" y="256308"/>
            <a:ext cx="5036127" cy="762000"/>
          </a:xfrm>
          <a:prstGeom prst="rect">
            <a:avLst/>
          </a:prstGeom>
          <a:noFill/>
          <a:ln w="9525">
            <a:noFill/>
            <a:miter lim="800000"/>
            <a:headEnd/>
            <a:tailEnd/>
          </a:ln>
          <a:effectLst/>
        </p:spPr>
        <p:txBody>
          <a:bodyPr anchor="ctr"/>
          <a:lstStyle/>
          <a:p>
            <a:pPr algn="ctr">
              <a:defRPr/>
            </a:pPr>
            <a:r>
              <a:rPr lang="en-GB" sz="3600" dirty="0" smtClean="0"/>
              <a:t>Do models agree?</a:t>
            </a:r>
            <a:endParaRPr lang="en-GB" sz="3600" dirty="0"/>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782" y="1487055"/>
            <a:ext cx="8788400" cy="496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304800" y="6451592"/>
            <a:ext cx="19252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dirty="0">
                <a:latin typeface="+mn-lt"/>
              </a:rPr>
              <a:t>IPCC, AR5, Fig TS.14</a:t>
            </a:r>
          </a:p>
        </p:txBody>
      </p:sp>
    </p:spTree>
    <p:extLst>
      <p:ext uri="{BB962C8B-B14F-4D97-AF65-F5344CB8AC3E}">
        <p14:creationId xmlns:p14="http://schemas.microsoft.com/office/powerpoint/2010/main" val="25795294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Grp="1" noChangeAspect="1" noChangeArrowheads="1"/>
          </p:cNvPicPr>
          <p:nvPr>
            <p:ph type="body" idx="4294967295"/>
          </p:nvPr>
        </p:nvPicPr>
        <p:blipFill>
          <a:blip r:embed="rId2" cstate="email">
            <a:extLst>
              <a:ext uri="{28A0092B-C50C-407E-A947-70E740481C1C}">
                <a14:useLocalDpi xmlns:a14="http://schemas.microsoft.com/office/drawing/2010/main" val="0"/>
              </a:ext>
            </a:extLst>
          </a:blip>
          <a:srcRect/>
          <a:stretch>
            <a:fillRect/>
          </a:stretch>
        </p:blipFill>
        <p:spPr>
          <a:xfrm>
            <a:off x="-133730" y="0"/>
            <a:ext cx="9277730" cy="6437313"/>
          </a:xfrm>
        </p:spPr>
      </p:pic>
      <p:sp>
        <p:nvSpPr>
          <p:cNvPr id="14339" name="Rectangle 2"/>
          <p:cNvSpPr>
            <a:spLocks noGrp="1" noChangeArrowheads="1"/>
          </p:cNvSpPr>
          <p:nvPr>
            <p:ph type="title" idx="4294967295"/>
          </p:nvPr>
        </p:nvSpPr>
        <p:spPr>
          <a:xfrm>
            <a:off x="468313" y="0"/>
            <a:ext cx="6934200" cy="981075"/>
          </a:xfrm>
        </p:spPr>
        <p:txBody>
          <a:bodyPr/>
          <a:lstStyle/>
          <a:p>
            <a:r>
              <a:rPr lang="en-GB" altLang="en-US" sz="4000" dirty="0" smtClean="0">
                <a:latin typeface="+mn-lt"/>
              </a:rPr>
              <a:t>Uncertainties</a:t>
            </a:r>
          </a:p>
        </p:txBody>
      </p:sp>
      <p:sp>
        <p:nvSpPr>
          <p:cNvPr id="14340" name="Text Box 5"/>
          <p:cNvSpPr txBox="1">
            <a:spLocks noChangeArrowheads="1"/>
          </p:cNvSpPr>
          <p:nvPr/>
        </p:nvSpPr>
        <p:spPr bwMode="auto">
          <a:xfrm>
            <a:off x="3203575" y="6237288"/>
            <a:ext cx="4856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r>
              <a:rPr lang="en-GB" altLang="en-US" sz="2000" dirty="0">
                <a:latin typeface="+mn-lt"/>
              </a:rPr>
              <a:t>Source: IPCC Fourth Assessment Report</a:t>
            </a:r>
          </a:p>
        </p:txBody>
      </p:sp>
      <p:sp>
        <p:nvSpPr>
          <p:cNvPr id="14341" name="Text Box 6"/>
          <p:cNvSpPr txBox="1">
            <a:spLocks noChangeArrowheads="1"/>
          </p:cNvSpPr>
          <p:nvPr/>
        </p:nvSpPr>
        <p:spPr bwMode="auto">
          <a:xfrm>
            <a:off x="179388" y="5423040"/>
            <a:ext cx="51133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r>
              <a:rPr lang="en-GB" altLang="en-US" sz="2400" dirty="0">
                <a:latin typeface="+mn-lt"/>
              </a:rPr>
              <a:t>Regional patterns of change from different models are different </a:t>
            </a:r>
          </a:p>
        </p:txBody>
      </p:sp>
    </p:spTree>
    <p:extLst>
      <p:ext uri="{BB962C8B-B14F-4D97-AF65-F5344CB8AC3E}">
        <p14:creationId xmlns:p14="http://schemas.microsoft.com/office/powerpoint/2010/main" val="35249819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13151" y="106220"/>
            <a:ext cx="7772400" cy="1143000"/>
          </a:xfrm>
        </p:spPr>
        <p:txBody>
          <a:bodyPr/>
          <a:lstStyle/>
          <a:p>
            <a:pPr algn="l"/>
            <a:r>
              <a:rPr lang="en-US" altLang="en-US" sz="2800" dirty="0" smtClean="0">
                <a:latin typeface="+mn-lt"/>
              </a:rPr>
              <a:t>Models have less agreement </a:t>
            </a:r>
            <a:br>
              <a:rPr lang="en-US" altLang="en-US" sz="2800" dirty="0" smtClean="0">
                <a:latin typeface="+mn-lt"/>
              </a:rPr>
            </a:br>
            <a:r>
              <a:rPr lang="en-US" altLang="en-US" sz="2800" dirty="0" smtClean="0">
                <a:latin typeface="+mn-lt"/>
              </a:rPr>
              <a:t>for rainfall than temperature projections</a:t>
            </a:r>
          </a:p>
        </p:txBody>
      </p:sp>
      <p:pic>
        <p:nvPicPr>
          <p:cNvPr id="225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6925" y="1524000"/>
            <a:ext cx="70072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p:cNvSpPr txBox="1">
            <a:spLocks noChangeArrowheads="1"/>
          </p:cNvSpPr>
          <p:nvPr/>
        </p:nvSpPr>
        <p:spPr bwMode="auto">
          <a:xfrm>
            <a:off x="304800" y="6248400"/>
            <a:ext cx="24247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dirty="0">
                <a:latin typeface="+mn-lt"/>
              </a:rPr>
              <a:t>IPCC, AR5, Fig TS.16</a:t>
            </a:r>
          </a:p>
        </p:txBody>
      </p:sp>
      <p:cxnSp>
        <p:nvCxnSpPr>
          <p:cNvPr id="6" name="Straight Arrow Connector 5"/>
          <p:cNvCxnSpPr/>
          <p:nvPr/>
        </p:nvCxnSpPr>
        <p:spPr bwMode="auto">
          <a:xfrm>
            <a:off x="1562100" y="2552700"/>
            <a:ext cx="923925" cy="171450"/>
          </a:xfrm>
          <a:prstGeom prst="straightConnector1">
            <a:avLst/>
          </a:prstGeom>
          <a:ln w="28575">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1562100"/>
            <a:ext cx="2466975" cy="1016000"/>
          </a:xfrm>
          <a:prstGeom prst="rect">
            <a:avLst/>
          </a:prstGeom>
          <a:noFill/>
        </p:spPr>
        <p:txBody>
          <a:bodyPr>
            <a:spAutoFit/>
          </a:bodyPr>
          <a:lstStyle/>
          <a:p>
            <a:pPr>
              <a:defRPr/>
            </a:pPr>
            <a:r>
              <a:rPr lang="en-GB" sz="2000" dirty="0">
                <a:solidFill>
                  <a:schemeClr val="accent1">
                    <a:lumMod val="75000"/>
                  </a:schemeClr>
                </a:solidFill>
              </a:rPr>
              <a:t>MMM signal is not significant (within internal variability)</a:t>
            </a:r>
          </a:p>
        </p:txBody>
      </p:sp>
      <p:cxnSp>
        <p:nvCxnSpPr>
          <p:cNvPr id="9" name="Straight Arrow Connector 8"/>
          <p:cNvCxnSpPr/>
          <p:nvPr/>
        </p:nvCxnSpPr>
        <p:spPr bwMode="auto">
          <a:xfrm flipV="1">
            <a:off x="2057400" y="5419725"/>
            <a:ext cx="523875" cy="76200"/>
          </a:xfrm>
          <a:prstGeom prst="straightConnector1">
            <a:avLst/>
          </a:prstGeom>
          <a:ln w="28575">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3350" y="4572000"/>
            <a:ext cx="2095500" cy="1323975"/>
          </a:xfrm>
          <a:prstGeom prst="rect">
            <a:avLst/>
          </a:prstGeom>
          <a:noFill/>
        </p:spPr>
        <p:txBody>
          <a:bodyPr>
            <a:spAutoFit/>
          </a:bodyPr>
          <a:lstStyle/>
          <a:p>
            <a:pPr>
              <a:defRPr/>
            </a:pPr>
            <a:r>
              <a:rPr lang="en-GB" sz="2000" dirty="0">
                <a:solidFill>
                  <a:schemeClr val="accent1">
                    <a:lumMod val="75000"/>
                  </a:schemeClr>
                </a:solidFill>
              </a:rPr>
              <a:t>Signal is significant and models agree on sign of change</a:t>
            </a:r>
          </a:p>
        </p:txBody>
      </p:sp>
    </p:spTree>
    <p:extLst>
      <p:ext uri="{BB962C8B-B14F-4D97-AF65-F5344CB8AC3E}">
        <p14:creationId xmlns:p14="http://schemas.microsoft.com/office/powerpoint/2010/main" val="9771847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323850" y="0"/>
            <a:ext cx="6934200" cy="1052513"/>
          </a:xfrm>
        </p:spPr>
        <p:txBody>
          <a:bodyPr/>
          <a:lstStyle/>
          <a:p>
            <a:r>
              <a:rPr lang="en-GB" altLang="en-US" sz="4000" smtClean="0">
                <a:latin typeface="Calibri" panose="020F0502020204030204" pitchFamily="34" charset="0"/>
              </a:rPr>
              <a:t>Uncertainties</a:t>
            </a:r>
          </a:p>
        </p:txBody>
      </p:sp>
      <p:pic>
        <p:nvPicPr>
          <p:cNvPr id="15363" name="Picture 4"/>
          <p:cNvPicPr>
            <a:picLocks noGrp="1" noChangeAspect="1" noChangeArrowheads="1"/>
          </p:cNvPicPr>
          <p:nvPr>
            <p:ph type="body" idx="4294967295"/>
          </p:nvPr>
        </p:nvPicPr>
        <p:blipFill>
          <a:blip r:embed="rId2" cstate="email">
            <a:extLst>
              <a:ext uri="{28A0092B-C50C-407E-A947-70E740481C1C}">
                <a14:useLocalDpi xmlns:a14="http://schemas.microsoft.com/office/drawing/2010/main" val="0"/>
              </a:ext>
            </a:extLst>
          </a:blip>
          <a:srcRect t="20998"/>
          <a:stretch>
            <a:fillRect/>
          </a:stretch>
        </p:blipFill>
        <p:spPr>
          <a:xfrm>
            <a:off x="0" y="1418648"/>
            <a:ext cx="7812088" cy="4735513"/>
          </a:xfrm>
        </p:spPr>
      </p:pic>
      <p:sp>
        <p:nvSpPr>
          <p:cNvPr id="15364" name="Text Box 5"/>
          <p:cNvSpPr txBox="1">
            <a:spLocks noChangeArrowheads="1"/>
          </p:cNvSpPr>
          <p:nvPr/>
        </p:nvSpPr>
        <p:spPr bwMode="auto">
          <a:xfrm>
            <a:off x="3132138" y="6237288"/>
            <a:ext cx="430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r>
              <a:rPr lang="en-GB" altLang="en-US" sz="2000">
                <a:latin typeface="Calibri" panose="020F0502020204030204" pitchFamily="34" charset="0"/>
              </a:rPr>
              <a:t>Source: IPCC Fourth Assessment Report</a:t>
            </a:r>
          </a:p>
        </p:txBody>
      </p:sp>
      <p:sp>
        <p:nvSpPr>
          <p:cNvPr id="15365" name="Text Box 6"/>
          <p:cNvSpPr txBox="1">
            <a:spLocks noChangeArrowheads="1"/>
          </p:cNvSpPr>
          <p:nvPr/>
        </p:nvSpPr>
        <p:spPr bwMode="auto">
          <a:xfrm>
            <a:off x="179388" y="4652963"/>
            <a:ext cx="4248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r>
              <a:rPr lang="en-GB" altLang="en-US" sz="2400">
                <a:latin typeface="Calibri" panose="020F0502020204030204" pitchFamily="34" charset="0"/>
              </a:rPr>
              <a:t>Models differ in their projection of dangerous events </a:t>
            </a:r>
          </a:p>
        </p:txBody>
      </p:sp>
    </p:spTree>
    <p:extLst>
      <p:ext uri="{BB962C8B-B14F-4D97-AF65-F5344CB8AC3E}">
        <p14:creationId xmlns:p14="http://schemas.microsoft.com/office/powerpoint/2010/main" val="18447175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112439" y="0"/>
            <a:ext cx="6934200" cy="765175"/>
          </a:xfrm>
        </p:spPr>
        <p:txBody>
          <a:bodyPr/>
          <a:lstStyle/>
          <a:p>
            <a:r>
              <a:rPr lang="en-GB" altLang="en-US" sz="4000" dirty="0" smtClean="0">
                <a:latin typeface="+mn-lt"/>
              </a:rPr>
              <a:t>Why do uncertainties exist?</a:t>
            </a:r>
          </a:p>
        </p:txBody>
      </p:sp>
      <p:sp>
        <p:nvSpPr>
          <p:cNvPr id="16387" name="Rectangle 3"/>
          <p:cNvSpPr>
            <a:spLocks noGrp="1" noChangeArrowheads="1"/>
          </p:cNvSpPr>
          <p:nvPr>
            <p:ph type="body" idx="4294967295"/>
          </p:nvPr>
        </p:nvSpPr>
        <p:spPr>
          <a:xfrm>
            <a:off x="250825" y="1477370"/>
            <a:ext cx="8610371" cy="4751387"/>
          </a:xfrm>
        </p:spPr>
        <p:txBody>
          <a:bodyPr/>
          <a:lstStyle/>
          <a:p>
            <a:r>
              <a:rPr lang="en-GB" altLang="en-US" sz="2200" dirty="0" smtClean="0">
                <a:latin typeface="+mn-lt"/>
              </a:rPr>
              <a:t>Models have “errors” i.e. when simulating present-day climate and </a:t>
            </a:r>
          </a:p>
          <a:p>
            <a:r>
              <a:rPr lang="en-GB" altLang="en-US" sz="2200" dirty="0" smtClean="0">
                <a:latin typeface="+mn-lt"/>
              </a:rPr>
              <a:t>climate change, there is a mismatch between the model and the </a:t>
            </a:r>
          </a:p>
          <a:p>
            <a:r>
              <a:rPr lang="en-GB" altLang="en-US" sz="2200" dirty="0" smtClean="0">
                <a:latin typeface="+mn-lt"/>
              </a:rPr>
              <a:t>observations. Differences in model formulation can lead to </a:t>
            </a:r>
          </a:p>
          <a:p>
            <a:r>
              <a:rPr lang="en-GB" altLang="en-US" sz="2200" dirty="0" smtClean="0">
                <a:latin typeface="+mn-lt"/>
              </a:rPr>
              <a:t>differences in climate change feedbacks.</a:t>
            </a:r>
          </a:p>
        </p:txBody>
      </p:sp>
      <p:pic>
        <p:nvPicPr>
          <p:cNvPr id="1638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776" y="3172333"/>
            <a:ext cx="5586412"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9573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ChangeArrowheads="1"/>
          </p:cNvSpPr>
          <p:nvPr/>
        </p:nvSpPr>
        <p:spPr bwMode="auto">
          <a:xfrm>
            <a:off x="412897" y="1467568"/>
            <a:ext cx="83518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Century Gothic" panose="020B0502020202020204" pitchFamily="34" charset="0"/>
                <a:ea typeface="ＭＳ Ｐゴシック" panose="020B0600070205080204" pitchFamily="34" charset="-128"/>
              </a:defRPr>
            </a:lvl1pPr>
            <a:lvl2pPr marL="742950" indent="-285750">
              <a:defRPr sz="2200">
                <a:solidFill>
                  <a:schemeClr val="tx1"/>
                </a:solidFill>
                <a:latin typeface="Century Gothic" panose="020B0502020202020204" pitchFamily="34" charset="0"/>
                <a:ea typeface="ＭＳ Ｐゴシック" panose="020B0600070205080204" pitchFamily="34" charset="-128"/>
              </a:defRPr>
            </a:lvl2pPr>
            <a:lvl3pPr marL="1143000" indent="-228600">
              <a:defRPr sz="2200">
                <a:solidFill>
                  <a:schemeClr val="tx1"/>
                </a:solidFill>
                <a:latin typeface="Century Gothic" panose="020B0502020202020204" pitchFamily="34" charset="0"/>
                <a:ea typeface="ＭＳ Ｐゴシック" panose="020B0600070205080204" pitchFamily="34" charset="-128"/>
              </a:defRPr>
            </a:lvl3pPr>
            <a:lvl4pPr marL="1600200" indent="-228600">
              <a:defRPr sz="2200">
                <a:solidFill>
                  <a:schemeClr val="tx1"/>
                </a:solidFill>
                <a:latin typeface="Century Gothic" panose="020B0502020202020204" pitchFamily="34" charset="0"/>
                <a:ea typeface="ＭＳ Ｐゴシック" panose="020B0600070205080204" pitchFamily="34" charset="-128"/>
              </a:defRPr>
            </a:lvl4pPr>
            <a:lvl5pPr marL="2057400" indent="-228600">
              <a:defRPr sz="22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9pPr>
          </a:lstStyle>
          <a:p>
            <a:r>
              <a:rPr lang="en-GB" altLang="en-US" b="1" dirty="0">
                <a:latin typeface="+mn-lt"/>
              </a:rPr>
              <a:t>Uncertainty</a:t>
            </a:r>
            <a:r>
              <a:rPr lang="en-GB" altLang="en-US" dirty="0">
                <a:latin typeface="+mn-lt"/>
              </a:rPr>
              <a:t>: The lack of certainty, A state of having limited knowledge where it is impossible to exactly describe the existing state, a future outcome, or more than one possible outcome.</a:t>
            </a:r>
          </a:p>
        </p:txBody>
      </p:sp>
      <p:sp>
        <p:nvSpPr>
          <p:cNvPr id="5125" name="Text Box 4"/>
          <p:cNvSpPr txBox="1">
            <a:spLocks noChangeArrowheads="1"/>
          </p:cNvSpPr>
          <p:nvPr/>
        </p:nvSpPr>
        <p:spPr bwMode="auto">
          <a:xfrm>
            <a:off x="255591" y="177218"/>
            <a:ext cx="7451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200">
                <a:solidFill>
                  <a:schemeClr val="tx1"/>
                </a:solidFill>
                <a:latin typeface="Century Gothic" panose="020B0502020202020204" pitchFamily="34" charset="0"/>
                <a:ea typeface="ＭＳ Ｐゴシック" panose="020B0600070205080204" pitchFamily="34" charset="-128"/>
              </a:defRPr>
            </a:lvl1pPr>
            <a:lvl2pPr marL="742950" indent="-285750">
              <a:defRPr sz="2200">
                <a:solidFill>
                  <a:schemeClr val="tx1"/>
                </a:solidFill>
                <a:latin typeface="Century Gothic" panose="020B0502020202020204" pitchFamily="34" charset="0"/>
                <a:ea typeface="ＭＳ Ｐゴシック" panose="020B0600070205080204" pitchFamily="34" charset="-128"/>
              </a:defRPr>
            </a:lvl2pPr>
            <a:lvl3pPr marL="1143000" indent="-228600">
              <a:defRPr sz="2200">
                <a:solidFill>
                  <a:schemeClr val="tx1"/>
                </a:solidFill>
                <a:latin typeface="Century Gothic" panose="020B0502020202020204" pitchFamily="34" charset="0"/>
                <a:ea typeface="ＭＳ Ｐゴシック" panose="020B0600070205080204" pitchFamily="34" charset="-128"/>
              </a:defRPr>
            </a:lvl3pPr>
            <a:lvl4pPr marL="1600200" indent="-228600">
              <a:defRPr sz="2200">
                <a:solidFill>
                  <a:schemeClr val="tx1"/>
                </a:solidFill>
                <a:latin typeface="Century Gothic" panose="020B0502020202020204" pitchFamily="34" charset="0"/>
                <a:ea typeface="ＭＳ Ｐゴシック" panose="020B0600070205080204" pitchFamily="34" charset="-128"/>
              </a:defRPr>
            </a:lvl4pPr>
            <a:lvl5pPr marL="2057400" indent="-228600">
              <a:defRPr sz="22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GB" altLang="en-US" sz="4000" dirty="0">
                <a:latin typeface="Calibri" panose="020F0502020204030204" pitchFamily="34" charset="0"/>
              </a:rPr>
              <a:t>Uncertainty</a:t>
            </a:r>
          </a:p>
        </p:txBody>
      </p:sp>
    </p:spTree>
    <p:extLst>
      <p:ext uri="{BB962C8B-B14F-4D97-AF65-F5344CB8AC3E}">
        <p14:creationId xmlns:p14="http://schemas.microsoft.com/office/powerpoint/2010/main" val="22293250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395287" y="-323273"/>
            <a:ext cx="7871257" cy="1125538"/>
          </a:xfrm>
        </p:spPr>
        <p:txBody>
          <a:bodyPr/>
          <a:lstStyle/>
          <a:p>
            <a:r>
              <a:rPr lang="en-GB" altLang="en-US" sz="4000" dirty="0" smtClean="0">
                <a:latin typeface="+mn-lt"/>
              </a:rPr>
              <a:t>How to deal with uncertainties?</a:t>
            </a:r>
          </a:p>
        </p:txBody>
      </p:sp>
      <p:graphicFrame>
        <p:nvGraphicFramePr>
          <p:cNvPr id="52275" name="Group 51"/>
          <p:cNvGraphicFramePr>
            <a:graphicFrameLocks noGrp="1"/>
          </p:cNvGraphicFramePr>
          <p:nvPr>
            <p:extLst>
              <p:ext uri="{D42A27DB-BD31-4B8C-83A1-F6EECF244321}">
                <p14:modId xmlns:p14="http://schemas.microsoft.com/office/powerpoint/2010/main" val="2443275763"/>
              </p:ext>
            </p:extLst>
          </p:nvPr>
        </p:nvGraphicFramePr>
        <p:xfrm>
          <a:off x="395288" y="1547967"/>
          <a:ext cx="8424862" cy="4968875"/>
        </p:xfrm>
        <a:graphic>
          <a:graphicData uri="http://schemas.openxmlformats.org/drawingml/2006/table">
            <a:tbl>
              <a:tblPr/>
              <a:tblGrid>
                <a:gridCol w="4213225"/>
                <a:gridCol w="4211637"/>
              </a:tblGrid>
              <a:tr h="1441544">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dirty="0" smtClean="0">
                          <a:ln>
                            <a:noFill/>
                          </a:ln>
                          <a:solidFill>
                            <a:schemeClr val="tx1"/>
                          </a:solidFill>
                          <a:effectLst/>
                          <a:latin typeface="Arial" charset="0"/>
                        </a:rPr>
                        <a:t>Continue to improve models until global and regional projections converge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smtClean="0">
                          <a:ln>
                            <a:noFill/>
                          </a:ln>
                          <a:solidFill>
                            <a:schemeClr val="tx1"/>
                          </a:solidFill>
                          <a:effectLst/>
                          <a:latin typeface="Arial" charset="0"/>
                        </a:rPr>
                        <a:t>Climate change already happened by the time models converge</a:t>
                      </a:r>
                    </a:p>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smtClean="0">
                          <a:ln>
                            <a:noFill/>
                          </a:ln>
                          <a:solidFill>
                            <a:schemeClr val="tx1"/>
                          </a:solidFill>
                          <a:effectLst/>
                          <a:latin typeface="Arial" charset="0"/>
                        </a:rPr>
                        <a:t>Is convergence a useful indicator of reliability?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1710039">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smtClean="0">
                          <a:ln>
                            <a:noFill/>
                          </a:ln>
                          <a:solidFill>
                            <a:schemeClr val="tx1"/>
                          </a:solidFill>
                          <a:effectLst/>
                          <a:latin typeface="Arial" charset="0"/>
                        </a:rPr>
                        <a:t>Use techniques other than comprehensive climate modelling</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1800" b="0" i="0" u="none" strike="noStrike" cap="none" spc="0" normalizeH="0" baseline="0" smtClean="0">
                          <a:ln>
                            <a:noFill/>
                          </a:ln>
                          <a:solidFill>
                            <a:schemeClr val="tx1"/>
                          </a:solidFill>
                          <a:effectLst/>
                          <a:latin typeface="Arial" charset="0"/>
                        </a:rPr>
                        <a:t>Cannot extrapolate from noisy (possibly non-existent) time series</a:t>
                      </a:r>
                    </a:p>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1800" b="0" i="0" u="none" strike="noStrike" cap="none" spc="0" normalizeH="0" baseline="0" smtClean="0">
                          <a:ln>
                            <a:noFill/>
                          </a:ln>
                          <a:solidFill>
                            <a:schemeClr val="tx1"/>
                          </a:solidFill>
                          <a:effectLst/>
                          <a:latin typeface="Arial" charset="0"/>
                        </a:rPr>
                        <a:t>Simple models cannot provide all the information</a:t>
                      </a:r>
                    </a:p>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1800" b="0" i="0" u="none" strike="noStrike" cap="none" spc="0" normalizeH="0" baseline="0" smtClean="0">
                          <a:ln>
                            <a:noFill/>
                          </a:ln>
                          <a:solidFill>
                            <a:schemeClr val="tx1"/>
                          </a:solidFill>
                          <a:effectLst/>
                          <a:latin typeface="Arial" charset="0"/>
                        </a:rPr>
                        <a:t>Climate change may not be linear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1817292">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dirty="0" smtClean="0">
                          <a:ln>
                            <a:noFill/>
                          </a:ln>
                          <a:solidFill>
                            <a:schemeClr val="tx1"/>
                          </a:solidFill>
                          <a:effectLst/>
                          <a:latin typeface="Arial" charset="0"/>
                        </a:rPr>
                        <a:t>Combine information from climate models, observations (+ </a:t>
                      </a:r>
                      <a:r>
                        <a:rPr kumimoji="0" lang="en-GB" sz="2000" b="0" i="0" u="none" strike="noStrike" cap="none" spc="0" normalizeH="0" baseline="0" dirty="0" err="1" smtClean="0">
                          <a:ln>
                            <a:noFill/>
                          </a:ln>
                          <a:solidFill>
                            <a:schemeClr val="tx1"/>
                          </a:solidFill>
                          <a:effectLst/>
                          <a:latin typeface="Arial" charset="0"/>
                        </a:rPr>
                        <a:t>palaeo</a:t>
                      </a:r>
                      <a:r>
                        <a:rPr kumimoji="0" lang="en-GB" sz="2000" b="0" i="0" u="none" strike="noStrike" cap="none" spc="0" normalizeH="0" baseline="0" dirty="0" smtClean="0">
                          <a:ln>
                            <a:noFill/>
                          </a:ln>
                          <a:solidFill>
                            <a:schemeClr val="tx1"/>
                          </a:solidFill>
                          <a:effectLst/>
                          <a:latin typeface="Arial" charset="0"/>
                        </a:rPr>
                        <a:t>) and understanding to quantify the uncertainty in projections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dirty="0" smtClean="0">
                          <a:ln>
                            <a:noFill/>
                          </a:ln>
                          <a:solidFill>
                            <a:schemeClr val="tx1"/>
                          </a:solidFill>
                          <a:effectLst/>
                          <a:latin typeface="Arial" charset="0"/>
                        </a:rPr>
                        <a:t>Risk-based approached used in other disciplines where scientific uncertainties exist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bl>
          </a:graphicData>
        </a:graphic>
      </p:graphicFrame>
    </p:spTree>
    <p:extLst>
      <p:ext uri="{BB962C8B-B14F-4D97-AF65-F5344CB8AC3E}">
        <p14:creationId xmlns:p14="http://schemas.microsoft.com/office/powerpoint/2010/main" val="39858727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26571" y="-51230"/>
            <a:ext cx="6934200" cy="1371600"/>
          </a:xfrm>
        </p:spPr>
        <p:txBody>
          <a:bodyPr/>
          <a:lstStyle/>
          <a:p>
            <a:r>
              <a:rPr lang="en-GB" altLang="en-US" sz="3600" dirty="0" smtClean="0">
                <a:latin typeface="+mn-lt"/>
              </a:rPr>
              <a:t>Climate Change Projection/</a:t>
            </a:r>
            <a:r>
              <a:rPr lang="en-GB" altLang="en-US" sz="3600" dirty="0" err="1" smtClean="0">
                <a:latin typeface="+mn-lt"/>
              </a:rPr>
              <a:t>Retrodiction</a:t>
            </a:r>
            <a:endParaRPr lang="en-GB" altLang="en-US" sz="3600" dirty="0" smtClean="0">
              <a:latin typeface="+mn-lt"/>
            </a:endParaRPr>
          </a:p>
        </p:txBody>
      </p:sp>
      <p:sp>
        <p:nvSpPr>
          <p:cNvPr id="18435" name="Rectangle 3"/>
          <p:cNvSpPr>
            <a:spLocks noGrp="1" noChangeArrowheads="1"/>
          </p:cNvSpPr>
          <p:nvPr>
            <p:ph type="body" idx="4294967295"/>
          </p:nvPr>
        </p:nvSpPr>
        <p:spPr>
          <a:xfrm>
            <a:off x="107949" y="1700213"/>
            <a:ext cx="8869795" cy="4752975"/>
          </a:xfrm>
        </p:spPr>
        <p:txBody>
          <a:bodyPr/>
          <a:lstStyle/>
          <a:p>
            <a:pPr>
              <a:lnSpc>
                <a:spcPct val="80000"/>
              </a:lnSpc>
            </a:pPr>
            <a:r>
              <a:rPr lang="en-GB" altLang="en-US" sz="2400" dirty="0" smtClean="0">
                <a:latin typeface="+mn-lt"/>
              </a:rPr>
              <a:t>In the presence of uncertainties in climate model </a:t>
            </a:r>
          </a:p>
          <a:p>
            <a:pPr>
              <a:lnSpc>
                <a:spcPct val="80000"/>
              </a:lnSpc>
            </a:pPr>
            <a:r>
              <a:rPr lang="en-GB" altLang="en-US" sz="2400" dirty="0" smtClean="0">
                <a:latin typeface="+mn-lt"/>
              </a:rPr>
              <a:t>projections we can adopt a probabilistic approach</a:t>
            </a:r>
          </a:p>
          <a:p>
            <a:pPr>
              <a:lnSpc>
                <a:spcPct val="80000"/>
              </a:lnSpc>
              <a:buFontTx/>
              <a:buNone/>
            </a:pPr>
            <a:endParaRPr lang="en-GB" altLang="en-US" sz="2400" dirty="0" smtClean="0">
              <a:latin typeface="+mn-lt"/>
            </a:endParaRPr>
          </a:p>
          <a:p>
            <a:pPr>
              <a:lnSpc>
                <a:spcPct val="80000"/>
              </a:lnSpc>
            </a:pPr>
            <a:r>
              <a:rPr lang="en-GB" altLang="en-US" sz="2400" dirty="0" smtClean="0">
                <a:latin typeface="+mn-lt"/>
              </a:rPr>
              <a:t>Sources of uncertainty:</a:t>
            </a:r>
          </a:p>
          <a:p>
            <a:pPr lvl="1">
              <a:lnSpc>
                <a:spcPct val="80000"/>
              </a:lnSpc>
            </a:pPr>
            <a:endParaRPr lang="en-GB" altLang="en-US" sz="2400" dirty="0" smtClean="0">
              <a:latin typeface="+mn-lt"/>
            </a:endParaRPr>
          </a:p>
          <a:p>
            <a:pPr lvl="1">
              <a:lnSpc>
                <a:spcPct val="80000"/>
              </a:lnSpc>
            </a:pPr>
            <a:r>
              <a:rPr lang="en-GB" altLang="en-US" sz="2400" dirty="0" smtClean="0">
                <a:latin typeface="+mn-lt"/>
              </a:rPr>
              <a:t>Initial conditions, natural variability</a:t>
            </a:r>
          </a:p>
          <a:p>
            <a:pPr lvl="1">
              <a:lnSpc>
                <a:spcPct val="80000"/>
              </a:lnSpc>
            </a:pPr>
            <a:endParaRPr lang="en-GB" altLang="en-US" sz="2400" dirty="0" smtClean="0">
              <a:latin typeface="+mn-lt"/>
            </a:endParaRPr>
          </a:p>
          <a:p>
            <a:pPr lvl="1">
              <a:lnSpc>
                <a:spcPct val="80000"/>
              </a:lnSpc>
            </a:pPr>
            <a:r>
              <a:rPr lang="en-GB" altLang="en-US" sz="2400" dirty="0" smtClean="0">
                <a:latin typeface="+mn-lt"/>
              </a:rPr>
              <a:t>Boundary conditions, emissions/concentrations of </a:t>
            </a:r>
          </a:p>
          <a:p>
            <a:pPr lvl="1">
              <a:lnSpc>
                <a:spcPct val="80000"/>
              </a:lnSpc>
            </a:pPr>
            <a:r>
              <a:rPr lang="en-GB" altLang="en-US" sz="2400" dirty="0" smtClean="0">
                <a:latin typeface="+mn-lt"/>
              </a:rPr>
              <a:t>greenhouse gases and other forcing agents</a:t>
            </a:r>
          </a:p>
          <a:p>
            <a:pPr lvl="1">
              <a:lnSpc>
                <a:spcPct val="80000"/>
              </a:lnSpc>
            </a:pPr>
            <a:endParaRPr lang="en-GB" altLang="en-US" sz="2400" dirty="0" smtClean="0">
              <a:latin typeface="+mn-lt"/>
            </a:endParaRPr>
          </a:p>
          <a:p>
            <a:pPr lvl="1">
              <a:lnSpc>
                <a:spcPct val="80000"/>
              </a:lnSpc>
            </a:pPr>
            <a:r>
              <a:rPr lang="en-GB" altLang="en-US" sz="2400" dirty="0" smtClean="0">
                <a:latin typeface="+mn-lt"/>
              </a:rPr>
              <a:t>Model errors and uncertainty, different models giving </a:t>
            </a:r>
          </a:p>
          <a:p>
            <a:pPr lvl="1">
              <a:lnSpc>
                <a:spcPct val="80000"/>
              </a:lnSpc>
            </a:pPr>
            <a:r>
              <a:rPr lang="en-GB" altLang="en-US" sz="2400" dirty="0" smtClean="0">
                <a:latin typeface="+mn-lt"/>
              </a:rPr>
              <a:t>different projections</a:t>
            </a:r>
          </a:p>
          <a:p>
            <a:pPr lvl="1">
              <a:lnSpc>
                <a:spcPct val="80000"/>
              </a:lnSpc>
              <a:buFontTx/>
              <a:buNone/>
            </a:pPr>
            <a:endParaRPr lang="en-GB" altLang="en-US" sz="2400" dirty="0" smtClean="0">
              <a:latin typeface="+mn-lt"/>
            </a:endParaRPr>
          </a:p>
          <a:p>
            <a:pPr>
              <a:lnSpc>
                <a:spcPct val="80000"/>
              </a:lnSpc>
            </a:pPr>
            <a:r>
              <a:rPr lang="en-GB" altLang="en-US" sz="2400" dirty="0" smtClean="0">
                <a:latin typeface="+mn-lt"/>
              </a:rPr>
              <a:t>Probabilistic climate projections (for e.g. 2100) cannot </a:t>
            </a:r>
          </a:p>
          <a:p>
            <a:pPr>
              <a:lnSpc>
                <a:spcPct val="80000"/>
              </a:lnSpc>
            </a:pPr>
            <a:r>
              <a:rPr lang="en-GB" altLang="en-US" sz="2400" dirty="0" smtClean="0">
                <a:latin typeface="+mn-lt"/>
              </a:rPr>
              <a:t>be easily verified in the way that probabilistic weather </a:t>
            </a:r>
          </a:p>
          <a:p>
            <a:pPr>
              <a:lnSpc>
                <a:spcPct val="80000"/>
              </a:lnSpc>
            </a:pPr>
            <a:r>
              <a:rPr lang="en-GB" altLang="en-US" sz="2400" dirty="0" smtClean="0">
                <a:latin typeface="+mn-lt"/>
              </a:rPr>
              <a:t>forecasts are. Challenges in the world of </a:t>
            </a:r>
            <a:r>
              <a:rPr lang="en-GB" altLang="en-US" sz="2400" dirty="0" err="1" smtClean="0">
                <a:latin typeface="+mn-lt"/>
              </a:rPr>
              <a:t>palaeo</a:t>
            </a:r>
            <a:r>
              <a:rPr lang="en-GB" altLang="en-US" sz="2400" dirty="0" smtClean="0">
                <a:latin typeface="+mn-lt"/>
              </a:rPr>
              <a:t> data/model </a:t>
            </a:r>
          </a:p>
          <a:p>
            <a:pPr>
              <a:lnSpc>
                <a:spcPct val="80000"/>
              </a:lnSpc>
            </a:pPr>
            <a:r>
              <a:rPr lang="en-GB" altLang="en-US" sz="2400" dirty="0" smtClean="0">
                <a:latin typeface="+mn-lt"/>
              </a:rPr>
              <a:t>comparisons too.</a:t>
            </a:r>
          </a:p>
        </p:txBody>
      </p:sp>
    </p:spTree>
    <p:extLst>
      <p:ext uri="{BB962C8B-B14F-4D97-AF65-F5344CB8AC3E}">
        <p14:creationId xmlns:p14="http://schemas.microsoft.com/office/powerpoint/2010/main" val="2733872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41401" y="56557"/>
            <a:ext cx="8069344" cy="707698"/>
          </a:xfrm>
        </p:spPr>
        <p:txBody>
          <a:bodyPr/>
          <a:lstStyle/>
          <a:p>
            <a:r>
              <a:rPr lang="en-GB" altLang="en-US" sz="3600" dirty="0" smtClean="0">
                <a:latin typeface="+mn-lt"/>
              </a:rPr>
              <a:t>Climate Change Projection/</a:t>
            </a:r>
            <a:r>
              <a:rPr lang="en-GB" altLang="en-US" sz="3600" dirty="0" err="1" smtClean="0">
                <a:latin typeface="+mn-lt"/>
              </a:rPr>
              <a:t>Retrodiction</a:t>
            </a:r>
            <a:endParaRPr lang="en-GB" altLang="en-US" sz="3600" dirty="0" smtClean="0">
              <a:latin typeface="+mn-lt"/>
            </a:endParaRPr>
          </a:p>
        </p:txBody>
      </p:sp>
      <p:sp>
        <p:nvSpPr>
          <p:cNvPr id="20483" name="Rectangle 3"/>
          <p:cNvSpPr>
            <a:spLocks noGrp="1" noChangeArrowheads="1"/>
          </p:cNvSpPr>
          <p:nvPr>
            <p:ph type="body" idx="4294967295"/>
          </p:nvPr>
        </p:nvSpPr>
        <p:spPr>
          <a:xfrm>
            <a:off x="91487" y="1727381"/>
            <a:ext cx="7715250" cy="5399087"/>
          </a:xfrm>
        </p:spPr>
        <p:txBody>
          <a:bodyPr/>
          <a:lstStyle/>
          <a:p>
            <a:r>
              <a:rPr lang="en-GB" altLang="en-US" sz="2400" dirty="0" smtClean="0">
                <a:latin typeface="Calibri" panose="020F0502020204030204" pitchFamily="34" charset="0"/>
              </a:rPr>
              <a:t>…however, we can still use ensemble and probabilistic techniques </a:t>
            </a:r>
          </a:p>
          <a:p>
            <a:r>
              <a:rPr lang="en-GB" altLang="en-US" sz="2400" dirty="0" smtClean="0">
                <a:latin typeface="Calibri" panose="020F0502020204030204" pitchFamily="34" charset="0"/>
              </a:rPr>
              <a:t>in climate change projection/</a:t>
            </a:r>
            <a:r>
              <a:rPr lang="en-GB" altLang="en-US" sz="2400" dirty="0" err="1" smtClean="0">
                <a:latin typeface="Calibri" panose="020F0502020204030204" pitchFamily="34" charset="0"/>
              </a:rPr>
              <a:t>retrodiction</a:t>
            </a:r>
            <a:endParaRPr lang="en-GB" altLang="en-US" sz="2400" dirty="0" smtClean="0">
              <a:latin typeface="Calibri" panose="020F0502020204030204" pitchFamily="34" charset="0"/>
            </a:endParaRPr>
          </a:p>
          <a:p>
            <a:pPr>
              <a:buFontTx/>
              <a:buNone/>
            </a:pPr>
            <a:endParaRPr lang="en-GB" altLang="en-US" sz="2400" dirty="0" smtClean="0">
              <a:latin typeface="Calibri" panose="020F0502020204030204" pitchFamily="34" charset="0"/>
            </a:endParaRPr>
          </a:p>
          <a:p>
            <a:r>
              <a:rPr lang="en-GB" altLang="en-US" sz="2400" dirty="0" smtClean="0">
                <a:latin typeface="Calibri" panose="020F0502020204030204" pitchFamily="34" charset="0"/>
              </a:rPr>
              <a:t>Need a different strategy for generating the ensemble as initial </a:t>
            </a:r>
          </a:p>
          <a:p>
            <a:r>
              <a:rPr lang="en-GB" altLang="en-US" sz="2400" dirty="0" smtClean="0">
                <a:latin typeface="Calibri" panose="020F0502020204030204" pitchFamily="34" charset="0"/>
              </a:rPr>
              <a:t>conditions are not the leading source of uncertainty</a:t>
            </a:r>
          </a:p>
          <a:p>
            <a:pPr>
              <a:buFontTx/>
              <a:buNone/>
            </a:pPr>
            <a:endParaRPr lang="en-GB" altLang="en-US" sz="2400" dirty="0" smtClean="0">
              <a:latin typeface="Calibri" panose="020F0502020204030204" pitchFamily="34" charset="0"/>
            </a:endParaRPr>
          </a:p>
          <a:p>
            <a:pPr lvl="1"/>
            <a:r>
              <a:rPr lang="en-GB" altLang="en-US" sz="2400" dirty="0" smtClean="0">
                <a:latin typeface="Calibri" panose="020F0502020204030204" pitchFamily="34" charset="0"/>
              </a:rPr>
              <a:t>The “multi-model” ensemble, MME</a:t>
            </a:r>
          </a:p>
          <a:p>
            <a:pPr lvl="1"/>
            <a:r>
              <a:rPr lang="en-GB" altLang="en-US" sz="2400" dirty="0" smtClean="0">
                <a:latin typeface="Calibri" panose="020F0502020204030204" pitchFamily="34" charset="0"/>
              </a:rPr>
              <a:t>The “perturbed-physics” ensemble, PPE</a:t>
            </a:r>
          </a:p>
          <a:p>
            <a:pPr lvl="1">
              <a:buFontTx/>
              <a:buNone/>
            </a:pPr>
            <a:endParaRPr lang="en-GB" altLang="en-US" sz="2400" dirty="0" smtClean="0">
              <a:latin typeface="Calibri" panose="020F0502020204030204" pitchFamily="34" charset="0"/>
            </a:endParaRPr>
          </a:p>
          <a:p>
            <a:r>
              <a:rPr lang="en-GB" altLang="en-US" sz="2400" dirty="0" smtClean="0">
                <a:latin typeface="Calibri" panose="020F0502020204030204" pitchFamily="34" charset="0"/>
              </a:rPr>
              <a:t>Need something in place of the verification cycle – </a:t>
            </a:r>
          </a:p>
          <a:p>
            <a:r>
              <a:rPr lang="en-GB" altLang="en-US" sz="2400" dirty="0" smtClean="0">
                <a:latin typeface="Calibri" panose="020F0502020204030204" pitchFamily="34" charset="0"/>
              </a:rPr>
              <a:t>assume that models which are good at reproducing observed/</a:t>
            </a:r>
            <a:r>
              <a:rPr lang="en-GB" altLang="en-US" sz="2400" dirty="0" err="1" smtClean="0">
                <a:latin typeface="Calibri" panose="020F0502020204030204" pitchFamily="34" charset="0"/>
              </a:rPr>
              <a:t>palaeo</a:t>
            </a:r>
            <a:r>
              <a:rPr lang="en-GB" altLang="en-US" sz="2400" dirty="0" smtClean="0">
                <a:latin typeface="Calibri" panose="020F0502020204030204" pitchFamily="34" charset="0"/>
              </a:rPr>
              <a:t> </a:t>
            </a:r>
          </a:p>
          <a:p>
            <a:r>
              <a:rPr lang="en-GB" altLang="en-US" sz="2400" dirty="0" smtClean="0">
                <a:latin typeface="Calibri" panose="020F0502020204030204" pitchFamily="34" charset="0"/>
              </a:rPr>
              <a:t>climate change are also good at simulating future climate change.</a:t>
            </a:r>
          </a:p>
        </p:txBody>
      </p:sp>
    </p:spTree>
    <p:extLst>
      <p:ext uri="{BB962C8B-B14F-4D97-AF65-F5344CB8AC3E}">
        <p14:creationId xmlns:p14="http://schemas.microsoft.com/office/powerpoint/2010/main" val="10529256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243900" y="-442621"/>
            <a:ext cx="6934200" cy="1371601"/>
          </a:xfrm>
        </p:spPr>
        <p:txBody>
          <a:bodyPr/>
          <a:lstStyle/>
          <a:p>
            <a:r>
              <a:rPr lang="en-GB" altLang="en-US" sz="4000" dirty="0" smtClean="0">
                <a:latin typeface="Calibri" panose="020F0502020204030204" pitchFamily="34" charset="0"/>
              </a:rPr>
              <a:t>Multi-Model Ensemble</a:t>
            </a:r>
          </a:p>
        </p:txBody>
      </p:sp>
      <p:sp>
        <p:nvSpPr>
          <p:cNvPr id="22531" name="Rectangle 3"/>
          <p:cNvSpPr>
            <a:spLocks noGrp="1" noChangeArrowheads="1"/>
          </p:cNvSpPr>
          <p:nvPr>
            <p:ph type="body" idx="4294967295"/>
          </p:nvPr>
        </p:nvSpPr>
        <p:spPr>
          <a:xfrm>
            <a:off x="237259" y="1544638"/>
            <a:ext cx="7632700" cy="4751387"/>
          </a:xfrm>
        </p:spPr>
        <p:txBody>
          <a:bodyPr/>
          <a:lstStyle/>
          <a:p>
            <a:r>
              <a:rPr lang="en-GB" altLang="en-US" sz="2400" dirty="0" smtClean="0">
                <a:latin typeface="Calibri" panose="020F0502020204030204" pitchFamily="34" charset="0"/>
              </a:rPr>
              <a:t>A collection of the world’s climate models, sometimes called an </a:t>
            </a:r>
          </a:p>
          <a:p>
            <a:r>
              <a:rPr lang="en-GB" altLang="en-US" sz="2400" dirty="0" smtClean="0">
                <a:latin typeface="Calibri" panose="020F0502020204030204" pitchFamily="34" charset="0"/>
              </a:rPr>
              <a:t>“ensemble of opportunity”.</a:t>
            </a:r>
          </a:p>
          <a:p>
            <a:endParaRPr lang="en-GB" altLang="en-US" sz="2400" dirty="0" smtClean="0">
              <a:latin typeface="Calibri" panose="020F0502020204030204" pitchFamily="34" charset="0"/>
            </a:endParaRPr>
          </a:p>
          <a:p>
            <a:r>
              <a:rPr lang="en-GB" altLang="en-US" sz="2400" dirty="0" smtClean="0">
                <a:latin typeface="Calibri" panose="020F0502020204030204" pitchFamily="34" charset="0"/>
              </a:rPr>
              <a:t>Currently coordinated by projects like CMIP-Coupled Model </a:t>
            </a:r>
          </a:p>
          <a:p>
            <a:r>
              <a:rPr lang="en-GB" altLang="en-US" sz="2400" dirty="0" err="1" smtClean="0">
                <a:latin typeface="Calibri" panose="020F0502020204030204" pitchFamily="34" charset="0"/>
              </a:rPr>
              <a:t>Intercomparison</a:t>
            </a:r>
            <a:r>
              <a:rPr lang="en-GB" altLang="en-US" sz="2400" dirty="0" smtClean="0">
                <a:latin typeface="Calibri" panose="020F0502020204030204" pitchFamily="34" charset="0"/>
              </a:rPr>
              <a:t> Project and housed at PCMDI, California, </a:t>
            </a:r>
          </a:p>
          <a:p>
            <a:r>
              <a:rPr lang="en-GB" altLang="en-US" sz="2400" dirty="0" smtClean="0">
                <a:latin typeface="Calibri" panose="020F0502020204030204" pitchFamily="34" charset="0"/>
              </a:rPr>
              <a:t>PMIP (LSCE, France).</a:t>
            </a:r>
          </a:p>
          <a:p>
            <a:endParaRPr lang="en-GB" altLang="en-US" sz="2400" dirty="0" smtClean="0">
              <a:latin typeface="Calibri" panose="020F0502020204030204" pitchFamily="34" charset="0"/>
            </a:endParaRPr>
          </a:p>
          <a:p>
            <a:r>
              <a:rPr lang="en-GB" altLang="en-US" sz="2400" dirty="0" smtClean="0">
                <a:latin typeface="Calibri" panose="020F0502020204030204" pitchFamily="34" charset="0"/>
              </a:rPr>
              <a:t>A relatively large “gene-pool” of possible models, although it is </a:t>
            </a:r>
          </a:p>
          <a:p>
            <a:r>
              <a:rPr lang="en-GB" altLang="en-US" sz="2400" dirty="0">
                <a:latin typeface="Calibri" panose="020F0502020204030204" pitchFamily="34" charset="0"/>
              </a:rPr>
              <a:t>c</a:t>
            </a:r>
            <a:r>
              <a:rPr lang="en-GB" altLang="en-US" sz="2400" dirty="0" smtClean="0">
                <a:latin typeface="Calibri" panose="020F0502020204030204" pitchFamily="34" charset="0"/>
              </a:rPr>
              <a:t>ommon to share some components</a:t>
            </a:r>
          </a:p>
          <a:p>
            <a:endParaRPr lang="en-GB" altLang="en-US" sz="2400" dirty="0" smtClean="0">
              <a:latin typeface="Calibri" panose="020F0502020204030204" pitchFamily="34" charset="0"/>
            </a:endParaRPr>
          </a:p>
          <a:p>
            <a:r>
              <a:rPr lang="en-GB" altLang="en-US" sz="2400" dirty="0" smtClean="0">
                <a:latin typeface="Calibri" panose="020F0502020204030204" pitchFamily="34" charset="0"/>
              </a:rPr>
              <a:t>Models are “tuned” to reproduce observed data – although </a:t>
            </a:r>
          </a:p>
          <a:p>
            <a:r>
              <a:rPr lang="en-GB" altLang="en-US" sz="2400" dirty="0" smtClean="0">
                <a:latin typeface="Calibri" panose="020F0502020204030204" pitchFamily="34" charset="0"/>
              </a:rPr>
              <a:t>formal tuning is not performed</a:t>
            </a:r>
          </a:p>
          <a:p>
            <a:endParaRPr lang="en-GB" altLang="en-US" sz="2400" dirty="0" smtClean="0">
              <a:latin typeface="Calibri" panose="020F0502020204030204" pitchFamily="34" charset="0"/>
            </a:endParaRPr>
          </a:p>
        </p:txBody>
      </p:sp>
    </p:spTree>
    <p:extLst>
      <p:ext uri="{BB962C8B-B14F-4D97-AF65-F5344CB8AC3E}">
        <p14:creationId xmlns:p14="http://schemas.microsoft.com/office/powerpoint/2010/main" val="22634348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9045" y="842479"/>
            <a:ext cx="6298060" cy="523220"/>
          </a:xfrm>
          <a:prstGeom prst="rect">
            <a:avLst/>
          </a:prstGeom>
          <a:noFill/>
        </p:spPr>
        <p:txBody>
          <a:bodyPr wrap="square" rtlCol="0">
            <a:spAutoFit/>
          </a:bodyPr>
          <a:lstStyle/>
          <a:p>
            <a:r>
              <a:rPr lang="en-US" sz="2800" b="1" dirty="0" smtClean="0">
                <a:latin typeface="Arial" charset="0"/>
                <a:ea typeface="Arial" charset="0"/>
                <a:cs typeface="Arial" charset="0"/>
              </a:rPr>
              <a:t>Faculties </a:t>
            </a:r>
            <a:endParaRPr lang="en-US" sz="1100" b="1" dirty="0">
              <a:latin typeface="Arial" charset="0"/>
              <a:ea typeface="Arial" charset="0"/>
              <a:cs typeface="Arial" charset="0"/>
            </a:endParaRPr>
          </a:p>
        </p:txBody>
      </p:sp>
      <p:sp>
        <p:nvSpPr>
          <p:cNvPr id="35" name="TextBox 34"/>
          <p:cNvSpPr txBox="1"/>
          <p:nvPr/>
        </p:nvSpPr>
        <p:spPr>
          <a:xfrm>
            <a:off x="401975" y="1561341"/>
            <a:ext cx="3086100" cy="4893647"/>
          </a:xfrm>
          <a:prstGeom prst="rect">
            <a:avLst/>
          </a:prstGeom>
          <a:noFill/>
        </p:spPr>
        <p:txBody>
          <a:bodyPr wrap="square" numCol="1" rtlCol="0">
            <a:spAutoFit/>
          </a:bodyPr>
          <a:lstStyle/>
          <a:p>
            <a:pPr>
              <a:spcAft>
                <a:spcPts val="1200"/>
              </a:spcAft>
            </a:pPr>
            <a:r>
              <a:rPr lang="en-GB" sz="2000" dirty="0" smtClean="0">
                <a:latin typeface="Arial" panose="020B0604020202020204" pitchFamily="34" charset="0"/>
                <a:cs typeface="Arial" panose="020B0604020202020204" pitchFamily="34" charset="0"/>
              </a:rPr>
              <a:t>Faculties</a:t>
            </a:r>
          </a:p>
          <a:p>
            <a:pPr marL="285750" indent="-285750">
              <a:spcAft>
                <a:spcPts val="1200"/>
              </a:spcAft>
              <a:buFont typeface="Arial" panose="020B0604020202020204" pitchFamily="34" charset="0"/>
              <a:buChar char="•"/>
            </a:pPr>
            <a:r>
              <a:rPr lang="en-GB" sz="1600" dirty="0" smtClean="0">
                <a:latin typeface="Arial" panose="020B0604020202020204" pitchFamily="34" charset="0"/>
                <a:cs typeface="Arial" panose="020B0604020202020204" pitchFamily="34" charset="0"/>
              </a:rPr>
              <a:t>Arts</a:t>
            </a:r>
          </a:p>
          <a:p>
            <a:pPr marL="285750" indent="-285750">
              <a:spcAft>
                <a:spcPts val="1200"/>
              </a:spcAft>
              <a:buFont typeface="Arial" panose="020B0604020202020204" pitchFamily="34" charset="0"/>
              <a:buChar char="•"/>
            </a:pPr>
            <a:r>
              <a:rPr lang="en-GB" sz="1600" dirty="0" smtClean="0">
                <a:latin typeface="Arial" panose="020B0604020202020204" pitchFamily="34" charset="0"/>
                <a:cs typeface="Arial" panose="020B0604020202020204" pitchFamily="34" charset="0"/>
              </a:rPr>
              <a:t>Business</a:t>
            </a:r>
          </a:p>
          <a:p>
            <a:pPr marL="285750" indent="-285750">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Biological Sciences</a:t>
            </a:r>
          </a:p>
          <a:p>
            <a:pPr marL="285750" indent="-285750">
              <a:spcAft>
                <a:spcPts val="1200"/>
              </a:spcAft>
              <a:buFont typeface="Arial" panose="020B0604020202020204" pitchFamily="34" charset="0"/>
              <a:buChar char="•"/>
            </a:pPr>
            <a:r>
              <a:rPr lang="en-GB" sz="1600" dirty="0" smtClean="0">
                <a:latin typeface="Arial" panose="020B0604020202020204" pitchFamily="34" charset="0"/>
                <a:cs typeface="Arial" panose="020B0604020202020204" pitchFamily="34" charset="0"/>
              </a:rPr>
              <a:t>Education, Social Sciences and Law</a:t>
            </a:r>
          </a:p>
          <a:p>
            <a:pPr marL="285750" indent="-285750">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Engineering</a:t>
            </a:r>
          </a:p>
          <a:p>
            <a:pPr marL="285750" indent="-285750">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Environment</a:t>
            </a:r>
          </a:p>
          <a:p>
            <a:pPr marL="285750" indent="-285750">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Mathematics and </a:t>
            </a:r>
            <a:r>
              <a:rPr lang="en-GB" sz="1600" dirty="0" smtClean="0">
                <a:latin typeface="Arial" panose="020B0604020202020204" pitchFamily="34" charset="0"/>
                <a:cs typeface="Arial" panose="020B0604020202020204" pitchFamily="34" charset="0"/>
              </a:rPr>
              <a:t>Physical </a:t>
            </a:r>
            <a:r>
              <a:rPr lang="en-GB" sz="1600" dirty="0">
                <a:latin typeface="Arial" panose="020B0604020202020204" pitchFamily="34" charset="0"/>
                <a:cs typeface="Arial" panose="020B0604020202020204" pitchFamily="34" charset="0"/>
              </a:rPr>
              <a:t>Sciences</a:t>
            </a:r>
          </a:p>
          <a:p>
            <a:pPr marL="285750" indent="-285750">
              <a:spcAft>
                <a:spcPts val="1200"/>
              </a:spcAft>
              <a:buFont typeface="Arial" panose="020B0604020202020204" pitchFamily="34" charset="0"/>
              <a:buChar char="•"/>
            </a:pPr>
            <a:r>
              <a:rPr lang="en-GB" sz="1600" dirty="0">
                <a:latin typeface="Arial" panose="020B0604020202020204" pitchFamily="34" charset="0"/>
                <a:cs typeface="Arial" panose="020B0604020202020204" pitchFamily="34" charset="0"/>
              </a:rPr>
              <a:t>Medicine and Health</a:t>
            </a:r>
          </a:p>
          <a:p>
            <a:pPr marL="285750" indent="-285750">
              <a:spcAft>
                <a:spcPts val="1200"/>
              </a:spcAft>
              <a:buFont typeface="Arial" panose="020B0604020202020204" pitchFamily="34" charset="0"/>
              <a:buChar char="•"/>
            </a:pPr>
            <a:r>
              <a:rPr lang="en-GB" sz="1600" dirty="0" smtClean="0">
                <a:latin typeface="Arial" panose="020B0604020202020204" pitchFamily="34" charset="0"/>
                <a:cs typeface="Arial" panose="020B0604020202020204" pitchFamily="34" charset="0"/>
              </a:rPr>
              <a:t>Performance, Visual Arts and Communications </a:t>
            </a:r>
            <a:endParaRPr lang="en-GB" sz="1600" dirty="0">
              <a:latin typeface="Arial" panose="020B0604020202020204" pitchFamily="34" charset="0"/>
              <a:cs typeface="Arial" panose="020B0604020202020204" pitchFamily="34" charset="0"/>
            </a:endParaRPr>
          </a:p>
        </p:txBody>
      </p:sp>
      <p:sp>
        <p:nvSpPr>
          <p:cNvPr id="36" name="TextBox 35"/>
          <p:cNvSpPr txBox="1"/>
          <p:nvPr/>
        </p:nvSpPr>
        <p:spPr>
          <a:xfrm>
            <a:off x="3841750" y="3416300"/>
            <a:ext cx="4914900" cy="3308598"/>
          </a:xfrm>
          <a:prstGeom prst="rect">
            <a:avLst/>
          </a:prstGeom>
          <a:solidFill>
            <a:schemeClr val="accent3">
              <a:lumMod val="20000"/>
              <a:lumOff val="80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dirty="0" smtClean="0">
                <a:latin typeface="Arial" panose="020B0604020202020204" pitchFamily="34" charset="0"/>
                <a:cs typeface="Arial" panose="020B0604020202020204" pitchFamily="34" charset="0"/>
              </a:rPr>
              <a:t>Faculty of Environment</a:t>
            </a:r>
          </a:p>
          <a:p>
            <a:endParaRPr lang="en-GB" sz="1600" dirty="0" smtClean="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sz="1200" dirty="0" smtClean="0">
                <a:latin typeface="Arial" panose="020B0604020202020204" pitchFamily="34" charset="0"/>
                <a:cs typeface="Arial" panose="020B0604020202020204" pitchFamily="34" charset="0"/>
              </a:rPr>
              <a:t>Composed of the School of Earth and Environment, School of Geography and the Institute for Transport Studies</a:t>
            </a:r>
            <a:r>
              <a:rPr lang="en-GB" sz="1200" dirty="0" smtClean="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GB" sz="1200" dirty="0" smtClean="0">
                <a:latin typeface="Arial" panose="020B0604020202020204" pitchFamily="34" charset="0"/>
                <a:cs typeface="Arial" panose="020B0604020202020204" pitchFamily="34" charset="0"/>
              </a:rPr>
              <a:t>Connected to several major cross University initiatives in:</a:t>
            </a:r>
          </a:p>
          <a:p>
            <a:pPr marL="742950" lvl="1" indent="-285750">
              <a:spcAft>
                <a:spcPts val="600"/>
              </a:spcAft>
              <a:buFont typeface="Arial" panose="020B0604020202020204" pitchFamily="34" charset="0"/>
              <a:buChar char="•"/>
            </a:pPr>
            <a:r>
              <a:rPr lang="en-GB" sz="1200" dirty="0" smtClean="0">
                <a:latin typeface="Arial" panose="020B0604020202020204" pitchFamily="34" charset="0"/>
                <a:cs typeface="Arial" panose="020B0604020202020204" pitchFamily="34" charset="0"/>
              </a:rPr>
              <a:t>Water</a:t>
            </a:r>
          </a:p>
          <a:p>
            <a:pPr marL="742950" lvl="1" indent="-285750">
              <a:spcAft>
                <a:spcPts val="600"/>
              </a:spcAft>
              <a:buFont typeface="Arial" panose="020B0604020202020204" pitchFamily="34" charset="0"/>
              <a:buChar char="•"/>
            </a:pPr>
            <a:r>
              <a:rPr lang="en-GB" sz="1200" dirty="0" smtClean="0">
                <a:latin typeface="Arial" panose="020B0604020202020204" pitchFamily="34" charset="0"/>
                <a:cs typeface="Arial" panose="020B0604020202020204" pitchFamily="34" charset="0"/>
              </a:rPr>
              <a:t>Food</a:t>
            </a:r>
          </a:p>
          <a:p>
            <a:pPr marL="742950" lvl="1" indent="-285750">
              <a:spcAft>
                <a:spcPts val="600"/>
              </a:spcAft>
              <a:buFont typeface="Arial" panose="020B0604020202020204" pitchFamily="34" charset="0"/>
              <a:buChar char="•"/>
            </a:pPr>
            <a:r>
              <a:rPr lang="en-GB" sz="1200" dirty="0" smtClean="0">
                <a:latin typeface="Arial" panose="020B0604020202020204" pitchFamily="34" charset="0"/>
                <a:cs typeface="Arial" panose="020B0604020202020204" pitchFamily="34" charset="0"/>
              </a:rPr>
              <a:t>Energy</a:t>
            </a:r>
          </a:p>
          <a:p>
            <a:pPr marL="742950" lvl="1" indent="-285750">
              <a:spcAft>
                <a:spcPts val="600"/>
              </a:spcAft>
              <a:buFont typeface="Arial" panose="020B0604020202020204" pitchFamily="34" charset="0"/>
              <a:buChar char="•"/>
            </a:pPr>
            <a:r>
              <a:rPr lang="en-GB" sz="1200" dirty="0" smtClean="0">
                <a:latin typeface="Arial" panose="020B0604020202020204" pitchFamily="34" charset="0"/>
                <a:cs typeface="Arial" panose="020B0604020202020204" pitchFamily="34" charset="0"/>
              </a:rPr>
              <a:t>Climate Change</a:t>
            </a:r>
          </a:p>
          <a:p>
            <a:pPr marL="742950" lvl="1" indent="-285750">
              <a:spcAft>
                <a:spcPts val="600"/>
              </a:spcAft>
              <a:buFont typeface="Arial" panose="020B0604020202020204" pitchFamily="34" charset="0"/>
              <a:buChar char="•"/>
            </a:pPr>
            <a:r>
              <a:rPr lang="en-GB" sz="1200" dirty="0" smtClean="0">
                <a:latin typeface="Arial" panose="020B0604020202020204" pitchFamily="34" charset="0"/>
                <a:cs typeface="Arial" panose="020B0604020202020204" pitchFamily="34" charset="0"/>
              </a:rPr>
              <a:t>Sustainable Cities</a:t>
            </a:r>
          </a:p>
          <a:p>
            <a:pPr marL="742950" lvl="1" indent="-285750">
              <a:spcAft>
                <a:spcPts val="600"/>
              </a:spcAft>
              <a:buFont typeface="Arial" panose="020B0604020202020204" pitchFamily="34" charset="0"/>
              <a:buChar char="•"/>
            </a:pPr>
            <a:r>
              <a:rPr lang="en-GB" sz="1200" dirty="0" smtClean="0">
                <a:latin typeface="Arial" panose="020B0604020202020204" pitchFamily="34" charset="0"/>
                <a:cs typeface="Arial" panose="020B0604020202020204" pitchFamily="34" charset="0"/>
              </a:rPr>
              <a:t>Petroleum Geology.</a:t>
            </a:r>
            <a:endParaRPr lang="en-GB" sz="12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endParaRPr lang="en-GB" sz="12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274" y="1590548"/>
            <a:ext cx="4913376" cy="1670304"/>
          </a:xfrm>
          <a:prstGeom prst="rect">
            <a:avLst/>
          </a:prstGeom>
        </p:spPr>
      </p:pic>
      <p:cxnSp>
        <p:nvCxnSpPr>
          <p:cNvPr id="4" name="Straight Connector 3"/>
          <p:cNvCxnSpPr/>
          <p:nvPr/>
        </p:nvCxnSpPr>
        <p:spPr>
          <a:xfrm flipV="1">
            <a:off x="2031101" y="3416300"/>
            <a:ext cx="1683143" cy="945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31101" y="4499172"/>
            <a:ext cx="1683143" cy="18449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5161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51186" y="-325454"/>
            <a:ext cx="6934200" cy="1371601"/>
          </a:xfrm>
        </p:spPr>
        <p:txBody>
          <a:bodyPr/>
          <a:lstStyle/>
          <a:p>
            <a:r>
              <a:rPr lang="en-GB" altLang="en-US" sz="4000" dirty="0" smtClean="0">
                <a:latin typeface="Calibri" panose="020F0502020204030204" pitchFamily="34" charset="0"/>
              </a:rPr>
              <a:t>Perturbed Physics Ensemble</a:t>
            </a:r>
          </a:p>
        </p:txBody>
      </p:sp>
      <p:sp>
        <p:nvSpPr>
          <p:cNvPr id="23555" name="Rectangle 3"/>
          <p:cNvSpPr>
            <a:spLocks noGrp="1" noChangeArrowheads="1"/>
          </p:cNvSpPr>
          <p:nvPr>
            <p:ph type="body" idx="4294967295"/>
          </p:nvPr>
        </p:nvSpPr>
        <p:spPr>
          <a:xfrm>
            <a:off x="191944" y="1196975"/>
            <a:ext cx="8835698" cy="4751388"/>
          </a:xfrm>
        </p:spPr>
        <p:txBody>
          <a:bodyPr/>
          <a:lstStyle/>
          <a:p>
            <a:endParaRPr lang="en-GB" altLang="en-US" sz="2800" dirty="0" smtClean="0">
              <a:latin typeface="Calibri" panose="020F0502020204030204" pitchFamily="34" charset="0"/>
            </a:endParaRPr>
          </a:p>
          <a:p>
            <a:r>
              <a:rPr lang="en-GB" altLang="en-US" sz="2800" dirty="0" smtClean="0">
                <a:latin typeface="Calibri" panose="020F0502020204030204" pitchFamily="34" charset="0"/>
              </a:rPr>
              <a:t>Take one model structure and perturb uncertain parameters </a:t>
            </a:r>
          </a:p>
          <a:p>
            <a:r>
              <a:rPr lang="en-GB" altLang="en-US" sz="2800" dirty="0" smtClean="0">
                <a:latin typeface="Calibri" panose="020F0502020204030204" pitchFamily="34" charset="0"/>
              </a:rPr>
              <a:t>and possible switch in/out different subroutines.</a:t>
            </a:r>
          </a:p>
          <a:p>
            <a:endParaRPr lang="en-GB" altLang="en-US" sz="2800" dirty="0" smtClean="0">
              <a:latin typeface="Calibri" panose="020F0502020204030204" pitchFamily="34" charset="0"/>
            </a:endParaRPr>
          </a:p>
          <a:p>
            <a:r>
              <a:rPr lang="en-GB" altLang="en-US" sz="2800" dirty="0" smtClean="0">
                <a:latin typeface="Calibri" panose="020F0502020204030204" pitchFamily="34" charset="0"/>
              </a:rPr>
              <a:t>Can control experimental design, systematically explore and </a:t>
            </a:r>
          </a:p>
          <a:p>
            <a:r>
              <a:rPr lang="en-GB" altLang="en-US" sz="2800" dirty="0" smtClean="0">
                <a:latin typeface="Calibri" panose="020F0502020204030204" pitchFamily="34" charset="0"/>
              </a:rPr>
              <a:t>isolate uncertainties from different components</a:t>
            </a:r>
          </a:p>
          <a:p>
            <a:endParaRPr lang="en-GB" altLang="en-US" sz="2800" dirty="0" smtClean="0">
              <a:latin typeface="Calibri" panose="020F0502020204030204" pitchFamily="34" charset="0"/>
            </a:endParaRPr>
          </a:p>
          <a:p>
            <a:r>
              <a:rPr lang="en-GB" altLang="en-US" sz="2800" dirty="0" smtClean="0">
                <a:latin typeface="Calibri" panose="020F0502020204030204" pitchFamily="34" charset="0"/>
              </a:rPr>
              <a:t>Potential for many more ensemble members</a:t>
            </a:r>
          </a:p>
          <a:p>
            <a:r>
              <a:rPr lang="en-GB" altLang="en-US" sz="2800" dirty="0" smtClean="0">
                <a:latin typeface="Calibri" panose="020F0502020204030204" pitchFamily="34" charset="0"/>
              </a:rPr>
              <a:t>Unable to fully explore “structural” uncertainties</a:t>
            </a:r>
          </a:p>
          <a:p>
            <a:endParaRPr lang="en-GB" altLang="en-US" sz="2800" dirty="0" smtClean="0">
              <a:latin typeface="Calibri" panose="020F0502020204030204" pitchFamily="34" charset="0"/>
            </a:endParaRPr>
          </a:p>
          <a:p>
            <a:r>
              <a:rPr lang="en-GB" altLang="en-US" sz="2800" dirty="0" smtClean="0">
                <a:latin typeface="Calibri" panose="020F0502020204030204" pitchFamily="34" charset="0"/>
              </a:rPr>
              <a:t>HadCM3 widely used (MOHC and climateprediction.net) but </a:t>
            </a:r>
          </a:p>
          <a:p>
            <a:r>
              <a:rPr lang="en-GB" altLang="en-US" sz="2800" dirty="0" smtClean="0">
                <a:latin typeface="Calibri" panose="020F0502020204030204" pitchFamily="34" charset="0"/>
              </a:rPr>
              <a:t>other modelling groups are dipping their toes in the water</a:t>
            </a:r>
          </a:p>
        </p:txBody>
      </p:sp>
    </p:spTree>
    <p:extLst>
      <p:ext uri="{BB962C8B-B14F-4D97-AF65-F5344CB8AC3E}">
        <p14:creationId xmlns:p14="http://schemas.microsoft.com/office/powerpoint/2010/main" val="41129272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302060" y="-9236"/>
            <a:ext cx="7345651" cy="792018"/>
          </a:xfrm>
        </p:spPr>
        <p:txBody>
          <a:bodyPr/>
          <a:lstStyle/>
          <a:p>
            <a:r>
              <a:rPr lang="en-GB" altLang="en-US" sz="4000" dirty="0" smtClean="0">
                <a:latin typeface="Calibri" panose="020F0502020204030204" pitchFamily="34" charset="0"/>
              </a:rPr>
              <a:t>Comparison of MMEs and PPEs</a:t>
            </a:r>
          </a:p>
        </p:txBody>
      </p:sp>
      <p:pic>
        <p:nvPicPr>
          <p:cNvPr id="25603" name="Picture 3" descr="timeseries_3236"/>
          <p:cNvPicPr>
            <a:picLocks noGrp="1" noChangeAspect="1" noChangeArrowheads="1"/>
          </p:cNvPicPr>
          <p:nvPr>
            <p:ph type="body" idx="4294967295"/>
          </p:nvPr>
        </p:nvPicPr>
        <p:blipFill>
          <a:blip r:embed="rId2" cstate="email">
            <a:extLst>
              <a:ext uri="{28A0092B-C50C-407E-A947-70E740481C1C}">
                <a14:useLocalDpi xmlns:a14="http://schemas.microsoft.com/office/drawing/2010/main" val="0"/>
              </a:ext>
            </a:extLst>
          </a:blip>
          <a:srcRect/>
          <a:stretch>
            <a:fillRect/>
          </a:stretch>
        </p:blipFill>
        <p:spPr>
          <a:xfrm>
            <a:off x="154283" y="1684050"/>
            <a:ext cx="5938837" cy="4751387"/>
          </a:xfrm>
          <a:noFill/>
        </p:spPr>
      </p:pic>
      <p:sp>
        <p:nvSpPr>
          <p:cNvPr id="25604" name="Text Box 5"/>
          <p:cNvSpPr txBox="1">
            <a:spLocks noChangeArrowheads="1"/>
          </p:cNvSpPr>
          <p:nvPr/>
        </p:nvSpPr>
        <p:spPr bwMode="auto">
          <a:xfrm>
            <a:off x="6511352" y="1932572"/>
            <a:ext cx="244792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200">
                <a:solidFill>
                  <a:schemeClr val="tx1"/>
                </a:solidFill>
                <a:latin typeface="Century Gothic" panose="020B0502020202020204" pitchFamily="34" charset="0"/>
                <a:ea typeface="ＭＳ Ｐゴシック" panose="020B0600070205080204" pitchFamily="34" charset="-128"/>
              </a:defRPr>
            </a:lvl1pPr>
            <a:lvl2pPr marL="742950" indent="-285750">
              <a:defRPr sz="2200">
                <a:solidFill>
                  <a:schemeClr val="tx1"/>
                </a:solidFill>
                <a:latin typeface="Century Gothic" panose="020B0502020202020204" pitchFamily="34" charset="0"/>
                <a:ea typeface="ＭＳ Ｐゴシック" panose="020B0600070205080204" pitchFamily="34" charset="-128"/>
              </a:defRPr>
            </a:lvl2pPr>
            <a:lvl3pPr marL="1143000" indent="-228600">
              <a:defRPr sz="2200">
                <a:solidFill>
                  <a:schemeClr val="tx1"/>
                </a:solidFill>
                <a:latin typeface="Century Gothic" panose="020B0502020202020204" pitchFamily="34" charset="0"/>
                <a:ea typeface="ＭＳ Ｐゴシック" panose="020B0600070205080204" pitchFamily="34" charset="-128"/>
              </a:defRPr>
            </a:lvl3pPr>
            <a:lvl4pPr marL="1600200" indent="-228600">
              <a:defRPr sz="2200">
                <a:solidFill>
                  <a:schemeClr val="tx1"/>
                </a:solidFill>
                <a:latin typeface="Century Gothic" panose="020B0502020202020204" pitchFamily="34" charset="0"/>
                <a:ea typeface="ＭＳ Ｐゴシック" panose="020B0600070205080204" pitchFamily="34" charset="-128"/>
              </a:defRPr>
            </a:lvl4pPr>
            <a:lvl5pPr marL="2057400" indent="-228600">
              <a:defRPr sz="22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9pPr>
          </a:lstStyle>
          <a:p>
            <a:r>
              <a:rPr lang="en-GB" altLang="en-US" sz="2400" dirty="0">
                <a:latin typeface="Calibri" panose="020F0502020204030204" pitchFamily="34" charset="0"/>
              </a:rPr>
              <a:t>Global mean temperature change in MMEs and PPEs under different scenarios</a:t>
            </a:r>
          </a:p>
          <a:p>
            <a:endParaRPr lang="en-GB" altLang="en-US" sz="2400" dirty="0">
              <a:latin typeface="Calibri" panose="020F0502020204030204" pitchFamily="34" charset="0"/>
            </a:endParaRPr>
          </a:p>
          <a:p>
            <a:r>
              <a:rPr lang="en-GB" altLang="en-US" sz="2400" dirty="0">
                <a:latin typeface="Calibri" panose="020F0502020204030204" pitchFamily="34" charset="0"/>
              </a:rPr>
              <a:t>PPEs capable of sampling global response uncertainties</a:t>
            </a:r>
          </a:p>
        </p:txBody>
      </p:sp>
    </p:spTree>
    <p:extLst>
      <p:ext uri="{BB962C8B-B14F-4D97-AF65-F5344CB8AC3E}">
        <p14:creationId xmlns:p14="http://schemas.microsoft.com/office/powerpoint/2010/main" val="372905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Text Box 4"/>
          <p:cNvSpPr txBox="1">
            <a:spLocks noChangeArrowheads="1"/>
          </p:cNvSpPr>
          <p:nvPr/>
        </p:nvSpPr>
        <p:spPr bwMode="auto">
          <a:xfrm>
            <a:off x="0" y="236754"/>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GB" altLang="en-US" sz="3200" dirty="0" smtClean="0">
                <a:latin typeface="Arial" panose="020B0604020202020204" pitchFamily="34" charset="0"/>
              </a:rPr>
              <a:t>Cretaceous </a:t>
            </a:r>
            <a:r>
              <a:rPr lang="en-GB" altLang="en-US" sz="3200" dirty="0">
                <a:latin typeface="Arial" panose="020B0604020202020204" pitchFamily="34" charset="0"/>
              </a:rPr>
              <a:t>Climates &amp; Ice-Sheets</a:t>
            </a:r>
          </a:p>
        </p:txBody>
      </p:sp>
      <p:sp>
        <p:nvSpPr>
          <p:cNvPr id="290826" name="Text Box 10"/>
          <p:cNvSpPr txBox="1">
            <a:spLocks noChangeArrowheads="1"/>
          </p:cNvSpPr>
          <p:nvPr/>
        </p:nvSpPr>
        <p:spPr bwMode="auto">
          <a:xfrm>
            <a:off x="5791200" y="2514600"/>
            <a:ext cx="3200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GB" altLang="en-US" sz="2800" dirty="0" err="1"/>
              <a:t>Palaeobotanical</a:t>
            </a:r>
            <a:r>
              <a:rPr lang="en-GB" altLang="en-US" sz="2800" dirty="0"/>
              <a:t> </a:t>
            </a:r>
          </a:p>
          <a:p>
            <a:pPr algn="ctr" eaLnBrk="1" hangingPunct="1">
              <a:defRPr/>
            </a:pPr>
            <a:r>
              <a:rPr lang="en-GB" altLang="en-US" sz="2800" dirty="0"/>
              <a:t>Evidence</a:t>
            </a:r>
          </a:p>
        </p:txBody>
      </p:sp>
      <p:pic>
        <p:nvPicPr>
          <p:cNvPr id="41990" name="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9309" y="1699491"/>
            <a:ext cx="5661891" cy="470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29" name="Text Box 13"/>
          <p:cNvSpPr txBox="1">
            <a:spLocks noChangeArrowheads="1"/>
          </p:cNvSpPr>
          <p:nvPr/>
        </p:nvSpPr>
        <p:spPr bwMode="auto">
          <a:xfrm>
            <a:off x="5791200" y="3733800"/>
            <a:ext cx="289053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GB" altLang="en-GB" sz="1800" i="1" dirty="0"/>
              <a:t>Cretaceous forest 120 </a:t>
            </a:r>
          </a:p>
          <a:p>
            <a:pPr eaLnBrk="1" hangingPunct="1">
              <a:defRPr/>
            </a:pPr>
            <a:r>
              <a:rPr lang="en-GB" altLang="en-GB" sz="1800" i="1" dirty="0"/>
              <a:t>million years ago on the </a:t>
            </a:r>
          </a:p>
          <a:p>
            <a:pPr eaLnBrk="1" hangingPunct="1">
              <a:defRPr/>
            </a:pPr>
            <a:r>
              <a:rPr lang="en-GB" altLang="en-GB" sz="1800" i="1" dirty="0"/>
              <a:t>Antarctic Peninsula.  </a:t>
            </a:r>
          </a:p>
          <a:p>
            <a:pPr eaLnBrk="1" hangingPunct="1">
              <a:defRPr/>
            </a:pPr>
            <a:r>
              <a:rPr lang="en-GB" altLang="en-GB" sz="1800" i="1" dirty="0"/>
              <a:t>reconstruction based </a:t>
            </a:r>
          </a:p>
          <a:p>
            <a:pPr eaLnBrk="1" hangingPunct="1">
              <a:defRPr/>
            </a:pPr>
            <a:r>
              <a:rPr lang="en-GB" altLang="en-GB" sz="1800" i="1" dirty="0"/>
              <a:t>on PhD of Jodie Howe, </a:t>
            </a:r>
          </a:p>
          <a:p>
            <a:pPr eaLnBrk="1" hangingPunct="1">
              <a:defRPr/>
            </a:pPr>
            <a:r>
              <a:rPr lang="en-GB" altLang="en-GB" sz="1800" i="1" dirty="0"/>
              <a:t>University of Leeds/BAS, </a:t>
            </a:r>
          </a:p>
          <a:p>
            <a:pPr eaLnBrk="1" hangingPunct="1">
              <a:defRPr/>
            </a:pPr>
            <a:r>
              <a:rPr lang="en-GB" altLang="en-GB" sz="1800" i="1" dirty="0"/>
              <a:t>painted by Robert Nichols.</a:t>
            </a:r>
          </a:p>
          <a:p>
            <a:pPr eaLnBrk="1" hangingPunct="1">
              <a:defRPr/>
            </a:pPr>
            <a:endParaRPr lang="en-GB" altLang="en-GB" sz="1800" dirty="0"/>
          </a:p>
          <a:p>
            <a:pPr eaLnBrk="1" hangingPunct="1">
              <a:defRPr/>
            </a:pPr>
            <a:endParaRPr lang="en-GB" altLang="en-US" b="0" dirty="0">
              <a:latin typeface="Times New Roman" panose="02020603050405020304" pitchFamily="18" charset="0"/>
            </a:endParaRPr>
          </a:p>
        </p:txBody>
      </p:sp>
    </p:spTree>
    <p:extLst>
      <p:ext uri="{BB962C8B-B14F-4D97-AF65-F5344CB8AC3E}">
        <p14:creationId xmlns:p14="http://schemas.microsoft.com/office/powerpoint/2010/main" val="32824175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449701" y="51440"/>
            <a:ext cx="7353300" cy="954107"/>
          </a:xfrm>
          <a:prstGeom prst="rect">
            <a:avLst/>
          </a:prstGeom>
          <a:noFill/>
          <a:ln>
            <a:noFill/>
          </a:ln>
          <a:effec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spcBef>
                <a:spcPct val="50000"/>
              </a:spcBef>
            </a:pPr>
            <a:r>
              <a:rPr lang="en-GB" altLang="en-US" sz="2800" b="0" dirty="0">
                <a:latin typeface="+mn-lt"/>
              </a:rPr>
              <a:t>Evidence for large, rapid sea-level changes (Miller et al., 2005) </a:t>
            </a:r>
          </a:p>
        </p:txBody>
      </p:sp>
      <p:sp>
        <p:nvSpPr>
          <p:cNvPr id="44038" name="Text Box 4"/>
          <p:cNvSpPr txBox="1">
            <a:spLocks noChangeArrowheads="1"/>
          </p:cNvSpPr>
          <p:nvPr/>
        </p:nvSpPr>
        <p:spPr bwMode="auto">
          <a:xfrm>
            <a:off x="4953000" y="1690251"/>
            <a:ext cx="3581400" cy="2154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spcBef>
                <a:spcPct val="50000"/>
              </a:spcBef>
              <a:buFontTx/>
              <a:buChar char="•"/>
            </a:pPr>
            <a:r>
              <a:rPr lang="en-GB" altLang="en-US" sz="1800" b="0">
                <a:latin typeface="Times New Roman" panose="02020603050405020304" pitchFamily="18" charset="0"/>
              </a:rPr>
              <a:t>  Evidence for eustatic nature</a:t>
            </a:r>
          </a:p>
          <a:p>
            <a:pPr eaLnBrk="1" hangingPunct="1">
              <a:spcBef>
                <a:spcPct val="50000"/>
              </a:spcBef>
              <a:buFontTx/>
              <a:buChar char="•"/>
            </a:pPr>
            <a:r>
              <a:rPr lang="en-GB" altLang="en-US" sz="1800" b="0">
                <a:latin typeface="Times New Roman" panose="02020603050405020304" pitchFamily="18" charset="0"/>
              </a:rPr>
              <a:t>  Pace and magnitude suggest glacial origin.</a:t>
            </a:r>
          </a:p>
          <a:p>
            <a:pPr eaLnBrk="1" hangingPunct="1">
              <a:spcBef>
                <a:spcPct val="50000"/>
              </a:spcBef>
              <a:buFontTx/>
              <a:buChar char="•"/>
            </a:pPr>
            <a:r>
              <a:rPr lang="en-GB" altLang="en-US" sz="1800" b="0">
                <a:latin typeface="Times New Roman" panose="02020603050405020304" pitchFamily="18" charset="0"/>
              </a:rPr>
              <a:t> Suggest moderate-sized ice sheets (5 - 10 × 10</a:t>
            </a:r>
            <a:r>
              <a:rPr lang="en-GB" altLang="en-US" sz="1800" b="0" baseline="30000">
                <a:latin typeface="Times New Roman" panose="02020603050405020304" pitchFamily="18" charset="0"/>
              </a:rPr>
              <a:t>6</a:t>
            </a:r>
            <a:r>
              <a:rPr lang="en-GB" altLang="en-US" sz="1800" b="0">
                <a:latin typeface="Times New Roman" panose="02020603050405020304" pitchFamily="18" charset="0"/>
              </a:rPr>
              <a:t> km</a:t>
            </a:r>
            <a:r>
              <a:rPr lang="en-GB" altLang="en-US" sz="1800" b="0" baseline="30000">
                <a:latin typeface="Times New Roman" panose="02020603050405020304" pitchFamily="18" charset="0"/>
              </a:rPr>
              <a:t>3</a:t>
            </a:r>
            <a:r>
              <a:rPr lang="en-GB" altLang="en-US" sz="1800" b="0">
                <a:latin typeface="Times New Roman" panose="02020603050405020304" pitchFamily="18" charset="0"/>
              </a:rPr>
              <a:t> ).</a:t>
            </a:r>
          </a:p>
          <a:p>
            <a:pPr eaLnBrk="1" hangingPunct="1">
              <a:spcBef>
                <a:spcPct val="50000"/>
              </a:spcBef>
              <a:buFontTx/>
              <a:buChar char="•"/>
            </a:pPr>
            <a:r>
              <a:rPr lang="en-GB" altLang="en-US" sz="1800" b="0">
                <a:latin typeface="Times New Roman" panose="02020603050405020304" pitchFamily="18" charset="0"/>
              </a:rPr>
              <a:t>  Paced by Milankovitch forcing.</a:t>
            </a:r>
          </a:p>
        </p:txBody>
      </p:sp>
      <p:grpSp>
        <p:nvGrpSpPr>
          <p:cNvPr id="44039" name="Group 5"/>
          <p:cNvGrpSpPr>
            <a:grpSpLocks/>
          </p:cNvGrpSpPr>
          <p:nvPr/>
        </p:nvGrpSpPr>
        <p:grpSpPr bwMode="auto">
          <a:xfrm>
            <a:off x="376385" y="1547082"/>
            <a:ext cx="4267200" cy="2819400"/>
            <a:chOff x="96" y="168"/>
            <a:chExt cx="3552" cy="2024"/>
          </a:xfrm>
        </p:grpSpPr>
        <p:pic>
          <p:nvPicPr>
            <p:cNvPr id="44040"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r="7164"/>
            <a:stretch>
              <a:fillRect/>
            </a:stretch>
          </p:blipFill>
          <p:spPr bwMode="auto">
            <a:xfrm>
              <a:off x="96" y="168"/>
              <a:ext cx="3552" cy="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063" name="Oval 7"/>
            <p:cNvSpPr>
              <a:spLocks noChangeArrowheads="1"/>
            </p:cNvSpPr>
            <p:nvPr/>
          </p:nvSpPr>
          <p:spPr bwMode="auto">
            <a:xfrm rot="-2134803">
              <a:off x="2731" y="853"/>
              <a:ext cx="385" cy="92"/>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GB">
                <a:effectLst>
                  <a:outerShdw blurRad="38100" dist="38100" dir="2700000" algn="tl">
                    <a:srgbClr val="000000">
                      <a:alpha val="43137"/>
                    </a:srgbClr>
                  </a:outerShdw>
                </a:effectLst>
              </a:endParaRPr>
            </a:p>
          </p:txBody>
        </p:sp>
        <p:sp>
          <p:nvSpPr>
            <p:cNvPr id="301064" name="Oval 8"/>
            <p:cNvSpPr>
              <a:spLocks noChangeArrowheads="1"/>
            </p:cNvSpPr>
            <p:nvPr/>
          </p:nvSpPr>
          <p:spPr bwMode="auto">
            <a:xfrm rot="-2134803">
              <a:off x="2707" y="1125"/>
              <a:ext cx="385" cy="91"/>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GB">
                <a:effectLst>
                  <a:outerShdw blurRad="38100" dist="38100" dir="2700000" algn="tl">
                    <a:srgbClr val="000000">
                      <a:alpha val="43137"/>
                    </a:srgbClr>
                  </a:outerShdw>
                </a:effectLst>
              </a:endParaRPr>
            </a:p>
          </p:txBody>
        </p:sp>
      </p:grpSp>
      <p:sp>
        <p:nvSpPr>
          <p:cNvPr id="44036" name="Text Box 9"/>
          <p:cNvSpPr txBox="1">
            <a:spLocks noChangeArrowheads="1"/>
          </p:cNvSpPr>
          <p:nvPr/>
        </p:nvSpPr>
        <p:spPr bwMode="auto">
          <a:xfrm>
            <a:off x="228600" y="4717468"/>
            <a:ext cx="4343400" cy="190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spcBef>
                <a:spcPct val="50000"/>
              </a:spcBef>
            </a:pPr>
            <a:r>
              <a:rPr lang="en-GB" altLang="en-US" sz="2000" b="0" dirty="0">
                <a:latin typeface="Times New Roman" panose="02020603050405020304" pitchFamily="18" charset="0"/>
              </a:rPr>
              <a:t>CO</a:t>
            </a:r>
            <a:r>
              <a:rPr lang="en-GB" altLang="en-US" sz="2000" b="0" baseline="-25000" dirty="0">
                <a:latin typeface="Times New Roman" panose="02020603050405020304" pitchFamily="18" charset="0"/>
              </a:rPr>
              <a:t>2</a:t>
            </a:r>
            <a:r>
              <a:rPr lang="en-GB" altLang="en-US" sz="2000" b="0" dirty="0">
                <a:latin typeface="Times New Roman" panose="02020603050405020304" pitchFamily="18" charset="0"/>
              </a:rPr>
              <a:t> levels through the </a:t>
            </a:r>
            <a:r>
              <a:rPr lang="en-GB" altLang="en-US" sz="2000" b="0" dirty="0" err="1">
                <a:latin typeface="Times New Roman" panose="02020603050405020304" pitchFamily="18" charset="0"/>
              </a:rPr>
              <a:t>Maastrichtian</a:t>
            </a:r>
            <a:endParaRPr lang="en-GB" altLang="en-US" sz="2000" b="0" dirty="0">
              <a:latin typeface="Times New Roman" panose="02020603050405020304" pitchFamily="18" charset="0"/>
            </a:endParaRPr>
          </a:p>
          <a:p>
            <a:pPr eaLnBrk="1" hangingPunct="1">
              <a:spcBef>
                <a:spcPct val="50000"/>
              </a:spcBef>
              <a:buFontTx/>
              <a:buChar char="•"/>
            </a:pPr>
            <a:r>
              <a:rPr lang="en-GB" altLang="en-US" sz="1800" b="0" dirty="0">
                <a:latin typeface="Times New Roman" panose="02020603050405020304" pitchFamily="18" charset="0"/>
              </a:rPr>
              <a:t>  2 </a:t>
            </a:r>
            <a:r>
              <a:rPr lang="en-GB" altLang="en-US" sz="1800" b="0" i="1" dirty="0">
                <a:latin typeface="Times New Roman" panose="02020603050405020304" pitchFamily="18" charset="0"/>
              </a:rPr>
              <a:t>greenhouse</a:t>
            </a:r>
            <a:r>
              <a:rPr lang="en-GB" altLang="en-US" sz="1800" b="0" dirty="0">
                <a:latin typeface="Times New Roman" panose="02020603050405020304" pitchFamily="18" charset="0"/>
              </a:rPr>
              <a:t> episodes 1000-1400 ppm</a:t>
            </a:r>
          </a:p>
          <a:p>
            <a:pPr eaLnBrk="1" hangingPunct="1">
              <a:spcBef>
                <a:spcPct val="50000"/>
              </a:spcBef>
              <a:buFontTx/>
              <a:buChar char="•"/>
            </a:pPr>
            <a:r>
              <a:rPr lang="en-GB" altLang="en-US" sz="1800" b="0" dirty="0">
                <a:latin typeface="Times New Roman" panose="02020603050405020304" pitchFamily="18" charset="0"/>
              </a:rPr>
              <a:t> But suggestions of CO</a:t>
            </a:r>
            <a:r>
              <a:rPr lang="en-GB" altLang="en-US" sz="1800" b="0" baseline="-25000" dirty="0">
                <a:latin typeface="Times New Roman" panose="02020603050405020304" pitchFamily="18" charset="0"/>
              </a:rPr>
              <a:t>2</a:t>
            </a:r>
            <a:r>
              <a:rPr lang="en-GB" altLang="en-US" sz="1800" b="0" dirty="0">
                <a:latin typeface="Times New Roman" panose="02020603050405020304" pitchFamily="18" charset="0"/>
              </a:rPr>
              <a:t> low-points at ~70 and 66 Ma.</a:t>
            </a:r>
          </a:p>
          <a:p>
            <a:pPr eaLnBrk="1" hangingPunct="1">
              <a:spcBef>
                <a:spcPct val="50000"/>
              </a:spcBef>
            </a:pPr>
            <a:r>
              <a:rPr lang="en-GB" altLang="en-US" sz="1800" b="0" dirty="0">
                <a:latin typeface="Times New Roman" panose="02020603050405020304" pitchFamily="18" charset="0"/>
              </a:rPr>
              <a:t>(</a:t>
            </a:r>
            <a:r>
              <a:rPr lang="en-GB" altLang="en-US" sz="1800" b="0" i="1" dirty="0" err="1">
                <a:latin typeface="Times New Roman" panose="02020603050405020304" pitchFamily="18" charset="0"/>
              </a:rPr>
              <a:t>Nordt</a:t>
            </a:r>
            <a:r>
              <a:rPr lang="en-GB" altLang="en-US" sz="1800" b="0" i="1" dirty="0">
                <a:latin typeface="Times New Roman" panose="02020603050405020304" pitchFamily="18" charset="0"/>
              </a:rPr>
              <a:t> et al.,  2003; </a:t>
            </a:r>
            <a:r>
              <a:rPr lang="en-GB" altLang="en-US" sz="1800" b="0" i="1" dirty="0" err="1">
                <a:latin typeface="Times New Roman" panose="02020603050405020304" pitchFamily="18" charset="0"/>
              </a:rPr>
              <a:t>Beerling</a:t>
            </a:r>
            <a:r>
              <a:rPr lang="en-GB" altLang="en-US" sz="1800" b="0" i="1" dirty="0">
                <a:latin typeface="Times New Roman" panose="02020603050405020304" pitchFamily="18" charset="0"/>
              </a:rPr>
              <a:t> et al.,  2002</a:t>
            </a:r>
            <a:r>
              <a:rPr lang="en-GB" altLang="en-US" sz="1800" b="0" dirty="0">
                <a:latin typeface="Times New Roman" panose="02020603050405020304" pitchFamily="18" charset="0"/>
              </a:rPr>
              <a:t>).</a:t>
            </a:r>
          </a:p>
        </p:txBody>
      </p:sp>
      <p:pic>
        <p:nvPicPr>
          <p:cNvPr id="44037" name="Picture 1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0" y="3833084"/>
            <a:ext cx="43307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7459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170883" y="0"/>
            <a:ext cx="7772400" cy="1308100"/>
          </a:xfrm>
        </p:spPr>
        <p:txBody>
          <a:bodyPr/>
          <a:lstStyle/>
          <a:p>
            <a:pPr algn="l" eaLnBrk="1" hangingPunct="1">
              <a:defRPr/>
            </a:pPr>
            <a:r>
              <a:rPr lang="en-GB" altLang="en-US" sz="2800" dirty="0" smtClean="0">
                <a:latin typeface="+mn-lt"/>
              </a:rPr>
              <a:t>How to create a </a:t>
            </a:r>
            <a:r>
              <a:rPr lang="en-GB" altLang="en-US" sz="2800" dirty="0" err="1" smtClean="0">
                <a:latin typeface="+mn-lt"/>
              </a:rPr>
              <a:t>Maastrictian</a:t>
            </a:r>
            <a:r>
              <a:rPr lang="en-GB" altLang="en-US" sz="2800" dirty="0" smtClean="0">
                <a:latin typeface="+mn-lt"/>
              </a:rPr>
              <a:t> model</a:t>
            </a:r>
          </a:p>
        </p:txBody>
      </p:sp>
      <p:sp>
        <p:nvSpPr>
          <p:cNvPr id="46083" name="Text Box 3"/>
          <p:cNvSpPr txBox="1">
            <a:spLocks noChangeArrowheads="1"/>
          </p:cNvSpPr>
          <p:nvPr/>
        </p:nvSpPr>
        <p:spPr bwMode="auto">
          <a:xfrm>
            <a:off x="179388" y="1431925"/>
            <a:ext cx="8853487"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a:spcBef>
                <a:spcPct val="50000"/>
              </a:spcBef>
              <a:buClr>
                <a:schemeClr val="accent1"/>
              </a:buClr>
              <a:buSzPct val="75000"/>
              <a:buFont typeface="Monotype Sorts" pitchFamily="2" charset="2"/>
              <a:buNone/>
            </a:pPr>
            <a:r>
              <a:rPr kumimoji="1" lang="en-GB" altLang="en-US" b="0" dirty="0">
                <a:latin typeface="Arial" panose="020B0604020202020204" pitchFamily="34" charset="0"/>
              </a:rPr>
              <a:t>Change solar output	</a:t>
            </a:r>
            <a:r>
              <a:rPr kumimoji="1" lang="en-GB" altLang="en-US" b="0" dirty="0" smtClean="0">
                <a:latin typeface="Arial" panose="020B0604020202020204" pitchFamily="34" charset="0"/>
              </a:rPr>
              <a:t>		~</a:t>
            </a:r>
            <a:r>
              <a:rPr kumimoji="1" lang="en-GB" altLang="en-US" b="0" dirty="0">
                <a:latin typeface="Arial" panose="020B0604020202020204" pitchFamily="34" charset="0"/>
              </a:rPr>
              <a:t>0.6% less than present</a:t>
            </a:r>
          </a:p>
          <a:p>
            <a:pPr>
              <a:spcBef>
                <a:spcPct val="50000"/>
              </a:spcBef>
              <a:buClr>
                <a:schemeClr val="accent1"/>
              </a:buClr>
              <a:buSzPct val="75000"/>
              <a:buFont typeface="Monotype Sorts" pitchFamily="2" charset="2"/>
              <a:buNone/>
            </a:pPr>
            <a:r>
              <a:rPr kumimoji="1" lang="en-GB" altLang="en-US" b="0" dirty="0">
                <a:latin typeface="Arial" panose="020B0604020202020204" pitchFamily="34" charset="0"/>
              </a:rPr>
              <a:t>CO</a:t>
            </a:r>
            <a:r>
              <a:rPr kumimoji="1" lang="en-GB" altLang="en-US" b="0" baseline="-25000" dirty="0">
                <a:latin typeface="Arial" panose="020B0604020202020204" pitchFamily="34" charset="0"/>
              </a:rPr>
              <a:t>2</a:t>
            </a:r>
            <a:r>
              <a:rPr kumimoji="1" lang="en-GB" altLang="en-US" b="0" dirty="0">
                <a:latin typeface="Arial" panose="020B0604020202020204" pitchFamily="34" charset="0"/>
              </a:rPr>
              <a:t> (and other gases)	</a:t>
            </a:r>
            <a:r>
              <a:rPr kumimoji="1" lang="en-GB" altLang="en-US" b="0" dirty="0" smtClean="0">
                <a:latin typeface="Arial" panose="020B0604020202020204" pitchFamily="34" charset="0"/>
              </a:rPr>
              <a:t>		4 </a:t>
            </a:r>
            <a:r>
              <a:rPr kumimoji="1" lang="en-GB" altLang="en-US" b="0" dirty="0">
                <a:latin typeface="Arial" panose="020B0604020202020204" pitchFamily="34" charset="0"/>
              </a:rPr>
              <a:t>x pre-industrial (but  						</a:t>
            </a:r>
            <a:r>
              <a:rPr kumimoji="1" lang="en-GB" altLang="en-US" b="0" dirty="0" smtClean="0">
                <a:latin typeface="Arial" panose="020B0604020202020204" pitchFamily="34" charset="0"/>
              </a:rPr>
              <a:t>						could </a:t>
            </a:r>
            <a:r>
              <a:rPr kumimoji="1" lang="en-GB" altLang="en-US" b="0" dirty="0">
                <a:latin typeface="Arial" panose="020B0604020202020204" pitchFamily="34" charset="0"/>
              </a:rPr>
              <a:t>be 2x to 8x.</a:t>
            </a:r>
          </a:p>
          <a:p>
            <a:pPr>
              <a:spcBef>
                <a:spcPct val="50000"/>
              </a:spcBef>
              <a:buClr>
                <a:schemeClr val="accent1"/>
              </a:buClr>
              <a:buSzPct val="75000"/>
              <a:buFont typeface="Monotype Sorts" pitchFamily="2" charset="2"/>
              <a:buNone/>
            </a:pPr>
            <a:r>
              <a:rPr kumimoji="1" lang="en-GB" altLang="en-US" b="0" dirty="0">
                <a:latin typeface="Arial" panose="020B0604020202020204" pitchFamily="34" charset="0"/>
              </a:rPr>
              <a:t>Volcanic activity		</a:t>
            </a:r>
            <a:r>
              <a:rPr kumimoji="1" lang="en-GB" altLang="en-US" b="0" dirty="0" smtClean="0">
                <a:latin typeface="Arial" panose="020B0604020202020204" pitchFamily="34" charset="0"/>
              </a:rPr>
              <a:t>			Assume </a:t>
            </a:r>
            <a:r>
              <a:rPr kumimoji="1" lang="en-GB" altLang="en-US" b="0" dirty="0">
                <a:latin typeface="Arial" panose="020B0604020202020204" pitchFamily="34" charset="0"/>
              </a:rPr>
              <a:t>same as today.</a:t>
            </a:r>
            <a:endParaRPr kumimoji="1" lang="en-GB" altLang="en-US" b="0" dirty="0">
              <a:solidFill>
                <a:schemeClr val="bg2"/>
              </a:solidFill>
              <a:latin typeface="Arial" panose="020B0604020202020204" pitchFamily="34" charset="0"/>
            </a:endParaRPr>
          </a:p>
          <a:p>
            <a:pPr>
              <a:spcBef>
                <a:spcPct val="50000"/>
              </a:spcBef>
              <a:buClr>
                <a:schemeClr val="accent1"/>
              </a:buClr>
              <a:buSzPct val="75000"/>
              <a:buFont typeface="Monotype Sorts" pitchFamily="2" charset="2"/>
              <a:buNone/>
            </a:pPr>
            <a:r>
              <a:rPr kumimoji="1" lang="en-GB" altLang="en-US" b="0" dirty="0">
                <a:latin typeface="Arial" panose="020B0604020202020204" pitchFamily="34" charset="0"/>
              </a:rPr>
              <a:t>Change in orbit		</a:t>
            </a:r>
            <a:r>
              <a:rPr kumimoji="1" lang="en-GB" altLang="en-US" b="0" dirty="0" smtClean="0">
                <a:latin typeface="Arial" panose="020B0604020202020204" pitchFamily="34" charset="0"/>
              </a:rPr>
              <a:t>			Same </a:t>
            </a:r>
            <a:r>
              <a:rPr kumimoji="1" lang="en-GB" altLang="en-US" b="0" dirty="0">
                <a:latin typeface="Arial" panose="020B0604020202020204" pitchFamily="34" charset="0"/>
              </a:rPr>
              <a:t>as present, but perform					</a:t>
            </a:r>
            <a:r>
              <a:rPr kumimoji="1" lang="en-GB" altLang="en-US" b="0" dirty="0" smtClean="0">
                <a:latin typeface="Arial" panose="020B0604020202020204" pitchFamily="34" charset="0"/>
              </a:rPr>
              <a:t>						sensitivity </a:t>
            </a:r>
            <a:r>
              <a:rPr kumimoji="1" lang="en-GB" altLang="en-US" b="0" dirty="0">
                <a:latin typeface="Arial" panose="020B0604020202020204" pitchFamily="34" charset="0"/>
              </a:rPr>
              <a:t>simulations</a:t>
            </a:r>
          </a:p>
          <a:p>
            <a:pPr>
              <a:spcBef>
                <a:spcPct val="50000"/>
              </a:spcBef>
              <a:buClr>
                <a:schemeClr val="accent1"/>
              </a:buClr>
              <a:buSzPct val="75000"/>
              <a:buFont typeface="Monotype Sorts" pitchFamily="2" charset="2"/>
              <a:buNone/>
            </a:pPr>
            <a:r>
              <a:rPr kumimoji="1" lang="en-GB" altLang="en-US" b="0" dirty="0" err="1">
                <a:latin typeface="Arial" panose="020B0604020202020204" pitchFamily="34" charset="0"/>
              </a:rPr>
              <a:t>Palaeogeography</a:t>
            </a:r>
            <a:r>
              <a:rPr kumimoji="1" lang="en-GB" altLang="en-US" b="0" dirty="0">
                <a:latin typeface="Arial" panose="020B0604020202020204" pitchFamily="34" charset="0"/>
              </a:rPr>
              <a:t>		</a:t>
            </a:r>
            <a:r>
              <a:rPr kumimoji="1" lang="en-GB" altLang="en-US" b="0" dirty="0" smtClean="0">
                <a:latin typeface="Arial" panose="020B0604020202020204" pitchFamily="34" charset="0"/>
              </a:rPr>
              <a:t>		Including </a:t>
            </a:r>
            <a:r>
              <a:rPr kumimoji="1" lang="en-GB" altLang="en-US" b="0" dirty="0">
                <a:latin typeface="Arial" panose="020B0604020202020204" pitchFamily="34" charset="0"/>
              </a:rPr>
              <a:t>sea-level/ orography/ 					</a:t>
            </a:r>
            <a:r>
              <a:rPr kumimoji="1" lang="en-GB" altLang="en-US" b="0" dirty="0" smtClean="0">
                <a:latin typeface="Arial" panose="020B0604020202020204" pitchFamily="34" charset="0"/>
              </a:rPr>
              <a:t>				bathymetry/land </a:t>
            </a:r>
            <a:r>
              <a:rPr kumimoji="1" lang="en-GB" altLang="en-US" b="0" dirty="0">
                <a:latin typeface="Arial" panose="020B0604020202020204" pitchFamily="34" charset="0"/>
              </a:rPr>
              <a:t>ice</a:t>
            </a:r>
          </a:p>
          <a:p>
            <a:pPr>
              <a:spcBef>
                <a:spcPct val="50000"/>
              </a:spcBef>
              <a:buClr>
                <a:schemeClr val="accent1"/>
              </a:buClr>
              <a:buSzPct val="75000"/>
              <a:buFont typeface="Monotype Sorts" pitchFamily="2" charset="2"/>
              <a:buNone/>
            </a:pPr>
            <a:r>
              <a:rPr kumimoji="1" lang="en-GB" altLang="en-US" b="0" dirty="0">
                <a:latin typeface="Arial" panose="020B0604020202020204" pitchFamily="34" charset="0"/>
              </a:rPr>
              <a:t>Previous modelling also required prescription of vegetation, and sea surface temperatures (or ocean heat transport) but this is no longer needed.</a:t>
            </a:r>
          </a:p>
        </p:txBody>
      </p:sp>
    </p:spTree>
    <p:extLst>
      <p:ext uri="{BB962C8B-B14F-4D97-AF65-F5344CB8AC3E}">
        <p14:creationId xmlns:p14="http://schemas.microsoft.com/office/powerpoint/2010/main" val="5264281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304800" y="217055"/>
            <a:ext cx="7772400" cy="714375"/>
          </a:xfrm>
        </p:spPr>
        <p:txBody>
          <a:bodyPr/>
          <a:lstStyle/>
          <a:p>
            <a:pPr eaLnBrk="1" hangingPunct="1">
              <a:defRPr/>
            </a:pPr>
            <a:r>
              <a:rPr lang="en-GB" altLang="en-US" sz="3600" dirty="0" err="1" smtClean="0">
                <a:latin typeface="+mn-lt"/>
              </a:rPr>
              <a:t>Maastrictian</a:t>
            </a:r>
            <a:r>
              <a:rPr lang="en-GB" altLang="en-US" sz="3600" dirty="0" smtClean="0">
                <a:latin typeface="+mn-lt"/>
              </a:rPr>
              <a:t> Orography</a:t>
            </a:r>
          </a:p>
        </p:txBody>
      </p:sp>
      <p:pic>
        <p:nvPicPr>
          <p:cNvPr id="48131" name="Picture 3" descr="orog_mod_mo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9119" y="1471606"/>
            <a:ext cx="7729538"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p:cNvSpPr txBox="1">
            <a:spLocks noChangeArrowheads="1"/>
          </p:cNvSpPr>
          <p:nvPr/>
        </p:nvSpPr>
        <p:spPr bwMode="auto">
          <a:xfrm>
            <a:off x="304800" y="5881827"/>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algn="ctr">
              <a:spcBef>
                <a:spcPct val="50000"/>
              </a:spcBef>
              <a:buClr>
                <a:schemeClr val="accent1"/>
              </a:buClr>
              <a:buSzPct val="75000"/>
              <a:buFont typeface="Monotype Sorts" pitchFamily="2" charset="2"/>
              <a:buNone/>
            </a:pPr>
            <a:r>
              <a:rPr kumimoji="1" lang="en-GB" altLang="en-US" sz="2800" b="0" dirty="0"/>
              <a:t>At climate model resolution. Original  </a:t>
            </a:r>
            <a:r>
              <a:rPr kumimoji="1" lang="en-GB" altLang="en-US" sz="2800" b="0" dirty="0" err="1"/>
              <a:t>palaeogeographies</a:t>
            </a:r>
            <a:r>
              <a:rPr kumimoji="1" lang="en-GB" altLang="en-US" sz="2800" b="0" dirty="0"/>
              <a:t> from Paul </a:t>
            </a:r>
            <a:r>
              <a:rPr kumimoji="1" lang="en-GB" altLang="en-US" sz="2800" b="0" dirty="0" err="1"/>
              <a:t>Markwick</a:t>
            </a:r>
            <a:endParaRPr kumimoji="1" lang="en-GB" altLang="en-US" sz="2800" b="0" dirty="0"/>
          </a:p>
        </p:txBody>
      </p:sp>
    </p:spTree>
    <p:extLst>
      <p:ext uri="{BB962C8B-B14F-4D97-AF65-F5344CB8AC3E}">
        <p14:creationId xmlns:p14="http://schemas.microsoft.com/office/powerpoint/2010/main" val="31267709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2082" name="Group 2"/>
          <p:cNvGrpSpPr>
            <a:grpSpLocks/>
          </p:cNvGrpSpPr>
          <p:nvPr/>
        </p:nvGrpSpPr>
        <p:grpSpPr bwMode="auto">
          <a:xfrm>
            <a:off x="5181600" y="3276600"/>
            <a:ext cx="3657600" cy="3232150"/>
            <a:chOff x="3264" y="2160"/>
            <a:chExt cx="2304" cy="2003"/>
          </a:xfrm>
        </p:grpSpPr>
        <p:pic>
          <p:nvPicPr>
            <p:cNvPr id="5428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38333" t="31047" r="10358" b="23238"/>
            <a:stretch>
              <a:fillRect/>
            </a:stretch>
          </p:blipFill>
          <p:spPr bwMode="auto">
            <a:xfrm>
              <a:off x="3264" y="2160"/>
              <a:ext cx="2304" cy="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1" name="Text Box 4"/>
            <p:cNvSpPr txBox="1">
              <a:spLocks noChangeArrowheads="1"/>
            </p:cNvSpPr>
            <p:nvPr/>
          </p:nvSpPr>
          <p:spPr bwMode="auto">
            <a:xfrm>
              <a:off x="3264" y="3936"/>
              <a:ext cx="2304" cy="22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algn="ctr" eaLnBrk="1" hangingPunct="1">
                <a:spcBef>
                  <a:spcPct val="50000"/>
                </a:spcBef>
              </a:pPr>
              <a:r>
                <a:rPr lang="en-GB" altLang="en-US" sz="1800">
                  <a:latin typeface="Arial" panose="020B0604020202020204" pitchFamily="34" charset="0"/>
                </a:rPr>
                <a:t>2xCO</a:t>
              </a:r>
              <a:r>
                <a:rPr lang="en-GB" altLang="en-US" sz="1800" baseline="-25000">
                  <a:latin typeface="Arial" panose="020B0604020202020204" pitchFamily="34" charset="0"/>
                </a:rPr>
                <a:t>2</a:t>
              </a:r>
              <a:r>
                <a:rPr lang="en-GB" altLang="en-US" sz="1800">
                  <a:latin typeface="Arial" panose="020B0604020202020204" pitchFamily="34" charset="0"/>
                </a:rPr>
                <a:t> - ~ 2 x 10</a:t>
              </a:r>
              <a:r>
                <a:rPr lang="en-GB" altLang="en-US" sz="1800" baseline="30000">
                  <a:latin typeface="Arial" panose="020B0604020202020204" pitchFamily="34" charset="0"/>
                </a:rPr>
                <a:t>6</a:t>
              </a:r>
              <a:r>
                <a:rPr lang="en-GB" altLang="en-US" sz="1800">
                  <a:latin typeface="Arial" panose="020B0604020202020204" pitchFamily="34" charset="0"/>
                </a:rPr>
                <a:t> km</a:t>
              </a:r>
              <a:r>
                <a:rPr lang="en-GB" altLang="en-US" sz="1800" baseline="30000">
                  <a:latin typeface="Arial" panose="020B0604020202020204" pitchFamily="34" charset="0"/>
                </a:rPr>
                <a:t>3</a:t>
              </a:r>
              <a:r>
                <a:rPr lang="en-GB" altLang="en-US" sz="1800">
                  <a:latin typeface="Arial" panose="020B0604020202020204" pitchFamily="34" charset="0"/>
                </a:rPr>
                <a:t> ice</a:t>
              </a:r>
            </a:p>
          </p:txBody>
        </p:sp>
      </p:grpSp>
      <p:sp>
        <p:nvSpPr>
          <p:cNvPr id="302085" name="Rectangle 5"/>
          <p:cNvSpPr>
            <a:spLocks noGrp="1" noChangeArrowheads="1"/>
          </p:cNvSpPr>
          <p:nvPr>
            <p:ph type="body" idx="4294967295"/>
          </p:nvPr>
        </p:nvSpPr>
        <p:spPr>
          <a:xfrm>
            <a:off x="538019" y="1112979"/>
            <a:ext cx="7772400" cy="5334000"/>
          </a:xfrm>
          <a:prstGeom prst="rect">
            <a:avLst/>
          </a:prstGeom>
        </p:spPr>
        <p:txBody>
          <a:bodyPr/>
          <a:lstStyle/>
          <a:p>
            <a:pPr eaLnBrk="1" hangingPunct="1">
              <a:defRPr/>
            </a:pPr>
            <a:endParaRPr lang="en-GB" altLang="en-US" sz="2400" dirty="0" smtClean="0">
              <a:latin typeface="Tahoma" panose="020B0604030504040204" pitchFamily="34" charset="0"/>
            </a:endParaRPr>
          </a:p>
          <a:p>
            <a:pPr eaLnBrk="1" hangingPunct="1">
              <a:defRPr/>
            </a:pPr>
            <a:r>
              <a:rPr lang="en-GB" altLang="en-US" sz="2400" dirty="0" smtClean="0">
                <a:latin typeface="Tahoma" panose="020B0604030504040204" pitchFamily="34" charset="0"/>
              </a:rPr>
              <a:t>Suite of HadCM3 derived </a:t>
            </a:r>
            <a:r>
              <a:rPr lang="en-GB" altLang="en-US" sz="2400" dirty="0" err="1" smtClean="0">
                <a:latin typeface="Tahoma" panose="020B0604030504040204" pitchFamily="34" charset="0"/>
              </a:rPr>
              <a:t>palaeoclimates</a:t>
            </a:r>
            <a:endParaRPr lang="en-GB" altLang="en-US" sz="2400" dirty="0" smtClean="0">
              <a:latin typeface="Tahoma" panose="020B0604030504040204" pitchFamily="34" charset="0"/>
            </a:endParaRPr>
          </a:p>
          <a:p>
            <a:pPr lvl="1" eaLnBrk="1" hangingPunct="1">
              <a:defRPr/>
            </a:pPr>
            <a:r>
              <a:rPr lang="en-GB" altLang="en-US" sz="2000" dirty="0" smtClean="0">
                <a:latin typeface="Tahoma" panose="020B0604030504040204" pitchFamily="34" charset="0"/>
              </a:rPr>
              <a:t>2, 4, and 6 x CO</a:t>
            </a:r>
            <a:r>
              <a:rPr lang="en-GB" altLang="en-US" sz="2000" baseline="-25000" dirty="0" smtClean="0">
                <a:latin typeface="Tahoma" panose="020B0604030504040204" pitchFamily="34" charset="0"/>
              </a:rPr>
              <a:t>2 </a:t>
            </a:r>
          </a:p>
          <a:p>
            <a:pPr lvl="1" eaLnBrk="1" hangingPunct="1">
              <a:defRPr/>
            </a:pPr>
            <a:r>
              <a:rPr lang="en-GB" altLang="en-US" sz="2000" dirty="0" smtClean="0">
                <a:latin typeface="Tahoma" panose="020B0604030504040204" pitchFamily="34" charset="0"/>
              </a:rPr>
              <a:t>Further runs being carried out including 1 x CO</a:t>
            </a:r>
            <a:r>
              <a:rPr lang="en-GB" altLang="en-US" sz="2000" baseline="-25000" dirty="0" smtClean="0">
                <a:latin typeface="Tahoma" panose="020B0604030504040204" pitchFamily="34" charset="0"/>
              </a:rPr>
              <a:t>2</a:t>
            </a:r>
          </a:p>
          <a:p>
            <a:pPr eaLnBrk="1" hangingPunct="1">
              <a:defRPr/>
            </a:pPr>
            <a:r>
              <a:rPr lang="en-GB" altLang="en-US" sz="2400" dirty="0" smtClean="0">
                <a:latin typeface="Tahoma" panose="020B0604030504040204" pitchFamily="34" charset="0"/>
              </a:rPr>
              <a:t>Comparison against climate proxy database</a:t>
            </a:r>
          </a:p>
          <a:p>
            <a:pPr eaLnBrk="1" hangingPunct="1">
              <a:defRPr/>
            </a:pPr>
            <a:r>
              <a:rPr lang="en-GB" altLang="en-US" sz="2400" dirty="0" smtClean="0">
                <a:latin typeface="Tahoma" panose="020B0604030504040204" pitchFamily="34" charset="0"/>
              </a:rPr>
              <a:t>Climate then used to drive a BAS ice-sheet model.</a:t>
            </a:r>
          </a:p>
          <a:p>
            <a:pPr eaLnBrk="1" hangingPunct="1">
              <a:defRPr/>
            </a:pPr>
            <a:endParaRPr lang="en-GB" altLang="en-US" sz="2400" dirty="0" smtClean="0">
              <a:latin typeface="Tahoma" panose="020B0604030504040204" pitchFamily="34" charset="0"/>
            </a:endParaRPr>
          </a:p>
          <a:p>
            <a:pPr eaLnBrk="1" hangingPunct="1">
              <a:buFontTx/>
              <a:buNone/>
              <a:defRPr/>
            </a:pPr>
            <a:endParaRPr lang="en-GB" altLang="en-US" dirty="0" smtClean="0"/>
          </a:p>
        </p:txBody>
      </p:sp>
      <p:pic>
        <p:nvPicPr>
          <p:cNvPr id="54276"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t="12544" r="1865" b="3984"/>
          <a:stretch>
            <a:fillRect/>
          </a:stretch>
        </p:blipFill>
        <p:spPr bwMode="auto">
          <a:xfrm>
            <a:off x="381000" y="3581400"/>
            <a:ext cx="45720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7" name="Text Box 7"/>
          <p:cNvSpPr txBox="1">
            <a:spLocks noChangeArrowheads="1"/>
          </p:cNvSpPr>
          <p:nvPr/>
        </p:nvSpPr>
        <p:spPr bwMode="auto">
          <a:xfrm>
            <a:off x="3886200" y="4191000"/>
            <a:ext cx="889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spcBef>
                <a:spcPct val="50000"/>
              </a:spcBef>
            </a:pPr>
            <a:r>
              <a:rPr lang="en-GB" altLang="en-US" sz="1600">
                <a:solidFill>
                  <a:schemeClr val="bg1"/>
                </a:solidFill>
                <a:latin typeface="Arial" panose="020B0604020202020204" pitchFamily="34" charset="0"/>
              </a:rPr>
              <a:t>2xCO</a:t>
            </a:r>
            <a:r>
              <a:rPr lang="en-GB" altLang="en-US" sz="1600" baseline="-25000">
                <a:solidFill>
                  <a:schemeClr val="bg1"/>
                </a:solidFill>
                <a:latin typeface="Arial" panose="020B0604020202020204" pitchFamily="34" charset="0"/>
              </a:rPr>
              <a:t>2</a:t>
            </a:r>
          </a:p>
        </p:txBody>
      </p:sp>
      <p:sp>
        <p:nvSpPr>
          <p:cNvPr id="54278" name="Text Box 8"/>
          <p:cNvSpPr txBox="1">
            <a:spLocks noChangeArrowheads="1"/>
          </p:cNvSpPr>
          <p:nvPr/>
        </p:nvSpPr>
        <p:spPr bwMode="auto">
          <a:xfrm>
            <a:off x="2476500" y="5321300"/>
            <a:ext cx="2476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spcBef>
                <a:spcPct val="50000"/>
              </a:spcBef>
            </a:pPr>
            <a:r>
              <a:rPr lang="en-GB" altLang="en-US" sz="1400">
                <a:solidFill>
                  <a:schemeClr val="bg1"/>
                </a:solidFill>
                <a:latin typeface="Arial" panose="020B0604020202020204" pitchFamily="34" charset="0"/>
              </a:rPr>
              <a:t>4xCO</a:t>
            </a:r>
            <a:r>
              <a:rPr lang="en-GB" altLang="en-US" sz="1400" baseline="-25000">
                <a:solidFill>
                  <a:schemeClr val="bg1"/>
                </a:solidFill>
                <a:latin typeface="Arial" panose="020B0604020202020204" pitchFamily="34" charset="0"/>
              </a:rPr>
              <a:t>2</a:t>
            </a:r>
            <a:r>
              <a:rPr lang="en-GB" altLang="en-US" sz="1400">
                <a:solidFill>
                  <a:schemeClr val="bg1"/>
                </a:solidFill>
                <a:latin typeface="Arial" panose="020B0604020202020204" pitchFamily="34" charset="0"/>
              </a:rPr>
              <a:t> + favourable  orbit</a:t>
            </a:r>
          </a:p>
        </p:txBody>
      </p:sp>
      <p:sp>
        <p:nvSpPr>
          <p:cNvPr id="302089" name="Text Box 9"/>
          <p:cNvSpPr txBox="1">
            <a:spLocks noChangeArrowheads="1"/>
          </p:cNvSpPr>
          <p:nvPr/>
        </p:nvSpPr>
        <p:spPr bwMode="auto">
          <a:xfrm>
            <a:off x="533400" y="228600"/>
            <a:ext cx="64401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GB" altLang="en-US" sz="3200" dirty="0"/>
              <a:t>Ice Sheets in a Greenhouse World</a:t>
            </a:r>
          </a:p>
        </p:txBody>
      </p:sp>
    </p:spTree>
    <p:extLst>
      <p:ext uri="{BB962C8B-B14F-4D97-AF65-F5344CB8AC3E}">
        <p14:creationId xmlns:p14="http://schemas.microsoft.com/office/powerpoint/2010/main" val="1151759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dissolve">
                                      <p:cBhvr>
                                        <p:cTn id="7" dur="500"/>
                                        <p:tgtEl>
                                          <p:spTgt spid="302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latin typeface="+mj-lt"/>
              </a:rPr>
              <a:t>Summary</a:t>
            </a:r>
            <a:endParaRPr lang="en-GB" sz="2800" dirty="0">
              <a:latin typeface="+mj-lt"/>
            </a:endParaRPr>
          </a:p>
        </p:txBody>
      </p:sp>
      <p:sp>
        <p:nvSpPr>
          <p:cNvPr id="3" name="Subtitle 2"/>
          <p:cNvSpPr>
            <a:spLocks noGrp="1"/>
          </p:cNvSpPr>
          <p:nvPr>
            <p:ph type="subTitle"/>
          </p:nvPr>
        </p:nvSpPr>
        <p:spPr>
          <a:xfrm>
            <a:off x="457200" y="1604520"/>
            <a:ext cx="8134350" cy="3977640"/>
          </a:xfrm>
        </p:spPr>
        <p:txBody>
          <a:bodyPr wrap="square"/>
          <a:lstStyle/>
          <a:p>
            <a:pPr marL="342900" indent="-342900">
              <a:spcBef>
                <a:spcPts val="1200"/>
              </a:spcBef>
              <a:buFont typeface="Arial" panose="020B0604020202020204" pitchFamily="34" charset="0"/>
              <a:buChar char="•"/>
            </a:pPr>
            <a:r>
              <a:rPr lang="en-GB" sz="2000" dirty="0" smtClean="0">
                <a:latin typeface="+mn-lt"/>
              </a:rPr>
              <a:t>General Circulation Models are useful tools to understand climate</a:t>
            </a:r>
          </a:p>
          <a:p>
            <a:pPr marL="342900" indent="-342900">
              <a:spcBef>
                <a:spcPts val="1200"/>
              </a:spcBef>
              <a:buFont typeface="Arial" panose="020B0604020202020204" pitchFamily="34" charset="0"/>
              <a:buChar char="•"/>
            </a:pPr>
            <a:r>
              <a:rPr lang="en-GB" sz="2000" dirty="0" smtClean="0">
                <a:latin typeface="+mn-lt"/>
              </a:rPr>
              <a:t>Whilst originally developed to improve our understanding of the system, they are now commonly used for climate prediction</a:t>
            </a:r>
            <a:endParaRPr lang="en-GB" sz="2000" dirty="0" smtClean="0"/>
          </a:p>
          <a:p>
            <a:pPr marL="342900" indent="-342900">
              <a:spcBef>
                <a:spcPts val="1200"/>
              </a:spcBef>
              <a:buFont typeface="Arial" panose="020B0604020202020204" pitchFamily="34" charset="0"/>
              <a:buChar char="•"/>
            </a:pPr>
            <a:r>
              <a:rPr lang="en-GB" sz="2000" dirty="0" smtClean="0">
                <a:latin typeface="+mn-lt"/>
              </a:rPr>
              <a:t>However complex they still represent a simplified version of reality</a:t>
            </a:r>
            <a:endParaRPr lang="en-GB" sz="2000" dirty="0" smtClean="0"/>
          </a:p>
          <a:p>
            <a:pPr marL="342900" indent="-342900">
              <a:spcBef>
                <a:spcPts val="1200"/>
              </a:spcBef>
              <a:buFont typeface="Arial" panose="020B0604020202020204" pitchFamily="34" charset="0"/>
              <a:buChar char="•"/>
            </a:pPr>
            <a:r>
              <a:rPr lang="en-GB" sz="2000" dirty="0" smtClean="0">
                <a:latin typeface="+mn-lt"/>
              </a:rPr>
              <a:t>Quantifying uncertainty is now a major scientific activity</a:t>
            </a:r>
          </a:p>
          <a:p>
            <a:pPr marL="342900" indent="-342900">
              <a:spcBef>
                <a:spcPts val="1200"/>
              </a:spcBef>
              <a:buFont typeface="Arial" panose="020B0604020202020204" pitchFamily="34" charset="0"/>
              <a:buChar char="•"/>
            </a:pPr>
            <a:r>
              <a:rPr lang="en-GB" sz="2000" dirty="0" smtClean="0">
                <a:latin typeface="+mn-lt"/>
              </a:rPr>
              <a:t>Earth history can provide out of sample tests for climate models</a:t>
            </a:r>
          </a:p>
          <a:p>
            <a:pPr marL="342900" indent="-342900">
              <a:spcBef>
                <a:spcPts val="1200"/>
              </a:spcBef>
              <a:buFont typeface="Arial" panose="020B0604020202020204" pitchFamily="34" charset="0"/>
              <a:buChar char="•"/>
            </a:pPr>
            <a:r>
              <a:rPr lang="en-GB" sz="2000" dirty="0" smtClean="0">
                <a:latin typeface="+mn-lt"/>
              </a:rPr>
              <a:t>Caution is needed in interpreting data/model discord</a:t>
            </a:r>
          </a:p>
          <a:p>
            <a:pPr marL="342900" indent="-342900">
              <a:spcBef>
                <a:spcPts val="1200"/>
              </a:spcBef>
              <a:buFont typeface="Arial" panose="020B0604020202020204" pitchFamily="34" charset="0"/>
              <a:buChar char="•"/>
            </a:pPr>
            <a:r>
              <a:rPr lang="en-GB" sz="2000" dirty="0" smtClean="0">
                <a:latin typeface="+mn-lt"/>
              </a:rPr>
              <a:t>Model developments will improve the links between data and models</a:t>
            </a:r>
          </a:p>
          <a:p>
            <a:pPr marL="342900" indent="-342900">
              <a:spcBef>
                <a:spcPts val="1200"/>
              </a:spcBef>
              <a:buFont typeface="Arial" panose="020B0604020202020204" pitchFamily="34" charset="0"/>
              <a:buChar char="•"/>
            </a:pPr>
            <a:r>
              <a:rPr lang="en-GB" sz="2000" dirty="0" smtClean="0">
                <a:latin typeface="+mn-lt"/>
              </a:rPr>
              <a:t>Models and data can be used to address big hypotheses proposed to understand the evolution of planets climate and environments.</a:t>
            </a:r>
            <a:endParaRPr lang="en-GB" sz="2000" dirty="0">
              <a:latin typeface="+mn-lt"/>
            </a:endParaRPr>
          </a:p>
        </p:txBody>
      </p:sp>
    </p:spTree>
    <p:extLst>
      <p:ext uri="{BB962C8B-B14F-4D97-AF65-F5344CB8AC3E}">
        <p14:creationId xmlns:p14="http://schemas.microsoft.com/office/powerpoint/2010/main" val="2634976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ubtitle 2"/>
          <p:cNvSpPr>
            <a:spLocks noGrp="1"/>
          </p:cNvSpPr>
          <p:nvPr>
            <p:ph type="subTitle"/>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298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2290" y="485428"/>
            <a:ext cx="6298060" cy="523220"/>
          </a:xfrm>
          <a:prstGeom prst="rect">
            <a:avLst/>
          </a:prstGeom>
          <a:noFill/>
        </p:spPr>
        <p:txBody>
          <a:bodyPr wrap="square" rtlCol="0">
            <a:spAutoFit/>
          </a:bodyPr>
          <a:lstStyle/>
          <a:p>
            <a:r>
              <a:rPr lang="en-US" sz="2800" b="1" dirty="0" smtClean="0">
                <a:solidFill>
                  <a:prstClr val="black"/>
                </a:solidFill>
                <a:latin typeface="Arial" charset="0"/>
                <a:ea typeface="Arial" charset="0"/>
                <a:cs typeface="Arial" charset="0"/>
              </a:rPr>
              <a:t>School of Earth and Environment</a:t>
            </a:r>
            <a:endParaRPr lang="en-US" sz="1100" b="1" dirty="0">
              <a:solidFill>
                <a:prstClr val="black"/>
              </a:solidFill>
              <a:latin typeface="Arial" charset="0"/>
              <a:ea typeface="Arial" charset="0"/>
              <a:cs typeface="Arial" charset="0"/>
            </a:endParaRPr>
          </a:p>
        </p:txBody>
      </p:sp>
      <p:sp>
        <p:nvSpPr>
          <p:cNvPr id="10" name="TextBox 9"/>
          <p:cNvSpPr txBox="1"/>
          <p:nvPr/>
        </p:nvSpPr>
        <p:spPr>
          <a:xfrm>
            <a:off x="467544" y="1700808"/>
            <a:ext cx="4419477" cy="6817251"/>
          </a:xfrm>
          <a:prstGeom prst="rect">
            <a:avLst/>
          </a:prstGeom>
          <a:noFill/>
        </p:spPr>
        <p:txBody>
          <a:bodyPr wrap="square" rtlCol="0">
            <a:spAutoFit/>
          </a:bodyPr>
          <a:lstStyle/>
          <a:p>
            <a:pPr>
              <a:spcAft>
                <a:spcPts val="1200"/>
              </a:spcAft>
            </a:pPr>
            <a:r>
              <a:rPr lang="en-GB" dirty="0"/>
              <a:t>Integration of </a:t>
            </a:r>
            <a:r>
              <a:rPr lang="en-GB" b="1" i="1" dirty="0"/>
              <a:t>world-leading academic expertise </a:t>
            </a:r>
            <a:r>
              <a:rPr lang="en-GB" dirty="0"/>
              <a:t>in the geosciences with climate &amp; sustainability research</a:t>
            </a:r>
          </a:p>
          <a:p>
            <a:pPr marL="342900" indent="-342900">
              <a:spcAft>
                <a:spcPts val="600"/>
              </a:spcAft>
              <a:buFontTx/>
              <a:buChar char="•"/>
            </a:pPr>
            <a:r>
              <a:rPr lang="en-GB" sz="1600" dirty="0" smtClean="0">
                <a:latin typeface="Arial" pitchFamily="34" charset="0"/>
                <a:cs typeface="Arial" pitchFamily="34" charset="0"/>
              </a:rPr>
              <a:t>Top 5 for Research Performance in UK </a:t>
            </a:r>
            <a:br>
              <a:rPr lang="en-GB" sz="1600" dirty="0" smtClean="0">
                <a:latin typeface="Arial" pitchFamily="34" charset="0"/>
                <a:cs typeface="Arial" pitchFamily="34" charset="0"/>
              </a:rPr>
            </a:br>
            <a:r>
              <a:rPr lang="en-GB" sz="1600" dirty="0" smtClean="0">
                <a:latin typeface="Arial" pitchFamily="34" charset="0"/>
                <a:cs typeface="Arial" pitchFamily="34" charset="0"/>
              </a:rPr>
              <a:t>(</a:t>
            </a:r>
            <a:r>
              <a:rPr lang="en-GB" sz="1600" dirty="0">
                <a:latin typeface="Arial" pitchFamily="34" charset="0"/>
                <a:cs typeface="Arial" pitchFamily="34" charset="0"/>
              </a:rPr>
              <a:t>REF, 2014) </a:t>
            </a:r>
          </a:p>
          <a:p>
            <a:pPr marL="342900" indent="-342900">
              <a:spcAft>
                <a:spcPts val="600"/>
              </a:spcAft>
              <a:buFontTx/>
              <a:buChar char="•"/>
            </a:pPr>
            <a:r>
              <a:rPr lang="en-GB" sz="1600" dirty="0">
                <a:latin typeface="Arial" pitchFamily="34" charset="0"/>
                <a:cs typeface="Arial" pitchFamily="34" charset="0"/>
              </a:rPr>
              <a:t>Top 5 for academic reputation in Earth Sciences </a:t>
            </a:r>
            <a:r>
              <a:rPr lang="en-GB" sz="1600" dirty="0" smtClean="0">
                <a:latin typeface="Arial" pitchFamily="34" charset="0"/>
                <a:cs typeface="Arial" pitchFamily="34" charset="0"/>
              </a:rPr>
              <a:t/>
            </a:r>
            <a:br>
              <a:rPr lang="en-GB" sz="1600" dirty="0" smtClean="0">
                <a:latin typeface="Arial" pitchFamily="34" charset="0"/>
                <a:cs typeface="Arial" pitchFamily="34" charset="0"/>
              </a:rPr>
            </a:br>
            <a:r>
              <a:rPr lang="en-GB" sz="1600" dirty="0" smtClean="0">
                <a:latin typeface="Arial" pitchFamily="34" charset="0"/>
                <a:cs typeface="Arial" pitchFamily="34" charset="0"/>
              </a:rPr>
              <a:t>(</a:t>
            </a:r>
            <a:r>
              <a:rPr lang="en-GB" sz="1600" dirty="0">
                <a:latin typeface="Arial" pitchFamily="34" charset="0"/>
                <a:cs typeface="Arial" pitchFamily="34" charset="0"/>
              </a:rPr>
              <a:t>QS World University Rankings 2016)</a:t>
            </a:r>
          </a:p>
          <a:p>
            <a:pPr marL="342900" indent="-342900">
              <a:spcAft>
                <a:spcPts val="600"/>
              </a:spcAft>
              <a:buFontTx/>
              <a:buChar char="•"/>
            </a:pPr>
            <a:r>
              <a:rPr lang="en-GB" sz="1600" dirty="0">
                <a:latin typeface="Arial" pitchFamily="34" charset="0"/>
                <a:cs typeface="Arial" pitchFamily="34" charset="0"/>
              </a:rPr>
              <a:t>Top 10 for academic reputation in Environmental Science </a:t>
            </a:r>
            <a:r>
              <a:rPr lang="en-GB" sz="1600" dirty="0" smtClean="0">
                <a:latin typeface="Arial" pitchFamily="34" charset="0"/>
                <a:cs typeface="Arial" pitchFamily="34" charset="0"/>
              </a:rPr>
              <a:t/>
            </a:r>
            <a:br>
              <a:rPr lang="en-GB" sz="1600" dirty="0" smtClean="0">
                <a:latin typeface="Arial" pitchFamily="34" charset="0"/>
                <a:cs typeface="Arial" pitchFamily="34" charset="0"/>
              </a:rPr>
            </a:br>
            <a:r>
              <a:rPr lang="en-GB" sz="1600" dirty="0" smtClean="0">
                <a:latin typeface="Arial" pitchFamily="34" charset="0"/>
                <a:cs typeface="Arial" pitchFamily="34" charset="0"/>
              </a:rPr>
              <a:t>(</a:t>
            </a:r>
            <a:r>
              <a:rPr lang="en-GB" sz="1600" dirty="0">
                <a:latin typeface="Arial" pitchFamily="34" charset="0"/>
                <a:cs typeface="Arial" pitchFamily="34" charset="0"/>
              </a:rPr>
              <a:t>QS World University Rankings 2016</a:t>
            </a:r>
            <a:r>
              <a:rPr lang="en-GB" sz="1600" dirty="0" smtClean="0">
                <a:latin typeface="Arial" pitchFamily="34" charset="0"/>
                <a:cs typeface="Arial" pitchFamily="34" charset="0"/>
              </a:rPr>
              <a:t>)</a:t>
            </a:r>
          </a:p>
          <a:p>
            <a:pPr marL="342900" indent="-342900">
              <a:spcAft>
                <a:spcPts val="600"/>
              </a:spcAft>
              <a:buFontTx/>
              <a:buChar char="•"/>
            </a:pPr>
            <a:r>
              <a:rPr lang="en-GB" sz="1600" i="1" dirty="0" err="1" smtClean="0">
                <a:latin typeface="Arial" pitchFamily="34" charset="0"/>
                <a:cs typeface="Arial" pitchFamily="34" charset="0"/>
              </a:rPr>
              <a:t>c</a:t>
            </a:r>
            <a:r>
              <a:rPr lang="en-GB" sz="1600" dirty="0" err="1" smtClean="0">
                <a:latin typeface="Arial" pitchFamily="34" charset="0"/>
                <a:cs typeface="Arial" pitchFamily="34" charset="0"/>
              </a:rPr>
              <a:t>.120</a:t>
            </a:r>
            <a:r>
              <a:rPr lang="en-GB" sz="1600" dirty="0" smtClean="0">
                <a:latin typeface="Arial" pitchFamily="34" charset="0"/>
                <a:cs typeface="Arial" pitchFamily="34" charset="0"/>
              </a:rPr>
              <a:t> </a:t>
            </a:r>
            <a:r>
              <a:rPr lang="en-GB" sz="1600" dirty="0">
                <a:latin typeface="Arial" pitchFamily="34" charset="0"/>
                <a:cs typeface="Arial" pitchFamily="34" charset="0"/>
              </a:rPr>
              <a:t>academic staff, over </a:t>
            </a:r>
            <a:r>
              <a:rPr lang="en-GB" sz="1600" dirty="0" smtClean="0">
                <a:latin typeface="Arial" pitchFamily="34" charset="0"/>
                <a:cs typeface="Arial" pitchFamily="34" charset="0"/>
              </a:rPr>
              <a:t>150 </a:t>
            </a:r>
            <a:r>
              <a:rPr lang="en-GB" sz="1600" dirty="0">
                <a:latin typeface="Arial" pitchFamily="34" charset="0"/>
                <a:cs typeface="Arial" pitchFamily="34" charset="0"/>
              </a:rPr>
              <a:t>research staff  </a:t>
            </a:r>
          </a:p>
          <a:p>
            <a:pPr marL="342900" indent="-342900">
              <a:spcAft>
                <a:spcPts val="600"/>
              </a:spcAft>
              <a:buFontTx/>
              <a:buChar char="•"/>
            </a:pPr>
            <a:r>
              <a:rPr lang="en-GB" sz="1600" i="1" dirty="0" err="1" smtClean="0">
                <a:latin typeface="Arial" pitchFamily="34" charset="0"/>
                <a:cs typeface="Arial" pitchFamily="34" charset="0"/>
              </a:rPr>
              <a:t>c</a:t>
            </a:r>
            <a:r>
              <a:rPr lang="en-GB" sz="1600" dirty="0" err="1" smtClean="0">
                <a:latin typeface="Arial" pitchFamily="34" charset="0"/>
                <a:cs typeface="Arial" pitchFamily="34" charset="0"/>
              </a:rPr>
              <a:t>.250</a:t>
            </a:r>
            <a:r>
              <a:rPr lang="en-GB" sz="1600" dirty="0" smtClean="0">
                <a:latin typeface="Arial" pitchFamily="34" charset="0"/>
                <a:cs typeface="Arial" pitchFamily="34" charset="0"/>
              </a:rPr>
              <a:t> </a:t>
            </a:r>
            <a:r>
              <a:rPr lang="en-GB" sz="1600" dirty="0">
                <a:latin typeface="Arial" pitchFamily="34" charset="0"/>
                <a:cs typeface="Arial" pitchFamily="34" charset="0"/>
              </a:rPr>
              <a:t>PhD students enabling hands-on research </a:t>
            </a:r>
            <a:r>
              <a:rPr lang="en-GB" sz="1600" dirty="0" smtClean="0">
                <a:latin typeface="Arial" pitchFamily="34" charset="0"/>
                <a:cs typeface="Arial" pitchFamily="34" charset="0"/>
              </a:rPr>
              <a:t>opportunities</a:t>
            </a:r>
            <a:endParaRPr lang="en-GB" sz="1600" dirty="0">
              <a:latin typeface="Arial" pitchFamily="34" charset="0"/>
              <a:cs typeface="Arial" pitchFamily="34" charset="0"/>
            </a:endParaRPr>
          </a:p>
          <a:p>
            <a:pPr algn="ctr">
              <a:spcBef>
                <a:spcPct val="50000"/>
              </a:spcBef>
            </a:pPr>
            <a:r>
              <a:rPr lang="en-GB" sz="2400" b="1" dirty="0" err="1" smtClean="0"/>
              <a:t>www.see.leeds.ac.uk</a:t>
            </a:r>
            <a:endParaRPr lang="en-GB" sz="2400" b="1" dirty="0" smtClean="0"/>
          </a:p>
          <a:p>
            <a:pPr marL="285750" indent="-285750">
              <a:spcBef>
                <a:spcPct val="50000"/>
              </a:spcBef>
              <a:buFontTx/>
              <a:buChar char="-"/>
            </a:pPr>
            <a:endParaRPr lang="en-GB" sz="1600" dirty="0" smtClean="0"/>
          </a:p>
          <a:p>
            <a:pPr marL="285750" indent="-285750">
              <a:spcBef>
                <a:spcPct val="50000"/>
              </a:spcBef>
              <a:buFontTx/>
              <a:buChar char="-"/>
            </a:pPr>
            <a:endParaRPr lang="en-GB" sz="1600" dirty="0" smtClean="0"/>
          </a:p>
          <a:p>
            <a:pPr marL="285750" indent="-285750">
              <a:spcBef>
                <a:spcPct val="50000"/>
              </a:spcBef>
              <a:buFontTx/>
              <a:buChar char="-"/>
            </a:pPr>
            <a:endParaRPr lang="en-GB" sz="1600" dirty="0" smtClean="0"/>
          </a:p>
          <a:p>
            <a:pPr>
              <a:spcBef>
                <a:spcPct val="50000"/>
              </a:spcBef>
            </a:pPr>
            <a:endParaRPr lang="en-GB" sz="1600" dirty="0"/>
          </a:p>
          <a:p>
            <a:pPr>
              <a:spcBef>
                <a:spcPct val="50000"/>
              </a:spcBef>
            </a:pPr>
            <a:r>
              <a:rPr lang="en-GB" altLang="en-US" sz="1600" dirty="0" smtClean="0">
                <a:latin typeface="Arial" panose="020B0604020202020204" pitchFamily="34" charset="0"/>
                <a:cs typeface="Arial" panose="020B0604020202020204" pitchFamily="34" charset="0"/>
              </a:rPr>
              <a:t> </a:t>
            </a:r>
            <a:endParaRPr lang="en-GB" altLang="en-US" sz="1600" dirty="0">
              <a:latin typeface="Arial" panose="020B0604020202020204" pitchFamily="34" charset="0"/>
              <a:cs typeface="Arial" panose="020B0604020202020204" pitchFamily="34" charset="0"/>
            </a:endParaRPr>
          </a:p>
        </p:txBody>
      </p:sp>
      <p:pic>
        <p:nvPicPr>
          <p:cNvPr id="7" name="Picture 6" descr="20151104165316-FXE28807.jpg"/>
          <p:cNvPicPr>
            <a:picLocks noChangeAspect="1"/>
          </p:cNvPicPr>
          <p:nvPr/>
        </p:nvPicPr>
        <p:blipFill rotWithShape="1">
          <a:blip r:embed="rId3" cstate="email">
            <a:extLst>
              <a:ext uri="{28A0092B-C50C-407E-A947-70E740481C1C}">
                <a14:useLocalDpi xmlns:a14="http://schemas.microsoft.com/office/drawing/2010/main" val="0"/>
              </a:ext>
            </a:extLst>
          </a:blip>
          <a:srcRect l="3139" t="11090" r="3964" b="14704"/>
          <a:stretch/>
        </p:blipFill>
        <p:spPr>
          <a:xfrm>
            <a:off x="5076056" y="1772816"/>
            <a:ext cx="3605864" cy="4320480"/>
          </a:xfrm>
          <a:prstGeom prst="rect">
            <a:avLst/>
          </a:prstGeom>
        </p:spPr>
      </p:pic>
    </p:spTree>
    <p:extLst>
      <p:ext uri="{BB962C8B-B14F-4D97-AF65-F5344CB8AC3E}">
        <p14:creationId xmlns:p14="http://schemas.microsoft.com/office/powerpoint/2010/main" val="3834309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9546" y="441503"/>
            <a:ext cx="6298060" cy="523220"/>
          </a:xfrm>
          <a:prstGeom prst="rect">
            <a:avLst/>
          </a:prstGeom>
          <a:noFill/>
        </p:spPr>
        <p:txBody>
          <a:bodyPr wrap="square" rtlCol="0">
            <a:spAutoFit/>
          </a:bodyPr>
          <a:lstStyle/>
          <a:p>
            <a:r>
              <a:rPr lang="en-US" sz="2800" b="1" dirty="0" smtClean="0">
                <a:solidFill>
                  <a:prstClr val="black"/>
                </a:solidFill>
                <a:latin typeface="Arial" charset="0"/>
                <a:ea typeface="Arial" charset="0"/>
                <a:cs typeface="Arial" charset="0"/>
              </a:rPr>
              <a:t>School of Earth and Environment</a:t>
            </a:r>
            <a:endParaRPr lang="en-US" sz="1100" b="1" dirty="0">
              <a:solidFill>
                <a:prstClr val="black"/>
              </a:solidFill>
              <a:latin typeface="Arial" charset="0"/>
              <a:ea typeface="Arial" charset="0"/>
              <a:cs typeface="Arial" charset="0"/>
            </a:endParaRPr>
          </a:p>
        </p:txBody>
      </p:sp>
      <p:sp>
        <p:nvSpPr>
          <p:cNvPr id="11" name="Rectangle 10"/>
          <p:cNvSpPr/>
          <p:nvPr/>
        </p:nvSpPr>
        <p:spPr>
          <a:xfrm>
            <a:off x="395536" y="1618342"/>
            <a:ext cx="8672264" cy="3754874"/>
          </a:xfrm>
          <a:prstGeom prst="rect">
            <a:avLst/>
          </a:prstGeom>
        </p:spPr>
        <p:txBody>
          <a:bodyPr wrap="square">
            <a:spAutoFit/>
          </a:bodyPr>
          <a:lstStyle/>
          <a:p>
            <a:pPr marL="342900" indent="-342900">
              <a:spcAft>
                <a:spcPts val="600"/>
              </a:spcAft>
              <a:buFontTx/>
              <a:buChar char="•"/>
            </a:pPr>
            <a:r>
              <a:rPr lang="en-GB" sz="1800" dirty="0" smtClean="0"/>
              <a:t>&gt; £17 million in research income last year</a:t>
            </a:r>
          </a:p>
          <a:p>
            <a:pPr marL="342900" indent="-342900">
              <a:spcAft>
                <a:spcPts val="600"/>
              </a:spcAft>
              <a:buFontTx/>
              <a:buChar char="•"/>
            </a:pPr>
            <a:r>
              <a:rPr lang="en-GB" dirty="0">
                <a:latin typeface="Arial" pitchFamily="34" charset="0"/>
                <a:cs typeface="Arial" pitchFamily="34" charset="0"/>
              </a:rPr>
              <a:t>Major transformational research: </a:t>
            </a:r>
            <a:r>
              <a:rPr lang="en-GB" dirty="0" err="1">
                <a:latin typeface="Arial" pitchFamily="34" charset="0"/>
                <a:cs typeface="Arial" pitchFamily="34" charset="0"/>
              </a:rPr>
              <a:t>water@Leeds</a:t>
            </a:r>
            <a:r>
              <a:rPr lang="en-GB" dirty="0">
                <a:latin typeface="Arial" pitchFamily="34" charset="0"/>
                <a:cs typeface="Arial" pitchFamily="34" charset="0"/>
              </a:rPr>
              <a:t>; </a:t>
            </a:r>
            <a:r>
              <a:rPr lang="en-GB" dirty="0" smtClean="0">
                <a:latin typeface="Arial" pitchFamily="34" charset="0"/>
                <a:cs typeface="Arial" pitchFamily="34" charset="0"/>
              </a:rPr>
              <a:t>Africa </a:t>
            </a:r>
            <a:r>
              <a:rPr lang="en-GB" dirty="0">
                <a:latin typeface="Arial" pitchFamily="34" charset="0"/>
                <a:cs typeface="Arial" pitchFamily="34" charset="0"/>
              </a:rPr>
              <a:t>College; CCCEP; Energy; Partnership with the </a:t>
            </a:r>
            <a:r>
              <a:rPr lang="en-GB" dirty="0" smtClean="0">
                <a:latin typeface="Arial" pitchFamily="34" charset="0"/>
                <a:cs typeface="Arial" pitchFamily="34" charset="0"/>
              </a:rPr>
              <a:t>UK Met Office</a:t>
            </a:r>
            <a:endParaRPr lang="en-GB" dirty="0">
              <a:latin typeface="Arial" pitchFamily="34" charset="0"/>
              <a:cs typeface="Arial" pitchFamily="34" charset="0"/>
            </a:endParaRPr>
          </a:p>
          <a:p>
            <a:pPr marL="342900" indent="-342900">
              <a:spcAft>
                <a:spcPts val="600"/>
              </a:spcAft>
              <a:buFontTx/>
              <a:buChar char="•"/>
            </a:pPr>
            <a:r>
              <a:rPr lang="en-GB" dirty="0" smtClean="0">
                <a:latin typeface="Arial" pitchFamily="34" charset="0"/>
                <a:cs typeface="Arial" pitchFamily="34" charset="0"/>
              </a:rPr>
              <a:t>Centre </a:t>
            </a:r>
            <a:r>
              <a:rPr lang="en-GB" dirty="0">
                <a:latin typeface="Arial" pitchFamily="34" charset="0"/>
                <a:cs typeface="Arial" pitchFamily="34" charset="0"/>
              </a:rPr>
              <a:t>for the Observation and Modelling of Earthquakes, Volcanoes and Tectonics (COMET</a:t>
            </a:r>
            <a:r>
              <a:rPr lang="en-GB" dirty="0" smtClean="0">
                <a:latin typeface="Arial" pitchFamily="34" charset="0"/>
                <a:cs typeface="Arial" pitchFamily="34" charset="0"/>
              </a:rPr>
              <a:t>)</a:t>
            </a:r>
          </a:p>
          <a:p>
            <a:pPr marL="342900" indent="-342900">
              <a:spcAft>
                <a:spcPts val="600"/>
              </a:spcAft>
              <a:buFontTx/>
              <a:buChar char="•"/>
            </a:pPr>
            <a:r>
              <a:rPr lang="en-GB" dirty="0" smtClean="0">
                <a:latin typeface="Arial" pitchFamily="34" charset="0"/>
                <a:cs typeface="Arial" pitchFamily="34" charset="0"/>
              </a:rPr>
              <a:t>Centre for Polar Observation and Modelling (CPOM)</a:t>
            </a:r>
            <a:endParaRPr lang="en-GB" dirty="0">
              <a:latin typeface="Arial" pitchFamily="34" charset="0"/>
              <a:cs typeface="Arial" pitchFamily="34" charset="0"/>
            </a:endParaRPr>
          </a:p>
          <a:p>
            <a:pPr marL="342900" indent="-342900">
              <a:spcAft>
                <a:spcPts val="600"/>
              </a:spcAft>
              <a:buFontTx/>
              <a:buChar char="•"/>
            </a:pPr>
            <a:r>
              <a:rPr lang="en-GB" dirty="0">
                <a:latin typeface="Arial" pitchFamily="34" charset="0"/>
                <a:cs typeface="Arial" pitchFamily="34" charset="0"/>
              </a:rPr>
              <a:t>National Centre for Atmospheric Science (NCAS)</a:t>
            </a:r>
          </a:p>
          <a:p>
            <a:pPr marL="342900" indent="-342900">
              <a:spcAft>
                <a:spcPts val="600"/>
              </a:spcAft>
              <a:buFontTx/>
              <a:buChar char="•"/>
            </a:pPr>
            <a:r>
              <a:rPr lang="en-GB" sz="1800" dirty="0" err="1" smtClean="0">
                <a:latin typeface="Arial" pitchFamily="34" charset="0"/>
                <a:cs typeface="Arial" pitchFamily="34" charset="0"/>
              </a:rPr>
              <a:t>Petroleum@Leeds</a:t>
            </a:r>
            <a:endParaRPr lang="en-GB" sz="1800" dirty="0" smtClean="0">
              <a:latin typeface="Arial" pitchFamily="34" charset="0"/>
              <a:cs typeface="Arial" pitchFamily="34" charset="0"/>
            </a:endParaRPr>
          </a:p>
          <a:p>
            <a:pPr marL="342900" indent="-342900">
              <a:spcAft>
                <a:spcPts val="600"/>
              </a:spcAft>
              <a:buFontTx/>
              <a:buChar char="•"/>
            </a:pPr>
            <a:r>
              <a:rPr lang="en-GB" dirty="0">
                <a:latin typeface="Arial" pitchFamily="34" charset="0"/>
                <a:cs typeface="Arial" pitchFamily="34" charset="0"/>
              </a:rPr>
              <a:t>Priestly International Centre for Climate </a:t>
            </a:r>
            <a:r>
              <a:rPr lang="en-GB" dirty="0" smtClean="0">
                <a:latin typeface="Arial" pitchFamily="34" charset="0"/>
                <a:cs typeface="Arial" pitchFamily="34" charset="0"/>
              </a:rPr>
              <a:t>Change</a:t>
            </a:r>
          </a:p>
          <a:p>
            <a:pPr marL="342900" indent="-342900">
              <a:spcAft>
                <a:spcPts val="600"/>
              </a:spcAft>
              <a:buFontTx/>
              <a:buChar char="•"/>
            </a:pPr>
            <a:r>
              <a:rPr lang="en-GB" sz="1800" dirty="0" smtClean="0">
                <a:latin typeface="Arial" pitchFamily="34" charset="0"/>
                <a:cs typeface="Arial" pitchFamily="34" charset="0"/>
              </a:rPr>
              <a:t>High impact stories in the media</a:t>
            </a:r>
          </a:p>
          <a:p>
            <a:pPr marL="342900" indent="-342900">
              <a:spcAft>
                <a:spcPts val="600"/>
              </a:spcAft>
            </a:pPr>
            <a:endParaRPr lang="en-GB" sz="1800" dirty="0" smtClean="0">
              <a:latin typeface="Arial" pitchFamily="34" charset="0"/>
              <a:cs typeface="Arial" pitchFamily="34" charset="0"/>
            </a:endParaRPr>
          </a:p>
        </p:txBody>
      </p:sp>
      <p:pic>
        <p:nvPicPr>
          <p:cNvPr id="1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11925" y="3461713"/>
            <a:ext cx="2555875" cy="3243897"/>
          </a:xfrm>
          <a:prstGeom prst="rect">
            <a:avLst/>
          </a:prstGeom>
          <a:noFill/>
          <a:ln w="9525">
            <a:noFill/>
            <a:miter lim="800000"/>
            <a:headEnd/>
            <a:tailEnd/>
          </a:ln>
        </p:spPr>
      </p:pic>
      <p:pic>
        <p:nvPicPr>
          <p:cNvPr id="13" name="Picture 6" descr="http://www.see.leeds.ac.uk/uploads/pics/mo-logo_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9821" y="5222488"/>
            <a:ext cx="1057275" cy="1171575"/>
          </a:xfrm>
          <a:prstGeom prst="rect">
            <a:avLst/>
          </a:prstGeom>
          <a:noFill/>
        </p:spPr>
      </p:pic>
      <p:pic>
        <p:nvPicPr>
          <p:cNvPr id="1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546" y="5083661"/>
            <a:ext cx="1944216" cy="576064"/>
          </a:xfrm>
          <a:prstGeom prst="rect">
            <a:avLst/>
          </a:prstGeom>
          <a:noFill/>
          <a:ln w="9525">
            <a:noFill/>
            <a:miter lim="800000"/>
            <a:headEnd/>
            <a:tailEnd/>
          </a:ln>
        </p:spPr>
      </p:pic>
      <p:pic>
        <p:nvPicPr>
          <p:cNvPr id="15" name="Picture 8" descr="CCCE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546" y="5956309"/>
            <a:ext cx="2428875" cy="669925"/>
          </a:xfrm>
          <a:prstGeom prst="rect">
            <a:avLst/>
          </a:prstGeom>
          <a:noFill/>
          <a:ln w="9525">
            <a:noFill/>
            <a:miter lim="800000"/>
            <a:headEnd/>
            <a:tailEnd/>
          </a:ln>
        </p:spPr>
      </p:pic>
      <p:pic>
        <p:nvPicPr>
          <p:cNvPr id="16" name="Picture 11" descr="water-logo3 1 white only on transparent background"/>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463099" y="5789175"/>
            <a:ext cx="1863725" cy="828675"/>
          </a:xfrm>
          <a:prstGeom prst="rect">
            <a:avLst/>
          </a:prstGeom>
          <a:solidFill>
            <a:srgbClr val="0070C0"/>
          </a:solidFill>
          <a:ln w="9525">
            <a:noFill/>
            <a:miter lim="800000"/>
            <a:headEnd/>
            <a:tailEnd/>
          </a:ln>
        </p:spPr>
      </p:pic>
      <p:pic>
        <p:nvPicPr>
          <p:cNvPr id="17" name="Picture 1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193156" y="5139133"/>
            <a:ext cx="2137364" cy="436425"/>
          </a:xfrm>
          <a:prstGeom prst="rect">
            <a:avLst/>
          </a:prstGeom>
        </p:spPr>
      </p:pic>
    </p:spTree>
    <p:extLst>
      <p:ext uri="{BB962C8B-B14F-4D97-AF65-F5344CB8AC3E}">
        <p14:creationId xmlns:p14="http://schemas.microsoft.com/office/powerpoint/2010/main" val="2871000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7015" y="427079"/>
            <a:ext cx="6298060" cy="523220"/>
          </a:xfrm>
          <a:prstGeom prst="rect">
            <a:avLst/>
          </a:prstGeom>
          <a:noFill/>
        </p:spPr>
        <p:txBody>
          <a:bodyPr wrap="square" rtlCol="0">
            <a:spAutoFit/>
          </a:bodyPr>
          <a:lstStyle/>
          <a:p>
            <a:r>
              <a:rPr lang="en-US" sz="2800" b="1" dirty="0" smtClean="0">
                <a:solidFill>
                  <a:prstClr val="black"/>
                </a:solidFill>
                <a:latin typeface="Arial" charset="0"/>
                <a:ea typeface="Arial" charset="0"/>
                <a:cs typeface="Arial" charset="0"/>
              </a:rPr>
              <a:t>Research</a:t>
            </a:r>
            <a:endParaRPr lang="en-US" sz="1100" b="1" dirty="0">
              <a:solidFill>
                <a:prstClr val="black"/>
              </a:solidFill>
              <a:latin typeface="Arial" charset="0"/>
              <a:ea typeface="Arial" charset="0"/>
              <a:cs typeface="Arial" charset="0"/>
            </a:endParaRPr>
          </a:p>
        </p:txBody>
      </p:sp>
      <p:sp>
        <p:nvSpPr>
          <p:cNvPr id="21" name="Rectangle 20"/>
          <p:cNvSpPr/>
          <p:nvPr/>
        </p:nvSpPr>
        <p:spPr>
          <a:xfrm>
            <a:off x="332928" y="1628800"/>
            <a:ext cx="8415536" cy="1323439"/>
          </a:xfrm>
          <a:prstGeom prst="rect">
            <a:avLst/>
          </a:prstGeom>
        </p:spPr>
        <p:txBody>
          <a:bodyPr wrap="square">
            <a:spAutoFit/>
          </a:bodyPr>
          <a:lstStyle/>
          <a:p>
            <a:r>
              <a:rPr lang="en-GB" sz="2000" b="1" dirty="0" smtClean="0"/>
              <a:t>Our </a:t>
            </a:r>
            <a:r>
              <a:rPr lang="en-GB" sz="2000" b="1" dirty="0"/>
              <a:t>research is carried out within five institutes</a:t>
            </a:r>
            <a:r>
              <a:rPr lang="en-GB" sz="2000" dirty="0"/>
              <a:t> which represent our core research areas, but much of our work is cross-cutting, tackling complex global challenges such as climate change, energy security and natural hazard management.</a:t>
            </a:r>
          </a:p>
        </p:txBody>
      </p:sp>
      <p:sp>
        <p:nvSpPr>
          <p:cNvPr id="30" name="Rectangle 29"/>
          <p:cNvSpPr/>
          <p:nvPr/>
        </p:nvSpPr>
        <p:spPr>
          <a:xfrm>
            <a:off x="2511724" y="3068960"/>
            <a:ext cx="6236740" cy="2862322"/>
          </a:xfrm>
          <a:prstGeom prst="rect">
            <a:avLst/>
          </a:prstGeom>
        </p:spPr>
        <p:txBody>
          <a:bodyPr wrap="square">
            <a:spAutoFit/>
          </a:bodyPr>
          <a:lstStyle/>
          <a:p>
            <a:pPr marL="342900" indent="-342900">
              <a:spcAft>
                <a:spcPts val="600"/>
              </a:spcAft>
            </a:pPr>
            <a:r>
              <a:rPr lang="en-GB" sz="2000" dirty="0" smtClean="0">
                <a:solidFill>
                  <a:srgbClr val="00286B"/>
                </a:solidFill>
                <a:latin typeface="Arial" pitchFamily="34" charset="0"/>
                <a:cs typeface="Arial" pitchFamily="34" charset="0"/>
              </a:rPr>
              <a:t>Earth Surface Science Institute (ESSI)</a:t>
            </a:r>
          </a:p>
          <a:p>
            <a:pPr>
              <a:spcAft>
                <a:spcPts val="1200"/>
              </a:spcAft>
            </a:pPr>
            <a:r>
              <a:rPr lang="en-GB" sz="1500" dirty="0" smtClean="0"/>
              <a:t>Environmental </a:t>
            </a:r>
            <a:r>
              <a:rPr lang="en-GB" sz="1500" dirty="0"/>
              <a:t>geochemistry, reconstructions of past environments, biological evolution and extinction through Earth history, </a:t>
            </a:r>
            <a:r>
              <a:rPr lang="en-GB" sz="1500" dirty="0" err="1"/>
              <a:t>palaeoclimate</a:t>
            </a:r>
            <a:r>
              <a:rPr lang="en-GB" sz="1500" dirty="0"/>
              <a:t> and biochemical modelling, experimental, isotope and organic chemistry, and water and land quality.</a:t>
            </a:r>
            <a:endParaRPr lang="en-GB" sz="1500" dirty="0" smtClean="0">
              <a:solidFill>
                <a:srgbClr val="00286B"/>
              </a:solidFill>
              <a:latin typeface="Arial" pitchFamily="34" charset="0"/>
              <a:cs typeface="Arial" pitchFamily="34" charset="0"/>
            </a:endParaRPr>
          </a:p>
          <a:p>
            <a:pPr marL="342900" indent="-342900">
              <a:spcAft>
                <a:spcPts val="600"/>
              </a:spcAft>
            </a:pPr>
            <a:r>
              <a:rPr lang="en-GB" sz="2000" dirty="0" smtClean="0">
                <a:solidFill>
                  <a:srgbClr val="00286B"/>
                </a:solidFill>
                <a:latin typeface="Arial" pitchFamily="34" charset="0"/>
                <a:cs typeface="Arial" pitchFamily="34" charset="0"/>
              </a:rPr>
              <a:t>Institute of Applied Geoscience (IAG)</a:t>
            </a:r>
          </a:p>
          <a:p>
            <a:pPr>
              <a:spcAft>
                <a:spcPts val="1200"/>
              </a:spcAft>
            </a:pPr>
            <a:r>
              <a:rPr lang="en-GB" sz="1500" dirty="0"/>
              <a:t>The institute comprises six core research groups, covering Sedimentology, Hydrogeology and Engineering Geology, </a:t>
            </a:r>
            <a:r>
              <a:rPr lang="en-GB" sz="1500" dirty="0" err="1"/>
              <a:t>Petrophysics</a:t>
            </a:r>
            <a:r>
              <a:rPr lang="en-GB" sz="1500" dirty="0"/>
              <a:t>, </a:t>
            </a:r>
            <a:r>
              <a:rPr lang="en-GB" sz="1500" dirty="0" err="1"/>
              <a:t>Geomechanics</a:t>
            </a:r>
            <a:r>
              <a:rPr lang="en-GB" sz="1500" dirty="0"/>
              <a:t> and Reservoir Modelling, Basin Structure, Applied Geophysics and Minerals and Ore Geology</a:t>
            </a:r>
            <a:r>
              <a:rPr lang="en-GB" sz="1500" dirty="0" smtClean="0"/>
              <a:t>.</a:t>
            </a:r>
            <a:endParaRPr lang="en-GB" sz="1500" dirty="0" smtClean="0">
              <a:solidFill>
                <a:srgbClr val="00286B"/>
              </a:solidFill>
              <a:latin typeface="Arial" pitchFamily="34" charset="0"/>
              <a:cs typeface="Arial" pitchFamily="34" charset="0"/>
            </a:endParaRPr>
          </a:p>
        </p:txBody>
      </p:sp>
      <p:pic>
        <p:nvPicPr>
          <p:cNvPr id="3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015" y="3068960"/>
            <a:ext cx="2070735" cy="1246361"/>
          </a:xfrm>
          <a:prstGeom prst="rect">
            <a:avLst/>
          </a:prstGeom>
          <a:noFill/>
          <a:ln w="9525">
            <a:noFill/>
            <a:miter lim="800000"/>
            <a:headEnd/>
            <a:tailEnd/>
          </a:ln>
        </p:spPr>
      </p:pic>
      <p:pic>
        <p:nvPicPr>
          <p:cNvPr id="33" name="Picture 3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06007" y="4736306"/>
            <a:ext cx="1880465" cy="1068958"/>
          </a:xfrm>
          <a:prstGeom prst="rect">
            <a:avLst/>
          </a:prstGeom>
        </p:spPr>
      </p:pic>
    </p:spTree>
    <p:extLst>
      <p:ext uri="{BB962C8B-B14F-4D97-AF65-F5344CB8AC3E}">
        <p14:creationId xmlns:p14="http://schemas.microsoft.com/office/powerpoint/2010/main" val="2839612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9045" y="580869"/>
            <a:ext cx="6298060" cy="523220"/>
          </a:xfrm>
          <a:prstGeom prst="rect">
            <a:avLst/>
          </a:prstGeom>
          <a:noFill/>
        </p:spPr>
        <p:txBody>
          <a:bodyPr wrap="square" rtlCol="0">
            <a:spAutoFit/>
          </a:bodyPr>
          <a:lstStyle/>
          <a:p>
            <a:r>
              <a:rPr lang="en-US" sz="2800" b="1" dirty="0" smtClean="0">
                <a:solidFill>
                  <a:prstClr val="black"/>
                </a:solidFill>
                <a:latin typeface="Arial" charset="0"/>
                <a:ea typeface="Arial" charset="0"/>
                <a:cs typeface="Arial" charset="0"/>
              </a:rPr>
              <a:t>Research</a:t>
            </a:r>
            <a:endParaRPr lang="en-US" sz="1100" b="1" dirty="0">
              <a:solidFill>
                <a:prstClr val="black"/>
              </a:solidFill>
              <a:latin typeface="Arial" charset="0"/>
              <a:ea typeface="Arial" charset="0"/>
              <a:cs typeface="Arial" charset="0"/>
            </a:endParaRPr>
          </a:p>
        </p:txBody>
      </p:sp>
      <p:sp>
        <p:nvSpPr>
          <p:cNvPr id="18" name="Rectangle 17"/>
          <p:cNvSpPr/>
          <p:nvPr/>
        </p:nvSpPr>
        <p:spPr>
          <a:xfrm>
            <a:off x="2241274" y="1700808"/>
            <a:ext cx="6507190" cy="4385816"/>
          </a:xfrm>
          <a:prstGeom prst="rect">
            <a:avLst/>
          </a:prstGeom>
        </p:spPr>
        <p:txBody>
          <a:bodyPr wrap="square">
            <a:spAutoFit/>
          </a:bodyPr>
          <a:lstStyle/>
          <a:p>
            <a:pPr marL="342900" indent="-342900">
              <a:spcAft>
                <a:spcPts val="600"/>
              </a:spcAft>
            </a:pPr>
            <a:r>
              <a:rPr lang="en-GB" dirty="0">
                <a:solidFill>
                  <a:srgbClr val="00286B"/>
                </a:solidFill>
                <a:latin typeface="Arial" pitchFamily="34" charset="0"/>
                <a:cs typeface="Arial" pitchFamily="34" charset="0"/>
              </a:rPr>
              <a:t>Institute of Geophysics and </a:t>
            </a:r>
            <a:r>
              <a:rPr lang="en-GB" dirty="0" smtClean="0">
                <a:solidFill>
                  <a:srgbClr val="00286B"/>
                </a:solidFill>
                <a:latin typeface="Arial" pitchFamily="34" charset="0"/>
                <a:cs typeface="Arial" pitchFamily="34" charset="0"/>
              </a:rPr>
              <a:t>Tectonics (IGT)</a:t>
            </a:r>
            <a:endParaRPr lang="en-GB" dirty="0">
              <a:solidFill>
                <a:srgbClr val="00286B"/>
              </a:solidFill>
              <a:latin typeface="Arial" pitchFamily="34" charset="0"/>
              <a:cs typeface="Arial" pitchFamily="34" charset="0"/>
            </a:endParaRPr>
          </a:p>
          <a:p>
            <a:pPr>
              <a:spcAft>
                <a:spcPts val="1800"/>
              </a:spcAft>
            </a:pPr>
            <a:r>
              <a:rPr lang="en-GB" sz="1500" dirty="0"/>
              <a:t>The Institute of Geophysics and Tectonics has a strong international profile in a wide range of disciplines including Geodynamics, Structural Geology, Geomagnetism, Geodesy, Seismology, Igneous and Metamorphic Petrology, Isotope Geochemistry, Hydrothermal Processes and Volcanology</a:t>
            </a:r>
            <a:r>
              <a:rPr lang="en-GB" sz="1500" dirty="0" smtClean="0"/>
              <a:t>.</a:t>
            </a:r>
          </a:p>
          <a:p>
            <a:pPr marL="342900" indent="-342900">
              <a:spcAft>
                <a:spcPts val="600"/>
              </a:spcAft>
            </a:pPr>
            <a:r>
              <a:rPr lang="en-GB" sz="1800" dirty="0" smtClean="0">
                <a:solidFill>
                  <a:srgbClr val="00286B"/>
                </a:solidFill>
                <a:latin typeface="Arial" pitchFamily="34" charset="0"/>
                <a:cs typeface="Arial" pitchFamily="34" charset="0"/>
              </a:rPr>
              <a:t>Institute for Climate and Atmospheric Science (ICAS)</a:t>
            </a:r>
          </a:p>
          <a:p>
            <a:pPr>
              <a:spcAft>
                <a:spcPts val="1800"/>
              </a:spcAft>
            </a:pPr>
            <a:r>
              <a:rPr lang="en-GB" sz="1500" dirty="0"/>
              <a:t>ICAS is the UK’s most diverse academic institute for atmospheric research, making fundamental advances in our understanding of climate change, weather, atmospheric composition, </a:t>
            </a:r>
            <a:r>
              <a:rPr lang="en-GB" sz="1500" dirty="0" err="1"/>
              <a:t>palaeo</a:t>
            </a:r>
            <a:r>
              <a:rPr lang="en-GB" sz="1500" dirty="0"/>
              <a:t>-climates, and impacts on our planet and society. </a:t>
            </a:r>
            <a:endParaRPr lang="en-GB" sz="1500" dirty="0" smtClean="0"/>
          </a:p>
          <a:p>
            <a:pPr>
              <a:spcAft>
                <a:spcPts val="600"/>
              </a:spcAft>
            </a:pPr>
            <a:r>
              <a:rPr lang="en-GB" dirty="0" smtClean="0">
                <a:solidFill>
                  <a:srgbClr val="00286B"/>
                </a:solidFill>
                <a:latin typeface="Arial" pitchFamily="34" charset="0"/>
                <a:cs typeface="Arial" pitchFamily="34" charset="0"/>
              </a:rPr>
              <a:t>Sustainability Research Institute (SRI)</a:t>
            </a:r>
          </a:p>
          <a:p>
            <a:pPr>
              <a:spcAft>
                <a:spcPts val="600"/>
              </a:spcAft>
            </a:pPr>
            <a:r>
              <a:rPr lang="en-GB" sz="1500" dirty="0"/>
              <a:t>The Sustainability Research Institute conducts internationally recognised, academically excellent and problem-oriented interdisciplinary research and teaching on environmental, social and economic aspects of sustainability. </a:t>
            </a:r>
          </a:p>
        </p:txBody>
      </p:sp>
      <p:pic>
        <p:nvPicPr>
          <p:cNvPr id="19"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3528" y="3429000"/>
            <a:ext cx="1834478" cy="1131347"/>
          </a:xfrm>
          <a:prstGeom prst="rect">
            <a:avLst/>
          </a:prstGeom>
          <a:noFill/>
          <a:ln w="9525">
            <a:noFill/>
            <a:miter lim="800000"/>
            <a:headEnd/>
            <a:tailEnd/>
          </a:ln>
        </p:spPr>
      </p:pic>
      <p:pic>
        <p:nvPicPr>
          <p:cNvPr id="2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7762" y="5152025"/>
            <a:ext cx="1904608" cy="941271"/>
          </a:xfrm>
          <a:prstGeom prst="rect">
            <a:avLst/>
          </a:prstGeom>
          <a:noFill/>
          <a:ln w="9525">
            <a:noFill/>
            <a:miter lim="800000"/>
            <a:headEnd/>
            <a:tailEnd/>
          </a:ln>
        </p:spPr>
      </p:pic>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69065" y="1963250"/>
            <a:ext cx="1814339" cy="961694"/>
          </a:xfrm>
          <a:prstGeom prst="rect">
            <a:avLst/>
          </a:prstGeom>
          <a:noFill/>
          <a:ln w="9525">
            <a:noFill/>
            <a:miter lim="800000"/>
            <a:headEnd/>
            <a:tailEnd/>
          </a:ln>
        </p:spPr>
      </p:pic>
    </p:spTree>
    <p:extLst>
      <p:ext uri="{BB962C8B-B14F-4D97-AF65-F5344CB8AC3E}">
        <p14:creationId xmlns:p14="http://schemas.microsoft.com/office/powerpoint/2010/main" val="720610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9079" y="348184"/>
            <a:ext cx="6471057" cy="523220"/>
          </a:xfrm>
          <a:prstGeom prst="rect">
            <a:avLst/>
          </a:prstGeom>
          <a:noFill/>
        </p:spPr>
        <p:txBody>
          <a:bodyPr wrap="square" rtlCol="0">
            <a:spAutoFit/>
          </a:bodyPr>
          <a:lstStyle/>
          <a:p>
            <a:r>
              <a:rPr lang="en-US" sz="2800" b="1" dirty="0" err="1" smtClean="0">
                <a:solidFill>
                  <a:prstClr val="black"/>
                </a:solidFill>
                <a:latin typeface="Arial" charset="0"/>
                <a:ea typeface="Arial" charset="0"/>
                <a:cs typeface="Arial" charset="0"/>
              </a:rPr>
              <a:t>ESSI</a:t>
            </a:r>
            <a:r>
              <a:rPr lang="en-US" sz="2800" b="1" dirty="0" smtClean="0">
                <a:solidFill>
                  <a:prstClr val="black"/>
                </a:solidFill>
                <a:latin typeface="Arial" charset="0"/>
                <a:ea typeface="Arial" charset="0"/>
                <a:cs typeface="Arial" charset="0"/>
              </a:rPr>
              <a:t>: Earth Surface Science Institute</a:t>
            </a:r>
            <a:endParaRPr lang="en-US" sz="1100" b="1" dirty="0">
              <a:solidFill>
                <a:prstClr val="black"/>
              </a:solidFill>
              <a:latin typeface="Arial" charset="0"/>
              <a:ea typeface="Arial" charset="0"/>
              <a:cs typeface="Arial" charset="0"/>
            </a:endParaRPr>
          </a:p>
        </p:txBody>
      </p:sp>
      <p:pic>
        <p:nvPicPr>
          <p:cNvPr id="7" name="Picture 2" descr="http://www.see.leeds.ac.uk/fileadmin/images/research/essi/banners/ESSI_700.png"/>
          <p:cNvPicPr>
            <a:picLocks noChangeAspect="1" noChangeArrowheads="1"/>
          </p:cNvPicPr>
          <p:nvPr/>
        </p:nvPicPr>
        <p:blipFill rotWithShape="1">
          <a:blip r:embed="rId3" cstate="print">
            <a:clrChange>
              <a:clrFrom>
                <a:srgbClr val="E6E6E6"/>
              </a:clrFrom>
              <a:clrTo>
                <a:srgbClr val="E6E6E6">
                  <a:alpha val="0"/>
                </a:srgbClr>
              </a:clrTo>
            </a:clrChange>
            <a:extLst>
              <a:ext uri="{28A0092B-C50C-407E-A947-70E740481C1C}">
                <a14:useLocalDpi xmlns:a14="http://schemas.microsoft.com/office/drawing/2010/main"/>
              </a:ext>
            </a:extLst>
          </a:blip>
          <a:srcRect l="31185"/>
          <a:stretch/>
        </p:blipFill>
        <p:spPr bwMode="auto">
          <a:xfrm>
            <a:off x="323528" y="5433720"/>
            <a:ext cx="3384376" cy="140517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0" descr="http://www.see.leeds.ac.uk/fileadmin/_processed_/csm_Logo_colour_circle_1500_73f785773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23928" y="5445224"/>
            <a:ext cx="1287512" cy="127768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8104" y="5480176"/>
            <a:ext cx="3240360" cy="1078384"/>
          </a:xfrm>
          <a:prstGeom prst="rect">
            <a:avLst/>
          </a:prstGeom>
        </p:spPr>
      </p:pic>
      <p:sp>
        <p:nvSpPr>
          <p:cNvPr id="12" name="Title 1"/>
          <p:cNvSpPr txBox="1">
            <a:spLocks/>
          </p:cNvSpPr>
          <p:nvPr/>
        </p:nvSpPr>
        <p:spPr>
          <a:xfrm>
            <a:off x="323528" y="1772816"/>
            <a:ext cx="8801796" cy="35283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lnSpc>
                <a:spcPct val="120000"/>
              </a:lnSpc>
              <a:buFont typeface="Arial"/>
              <a:buChar char="•"/>
            </a:pPr>
            <a:r>
              <a:rPr lang="en-GB" altLang="en-US" sz="1800" dirty="0" smtClean="0">
                <a:latin typeface="Arial" panose="020B0604020202020204" pitchFamily="34" charset="0"/>
                <a:cs typeface="Arial" panose="020B0604020202020204" pitchFamily="34" charset="0"/>
              </a:rPr>
              <a:t>Evolution </a:t>
            </a:r>
            <a:r>
              <a:rPr lang="en-GB" altLang="en-US" sz="1800" dirty="0">
                <a:latin typeface="Arial" panose="020B0604020202020204" pitchFamily="34" charset="0"/>
                <a:cs typeface="Arial" panose="020B0604020202020204" pitchFamily="34" charset="0"/>
              </a:rPr>
              <a:t>&amp; maintenance of a habitable planet</a:t>
            </a:r>
          </a:p>
          <a:p>
            <a:pPr marL="285750" indent="-285750" algn="l">
              <a:lnSpc>
                <a:spcPct val="120000"/>
              </a:lnSpc>
              <a:buFont typeface="Arial"/>
              <a:buChar char="•"/>
            </a:pPr>
            <a:r>
              <a:rPr lang="en-GB" altLang="en-US" sz="1800" dirty="0">
                <a:latin typeface="Arial" panose="020B0604020202020204" pitchFamily="34" charset="0"/>
                <a:cs typeface="Arial" panose="020B0604020202020204" pitchFamily="34" charset="0"/>
              </a:rPr>
              <a:t>Nutrient controls on oxygenation</a:t>
            </a:r>
          </a:p>
          <a:p>
            <a:pPr marL="285750" indent="-285750" algn="l">
              <a:lnSpc>
                <a:spcPct val="120000"/>
              </a:lnSpc>
              <a:buFont typeface="Arial"/>
              <a:buChar char="•"/>
            </a:pPr>
            <a:r>
              <a:rPr lang="en-GB" altLang="en-US" sz="1800" dirty="0">
                <a:latin typeface="Arial" panose="020B0604020202020204" pitchFamily="34" charset="0"/>
                <a:cs typeface="Arial" panose="020B0604020202020204" pitchFamily="34" charset="0"/>
              </a:rPr>
              <a:t>Modern analogues of ancient environments</a:t>
            </a:r>
          </a:p>
          <a:p>
            <a:pPr marL="285750" indent="-285750" algn="l">
              <a:lnSpc>
                <a:spcPct val="120000"/>
              </a:lnSpc>
              <a:buFont typeface="Arial"/>
              <a:buChar char="•"/>
            </a:pPr>
            <a:r>
              <a:rPr lang="en-GB" altLang="en-US" sz="1800" dirty="0" smtClean="0">
                <a:latin typeface="Arial" panose="020B0604020202020204" pitchFamily="34" charset="0"/>
                <a:cs typeface="Arial" panose="020B0604020202020204" pitchFamily="34" charset="0"/>
              </a:rPr>
              <a:t>Origin </a:t>
            </a:r>
            <a:r>
              <a:rPr lang="en-GB" altLang="en-US" sz="1800" dirty="0">
                <a:latin typeface="Arial" panose="020B0604020202020204" pitchFamily="34" charset="0"/>
                <a:cs typeface="Arial" panose="020B0604020202020204" pitchFamily="34" charset="0"/>
              </a:rPr>
              <a:t>and nature of mass extinction events throughout Earth history</a:t>
            </a:r>
          </a:p>
          <a:p>
            <a:pPr marL="285750" indent="-285750" algn="l">
              <a:lnSpc>
                <a:spcPct val="120000"/>
              </a:lnSpc>
              <a:buFont typeface="Arial"/>
              <a:buChar char="•"/>
            </a:pPr>
            <a:r>
              <a:rPr lang="en-GB" altLang="en-US" sz="1800" dirty="0">
                <a:latin typeface="Arial" panose="020B0604020202020204" pitchFamily="34" charset="0"/>
                <a:cs typeface="Arial" panose="020B0604020202020204" pitchFamily="34" charset="0"/>
              </a:rPr>
              <a:t>Black shale formation and characterisation of low oxygen environments</a:t>
            </a:r>
          </a:p>
          <a:p>
            <a:pPr marL="285750" indent="-285750" algn="l">
              <a:lnSpc>
                <a:spcPct val="120000"/>
              </a:lnSpc>
              <a:buFont typeface="Arial"/>
              <a:buChar char="•"/>
            </a:pPr>
            <a:r>
              <a:rPr lang="en-GB" altLang="en-US" sz="1800" dirty="0" smtClean="0">
                <a:latin typeface="Arial" panose="020B0604020202020204" pitchFamily="34" charset="0"/>
                <a:cs typeface="Arial" panose="020B0604020202020204" pitchFamily="34" charset="0"/>
              </a:rPr>
              <a:t>The </a:t>
            </a:r>
            <a:r>
              <a:rPr lang="en-GB" altLang="en-US" sz="1800" dirty="0">
                <a:latin typeface="Arial" panose="020B0604020202020204" pitchFamily="34" charset="0"/>
                <a:cs typeface="Arial" panose="020B0604020202020204" pitchFamily="34" charset="0"/>
              </a:rPr>
              <a:t>long-term evolution of ocean chemistry</a:t>
            </a:r>
          </a:p>
          <a:p>
            <a:pPr marL="285750" indent="-285750" algn="l">
              <a:lnSpc>
                <a:spcPct val="120000"/>
              </a:lnSpc>
              <a:buFont typeface="Arial"/>
              <a:buChar char="•"/>
            </a:pPr>
            <a:r>
              <a:rPr lang="en-GB" altLang="en-US" sz="1800" dirty="0">
                <a:latin typeface="Arial" panose="020B0604020202020204" pitchFamily="34" charset="0"/>
                <a:cs typeface="Arial" panose="020B0604020202020204" pitchFamily="34" charset="0"/>
              </a:rPr>
              <a:t>Stable isotope geochemistry (C, S, N, O)</a:t>
            </a:r>
          </a:p>
          <a:p>
            <a:pPr marL="285750" indent="-285750" algn="l">
              <a:lnSpc>
                <a:spcPct val="120000"/>
              </a:lnSpc>
              <a:buFont typeface="Arial"/>
              <a:buChar char="•"/>
            </a:pPr>
            <a:r>
              <a:rPr lang="en-GB" altLang="en-US" sz="1800" dirty="0" smtClean="0">
                <a:latin typeface="Arial" panose="020B0604020202020204" pitchFamily="34" charset="0"/>
                <a:cs typeface="Arial" panose="020B0604020202020204" pitchFamily="34" charset="0"/>
              </a:rPr>
              <a:t>Biogeochemical modelling</a:t>
            </a:r>
            <a:endParaRPr lang="en-GB" altLang="en-US" sz="1800" dirty="0">
              <a:latin typeface="Arial" panose="020B0604020202020204" pitchFamily="34" charset="0"/>
              <a:cs typeface="Arial" panose="020B0604020202020204" pitchFamily="34" charset="0"/>
            </a:endParaRPr>
          </a:p>
          <a:p>
            <a:pPr marL="285750" indent="-285750" algn="l">
              <a:lnSpc>
                <a:spcPct val="120000"/>
              </a:lnSpc>
              <a:buFont typeface="Arial"/>
              <a:buChar char="•"/>
            </a:pPr>
            <a:r>
              <a:rPr lang="en-GB" altLang="en-US" sz="1800" dirty="0">
                <a:latin typeface="Arial" panose="020B0604020202020204" pitchFamily="34" charset="0"/>
                <a:cs typeface="Arial" panose="020B0604020202020204" pitchFamily="34" charset="0"/>
              </a:rPr>
              <a:t>Feedbacks between weathering, nutrients, oxygenation, climate on geological timescales</a:t>
            </a:r>
          </a:p>
          <a:p>
            <a:pPr marL="285750" indent="-285750" algn="l">
              <a:lnSpc>
                <a:spcPct val="120000"/>
              </a:lnSpc>
              <a:buFont typeface="Arial"/>
              <a:buChar char="•"/>
            </a:pPr>
            <a:r>
              <a:rPr lang="en-GB" altLang="en-US" sz="1800" dirty="0">
                <a:latin typeface="Arial" panose="020B0604020202020204" pitchFamily="34" charset="0"/>
                <a:cs typeface="Arial" panose="020B0604020202020204" pitchFamily="34" charset="0"/>
              </a:rPr>
              <a:t>Box models, Earth System </a:t>
            </a:r>
            <a:r>
              <a:rPr lang="en-GB" altLang="en-US" sz="1800" dirty="0" smtClean="0">
                <a:latin typeface="Arial" panose="020B0604020202020204" pitchFamily="34" charset="0"/>
                <a:cs typeface="Arial" panose="020B0604020202020204" pitchFamily="34" charset="0"/>
              </a:rPr>
              <a:t>Modelling, </a:t>
            </a:r>
            <a:r>
              <a:rPr lang="en-GB" altLang="en-US" sz="1800" dirty="0">
                <a:latin typeface="Arial" panose="020B0604020202020204" pitchFamily="34" charset="0"/>
                <a:cs typeface="Arial" panose="020B0604020202020204" pitchFamily="34" charset="0"/>
              </a:rPr>
              <a:t>and reaction transport modelling </a:t>
            </a:r>
          </a:p>
          <a:p>
            <a:pPr algn="l">
              <a:lnSpc>
                <a:spcPct val="120000"/>
              </a:lnSpc>
            </a:pPr>
            <a:endParaRPr lang="en-GB"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65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2519</TotalTime>
  <Words>2533</Words>
  <Application>Microsoft Office PowerPoint</Application>
  <PresentationFormat>On-screen Show (4:3)</PresentationFormat>
  <Paragraphs>440</Paragraphs>
  <Slides>48</Slides>
  <Notes>32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ＭＳ Ｐゴシック</vt:lpstr>
      <vt:lpstr>ＭＳ Ｐゴシック</vt:lpstr>
      <vt:lpstr>Arial</vt:lpstr>
      <vt:lpstr>B Helvetica Bold</vt:lpstr>
      <vt:lpstr>Bookman</vt:lpstr>
      <vt:lpstr>Calibri</vt:lpstr>
      <vt:lpstr>DejaVu Sans</vt:lpstr>
      <vt:lpstr>Monotype Sorts</vt:lpstr>
      <vt:lpstr>StarSymbol</vt:lpstr>
      <vt:lpstr>Tahoma</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 to Climate Models: History &amp; Basic Structure  Topics covered:</vt:lpstr>
      <vt:lpstr>Models in science</vt:lpstr>
      <vt:lpstr>PowerPoint Presentation</vt:lpstr>
      <vt:lpstr>The Climate System</vt:lpstr>
      <vt:lpstr>Brief History of Climate Modelling</vt:lpstr>
      <vt:lpstr>Types of Model</vt:lpstr>
      <vt:lpstr>PowerPoint Presentation</vt:lpstr>
      <vt:lpstr>Development of Met Office Models</vt:lpstr>
      <vt:lpstr>PowerPoint Presentation</vt:lpstr>
      <vt:lpstr>PowerPoint Presentation</vt:lpstr>
      <vt:lpstr>Supercomputers</vt:lpstr>
      <vt:lpstr>PowerPoint Presentation</vt:lpstr>
      <vt:lpstr>Parameterized processes in the ECMWF model</vt:lpstr>
      <vt:lpstr>The horizontal and vertical resolutions of climate models  need to be high enough to avoid numerical errors and to  resolve the basic dynamical and transport processes.  There is a trade-off between resolution and computing  time, but model resolutions are increasing continually,  as more computer power becomes available.  There is also a trade off between model complexity and  computer time.</vt:lpstr>
      <vt:lpstr>PowerPoint Presentation</vt:lpstr>
      <vt:lpstr>PowerPoint Presentation</vt:lpstr>
      <vt:lpstr>PowerPoint Presentation</vt:lpstr>
      <vt:lpstr>Uncertainties</vt:lpstr>
      <vt:lpstr>Models have less agreement  for rainfall than temperature projections</vt:lpstr>
      <vt:lpstr>Uncertainties</vt:lpstr>
      <vt:lpstr>Why do uncertainties exist?</vt:lpstr>
      <vt:lpstr>PowerPoint Presentation</vt:lpstr>
      <vt:lpstr>How to deal with uncertainties?</vt:lpstr>
      <vt:lpstr>Climate Change Projection/Retrodiction</vt:lpstr>
      <vt:lpstr>Climate Change Projection/Retrodiction</vt:lpstr>
      <vt:lpstr>Multi-Model Ensemble</vt:lpstr>
      <vt:lpstr>Perturbed Physics Ensemble</vt:lpstr>
      <vt:lpstr>Comparison of MMEs and PPEs</vt:lpstr>
      <vt:lpstr>PowerPoint Presentation</vt:lpstr>
      <vt:lpstr>PowerPoint Presentation</vt:lpstr>
      <vt:lpstr>How to create a Maastrictian model</vt:lpstr>
      <vt:lpstr>Maastrictian Orography</vt:lpstr>
      <vt:lpstr>PowerPoint Presentation</vt:lpstr>
      <vt:lpstr>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eejkh</dc:creator>
  <cp:lastModifiedBy>User</cp:lastModifiedBy>
  <cp:revision>149</cp:revision>
  <dcterms:modified xsi:type="dcterms:W3CDTF">2016-10-16T13:45:17Z</dcterms:modified>
</cp:coreProperties>
</file>