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9" r:id="rId2"/>
    <p:sldId id="277" r:id="rId3"/>
    <p:sldId id="278" r:id="rId4"/>
    <p:sldId id="256" r:id="rId5"/>
    <p:sldId id="257" r:id="rId6"/>
    <p:sldId id="263" r:id="rId7"/>
    <p:sldId id="269" r:id="rId8"/>
    <p:sldId id="261" r:id="rId9"/>
    <p:sldId id="262" r:id="rId10"/>
    <p:sldId id="270" r:id="rId11"/>
    <p:sldId id="272" r:id="rId12"/>
    <p:sldId id="273" r:id="rId13"/>
    <p:sldId id="275" r:id="rId14"/>
    <p:sldId id="276" r:id="rId15"/>
    <p:sldId id="27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526" autoAdjust="0"/>
  </p:normalViewPr>
  <p:slideViewPr>
    <p:cSldViewPr>
      <p:cViewPr varScale="1">
        <p:scale>
          <a:sx n="61" d="100"/>
          <a:sy n="61" d="100"/>
        </p:scale>
        <p:origin x="-132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8ED033-8F94-4FC1-8CEB-68CB58B34CC3}" type="datetimeFigureOut">
              <a:rPr lang="en-GB" smtClean="0"/>
              <a:pPr/>
              <a:t>11/07/2013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0E7258-B3FD-44E6-9C00-0118B7528F67}" type="slidenum">
              <a:rPr lang="en-GB" smtClean="0"/>
              <a:pPr/>
              <a:t>‹#›</a:t>
            </a:fld>
            <a:endParaRPr lang="en-GB"/>
          </a:p>
        </p:txBody>
      </p:sp>
    </p:spTree>
    <p:extLst>
      <p:ext uri="{BB962C8B-B14F-4D97-AF65-F5344CB8AC3E}">
        <p14:creationId xmlns:p14="http://schemas.microsoft.com/office/powerpoint/2010/main" xmlns="" val="1648636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Prior</a:t>
            </a:r>
            <a:r>
              <a:rPr lang="en-GB" baseline="0" dirty="0" smtClean="0"/>
              <a:t> to 1850 there are no observational records of climate.</a:t>
            </a:r>
          </a:p>
          <a:p>
            <a:r>
              <a:rPr lang="en-GB" baseline="0" dirty="0" smtClean="0"/>
              <a:t>If we want to understand climate prior to that time we need to use proxy data.</a:t>
            </a:r>
          </a:p>
          <a:p>
            <a:r>
              <a:rPr lang="en-GB" baseline="0" dirty="0" smtClean="0"/>
              <a:t>The most abundant source of proxy data for past climates is d18o in various archives – the most well known is ice cores which record d18o in precipitation directly – but d18o can also be measured in many other archives such as foraminifera, coral, lake sediments, </a:t>
            </a:r>
            <a:r>
              <a:rPr lang="en-GB" baseline="0" dirty="0" err="1" smtClean="0"/>
              <a:t>speleothems</a:t>
            </a:r>
            <a:r>
              <a:rPr lang="en-GB" baseline="0" dirty="0" smtClean="0"/>
              <a:t> – providing information about the climate over timescales of millions of years.</a:t>
            </a:r>
            <a:endParaRPr lang="en-GB" dirty="0"/>
          </a:p>
        </p:txBody>
      </p:sp>
      <p:sp>
        <p:nvSpPr>
          <p:cNvPr id="4" name="Slide Number Placeholder 3"/>
          <p:cNvSpPr>
            <a:spLocks noGrp="1"/>
          </p:cNvSpPr>
          <p:nvPr>
            <p:ph type="sldNum" sz="quarter" idx="10"/>
          </p:nvPr>
        </p:nvSpPr>
        <p:spPr/>
        <p:txBody>
          <a:bodyPr/>
          <a:lstStyle/>
          <a:p>
            <a:pPr>
              <a:defRPr/>
            </a:pPr>
            <a:fld id="{FB61BDA5-D8DF-4DA4-A22C-D7CFF6CAE5AF}" type="slidenum">
              <a:rPr lang="en-GB" smtClean="0"/>
              <a:pPr>
                <a:defRPr/>
              </a:pPr>
              <a:t>5</a:t>
            </a:fld>
            <a:endParaRPr lang="en-GB"/>
          </a:p>
        </p:txBody>
      </p:sp>
    </p:spTree>
    <p:extLst>
      <p:ext uri="{BB962C8B-B14F-4D97-AF65-F5344CB8AC3E}">
        <p14:creationId xmlns:p14="http://schemas.microsoft.com/office/powerpoint/2010/main" xmlns="" val="2570293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Optional slide – depending on exactly</a:t>
            </a:r>
            <a:r>
              <a:rPr lang="en-GB" baseline="0" dirty="0" smtClean="0"/>
              <a:t> how much background you think is needed – and how much time you have.</a:t>
            </a:r>
            <a:endParaRPr lang="en-GB" dirty="0"/>
          </a:p>
        </p:txBody>
      </p:sp>
      <p:sp>
        <p:nvSpPr>
          <p:cNvPr id="4" name="Slide Number Placeholder 3"/>
          <p:cNvSpPr>
            <a:spLocks noGrp="1"/>
          </p:cNvSpPr>
          <p:nvPr>
            <p:ph type="sldNum" sz="quarter" idx="10"/>
          </p:nvPr>
        </p:nvSpPr>
        <p:spPr/>
        <p:txBody>
          <a:bodyPr/>
          <a:lstStyle/>
          <a:p>
            <a:fld id="{350E7258-B3FD-44E6-9C00-0118B7528F67}" type="slidenum">
              <a:rPr lang="en-GB" smtClean="0"/>
              <a:pPr/>
              <a:t>6</a:t>
            </a:fld>
            <a:endParaRPr lang="en-GB"/>
          </a:p>
        </p:txBody>
      </p:sp>
    </p:spTree>
    <p:extLst>
      <p:ext uri="{BB962C8B-B14F-4D97-AF65-F5344CB8AC3E}">
        <p14:creationId xmlns:p14="http://schemas.microsoft.com/office/powerpoint/2010/main" xmlns="" val="3134785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is about how we can incorporate</a:t>
            </a:r>
            <a:r>
              <a:rPr lang="en-GB" baseline="0" dirty="0" smtClean="0"/>
              <a:t> into the hydrological cycle of a GCM</a:t>
            </a:r>
            <a:endParaRPr lang="en-GB" dirty="0"/>
          </a:p>
        </p:txBody>
      </p:sp>
      <p:sp>
        <p:nvSpPr>
          <p:cNvPr id="4" name="Slide Number Placeholder 3"/>
          <p:cNvSpPr>
            <a:spLocks noGrp="1"/>
          </p:cNvSpPr>
          <p:nvPr>
            <p:ph type="sldNum" sz="quarter" idx="10"/>
          </p:nvPr>
        </p:nvSpPr>
        <p:spPr/>
        <p:txBody>
          <a:bodyPr/>
          <a:lstStyle/>
          <a:p>
            <a:fld id="{350E7258-B3FD-44E6-9C00-0118B7528F67}" type="slidenum">
              <a:rPr lang="en-GB" smtClean="0"/>
              <a:pPr/>
              <a:t>7</a:t>
            </a:fld>
            <a:endParaRPr lang="en-GB"/>
          </a:p>
        </p:txBody>
      </p:sp>
    </p:spTree>
    <p:extLst>
      <p:ext uri="{BB962C8B-B14F-4D97-AF65-F5344CB8AC3E}">
        <p14:creationId xmlns:p14="http://schemas.microsoft.com/office/powerpoint/2010/main" xmlns="" val="3246078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slide for the modern spatial relationships</a:t>
            </a:r>
            <a:r>
              <a:rPr lang="en-GB" baseline="0" dirty="0" smtClean="0"/>
              <a:t> from HadCM3</a:t>
            </a:r>
            <a:endParaRPr lang="en-GB" dirty="0" smtClean="0"/>
          </a:p>
          <a:p>
            <a:r>
              <a:rPr lang="en-GB" dirty="0" smtClean="0"/>
              <a:t>It is clear that d18op</a:t>
            </a:r>
            <a:r>
              <a:rPr lang="en-GB" baseline="0" dirty="0" smtClean="0"/>
              <a:t> is directly related to temperature at high latitudes and inversely related to precipitation in the tropics.  </a:t>
            </a:r>
          </a:p>
          <a:p>
            <a:r>
              <a:rPr lang="en-GB" baseline="0" dirty="0" smtClean="0"/>
              <a:t>However the relationships are not exact and may change at different locations and for different time periods – hence we need an isotope enabled GCM to help interpret the </a:t>
            </a:r>
            <a:r>
              <a:rPr lang="en-GB" baseline="0" dirty="0" err="1" smtClean="0"/>
              <a:t>paleodata</a:t>
            </a:r>
            <a:r>
              <a:rPr lang="en-GB" baseline="0" dirty="0" smtClean="0"/>
              <a:t> in a more accurate way.</a:t>
            </a:r>
            <a:endParaRPr lang="en-GB" dirty="0"/>
          </a:p>
        </p:txBody>
      </p:sp>
      <p:sp>
        <p:nvSpPr>
          <p:cNvPr id="4" name="Slide Number Placeholder 3"/>
          <p:cNvSpPr>
            <a:spLocks noGrp="1"/>
          </p:cNvSpPr>
          <p:nvPr>
            <p:ph type="sldNum" sz="quarter" idx="10"/>
          </p:nvPr>
        </p:nvSpPr>
        <p:spPr/>
        <p:txBody>
          <a:bodyPr/>
          <a:lstStyle/>
          <a:p>
            <a:fld id="{350E7258-B3FD-44E6-9C00-0118B7528F67}" type="slidenum">
              <a:rPr lang="en-GB" smtClean="0"/>
              <a:pPr/>
              <a:t>8</a:t>
            </a:fld>
            <a:endParaRPr lang="en-GB"/>
          </a:p>
        </p:txBody>
      </p:sp>
    </p:spTree>
    <p:extLst>
      <p:ext uri="{BB962C8B-B14F-4D97-AF65-F5344CB8AC3E}">
        <p14:creationId xmlns:p14="http://schemas.microsoft.com/office/powerpoint/2010/main" xmlns="" val="618679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MAY NOT WANT TO USE THIS NOW WE HAVE THE MODERN SLIDE</a:t>
            </a:r>
          </a:p>
          <a:p>
            <a:endParaRPr lang="en-GB" dirty="0" smtClean="0"/>
          </a:p>
          <a:p>
            <a:r>
              <a:rPr lang="en-GB" dirty="0" smtClean="0"/>
              <a:t>Pliocene d18o anomalies,</a:t>
            </a:r>
            <a:r>
              <a:rPr lang="en-GB" baseline="0" dirty="0" smtClean="0"/>
              <a:t> temperature anomalies and precipitation anomalies.</a:t>
            </a:r>
          </a:p>
          <a:p>
            <a:r>
              <a:rPr lang="en-GB" baseline="0" dirty="0" smtClean="0"/>
              <a:t>Can see the relationship between d18op and temperature at high latitudes and inverse relationship between d18op and precipitation at low latitudes.  These relationships would look clearer on a modern plot – however, this Pliocene plot highlights how the relationships are not always direct and related to local patterns.</a:t>
            </a:r>
            <a:endParaRPr lang="en-GB" dirty="0"/>
          </a:p>
        </p:txBody>
      </p:sp>
      <p:sp>
        <p:nvSpPr>
          <p:cNvPr id="4" name="Slide Number Placeholder 3"/>
          <p:cNvSpPr>
            <a:spLocks noGrp="1"/>
          </p:cNvSpPr>
          <p:nvPr>
            <p:ph type="sldNum" sz="quarter" idx="10"/>
          </p:nvPr>
        </p:nvSpPr>
        <p:spPr/>
        <p:txBody>
          <a:bodyPr/>
          <a:lstStyle/>
          <a:p>
            <a:fld id="{350E7258-B3FD-44E6-9C00-0118B7528F67}" type="slidenum">
              <a:rPr lang="en-GB" smtClean="0"/>
              <a:pPr/>
              <a:t>9</a:t>
            </a:fld>
            <a:endParaRPr lang="en-GB"/>
          </a:p>
        </p:txBody>
      </p:sp>
    </p:spTree>
    <p:extLst>
      <p:ext uri="{BB962C8B-B14F-4D97-AF65-F5344CB8AC3E}">
        <p14:creationId xmlns:p14="http://schemas.microsoft.com/office/powerpoint/2010/main" xmlns="" val="1130489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a:t>
            </a:r>
            <a:r>
              <a:rPr lang="en-GB" baseline="0" dirty="0" smtClean="0"/>
              <a:t> Antarctica it is thought that d18o is linearly related to temperature by the </a:t>
            </a:r>
            <a:r>
              <a:rPr lang="en-GB" baseline="0" dirty="0" err="1" smtClean="0"/>
              <a:t>paleothermometer</a:t>
            </a:r>
            <a:r>
              <a:rPr lang="en-GB" baseline="0" dirty="0" smtClean="0"/>
              <a:t> equation – shown.</a:t>
            </a:r>
          </a:p>
          <a:p>
            <a:r>
              <a:rPr lang="en-GB" baseline="0" dirty="0" smtClean="0"/>
              <a:t>However Louise looked at different ice core sites and found that in warm climates d18o was changing differently at different sites.  (The figure shows Dome F and </a:t>
            </a:r>
            <a:r>
              <a:rPr lang="en-GB" baseline="0" dirty="0" err="1" smtClean="0"/>
              <a:t>Vostok</a:t>
            </a:r>
            <a:r>
              <a:rPr lang="en-GB" baseline="0" dirty="0" smtClean="0"/>
              <a:t> d18o and R shows the ratio between d18o change at </a:t>
            </a:r>
            <a:r>
              <a:rPr lang="en-GB" baseline="0" dirty="0" err="1" smtClean="0"/>
              <a:t>DomeF</a:t>
            </a:r>
            <a:r>
              <a:rPr lang="en-GB" baseline="0" dirty="0" smtClean="0"/>
              <a:t>/</a:t>
            </a:r>
            <a:r>
              <a:rPr lang="en-GB" baseline="0" dirty="0" err="1" smtClean="0"/>
              <a:t>Vostok</a:t>
            </a:r>
            <a:r>
              <a:rPr lang="en-GB" baseline="0" dirty="0" smtClean="0"/>
              <a:t> and the d18o change at Dome C – so if Dome F and Dome C were changing in the same way then we should get R=1.  Note that R is close to 1 in cool climates but in warm climates R is not 1 so that the ice core sites d18o are changing differently in warmer climates).  </a:t>
            </a:r>
          </a:p>
          <a:p>
            <a:endParaRPr lang="en-GB" baseline="0" dirty="0" smtClean="0"/>
          </a:p>
          <a:p>
            <a:r>
              <a:rPr lang="en-GB" baseline="0" dirty="0" smtClean="0"/>
              <a:t>The next question is why are the different ice core sites showing different d18o changes.  Does it reflect temperature differences between the sites or does it reflect a change in the </a:t>
            </a:r>
            <a:r>
              <a:rPr lang="en-GB" baseline="0" dirty="0" err="1" smtClean="0"/>
              <a:t>paleothermometer</a:t>
            </a:r>
            <a:r>
              <a:rPr lang="en-GB" baseline="0" dirty="0" smtClean="0"/>
              <a:t> – </a:t>
            </a:r>
            <a:r>
              <a:rPr lang="en-GB" baseline="0" dirty="0" err="1" smtClean="0"/>
              <a:t>ie</a:t>
            </a:r>
            <a:r>
              <a:rPr lang="en-GB" baseline="0" dirty="0" smtClean="0"/>
              <a:t> is </a:t>
            </a:r>
            <a:r>
              <a:rPr lang="en-GB" i="1" baseline="0" dirty="0" smtClean="0"/>
              <a:t>a</a:t>
            </a:r>
            <a:r>
              <a:rPr lang="en-GB" i="0" baseline="0" dirty="0" smtClean="0"/>
              <a:t> changing in the equation.  </a:t>
            </a:r>
          </a:p>
          <a:p>
            <a:r>
              <a:rPr lang="en-GB" i="0" baseline="0" dirty="0" smtClean="0"/>
              <a:t>The data has posed a question that the model can help answer.  Modelling work with HadCM3 was able to reproduce this d18o change and attribute it.  We found that the change in d18o did not actually represent real temperature change but was attributed to changes in the </a:t>
            </a:r>
            <a:r>
              <a:rPr lang="en-GB" i="0" baseline="0" dirty="0" err="1" smtClean="0"/>
              <a:t>paleothermometer</a:t>
            </a:r>
            <a:r>
              <a:rPr lang="en-GB" i="0" baseline="0" dirty="0" smtClean="0"/>
              <a:t> value ‘a’.  </a:t>
            </a:r>
          </a:p>
          <a:p>
            <a:r>
              <a:rPr lang="en-GB" i="0" baseline="0" dirty="0" smtClean="0"/>
              <a:t>The changes in the </a:t>
            </a:r>
            <a:r>
              <a:rPr lang="en-GB" i="0" baseline="0" dirty="0" err="1" smtClean="0"/>
              <a:t>paleothermometer</a:t>
            </a:r>
            <a:r>
              <a:rPr lang="en-GB" i="0" baseline="0" dirty="0" smtClean="0"/>
              <a:t> from this work suggested that previous interglacial temperatures over Antarctica were about 6K warmer than today – which is approximately double the widely quoted value of 3K.</a:t>
            </a:r>
            <a:endParaRPr lang="en-GB" dirty="0"/>
          </a:p>
        </p:txBody>
      </p:sp>
      <p:sp>
        <p:nvSpPr>
          <p:cNvPr id="4" name="Slide Number Placeholder 3"/>
          <p:cNvSpPr>
            <a:spLocks noGrp="1"/>
          </p:cNvSpPr>
          <p:nvPr>
            <p:ph type="sldNum" sz="quarter" idx="10"/>
          </p:nvPr>
        </p:nvSpPr>
        <p:spPr/>
        <p:txBody>
          <a:bodyPr/>
          <a:lstStyle/>
          <a:p>
            <a:fld id="{350E7258-B3FD-44E6-9C00-0118B7528F67}" type="slidenum">
              <a:rPr lang="en-GB" smtClean="0"/>
              <a:pPr/>
              <a:t>10</a:t>
            </a:fld>
            <a:endParaRPr lang="en-GB"/>
          </a:p>
        </p:txBody>
      </p:sp>
    </p:spTree>
    <p:extLst>
      <p:ext uri="{BB962C8B-B14F-4D97-AF65-F5344CB8AC3E}">
        <p14:creationId xmlns:p14="http://schemas.microsoft.com/office/powerpoint/2010/main" xmlns="" val="3503676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PlaceHolder 1"/>
          <p:cNvSpPr>
            <a:spLocks noGrp="1"/>
          </p:cNvSpPr>
          <p:nvPr>
            <p:ph type="body"/>
          </p:nvPr>
        </p:nvSpPr>
        <p:spPr>
          <a:xfrm>
            <a:off x="685800" y="4343400"/>
            <a:ext cx="5486400" cy="4115160"/>
          </a:xfrm>
          <a:prstGeom prst="rect">
            <a:avLst/>
          </a:prstGeom>
        </p:spPr>
        <p:txBody>
          <a:bodyPr wrap="none" lIns="0" tIns="0" rIns="0" bIns="0"/>
          <a:lstStyle/>
          <a:p>
            <a:r>
              <a:rPr lang="en-GB" sz="1200" dirty="0" smtClean="0"/>
              <a:t>50-54.7ma.</a:t>
            </a:r>
          </a:p>
          <a:p>
            <a:r>
              <a:rPr lang="en-GB" sz="1200" dirty="0" smtClean="0"/>
              <a:t>This is an example of using Planktonic</a:t>
            </a:r>
            <a:r>
              <a:rPr lang="en-GB" sz="1200" baseline="0" dirty="0" smtClean="0"/>
              <a:t> foraminifera to reconstruct early Eocene temperatures for the 55ma.  </a:t>
            </a:r>
          </a:p>
          <a:p>
            <a:r>
              <a:rPr lang="en-GB" sz="1200" baseline="0" dirty="0" smtClean="0"/>
              <a:t>We see that the temperature obtained from the Planktonic foraminifera d18oc is dependent on d18osw.  There are no independent proxies for this – however a global constant value has often been used for past climates.  </a:t>
            </a:r>
          </a:p>
          <a:p>
            <a:r>
              <a:rPr lang="en-GB" sz="1200" baseline="0" dirty="0" smtClean="0"/>
              <a:t>Here we show that if the temperature is reconstructed using the global constant value we get a much shallower equator-pole slope than if the temperature was reconstructed using the d18osw we have obtained from the model.</a:t>
            </a:r>
          </a:p>
          <a:p>
            <a:endParaRPr lang="en-GB" sz="1200" baseline="0" dirty="0" smtClean="0"/>
          </a:p>
          <a:p>
            <a:r>
              <a:rPr lang="en-GB" sz="1200" baseline="0" dirty="0" smtClean="0"/>
              <a:t>Using the modelled d18osw as a ‘bridge’ between model and data increases model data agreement for the Eocene and gives us more confidence in climate reconstructions of this time.</a:t>
            </a:r>
          </a:p>
          <a:p>
            <a:endParaRPr lang="en-GB" sz="1200" baseline="0" dirty="0" smtClean="0"/>
          </a:p>
          <a:p>
            <a:r>
              <a:rPr lang="en-GB" sz="1200" baseline="0" dirty="0" smtClean="0"/>
              <a:t>(Note the </a:t>
            </a:r>
            <a:r>
              <a:rPr lang="en-GB" sz="1200" baseline="0" dirty="0" err="1" smtClean="0"/>
              <a:t>Kergulen</a:t>
            </a:r>
            <a:r>
              <a:rPr lang="en-GB" sz="1200" baseline="0" dirty="0" smtClean="0"/>
              <a:t> Plateau is a special case as it is in a region of high d18o gradients.  It shows how not accounting for d18osw properly could miss some of the longitudinal variation in temperature).</a:t>
            </a:r>
          </a:p>
          <a:p>
            <a:r>
              <a:rPr lang="en-GB" sz="1200" baseline="0" dirty="0" smtClean="0"/>
              <a:t>(Note an omission in this plot is that we are comparing site data with latitudinal means.  However this is the best way to show what we did on a single slide).</a:t>
            </a:r>
            <a:endParaRPr lang="en-GB" sz="1200" dirty="0" smtClean="0"/>
          </a:p>
          <a:p>
            <a:endParaRPr lang="en-GB" sz="1200" dirty="0" smtClean="0"/>
          </a:p>
          <a:p>
            <a:endParaRPr lang="en-GB" sz="1200" dirty="0" smtClean="0"/>
          </a:p>
          <a:p>
            <a:endParaRPr lang="en-GB" sz="1200" dirty="0" smtClean="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Tom’s work</a:t>
            </a:r>
            <a:r>
              <a:rPr lang="en-GB" baseline="0" dirty="0" smtClean="0"/>
              <a:t> using the isotope model to look at El Nino in coral records over the last </a:t>
            </a:r>
            <a:r>
              <a:rPr lang="en-GB" baseline="0" dirty="0" err="1" smtClean="0"/>
              <a:t>millenium</a:t>
            </a:r>
            <a:r>
              <a:rPr lang="en-GB" baseline="0" dirty="0" smtClean="0"/>
              <a:t>.</a:t>
            </a:r>
          </a:p>
          <a:p>
            <a:r>
              <a:rPr lang="en-GB" baseline="0" dirty="0" smtClean="0"/>
              <a:t>The map is the Pacific ocean and the </a:t>
            </a:r>
            <a:r>
              <a:rPr lang="en-GB" baseline="0" dirty="0" err="1" smtClean="0"/>
              <a:t>colors</a:t>
            </a:r>
            <a:r>
              <a:rPr lang="en-GB" baseline="0" dirty="0" smtClean="0"/>
              <a:t> show the regions where d18o_sw variability contributes noticeably to the temperature variability.  So in the Nino 3 region, d18o_sw is not important and d18o_coral can be thought of as a temperature proxy.  In the Western Pacific warm pool region and the Western Cold Tongue region d18o_sw variability will contribute to d18o_coral variability and we need to account for this.  The top scatter plots show how the three variables in the coral-temp_d18osw equation </a:t>
            </a:r>
            <a:r>
              <a:rPr lang="en-GB" baseline="0" dirty="0" err="1" smtClean="0"/>
              <a:t>covary</a:t>
            </a:r>
            <a:r>
              <a:rPr lang="en-GB" baseline="0" dirty="0" smtClean="0"/>
              <a:t>.  So in the Nino 3 region there is no correlation between d18o_sw and SST, in the Warm Pool there is an (almost) linear correlation and in the Western Cold Tongue region there is little correlation for cold events but there is a strong linear correlation for warm events.  Where there is a strong correlation between d18o_sw and temperature this will lead to the coral being incorrectly interpreted.  </a:t>
            </a:r>
          </a:p>
          <a:p>
            <a:r>
              <a:rPr lang="en-GB" baseline="0" dirty="0" smtClean="0"/>
              <a:t>For example for the coral to give us the correct temperatures we would expect to see the relationship between d18ocoral and SST (bottom scatter plots) lying along the green line (as they do for the NINO3 region).  In the Western Cold Tongue region we would be correctly interpreting coral from the La Nina/normal/weak El </a:t>
            </a:r>
            <a:r>
              <a:rPr lang="en-GB" baseline="0" dirty="0" err="1" smtClean="0"/>
              <a:t>nino</a:t>
            </a:r>
            <a:r>
              <a:rPr lang="en-GB" baseline="0" dirty="0" smtClean="0"/>
              <a:t> climate but we would be overestimating the temperature by ~1.5K for the warmest El </a:t>
            </a:r>
            <a:r>
              <a:rPr lang="en-GB" baseline="0" dirty="0" err="1" smtClean="0"/>
              <a:t>Ninos</a:t>
            </a:r>
            <a:r>
              <a:rPr lang="en-GB" baseline="0" dirty="0" smtClean="0"/>
              <a:t>.  In the warm pool we would be overestimating the magnitude of both cold and warm events.  If these results hold then this is quite important, as the historic El Nino/La Nina cycles are not as strong as previously thought and we would have weaker baseline variability to compare with what we see in this ‘anthropogenic’ era.  </a:t>
            </a:r>
          </a:p>
          <a:p>
            <a:endParaRPr lang="en-GB" dirty="0"/>
          </a:p>
        </p:txBody>
      </p:sp>
      <p:sp>
        <p:nvSpPr>
          <p:cNvPr id="4" name="Slide Number Placeholder 3"/>
          <p:cNvSpPr>
            <a:spLocks noGrp="1"/>
          </p:cNvSpPr>
          <p:nvPr>
            <p:ph type="sldNum" sz="quarter" idx="10"/>
          </p:nvPr>
        </p:nvSpPr>
        <p:spPr/>
        <p:txBody>
          <a:bodyPr/>
          <a:lstStyle/>
          <a:p>
            <a:fld id="{350E7258-B3FD-44E6-9C00-0118B7528F67}" type="slidenum">
              <a:rPr lang="en-GB" smtClean="0"/>
              <a:pPr/>
              <a:t>12</a:t>
            </a:fld>
            <a:endParaRPr lang="en-GB"/>
          </a:p>
        </p:txBody>
      </p:sp>
    </p:spTree>
    <p:extLst>
      <p:ext uri="{BB962C8B-B14F-4D97-AF65-F5344CB8AC3E}">
        <p14:creationId xmlns:p14="http://schemas.microsoft.com/office/powerpoint/2010/main" xmlns="" val="2026637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some information</a:t>
            </a:r>
            <a:r>
              <a:rPr lang="en-GB" baseline="0" dirty="0" smtClean="0"/>
              <a:t> about recent observations.  </a:t>
            </a:r>
          </a:p>
          <a:p>
            <a:r>
              <a:rPr lang="en-GB" baseline="0" dirty="0" smtClean="0"/>
              <a:t>Note from information such as this d18o in precipitation is related to temperature at high latitudes and inversely related to precipitation amount at low latitudes.  </a:t>
            </a:r>
          </a:p>
          <a:p>
            <a:r>
              <a:rPr lang="en-GB" baseline="0" dirty="0" smtClean="0"/>
              <a:t>Work with isotope enabled GCM’s has helped to reinterpret how temperature and d18o are related on a variety of timescales and shown that the relationship between temperature and d18o is more complex than initially thought.  </a:t>
            </a:r>
          </a:p>
          <a:p>
            <a:endParaRPr lang="en-GB" baseline="0" dirty="0" smtClean="0"/>
          </a:p>
          <a:p>
            <a:r>
              <a:rPr lang="en-GB" baseline="0" dirty="0" smtClean="0"/>
              <a:t>Another benefit of having all this recent data is for an extra source of model validation.  We could alter the parameters of a GCM and see if we can reproduce this better.</a:t>
            </a:r>
            <a:endParaRPr lang="en-GB" dirty="0"/>
          </a:p>
        </p:txBody>
      </p:sp>
      <p:sp>
        <p:nvSpPr>
          <p:cNvPr id="4" name="Slide Number Placeholder 3"/>
          <p:cNvSpPr>
            <a:spLocks noGrp="1"/>
          </p:cNvSpPr>
          <p:nvPr>
            <p:ph type="sldNum" sz="quarter" idx="10"/>
          </p:nvPr>
        </p:nvSpPr>
        <p:spPr/>
        <p:txBody>
          <a:bodyPr/>
          <a:lstStyle/>
          <a:p>
            <a:fld id="{350E7258-B3FD-44E6-9C00-0118B7528F67}" type="slidenum">
              <a:rPr lang="en-GB" smtClean="0"/>
              <a:pPr/>
              <a:t>15</a:t>
            </a:fld>
            <a:endParaRPr lang="en-GB"/>
          </a:p>
        </p:txBody>
      </p:sp>
    </p:spTree>
    <p:extLst>
      <p:ext uri="{BB962C8B-B14F-4D97-AF65-F5344CB8AC3E}">
        <p14:creationId xmlns:p14="http://schemas.microsoft.com/office/powerpoint/2010/main" xmlns="" val="3657313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p:cNvPicPr>
            <a:picLocks noChangeAspect="1" noChangeArrowheads="1"/>
          </p:cNvPicPr>
          <p:nvPr/>
        </p:nvPicPr>
        <p:blipFill>
          <a:blip r:embed="rId2" cstate="print"/>
          <a:srcRect/>
          <a:stretch>
            <a:fillRect/>
          </a:stretch>
        </p:blipFill>
        <p:spPr bwMode="auto">
          <a:xfrm>
            <a:off x="395288" y="3119438"/>
            <a:ext cx="5994400" cy="3600450"/>
          </a:xfrm>
          <a:prstGeom prst="rect">
            <a:avLst/>
          </a:prstGeom>
          <a:noFill/>
          <a:ln w="9525">
            <a:noFill/>
            <a:miter lim="800000"/>
            <a:headEnd/>
            <a:tailEnd/>
          </a:ln>
        </p:spPr>
      </p:pic>
      <p:sp>
        <p:nvSpPr>
          <p:cNvPr id="2051" name="TextBox 4"/>
          <p:cNvSpPr txBox="1">
            <a:spLocks noChangeArrowheads="1"/>
          </p:cNvSpPr>
          <p:nvPr/>
        </p:nvSpPr>
        <p:spPr bwMode="auto">
          <a:xfrm>
            <a:off x="0" y="0"/>
            <a:ext cx="9144000" cy="1446550"/>
          </a:xfrm>
          <a:prstGeom prst="rect">
            <a:avLst/>
          </a:prstGeom>
          <a:noFill/>
          <a:ln w="9525">
            <a:noFill/>
            <a:miter lim="800000"/>
            <a:headEnd/>
            <a:tailEnd/>
          </a:ln>
        </p:spPr>
        <p:txBody>
          <a:bodyPr>
            <a:spAutoFit/>
          </a:bodyPr>
          <a:lstStyle/>
          <a:p>
            <a:pPr algn="ctr"/>
            <a:r>
              <a:rPr lang="en-GB" sz="4400" dirty="0"/>
              <a:t>Simulating growth of ice sheets at the start of a glacial period</a:t>
            </a:r>
            <a:endParaRPr lang="en-US" sz="4400" dirty="0"/>
          </a:p>
        </p:txBody>
      </p:sp>
      <p:sp>
        <p:nvSpPr>
          <p:cNvPr id="2052" name="TextBox 5"/>
          <p:cNvSpPr txBox="1">
            <a:spLocks noChangeArrowheads="1"/>
          </p:cNvSpPr>
          <p:nvPr/>
        </p:nvSpPr>
        <p:spPr bwMode="auto">
          <a:xfrm>
            <a:off x="250825" y="1370013"/>
            <a:ext cx="8569325" cy="1754187"/>
          </a:xfrm>
          <a:prstGeom prst="rect">
            <a:avLst/>
          </a:prstGeom>
          <a:noFill/>
          <a:ln w="9525">
            <a:noFill/>
            <a:miter lim="800000"/>
            <a:headEnd/>
            <a:tailEnd/>
          </a:ln>
        </p:spPr>
        <p:txBody>
          <a:bodyPr>
            <a:spAutoFit/>
          </a:bodyPr>
          <a:lstStyle/>
          <a:p>
            <a:r>
              <a:rPr lang="en-GB" sz="1800" dirty="0"/>
              <a:t>In order to study the interaction of climate and ice sheets, we use the FAMOUS </a:t>
            </a:r>
            <a:r>
              <a:rPr lang="en-GB" sz="1800" dirty="0" err="1"/>
              <a:t>AOGCM</a:t>
            </a:r>
            <a:r>
              <a:rPr lang="en-GB" sz="1800" dirty="0"/>
              <a:t> coupled to the Glimmer ice sheet model. Over several tens of millennia, ice sheets grow in NW America and Scandinavia, and they promote their own growth by cooling their local climate, because of their high </a:t>
            </a:r>
            <a:r>
              <a:rPr lang="en-GB" sz="1800" dirty="0" err="1"/>
              <a:t>albedo</a:t>
            </a:r>
            <a:r>
              <a:rPr lang="en-GB" sz="1800" dirty="0"/>
              <a:t> and surface altitude. There is a negative feedback at some ice-sheet margins due to anomalous </a:t>
            </a:r>
            <a:r>
              <a:rPr lang="en-GB" sz="1800" dirty="0" err="1"/>
              <a:t>anticyclonic</a:t>
            </a:r>
            <a:r>
              <a:rPr lang="en-GB" sz="1800" dirty="0"/>
              <a:t> circulation, reducing cloudiness and mitigating the cooling.</a:t>
            </a:r>
            <a:endParaRPr lang="en-US" sz="1800" dirty="0"/>
          </a:p>
        </p:txBody>
      </p:sp>
      <p:sp>
        <p:nvSpPr>
          <p:cNvPr id="2053" name="TextBox 6"/>
          <p:cNvSpPr txBox="1">
            <a:spLocks noChangeArrowheads="1"/>
          </p:cNvSpPr>
          <p:nvPr/>
        </p:nvSpPr>
        <p:spPr bwMode="auto">
          <a:xfrm>
            <a:off x="6443663" y="3048000"/>
            <a:ext cx="2449512" cy="3138488"/>
          </a:xfrm>
          <a:prstGeom prst="rect">
            <a:avLst/>
          </a:prstGeom>
          <a:noFill/>
          <a:ln w="9525">
            <a:noFill/>
            <a:miter lim="800000"/>
            <a:headEnd/>
            <a:tailEnd/>
          </a:ln>
        </p:spPr>
        <p:txBody>
          <a:bodyPr>
            <a:spAutoFit/>
          </a:bodyPr>
          <a:lstStyle/>
          <a:p>
            <a:r>
              <a:rPr lang="en-GB" sz="1800"/>
              <a:t>Thickness in metres of steady-state ice-sheets in two domains under constant orbital forcing and CO</a:t>
            </a:r>
            <a:r>
              <a:rPr lang="en-GB" sz="1800" baseline="-25000"/>
              <a:t>2</a:t>
            </a:r>
            <a:r>
              <a:rPr lang="en-GB" sz="1800"/>
              <a:t> of 115 ka ago, around the start of the last glacial period.</a:t>
            </a:r>
          </a:p>
          <a:p>
            <a:endParaRPr lang="en-GB" sz="1800"/>
          </a:p>
          <a:p>
            <a:r>
              <a:rPr lang="en-GB" sz="1800"/>
              <a:t>Gregory et al., 2012, Climate of the Past</a:t>
            </a:r>
            <a:endParaRPr lang="en-US"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Scientific Output Using HadCM3+</a:t>
            </a:r>
            <a:r>
              <a:rPr lang="en-GB" sz="2800" dirty="0">
                <a:latin typeface="Symbol" pitchFamily="18" charset="2"/>
              </a:rPr>
              <a:t> d</a:t>
            </a:r>
            <a:r>
              <a:rPr lang="en-GB" sz="2800" baseline="30000" dirty="0"/>
              <a:t>18</a:t>
            </a:r>
            <a:r>
              <a:rPr lang="en-GB" sz="2800" dirty="0"/>
              <a:t>O</a:t>
            </a:r>
            <a:r>
              <a:rPr lang="en-GB" sz="2800" dirty="0" smtClean="0"/>
              <a:t/>
            </a:r>
            <a:br>
              <a:rPr lang="en-GB" sz="2800" dirty="0" smtClean="0"/>
            </a:br>
            <a:r>
              <a:rPr lang="en-GB" sz="2800" dirty="0" smtClean="0"/>
              <a:t>1. Reinterpretation of temperature changes over the last interglacial.</a:t>
            </a:r>
            <a:endParaRPr lang="en-GB" sz="2800" dirty="0"/>
          </a:p>
        </p:txBody>
      </p:sp>
      <p:sp>
        <p:nvSpPr>
          <p:cNvPr id="4" name="TextBox 3"/>
          <p:cNvSpPr txBox="1"/>
          <p:nvPr/>
        </p:nvSpPr>
        <p:spPr>
          <a:xfrm>
            <a:off x="343786" y="2078665"/>
            <a:ext cx="3257430" cy="830997"/>
          </a:xfrm>
          <a:prstGeom prst="rect">
            <a:avLst/>
          </a:prstGeom>
          <a:noFill/>
        </p:spPr>
        <p:txBody>
          <a:bodyPr wrap="none" rtlCol="0">
            <a:spAutoFit/>
          </a:bodyPr>
          <a:lstStyle/>
          <a:p>
            <a:r>
              <a:rPr lang="en-GB" sz="2400" dirty="0" smtClean="0"/>
              <a:t>The </a:t>
            </a:r>
            <a:r>
              <a:rPr lang="en-GB" sz="2400" dirty="0" err="1" smtClean="0"/>
              <a:t>paleothermometer</a:t>
            </a:r>
            <a:r>
              <a:rPr lang="en-GB" sz="2400" dirty="0" smtClean="0"/>
              <a:t>: </a:t>
            </a:r>
          </a:p>
          <a:p>
            <a:r>
              <a:rPr lang="en-GB" sz="2400" dirty="0" smtClean="0">
                <a:latin typeface="Symbol" pitchFamily="18" charset="2"/>
              </a:rPr>
              <a:t>d</a:t>
            </a:r>
            <a:r>
              <a:rPr lang="en-GB" sz="2400" baseline="30000" dirty="0" smtClean="0">
                <a:latin typeface="Symbol" pitchFamily="18" charset="2"/>
              </a:rPr>
              <a:t>18</a:t>
            </a:r>
            <a:r>
              <a:rPr lang="en-GB" sz="2400" dirty="0" smtClean="0"/>
              <a:t>O=</a:t>
            </a:r>
            <a:r>
              <a:rPr lang="en-GB" sz="2400" i="1" dirty="0" err="1" smtClean="0"/>
              <a:t>aT</a:t>
            </a:r>
            <a:r>
              <a:rPr lang="en-GB" sz="2400" i="1" baseline="-25000" dirty="0" err="1" smtClean="0"/>
              <a:t>s</a:t>
            </a:r>
            <a:r>
              <a:rPr lang="en-GB" sz="2400" dirty="0" err="1" smtClean="0"/>
              <a:t>+</a:t>
            </a:r>
            <a:r>
              <a:rPr lang="en-GB" sz="2400" i="1" dirty="0" err="1" smtClean="0"/>
              <a:t>b</a:t>
            </a:r>
            <a:r>
              <a:rPr lang="en-GB" sz="2400" i="1" dirty="0" smtClean="0"/>
              <a:t> ?</a:t>
            </a:r>
            <a:endParaRPr lang="en-GB" sz="2400"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84637" y="1473200"/>
            <a:ext cx="4830763" cy="500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228600" y="6324600"/>
            <a:ext cx="2384051" cy="369332"/>
          </a:xfrm>
          <a:prstGeom prst="rect">
            <a:avLst/>
          </a:prstGeom>
          <a:noFill/>
        </p:spPr>
        <p:txBody>
          <a:bodyPr wrap="none" rtlCol="0">
            <a:spAutoFit/>
          </a:bodyPr>
          <a:lstStyle/>
          <a:p>
            <a:r>
              <a:rPr lang="en-GB" dirty="0" err="1" smtClean="0"/>
              <a:t>Sime</a:t>
            </a:r>
            <a:r>
              <a:rPr lang="en-GB" dirty="0" smtClean="0"/>
              <a:t> et al, Nature 2009</a:t>
            </a:r>
            <a:endParaRPr lang="en-GB" dirty="0"/>
          </a:p>
        </p:txBody>
      </p:sp>
      <p:sp>
        <p:nvSpPr>
          <p:cNvPr id="7" name="TextBox 6"/>
          <p:cNvSpPr txBox="1"/>
          <p:nvPr/>
        </p:nvSpPr>
        <p:spPr>
          <a:xfrm>
            <a:off x="4648200" y="2263331"/>
            <a:ext cx="3905556" cy="369332"/>
          </a:xfrm>
          <a:prstGeom prst="rect">
            <a:avLst/>
          </a:prstGeom>
          <a:noFill/>
        </p:spPr>
        <p:txBody>
          <a:bodyPr wrap="none" rtlCol="0">
            <a:spAutoFit/>
          </a:bodyPr>
          <a:lstStyle/>
          <a:p>
            <a:r>
              <a:rPr lang="en-GB" dirty="0" smtClean="0"/>
              <a:t>&lt;- cooler                                    warmer</a:t>
            </a:r>
            <a:r>
              <a:rPr lang="en-GB" dirty="0" smtClean="0">
                <a:sym typeface="Wingdings" pitchFamily="2" charset="2"/>
              </a:rPr>
              <a:t></a:t>
            </a:r>
            <a:endParaRPr lang="en-GB" dirty="0"/>
          </a:p>
        </p:txBody>
      </p:sp>
    </p:spTree>
    <p:extLst>
      <p:ext uri="{BB962C8B-B14F-4D97-AF65-F5344CB8AC3E}">
        <p14:creationId xmlns:p14="http://schemas.microsoft.com/office/powerpoint/2010/main" xmlns="" val="2281347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p:cNvPicPr/>
          <p:nvPr/>
        </p:nvPicPr>
        <p:blipFill>
          <a:blip r:embed="rId3" cstate="print"/>
          <a:stretch>
            <a:fillRect/>
          </a:stretch>
        </p:blipFill>
        <p:spPr>
          <a:xfrm>
            <a:off x="3519600" y="1524000"/>
            <a:ext cx="5472000" cy="5076000"/>
          </a:xfrm>
          <a:prstGeom prst="rect">
            <a:avLst/>
          </a:prstGeom>
        </p:spPr>
      </p:pic>
      <p:sp>
        <p:nvSpPr>
          <p:cNvPr id="4" name="Title 1"/>
          <p:cNvSpPr>
            <a:spLocks noGrp="1"/>
          </p:cNvSpPr>
          <p:nvPr>
            <p:ph type="title"/>
          </p:nvPr>
        </p:nvSpPr>
        <p:spPr>
          <a:xfrm>
            <a:off x="457200" y="274638"/>
            <a:ext cx="8229600" cy="1143000"/>
          </a:xfrm>
        </p:spPr>
        <p:txBody>
          <a:bodyPr>
            <a:noAutofit/>
          </a:bodyPr>
          <a:lstStyle/>
          <a:p>
            <a:r>
              <a:rPr lang="en-GB" sz="2800" dirty="0" smtClean="0"/>
              <a:t>Scientific Output Using HadCM3</a:t>
            </a:r>
            <a:r>
              <a:rPr lang="en-GB" sz="2800" dirty="0">
                <a:latin typeface="Symbol" pitchFamily="18" charset="2"/>
              </a:rPr>
              <a:t> </a:t>
            </a:r>
            <a:r>
              <a:rPr lang="en-GB" sz="2800" dirty="0" smtClean="0">
                <a:latin typeface="Symbol" pitchFamily="18" charset="2"/>
              </a:rPr>
              <a:t>+d</a:t>
            </a:r>
            <a:r>
              <a:rPr lang="en-GB" sz="2800" baseline="30000" dirty="0" smtClean="0"/>
              <a:t>18</a:t>
            </a:r>
            <a:r>
              <a:rPr lang="en-GB" sz="2800" dirty="0" smtClean="0"/>
              <a:t>O</a:t>
            </a:r>
            <a:br>
              <a:rPr lang="en-GB" sz="2800" dirty="0" smtClean="0"/>
            </a:br>
            <a:r>
              <a:rPr lang="en-GB" sz="2800" dirty="0" smtClean="0"/>
              <a:t>2. Effects of using modelled </a:t>
            </a:r>
            <a:r>
              <a:rPr lang="en-GB" sz="2800" dirty="0" smtClean="0">
                <a:latin typeface="Symbol" pitchFamily="18" charset="2"/>
              </a:rPr>
              <a:t>d</a:t>
            </a:r>
            <a:r>
              <a:rPr lang="en-GB" sz="2800" baseline="30000" dirty="0" smtClean="0"/>
              <a:t>18</a:t>
            </a:r>
            <a:r>
              <a:rPr lang="en-GB" sz="2800" dirty="0" smtClean="0"/>
              <a:t>O</a:t>
            </a:r>
            <a:r>
              <a:rPr lang="en-GB" sz="2800" baseline="-25000" dirty="0" smtClean="0"/>
              <a:t>sw</a:t>
            </a:r>
            <a:r>
              <a:rPr lang="en-GB" sz="2800" dirty="0" smtClean="0"/>
              <a:t> on Early Eocene (~55ma) SST reconstruction </a:t>
            </a:r>
            <a:endParaRPr lang="en-GB" sz="2800" dirty="0"/>
          </a:p>
        </p:txBody>
      </p:sp>
      <p:sp>
        <p:nvSpPr>
          <p:cNvPr id="3" name="TextBox 2"/>
          <p:cNvSpPr txBox="1"/>
          <p:nvPr/>
        </p:nvSpPr>
        <p:spPr>
          <a:xfrm>
            <a:off x="228600" y="2286000"/>
            <a:ext cx="3447226" cy="523220"/>
          </a:xfrm>
          <a:prstGeom prst="rect">
            <a:avLst/>
          </a:prstGeom>
          <a:noFill/>
        </p:spPr>
        <p:txBody>
          <a:bodyPr wrap="none" rtlCol="0">
            <a:spAutoFit/>
          </a:bodyPr>
          <a:lstStyle/>
          <a:p>
            <a:r>
              <a:rPr lang="en-GB" sz="2800" i="1" dirty="0" smtClean="0"/>
              <a:t>T°C=a-b(</a:t>
            </a:r>
            <a:r>
              <a:rPr lang="en-GB" sz="2800" i="1" dirty="0" smtClean="0">
                <a:latin typeface="Symbol" pitchFamily="18" charset="2"/>
              </a:rPr>
              <a:t>d </a:t>
            </a:r>
            <a:r>
              <a:rPr lang="en-GB" sz="2800" baseline="30000" dirty="0" smtClean="0"/>
              <a:t>18</a:t>
            </a:r>
            <a:r>
              <a:rPr lang="en-GB" sz="2800" dirty="0" smtClean="0"/>
              <a:t>O</a:t>
            </a:r>
            <a:r>
              <a:rPr lang="en-GB" sz="2800" baseline="-25000" dirty="0" smtClean="0"/>
              <a:t>c</a:t>
            </a:r>
            <a:r>
              <a:rPr lang="en-GB" sz="2800" dirty="0" smtClean="0"/>
              <a:t>-</a:t>
            </a:r>
            <a:r>
              <a:rPr lang="en-GB" sz="2800" dirty="0" smtClean="0">
                <a:latin typeface="Symbol" pitchFamily="18" charset="2"/>
              </a:rPr>
              <a:t>d</a:t>
            </a:r>
            <a:r>
              <a:rPr lang="en-GB" sz="2800" baseline="30000" dirty="0" smtClean="0">
                <a:latin typeface="Symbol" pitchFamily="18" charset="2"/>
              </a:rPr>
              <a:t>18</a:t>
            </a:r>
            <a:r>
              <a:rPr lang="en-GB" sz="2800" dirty="0" smtClean="0">
                <a:latin typeface="Symbol" pitchFamily="18" charset="2"/>
              </a:rPr>
              <a:t>O</a:t>
            </a:r>
            <a:r>
              <a:rPr lang="en-GB" sz="2800" baseline="-25000" dirty="0" smtClean="0"/>
              <a:t>sw</a:t>
            </a:r>
            <a:r>
              <a:rPr lang="en-GB" sz="2800" dirty="0" smtClean="0"/>
              <a:t>)</a:t>
            </a:r>
            <a:endParaRPr lang="en-GB" sz="2800" baseline="-25000" dirty="0"/>
          </a:p>
        </p:txBody>
      </p:sp>
      <p:sp>
        <p:nvSpPr>
          <p:cNvPr id="5" name="TextBox 4"/>
          <p:cNvSpPr txBox="1"/>
          <p:nvPr/>
        </p:nvSpPr>
        <p:spPr>
          <a:xfrm>
            <a:off x="381000" y="6324600"/>
            <a:ext cx="2278572" cy="369332"/>
          </a:xfrm>
          <a:prstGeom prst="rect">
            <a:avLst/>
          </a:prstGeom>
          <a:noFill/>
        </p:spPr>
        <p:txBody>
          <a:bodyPr wrap="none" rtlCol="0">
            <a:spAutoFit/>
          </a:bodyPr>
          <a:lstStyle/>
          <a:p>
            <a:r>
              <a:rPr lang="en-GB" dirty="0" err="1" smtClean="0"/>
              <a:t>Tindall</a:t>
            </a:r>
            <a:r>
              <a:rPr lang="en-GB" dirty="0" smtClean="0"/>
              <a:t> et al EPSL 2010</a:t>
            </a:r>
            <a:endParaRPr lang="en-GB" dirty="0"/>
          </a:p>
        </p:txBody>
      </p:sp>
    </p:spTree>
    <p:extLst>
      <p:ext uri="{BB962C8B-B14F-4D97-AF65-F5344CB8AC3E}">
        <p14:creationId xmlns:p14="http://schemas.microsoft.com/office/powerpoint/2010/main" xmlns="" val="3364558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GB" sz="2800" dirty="0" smtClean="0"/>
              <a:t>Scientific Output Using HadCM3+</a:t>
            </a:r>
            <a:r>
              <a:rPr lang="en-GB" sz="2800" dirty="0">
                <a:latin typeface="Symbol" pitchFamily="18" charset="2"/>
              </a:rPr>
              <a:t> d</a:t>
            </a:r>
            <a:r>
              <a:rPr lang="en-GB" sz="2800" baseline="30000" dirty="0"/>
              <a:t>18</a:t>
            </a:r>
            <a:r>
              <a:rPr lang="en-GB" sz="2800" dirty="0"/>
              <a:t>O</a:t>
            </a:r>
            <a:r>
              <a:rPr lang="en-GB" sz="2800" dirty="0" smtClean="0"/>
              <a:t/>
            </a:r>
            <a:br>
              <a:rPr lang="en-GB" sz="2800" dirty="0" smtClean="0"/>
            </a:br>
            <a:r>
              <a:rPr lang="en-GB" sz="2800" dirty="0" smtClean="0"/>
              <a:t>3. Interpretation of coral data over last millennium</a:t>
            </a:r>
            <a:endParaRPr lang="en-GB" sz="2800" dirty="0"/>
          </a:p>
        </p:txBody>
      </p:sp>
      <p:grpSp>
        <p:nvGrpSpPr>
          <p:cNvPr id="6" name="Group 5"/>
          <p:cNvGrpSpPr/>
          <p:nvPr/>
        </p:nvGrpSpPr>
        <p:grpSpPr>
          <a:xfrm>
            <a:off x="533400" y="3886200"/>
            <a:ext cx="7208986" cy="2667000"/>
            <a:chOff x="533400" y="1447800"/>
            <a:chExt cx="7208986" cy="266700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0280" t="24569" r="10469" b="25431"/>
            <a:stretch/>
          </p:blipFill>
          <p:spPr bwMode="auto">
            <a:xfrm>
              <a:off x="533400" y="1676400"/>
              <a:ext cx="6874330" cy="2438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609600" y="1447800"/>
              <a:ext cx="7132786" cy="369332"/>
            </a:xfrm>
            <a:prstGeom prst="rect">
              <a:avLst/>
            </a:prstGeom>
            <a:noFill/>
          </p:spPr>
          <p:txBody>
            <a:bodyPr wrap="none" rtlCol="0">
              <a:spAutoFit/>
            </a:bodyPr>
            <a:lstStyle/>
            <a:p>
              <a:r>
                <a:rPr lang="en-GB" dirty="0" smtClean="0"/>
                <a:t>Fraction of </a:t>
              </a:r>
              <a:r>
                <a:rPr lang="en-GB" dirty="0">
                  <a:latin typeface="Symbol" pitchFamily="18" charset="2"/>
                </a:rPr>
                <a:t>d</a:t>
              </a:r>
              <a:r>
                <a:rPr lang="en-GB" baseline="30000" dirty="0"/>
                <a:t>18</a:t>
              </a:r>
              <a:r>
                <a:rPr lang="en-GB" dirty="0"/>
                <a:t>O </a:t>
              </a:r>
              <a:r>
                <a:rPr lang="en-GB" dirty="0" smtClean="0"/>
                <a:t>_coral variability that is due to </a:t>
              </a:r>
              <a:r>
                <a:rPr lang="en-GB" dirty="0">
                  <a:latin typeface="Symbol" pitchFamily="18" charset="2"/>
                </a:rPr>
                <a:t>d</a:t>
              </a:r>
              <a:r>
                <a:rPr lang="en-GB" baseline="30000" dirty="0"/>
                <a:t>18</a:t>
              </a:r>
              <a:r>
                <a:rPr lang="en-GB" dirty="0"/>
                <a:t>O </a:t>
              </a:r>
              <a:r>
                <a:rPr lang="en-GB" dirty="0" smtClean="0"/>
                <a:t>_seawater variability  </a:t>
              </a:r>
              <a:endParaRPr lang="en-GB" dirty="0"/>
            </a:p>
          </p:txBody>
        </p:sp>
      </p:grpSp>
      <p:sp>
        <p:nvSpPr>
          <p:cNvPr id="7" name="TextBox 6"/>
          <p:cNvSpPr txBox="1"/>
          <p:nvPr/>
        </p:nvSpPr>
        <p:spPr>
          <a:xfrm>
            <a:off x="5181600" y="6400800"/>
            <a:ext cx="3712363" cy="369332"/>
          </a:xfrm>
          <a:prstGeom prst="rect">
            <a:avLst/>
          </a:prstGeom>
          <a:noFill/>
        </p:spPr>
        <p:txBody>
          <a:bodyPr wrap="none" rtlCol="0">
            <a:spAutoFit/>
          </a:bodyPr>
          <a:lstStyle/>
          <a:p>
            <a:r>
              <a:rPr lang="en-GB" dirty="0" err="1" smtClean="0"/>
              <a:t>Russon</a:t>
            </a:r>
            <a:r>
              <a:rPr lang="en-GB" dirty="0" smtClean="0"/>
              <a:t> et al, Climate of the Past 2013</a:t>
            </a:r>
            <a:endParaRPr lang="en-GB" dirty="0"/>
          </a:p>
        </p:txBody>
      </p:sp>
      <p:sp>
        <p:nvSpPr>
          <p:cNvPr id="10" name="TextBox 9"/>
          <p:cNvSpPr txBox="1"/>
          <p:nvPr/>
        </p:nvSpPr>
        <p:spPr>
          <a:xfrm>
            <a:off x="76200" y="1752600"/>
            <a:ext cx="2895600" cy="1508105"/>
          </a:xfrm>
          <a:prstGeom prst="rect">
            <a:avLst/>
          </a:prstGeom>
          <a:solidFill>
            <a:schemeClr val="bg1">
              <a:lumMod val="75000"/>
            </a:schemeClr>
          </a:solidFill>
          <a:ln>
            <a:solidFill>
              <a:schemeClr val="bg1">
                <a:lumMod val="65000"/>
              </a:schemeClr>
            </a:solidFill>
          </a:ln>
        </p:spPr>
        <p:txBody>
          <a:bodyPr wrap="square" rtlCol="0">
            <a:spAutoFit/>
          </a:bodyPr>
          <a:lstStyle/>
          <a:p>
            <a:r>
              <a:rPr lang="en-GB" dirty="0" smtClean="0"/>
              <a:t>Coral temperature:</a:t>
            </a:r>
          </a:p>
          <a:p>
            <a:r>
              <a:rPr lang="en-GB" dirty="0"/>
              <a:t>T(</a:t>
            </a:r>
            <a:r>
              <a:rPr lang="en-GB" baseline="30000" dirty="0" err="1"/>
              <a:t>o</a:t>
            </a:r>
            <a:r>
              <a:rPr lang="en-GB" dirty="0" err="1"/>
              <a:t>C</a:t>
            </a:r>
            <a:r>
              <a:rPr lang="en-GB" dirty="0"/>
              <a:t>)≈2.25 – </a:t>
            </a:r>
            <a:r>
              <a:rPr lang="en-GB" dirty="0" smtClean="0"/>
              <a:t>5(</a:t>
            </a:r>
            <a:r>
              <a:rPr lang="en-GB" dirty="0" smtClean="0">
                <a:latin typeface="Symbol" pitchFamily="18" charset="2"/>
              </a:rPr>
              <a:t>d</a:t>
            </a:r>
            <a:r>
              <a:rPr lang="en-GB" baseline="30000" dirty="0" smtClean="0"/>
              <a:t>18</a:t>
            </a:r>
            <a:r>
              <a:rPr lang="en-GB" dirty="0" smtClean="0"/>
              <a:t>Oc-</a:t>
            </a:r>
            <a:r>
              <a:rPr lang="en-GB" dirty="0" smtClean="0">
                <a:latin typeface="Symbol" pitchFamily="18" charset="2"/>
              </a:rPr>
              <a:t> </a:t>
            </a:r>
            <a:r>
              <a:rPr lang="en-GB" dirty="0">
                <a:latin typeface="Symbol" pitchFamily="18" charset="2"/>
              </a:rPr>
              <a:t>d</a:t>
            </a:r>
            <a:r>
              <a:rPr lang="en-GB" baseline="30000" dirty="0"/>
              <a:t>18</a:t>
            </a:r>
            <a:r>
              <a:rPr lang="en-GB" dirty="0"/>
              <a:t>O</a:t>
            </a:r>
            <a:r>
              <a:rPr lang="en-GB" baseline="-25000" dirty="0"/>
              <a:t>sw</a:t>
            </a:r>
            <a:r>
              <a:rPr lang="en-GB" dirty="0"/>
              <a:t>)</a:t>
            </a:r>
          </a:p>
          <a:p>
            <a:pPr algn="r"/>
            <a:r>
              <a:rPr lang="en-GB" sz="1200" dirty="0" err="1"/>
              <a:t>Leclerk</a:t>
            </a:r>
            <a:r>
              <a:rPr lang="en-GB" sz="1200" dirty="0"/>
              <a:t> and Schmidt (2001)</a:t>
            </a:r>
          </a:p>
          <a:p>
            <a:pPr algn="r"/>
            <a:endParaRPr lang="en-GB" sz="1200" dirty="0" smtClean="0"/>
          </a:p>
          <a:p>
            <a:pPr algn="r"/>
            <a:r>
              <a:rPr lang="en-GB" sz="1600" dirty="0" smtClean="0">
                <a:latin typeface="Symbol" pitchFamily="18" charset="2"/>
              </a:rPr>
              <a:t>d</a:t>
            </a:r>
            <a:r>
              <a:rPr lang="en-GB" sz="1600" baseline="30000" dirty="0" smtClean="0"/>
              <a:t>18</a:t>
            </a:r>
            <a:r>
              <a:rPr lang="en-GB" sz="1600" dirty="0" smtClean="0"/>
              <a:t>O</a:t>
            </a:r>
            <a:r>
              <a:rPr lang="en-GB" sz="1600" baseline="-25000" dirty="0" smtClean="0"/>
              <a:t>C</a:t>
            </a:r>
            <a:r>
              <a:rPr lang="en-GB" sz="1600" dirty="0" smtClean="0"/>
              <a:t> is </a:t>
            </a:r>
            <a:r>
              <a:rPr lang="en-GB" sz="1600" dirty="0" smtClean="0">
                <a:latin typeface="Symbol" pitchFamily="18" charset="2"/>
              </a:rPr>
              <a:t>d</a:t>
            </a:r>
            <a:r>
              <a:rPr lang="en-GB" sz="1600" baseline="30000" dirty="0" smtClean="0"/>
              <a:t>18</a:t>
            </a:r>
            <a:r>
              <a:rPr lang="en-GB" sz="1600" dirty="0" smtClean="0"/>
              <a:t>O in coral</a:t>
            </a:r>
          </a:p>
          <a:p>
            <a:pPr algn="r"/>
            <a:r>
              <a:rPr lang="en-GB" sz="1600" dirty="0" smtClean="0">
                <a:latin typeface="Symbol" pitchFamily="18" charset="2"/>
              </a:rPr>
              <a:t>d</a:t>
            </a:r>
            <a:r>
              <a:rPr lang="en-GB" sz="1600" baseline="30000" dirty="0" smtClean="0"/>
              <a:t>18</a:t>
            </a:r>
            <a:r>
              <a:rPr lang="en-GB" sz="1600" dirty="0" smtClean="0"/>
              <a:t>O</a:t>
            </a:r>
            <a:r>
              <a:rPr lang="en-GB" sz="1600" baseline="-25000" dirty="0" smtClean="0"/>
              <a:t>sw</a:t>
            </a:r>
            <a:r>
              <a:rPr lang="en-GB" sz="1600" dirty="0" smtClean="0"/>
              <a:t> </a:t>
            </a:r>
            <a:r>
              <a:rPr lang="en-GB" sz="1600" dirty="0"/>
              <a:t>is </a:t>
            </a:r>
            <a:r>
              <a:rPr lang="en-GB" sz="1600" dirty="0">
                <a:latin typeface="Symbol" pitchFamily="18" charset="2"/>
              </a:rPr>
              <a:t>d</a:t>
            </a:r>
            <a:r>
              <a:rPr lang="en-GB" sz="1600" baseline="30000" dirty="0"/>
              <a:t>18</a:t>
            </a:r>
            <a:r>
              <a:rPr lang="en-GB" sz="1600" dirty="0"/>
              <a:t>O in </a:t>
            </a:r>
            <a:r>
              <a:rPr lang="en-GB" sz="1600" dirty="0" smtClean="0"/>
              <a:t>seawater</a:t>
            </a:r>
            <a:r>
              <a:rPr lang="en-GB" sz="1200" dirty="0" smtClean="0"/>
              <a:t> </a:t>
            </a:r>
            <a:endParaRPr lang="en-GB" sz="1200" dirty="0"/>
          </a:p>
        </p:txBody>
      </p:sp>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3857" t="11831" r="17308" b="10157"/>
          <a:stretch/>
        </p:blipFill>
        <p:spPr bwMode="auto">
          <a:xfrm>
            <a:off x="2971800" y="1371600"/>
            <a:ext cx="6096000" cy="38045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9872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normAutofit/>
          </a:bodyPr>
          <a:lstStyle/>
          <a:p>
            <a:r>
              <a:rPr lang="en-GB" dirty="0" smtClean="0"/>
              <a:t>Work in progress with HadCM3 +</a:t>
            </a:r>
            <a:r>
              <a:rPr lang="en-GB" dirty="0">
                <a:latin typeface="Symbol" pitchFamily="18" charset="2"/>
              </a:rPr>
              <a:t> d</a:t>
            </a:r>
            <a:r>
              <a:rPr lang="en-GB" baseline="30000" dirty="0"/>
              <a:t>18</a:t>
            </a:r>
            <a:r>
              <a:rPr lang="en-GB" dirty="0"/>
              <a:t>O</a:t>
            </a:r>
            <a:r>
              <a:rPr lang="en-GB" dirty="0" smtClean="0"/>
              <a:t> </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xmlns="" val="3731097971"/>
              </p:ext>
            </p:extLst>
          </p:nvPr>
        </p:nvGraphicFramePr>
        <p:xfrm>
          <a:off x="381000" y="1219200"/>
          <a:ext cx="8382000" cy="2123440"/>
        </p:xfrm>
        <a:graphic>
          <a:graphicData uri="http://schemas.openxmlformats.org/drawingml/2006/table">
            <a:tbl>
              <a:tblPr firstRow="1" bandRow="1">
                <a:tableStyleId>{5C22544A-7EE6-4342-B048-85BDC9FD1C3A}</a:tableStyleId>
              </a:tblPr>
              <a:tblGrid>
                <a:gridCol w="1447800"/>
                <a:gridCol w="1905000"/>
                <a:gridCol w="5029200"/>
              </a:tblGrid>
              <a:tr h="370840">
                <a:tc>
                  <a:txBody>
                    <a:bodyPr/>
                    <a:lstStyle/>
                    <a:p>
                      <a:r>
                        <a:rPr lang="en-GB" dirty="0" smtClean="0"/>
                        <a:t>Who</a:t>
                      </a:r>
                      <a:endParaRPr lang="en-GB" dirty="0"/>
                    </a:p>
                  </a:txBody>
                  <a:tcPr/>
                </a:tc>
                <a:tc>
                  <a:txBody>
                    <a:bodyPr/>
                    <a:lstStyle/>
                    <a:p>
                      <a:r>
                        <a:rPr lang="en-GB" dirty="0" smtClean="0"/>
                        <a:t>Time Period</a:t>
                      </a:r>
                      <a:endParaRPr lang="en-GB" dirty="0"/>
                    </a:p>
                  </a:txBody>
                  <a:tcPr/>
                </a:tc>
                <a:tc>
                  <a:txBody>
                    <a:bodyPr/>
                    <a:lstStyle/>
                    <a:p>
                      <a:r>
                        <a:rPr lang="en-GB" dirty="0" smtClean="0"/>
                        <a:t>Why</a:t>
                      </a:r>
                      <a:endParaRPr lang="en-GB" dirty="0"/>
                    </a:p>
                  </a:txBody>
                  <a:tcPr/>
                </a:tc>
              </a:tr>
              <a:tr h="370840">
                <a:tc>
                  <a:txBody>
                    <a:bodyPr/>
                    <a:lstStyle/>
                    <a:p>
                      <a:r>
                        <a:rPr lang="en-GB" dirty="0" smtClean="0"/>
                        <a:t>Leeds</a:t>
                      </a:r>
                      <a:endParaRPr lang="en-GB" dirty="0"/>
                    </a:p>
                  </a:txBody>
                  <a:tcPr/>
                </a:tc>
                <a:tc>
                  <a:txBody>
                    <a:bodyPr/>
                    <a:lstStyle/>
                    <a:p>
                      <a:r>
                        <a:rPr lang="en-GB" dirty="0" smtClean="0"/>
                        <a:t>Pliocene (~3ma)</a:t>
                      </a:r>
                      <a:r>
                        <a:rPr lang="en-GB" baseline="0" dirty="0" smtClean="0"/>
                        <a:t> </a:t>
                      </a:r>
                      <a:endParaRPr lang="en-GB" dirty="0"/>
                    </a:p>
                  </a:txBody>
                  <a:tcPr/>
                </a:tc>
                <a:tc>
                  <a:txBody>
                    <a:bodyPr/>
                    <a:lstStyle/>
                    <a:p>
                      <a:r>
                        <a:rPr lang="en-GB" dirty="0" smtClean="0"/>
                        <a:t>Interpret ocean</a:t>
                      </a:r>
                      <a:r>
                        <a:rPr lang="en-GB" baseline="0" dirty="0" smtClean="0"/>
                        <a:t> and terrestrial </a:t>
                      </a:r>
                      <a:r>
                        <a:rPr lang="en-GB" baseline="0" dirty="0" err="1" smtClean="0"/>
                        <a:t>paleoproxies</a:t>
                      </a:r>
                      <a:endParaRPr lang="en-GB" dirty="0"/>
                    </a:p>
                  </a:txBody>
                  <a:tcPr/>
                </a:tc>
              </a:tr>
              <a:tr h="370840">
                <a:tc>
                  <a:txBody>
                    <a:bodyPr/>
                    <a:lstStyle/>
                    <a:p>
                      <a:r>
                        <a:rPr lang="en-GB" dirty="0" smtClean="0"/>
                        <a:t>Bristol</a:t>
                      </a:r>
                      <a:endParaRPr lang="en-GB" dirty="0"/>
                    </a:p>
                  </a:txBody>
                  <a:tcPr/>
                </a:tc>
                <a:tc>
                  <a:txBody>
                    <a:bodyPr/>
                    <a:lstStyle/>
                    <a:p>
                      <a:r>
                        <a:rPr lang="en-GB" dirty="0" smtClean="0"/>
                        <a:t>Miocene</a:t>
                      </a:r>
                      <a:r>
                        <a:rPr lang="en-GB" baseline="0" dirty="0" smtClean="0"/>
                        <a:t> (23-5ma)</a:t>
                      </a:r>
                      <a:endParaRPr lang="en-GB" dirty="0"/>
                    </a:p>
                  </a:txBody>
                  <a:tcPr/>
                </a:tc>
                <a:tc>
                  <a:txBody>
                    <a:bodyPr/>
                    <a:lstStyle/>
                    <a:p>
                      <a:r>
                        <a:rPr lang="en-GB" dirty="0" smtClean="0"/>
                        <a:t>Interpret seasonal based ocean proxies </a:t>
                      </a:r>
                      <a:endParaRPr lang="en-GB" dirty="0"/>
                    </a:p>
                  </a:txBody>
                  <a:tcPr/>
                </a:tc>
              </a:tr>
              <a:tr h="370840">
                <a:tc>
                  <a:txBody>
                    <a:bodyPr/>
                    <a:lstStyle/>
                    <a:p>
                      <a:r>
                        <a:rPr lang="en-GB" dirty="0" smtClean="0"/>
                        <a:t>Bristol</a:t>
                      </a:r>
                      <a:endParaRPr lang="en-GB" dirty="0"/>
                    </a:p>
                  </a:txBody>
                  <a:tcPr/>
                </a:tc>
                <a:tc>
                  <a:txBody>
                    <a:bodyPr/>
                    <a:lstStyle/>
                    <a:p>
                      <a:r>
                        <a:rPr lang="en-GB" dirty="0" smtClean="0"/>
                        <a:t>Deglaciation</a:t>
                      </a:r>
                      <a:endParaRPr lang="en-GB" dirty="0"/>
                    </a:p>
                  </a:txBody>
                  <a:tcPr/>
                </a:tc>
                <a:tc>
                  <a:txBody>
                    <a:bodyPr/>
                    <a:lstStyle/>
                    <a:p>
                      <a:r>
                        <a:rPr lang="en-GB" dirty="0" smtClean="0"/>
                        <a:t>Understand</a:t>
                      </a:r>
                      <a:r>
                        <a:rPr lang="en-GB" baseline="0" dirty="0" smtClean="0"/>
                        <a:t> how climate and proxies are related across rapid climate change events</a:t>
                      </a:r>
                      <a:endParaRPr lang="en-GB" dirty="0"/>
                    </a:p>
                  </a:txBody>
                  <a:tcPr/>
                </a:tc>
              </a:tr>
              <a:tr h="370840">
                <a:tc>
                  <a:txBody>
                    <a:bodyPr/>
                    <a:lstStyle/>
                    <a:p>
                      <a:r>
                        <a:rPr lang="en-GB" dirty="0" smtClean="0"/>
                        <a:t>BAS</a:t>
                      </a:r>
                      <a:endParaRPr lang="en-GB" dirty="0"/>
                    </a:p>
                  </a:txBody>
                  <a:tcPr/>
                </a:tc>
                <a:tc>
                  <a:txBody>
                    <a:bodyPr/>
                    <a:lstStyle/>
                    <a:p>
                      <a:r>
                        <a:rPr lang="en-GB" dirty="0" smtClean="0"/>
                        <a:t>Deglaciation</a:t>
                      </a:r>
                      <a:endParaRPr lang="en-GB" dirty="0"/>
                    </a:p>
                  </a:txBody>
                  <a:tcPr/>
                </a:tc>
                <a:tc>
                  <a:txBody>
                    <a:bodyPr/>
                    <a:lstStyle/>
                    <a:p>
                      <a:r>
                        <a:rPr lang="en-GB" dirty="0" smtClean="0"/>
                        <a:t>Understand orbital signals in Antarctic</a:t>
                      </a:r>
                      <a:r>
                        <a:rPr lang="en-GB" baseline="0" dirty="0" smtClean="0"/>
                        <a:t> Ice cores</a:t>
                      </a:r>
                      <a:endParaRPr lang="en-GB" dirty="0"/>
                    </a:p>
                  </a:txBody>
                  <a:tcPr/>
                </a:tc>
              </a:tr>
            </a:tbl>
          </a:graphicData>
        </a:graphic>
      </p:graphicFrame>
      <p:sp>
        <p:nvSpPr>
          <p:cNvPr id="5" name="Title 1"/>
          <p:cNvSpPr txBox="1">
            <a:spLocks/>
          </p:cNvSpPr>
          <p:nvPr/>
        </p:nvSpPr>
        <p:spPr>
          <a:xfrm>
            <a:off x="457200" y="31242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Future work using HadCM3 +</a:t>
            </a:r>
            <a:r>
              <a:rPr lang="en-GB" dirty="0">
                <a:latin typeface="Symbol" pitchFamily="18" charset="2"/>
              </a:rPr>
              <a:t> d</a:t>
            </a:r>
            <a:r>
              <a:rPr lang="en-GB" baseline="30000" dirty="0"/>
              <a:t>18</a:t>
            </a:r>
            <a:r>
              <a:rPr lang="en-GB" dirty="0"/>
              <a:t>O</a:t>
            </a:r>
            <a:r>
              <a:rPr lang="en-GB" dirty="0" smtClean="0"/>
              <a:t>? </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xmlns="" val="985420338"/>
              </p:ext>
            </p:extLst>
          </p:nvPr>
        </p:nvGraphicFramePr>
        <p:xfrm>
          <a:off x="304800" y="4114800"/>
          <a:ext cx="8382000" cy="2291080"/>
        </p:xfrm>
        <a:graphic>
          <a:graphicData uri="http://schemas.openxmlformats.org/drawingml/2006/table">
            <a:tbl>
              <a:tblPr firstRow="1" bandRow="1">
                <a:tableStyleId>{21E4AEA4-8DFA-4A89-87EB-49C32662AFE0}</a:tableStyleId>
              </a:tblPr>
              <a:tblGrid>
                <a:gridCol w="1447800"/>
                <a:gridCol w="5715000"/>
                <a:gridCol w="1219200"/>
              </a:tblGrid>
              <a:tr h="370840">
                <a:tc>
                  <a:txBody>
                    <a:bodyPr/>
                    <a:lstStyle/>
                    <a:p>
                      <a:r>
                        <a:rPr lang="en-GB" dirty="0" smtClean="0"/>
                        <a:t>Who</a:t>
                      </a:r>
                      <a:endParaRPr lang="en-GB" dirty="0"/>
                    </a:p>
                  </a:txBody>
                  <a:tcPr/>
                </a:tc>
                <a:tc>
                  <a:txBody>
                    <a:bodyPr/>
                    <a:lstStyle/>
                    <a:p>
                      <a:r>
                        <a:rPr lang="en-GB" dirty="0" smtClean="0"/>
                        <a:t>Reason</a:t>
                      </a:r>
                      <a:endParaRPr lang="en-GB" dirty="0"/>
                    </a:p>
                  </a:txBody>
                  <a:tcPr/>
                </a:tc>
                <a:tc>
                  <a:txBody>
                    <a:bodyPr/>
                    <a:lstStyle/>
                    <a:p>
                      <a:r>
                        <a:rPr lang="en-GB" dirty="0" smtClean="0"/>
                        <a:t>Status</a:t>
                      </a:r>
                      <a:endParaRPr lang="en-GB" dirty="0"/>
                    </a:p>
                  </a:txBody>
                  <a:tcPr/>
                </a:tc>
              </a:tr>
              <a:tr h="370840">
                <a:tc>
                  <a:txBody>
                    <a:bodyPr/>
                    <a:lstStyle/>
                    <a:p>
                      <a:r>
                        <a:rPr lang="en-GB" dirty="0" smtClean="0"/>
                        <a:t>Leeds</a:t>
                      </a:r>
                      <a:endParaRPr lang="en-GB" dirty="0"/>
                    </a:p>
                  </a:txBody>
                  <a:tcPr/>
                </a:tc>
                <a:tc>
                  <a:txBody>
                    <a:bodyPr/>
                    <a:lstStyle/>
                    <a:p>
                      <a:r>
                        <a:rPr lang="en-GB" dirty="0" smtClean="0"/>
                        <a:t>Attribution</a:t>
                      </a:r>
                      <a:r>
                        <a:rPr lang="en-GB" baseline="0" dirty="0" smtClean="0"/>
                        <a:t> of recent changes in hydrological cycle over Amazon</a:t>
                      </a:r>
                      <a:endParaRPr lang="en-GB" dirty="0"/>
                    </a:p>
                  </a:txBody>
                  <a:tcPr/>
                </a:tc>
                <a:tc>
                  <a:txBody>
                    <a:bodyPr/>
                    <a:lstStyle/>
                    <a:p>
                      <a:r>
                        <a:rPr lang="en-GB" dirty="0" smtClean="0"/>
                        <a:t>Recently funded</a:t>
                      </a:r>
                      <a:endParaRPr lang="en-GB" dirty="0"/>
                    </a:p>
                  </a:txBody>
                  <a:tcPr/>
                </a:tc>
              </a:tr>
              <a:tr h="370840">
                <a:tc>
                  <a:txBody>
                    <a:bodyPr/>
                    <a:lstStyle/>
                    <a:p>
                      <a:r>
                        <a:rPr lang="en-GB" dirty="0" smtClean="0"/>
                        <a:t>Nottingham</a:t>
                      </a:r>
                      <a:endParaRPr lang="en-GB" dirty="0"/>
                    </a:p>
                  </a:txBody>
                  <a:tcPr/>
                </a:tc>
                <a:tc>
                  <a:txBody>
                    <a:bodyPr/>
                    <a:lstStyle/>
                    <a:p>
                      <a:r>
                        <a:rPr lang="en-GB" dirty="0" smtClean="0"/>
                        <a:t>Interpretation of Lake isotopes to understand global</a:t>
                      </a:r>
                      <a:r>
                        <a:rPr lang="en-GB" baseline="0" dirty="0" smtClean="0"/>
                        <a:t> hydrological changes over last 2000 years</a:t>
                      </a:r>
                      <a:endParaRPr lang="en-GB" dirty="0"/>
                    </a:p>
                  </a:txBody>
                  <a:tcPr/>
                </a:tc>
                <a:tc>
                  <a:txBody>
                    <a:bodyPr/>
                    <a:lstStyle/>
                    <a:p>
                      <a:r>
                        <a:rPr lang="en-GB" dirty="0" smtClean="0"/>
                        <a:t>To</a:t>
                      </a:r>
                      <a:r>
                        <a:rPr lang="en-GB" baseline="0" dirty="0" smtClean="0"/>
                        <a:t> NERC July 2013</a:t>
                      </a:r>
                      <a:endParaRPr lang="en-GB" dirty="0"/>
                    </a:p>
                  </a:txBody>
                  <a:tcPr/>
                </a:tc>
              </a:tr>
              <a:tr h="370840">
                <a:tc>
                  <a:txBody>
                    <a:bodyPr/>
                    <a:lstStyle/>
                    <a:p>
                      <a:r>
                        <a:rPr lang="en-GB" dirty="0" smtClean="0"/>
                        <a:t>BAS</a:t>
                      </a:r>
                      <a:endParaRPr lang="en-GB" dirty="0"/>
                    </a:p>
                  </a:txBody>
                  <a:tcPr/>
                </a:tc>
                <a:tc>
                  <a:txBody>
                    <a:bodyPr/>
                    <a:lstStyle/>
                    <a:p>
                      <a:r>
                        <a:rPr lang="en-GB" dirty="0" smtClean="0"/>
                        <a:t>Understand ice shelf collapse across the Antarctic</a:t>
                      </a:r>
                      <a:r>
                        <a:rPr lang="en-GB" baseline="0" dirty="0" smtClean="0"/>
                        <a:t> Peninsula throughout the Holocene</a:t>
                      </a:r>
                      <a:endParaRPr lang="en-GB" dirty="0"/>
                    </a:p>
                  </a:txBody>
                  <a:tcPr/>
                </a:tc>
                <a:tc>
                  <a:txBody>
                    <a:bodyPr/>
                    <a:lstStyle/>
                    <a:p>
                      <a:r>
                        <a:rPr lang="en-GB" dirty="0" smtClean="0"/>
                        <a:t>To NERC July 2013</a:t>
                      </a:r>
                      <a:endParaRPr lang="en-GB" dirty="0"/>
                    </a:p>
                  </a:txBody>
                  <a:tcPr/>
                </a:tc>
              </a:tr>
            </a:tbl>
          </a:graphicData>
        </a:graphic>
      </p:graphicFrame>
    </p:spTree>
    <p:extLst>
      <p:ext uri="{BB962C8B-B14F-4D97-AF65-F5344CB8AC3E}">
        <p14:creationId xmlns:p14="http://schemas.microsoft.com/office/powerpoint/2010/main" xmlns="" val="3781726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smtClean="0"/>
              <a:t>Current/future limitations</a:t>
            </a:r>
            <a:endParaRPr lang="en-GB" dirty="0"/>
          </a:p>
        </p:txBody>
      </p:sp>
      <p:sp>
        <p:nvSpPr>
          <p:cNvPr id="3" name="Content Placeholder 2"/>
          <p:cNvSpPr>
            <a:spLocks noGrp="1"/>
          </p:cNvSpPr>
          <p:nvPr>
            <p:ph idx="1"/>
          </p:nvPr>
        </p:nvSpPr>
        <p:spPr>
          <a:xfrm>
            <a:off x="457200" y="1066800"/>
            <a:ext cx="8229600" cy="5257799"/>
          </a:xfrm>
        </p:spPr>
        <p:txBody>
          <a:bodyPr>
            <a:normAutofit lnSpcReduction="10000"/>
          </a:bodyPr>
          <a:lstStyle/>
          <a:p>
            <a:r>
              <a:rPr lang="en-GB" sz="2400" dirty="0" smtClean="0"/>
              <a:t>HadCM3 is no longer the latest version of the UM</a:t>
            </a:r>
          </a:p>
          <a:p>
            <a:endParaRPr lang="en-GB" sz="2400" dirty="0" smtClean="0"/>
          </a:p>
          <a:p>
            <a:r>
              <a:rPr lang="en-GB" sz="2400" dirty="0" smtClean="0"/>
              <a:t>Many projects which are currently using HadCM3 would benefit from increased resolution and the additional processes which are in newer versions of the UM.</a:t>
            </a:r>
          </a:p>
          <a:p>
            <a:endParaRPr lang="en-GB" sz="2400" dirty="0" smtClean="0"/>
          </a:p>
          <a:p>
            <a:r>
              <a:rPr lang="en-GB" sz="2400" dirty="0" smtClean="0"/>
              <a:t>We would like the data community to continue to collaborate with us – rather than other international groups (e.g. NCAR) which are currently implementing isotope tracers in the latest versions of their model</a:t>
            </a:r>
          </a:p>
          <a:p>
            <a:endParaRPr lang="en-GB" sz="2400" dirty="0" smtClean="0"/>
          </a:p>
          <a:p>
            <a:r>
              <a:rPr lang="en-GB" sz="2400" dirty="0" smtClean="0"/>
              <a:t>Development time to add isotope tracers to the full hydrological cycle is large and we need to be thinking about taking this forward now so that the UK retains this facility.</a:t>
            </a:r>
          </a:p>
          <a:p>
            <a:endParaRPr lang="en-GB" sz="2400" dirty="0"/>
          </a:p>
        </p:txBody>
      </p:sp>
    </p:spTree>
    <p:extLst>
      <p:ext uri="{BB962C8B-B14F-4D97-AF65-F5344CB8AC3E}">
        <p14:creationId xmlns:p14="http://schemas.microsoft.com/office/powerpoint/2010/main" xmlns="" val="3906237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707"/>
            <a:ext cx="8229600" cy="1143000"/>
          </a:xfrm>
        </p:spPr>
        <p:txBody>
          <a:bodyPr>
            <a:normAutofit/>
          </a:bodyPr>
          <a:lstStyle/>
          <a:p>
            <a:r>
              <a:rPr lang="en-GB" sz="3200" dirty="0" smtClean="0"/>
              <a:t>Can </a:t>
            </a:r>
            <a:r>
              <a:rPr lang="en-GB" sz="3200" dirty="0" smtClean="0">
                <a:latin typeface="Symbol" pitchFamily="18" charset="2"/>
              </a:rPr>
              <a:t>d</a:t>
            </a:r>
            <a:r>
              <a:rPr lang="en-GB" sz="3200" baseline="30000" dirty="0" smtClean="0"/>
              <a:t>18</a:t>
            </a:r>
            <a:r>
              <a:rPr lang="en-GB" sz="3200" dirty="0"/>
              <a:t>O</a:t>
            </a:r>
            <a:r>
              <a:rPr lang="en-GB" sz="3200" dirty="0" smtClean="0"/>
              <a:t> observations help improve ESM’s?</a:t>
            </a:r>
            <a:br>
              <a:rPr lang="en-GB" sz="3200" dirty="0" smtClean="0"/>
            </a:br>
            <a:r>
              <a:rPr lang="en-GB" sz="3200" dirty="0" smtClean="0"/>
              <a:t>Data for recent past</a:t>
            </a:r>
            <a:endParaRPr lang="en-GB" sz="3200" dirty="0"/>
          </a:p>
        </p:txBody>
      </p:sp>
      <p:sp>
        <p:nvSpPr>
          <p:cNvPr id="3" name="Content Placeholder 2"/>
          <p:cNvSpPr>
            <a:spLocks noGrp="1"/>
          </p:cNvSpPr>
          <p:nvPr>
            <p:ph idx="1"/>
          </p:nvPr>
        </p:nvSpPr>
        <p:spPr>
          <a:xfrm>
            <a:off x="457200" y="1487269"/>
            <a:ext cx="3462600" cy="4525963"/>
          </a:xfrm>
        </p:spPr>
        <p:txBody>
          <a:bodyPr>
            <a:normAutofit/>
          </a:bodyPr>
          <a:lstStyle/>
          <a:p>
            <a:r>
              <a:rPr lang="en-GB" sz="1800" dirty="0" smtClean="0"/>
              <a:t>GNIP (Global Network of Isotopes in </a:t>
            </a:r>
            <a:r>
              <a:rPr lang="en-GB" sz="1800" dirty="0" smtClean="0">
                <a:solidFill>
                  <a:srgbClr val="FF0000"/>
                </a:solidFill>
              </a:rPr>
              <a:t>Precipitation</a:t>
            </a:r>
            <a:r>
              <a:rPr lang="en-GB" sz="1800" dirty="0" smtClean="0"/>
              <a:t>) 1961</a:t>
            </a:r>
            <a:r>
              <a:rPr lang="en-GB" sz="1800" dirty="0" smtClean="0">
                <a:sym typeface="Wingdings" pitchFamily="2" charset="2"/>
              </a:rPr>
              <a:t> , 115,000 measurements, 1000 stations, 125 countries</a:t>
            </a:r>
          </a:p>
          <a:p>
            <a:r>
              <a:rPr lang="en-GB" sz="1800" dirty="0" smtClean="0">
                <a:sym typeface="Wingdings" pitchFamily="2" charset="2"/>
              </a:rPr>
              <a:t>Is being supplemented by new databases GNIR( Global Network of Isotopes in </a:t>
            </a:r>
            <a:r>
              <a:rPr lang="en-GB" sz="1800" dirty="0" smtClean="0">
                <a:solidFill>
                  <a:srgbClr val="FF0000"/>
                </a:solidFill>
                <a:sym typeface="Wingdings" pitchFamily="2" charset="2"/>
              </a:rPr>
              <a:t>Rivers</a:t>
            </a:r>
            <a:r>
              <a:rPr lang="en-GB" sz="1800" dirty="0" smtClean="0">
                <a:sym typeface="Wingdings" pitchFamily="2" charset="2"/>
              </a:rPr>
              <a:t>) and MIBA( Moisture isotopes in </a:t>
            </a:r>
            <a:r>
              <a:rPr lang="en-GB" sz="1800" dirty="0" smtClean="0">
                <a:solidFill>
                  <a:srgbClr val="FF0000"/>
                </a:solidFill>
                <a:sym typeface="Wingdings" pitchFamily="2" charset="2"/>
              </a:rPr>
              <a:t>Biosphere and Atmosphere</a:t>
            </a:r>
            <a:r>
              <a:rPr lang="en-GB" sz="1800" dirty="0" smtClean="0">
                <a:sym typeface="Wingdings" pitchFamily="2" charset="2"/>
              </a:rPr>
              <a:t>)</a:t>
            </a:r>
          </a:p>
          <a:p>
            <a:r>
              <a:rPr lang="en-GB" sz="1800" dirty="0" smtClean="0">
                <a:sym typeface="Wingdings" pitchFamily="2" charset="2"/>
              </a:rPr>
              <a:t>Observations of isotopes in </a:t>
            </a:r>
            <a:r>
              <a:rPr lang="en-GB" sz="1800" dirty="0" smtClean="0">
                <a:solidFill>
                  <a:srgbClr val="FF0000"/>
                </a:solidFill>
                <a:sym typeface="Wingdings" pitchFamily="2" charset="2"/>
              </a:rPr>
              <a:t>seawater</a:t>
            </a:r>
            <a:endParaRPr lang="en-GB" sz="1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19800" y="1258669"/>
            <a:ext cx="5148000" cy="3861000"/>
          </a:xfrm>
          <a:prstGeom prst="rect">
            <a:avLst/>
          </a:prstGeom>
        </p:spPr>
      </p:pic>
      <p:sp>
        <p:nvSpPr>
          <p:cNvPr id="5" name="TextBox 4"/>
          <p:cNvSpPr txBox="1"/>
          <p:nvPr/>
        </p:nvSpPr>
        <p:spPr>
          <a:xfrm>
            <a:off x="4343400" y="4916269"/>
            <a:ext cx="4191000" cy="646331"/>
          </a:xfrm>
          <a:prstGeom prst="rect">
            <a:avLst/>
          </a:prstGeom>
          <a:noFill/>
        </p:spPr>
        <p:txBody>
          <a:bodyPr wrap="square" rtlCol="0">
            <a:spAutoFit/>
          </a:bodyPr>
          <a:lstStyle/>
          <a:p>
            <a:r>
              <a:rPr lang="en-GB" dirty="0" smtClean="0"/>
              <a:t>Figure is average annual</a:t>
            </a:r>
            <a:r>
              <a:rPr lang="en-GB" dirty="0">
                <a:latin typeface="Symbol" pitchFamily="18" charset="2"/>
              </a:rPr>
              <a:t> d</a:t>
            </a:r>
            <a:r>
              <a:rPr lang="en-GB" baseline="30000" dirty="0"/>
              <a:t>18</a:t>
            </a:r>
            <a:r>
              <a:rPr lang="en-GB" dirty="0"/>
              <a:t>O  </a:t>
            </a:r>
            <a:r>
              <a:rPr lang="en-GB" dirty="0" smtClean="0"/>
              <a:t>from the GNIP database</a:t>
            </a:r>
            <a:endParaRPr lang="en-GB" dirty="0"/>
          </a:p>
        </p:txBody>
      </p:sp>
      <p:sp>
        <p:nvSpPr>
          <p:cNvPr id="6" name="TextBox 5"/>
          <p:cNvSpPr txBox="1"/>
          <p:nvPr/>
        </p:nvSpPr>
        <p:spPr>
          <a:xfrm>
            <a:off x="228600" y="5906869"/>
            <a:ext cx="8534400" cy="646331"/>
          </a:xfrm>
          <a:prstGeom prst="rect">
            <a:avLst/>
          </a:prstGeom>
          <a:noFill/>
        </p:spPr>
        <p:txBody>
          <a:bodyPr wrap="square" rtlCol="0">
            <a:spAutoFit/>
          </a:bodyPr>
          <a:lstStyle/>
          <a:p>
            <a:r>
              <a:rPr lang="en-GB" dirty="0" smtClean="0">
                <a:solidFill>
                  <a:srgbClr val="FF0000"/>
                </a:solidFill>
              </a:rPr>
              <a:t>Overall these databases provide an independent source of observations for validating an ESM hydrological cycle -  a vital component to understand and prepare for future change.</a:t>
            </a:r>
            <a:endParaRPr lang="en-GB" dirty="0">
              <a:solidFill>
                <a:srgbClr val="FF0000"/>
              </a:solidFill>
            </a:endParaRPr>
          </a:p>
        </p:txBody>
      </p:sp>
    </p:spTree>
    <p:extLst>
      <p:ext uri="{BB962C8B-B14F-4D97-AF65-F5344CB8AC3E}">
        <p14:creationId xmlns:p14="http://schemas.microsoft.com/office/powerpoint/2010/main" xmlns="" val="960463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odaysmb.png"/>
          <p:cNvPicPr>
            <a:picLocks noChangeAspect="1"/>
          </p:cNvPicPr>
          <p:nvPr/>
        </p:nvPicPr>
        <p:blipFill>
          <a:blip r:embed="rId2" cstate="print"/>
          <a:stretch>
            <a:fillRect/>
          </a:stretch>
        </p:blipFill>
        <p:spPr>
          <a:xfrm>
            <a:off x="-36512" y="6846"/>
            <a:ext cx="5112568" cy="3594774"/>
          </a:xfrm>
          <a:prstGeom prst="rect">
            <a:avLst/>
          </a:prstGeom>
        </p:spPr>
      </p:pic>
      <p:pic>
        <p:nvPicPr>
          <p:cNvPr id="5" name="Picture 4" descr="bisicles.png"/>
          <p:cNvPicPr>
            <a:picLocks noChangeAspect="1"/>
          </p:cNvPicPr>
          <p:nvPr/>
        </p:nvPicPr>
        <p:blipFill>
          <a:blip r:embed="rId3" cstate="print"/>
          <a:stretch>
            <a:fillRect/>
          </a:stretch>
        </p:blipFill>
        <p:spPr>
          <a:xfrm>
            <a:off x="4928407" y="3717032"/>
            <a:ext cx="4215593" cy="3168351"/>
          </a:xfrm>
          <a:prstGeom prst="rect">
            <a:avLst/>
          </a:prstGeom>
        </p:spPr>
      </p:pic>
      <p:sp>
        <p:nvSpPr>
          <p:cNvPr id="7" name="TextBox 6"/>
          <p:cNvSpPr txBox="1"/>
          <p:nvPr/>
        </p:nvSpPr>
        <p:spPr>
          <a:xfrm>
            <a:off x="6228184" y="1340768"/>
            <a:ext cx="184731" cy="369332"/>
          </a:xfrm>
          <a:prstGeom prst="rect">
            <a:avLst/>
          </a:prstGeom>
          <a:noFill/>
        </p:spPr>
        <p:txBody>
          <a:bodyPr wrap="none" rtlCol="0">
            <a:spAutoFit/>
          </a:bodyPr>
          <a:lstStyle/>
          <a:p>
            <a:endParaRPr lang="en-US" dirty="0"/>
          </a:p>
        </p:txBody>
      </p:sp>
      <p:sp>
        <p:nvSpPr>
          <p:cNvPr id="8" name="TextBox 7"/>
          <p:cNvSpPr txBox="1"/>
          <p:nvPr/>
        </p:nvSpPr>
        <p:spPr>
          <a:xfrm>
            <a:off x="5472608" y="44624"/>
            <a:ext cx="3563888" cy="646331"/>
          </a:xfrm>
          <a:prstGeom prst="rect">
            <a:avLst/>
          </a:prstGeom>
          <a:noFill/>
        </p:spPr>
        <p:txBody>
          <a:bodyPr wrap="square" rtlCol="0">
            <a:spAutoFit/>
          </a:bodyPr>
          <a:lstStyle/>
          <a:p>
            <a:r>
              <a:rPr lang="en-GB" b="1" dirty="0" smtClean="0">
                <a:solidFill>
                  <a:srgbClr val="186F4D"/>
                </a:solidFill>
              </a:rPr>
              <a:t>Next-generation climate—ice-sheet coupling for the Unified Model </a:t>
            </a:r>
            <a:endParaRPr lang="en-US" b="1" dirty="0">
              <a:solidFill>
                <a:srgbClr val="186F4D"/>
              </a:solidFill>
            </a:endParaRPr>
          </a:p>
        </p:txBody>
      </p:sp>
      <p:sp>
        <p:nvSpPr>
          <p:cNvPr id="9" name="TextBox 8"/>
          <p:cNvSpPr txBox="1"/>
          <p:nvPr/>
        </p:nvSpPr>
        <p:spPr>
          <a:xfrm>
            <a:off x="179512" y="4005064"/>
            <a:ext cx="4536504" cy="954107"/>
          </a:xfrm>
          <a:prstGeom prst="rect">
            <a:avLst/>
          </a:prstGeom>
          <a:noFill/>
        </p:spPr>
        <p:txBody>
          <a:bodyPr wrap="square" rtlCol="0">
            <a:spAutoFit/>
          </a:bodyPr>
          <a:lstStyle/>
          <a:p>
            <a:r>
              <a:rPr lang="en-GB" sz="1400" dirty="0" smtClean="0"/>
              <a:t>Daily surface mass balance for Greenland compared to the last decade from the DMI regional model </a:t>
            </a:r>
            <a:r>
              <a:rPr lang="en-GB" sz="1400" i="1" dirty="0" smtClean="0"/>
              <a:t>(beta.dmi.dk/en/groenland/maalinger/greenland-ice-sheet-surface-mass-budget)</a:t>
            </a:r>
            <a:endParaRPr lang="en-US" sz="1400" i="1" dirty="0"/>
          </a:p>
        </p:txBody>
      </p:sp>
      <p:sp>
        <p:nvSpPr>
          <p:cNvPr id="10" name="TextBox 9"/>
          <p:cNvSpPr txBox="1"/>
          <p:nvPr/>
        </p:nvSpPr>
        <p:spPr>
          <a:xfrm>
            <a:off x="2267744" y="5805264"/>
            <a:ext cx="2520280" cy="738664"/>
          </a:xfrm>
          <a:prstGeom prst="rect">
            <a:avLst/>
          </a:prstGeom>
          <a:noFill/>
        </p:spPr>
        <p:txBody>
          <a:bodyPr wrap="square" rtlCol="0">
            <a:spAutoFit/>
          </a:bodyPr>
          <a:lstStyle/>
          <a:p>
            <a:r>
              <a:rPr lang="en-GB" sz="1400" dirty="0" smtClean="0"/>
              <a:t>Pine Island Glacier, Antarctica, simulated on the adaptive mesh of the BISICLES ice-sheet model</a:t>
            </a:r>
            <a:endParaRPr lang="en-US" sz="1400" dirty="0"/>
          </a:p>
        </p:txBody>
      </p:sp>
      <p:sp>
        <p:nvSpPr>
          <p:cNvPr id="12" name="Rectangle 11"/>
          <p:cNvSpPr/>
          <p:nvPr/>
        </p:nvSpPr>
        <p:spPr>
          <a:xfrm rot="5400000">
            <a:off x="4902708" y="1586124"/>
            <a:ext cx="798488" cy="307777"/>
          </a:xfrm>
          <a:prstGeom prst="rect">
            <a:avLst/>
          </a:prstGeom>
        </p:spPr>
        <p:txBody>
          <a:bodyPr wrap="none">
            <a:spAutoFit/>
          </a:bodyPr>
          <a:lstStyle/>
          <a:p>
            <a:pPr lvl="0"/>
            <a:r>
              <a:rPr lang="en-GB" sz="1400" dirty="0">
                <a:solidFill>
                  <a:prstClr val="black"/>
                </a:solidFill>
              </a:rPr>
              <a:t>mm/day</a:t>
            </a:r>
            <a:endParaRPr lang="en-US" sz="1400" dirty="0">
              <a:solidFill>
                <a:prstClr val="black"/>
              </a:solidFill>
            </a:endParaRPr>
          </a:p>
        </p:txBody>
      </p:sp>
      <p:sp>
        <p:nvSpPr>
          <p:cNvPr id="13" name="TextBox 12"/>
          <p:cNvSpPr txBox="1"/>
          <p:nvPr/>
        </p:nvSpPr>
        <p:spPr>
          <a:xfrm>
            <a:off x="5615608" y="711855"/>
            <a:ext cx="3528392" cy="2800767"/>
          </a:xfrm>
          <a:prstGeom prst="rect">
            <a:avLst/>
          </a:prstGeom>
          <a:noFill/>
        </p:spPr>
        <p:txBody>
          <a:bodyPr wrap="square" rtlCol="0">
            <a:spAutoFit/>
          </a:bodyPr>
          <a:lstStyle/>
          <a:p>
            <a:pPr>
              <a:buFont typeface="Arial" pitchFamily="34" charset="0"/>
              <a:buChar char="•"/>
            </a:pPr>
            <a:r>
              <a:rPr lang="en-GB" sz="1600" dirty="0" smtClean="0">
                <a:solidFill>
                  <a:srgbClr val="186F4D"/>
                </a:solidFill>
              </a:rPr>
              <a:t> Dynamic ice-sheets important in the Earth system on human timescales as well as </a:t>
            </a:r>
            <a:r>
              <a:rPr lang="en-GB" sz="1600" dirty="0" err="1" smtClean="0">
                <a:solidFill>
                  <a:srgbClr val="186F4D"/>
                </a:solidFill>
              </a:rPr>
              <a:t>paleoclimate</a:t>
            </a:r>
            <a:endParaRPr lang="en-GB" sz="1600" dirty="0" smtClean="0">
              <a:solidFill>
                <a:srgbClr val="186F4D"/>
              </a:solidFill>
            </a:endParaRPr>
          </a:p>
          <a:p>
            <a:pPr>
              <a:buFont typeface="Arial" pitchFamily="34" charset="0"/>
              <a:buChar char="•"/>
            </a:pPr>
            <a:endParaRPr lang="en-GB" sz="1600" dirty="0">
              <a:solidFill>
                <a:srgbClr val="186F4D"/>
              </a:solidFill>
            </a:endParaRPr>
          </a:p>
          <a:p>
            <a:pPr>
              <a:buFont typeface="Arial" pitchFamily="34" charset="0"/>
              <a:buChar char="•"/>
            </a:pPr>
            <a:r>
              <a:rPr lang="en-GB" sz="1600" dirty="0" smtClean="0">
                <a:solidFill>
                  <a:srgbClr val="186F4D"/>
                </a:solidFill>
              </a:rPr>
              <a:t> Mismatch of spatial/time resolution between ice-sheet and atmosphere /oceans makes coupled modelling a particular challenge</a:t>
            </a:r>
          </a:p>
          <a:p>
            <a:pPr>
              <a:buFont typeface="Arial" pitchFamily="34" charset="0"/>
              <a:buChar char="•"/>
            </a:pPr>
            <a:endParaRPr lang="en-GB" sz="1600" dirty="0">
              <a:solidFill>
                <a:srgbClr val="186F4D"/>
              </a:solidFill>
            </a:endParaRPr>
          </a:p>
          <a:p>
            <a:pPr>
              <a:buFont typeface="Arial" pitchFamily="34" charset="0"/>
              <a:buChar char="•"/>
            </a:pPr>
            <a:r>
              <a:rPr lang="en-GB" sz="1600" dirty="0" smtClean="0">
                <a:solidFill>
                  <a:srgbClr val="186F4D"/>
                </a:solidFill>
              </a:rPr>
              <a:t> Coupling to Glimmer-CISM and BISICLES is in development</a:t>
            </a:r>
            <a:endParaRPr lang="en-US" sz="1600" dirty="0">
              <a:solidFill>
                <a:srgbClr val="186F4D"/>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hematic.png"/>
          <p:cNvPicPr>
            <a:picLocks noChangeAspect="1"/>
          </p:cNvPicPr>
          <p:nvPr/>
        </p:nvPicPr>
        <p:blipFill>
          <a:blip r:embed="rId2" cstate="print"/>
          <a:stretch>
            <a:fillRect/>
          </a:stretch>
        </p:blipFill>
        <p:spPr>
          <a:xfrm>
            <a:off x="35495" y="836712"/>
            <a:ext cx="5336567" cy="5184576"/>
          </a:xfrm>
          <a:prstGeom prst="rect">
            <a:avLst/>
          </a:prstGeom>
        </p:spPr>
      </p:pic>
      <p:sp>
        <p:nvSpPr>
          <p:cNvPr id="6" name="TextBox 5"/>
          <p:cNvSpPr txBox="1"/>
          <p:nvPr/>
        </p:nvSpPr>
        <p:spPr>
          <a:xfrm>
            <a:off x="5472608" y="44624"/>
            <a:ext cx="3563888" cy="646331"/>
          </a:xfrm>
          <a:prstGeom prst="rect">
            <a:avLst/>
          </a:prstGeom>
          <a:noFill/>
        </p:spPr>
        <p:txBody>
          <a:bodyPr wrap="square" rtlCol="0">
            <a:spAutoFit/>
          </a:bodyPr>
          <a:lstStyle/>
          <a:p>
            <a:r>
              <a:rPr lang="en-GB" b="1" dirty="0" smtClean="0">
                <a:solidFill>
                  <a:srgbClr val="186F4D"/>
                </a:solidFill>
              </a:rPr>
              <a:t>Next-generation climate—ice-sheet coupling for the Unified Model </a:t>
            </a:r>
            <a:endParaRPr lang="en-US" b="1" dirty="0">
              <a:solidFill>
                <a:srgbClr val="186F4D"/>
              </a:solidFill>
            </a:endParaRPr>
          </a:p>
        </p:txBody>
      </p:sp>
      <p:sp>
        <p:nvSpPr>
          <p:cNvPr id="7" name="TextBox 6"/>
          <p:cNvSpPr txBox="1"/>
          <p:nvPr/>
        </p:nvSpPr>
        <p:spPr>
          <a:xfrm>
            <a:off x="5508104" y="1371540"/>
            <a:ext cx="3528392" cy="3785652"/>
          </a:xfrm>
          <a:prstGeom prst="rect">
            <a:avLst/>
          </a:prstGeom>
          <a:noFill/>
        </p:spPr>
        <p:txBody>
          <a:bodyPr wrap="square" rtlCol="0">
            <a:spAutoFit/>
          </a:bodyPr>
          <a:lstStyle/>
          <a:p>
            <a:pPr>
              <a:buFont typeface="Arial" pitchFamily="34" charset="0"/>
              <a:buChar char="•"/>
            </a:pPr>
            <a:r>
              <a:rPr lang="en-GB" sz="1600" dirty="0" smtClean="0">
                <a:solidFill>
                  <a:srgbClr val="186F4D"/>
                </a:solidFill>
              </a:rPr>
              <a:t> Within NCAS, new scheme to explicitly model surface mass balance within JULES has been developed</a:t>
            </a:r>
          </a:p>
          <a:p>
            <a:pPr>
              <a:buFont typeface="Arial" pitchFamily="34" charset="0"/>
              <a:buChar char="•"/>
            </a:pPr>
            <a:endParaRPr lang="en-GB" sz="1600" dirty="0">
              <a:solidFill>
                <a:srgbClr val="186F4D"/>
              </a:solidFill>
            </a:endParaRPr>
          </a:p>
          <a:p>
            <a:pPr>
              <a:buFont typeface="Arial" pitchFamily="34" charset="0"/>
              <a:buChar char="•"/>
            </a:pPr>
            <a:r>
              <a:rPr lang="en-GB" sz="1600" dirty="0" smtClean="0">
                <a:solidFill>
                  <a:srgbClr val="186F4D"/>
                </a:solidFill>
              </a:rPr>
              <a:t> Allows conservation of water/energy between climate and ice-sheet models</a:t>
            </a:r>
          </a:p>
          <a:p>
            <a:pPr>
              <a:buFont typeface="Arial" pitchFamily="34" charset="0"/>
              <a:buChar char="•"/>
            </a:pPr>
            <a:endParaRPr lang="en-GB" sz="1600" dirty="0">
              <a:solidFill>
                <a:srgbClr val="186F4D"/>
              </a:solidFill>
            </a:endParaRPr>
          </a:p>
          <a:p>
            <a:pPr>
              <a:buFont typeface="Arial" pitchFamily="34" charset="0"/>
              <a:buChar char="•"/>
            </a:pPr>
            <a:r>
              <a:rPr lang="en-GB" sz="1600" dirty="0" smtClean="0">
                <a:solidFill>
                  <a:srgbClr val="186F4D"/>
                </a:solidFill>
              </a:rPr>
              <a:t> </a:t>
            </a:r>
            <a:r>
              <a:rPr lang="en-GB" sz="1600" dirty="0" err="1" smtClean="0">
                <a:solidFill>
                  <a:srgbClr val="186F4D"/>
                </a:solidFill>
              </a:rPr>
              <a:t>Subgridscale</a:t>
            </a:r>
            <a:r>
              <a:rPr lang="en-GB" sz="1600" dirty="0" smtClean="0">
                <a:solidFill>
                  <a:srgbClr val="186F4D"/>
                </a:solidFill>
              </a:rPr>
              <a:t> </a:t>
            </a:r>
            <a:r>
              <a:rPr lang="en-GB" sz="1600" dirty="0" err="1" smtClean="0">
                <a:solidFill>
                  <a:srgbClr val="186F4D"/>
                </a:solidFill>
              </a:rPr>
              <a:t>orography</a:t>
            </a:r>
            <a:r>
              <a:rPr lang="en-GB" sz="1600" dirty="0" smtClean="0">
                <a:solidFill>
                  <a:srgbClr val="186F4D"/>
                </a:solidFill>
              </a:rPr>
              <a:t> with multilayer </a:t>
            </a:r>
            <a:r>
              <a:rPr lang="en-GB" sz="1600" dirty="0" err="1" smtClean="0">
                <a:solidFill>
                  <a:srgbClr val="186F4D"/>
                </a:solidFill>
              </a:rPr>
              <a:t>snowpack</a:t>
            </a:r>
            <a:r>
              <a:rPr lang="en-GB" sz="1600" dirty="0" smtClean="0">
                <a:solidFill>
                  <a:srgbClr val="186F4D"/>
                </a:solidFill>
              </a:rPr>
              <a:t> models with prognostic </a:t>
            </a:r>
            <a:r>
              <a:rPr lang="en-GB" sz="1600" dirty="0" err="1" smtClean="0">
                <a:solidFill>
                  <a:srgbClr val="186F4D"/>
                </a:solidFill>
              </a:rPr>
              <a:t>albedo</a:t>
            </a:r>
            <a:r>
              <a:rPr lang="en-GB" sz="1600" dirty="0" smtClean="0">
                <a:solidFill>
                  <a:srgbClr val="186F4D"/>
                </a:solidFill>
              </a:rPr>
              <a:t>, refreezing of surface melt according to the density profile</a:t>
            </a:r>
          </a:p>
          <a:p>
            <a:pPr>
              <a:buFont typeface="Arial" pitchFamily="34" charset="0"/>
              <a:buChar char="•"/>
            </a:pPr>
            <a:endParaRPr lang="en-GB" sz="1600" dirty="0">
              <a:solidFill>
                <a:srgbClr val="186F4D"/>
              </a:solidFill>
            </a:endParaRPr>
          </a:p>
          <a:p>
            <a:pPr>
              <a:buFont typeface="Arial" pitchFamily="34" charset="0"/>
              <a:buChar char="•"/>
            </a:pPr>
            <a:r>
              <a:rPr lang="en-GB" sz="1600" dirty="0" smtClean="0">
                <a:solidFill>
                  <a:srgbClr val="186F4D"/>
                </a:solidFill>
              </a:rPr>
              <a:t> Currently being evaluated in FAMOUS, HadRM3. Will be implemented in </a:t>
            </a:r>
          </a:p>
          <a:p>
            <a:r>
              <a:rPr lang="en-GB" sz="1600" dirty="0" smtClean="0">
                <a:solidFill>
                  <a:srgbClr val="186F4D"/>
                </a:solidFill>
              </a:rPr>
              <a:t>UK-EMS1</a:t>
            </a:r>
            <a:endParaRPr lang="en-US" sz="1600" dirty="0">
              <a:solidFill>
                <a:srgbClr val="186F4D"/>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lstStyle/>
          <a:p>
            <a:r>
              <a:rPr lang="en-GB" dirty="0" smtClean="0"/>
              <a:t>Modelling </a:t>
            </a:r>
            <a:r>
              <a:rPr lang="en-GB" dirty="0">
                <a:latin typeface="Symbol" pitchFamily="18" charset="2"/>
              </a:rPr>
              <a:t>d</a:t>
            </a:r>
            <a:r>
              <a:rPr lang="en-GB" baseline="30000" dirty="0"/>
              <a:t>18</a:t>
            </a:r>
            <a:r>
              <a:rPr lang="en-GB" dirty="0"/>
              <a:t>O </a:t>
            </a:r>
            <a:r>
              <a:rPr lang="en-GB" dirty="0" smtClean="0"/>
              <a:t>with the HaCM3 coupled atmosphere ocean GCM</a:t>
            </a:r>
            <a:endParaRPr lang="en-GB" dirty="0"/>
          </a:p>
        </p:txBody>
      </p:sp>
      <p:sp>
        <p:nvSpPr>
          <p:cNvPr id="4" name="TextBox 3"/>
          <p:cNvSpPr txBox="1"/>
          <p:nvPr/>
        </p:nvSpPr>
        <p:spPr>
          <a:xfrm>
            <a:off x="914400" y="2209800"/>
            <a:ext cx="7620000" cy="2246769"/>
          </a:xfrm>
          <a:prstGeom prst="rect">
            <a:avLst/>
          </a:prstGeom>
          <a:noFill/>
        </p:spPr>
        <p:txBody>
          <a:bodyPr wrap="square" rtlCol="0">
            <a:spAutoFit/>
          </a:bodyPr>
          <a:lstStyle/>
          <a:p>
            <a:r>
              <a:rPr lang="en-GB" sz="2800" dirty="0" smtClean="0"/>
              <a:t>Useful for:</a:t>
            </a:r>
          </a:p>
          <a:p>
            <a:pPr marL="285750" indent="-285750">
              <a:buFont typeface="Arial" pitchFamily="34" charset="0"/>
              <a:buChar char="•"/>
            </a:pPr>
            <a:r>
              <a:rPr lang="en-GB" sz="2800" dirty="0" smtClean="0"/>
              <a:t>Interpreting </a:t>
            </a:r>
            <a:r>
              <a:rPr lang="en-GB" sz="2800" dirty="0" err="1" smtClean="0"/>
              <a:t>palaeodata</a:t>
            </a:r>
            <a:r>
              <a:rPr lang="en-GB" sz="2800" dirty="0" smtClean="0"/>
              <a:t> </a:t>
            </a:r>
            <a:endParaRPr lang="en-GB" sz="2800" dirty="0" smtClean="0"/>
          </a:p>
          <a:p>
            <a:pPr marL="285750" indent="-285750">
              <a:buFont typeface="Arial" pitchFamily="34" charset="0"/>
              <a:buChar char="•"/>
            </a:pPr>
            <a:r>
              <a:rPr lang="en-GB" sz="2800" dirty="0" smtClean="0"/>
              <a:t>Understanding the hydrological cycle (including attribution of recent changes)</a:t>
            </a:r>
          </a:p>
          <a:p>
            <a:pPr marL="285750" indent="-285750">
              <a:buFont typeface="Arial" pitchFamily="34" charset="0"/>
              <a:buChar char="•"/>
            </a:pPr>
            <a:r>
              <a:rPr lang="en-GB" sz="2800" dirty="0" smtClean="0"/>
              <a:t>Model assessment and validation</a:t>
            </a:r>
            <a:endParaRPr lang="en-GB" sz="2800" dirty="0"/>
          </a:p>
        </p:txBody>
      </p:sp>
    </p:spTree>
    <p:extLst>
      <p:ext uri="{BB962C8B-B14F-4D97-AF65-F5344CB8AC3E}">
        <p14:creationId xmlns:p14="http://schemas.microsoft.com/office/powerpoint/2010/main" xmlns="" val="1460772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GB" dirty="0" smtClean="0"/>
              <a:t>Understanding past climates</a:t>
            </a:r>
            <a:endParaRPr lang="en-GB" dirty="0"/>
          </a:p>
        </p:txBody>
      </p:sp>
      <p:grpSp>
        <p:nvGrpSpPr>
          <p:cNvPr id="13" name="Group 12"/>
          <p:cNvGrpSpPr/>
          <p:nvPr/>
        </p:nvGrpSpPr>
        <p:grpSpPr>
          <a:xfrm>
            <a:off x="381000" y="1066801"/>
            <a:ext cx="3429000" cy="2209799"/>
            <a:chOff x="685800" y="1219200"/>
            <a:chExt cx="3429000" cy="2543235"/>
          </a:xfrm>
        </p:grpSpPr>
        <p:pic>
          <p:nvPicPr>
            <p:cNvPr id="5" name="Picture 2" descr="http://upload.wikimedia.org/wikipedia/commons/thumb/7/75/Instrumental_Temperature_Record_%28NASA%29.svg/300px-Instrumental_Temperature_Record_%28NASA%29.sv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28700" y="1619310"/>
              <a:ext cx="2857500" cy="21431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685800" y="1219200"/>
              <a:ext cx="3429000" cy="369332"/>
            </a:xfrm>
            <a:prstGeom prst="rect">
              <a:avLst/>
            </a:prstGeom>
            <a:noFill/>
          </p:spPr>
          <p:txBody>
            <a:bodyPr wrap="square" rtlCol="0">
              <a:spAutoFit/>
            </a:bodyPr>
            <a:lstStyle/>
            <a:p>
              <a:r>
                <a:rPr lang="en-GB" dirty="0" smtClean="0"/>
                <a:t>Instrumental </a:t>
              </a:r>
              <a:r>
                <a:rPr lang="en-GB" dirty="0" smtClean="0"/>
                <a:t>record 1880-present</a:t>
              </a:r>
              <a:endParaRPr lang="en-GB" dirty="0"/>
            </a:p>
          </p:txBody>
        </p:sp>
      </p:grpSp>
      <p:grpSp>
        <p:nvGrpSpPr>
          <p:cNvPr id="12" name="Group 11"/>
          <p:cNvGrpSpPr/>
          <p:nvPr/>
        </p:nvGrpSpPr>
        <p:grpSpPr>
          <a:xfrm>
            <a:off x="3733800" y="1087608"/>
            <a:ext cx="5406830" cy="2265192"/>
            <a:chOff x="4191000" y="1371600"/>
            <a:chExt cx="4686294" cy="2112792"/>
          </a:xfrm>
        </p:grpSpPr>
        <p:pic>
          <p:nvPicPr>
            <p:cNvPr id="3" name="Picture 2"/>
            <p:cNvPicPr>
              <a:picLocks noChangeAspect="1"/>
            </p:cNvPicPr>
            <p:nvPr/>
          </p:nvPicPr>
          <p:blipFill rotWithShape="1">
            <a:blip r:embed="rId4" cstate="print">
              <a:extLst>
                <a:ext uri="{28A0092B-C50C-407E-A947-70E740481C1C}">
                  <a14:useLocalDpi xmlns:a14="http://schemas.microsoft.com/office/drawing/2010/main" xmlns="" val="0"/>
                </a:ext>
              </a:extLst>
            </a:blip>
            <a:srcRect b="67572"/>
            <a:stretch/>
          </p:blipFill>
          <p:spPr>
            <a:xfrm>
              <a:off x="4191000" y="1676400"/>
              <a:ext cx="4491080" cy="1807992"/>
            </a:xfrm>
            <a:prstGeom prst="rect">
              <a:avLst/>
            </a:prstGeom>
          </p:spPr>
        </p:pic>
        <p:sp>
          <p:nvSpPr>
            <p:cNvPr id="10" name="TextBox 9"/>
            <p:cNvSpPr txBox="1"/>
            <p:nvPr/>
          </p:nvSpPr>
          <p:spPr>
            <a:xfrm>
              <a:off x="4719362" y="1371600"/>
              <a:ext cx="4157932" cy="369332"/>
            </a:xfrm>
            <a:prstGeom prst="rect">
              <a:avLst/>
            </a:prstGeom>
            <a:noFill/>
          </p:spPr>
          <p:txBody>
            <a:bodyPr wrap="none" rtlCol="0">
              <a:spAutoFit/>
            </a:bodyPr>
            <a:lstStyle/>
            <a:p>
              <a:r>
                <a:rPr lang="en-GB" dirty="0">
                  <a:latin typeface="Symbol" pitchFamily="18" charset="2"/>
                </a:rPr>
                <a:t>d</a:t>
              </a:r>
              <a:r>
                <a:rPr lang="en-GB" baseline="30000" dirty="0"/>
                <a:t>18</a:t>
              </a:r>
              <a:r>
                <a:rPr lang="en-GB" dirty="0"/>
                <a:t>O </a:t>
              </a:r>
              <a:r>
                <a:rPr lang="en-GB" dirty="0" smtClean="0"/>
                <a:t>from Greenland ice cores (last 250ka)</a:t>
              </a:r>
            </a:p>
          </p:txBody>
        </p:sp>
      </p:grpSp>
      <p:grpSp>
        <p:nvGrpSpPr>
          <p:cNvPr id="14" name="Group 13"/>
          <p:cNvGrpSpPr/>
          <p:nvPr/>
        </p:nvGrpSpPr>
        <p:grpSpPr>
          <a:xfrm>
            <a:off x="3810000" y="3489000"/>
            <a:ext cx="5024409" cy="3216600"/>
            <a:chOff x="3890991" y="3581400"/>
            <a:chExt cx="5024409" cy="3216600"/>
          </a:xfrm>
        </p:grpSpPr>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890991" y="3810000"/>
              <a:ext cx="5024409" cy="2988000"/>
            </a:xfrm>
            <a:prstGeom prst="rect">
              <a:avLst/>
            </a:prstGeom>
          </p:spPr>
        </p:pic>
        <p:sp>
          <p:nvSpPr>
            <p:cNvPr id="11" name="TextBox 10"/>
            <p:cNvSpPr txBox="1"/>
            <p:nvPr/>
          </p:nvSpPr>
          <p:spPr>
            <a:xfrm>
              <a:off x="4324735" y="3581400"/>
              <a:ext cx="4057265" cy="369332"/>
            </a:xfrm>
            <a:prstGeom prst="rect">
              <a:avLst/>
            </a:prstGeom>
            <a:noFill/>
          </p:spPr>
          <p:txBody>
            <a:bodyPr wrap="none" rtlCol="0">
              <a:spAutoFit/>
            </a:bodyPr>
            <a:lstStyle/>
            <a:p>
              <a:r>
                <a:rPr lang="en-GB" dirty="0">
                  <a:latin typeface="Symbol" pitchFamily="18" charset="2"/>
                </a:rPr>
                <a:t>d</a:t>
              </a:r>
              <a:r>
                <a:rPr lang="en-GB" baseline="30000" dirty="0"/>
                <a:t>18</a:t>
              </a:r>
              <a:r>
                <a:rPr lang="en-GB" dirty="0"/>
                <a:t>O </a:t>
              </a:r>
              <a:r>
                <a:rPr lang="en-GB" dirty="0" smtClean="0"/>
                <a:t>from deep sea dwelling foraminifera</a:t>
              </a:r>
              <a:endParaRPr lang="en-GB" dirty="0"/>
            </a:p>
          </p:txBody>
        </p:sp>
      </p:grpSp>
      <p:pic>
        <p:nvPicPr>
          <p:cNvPr id="22530" name="Picture 2" descr="http://www.birmingham.ac.uk/generic/speleothem-science/images/book-front-cover.jpg"/>
          <p:cNvPicPr>
            <a:picLocks noChangeAspect="1" noChangeArrowheads="1"/>
          </p:cNvPicPr>
          <p:nvPr/>
        </p:nvPicPr>
        <p:blipFill>
          <a:blip r:embed="rId6" cstate="print"/>
          <a:srcRect/>
          <a:stretch>
            <a:fillRect/>
          </a:stretch>
        </p:blipFill>
        <p:spPr bwMode="auto">
          <a:xfrm>
            <a:off x="762000" y="3381374"/>
            <a:ext cx="2590800" cy="3171826"/>
          </a:xfrm>
          <a:prstGeom prst="rect">
            <a:avLst/>
          </a:prstGeom>
          <a:noFill/>
        </p:spPr>
      </p:pic>
    </p:spTree>
    <p:extLst>
      <p:ext uri="{BB962C8B-B14F-4D97-AF65-F5344CB8AC3E}">
        <p14:creationId xmlns:p14="http://schemas.microsoft.com/office/powerpoint/2010/main" xmlns="" val="1745232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a:t>W</a:t>
            </a:r>
            <a:r>
              <a:rPr lang="en-GB" dirty="0" smtClean="0"/>
              <a:t>hat is </a:t>
            </a:r>
            <a:r>
              <a:rPr lang="en-GB" dirty="0" smtClean="0">
                <a:latin typeface="Symbol" pitchFamily="18" charset="2"/>
              </a:rPr>
              <a:t>d</a:t>
            </a:r>
            <a:r>
              <a:rPr lang="en-GB" baseline="30000" dirty="0" smtClean="0"/>
              <a:t>18</a:t>
            </a:r>
            <a:r>
              <a:rPr lang="en-GB" dirty="0" smtClean="0"/>
              <a:t>O?</a:t>
            </a:r>
            <a:endParaRPr lang="en-GB" baseline="300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79512" y="1210146"/>
            <a:ext cx="3422705" cy="3132000"/>
          </a:xfr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xmlns="" val="0"/>
              </a:ext>
            </a:extLst>
          </a:blip>
          <a:srcRect l="3855" t="5426" r="3209" b="13511"/>
          <a:stretch/>
        </p:blipFill>
        <p:spPr>
          <a:xfrm>
            <a:off x="3891064" y="3706091"/>
            <a:ext cx="4922196" cy="2976663"/>
          </a:xfrm>
          <a:prstGeom prst="rect">
            <a:avLst/>
          </a:prstGeom>
        </p:spPr>
      </p:pic>
      <p:sp>
        <p:nvSpPr>
          <p:cNvPr id="6" name="TextBox 5"/>
          <p:cNvSpPr txBox="1"/>
          <p:nvPr/>
        </p:nvSpPr>
        <p:spPr>
          <a:xfrm>
            <a:off x="3851920" y="1282154"/>
            <a:ext cx="4601300" cy="2062103"/>
          </a:xfrm>
          <a:prstGeom prst="rect">
            <a:avLst/>
          </a:prstGeom>
          <a:noFill/>
        </p:spPr>
        <p:txBody>
          <a:bodyPr wrap="square" rtlCol="0">
            <a:spAutoFit/>
          </a:bodyPr>
          <a:lstStyle/>
          <a:p>
            <a:r>
              <a:rPr lang="en-GB" dirty="0" smtClean="0"/>
              <a:t>All natural waters contains some oxygen-16 and some oxygen-18.</a:t>
            </a:r>
          </a:p>
          <a:p>
            <a:endParaRPr lang="en-GB" dirty="0"/>
          </a:p>
          <a:p>
            <a:r>
              <a:rPr lang="en-GB" dirty="0" smtClean="0"/>
              <a:t>Anything which incorporates water will incorporate some oxygen-16 and some oxygen-18. </a:t>
            </a:r>
          </a:p>
        </p:txBody>
      </p:sp>
      <p:sp>
        <p:nvSpPr>
          <p:cNvPr id="8" name="Rectangle 7"/>
          <p:cNvSpPr/>
          <p:nvPr/>
        </p:nvSpPr>
        <p:spPr>
          <a:xfrm>
            <a:off x="251521" y="4306490"/>
            <a:ext cx="4176464" cy="2185214"/>
          </a:xfrm>
          <a:prstGeom prst="rect">
            <a:avLst/>
          </a:prstGeom>
        </p:spPr>
        <p:txBody>
          <a:bodyPr wrap="square">
            <a:spAutoFit/>
          </a:bodyPr>
          <a:lstStyle/>
          <a:p>
            <a:r>
              <a:rPr lang="en-GB" dirty="0" smtClean="0">
                <a:latin typeface="Symbol" pitchFamily="18" charset="2"/>
              </a:rPr>
              <a:t>d</a:t>
            </a:r>
            <a:r>
              <a:rPr lang="en-GB" baseline="30000" dirty="0" smtClean="0"/>
              <a:t>18</a:t>
            </a:r>
            <a:r>
              <a:rPr lang="en-GB" dirty="0" smtClean="0"/>
              <a:t>O is a measurement</a:t>
            </a:r>
          </a:p>
          <a:p>
            <a:r>
              <a:rPr lang="en-GB" dirty="0" smtClean="0"/>
              <a:t>of the relative amounts of</a:t>
            </a:r>
          </a:p>
          <a:p>
            <a:r>
              <a:rPr lang="en-GB" dirty="0" smtClean="0"/>
              <a:t>oxygen-16 and oxygen-18.</a:t>
            </a:r>
          </a:p>
          <a:p>
            <a:endParaRPr lang="en-GB" dirty="0" smtClean="0"/>
          </a:p>
          <a:p>
            <a:r>
              <a:rPr lang="en-GB" dirty="0" smtClean="0"/>
              <a:t>Different values of </a:t>
            </a:r>
            <a:r>
              <a:rPr lang="en-GB" dirty="0" smtClean="0">
                <a:latin typeface="Symbol" pitchFamily="18" charset="2"/>
              </a:rPr>
              <a:t>d</a:t>
            </a:r>
            <a:r>
              <a:rPr lang="en-GB" baseline="30000" dirty="0" smtClean="0"/>
              <a:t>18</a:t>
            </a:r>
            <a:r>
              <a:rPr lang="en-GB" dirty="0" smtClean="0"/>
              <a:t>O are expected for different climates.</a:t>
            </a:r>
            <a:endParaRPr lang="en-GB" dirty="0"/>
          </a:p>
        </p:txBody>
      </p:sp>
    </p:spTree>
    <p:extLst>
      <p:ext uri="{BB962C8B-B14F-4D97-AF65-F5344CB8AC3E}">
        <p14:creationId xmlns:p14="http://schemas.microsoft.com/office/powerpoint/2010/main" xmlns="" val="345486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GB" dirty="0" smtClean="0"/>
              <a:t>Interpreting </a:t>
            </a:r>
            <a:r>
              <a:rPr lang="en-GB" dirty="0" smtClean="0">
                <a:latin typeface="Symbol" pitchFamily="18" charset="2"/>
              </a:rPr>
              <a:t>d</a:t>
            </a:r>
            <a:r>
              <a:rPr lang="en-GB" baseline="30000" dirty="0" smtClean="0"/>
              <a:t>18</a:t>
            </a:r>
            <a:r>
              <a:rPr lang="en-GB" dirty="0"/>
              <a:t>O</a:t>
            </a:r>
            <a:r>
              <a:rPr lang="en-GB" dirty="0" smtClean="0"/>
              <a:t> records.</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495728" y="2130000"/>
            <a:ext cx="4468760" cy="3204000"/>
          </a:xfrm>
        </p:spPr>
      </p:pic>
      <p:sp>
        <p:nvSpPr>
          <p:cNvPr id="5" name="TextBox 4"/>
          <p:cNvSpPr txBox="1"/>
          <p:nvPr/>
        </p:nvSpPr>
        <p:spPr>
          <a:xfrm>
            <a:off x="355600" y="1409920"/>
            <a:ext cx="8608888" cy="1077218"/>
          </a:xfrm>
          <a:prstGeom prst="rect">
            <a:avLst/>
          </a:prstGeom>
          <a:noFill/>
        </p:spPr>
        <p:txBody>
          <a:bodyPr wrap="square" rtlCol="0">
            <a:spAutoFit/>
          </a:bodyPr>
          <a:lstStyle/>
          <a:p>
            <a:pPr marL="342900" indent="-342900">
              <a:buFont typeface="Arial" pitchFamily="34" charset="0"/>
              <a:buChar char="•"/>
            </a:pPr>
            <a:r>
              <a:rPr lang="en-GB" dirty="0" smtClean="0"/>
              <a:t>Need to know </a:t>
            </a:r>
            <a:r>
              <a:rPr lang="en-GB" dirty="0" smtClean="0">
                <a:latin typeface="Symbol" pitchFamily="18" charset="2"/>
              </a:rPr>
              <a:t>d</a:t>
            </a:r>
            <a:r>
              <a:rPr lang="en-GB" baseline="30000" dirty="0" smtClean="0"/>
              <a:t>18</a:t>
            </a:r>
            <a:r>
              <a:rPr lang="en-GB" dirty="0" smtClean="0"/>
              <a:t>O</a:t>
            </a:r>
            <a:r>
              <a:rPr lang="en-GB" baseline="-25000" dirty="0" smtClean="0"/>
              <a:t>seawater</a:t>
            </a:r>
            <a:r>
              <a:rPr lang="en-GB" dirty="0" smtClean="0"/>
              <a:t> (for marine proxies) or how to interpret </a:t>
            </a:r>
            <a:r>
              <a:rPr lang="en-GB" dirty="0" smtClean="0">
                <a:latin typeface="Symbol" pitchFamily="18" charset="2"/>
              </a:rPr>
              <a:t>d</a:t>
            </a:r>
            <a:r>
              <a:rPr lang="en-GB" baseline="30000" dirty="0" smtClean="0"/>
              <a:t>18</a:t>
            </a:r>
            <a:r>
              <a:rPr lang="en-GB" dirty="0" smtClean="0"/>
              <a:t>O</a:t>
            </a:r>
            <a:r>
              <a:rPr lang="en-GB" baseline="-25000" dirty="0" smtClean="0"/>
              <a:t>precipitation</a:t>
            </a:r>
            <a:r>
              <a:rPr lang="en-GB" dirty="0" smtClean="0"/>
              <a:t> (for terrestrial proxies).</a:t>
            </a:r>
          </a:p>
          <a:p>
            <a:pPr marL="342900" indent="-342900">
              <a:buFont typeface="Arial" pitchFamily="34" charset="0"/>
              <a:buChar char="•"/>
            </a:pPr>
            <a:endParaRPr lang="en-GB" dirty="0">
              <a:latin typeface="Symbol" pitchFamily="18" charset="2"/>
            </a:endParaRPr>
          </a:p>
        </p:txBody>
      </p:sp>
      <p:sp>
        <p:nvSpPr>
          <p:cNvPr id="3" name="TextBox 2"/>
          <p:cNvSpPr txBox="1"/>
          <p:nvPr/>
        </p:nvSpPr>
        <p:spPr>
          <a:xfrm>
            <a:off x="323528" y="2274016"/>
            <a:ext cx="4104456" cy="1323439"/>
          </a:xfrm>
          <a:prstGeom prst="rect">
            <a:avLst/>
          </a:prstGeom>
          <a:noFill/>
        </p:spPr>
        <p:txBody>
          <a:bodyPr wrap="square" rtlCol="0">
            <a:spAutoFit/>
          </a:bodyPr>
          <a:lstStyle/>
          <a:p>
            <a:pPr marL="342900" indent="-342900">
              <a:buFont typeface="Arial" pitchFamily="34" charset="0"/>
              <a:buChar char="•"/>
            </a:pPr>
            <a:r>
              <a:rPr lang="en-GB" dirty="0"/>
              <a:t>BUT we have reasonable knowledge of the processes that control </a:t>
            </a:r>
            <a:r>
              <a:rPr lang="en-GB" dirty="0" smtClean="0">
                <a:latin typeface="Symbol" pitchFamily="18" charset="2"/>
              </a:rPr>
              <a:t>d</a:t>
            </a:r>
            <a:r>
              <a:rPr lang="en-GB" baseline="30000" dirty="0" smtClean="0"/>
              <a:t>18</a:t>
            </a:r>
            <a:r>
              <a:rPr lang="en-GB" dirty="0" smtClean="0"/>
              <a:t>O </a:t>
            </a:r>
            <a:r>
              <a:rPr lang="en-GB" dirty="0"/>
              <a:t>throughout of the hydrological cycle</a:t>
            </a:r>
          </a:p>
        </p:txBody>
      </p:sp>
      <p:sp>
        <p:nvSpPr>
          <p:cNvPr id="7" name="TextBox 6"/>
          <p:cNvSpPr txBox="1"/>
          <p:nvPr/>
        </p:nvSpPr>
        <p:spPr>
          <a:xfrm>
            <a:off x="323528" y="3740305"/>
            <a:ext cx="3888432" cy="1477328"/>
          </a:xfrm>
          <a:prstGeom prst="rect">
            <a:avLst/>
          </a:prstGeom>
          <a:noFill/>
        </p:spPr>
        <p:txBody>
          <a:bodyPr wrap="square" rtlCol="0">
            <a:spAutoFit/>
          </a:bodyPr>
          <a:lstStyle/>
          <a:p>
            <a:pPr marL="342900" indent="-342900">
              <a:buFont typeface="Arial" pitchFamily="34" charset="0"/>
              <a:buChar char="•"/>
            </a:pPr>
            <a:r>
              <a:rPr lang="en-GB" dirty="0"/>
              <a:t>Add </a:t>
            </a:r>
            <a:r>
              <a:rPr lang="en-GB" dirty="0" smtClean="0">
                <a:latin typeface="Symbol" pitchFamily="18" charset="2"/>
              </a:rPr>
              <a:t>d</a:t>
            </a:r>
            <a:r>
              <a:rPr lang="en-GB" baseline="30000" dirty="0" smtClean="0"/>
              <a:t>18</a:t>
            </a:r>
            <a:r>
              <a:rPr lang="en-GB" dirty="0" smtClean="0"/>
              <a:t>O </a:t>
            </a:r>
            <a:r>
              <a:rPr lang="en-GB" dirty="0"/>
              <a:t>to the hydrological cycle of a GCM – which can predict </a:t>
            </a:r>
            <a:r>
              <a:rPr lang="en-GB" dirty="0" smtClean="0">
                <a:latin typeface="Symbol" pitchFamily="18" charset="2"/>
              </a:rPr>
              <a:t>d</a:t>
            </a:r>
            <a:r>
              <a:rPr lang="en-GB" baseline="30000" dirty="0" smtClean="0"/>
              <a:t>18</a:t>
            </a:r>
            <a:r>
              <a:rPr lang="en-GB" dirty="0" smtClean="0"/>
              <a:t>O</a:t>
            </a:r>
            <a:r>
              <a:rPr lang="en-GB" baseline="-25000" dirty="0" smtClean="0"/>
              <a:t>precip</a:t>
            </a:r>
            <a:r>
              <a:rPr lang="en-GB" dirty="0" smtClean="0"/>
              <a:t> </a:t>
            </a:r>
            <a:r>
              <a:rPr lang="en-GB" dirty="0"/>
              <a:t>and </a:t>
            </a:r>
            <a:r>
              <a:rPr lang="en-GB" dirty="0" smtClean="0">
                <a:latin typeface="Symbol" pitchFamily="18" charset="2"/>
              </a:rPr>
              <a:t>d</a:t>
            </a:r>
            <a:r>
              <a:rPr lang="en-GB" baseline="30000" dirty="0" smtClean="0"/>
              <a:t>18</a:t>
            </a:r>
            <a:r>
              <a:rPr lang="en-GB" dirty="0" smtClean="0"/>
              <a:t>O</a:t>
            </a:r>
            <a:r>
              <a:rPr lang="en-GB" baseline="-25000" dirty="0" smtClean="0"/>
              <a:t>seawater</a:t>
            </a:r>
            <a:endParaRPr lang="en-GB" baseline="-25000" dirty="0"/>
          </a:p>
          <a:p>
            <a:pPr marL="342900" indent="-342900">
              <a:buFont typeface="Arial" pitchFamily="34" charset="0"/>
              <a:buChar char="•"/>
            </a:pPr>
            <a:endParaRPr lang="en-GB" dirty="0"/>
          </a:p>
          <a:p>
            <a:pPr marL="342900" indent="-342900">
              <a:buFont typeface="Arial" pitchFamily="34" charset="0"/>
              <a:buChar char="•"/>
            </a:pPr>
            <a:r>
              <a:rPr lang="en-GB" dirty="0"/>
              <a:t>HadCM3 </a:t>
            </a:r>
            <a:r>
              <a:rPr lang="en-GB" dirty="0" smtClean="0"/>
              <a:t>+</a:t>
            </a:r>
            <a:r>
              <a:rPr lang="en-GB" dirty="0">
                <a:latin typeface="Symbol" pitchFamily="18" charset="2"/>
              </a:rPr>
              <a:t> d</a:t>
            </a:r>
            <a:r>
              <a:rPr lang="en-GB" baseline="30000" dirty="0"/>
              <a:t>18</a:t>
            </a:r>
            <a:r>
              <a:rPr lang="en-GB" dirty="0"/>
              <a:t>O  GCM.</a:t>
            </a:r>
          </a:p>
        </p:txBody>
      </p:sp>
    </p:spTree>
    <p:extLst>
      <p:ext uri="{BB962C8B-B14F-4D97-AF65-F5344CB8AC3E}">
        <p14:creationId xmlns:p14="http://schemas.microsoft.com/office/powerpoint/2010/main" xmlns="" val="3422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599" y="609600"/>
            <a:ext cx="4436401" cy="1143000"/>
          </a:xfrm>
        </p:spPr>
        <p:txBody>
          <a:bodyPr>
            <a:normAutofit fontScale="90000"/>
          </a:bodyPr>
          <a:lstStyle/>
          <a:p>
            <a:r>
              <a:rPr lang="en-GB" dirty="0" smtClean="0"/>
              <a:t>How does </a:t>
            </a:r>
            <a:r>
              <a:rPr lang="en-GB" dirty="0" smtClean="0">
                <a:latin typeface="Symbol" pitchFamily="18" charset="2"/>
              </a:rPr>
              <a:t>d</a:t>
            </a:r>
            <a:r>
              <a:rPr lang="en-GB" baseline="30000" dirty="0" smtClean="0"/>
              <a:t>18</a:t>
            </a:r>
            <a:r>
              <a:rPr lang="en-GB" dirty="0"/>
              <a:t>O</a:t>
            </a:r>
            <a:r>
              <a:rPr lang="en-GB" dirty="0" smtClean="0"/>
              <a:t> in precipitation relate to climate?</a:t>
            </a:r>
            <a:endParaRPr lang="en-GB"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l="3817" t="16851" r="11814" b="9998"/>
          <a:stretch/>
        </p:blipFill>
        <p:spPr>
          <a:xfrm rot="16200000">
            <a:off x="4934266" y="-158866"/>
            <a:ext cx="3517467" cy="41400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xmlns="" val="0"/>
              </a:ext>
            </a:extLst>
          </a:blip>
          <a:srcRect l="4388" t="16851" r="11243" b="9999"/>
          <a:stretch/>
        </p:blipFill>
        <p:spPr>
          <a:xfrm rot="16200000">
            <a:off x="4934266" y="3257864"/>
            <a:ext cx="3517467" cy="4140000"/>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xmlns="" val="0"/>
              </a:ext>
            </a:extLst>
          </a:blip>
          <a:srcRect l="3850" t="16865" r="11803" b="9994"/>
          <a:stretch/>
        </p:blipFill>
        <p:spPr>
          <a:xfrm rot="16200000">
            <a:off x="457940" y="2058140"/>
            <a:ext cx="3639319" cy="4284000"/>
          </a:xfrm>
          <a:prstGeom prst="rect">
            <a:avLst/>
          </a:prstGeom>
        </p:spPr>
      </p:pic>
      <p:sp>
        <p:nvSpPr>
          <p:cNvPr id="8" name="TextBox 7"/>
          <p:cNvSpPr txBox="1"/>
          <p:nvPr/>
        </p:nvSpPr>
        <p:spPr>
          <a:xfrm>
            <a:off x="1672932" y="5029200"/>
            <a:ext cx="1146468" cy="369332"/>
          </a:xfrm>
          <a:prstGeom prst="rect">
            <a:avLst/>
          </a:prstGeom>
          <a:noFill/>
        </p:spPr>
        <p:txBody>
          <a:bodyPr wrap="none" rtlCol="0">
            <a:spAutoFit/>
          </a:bodyPr>
          <a:lstStyle/>
          <a:p>
            <a:r>
              <a:rPr lang="en-GB" b="1" dirty="0" smtClean="0"/>
              <a:t>d</a:t>
            </a:r>
            <a:r>
              <a:rPr lang="en-GB" b="1" baseline="30000" dirty="0" smtClean="0"/>
              <a:t>18</a:t>
            </a:r>
            <a:r>
              <a:rPr lang="en-GB" b="1" dirty="0"/>
              <a:t>O</a:t>
            </a:r>
            <a:r>
              <a:rPr lang="en-GB" b="1" baseline="-25000" dirty="0" smtClean="0"/>
              <a:t>p</a:t>
            </a:r>
            <a:r>
              <a:rPr lang="en-GB" b="1" dirty="0" smtClean="0"/>
              <a:t> (‰)</a:t>
            </a:r>
            <a:endParaRPr lang="en-GB" b="1" dirty="0"/>
          </a:p>
        </p:txBody>
      </p:sp>
    </p:spTree>
    <p:extLst>
      <p:ext uri="{BB962C8B-B14F-4D97-AF65-F5344CB8AC3E}">
        <p14:creationId xmlns:p14="http://schemas.microsoft.com/office/powerpoint/2010/main" xmlns="" val="3927192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148064" y="116632"/>
            <a:ext cx="3960440" cy="6696743"/>
            <a:chOff x="5148064" y="116632"/>
            <a:chExt cx="3960440" cy="6696743"/>
          </a:xfrm>
        </p:grpSpPr>
        <p:grpSp>
          <p:nvGrpSpPr>
            <p:cNvPr id="13" name="Group 12"/>
            <p:cNvGrpSpPr/>
            <p:nvPr/>
          </p:nvGrpSpPr>
          <p:grpSpPr>
            <a:xfrm>
              <a:off x="5148504" y="223867"/>
              <a:ext cx="3960000" cy="6589508"/>
              <a:chOff x="5148504" y="223867"/>
              <a:chExt cx="3960000" cy="6589508"/>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xmlns="" val="0"/>
                  </a:ext>
                </a:extLst>
              </a:blip>
              <a:srcRect l="10829" t="15659" r="6727" b="9123"/>
              <a:stretch/>
            </p:blipFill>
            <p:spPr>
              <a:xfrm rot="16200000">
                <a:off x="5529846" y="3234718"/>
                <a:ext cx="3197315" cy="39600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xmlns="" val="0"/>
                  </a:ext>
                </a:extLst>
              </a:blip>
              <a:srcRect l="9659" t="17285" r="5995" b="9651"/>
              <a:stretch/>
            </p:blipFill>
            <p:spPr>
              <a:xfrm rot="16200000">
                <a:off x="5489066" y="-116695"/>
                <a:ext cx="3278876" cy="3960000"/>
              </a:xfrm>
              <a:prstGeom prst="rect">
                <a:avLst/>
              </a:prstGeom>
            </p:spPr>
          </p:pic>
        </p:grpSp>
        <p:sp>
          <p:nvSpPr>
            <p:cNvPr id="6" name="TextBox 5"/>
            <p:cNvSpPr txBox="1"/>
            <p:nvPr/>
          </p:nvSpPr>
          <p:spPr>
            <a:xfrm>
              <a:off x="5292080" y="3480173"/>
              <a:ext cx="3390672" cy="369332"/>
            </a:xfrm>
            <a:prstGeom prst="rect">
              <a:avLst/>
            </a:prstGeom>
            <a:solidFill>
              <a:schemeClr val="bg1"/>
            </a:solidFill>
          </p:spPr>
          <p:txBody>
            <a:bodyPr wrap="none" rtlCol="0">
              <a:spAutoFit/>
            </a:bodyPr>
            <a:lstStyle/>
            <a:p>
              <a:r>
                <a:rPr lang="en-GB" sz="1800" dirty="0" smtClean="0"/>
                <a:t>Precipitation (Pliocene-Pre-</a:t>
              </a:r>
              <a:r>
                <a:rPr lang="en-GB" sz="1800" dirty="0" err="1"/>
                <a:t>I</a:t>
              </a:r>
              <a:r>
                <a:rPr lang="en-GB" sz="1800" dirty="0" err="1" smtClean="0"/>
                <a:t>nd</a:t>
              </a:r>
              <a:r>
                <a:rPr lang="en-GB" sz="1800" dirty="0" smtClean="0"/>
                <a:t>)</a:t>
              </a:r>
              <a:endParaRPr lang="en-GB" sz="1800" dirty="0"/>
            </a:p>
          </p:txBody>
        </p:sp>
        <p:sp>
          <p:nvSpPr>
            <p:cNvPr id="7" name="TextBox 6"/>
            <p:cNvSpPr txBox="1"/>
            <p:nvPr/>
          </p:nvSpPr>
          <p:spPr>
            <a:xfrm>
              <a:off x="5148064" y="116632"/>
              <a:ext cx="3744416" cy="369332"/>
            </a:xfrm>
            <a:prstGeom prst="rect">
              <a:avLst/>
            </a:prstGeom>
            <a:solidFill>
              <a:schemeClr val="bg1"/>
            </a:solidFill>
          </p:spPr>
          <p:txBody>
            <a:bodyPr wrap="square" rtlCol="0">
              <a:spAutoFit/>
            </a:bodyPr>
            <a:lstStyle/>
            <a:p>
              <a:r>
                <a:rPr lang="en-GB" sz="1800" dirty="0" smtClean="0"/>
                <a:t>Temperature (Pliocene-Pre-</a:t>
              </a:r>
              <a:r>
                <a:rPr lang="en-GB" sz="1800" dirty="0" err="1"/>
                <a:t>I</a:t>
              </a:r>
              <a:r>
                <a:rPr lang="en-GB" sz="1800" dirty="0" err="1" smtClean="0"/>
                <a:t>nd</a:t>
              </a:r>
              <a:r>
                <a:rPr lang="en-GB" sz="1800" dirty="0" smtClean="0"/>
                <a:t>)</a:t>
              </a:r>
              <a:endParaRPr lang="en-GB" sz="1800" dirty="0"/>
            </a:p>
          </p:txBody>
        </p:sp>
      </p:grpSp>
      <p:grpSp>
        <p:nvGrpSpPr>
          <p:cNvPr id="8" name="Group 7"/>
          <p:cNvGrpSpPr/>
          <p:nvPr/>
        </p:nvGrpSpPr>
        <p:grpSpPr>
          <a:xfrm>
            <a:off x="457200" y="381000"/>
            <a:ext cx="3995960" cy="3790701"/>
            <a:chOff x="179512" y="1403484"/>
            <a:chExt cx="3995960" cy="3790701"/>
          </a:xfrm>
        </p:grpSpPr>
        <p:pic>
          <p:nvPicPr>
            <p:cNvPr id="4" name="Picture 3"/>
            <p:cNvPicPr>
              <a:picLocks noChangeAspect="1"/>
            </p:cNvPicPr>
            <p:nvPr/>
          </p:nvPicPr>
          <p:blipFill rotWithShape="1">
            <a:blip r:embed="rId5" cstate="print">
              <a:extLst>
                <a:ext uri="{28A0092B-C50C-407E-A947-70E740481C1C}">
                  <a14:useLocalDpi xmlns:a14="http://schemas.microsoft.com/office/drawing/2010/main" xmlns="" val="0"/>
                </a:ext>
              </a:extLst>
            </a:blip>
            <a:srcRect l="5959" t="19874" r="5994" b="9514"/>
            <a:stretch/>
          </p:blipFill>
          <p:spPr>
            <a:xfrm rot="16200000">
              <a:off x="340816" y="1395489"/>
              <a:ext cx="3637392" cy="3960000"/>
            </a:xfrm>
            <a:prstGeom prst="rect">
              <a:avLst/>
            </a:prstGeom>
          </p:spPr>
        </p:pic>
        <p:sp>
          <p:nvSpPr>
            <p:cNvPr id="10" name="TextBox 9"/>
            <p:cNvSpPr txBox="1"/>
            <p:nvPr/>
          </p:nvSpPr>
          <p:spPr>
            <a:xfrm>
              <a:off x="260618" y="1403484"/>
              <a:ext cx="3914854" cy="369332"/>
            </a:xfrm>
            <a:prstGeom prst="rect">
              <a:avLst/>
            </a:prstGeom>
            <a:solidFill>
              <a:schemeClr val="bg1"/>
            </a:solidFill>
          </p:spPr>
          <p:txBody>
            <a:bodyPr wrap="none" rtlCol="0">
              <a:spAutoFit/>
            </a:bodyPr>
            <a:lstStyle/>
            <a:p>
              <a:r>
                <a:rPr lang="en-GB" sz="1800" dirty="0" smtClean="0">
                  <a:latin typeface="Symbol" pitchFamily="18" charset="2"/>
                </a:rPr>
                <a:t>d</a:t>
              </a:r>
              <a:r>
                <a:rPr lang="en-GB" sz="1800" baseline="30000" dirty="0" smtClean="0">
                  <a:latin typeface="Symbol" pitchFamily="18" charset="2"/>
                </a:rPr>
                <a:t>18</a:t>
              </a:r>
              <a:r>
                <a:rPr lang="en-GB" sz="1800" dirty="0" smtClean="0">
                  <a:latin typeface="Symbol" pitchFamily="18" charset="2"/>
                </a:rPr>
                <a:t>O_</a:t>
              </a:r>
              <a:r>
                <a:rPr lang="en-GB" sz="1800" dirty="0" smtClean="0">
                  <a:latin typeface="+mn-lt"/>
                </a:rPr>
                <a:t>precipitation</a:t>
              </a:r>
              <a:r>
                <a:rPr lang="en-GB" sz="1800" dirty="0" smtClean="0"/>
                <a:t> (Pliocene-Pre-</a:t>
              </a:r>
              <a:r>
                <a:rPr lang="en-GB" sz="1800" dirty="0" err="1"/>
                <a:t>I</a:t>
              </a:r>
              <a:r>
                <a:rPr lang="en-GB" sz="1800" dirty="0" err="1" smtClean="0"/>
                <a:t>nd</a:t>
              </a:r>
              <a:r>
                <a:rPr lang="en-GB" sz="1800" dirty="0" smtClean="0"/>
                <a:t>)</a:t>
              </a:r>
              <a:endParaRPr lang="en-GB" sz="1800" dirty="0"/>
            </a:p>
          </p:txBody>
        </p:sp>
      </p:grpSp>
      <p:sp>
        <p:nvSpPr>
          <p:cNvPr id="11" name="TextBox 10"/>
          <p:cNvSpPr txBox="1"/>
          <p:nvPr/>
        </p:nvSpPr>
        <p:spPr>
          <a:xfrm>
            <a:off x="457200" y="4298874"/>
            <a:ext cx="4671422" cy="1384995"/>
          </a:xfrm>
          <a:prstGeom prst="rect">
            <a:avLst/>
          </a:prstGeom>
          <a:noFill/>
        </p:spPr>
        <p:txBody>
          <a:bodyPr wrap="square" rtlCol="0">
            <a:spAutoFit/>
          </a:bodyPr>
          <a:lstStyle/>
          <a:p>
            <a:r>
              <a:rPr lang="en-GB" dirty="0" smtClean="0">
                <a:latin typeface="Symbol" pitchFamily="18" charset="2"/>
              </a:rPr>
              <a:t>d</a:t>
            </a:r>
            <a:r>
              <a:rPr lang="en-GB" baseline="30000" dirty="0" smtClean="0"/>
              <a:t>18</a:t>
            </a:r>
            <a:r>
              <a:rPr lang="en-GB" dirty="0" smtClean="0"/>
              <a:t>O</a:t>
            </a:r>
            <a:r>
              <a:rPr lang="en-GB" baseline="-25000" dirty="0" smtClean="0"/>
              <a:t>precipitation</a:t>
            </a:r>
            <a:r>
              <a:rPr lang="en-GB" dirty="0" smtClean="0"/>
              <a:t> is related to temperature at high latitudes and inversely related to precipitation in the tropics.  </a:t>
            </a:r>
          </a:p>
          <a:p>
            <a:r>
              <a:rPr lang="en-GB" dirty="0" smtClean="0"/>
              <a:t>But reality it is more complex.</a:t>
            </a:r>
            <a:endParaRPr lang="en-GB" dirty="0"/>
          </a:p>
        </p:txBody>
      </p:sp>
    </p:spTree>
    <p:extLst>
      <p:ext uri="{BB962C8B-B14F-4D97-AF65-F5344CB8AC3E}">
        <p14:creationId xmlns:p14="http://schemas.microsoft.com/office/powerpoint/2010/main" xmlns="" val="160285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710</TotalTime>
  <Words>2034</Words>
  <Application>Microsoft Office PowerPoint</Application>
  <PresentationFormat>On-screen Show (4:3)</PresentationFormat>
  <Paragraphs>159</Paragraphs>
  <Slides>15</Slides>
  <Notes>9</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Modelling d18O with the HaCM3 coupled atmosphere ocean GCM</vt:lpstr>
      <vt:lpstr>Understanding past climates</vt:lpstr>
      <vt:lpstr>What is d18O?</vt:lpstr>
      <vt:lpstr>Interpreting d18O records.</vt:lpstr>
      <vt:lpstr>How does d18O in precipitation relate to climate?</vt:lpstr>
      <vt:lpstr>Slide 9</vt:lpstr>
      <vt:lpstr>Scientific Output Using HadCM3+ d18O 1. Reinterpretation of temperature changes over the last interglacial.</vt:lpstr>
      <vt:lpstr>Scientific Output Using HadCM3 +d18O 2. Effects of using modelled d18Osw on Early Eocene (~55ma) SST reconstruction </vt:lpstr>
      <vt:lpstr>Scientific Output Using HadCM3+ d18O 3. Interpretation of coral data over last millennium</vt:lpstr>
      <vt:lpstr>Work in progress with HadCM3 + d18O </vt:lpstr>
      <vt:lpstr>Current/future limitations</vt:lpstr>
      <vt:lpstr>Can d18O observations help improve ESM’s? Data for recent past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Modelling d18o with a coupled atmosphere ocean GCM</dc:title>
  <dc:creator>Julia Tindall</dc:creator>
  <cp:lastModifiedBy>earamh</cp:lastModifiedBy>
  <cp:revision>61</cp:revision>
  <dcterms:created xsi:type="dcterms:W3CDTF">2006-08-16T00:00:00Z</dcterms:created>
  <dcterms:modified xsi:type="dcterms:W3CDTF">2013-07-11T12:55:51Z</dcterms:modified>
</cp:coreProperties>
</file>