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9"/>
  </p:notesMasterIdLst>
  <p:sldIdLst>
    <p:sldId id="256" r:id="rId3"/>
    <p:sldId id="272" r:id="rId4"/>
    <p:sldId id="257" r:id="rId5"/>
    <p:sldId id="273" r:id="rId6"/>
    <p:sldId id="276" r:id="rId7"/>
    <p:sldId id="266" r:id="rId8"/>
    <p:sldId id="271" r:id="rId10"/>
    <p:sldId id="269" r:id="rId11"/>
    <p:sldId id="281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3837" autoAdjust="0"/>
  </p:normalViewPr>
  <p:slideViewPr>
    <p:cSldViewPr snapToGrid="0">
      <p:cViewPr varScale="1">
        <p:scale>
          <a:sx n="81" d="100"/>
          <a:sy n="81" d="100"/>
        </p:scale>
        <p:origin x="12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BA1FF-7269-4292-9F8B-93E0409C0D7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89A9D-A1B0-4ACC-98FE-4431B53C4FB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89A9D-A1B0-4ACC-98FE-4431B53C4F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500 10</a:t>
            </a:r>
            <a:r>
              <a:rPr lang="en-US" baseline="30000" dirty="0"/>
              <a:t>th</a:t>
            </a:r>
            <a:r>
              <a:rPr lang="en-US" dirty="0"/>
              <a:t> and 11</a:t>
            </a:r>
            <a:r>
              <a:rPr lang="en-US" baseline="30000" dirty="0"/>
              <a:t>th</a:t>
            </a:r>
            <a:r>
              <a:rPr lang="en-US" dirty="0"/>
              <a:t> 12z and 250 10</a:t>
            </a:r>
            <a:r>
              <a:rPr lang="en-US" baseline="30000" dirty="0"/>
              <a:t>th</a:t>
            </a:r>
            <a:r>
              <a:rPr lang="en-US" dirty="0"/>
              <a:t> and 11</a:t>
            </a:r>
            <a:r>
              <a:rPr lang="en-US" baseline="30000" dirty="0"/>
              <a:t>th</a:t>
            </a:r>
            <a:r>
              <a:rPr lang="en-US" dirty="0"/>
              <a:t> 12z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89A9D-A1B0-4ACC-98FE-4431B53C4F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06454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1119" y="6406454"/>
            <a:ext cx="3173748" cy="365125"/>
          </a:xfrm>
        </p:spPr>
        <p:txBody>
          <a:bodyPr/>
          <a:lstStyle/>
          <a:p>
            <a:r>
              <a:rPr lang="en-US"/>
              <a:t>EUREC4A Forecast Testbed Dry Run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95846" cy="365125"/>
          </a:xfrm>
          <a:prstGeom prst="rect">
            <a:avLst/>
          </a:prstGeom>
        </p:spPr>
        <p:txBody>
          <a:bodyPr/>
          <a:lstStyle/>
          <a:p>
            <a:fld id="{A87EF517-445B-4923-9A1C-C4BD70BD9C6B}" type="slidenum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3851" y="6444032"/>
            <a:ext cx="329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44032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95846" cy="365125"/>
          </a:xfrm>
          <a:prstGeom prst="rect">
            <a:avLst/>
          </a:prstGeom>
        </p:spPr>
        <p:txBody>
          <a:bodyPr/>
          <a:lstStyle/>
          <a:p>
            <a:fld id="{A87EF517-445B-4923-9A1C-C4BD70BD9C6B}" type="slidenum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3851" y="6444032"/>
            <a:ext cx="329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44032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3851" y="6418980"/>
            <a:ext cx="329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18980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3851" y="6418980"/>
            <a:ext cx="329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18980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95846" cy="365125"/>
          </a:xfrm>
          <a:prstGeom prst="rect">
            <a:avLst/>
          </a:prstGeom>
        </p:spPr>
        <p:txBody>
          <a:bodyPr/>
          <a:lstStyle/>
          <a:p>
            <a:fld id="{A87EF517-445B-4923-9A1C-C4BD70BD9C6B}" type="slidenum">
              <a:rPr lang="en-GB" smtClean="0"/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3851" y="6431506"/>
            <a:ext cx="329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31506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95846" cy="365125"/>
          </a:xfrm>
          <a:prstGeom prst="rect">
            <a:avLst/>
          </a:prstGeom>
        </p:spPr>
        <p:txBody>
          <a:bodyPr/>
          <a:lstStyle/>
          <a:p>
            <a:fld id="{A87EF517-445B-4923-9A1C-C4BD70BD9C6B}" type="slidenum">
              <a:rPr lang="en-GB" smtClean="0"/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853851" y="6431506"/>
            <a:ext cx="329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31506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95846" cy="365125"/>
          </a:xfrm>
          <a:prstGeom prst="rect">
            <a:avLst/>
          </a:prstGeom>
        </p:spPr>
        <p:txBody>
          <a:bodyPr/>
          <a:lstStyle/>
          <a:p>
            <a:fld id="{A87EF517-445B-4923-9A1C-C4BD70BD9C6B}" type="slidenum">
              <a:rPr lang="en-GB" smtClean="0"/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3851" y="6431506"/>
            <a:ext cx="329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31506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95846" cy="365125"/>
          </a:xfrm>
          <a:prstGeom prst="rect">
            <a:avLst/>
          </a:prstGeom>
        </p:spPr>
        <p:txBody>
          <a:bodyPr/>
          <a:lstStyle/>
          <a:p>
            <a:fld id="{A87EF517-445B-4923-9A1C-C4BD70BD9C6B}" type="slidenum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3851" y="6444032"/>
            <a:ext cx="329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44032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95846" cy="365125"/>
          </a:xfrm>
          <a:prstGeom prst="rect">
            <a:avLst/>
          </a:prstGeom>
        </p:spPr>
        <p:txBody>
          <a:bodyPr/>
          <a:lstStyle/>
          <a:p>
            <a:fld id="{A87EF517-445B-4923-9A1C-C4BD70BD9C6B}" type="slidenum">
              <a:rPr lang="en-GB" smtClean="0"/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3851" y="6431506"/>
            <a:ext cx="329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31506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95846" cy="365125"/>
          </a:xfrm>
          <a:prstGeom prst="rect">
            <a:avLst/>
          </a:prstGeom>
        </p:spPr>
        <p:txBody>
          <a:bodyPr/>
          <a:lstStyle/>
          <a:p>
            <a:fld id="{A87EF517-445B-4923-9A1C-C4BD70BD9C6B}" type="slidenum">
              <a:rPr lang="en-GB" smtClean="0"/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3851" y="6456558"/>
            <a:ext cx="329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56558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0"/>
            <a:ext cx="12192000" cy="3139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tIns="18288" bIns="18288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EUREC4A UK – CMO Forecasting Initiative: Forecast Testbed</a:t>
            </a: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16451"/>
            <a:ext cx="10515600" cy="1111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37527"/>
            <a:ext cx="10515600" cy="4578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53851" y="6406454"/>
            <a:ext cx="329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0761" y="6406454"/>
            <a:ext cx="150324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02" y="6116169"/>
            <a:ext cx="5563922" cy="7506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GIF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550400" cy="2387600"/>
          </a:xfrm>
          <a:ln>
            <a:solidFill>
              <a:schemeClr val="accent1"/>
            </a:solidFill>
          </a:ln>
        </p:spPr>
        <p:txBody>
          <a:bodyPr anchor="ctr">
            <a:normAutofit fontScale="90000"/>
          </a:bodyPr>
          <a:lstStyle/>
          <a:p>
            <a:pPr algn="l"/>
            <a:r>
              <a:rPr lang="en-US" sz="4400" b="1" dirty="0">
                <a:solidFill>
                  <a:srgbClr val="0000CC"/>
                </a:solidFill>
              </a:rPr>
              <a:t>EUREC4A Forecast</a:t>
            </a:r>
            <a:br>
              <a:rPr lang="en-US" sz="4400" b="1" dirty="0"/>
            </a:br>
            <a:r>
              <a:rPr lang="en-US" sz="4400" b="1" dirty="0">
                <a:solidFill>
                  <a:schemeClr val="tx1"/>
                </a:solidFill>
              </a:rPr>
              <a:t>Caribbean Meteorological Organization (CMO) and Partners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Date: D </a:t>
            </a:r>
            <a:r>
              <a:rPr lang="en-US" sz="4400" b="1">
                <a:solidFill>
                  <a:schemeClr val="tx1"/>
                </a:solidFill>
              </a:rPr>
              <a:t>= 12/02/2020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26540"/>
            <a:ext cx="9144000" cy="1809097"/>
          </a:xfrm>
        </p:spPr>
        <p:txBody>
          <a:bodyPr>
            <a:normAutofit/>
          </a:bodyPr>
          <a:lstStyle/>
          <a:p>
            <a:r>
              <a:rPr lang="en-GB" b="1" dirty="0"/>
              <a:t>Wed 12 February 2020</a:t>
            </a:r>
            <a:endParaRPr lang="en-GB" b="1" dirty="0"/>
          </a:p>
          <a:p>
            <a:r>
              <a:rPr lang="en-GB" b="1" i="1" dirty="0">
                <a:solidFill>
                  <a:srgbClr val="FF0000"/>
                </a:solidFill>
              </a:rPr>
              <a:t>Gregory Cato. </a:t>
            </a:r>
            <a:r>
              <a:rPr lang="en-TH" altLang="en-GB" b="1" i="1" dirty="0">
                <a:solidFill>
                  <a:srgbClr val="FF0000"/>
                </a:solidFill>
              </a:rPr>
              <a:t>Cecile, Oscar, Sheryl</a:t>
            </a:r>
            <a:endParaRPr lang="en-GB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86105" y="1427480"/>
            <a:ext cx="11268710" cy="5273040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Ridging at surface for D and D+1</a:t>
            </a:r>
            <a:endParaRPr lang="en-GB" sz="2400" dirty="0"/>
          </a:p>
          <a:p>
            <a:r>
              <a:rPr lang="en-GB" sz="2400" dirty="0"/>
              <a:t>Breezy conditions to persist as tight pressure gradient remains </a:t>
            </a:r>
            <a:endParaRPr lang="en-GB" sz="2400" dirty="0"/>
          </a:p>
          <a:p>
            <a:r>
              <a:rPr lang="en-GB" sz="2400" dirty="0"/>
              <a:t>Dust haze with gradual improvement likely over the next 24 hrs</a:t>
            </a:r>
            <a:endParaRPr lang="en-GB" sz="2400" dirty="0"/>
          </a:p>
          <a:p>
            <a:r>
              <a:rPr lang="en-GB" sz="2400" dirty="0"/>
              <a:t>Moist Lower atmosphere, although likely to increase in 24 hrs.</a:t>
            </a:r>
            <a:endParaRPr lang="en-GB" sz="2400" dirty="0"/>
          </a:p>
          <a:p>
            <a:r>
              <a:rPr lang="en-GB" sz="2400" dirty="0"/>
              <a:t>Mid-UL Trough axis oriented NE/SW through eastern Caribbean providing </a:t>
            </a:r>
            <a:r>
              <a:rPr lang="en-TH" altLang="en-GB" sz="2400" dirty="0"/>
              <a:t>marginal </a:t>
            </a:r>
            <a:r>
              <a:rPr lang="en-GB" sz="2400" dirty="0"/>
              <a:t>favourable conditions aloft for convective development. </a:t>
            </a:r>
            <a:endParaRPr lang="en-GB" sz="2400" dirty="0"/>
          </a:p>
          <a:p>
            <a:r>
              <a:rPr lang="en-GB" sz="2400" dirty="0"/>
              <a:t>Today’s forecast: Partly cloudy to occasionally cloudy at times, </a:t>
            </a:r>
            <a:r>
              <a:rPr lang="en-TH" altLang="en-GB" sz="2400" dirty="0"/>
              <a:t>slightly</a:t>
            </a:r>
            <a:r>
              <a:rPr lang="en-GB" sz="2400" dirty="0"/>
              <a:t> hazy and breezy with some scattered showers. Mixture of Sugar, gravel and flower type patterns are likely to be present.</a:t>
            </a:r>
            <a:endParaRPr lang="en-GB" sz="2400" dirty="0"/>
          </a:p>
          <a:p>
            <a:r>
              <a:rPr lang="en-GB" sz="2400" dirty="0"/>
              <a:t>Tomorrow’s forecast: Possible haze reduction. Although dry in mid levels, possible increase in cloudiness and or shower activity due to U/L dynamics.</a:t>
            </a:r>
            <a:endParaRPr lang="en-GB" sz="2400" dirty="0"/>
          </a:p>
          <a:p>
            <a:r>
              <a:rPr lang="en-TH" altLang="en-GB" sz="2400" dirty="0"/>
              <a:t>OUTLOOK D+2: Possible heavier showers as mid and upper levels become more favourable</a:t>
            </a:r>
            <a:endParaRPr lang="en-TH" altLang="en-GB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06 Z Surface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8860"/>
            <a:ext cx="5727153" cy="4124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890" y="1378151"/>
            <a:ext cx="6424110" cy="42238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86" y="250403"/>
            <a:ext cx="12039193" cy="1386843"/>
          </a:xfrm>
        </p:spPr>
        <p:txBody>
          <a:bodyPr>
            <a:normAutofit/>
          </a:bodyPr>
          <a:lstStyle/>
          <a:p>
            <a:r>
              <a:rPr lang="en-GB" sz="4000" dirty="0"/>
              <a:t>Synoptic analysis chart,  00Z 13</a:t>
            </a:r>
            <a:r>
              <a:rPr lang="en-GB" sz="4000" baseline="30000" dirty="0"/>
              <a:t>TH</a:t>
            </a:r>
            <a:r>
              <a:rPr lang="en-GB" sz="4000" dirty="0"/>
              <a:t> February</a:t>
            </a:r>
            <a:endParaRPr lang="en-GB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648" b="5612"/>
          <a:stretch>
            <a:fillRect/>
          </a:stretch>
        </p:blipFill>
        <p:spPr>
          <a:xfrm>
            <a:off x="1749901" y="1235307"/>
            <a:ext cx="8242512" cy="48638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451"/>
            <a:ext cx="5967953" cy="111119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Sounding and </a:t>
            </a:r>
            <a:r>
              <a:rPr lang="en-GB" dirty="0" err="1"/>
              <a:t>Metars</a:t>
            </a:r>
            <a:r>
              <a:rPr lang="en-GB" dirty="0"/>
              <a:t> MET 8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03289" y="5718092"/>
            <a:ext cx="4568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Relatively Moist lower levels. Dry Mid. Expect Occasional </a:t>
            </a:r>
            <a:r>
              <a:rPr lang="en-US" dirty="0" err="1"/>
              <a:t>Turb</a:t>
            </a:r>
            <a:r>
              <a:rPr lang="en-US" dirty="0"/>
              <a:t>.  </a:t>
            </a:r>
            <a:endParaRPr lang="en-US" dirty="0"/>
          </a:p>
          <a:p>
            <a:r>
              <a:rPr lang="en-US" dirty="0"/>
              <a:t>SITE LLEWM present: winds 20 knots or more below and above 5000ft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0" y="1261239"/>
            <a:ext cx="5576637" cy="445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7" y="449146"/>
            <a:ext cx="5175152" cy="195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7" y="2406137"/>
            <a:ext cx="3742438" cy="38093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TPW &amp; DUST HAZE CONCENTRATION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158"/>
            <a:ext cx="6626220" cy="32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187" y="1671752"/>
            <a:ext cx="5752747" cy="3604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40171"/>
            <a:ext cx="1241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Moisture in patches over Eastern Caribbean(Central Windwards/South). Varying intensities of Dust haze. Improvement likely soon. 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984" y="3749759"/>
            <a:ext cx="4518075" cy="2679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452"/>
            <a:ext cx="10515600" cy="48808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850 mb winds and RH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462" y="3767144"/>
            <a:ext cx="4882521" cy="2950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464" y="826876"/>
            <a:ext cx="4882521" cy="2917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982" y="821917"/>
            <a:ext cx="4518077" cy="2925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5394" y="3372737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12z 12</a:t>
            </a:r>
            <a:r>
              <a:rPr lang="en-US" baseline="30000" dirty="0"/>
              <a:t>th</a:t>
            </a:r>
            <a:r>
              <a:rPr lang="en-US" dirty="0"/>
              <a:t>     12z 13th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80277" y="5968034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12Z 12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  12z 13th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09" y="337058"/>
            <a:ext cx="10515600" cy="48808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500 &amp; 250 mb winds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17681"/>
            <a:ext cx="4948151" cy="2920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908" y="3737727"/>
            <a:ext cx="4883906" cy="3120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138" y="3499393"/>
            <a:ext cx="4026375" cy="27910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6229" y="357485"/>
            <a:ext cx="4026376" cy="32503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90919" y="3429000"/>
            <a:ext cx="1154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12z 12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r>
              <a:rPr lang="en-US" dirty="0"/>
              <a:t>   </a:t>
            </a:r>
            <a:r>
              <a:rPr lang="en-US" dirty="0">
                <a:solidFill>
                  <a:schemeClr val="bg1"/>
                </a:solidFill>
              </a:rPr>
              <a:t>12z 13th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6138" y="3276062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12Z 12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12z 13th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1847" y="3995678"/>
            <a:ext cx="24415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Troughs become more </a:t>
            </a:r>
            <a:endParaRPr lang="en-US" dirty="0"/>
          </a:p>
          <a:p>
            <a:r>
              <a:rPr lang="en-US" dirty="0" err="1"/>
              <a:t>organised</a:t>
            </a:r>
            <a:r>
              <a:rPr lang="en-US" dirty="0"/>
              <a:t> over the next24 hours</a:t>
            </a:r>
            <a:endParaRPr lang="en-US" dirty="0"/>
          </a:p>
          <a:p>
            <a:endParaRPr lang="en-US" dirty="0"/>
          </a:p>
          <a:p>
            <a:r>
              <a:rPr lang="en-US" dirty="0"/>
              <a:t>500mb low over</a:t>
            </a:r>
            <a:endParaRPr lang="en-US" dirty="0"/>
          </a:p>
          <a:p>
            <a:r>
              <a:rPr lang="en-US" dirty="0"/>
              <a:t>Northern Windwards</a:t>
            </a:r>
            <a:endParaRPr lang="en-US" dirty="0"/>
          </a:p>
          <a:p>
            <a:endParaRPr lang="en-US" dirty="0"/>
          </a:p>
          <a:p>
            <a:r>
              <a:rPr lang="en-US" dirty="0"/>
              <a:t>Upper level trough amplifies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585" y="23201"/>
            <a:ext cx="10515600" cy="1111191"/>
          </a:xfrm>
        </p:spPr>
        <p:txBody>
          <a:bodyPr/>
          <a:lstStyle/>
          <a:p>
            <a:pPr algn="ctr"/>
            <a:r>
              <a:rPr lang="en-US" dirty="0"/>
              <a:t>Seas Conditions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0815" y="4340072"/>
            <a:ext cx="3876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dirty="0" err="1"/>
              <a:t>MeteoFrance</a:t>
            </a:r>
            <a:r>
              <a:rPr lang="en-US" dirty="0"/>
              <a:t> </a:t>
            </a:r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sz="1400" dirty="0"/>
              <a:t>Wednesday 2pm or Wed 18utc</a:t>
            </a:r>
            <a:endParaRPr lang="en-US" sz="1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66" y="829559"/>
            <a:ext cx="4494727" cy="340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95523" y="509477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/>
              <a:t>Moderate to rough. </a:t>
            </a:r>
            <a:endParaRPr lang="en-GB" sz="2400" dirty="0"/>
          </a:p>
          <a:p>
            <a:r>
              <a:rPr lang="en-GB" sz="2400" dirty="0"/>
              <a:t>Swell: 2.0m to 3.0m (7ft to 9 ft)</a:t>
            </a:r>
            <a:endParaRPr lang="en-GB" sz="2400" dirty="0"/>
          </a:p>
          <a:p>
            <a:r>
              <a:rPr lang="en-GB" sz="2400" dirty="0"/>
              <a:t>D Winds: ENE at 30-40kph or (15-25mph)</a:t>
            </a:r>
            <a:endParaRPr lang="en-GB" sz="2400" dirty="0"/>
          </a:p>
          <a:p>
            <a:r>
              <a:rPr lang="en-GB" sz="2400" dirty="0"/>
              <a:t>D+1 Winds: ENE – E 30-45kph or (19-28mph)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4040" y="829559"/>
            <a:ext cx="4424627" cy="3572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3984" y="5556435"/>
            <a:ext cx="3761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 Hightides: 6:17 am &amp; 6:26pm LST</a:t>
            </a:r>
            <a:endParaRPr lang="en-US" dirty="0"/>
          </a:p>
          <a:p>
            <a:r>
              <a:rPr lang="en-US" dirty="0"/>
              <a:t>D+1 Hightides: 6:59 am &amp; 7:19pm LST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27802" y="4826524"/>
            <a:ext cx="636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small craft advisory is in effect for above normal sea swells. Small craft operators and sea bathers should exercise caution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808990"/>
          </a:xfrm>
        </p:spPr>
        <p:txBody>
          <a:bodyPr/>
          <a:p>
            <a:r>
              <a:rPr lang="en-TH" altLang="en-US"/>
              <a:t>OUTLOOK D+2: MID/UPPER LEVEL CHANGES</a:t>
            </a:r>
            <a:endParaRPr lang="en-TH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91960" y="1427480"/>
            <a:ext cx="4561840" cy="4749800"/>
          </a:xfrm>
        </p:spPr>
        <p:txBody>
          <a:bodyPr/>
          <a:p>
            <a:r>
              <a:rPr lang="en-TH" altLang="en-US" sz="2000"/>
              <a:t>SIGNIFICANT INCREASE IN MID LEVEL MOISTURE FORECASTED FOR FRIDAY/SATURDAY</a:t>
            </a:r>
            <a:endParaRPr lang="en-TH" altLang="en-US" sz="2000"/>
          </a:p>
          <a:p>
            <a:endParaRPr lang="en-TH" altLang="en-US" sz="2000"/>
          </a:p>
          <a:p>
            <a:r>
              <a:rPr lang="en-TH" altLang="en-US" sz="2000"/>
              <a:t>UPPER LEVEL TROF WILL PROVIDE SOME DIFFLUENCE</a:t>
            </a:r>
            <a:endParaRPr lang="en-TH" altLang="en-US" sz="2000"/>
          </a:p>
          <a:p>
            <a:endParaRPr lang="en-TH" altLang="en-US" sz="2000"/>
          </a:p>
          <a:p>
            <a:pPr algn="ctr"/>
            <a:r>
              <a:rPr lang="en-TH" altLang="en-US" sz="2000" b="1">
                <a:solidFill>
                  <a:srgbClr val="FF0000"/>
                </a:solidFill>
              </a:rPr>
              <a:t>FRIDAY/SATURDAYFORECAST:</a:t>
            </a:r>
            <a:endParaRPr lang="en-TH" altLang="en-US" sz="2000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TH" altLang="en-US" sz="2000"/>
              <a:t>WE MAY SEE A SIGNIFICANT INCREASE IN CONVECTIVE ACTIVITY WITH RESULTANT CLOUDY CONDITIONS AND SOME HEAVIER SHOWERS FRIDAY INTO SATURDAY</a:t>
            </a:r>
            <a:endParaRPr lang="en-TH" altLang="en-US" sz="2000"/>
          </a:p>
          <a:p>
            <a:endParaRPr lang="en-TH" altLang="en-US" sz="2000"/>
          </a:p>
          <a:p>
            <a:endParaRPr lang="en-TH" altLang="en-US" sz="2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p>
            <a:r>
              <a:rPr lang="en-US"/>
              <a:t>EUREC4A Forecast Testbed Dry Run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GB" dirty="0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/>
          <a:srcRect l="3576" t="13529" r="33944" b="-840"/>
          <a:stretch>
            <a:fillRect/>
          </a:stretch>
        </p:blipFill>
        <p:spPr>
          <a:xfrm>
            <a:off x="468630" y="1427480"/>
            <a:ext cx="6045200" cy="47491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21990" y="4582795"/>
            <a:ext cx="180340" cy="271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80060" y="1427480"/>
            <a:ext cx="6045200" cy="4748530"/>
            <a:chOff x="756" y="2248"/>
            <a:chExt cx="9520" cy="747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1"/>
            <a:srcRect l="3576" t="13529" r="33944" b="-840"/>
            <a:stretch>
              <a:fillRect/>
            </a:stretch>
          </p:blipFill>
          <p:spPr>
            <a:xfrm>
              <a:off x="756" y="2248"/>
              <a:ext cx="9520" cy="747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5092" y="7217"/>
              <a:ext cx="284" cy="42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2268</Words>
  <Application>WPS Presentation</Application>
  <PresentationFormat>Widescreen</PresentationFormat>
  <Paragraphs>82</Paragraphs>
  <Slides>10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SimSun</vt:lpstr>
      <vt:lpstr>Wingdings</vt:lpstr>
      <vt:lpstr>Calibri</vt:lpstr>
      <vt:lpstr>Calibri Light</vt:lpstr>
      <vt:lpstr>Microsoft YaHei</vt:lpstr>
      <vt:lpstr>Arial Unicode MS</vt:lpstr>
      <vt:lpstr>Office Theme</vt:lpstr>
      <vt:lpstr>EUREC4A Forecast Caribbean Meteorological Organization (CMO) and Partners Date: D = 12/02/2020</vt:lpstr>
      <vt:lpstr>06 Z Surface Analysis</vt:lpstr>
      <vt:lpstr>Synoptic analysis chart,  00Z 13TH February</vt:lpstr>
      <vt:lpstr>Sounding and Metars MET 8</vt:lpstr>
      <vt:lpstr>TPW &amp; DUST HAZE CONCENTRATION</vt:lpstr>
      <vt:lpstr>850 mb winds and RH</vt:lpstr>
      <vt:lpstr>500 &amp; 250 mb winds</vt:lpstr>
      <vt:lpstr>Seas Conditions</vt:lpstr>
      <vt:lpstr>PowerPoint 演示文稿</vt:lpstr>
      <vt:lpstr>Summary</vt:lpstr>
    </vt:vector>
  </TitlesOfParts>
  <Company>University of Leeds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Rosaleen McDonnell</dc:creator>
  <cp:lastModifiedBy>Lenovo</cp:lastModifiedBy>
  <cp:revision>181</cp:revision>
  <dcterms:created xsi:type="dcterms:W3CDTF">2018-05-08T12:09:00Z</dcterms:created>
  <dcterms:modified xsi:type="dcterms:W3CDTF">2020-02-12T13:30:57Z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1033-11.2.0.9107</vt:lpwstr>
  </property>
</Properties>
</file>