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3"/>
    <p:sldId id="263" r:id="rId4"/>
    <p:sldId id="257" r:id="rId5"/>
    <p:sldId id="261" r:id="rId6"/>
    <p:sldId id="258" r:id="rId7"/>
    <p:sldId id="271" r:id="rId8"/>
    <p:sldId id="259" r:id="rId9"/>
    <p:sldId id="260" r:id="rId10"/>
    <p:sldId id="262" r:id="rId11"/>
    <p:sldId id="272" r:id="rId12"/>
    <p:sldId id="274" r:id="rId13"/>
    <p:sldId id="275" r:id="rId14"/>
    <p:sldId id="26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A1FF-7269-4292-9F8B-93E0409C0D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9A9D-A1B0-4ACC-98FE-4431B53C4F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06454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99C400D-FDD7-49A9-9BEB-20C50989B0D6}" type="datetime1">
              <a:rPr lang="en-US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1119" y="6406454"/>
            <a:ext cx="3173748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525DA02-83C8-4285-B293-2B85ADDDE163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7345B9C-BC84-4075-B9F2-27BAA3024C73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18980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18980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E953BA2-1BE6-4694-B8A4-559FADBEBB1D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18980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18980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4E34F34-C55F-4FDD-819D-B63F99676C1C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2C15EAB-0621-4916-A909-33D06495A440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BC19D60-B047-4BDD-AC27-081967BBDAE3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D449DDC-5FF5-4A56-B839-FACDC81605B0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44032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44032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4F8164D-0245-4A24-A9DB-0426F9A052ED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31506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31506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0EF6926E-600D-45A7-A9C8-84871D118EF3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A87EF517-445B-4923-9A1C-C4BD70BD9C6B}" type="slidenum">
              <a:rPr lang="en-GB" smtClean="0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56558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56558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69E784E-F3A8-4BB7-B8AE-46C913E67E8C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0"/>
            <a:ext cx="12192000" cy="3139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18288" bIns="18288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EUREC4A UK – CMO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Caribbean</a:t>
            </a:r>
            <a:r>
              <a:rPr lang="en-GB" sz="18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Weather 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Initiative: Forecast Testbed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16451"/>
            <a:ext cx="10515600" cy="11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7527"/>
            <a:ext cx="10515600" cy="457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851" y="6406454"/>
            <a:ext cx="3299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761" y="6406454"/>
            <a:ext cx="15032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D79C52C-6A7E-43CF-8E3C-ECB1E83072EE}" type="datetime1">
              <a:rPr lang="en-US" smtClean="0"/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02" y="6116169"/>
            <a:ext cx="5563922" cy="750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50400" cy="23876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0000CC"/>
                </a:solidFill>
              </a:rPr>
              <a:t>EUREC4A Forecast</a:t>
            </a:r>
            <a:br>
              <a:rPr lang="en-US" sz="4400" b="1" dirty="0"/>
            </a:br>
            <a:r>
              <a:rPr lang="en-US" sz="4400" b="1" dirty="0">
                <a:solidFill>
                  <a:schemeClr val="tx1"/>
                </a:solidFill>
              </a:rPr>
              <a:t>Caribbean Meteorological Organization (CMO) and Partners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Date: </a:t>
            </a:r>
            <a:r>
              <a:rPr lang="en-TH" sz="4400" b="1" dirty="0">
                <a:solidFill>
                  <a:schemeClr val="tx1"/>
                </a:solidFill>
              </a:rPr>
              <a:t>29/01/2019</a:t>
            </a:r>
            <a:endParaRPr lang="en-TH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6540"/>
            <a:ext cx="9144000" cy="1331259"/>
          </a:xfrm>
        </p:spPr>
        <p:txBody>
          <a:bodyPr>
            <a:normAutofit/>
          </a:bodyPr>
          <a:lstStyle/>
          <a:p>
            <a:r>
              <a:rPr lang="en-TH" altLang="en-GB" b="1" dirty="0" smtClean="0"/>
              <a:t>Presenters</a:t>
            </a:r>
            <a:endParaRPr lang="en-TH" altLang="en-GB" b="1" dirty="0" smtClean="0"/>
          </a:p>
          <a:p>
            <a:endParaRPr lang="en-TH" altLang="en-GB" sz="2200" i="1" dirty="0"/>
          </a:p>
          <a:p>
            <a:r>
              <a:rPr lang="en-TH" altLang="en-GB" sz="2200" i="1" dirty="0"/>
              <a:t>Oscar (TTMS), Anton (TTMS), Letitia (A&amp;BMS), Cecile (Meteo France)</a:t>
            </a:r>
            <a:endParaRPr lang="en-TH" altLang="en-GB" sz="2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TH" altLang="en-GB" dirty="0">
                <a:sym typeface="+mn-ea"/>
              </a:rPr>
              <a:t>FLIGHT LEVEL WINDS: FL100 VALID 1800Z</a:t>
            </a:r>
            <a:endParaRPr lang="en-T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C15EAB-0621-4916-A909-33D06495A440}" type="datetime1">
              <a:rPr lang="en-US" smtClean="0"/>
            </a:fld>
            <a:endParaRPr lang="en-GB" dirty="0"/>
          </a:p>
        </p:txBody>
      </p:sp>
      <p:pic>
        <p:nvPicPr>
          <p:cNvPr id="6" name="Content Placeholder 5" descr="FL100_29_18Z_WINTE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3550" y="1588770"/>
            <a:ext cx="6816725" cy="48431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52130" y="1481455"/>
            <a:ext cx="37515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 sz="2400"/>
              <a:t>FLIGHT LEVEL WINDS ARE </a:t>
            </a:r>
            <a:endParaRPr lang="en-TH" altLang="en-US" sz="2400"/>
          </a:p>
          <a:p>
            <a:r>
              <a:rPr lang="en-TH" altLang="en-US" sz="2400"/>
              <a:t>SE 5-10kts</a:t>
            </a:r>
            <a:endParaRPr lang="en-TH" altLang="en-US" sz="2400"/>
          </a:p>
          <a:p>
            <a:endParaRPr lang="en-TH" altLang="en-US" sz="2400"/>
          </a:p>
          <a:p>
            <a:r>
              <a:rPr lang="en-TH" altLang="en-US" sz="2400"/>
              <a:t>Forecasted to increase to 10-20kts over the next 2-3 days</a:t>
            </a:r>
            <a:endParaRPr lang="en-TH" altLang="en-US" sz="2400"/>
          </a:p>
          <a:p>
            <a:endParaRPr lang="en-TH" altLang="en-US" sz="2400"/>
          </a:p>
          <a:p>
            <a:endParaRPr lang="en-TH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110" y="5668645"/>
            <a:ext cx="3932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800MB 12Z (D) 29.01.20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2950" y="5668645"/>
            <a:ext cx="3434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MB 12Z (D+1) 30.01.20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0815" y="1508125"/>
            <a:ext cx="4514850" cy="4075430"/>
            <a:chOff x="269" y="2375"/>
            <a:chExt cx="8750" cy="7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9" y="2375"/>
              <a:ext cx="8751" cy="713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457" y="7924"/>
              <a:ext cx="374" cy="5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75225" y="1508125"/>
            <a:ext cx="4074795" cy="4075430"/>
            <a:chOff x="10169" y="2375"/>
            <a:chExt cx="7880" cy="7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9" y="2375"/>
              <a:ext cx="7880" cy="713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651" y="7960"/>
              <a:ext cx="409" cy="5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10" y="593090"/>
            <a:ext cx="9144000" cy="558800"/>
          </a:xfrm>
        </p:spPr>
        <p:txBody>
          <a:bodyPr>
            <a:normAutofit/>
          </a:bodyPr>
          <a:p>
            <a:r>
              <a:rPr lang="en-TH" altLang="en-GB" sz="2400" dirty="0"/>
              <a:t>800 MB RH 29 &amp; 30 </a:t>
            </a:r>
            <a:endParaRPr lang="en-TH" altLang="en-GB" sz="2400" dirty="0"/>
          </a:p>
        </p:txBody>
      </p:sp>
      <p:sp>
        <p:nvSpPr>
          <p:cNvPr id="11" name="Text Box 10"/>
          <p:cNvSpPr txBox="1"/>
          <p:nvPr/>
        </p:nvSpPr>
        <p:spPr>
          <a:xfrm>
            <a:off x="9397365" y="1481455"/>
            <a:ext cx="2762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 sz="2400"/>
              <a:t>SOME MOISTURE AROUND BARBADOS BELOW 800MBS</a:t>
            </a:r>
            <a:endParaRPr lang="en-TH" altLang="en-US" sz="2400"/>
          </a:p>
          <a:p>
            <a:endParaRPr lang="en-TH" altLang="en-US" sz="2400"/>
          </a:p>
          <a:p>
            <a:endParaRPr lang="en-TH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6731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700 MB  </a:t>
            </a:r>
            <a:r>
              <a:rPr lang="en-TH" altLang="en-US" sz="3200" dirty="0" smtClean="0"/>
              <a:t>RH 29TH &amp; 30TH</a:t>
            </a:r>
            <a:endParaRPr lang="en-TH" altLang="en-US" sz="32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310" y="1139825"/>
            <a:ext cx="4592955" cy="461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5350" y="5752465"/>
            <a:ext cx="221225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 12Z      29.01.20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8301" y="5756111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(D+1) </a:t>
            </a:r>
            <a:r>
              <a:rPr lang="en-US" smtClean="0"/>
              <a:t>12Z     30.01.20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11525" y="4839970"/>
            <a:ext cx="166370" cy="2717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80305" y="1122680"/>
            <a:ext cx="4406900" cy="4612640"/>
            <a:chOff x="10940" y="1795"/>
            <a:chExt cx="6940" cy="72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0" y="1795"/>
              <a:ext cx="6940" cy="72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5125" y="7359"/>
              <a:ext cx="429" cy="42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2" name="Text Box 11"/>
          <p:cNvSpPr txBox="1"/>
          <p:nvPr/>
        </p:nvSpPr>
        <p:spPr>
          <a:xfrm>
            <a:off x="9578975" y="1481455"/>
            <a:ext cx="25806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 sz="2400"/>
              <a:t>700 mbs. SHOWS DRY CONDITIONS AROUND BARBADOS.</a:t>
            </a:r>
            <a:endParaRPr lang="en-TH" altLang="en-US" sz="2400"/>
          </a:p>
          <a:p>
            <a:endParaRPr lang="en-TH" altLang="en-US" sz="2400"/>
          </a:p>
          <a:p>
            <a:r>
              <a:rPr lang="en-TH" altLang="en-US" sz="2400"/>
              <a:t>MOISTURE REMAINS S OVER SOUTHERN ISLANDS</a:t>
            </a:r>
            <a:endParaRPr lang="en-TH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altLang="en-GB" dirty="0" smtClean="0"/>
              <a:t>SUMMARY</a:t>
            </a:r>
            <a:endParaRPr lang="en-TH" alt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23A-EE88-4778-B89F-9D259E5C85C2}" type="datetime1">
              <a:rPr lang="en-US" smtClean="0"/>
            </a:fld>
            <a:endParaRPr lang="en-GB" dirty="0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718820" y="1248410"/>
            <a:ext cx="10753725" cy="5171440"/>
          </a:xfrm>
        </p:spPr>
        <p:txBody>
          <a:bodyPr>
            <a:normAutofit lnSpcReduction="10000"/>
          </a:bodyPr>
          <a:p>
            <a:r>
              <a:rPr lang="en-TH" altLang="en-US"/>
              <a:t>DRY AND STABLE SYNOPTIC ENVIRONMENT: SAL ENCROACHING</a:t>
            </a:r>
            <a:endParaRPr lang="en-TH" altLang="en-US"/>
          </a:p>
          <a:p>
            <a:endParaRPr lang="en-TH" altLang="en-US"/>
          </a:p>
          <a:p>
            <a:r>
              <a:rPr lang="en-TH" altLang="en-US"/>
              <a:t>LIGHT LOW LEVEL WINDS: NO TURBULENCE. WINDS FORECASTED TO INCREASE SLIGHTLY D+1 BUT  &lt;20KTS</a:t>
            </a:r>
            <a:endParaRPr lang="en-TH" altLang="en-US"/>
          </a:p>
          <a:p>
            <a:endParaRPr lang="en-TH" altLang="en-US"/>
          </a:p>
          <a:p>
            <a:r>
              <a:rPr lang="en-TH" altLang="en-US"/>
              <a:t>SEAS ARE SLIGHT TO MODERATE 1.5M BUT EXPECTED TO INCREASE SLIGHTLY TO 2.0M BY D+1</a:t>
            </a:r>
            <a:endParaRPr lang="en-TH" altLang="en-US"/>
          </a:p>
          <a:p>
            <a:endParaRPr lang="en-TH" altLang="en-US"/>
          </a:p>
          <a:p>
            <a:r>
              <a:rPr lang="en-TH" altLang="en-US"/>
              <a:t>FORECAST: GENERALLY SUNNY AND AT TIMES BREEZY CONDITIONS. GOOD SHALLOW CLOUD OBSERVING CONDITIONS</a:t>
            </a:r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TH" altLang="en-US"/>
              <a:t>THE END</a:t>
            </a:r>
            <a:endParaRPr lang="en-TH" altLang="en-US"/>
          </a:p>
          <a:p>
            <a:pPr marL="0" indent="0" algn="ctr">
              <a:buNone/>
            </a:pPr>
            <a:endParaRPr lang="en-TH" altLang="en-US"/>
          </a:p>
          <a:p>
            <a:pPr marL="0" indent="0" algn="ctr">
              <a:buNone/>
            </a:pPr>
            <a:r>
              <a:rPr lang="en-TH" altLang="en-US"/>
              <a:t>THANK YOU</a:t>
            </a:r>
            <a:endParaRPr lang="en-TH" altLang="en-US"/>
          </a:p>
          <a:p>
            <a:pPr marL="0" indent="0" algn="ctr">
              <a:buNone/>
            </a:pPr>
            <a:endParaRPr lang="en-TH" altLang="en-US"/>
          </a:p>
          <a:p>
            <a:pPr marL="0" indent="0" algn="ctr">
              <a:buNone/>
            </a:pPr>
            <a:r>
              <a:rPr lang="en-TH" altLang="en-US"/>
              <a:t>????</a:t>
            </a:r>
            <a:endParaRPr lang="en-TH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E953BA2-1BE6-4694-B8A4-559FADBEBB1D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altLang="en-GB" dirty="0"/>
              <a:t>Forcast Verification FROM 27/01/20</a:t>
            </a:r>
            <a:endParaRPr lang="en-TH" altLang="en-GB" dirty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TH" altLang="en-GB" dirty="0"/>
              <a:t>D1: Mostly sunny conditions Forcasted: </a:t>
            </a:r>
            <a:endParaRPr lang="en-TH" altLang="en-GB" dirty="0"/>
          </a:p>
          <a:p>
            <a:pPr marL="514350" indent="-514350">
              <a:buFont typeface="+mj-lt"/>
              <a:buAutoNum type="arabicPeriod"/>
            </a:pPr>
            <a:endParaRPr lang="en-TH" altLang="en-GB" dirty="0"/>
          </a:p>
          <a:p>
            <a:pPr marL="514350" indent="-514350">
              <a:buFont typeface="+mj-lt"/>
              <a:buAutoNum type="arabicPeriod"/>
            </a:pPr>
            <a:r>
              <a:rPr lang="en-TH" altLang="en-GB" dirty="0"/>
              <a:t>D2: Slight increase in moisture with occasional light showers</a:t>
            </a:r>
            <a:endParaRPr lang="en-TH" altLang="en-GB" dirty="0"/>
          </a:p>
          <a:p>
            <a:pPr marL="514350" indent="-514350">
              <a:buFont typeface="+mj-lt"/>
              <a:buAutoNum type="arabicPeriod"/>
            </a:pPr>
            <a:endParaRPr lang="en-TH" altLang="en-GB" dirty="0"/>
          </a:p>
          <a:p>
            <a:pPr marL="0" indent="0" algn="ctr">
              <a:buFont typeface="+mj-lt"/>
              <a:buNone/>
            </a:pPr>
            <a:r>
              <a:rPr lang="en-TH" altLang="en-GB" dirty="0"/>
              <a:t>Both Forecasts did pretty well..????</a:t>
            </a:r>
            <a:endParaRPr lang="en-TH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ABC9-44F4-4D33-BBF9-42A05AC2C892}" type="datetime1">
              <a:rPr lang="en-US" smtClean="0"/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Slide 1: Synoptic analysis chart, </a:t>
            </a:r>
            <a:r>
              <a:rPr lang="en-TH" altLang="en-GB" dirty="0"/>
              <a:t>00</a:t>
            </a:r>
            <a:r>
              <a:rPr lang="en-GB" dirty="0"/>
              <a:t>00 UTC Day 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&lt;Synoptic chart here&gt;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4100" y="1427480"/>
            <a:ext cx="4511675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altLang="en-GB" dirty="0"/>
              <a:t>Ridge continues to dominate. Dry mid levels as SAL encroaches into area.</a:t>
            </a:r>
            <a:endParaRPr lang="en-TH" altLang="en-GB" dirty="0"/>
          </a:p>
          <a:p>
            <a:pPr marL="0" indent="0">
              <a:buNone/>
            </a:pPr>
            <a:endParaRPr lang="en-TH" altLang="en-GB" dirty="0"/>
          </a:p>
          <a:p>
            <a:pPr marL="0" indent="0">
              <a:buNone/>
            </a:pPr>
            <a:r>
              <a:rPr lang="en-TH" altLang="en-GB" dirty="0"/>
              <a:t>SAL Forecast to persist for the next 2-3 days.</a:t>
            </a:r>
            <a:endParaRPr lang="en-TH" altLang="en-GB" dirty="0"/>
          </a:p>
          <a:p>
            <a:pPr marL="0" indent="0">
              <a:buNone/>
            </a:pPr>
            <a:endParaRPr lang="en-TH" altLang="en-GB" dirty="0"/>
          </a:p>
          <a:p>
            <a:pPr marL="0" indent="0">
              <a:buNone/>
            </a:pPr>
            <a:r>
              <a:rPr lang="en-TH" altLang="en-GB" dirty="0"/>
              <a:t>Approaching wind surge</a:t>
            </a:r>
            <a:endParaRPr lang="en-TH" altLang="en-GB" dirty="0"/>
          </a:p>
          <a:p>
            <a:pPr marL="0" indent="0">
              <a:buNone/>
            </a:pPr>
            <a:endParaRPr lang="en-TH" altLang="en-GB" dirty="0"/>
          </a:p>
          <a:p>
            <a:pPr marL="0" indent="0">
              <a:buNone/>
            </a:pPr>
            <a:endParaRPr lang="en-TH" altLang="en-GB" dirty="0" smtClean="0"/>
          </a:p>
          <a:p>
            <a:pPr marL="0" indent="0">
              <a:buNone/>
            </a:pPr>
            <a:endParaRPr lang="en-TH" alt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7A20-5E7B-4166-9B4A-FB27CF793A66}" type="datetime1">
              <a:rPr lang="en-US" smtClean="0"/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25217" t="37786" r="25930" b="-616"/>
          <a:stretch>
            <a:fillRect/>
          </a:stretch>
        </p:blipFill>
        <p:spPr>
          <a:xfrm>
            <a:off x="255905" y="1427480"/>
            <a:ext cx="6919595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45" y="472440"/>
            <a:ext cx="10515600" cy="808990"/>
          </a:xfrm>
        </p:spPr>
        <p:txBody>
          <a:bodyPr>
            <a:normAutofit/>
          </a:bodyPr>
          <a:lstStyle/>
          <a:p>
            <a:r>
              <a:rPr lang="en-TH" altLang="en-GB" dirty="0"/>
              <a:t>Visible Sat Image</a:t>
            </a:r>
            <a:endParaRPr lang="en-TH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&lt;Synoptic chart here&gt;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9715" y="1268095"/>
            <a:ext cx="3474085" cy="4909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altLang="en-GB" dirty="0"/>
              <a:t>Shallow , scattered low cloud.</a:t>
            </a:r>
            <a:endParaRPr lang="en-TH" altLang="en-GB" dirty="0"/>
          </a:p>
          <a:p>
            <a:pPr marL="0" indent="0">
              <a:buNone/>
            </a:pPr>
            <a:endParaRPr lang="en-TH" altLang="en-GB" dirty="0"/>
          </a:p>
          <a:p>
            <a:pPr marL="0" indent="0">
              <a:buNone/>
            </a:pPr>
            <a:r>
              <a:rPr lang="en-TH" altLang="en-GB" dirty="0"/>
              <a:t>Flower and gravel type</a:t>
            </a:r>
            <a:endParaRPr lang="en-TH" alt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A899-FC97-4436-ACE9-B354E1B99B36}" type="datetime1">
              <a:rPr lang="en-US" smtClean="0"/>
            </a:fld>
            <a:endParaRPr lang="en-GB" dirty="0"/>
          </a:p>
        </p:txBody>
      </p:sp>
      <p:pic>
        <p:nvPicPr>
          <p:cNvPr id="5" name="Picture 4" descr="GOES12102020029NLx4D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1267460"/>
            <a:ext cx="6884670" cy="51638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11525" y="3841115"/>
            <a:ext cx="393700" cy="514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dirty="0"/>
              <a:t>Tiphigram: TBPB 1200Z 28th</a:t>
            </a:r>
            <a:endParaRPr lang="en-TH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&lt;Figure here&gt;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899-21BD-441E-8DD1-C02627C91AF8}" type="datetime1">
              <a:rPr lang="en-US" smtClean="0"/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22552" t="19505" r="24427" b="8273"/>
          <a:stretch>
            <a:fillRect/>
          </a:stretch>
        </p:blipFill>
        <p:spPr>
          <a:xfrm>
            <a:off x="285115" y="1211580"/>
            <a:ext cx="6642100" cy="508698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108825" y="1315085"/>
            <a:ext cx="47948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/>
              <a:t>MOIST LOW LEVELS: MOISTURE TO 800 hpa/5000-6000ft</a:t>
            </a:r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r>
              <a:rPr lang="en-TH" altLang="en-US"/>
              <a:t>Light winds 10-15kts ESE-S &lt;10,000 FT</a:t>
            </a:r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  <a:p>
            <a:endParaRPr lang="en-TH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TH" altLang="en-US"/>
              <a:t>SOUNDING 0000Z 29TH</a:t>
            </a:r>
            <a:endParaRPr lang="en-TH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4855" y="1427480"/>
            <a:ext cx="4574540" cy="4749800"/>
          </a:xfrm>
        </p:spPr>
        <p:txBody>
          <a:bodyPr>
            <a:normAutofit lnSpcReduction="10000"/>
          </a:bodyPr>
          <a:p>
            <a:r>
              <a:rPr lang="en-TH" altLang="en-US"/>
              <a:t>DRYER LOW LEVELS.</a:t>
            </a:r>
            <a:endParaRPr lang="en-TH" altLang="en-US"/>
          </a:p>
          <a:p>
            <a:endParaRPr lang="en-TH" altLang="en-US"/>
          </a:p>
          <a:p>
            <a:r>
              <a:rPr lang="en-TH" altLang="en-US"/>
              <a:t>LOW LEVEL WINDS REMAIN FAIRLY LIGHT. 10-15kts ESE-S</a:t>
            </a:r>
            <a:endParaRPr lang="en-TH" altLang="en-US"/>
          </a:p>
          <a:p>
            <a:endParaRPr lang="en-TH" altLang="en-US"/>
          </a:p>
          <a:p>
            <a:r>
              <a:rPr lang="en-TH" altLang="en-US"/>
              <a:t>BUT EXPECTED TO INCREASE SLIGHTLY WITHIN 12-24 hrs to 15-20kts</a:t>
            </a:r>
            <a:endParaRPr lang="en-TH" altLang="en-US"/>
          </a:p>
          <a:p>
            <a:endParaRPr lang="en-TH" altLang="en-US"/>
          </a:p>
          <a:p>
            <a:endParaRPr lang="en-TH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C15EAB-0621-4916-A909-33D06495A440}" type="datetime1">
              <a:rPr lang="en-US" smtClean="0"/>
            </a:fld>
            <a:endParaRPr lang="en-GB" dirty="0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rcRect l="21728" t="17528" r="23971" b="6649"/>
          <a:stretch>
            <a:fillRect/>
          </a:stretch>
        </p:blipFill>
        <p:spPr>
          <a:xfrm>
            <a:off x="263525" y="1427480"/>
            <a:ext cx="6275070" cy="4855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7086"/>
            <a:ext cx="10515600" cy="1111191"/>
          </a:xfrm>
        </p:spPr>
        <p:txBody>
          <a:bodyPr/>
          <a:lstStyle/>
          <a:p>
            <a:r>
              <a:rPr lang="en-TH" altLang="en-GB" sz="3200" dirty="0"/>
              <a:t>EUREC4A 2KM: REFLECTED SHORT WAVE 1500Z 29TH</a:t>
            </a:r>
            <a:endParaRPr lang="en-TH" alt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660" y="159829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&lt;Figure here&gt;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0" y="1182370"/>
            <a:ext cx="5086985" cy="452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H" altLang="en-GB" dirty="0"/>
              <a:t>MODEL FORECAST SHOWS SHALLOW SCATTERED FLOWER AND GRAVEL TYPE CUMULUS AROUND BARBADOS.</a:t>
            </a:r>
            <a:endParaRPr lang="en-TH" altLang="en-GB" dirty="0"/>
          </a:p>
          <a:p>
            <a:pPr marL="0" indent="0">
              <a:buNone/>
            </a:pPr>
            <a:endParaRPr lang="en-TH" altLang="en-GB" dirty="0"/>
          </a:p>
          <a:p>
            <a:pPr marL="0" indent="0">
              <a:buNone/>
            </a:pPr>
            <a:r>
              <a:rPr lang="en-TH" altLang="en-GB" dirty="0"/>
              <a:t>AREA OF MORE WIDESPREAD CLOUD TO SE AND S.</a:t>
            </a:r>
            <a:endParaRPr lang="en-TH" alt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A27-E27D-4949-8450-667C69DD2D43}" type="datetime1">
              <a:rPr lang="en-US" smtClean="0"/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42570" y="1182370"/>
            <a:ext cx="5934075" cy="5248910"/>
            <a:chOff x="416" y="942"/>
            <a:chExt cx="9940" cy="9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/>
            <a:srcRect l="31767" t="27674" r="32201" b="12561"/>
            <a:stretch>
              <a:fillRect/>
            </a:stretch>
          </p:blipFill>
          <p:spPr>
            <a:xfrm>
              <a:off x="416" y="942"/>
              <a:ext cx="9940" cy="927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806" y="5294"/>
              <a:ext cx="518" cy="56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91795"/>
            <a:ext cx="10909300" cy="778510"/>
          </a:xfrm>
        </p:spPr>
        <p:txBody>
          <a:bodyPr/>
          <a:lstStyle/>
          <a:p>
            <a:r>
              <a:rPr lang="en-TH" altLang="en-GB" dirty="0"/>
              <a:t>SEAS</a:t>
            </a:r>
            <a:endParaRPr lang="en-TH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41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&lt;Figure here&gt;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FFB-85FE-4B9D-9367-43BE7B28BAED}" type="datetime1">
              <a:rPr lang="en-US" smtClean="0"/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l="22143" t="10330" r="16501" b="9340"/>
          <a:stretch>
            <a:fillRect/>
          </a:stretch>
        </p:blipFill>
        <p:spPr>
          <a:xfrm>
            <a:off x="224155" y="1276985"/>
            <a:ext cx="6655435" cy="489966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577455" y="1390650"/>
            <a:ext cx="373634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 sz="2800"/>
              <a:t>SEAS ARE SLIGHT TO MODERATE. WAVES 3-5FT. NE SWELL.</a:t>
            </a:r>
            <a:endParaRPr lang="en-TH" altLang="en-US" sz="2800"/>
          </a:p>
          <a:p>
            <a:endParaRPr lang="en-TH" altLang="en-US" sz="2800"/>
          </a:p>
          <a:p>
            <a:r>
              <a:rPr lang="en-TH" altLang="en-US" sz="2800"/>
              <a:t>MODELS ARE FORECASTING A SLIGHT INCREASE IN SEAS TO </a:t>
            </a:r>
            <a:endParaRPr lang="en-TH" altLang="en-US" sz="2800"/>
          </a:p>
          <a:p>
            <a:r>
              <a:rPr lang="en-TH" altLang="en-US" sz="2800"/>
              <a:t>4-6FT OVERNIGHT ANDAINTAINING OVER THE NEXT 2-3 DAYS.</a:t>
            </a:r>
            <a:endParaRPr lang="en-TH" altLang="en-US" sz="2800"/>
          </a:p>
          <a:p>
            <a:endParaRPr lang="en-TH" altLang="en-US" sz="2800"/>
          </a:p>
          <a:p>
            <a:endParaRPr lang="en-TH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altLang="en-GB" dirty="0"/>
              <a:t>FLIGHT LEVEL WINDS: FL050 VALID 1800Z</a:t>
            </a:r>
            <a:endParaRPr lang="en-TH" alt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Text items.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523A-EE88-4778-B89F-9D259E5C85C2}" type="datetime1">
              <a:rPr lang="en-US" smtClean="0"/>
            </a:fld>
            <a:endParaRPr lang="en-GB" dirty="0"/>
          </a:p>
        </p:txBody>
      </p:sp>
      <p:pic>
        <p:nvPicPr>
          <p:cNvPr id="2" name="Content Placeholder 1" descr="FL50_29_18Z_WINTE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5285" y="1427480"/>
            <a:ext cx="7044055" cy="50044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52130" y="1481455"/>
            <a:ext cx="37515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TH" altLang="en-US" sz="2400"/>
              <a:t>FLIGHT LEVEL WINDS ARE </a:t>
            </a:r>
            <a:endParaRPr lang="en-TH" altLang="en-US" sz="2400"/>
          </a:p>
          <a:p>
            <a:r>
              <a:rPr lang="en-TH" altLang="en-US" sz="2400"/>
              <a:t>SE 5-10kts</a:t>
            </a:r>
            <a:endParaRPr lang="en-TH" altLang="en-US" sz="2400"/>
          </a:p>
          <a:p>
            <a:endParaRPr lang="en-TH" altLang="en-US" sz="2400"/>
          </a:p>
          <a:p>
            <a:r>
              <a:rPr lang="en-TH" altLang="en-US" sz="2400"/>
              <a:t>Forecated to increase </a:t>
            </a:r>
            <a:endParaRPr lang="en-TH" altLang="en-US" sz="2400"/>
          </a:p>
          <a:p>
            <a:r>
              <a:rPr lang="en-TH" altLang="en-US" sz="2400"/>
              <a:t>10-20 kts over the next 2-3 days</a:t>
            </a:r>
            <a:endParaRPr lang="en-TH" altLang="en-US" sz="2400"/>
          </a:p>
          <a:p>
            <a:endParaRPr lang="en-TH" altLang="en-US" sz="2400"/>
          </a:p>
          <a:p>
            <a:endParaRPr lang="en-TH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WPS Presentation</Application>
  <PresentationFormat>Custom</PresentationFormat>
  <Paragraphs>168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EUREC4A Forecast Caribbean Meteorological Organization (CMO) and Partners Date: 29/01/2019</vt:lpstr>
      <vt:lpstr>Forcast Verification</vt:lpstr>
      <vt:lpstr>Slide 1: Synoptic analysis chart, 0000 UTC Day D</vt:lpstr>
      <vt:lpstr>Visible Sat Image</vt:lpstr>
      <vt:lpstr>Tiphigram: TBPB 1200Z 28th</vt:lpstr>
      <vt:lpstr>SOUNDING 0000Z 29TH</vt:lpstr>
      <vt:lpstr>Slide 2: Convective fields</vt:lpstr>
      <vt:lpstr>SEAS</vt:lpstr>
      <vt:lpstr>FLIGHT LEVEL WINDS: FL050</vt:lpstr>
      <vt:lpstr>FL 100</vt:lpstr>
      <vt:lpstr>FLIGHT LEVEL WINDS: FL050 VALID 1800Z</vt:lpstr>
      <vt:lpstr>700 MB </vt:lpstr>
      <vt:lpstr>SUMMARY</vt:lpstr>
      <vt:lpstr>PowerPoint 演示文稿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Rosaleen McDonnell</dc:creator>
  <cp:lastModifiedBy>Lenovo</cp:lastModifiedBy>
  <cp:revision>144</cp:revision>
  <dcterms:created xsi:type="dcterms:W3CDTF">2018-05-08T12:09:00Z</dcterms:created>
  <dcterms:modified xsi:type="dcterms:W3CDTF">2020-01-29T16:05:08Z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