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notesMasterIdLst>
    <p:notesMasterId r:id="rId19"/>
  </p:notesMasterIdLst>
  <p:handoutMasterIdLst>
    <p:handoutMasterId r:id="rId20"/>
  </p:handoutMasterIdLst>
  <p:sldIdLst>
    <p:sldId id="271" r:id="rId2"/>
    <p:sldId id="309" r:id="rId3"/>
    <p:sldId id="317" r:id="rId4"/>
    <p:sldId id="315" r:id="rId5"/>
    <p:sldId id="335" r:id="rId6"/>
    <p:sldId id="316" r:id="rId7"/>
    <p:sldId id="319" r:id="rId8"/>
    <p:sldId id="331" r:id="rId9"/>
    <p:sldId id="333" r:id="rId10"/>
    <p:sldId id="328" r:id="rId11"/>
    <p:sldId id="330" r:id="rId12"/>
    <p:sldId id="320" r:id="rId13"/>
    <p:sldId id="336" r:id="rId14"/>
    <p:sldId id="313" r:id="rId15"/>
    <p:sldId id="314" r:id="rId16"/>
    <p:sldId id="311" r:id="rId17"/>
    <p:sldId id="312" r:id="rId18"/>
  </p:sldIdLst>
  <p:sldSz cx="9144000" cy="6858000" type="screen4x3"/>
  <p:notesSz cx="6858000" cy="9144000"/>
  <p:defaultTextStyle>
    <a:defPPr>
      <a:defRPr lang="en-GB"/>
    </a:defPPr>
    <a:lvl1pPr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lnSpc>
        <a:spcPct val="85000"/>
      </a:lnSpc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7" autoAdjust="0"/>
    <p:restoredTop sz="95416" autoAdjust="0"/>
  </p:normalViewPr>
  <p:slideViewPr>
    <p:cSldViewPr snapToGrid="0">
      <p:cViewPr varScale="1">
        <p:scale>
          <a:sx n="113" d="100"/>
          <a:sy n="113" d="100"/>
        </p:scale>
        <p:origin x="2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5D70374-21BD-42F0-A393-445911D93C6B}" type="datetimeFigureOut">
              <a:rPr lang="en-GB"/>
              <a:pPr>
                <a:defRPr/>
              </a:pPr>
              <a:t>20/11/2015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F2CD6E-1D83-4591-8C4E-C122E8370F8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5110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71F92917-B14D-49DF-897C-BA2FE1D406F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429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FBCEE-0258-407D-9955-8AED4F873EA0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159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305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FBCEE-0258-407D-9955-8AED4F873EA0}" type="slidenum">
              <a:rPr lang="en-GB" altLang="en-US"/>
              <a:pPr/>
              <a:t>11</a:t>
            </a:fld>
            <a:endParaRPr lang="en-GB" altLang="en-US"/>
          </a:p>
        </p:txBody>
      </p:sp>
      <p:sp>
        <p:nvSpPr>
          <p:cNvPr id="159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594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FBCEE-0258-407D-9955-8AED4F873EA0}" type="slidenum">
              <a:rPr lang="en-GB" altLang="en-US"/>
              <a:pPr/>
              <a:t>12</a:t>
            </a:fld>
            <a:endParaRPr lang="en-GB" altLang="en-US"/>
          </a:p>
        </p:txBody>
      </p:sp>
      <p:sp>
        <p:nvSpPr>
          <p:cNvPr id="159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622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FBCEE-0258-407D-9955-8AED4F873EA0}" type="slidenum">
              <a:rPr lang="en-GB" altLang="en-US"/>
              <a:pPr/>
              <a:t>13</a:t>
            </a:fld>
            <a:endParaRPr lang="en-GB" altLang="en-US"/>
          </a:p>
        </p:txBody>
      </p:sp>
      <p:sp>
        <p:nvSpPr>
          <p:cNvPr id="159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49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FBCEE-0258-407D-9955-8AED4F873EA0}" type="slidenum">
              <a:rPr lang="en-GB" altLang="en-US"/>
              <a:pPr/>
              <a:t>14</a:t>
            </a:fld>
            <a:endParaRPr lang="en-GB" altLang="en-US"/>
          </a:p>
        </p:txBody>
      </p:sp>
      <p:sp>
        <p:nvSpPr>
          <p:cNvPr id="159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815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FBCEE-0258-407D-9955-8AED4F873EA0}" type="slidenum">
              <a:rPr lang="en-GB" altLang="en-US"/>
              <a:pPr/>
              <a:t>15</a:t>
            </a:fld>
            <a:endParaRPr lang="en-GB" altLang="en-US"/>
          </a:p>
        </p:txBody>
      </p:sp>
      <p:sp>
        <p:nvSpPr>
          <p:cNvPr id="159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081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FBCEE-0258-407D-9955-8AED4F873EA0}" type="slidenum">
              <a:rPr lang="en-GB" altLang="en-US"/>
              <a:pPr/>
              <a:t>16</a:t>
            </a:fld>
            <a:endParaRPr lang="en-GB" altLang="en-US"/>
          </a:p>
        </p:txBody>
      </p:sp>
      <p:sp>
        <p:nvSpPr>
          <p:cNvPr id="159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820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FBCEE-0258-407D-9955-8AED4F873EA0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159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374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FBCEE-0258-407D-9955-8AED4F873EA0}" type="slidenum">
              <a:rPr lang="en-GB" altLang="en-US"/>
              <a:pPr/>
              <a:t>3</a:t>
            </a:fld>
            <a:endParaRPr lang="en-GB" altLang="en-US"/>
          </a:p>
        </p:txBody>
      </p:sp>
      <p:sp>
        <p:nvSpPr>
          <p:cNvPr id="159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060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FBCEE-0258-407D-9955-8AED4F873EA0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159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450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A2574-7871-404B-AD33-CE26BE4271DE}" type="slidenum">
              <a:rPr lang="en-US" smtClean="0">
                <a:solidFill>
                  <a:srgbClr val="1F497D"/>
                </a:solidFill>
              </a:rPr>
              <a:pPr/>
              <a:t>5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51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FBCEE-0258-407D-9955-8AED4F873EA0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159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64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FBCEE-0258-407D-9955-8AED4F873EA0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159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036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FBCEE-0258-407D-9955-8AED4F873EA0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159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735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FBCEE-0258-407D-9955-8AED4F873EA0}" type="slidenum">
              <a:rPr lang="en-GB" altLang="en-US"/>
              <a:pPr/>
              <a:t>9</a:t>
            </a:fld>
            <a:endParaRPr lang="en-GB" altLang="en-US"/>
          </a:p>
        </p:txBody>
      </p:sp>
      <p:sp>
        <p:nvSpPr>
          <p:cNvPr id="159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478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FBCEE-0258-407D-9955-8AED4F873EA0}" type="slidenum">
              <a:rPr lang="en-GB" altLang="en-US"/>
              <a:pPr/>
              <a:t>10</a:t>
            </a:fld>
            <a:endParaRPr lang="en-GB" altLang="en-US"/>
          </a:p>
        </p:txBody>
      </p:sp>
      <p:sp>
        <p:nvSpPr>
          <p:cNvPr id="159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74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73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480" y="274638"/>
            <a:ext cx="47625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56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52600" y="1773238"/>
            <a:ext cx="6934200" cy="47513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40181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42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931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45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99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83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68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935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695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20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714500" y="349250"/>
            <a:ext cx="6972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14500" y="1774825"/>
            <a:ext cx="6972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3" r:id="rId11"/>
    <p:sldLayoutId id="214748396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6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5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"/>
          <p:cNvSpPr>
            <a:spLocks noGrp="1"/>
          </p:cNvSpPr>
          <p:nvPr>
            <p:ph type="ctrTitle"/>
          </p:nvPr>
        </p:nvSpPr>
        <p:spPr>
          <a:xfrm>
            <a:off x="220133" y="1865311"/>
            <a:ext cx="8652933" cy="1944687"/>
          </a:xfrm>
        </p:spPr>
        <p:txBody>
          <a:bodyPr/>
          <a:lstStyle/>
          <a:p>
            <a:pPr algn="ctr">
              <a:spcBef>
                <a:spcPts val="3600"/>
              </a:spcBef>
              <a:spcAft>
                <a:spcPts val="1200"/>
              </a:spcAft>
            </a:pPr>
            <a:r>
              <a:rPr lang="en-GB" altLang="en-US" dirty="0" smtClean="0"/>
              <a:t>UK University and Met Office </a:t>
            </a:r>
            <a:r>
              <a:rPr lang="en-GB" altLang="en-US" dirty="0" smtClean="0"/>
              <a:t>contribution to YMC</a:t>
            </a:r>
            <a:br>
              <a:rPr lang="en-GB" altLang="en-US" dirty="0" smtClean="0"/>
            </a:br>
            <a:r>
              <a:rPr lang="en-GB" altLang="en-US" sz="2400" dirty="0" err="1" smtClean="0"/>
              <a:t>HotHouse</a:t>
            </a:r>
            <a:r>
              <a:rPr lang="en-GB" altLang="en-US" sz="2400" dirty="0" smtClean="0"/>
              <a:t>: The Maritime Continent – Engine Room of the Global Climate System</a:t>
            </a:r>
            <a:endParaRPr lang="en-GB" altLang="en-US" sz="2000" dirty="0" smtClean="0"/>
          </a:p>
        </p:txBody>
      </p:sp>
      <p:sp>
        <p:nvSpPr>
          <p:cNvPr id="3075" name="Subtitle 4"/>
          <p:cNvSpPr>
            <a:spLocks noGrp="1"/>
          </p:cNvSpPr>
          <p:nvPr>
            <p:ph type="subTitle" idx="1"/>
          </p:nvPr>
        </p:nvSpPr>
        <p:spPr>
          <a:xfrm>
            <a:off x="827088" y="4076700"/>
            <a:ext cx="7561262" cy="2665413"/>
          </a:xfrm>
        </p:spPr>
        <p:txBody>
          <a:bodyPr/>
          <a:lstStyle/>
          <a:p>
            <a:r>
              <a:rPr lang="en-GB" altLang="en-US" sz="2800" dirty="0" smtClean="0">
                <a:solidFill>
                  <a:schemeClr val="tx1"/>
                </a:solidFill>
              </a:rPr>
              <a:t>Cathryn Birch</a:t>
            </a:r>
            <a:r>
              <a:rPr lang="en-GB" altLang="en-US" sz="2800" baseline="30000" dirty="0" smtClean="0">
                <a:solidFill>
                  <a:schemeClr val="tx1"/>
                </a:solidFill>
              </a:rPr>
              <a:t>1,2</a:t>
            </a:r>
          </a:p>
          <a:p>
            <a:r>
              <a:rPr lang="en-GB" altLang="en-US" sz="2000" dirty="0" smtClean="0">
                <a:solidFill>
                  <a:schemeClr val="tx1"/>
                </a:solidFill>
              </a:rPr>
              <a:t>Adrian Matthews</a:t>
            </a:r>
            <a:r>
              <a:rPr lang="en-GB" altLang="en-US" sz="2000" baseline="30000" dirty="0" smtClean="0">
                <a:solidFill>
                  <a:schemeClr val="tx1"/>
                </a:solidFill>
              </a:rPr>
              <a:t>3</a:t>
            </a:r>
            <a:r>
              <a:rPr lang="en-GB" altLang="en-US" sz="2000" dirty="0" smtClean="0">
                <a:solidFill>
                  <a:schemeClr val="tx1"/>
                </a:solidFill>
              </a:rPr>
              <a:t>, </a:t>
            </a:r>
            <a:r>
              <a:rPr lang="en-GB" altLang="en-US" sz="2000" dirty="0" smtClean="0">
                <a:solidFill>
                  <a:schemeClr val="tx1"/>
                </a:solidFill>
              </a:rPr>
              <a:t>Steve </a:t>
            </a:r>
            <a:r>
              <a:rPr lang="en-GB" altLang="en-US" sz="2000" dirty="0" smtClean="0">
                <a:solidFill>
                  <a:schemeClr val="tx1"/>
                </a:solidFill>
              </a:rPr>
              <a:t>Woolnough</a:t>
            </a:r>
            <a:r>
              <a:rPr lang="en-GB" altLang="en-US" sz="2000" baseline="30000" dirty="0" smtClean="0">
                <a:solidFill>
                  <a:schemeClr val="tx1"/>
                </a:solidFill>
              </a:rPr>
              <a:t>4</a:t>
            </a:r>
            <a:r>
              <a:rPr lang="en-GB" altLang="en-US" sz="2000" dirty="0" smtClean="0">
                <a:solidFill>
                  <a:schemeClr val="tx1"/>
                </a:solidFill>
              </a:rPr>
              <a:t>, John Marsham</a:t>
            </a:r>
            <a:r>
              <a:rPr lang="en-GB" altLang="en-US" sz="2000" baseline="30000" dirty="0" smtClean="0">
                <a:solidFill>
                  <a:schemeClr val="tx1"/>
                </a:solidFill>
              </a:rPr>
              <a:t>2</a:t>
            </a:r>
            <a:r>
              <a:rPr lang="en-GB" altLang="en-US" sz="2000" dirty="0" smtClean="0">
                <a:solidFill>
                  <a:schemeClr val="tx1"/>
                </a:solidFill>
              </a:rPr>
              <a:t>, </a:t>
            </a:r>
            <a:r>
              <a:rPr lang="en-GB" altLang="en-US" sz="2000" dirty="0" smtClean="0">
                <a:solidFill>
                  <a:schemeClr val="tx1"/>
                </a:solidFill>
              </a:rPr>
              <a:t>Ryan Neely</a:t>
            </a:r>
            <a:r>
              <a:rPr lang="en-GB" altLang="en-US" sz="2000" baseline="30000" dirty="0" smtClean="0">
                <a:solidFill>
                  <a:schemeClr val="tx1"/>
                </a:solidFill>
              </a:rPr>
              <a:t>2</a:t>
            </a:r>
            <a:r>
              <a:rPr lang="en-GB" altLang="en-US" sz="2000" dirty="0" smtClean="0">
                <a:solidFill>
                  <a:schemeClr val="tx1"/>
                </a:solidFill>
              </a:rPr>
              <a:t>, Paul Barret</a:t>
            </a:r>
            <a:r>
              <a:rPr lang="en-GB" altLang="en-US" sz="2000" baseline="30000" dirty="0" smtClean="0">
                <a:solidFill>
                  <a:schemeClr val="tx1"/>
                </a:solidFill>
              </a:rPr>
              <a:t>1</a:t>
            </a:r>
            <a:r>
              <a:rPr lang="en-GB" altLang="en-US" sz="2000" dirty="0" smtClean="0">
                <a:solidFill>
                  <a:schemeClr val="tx1"/>
                </a:solidFill>
              </a:rPr>
              <a:t>, Prince </a:t>
            </a:r>
            <a:r>
              <a:rPr lang="en-GB" altLang="en-US" sz="2000" dirty="0" smtClean="0">
                <a:solidFill>
                  <a:schemeClr val="tx1"/>
                </a:solidFill>
              </a:rPr>
              <a:t>Xavier</a:t>
            </a:r>
            <a:r>
              <a:rPr lang="en-GB" altLang="en-US" sz="2000" baseline="30000" dirty="0" smtClean="0">
                <a:solidFill>
                  <a:schemeClr val="tx1"/>
                </a:solidFill>
              </a:rPr>
              <a:t>1</a:t>
            </a:r>
            <a:r>
              <a:rPr lang="en-GB" altLang="en-US" sz="2000" dirty="0" smtClean="0">
                <a:solidFill>
                  <a:schemeClr val="tx1"/>
                </a:solidFill>
              </a:rPr>
              <a:t>, Victoria Smith</a:t>
            </a:r>
            <a:r>
              <a:rPr lang="en-GB" altLang="en-US" sz="2000" baseline="30000" dirty="0" smtClean="0">
                <a:solidFill>
                  <a:schemeClr val="tx1"/>
                </a:solidFill>
              </a:rPr>
              <a:t>5</a:t>
            </a:r>
            <a:endParaRPr lang="en-GB" altLang="en-US" sz="2000" baseline="30000" dirty="0" smtClean="0">
              <a:solidFill>
                <a:schemeClr val="tx1"/>
              </a:solidFill>
            </a:endParaRPr>
          </a:p>
          <a:p>
            <a:endParaRPr lang="en-GB" altLang="en-US" sz="1600" dirty="0" smtClean="0">
              <a:solidFill>
                <a:schemeClr val="tx1"/>
              </a:solidFill>
            </a:endParaRPr>
          </a:p>
          <a:p>
            <a:r>
              <a:rPr lang="en-GB" altLang="en-US" sz="1800" baseline="30000" dirty="0" smtClean="0">
                <a:solidFill>
                  <a:schemeClr val="tx1"/>
                </a:solidFill>
              </a:rPr>
              <a:t>1</a:t>
            </a:r>
            <a:r>
              <a:rPr lang="en-GB" altLang="en-US" sz="1800" dirty="0" smtClean="0">
                <a:solidFill>
                  <a:schemeClr val="tx1"/>
                </a:solidFill>
              </a:rPr>
              <a:t>UK Met Office, </a:t>
            </a:r>
            <a:r>
              <a:rPr lang="en-GB" altLang="en-US" sz="1800" baseline="30000" dirty="0" smtClean="0">
                <a:solidFill>
                  <a:schemeClr val="tx1"/>
                </a:solidFill>
              </a:rPr>
              <a:t>2</a:t>
            </a:r>
            <a:r>
              <a:rPr lang="en-GB" altLang="en-US" sz="1800" dirty="0" smtClean="0">
                <a:solidFill>
                  <a:schemeClr val="tx1"/>
                </a:solidFill>
              </a:rPr>
              <a:t>University of Leeds, </a:t>
            </a:r>
            <a:r>
              <a:rPr lang="en-GB" altLang="en-US" sz="1800" baseline="30000" dirty="0" smtClean="0">
                <a:solidFill>
                  <a:schemeClr val="tx1"/>
                </a:solidFill>
              </a:rPr>
              <a:t>3</a:t>
            </a:r>
            <a:r>
              <a:rPr lang="en-GB" altLang="en-US" sz="1800" dirty="0" smtClean="0">
                <a:solidFill>
                  <a:schemeClr val="tx1"/>
                </a:solidFill>
              </a:rPr>
              <a:t>University of East Anglia, </a:t>
            </a:r>
            <a:r>
              <a:rPr lang="en-GB" altLang="en-US" sz="1800" baseline="30000" dirty="0" smtClean="0">
                <a:solidFill>
                  <a:schemeClr val="tx1"/>
                </a:solidFill>
              </a:rPr>
              <a:t>4</a:t>
            </a:r>
            <a:r>
              <a:rPr lang="en-GB" altLang="en-US" sz="1800" dirty="0" smtClean="0">
                <a:solidFill>
                  <a:schemeClr val="tx1"/>
                </a:solidFill>
              </a:rPr>
              <a:t>University of </a:t>
            </a:r>
            <a:r>
              <a:rPr lang="en-GB" altLang="en-US" sz="1800" dirty="0" smtClean="0">
                <a:solidFill>
                  <a:schemeClr val="tx1"/>
                </a:solidFill>
              </a:rPr>
              <a:t>Reading, </a:t>
            </a:r>
            <a:r>
              <a:rPr lang="en-GB" altLang="en-US" sz="1800" baseline="30000" dirty="0" smtClean="0">
                <a:solidFill>
                  <a:schemeClr val="tx1"/>
                </a:solidFill>
              </a:rPr>
              <a:t>5</a:t>
            </a:r>
            <a:r>
              <a:rPr lang="en-GB" altLang="en-US" sz="1800" dirty="0" smtClean="0">
                <a:solidFill>
                  <a:schemeClr val="tx1"/>
                </a:solidFill>
              </a:rPr>
              <a:t>National Centre for Atmospheric Science</a:t>
            </a:r>
            <a:endParaRPr lang="en-GB" alt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3076" name="Picture 20" descr="http://upload.wikimedia.org/wikipedia/en/thumb/b/b8/Leeds_University_logo.svg/352px-Leeds_University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99" y="748885"/>
            <a:ext cx="2590567" cy="75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2" descr="http://www.uorbioblitz.co.uk/communities/4/004/011/808/584/images/4591349938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9588"/>
            <a:ext cx="2228964" cy="77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4" descr="http://lgmacweb.env.uea.ac.uk/mbc/UEAlogo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53" y="407758"/>
            <a:ext cx="1477169" cy="88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36626"/>
            <a:ext cx="1576070" cy="98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79" name="Group 23"/>
          <p:cNvGrpSpPr>
            <a:grpSpLocks/>
          </p:cNvGrpSpPr>
          <p:nvPr/>
        </p:nvGrpSpPr>
        <p:grpSpPr bwMode="auto">
          <a:xfrm>
            <a:off x="76200" y="76199"/>
            <a:ext cx="8991600" cy="1380067"/>
            <a:chOff x="48" y="48"/>
            <a:chExt cx="5664" cy="793"/>
          </a:xfrm>
        </p:grpSpPr>
        <p:sp>
          <p:nvSpPr>
            <p:cNvPr id="96274" name="Rectangle 18"/>
            <p:cNvSpPr>
              <a:spLocks noChangeArrowheads="1"/>
            </p:cNvSpPr>
            <p:nvPr/>
          </p:nvSpPr>
          <p:spPr bwMode="ltGray">
            <a:xfrm>
              <a:off x="48" y="48"/>
              <a:ext cx="5664" cy="7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altLang="en-US" sz="2400">
                <a:solidFill>
                  <a:srgbClr val="8D010F"/>
                </a:solidFill>
                <a:latin typeface="Times" panose="02020603050405020304" pitchFamily="18" charset="0"/>
              </a:endParaRPr>
            </a:p>
          </p:txBody>
        </p:sp>
        <p:pic>
          <p:nvPicPr>
            <p:cNvPr id="96275" name="Picture 19" descr="LeedsUni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278"/>
              <a:ext cx="1433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6278" name="Text Box 22"/>
          <p:cNvSpPr txBox="1">
            <a:spLocks noChangeArrowheads="1"/>
          </p:cNvSpPr>
          <p:nvPr/>
        </p:nvSpPr>
        <p:spPr bwMode="ltGray">
          <a:xfrm>
            <a:off x="355600" y="420688"/>
            <a:ext cx="4876800" cy="738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6000" anchor="b"/>
          <a:lstStyle/>
          <a:p>
            <a:pPr eaLnBrk="0" hangingPunct="0">
              <a:spcBef>
                <a:spcPct val="0"/>
              </a:spcBef>
            </a:pPr>
            <a:r>
              <a:rPr lang="en-GB" altLang="en-US" sz="3200" dirty="0" smtClean="0">
                <a:solidFill>
                  <a:schemeClr val="bg1"/>
                </a:solidFill>
              </a:rPr>
              <a:t>Christmas Island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41" y="1567614"/>
            <a:ext cx="3926130" cy="28943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25067" y="420688"/>
            <a:ext cx="2961746" cy="925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088" y="129691"/>
            <a:ext cx="1379171" cy="1273081"/>
          </a:xfrm>
          <a:prstGeom prst="rect">
            <a:avLst/>
          </a:prstGeom>
        </p:spPr>
      </p:pic>
      <p:pic>
        <p:nvPicPr>
          <p:cNvPr id="14" name="Picture 10" descr="https://www.ncas.ac.uk/images/AMF/websize/balloon_airbor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1" t="6750" r="23158" b="49413"/>
          <a:stretch>
            <a:fillRect/>
          </a:stretch>
        </p:blipFill>
        <p:spPr bwMode="auto">
          <a:xfrm>
            <a:off x="122688" y="4685424"/>
            <a:ext cx="15494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88289" y="4573281"/>
            <a:ext cx="3809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1" dirty="0" err="1" smtClean="0">
                <a:solidFill>
                  <a:schemeClr val="tx1"/>
                </a:solidFill>
              </a:rPr>
              <a:t>Vaisala</a:t>
            </a:r>
            <a:r>
              <a:rPr lang="en-GB" sz="1800" b="1" dirty="0" smtClean="0">
                <a:solidFill>
                  <a:schemeClr val="tx1"/>
                </a:solidFill>
              </a:rPr>
              <a:t> RS41 radiosonde system</a:t>
            </a:r>
          </a:p>
          <a:p>
            <a:pPr marL="180000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300+ </a:t>
            </a:r>
            <a:r>
              <a:rPr lang="en-GB" sz="1800" dirty="0" err="1" smtClean="0">
                <a:solidFill>
                  <a:schemeClr val="tx1"/>
                </a:solidFill>
              </a:rPr>
              <a:t>sondes</a:t>
            </a:r>
            <a:r>
              <a:rPr lang="en-GB" sz="1800" dirty="0" smtClean="0">
                <a:solidFill>
                  <a:schemeClr val="tx1"/>
                </a:solidFill>
              </a:rPr>
              <a:t> to launch (~8 per day for 6 weeks)</a:t>
            </a:r>
          </a:p>
          <a:p>
            <a:pPr marL="180000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Possibility of a 3</a:t>
            </a:r>
            <a:r>
              <a:rPr lang="en-GB" sz="1800" baseline="30000" dirty="0" smtClean="0">
                <a:solidFill>
                  <a:schemeClr val="tx1"/>
                </a:solidFill>
              </a:rPr>
              <a:t>rd</a:t>
            </a:r>
            <a:r>
              <a:rPr lang="en-GB" sz="1800" dirty="0" smtClean="0">
                <a:solidFill>
                  <a:schemeClr val="tx1"/>
                </a:solidFill>
              </a:rPr>
              <a:t> radiosonde station for e.g. R/V Investigator</a:t>
            </a:r>
          </a:p>
          <a:p>
            <a:pPr marL="180000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Could share the 600 radiosondes between 3 locations</a:t>
            </a:r>
          </a:p>
        </p:txBody>
      </p:sp>
      <p:pic>
        <p:nvPicPr>
          <p:cNvPr id="16" name="Picture 10" descr="Fig3_Upper_duffry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3538" y="4358393"/>
            <a:ext cx="1561346" cy="227344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7087631" y="4685424"/>
            <a:ext cx="22236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lvl="1" indent="-252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p, T, q</a:t>
            </a:r>
          </a:p>
          <a:p>
            <a:pPr marL="252000" lvl="1" indent="-252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10Hz 3D winds</a:t>
            </a:r>
          </a:p>
          <a:p>
            <a:pPr marL="252000" lvl="1" indent="-252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10Hz H20 and CO2</a:t>
            </a:r>
          </a:p>
          <a:p>
            <a:pPr marL="252000" lvl="1" indent="-252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LW, SW radiation</a:t>
            </a:r>
          </a:p>
          <a:p>
            <a:pPr marL="252000" lvl="1" indent="-252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Soil temperature and moisture</a:t>
            </a:r>
            <a:endParaRPr lang="en-GB" sz="1800" dirty="0" smtClean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8685" y="4415676"/>
            <a:ext cx="156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1" dirty="0" smtClean="0">
                <a:solidFill>
                  <a:schemeClr val="tx1"/>
                </a:solidFill>
              </a:rPr>
              <a:t>Flux towers</a:t>
            </a:r>
          </a:p>
        </p:txBody>
      </p:sp>
      <p:sp>
        <p:nvSpPr>
          <p:cNvPr id="19" name="Rectangle 3"/>
          <p:cNvSpPr txBox="1">
            <a:spLocks/>
          </p:cNvSpPr>
          <p:nvPr/>
        </p:nvSpPr>
        <p:spPr>
          <a:xfrm>
            <a:off x="4462093" y="1800755"/>
            <a:ext cx="5868144" cy="1259154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GB" sz="2400" dirty="0" smtClean="0">
                <a:solidFill>
                  <a:srgbClr val="000000"/>
                </a:solidFill>
                <a:ea typeface="ＭＳ Ｐゴシック" charset="0"/>
              </a:rPr>
              <a:t>Cloud </a:t>
            </a:r>
            <a:r>
              <a:rPr lang="en-GB" sz="2400" dirty="0">
                <a:solidFill>
                  <a:srgbClr val="000000"/>
                </a:solidFill>
                <a:ea typeface="ＭＳ Ｐゴシック" charset="0"/>
              </a:rPr>
              <a:t>Radar 94 Ghz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GB" sz="2400" dirty="0">
                <a:solidFill>
                  <a:srgbClr val="000000"/>
                </a:solidFill>
                <a:ea typeface="ＭＳ Ｐゴシック" charset="0"/>
              </a:rPr>
              <a:t>Doppler LIDAR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GB" sz="2400" dirty="0">
                <a:solidFill>
                  <a:srgbClr val="000000"/>
                </a:solidFill>
                <a:ea typeface="ＭＳ Ｐゴシック" charset="0"/>
              </a:rPr>
              <a:t>Microwave </a:t>
            </a:r>
            <a:r>
              <a:rPr lang="en-GB" sz="2400" dirty="0" smtClean="0">
                <a:solidFill>
                  <a:srgbClr val="000000"/>
                </a:solidFill>
                <a:ea typeface="ＭＳ Ｐゴシック" charset="0"/>
              </a:rPr>
              <a:t>Radiometer</a:t>
            </a:r>
            <a:endParaRPr lang="en-GB" sz="2400" dirty="0">
              <a:solidFill>
                <a:srgbClr val="000000"/>
              </a:solidFill>
              <a:ea typeface="ＭＳ Ｐゴシック" charset="0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GB" sz="2400" dirty="0">
              <a:solidFill>
                <a:srgbClr val="FFFFFF"/>
              </a:solidFill>
              <a:ea typeface="ＭＳ Ｐゴシック" charset="0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GB" sz="2400" dirty="0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42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79" name="Group 23"/>
          <p:cNvGrpSpPr>
            <a:grpSpLocks/>
          </p:cNvGrpSpPr>
          <p:nvPr/>
        </p:nvGrpSpPr>
        <p:grpSpPr bwMode="auto">
          <a:xfrm>
            <a:off x="76200" y="76199"/>
            <a:ext cx="8991600" cy="1380067"/>
            <a:chOff x="48" y="48"/>
            <a:chExt cx="5664" cy="793"/>
          </a:xfrm>
        </p:grpSpPr>
        <p:sp>
          <p:nvSpPr>
            <p:cNvPr id="96274" name="Rectangle 18"/>
            <p:cNvSpPr>
              <a:spLocks noChangeArrowheads="1"/>
            </p:cNvSpPr>
            <p:nvPr/>
          </p:nvSpPr>
          <p:spPr bwMode="ltGray">
            <a:xfrm>
              <a:off x="48" y="48"/>
              <a:ext cx="5664" cy="7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altLang="en-US" sz="2400">
                <a:solidFill>
                  <a:srgbClr val="8D010F"/>
                </a:solidFill>
                <a:latin typeface="Times" panose="02020603050405020304" pitchFamily="18" charset="0"/>
              </a:endParaRPr>
            </a:p>
          </p:txBody>
        </p:sp>
        <p:pic>
          <p:nvPicPr>
            <p:cNvPr id="96275" name="Picture 19" descr="LeedsUni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278"/>
              <a:ext cx="1433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6278" name="Text Box 22"/>
          <p:cNvSpPr txBox="1">
            <a:spLocks noChangeArrowheads="1"/>
          </p:cNvSpPr>
          <p:nvPr/>
        </p:nvSpPr>
        <p:spPr bwMode="ltGray">
          <a:xfrm>
            <a:off x="355599" y="420688"/>
            <a:ext cx="5494867" cy="738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6000" anchor="b"/>
          <a:lstStyle/>
          <a:p>
            <a:pPr eaLnBrk="0" hangingPunct="0">
              <a:spcBef>
                <a:spcPct val="0"/>
              </a:spcBef>
            </a:pPr>
            <a:r>
              <a:rPr lang="en-GB" altLang="en-US" sz="3200" dirty="0" smtClean="0">
                <a:solidFill>
                  <a:schemeClr val="bg1"/>
                </a:solidFill>
              </a:rPr>
              <a:t>Christmas Island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43133" y="31661"/>
            <a:ext cx="2446867" cy="1424606"/>
            <a:chOff x="1150154" y="222513"/>
            <a:chExt cx="1948646" cy="1134533"/>
          </a:xfrm>
        </p:grpSpPr>
        <p:sp>
          <p:nvSpPr>
            <p:cNvPr id="4" name="Rectangle 3"/>
            <p:cNvSpPr/>
            <p:nvPr/>
          </p:nvSpPr>
          <p:spPr>
            <a:xfrm>
              <a:off x="1150154" y="222513"/>
              <a:ext cx="1948646" cy="1134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24" descr="http://lgmacweb.env.uea.ac.uk/mbc/UEAlogo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202" y="355880"/>
              <a:ext cx="1453594" cy="86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64054" y="5195891"/>
            <a:ext cx="8362950" cy="1438803"/>
          </a:xfrm>
        </p:spPr>
        <p:txBody>
          <a:bodyPr/>
          <a:lstStyle/>
          <a:p>
            <a:r>
              <a:rPr lang="en-GB" altLang="en-US" sz="1800" dirty="0" smtClean="0"/>
              <a:t>Unmanned </a:t>
            </a:r>
            <a:r>
              <a:rPr lang="en-GB" altLang="en-US" sz="1800" dirty="0" err="1" smtClean="0"/>
              <a:t>seagliders</a:t>
            </a:r>
            <a:r>
              <a:rPr lang="en-GB" altLang="en-US" sz="1800" dirty="0" smtClean="0"/>
              <a:t> will be launched for Christmas Island in Dec 2018</a:t>
            </a:r>
          </a:p>
          <a:p>
            <a:r>
              <a:rPr lang="en-GB" altLang="en-US" sz="1800" dirty="0" err="1" smtClean="0"/>
              <a:t>Seagliders</a:t>
            </a:r>
            <a:r>
              <a:rPr lang="en-GB" altLang="en-US" sz="1800" dirty="0" smtClean="0"/>
              <a:t> </a:t>
            </a:r>
            <a:r>
              <a:rPr lang="en-GB" altLang="en-US" sz="1800" dirty="0" smtClean="0"/>
              <a:t>dive every 2 hours to depths of ~1km – diurnal </a:t>
            </a:r>
            <a:r>
              <a:rPr lang="en-GB" altLang="en-US" sz="1800" dirty="0" smtClean="0"/>
              <a:t>cycle</a:t>
            </a:r>
          </a:p>
          <a:p>
            <a:r>
              <a:rPr lang="en-GB" altLang="en-US" sz="1800" dirty="0" smtClean="0"/>
              <a:t>Measure upper ocean structure (T, salinity, chlorophyll, dissolved oxygen)</a:t>
            </a:r>
            <a:endParaRPr lang="en-GB" altLang="en-US" sz="1800" dirty="0" smtClean="0"/>
          </a:p>
          <a:p>
            <a:r>
              <a:rPr lang="en-GB" altLang="en-US" sz="1800" dirty="0" smtClean="0"/>
              <a:t>Operate automatically for up to 4-5 months, data communicated via </a:t>
            </a:r>
            <a:r>
              <a:rPr lang="en-GB" altLang="en-US" sz="1800" dirty="0" smtClean="0"/>
              <a:t>satellite</a:t>
            </a:r>
            <a:endParaRPr lang="en-GB" altLang="en-US" sz="1800" dirty="0" smtClean="0"/>
          </a:p>
        </p:txBody>
      </p:sp>
      <p:pic>
        <p:nvPicPr>
          <p:cNvPr id="13" name="Picture 4" descr="IMG_37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6" y="2116667"/>
            <a:ext cx="1778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1800755"/>
            <a:ext cx="2786063" cy="313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38"/>
          <a:stretch>
            <a:fillRect/>
          </a:stretch>
        </p:blipFill>
        <p:spPr bwMode="auto">
          <a:xfrm>
            <a:off x="5770563" y="1752243"/>
            <a:ext cx="2856441" cy="326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46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79" name="Group 23"/>
          <p:cNvGrpSpPr>
            <a:grpSpLocks/>
          </p:cNvGrpSpPr>
          <p:nvPr/>
        </p:nvGrpSpPr>
        <p:grpSpPr bwMode="auto">
          <a:xfrm>
            <a:off x="76200" y="76199"/>
            <a:ext cx="8991600" cy="1380067"/>
            <a:chOff x="48" y="48"/>
            <a:chExt cx="5664" cy="793"/>
          </a:xfrm>
        </p:grpSpPr>
        <p:sp>
          <p:nvSpPr>
            <p:cNvPr id="96274" name="Rectangle 18"/>
            <p:cNvSpPr>
              <a:spLocks noChangeArrowheads="1"/>
            </p:cNvSpPr>
            <p:nvPr/>
          </p:nvSpPr>
          <p:spPr bwMode="ltGray">
            <a:xfrm>
              <a:off x="48" y="48"/>
              <a:ext cx="5664" cy="7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altLang="en-US" sz="2400">
                <a:solidFill>
                  <a:srgbClr val="8D010F"/>
                </a:solidFill>
                <a:latin typeface="Times" panose="02020603050405020304" pitchFamily="18" charset="0"/>
              </a:endParaRPr>
            </a:p>
          </p:txBody>
        </p:sp>
        <p:pic>
          <p:nvPicPr>
            <p:cNvPr id="96275" name="Picture 19" descr="LeedsUni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278"/>
              <a:ext cx="1433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6278" name="Text Box 22"/>
          <p:cNvSpPr txBox="1">
            <a:spLocks noChangeArrowheads="1"/>
          </p:cNvSpPr>
          <p:nvPr/>
        </p:nvSpPr>
        <p:spPr bwMode="ltGray">
          <a:xfrm>
            <a:off x="355600" y="420688"/>
            <a:ext cx="4876800" cy="738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6000" anchor="b"/>
          <a:lstStyle/>
          <a:p>
            <a:pPr eaLnBrk="0" hangingPunct="0">
              <a:spcBef>
                <a:spcPct val="0"/>
              </a:spcBef>
            </a:pPr>
            <a:r>
              <a:rPr lang="en-GB" altLang="en-US" sz="3200" dirty="0" smtClean="0">
                <a:solidFill>
                  <a:schemeClr val="bg1"/>
                </a:solidFill>
              </a:rPr>
              <a:t>Aircraft campaign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95641" y="3338423"/>
            <a:ext cx="4324532" cy="3400900"/>
            <a:chOff x="3412066" y="2192992"/>
            <a:chExt cx="5016836" cy="394534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" t="7916" r="10921" b="4420"/>
            <a:stretch>
              <a:fillRect/>
            </a:stretch>
          </p:blipFill>
          <p:spPr bwMode="auto">
            <a:xfrm>
              <a:off x="3412066" y="2192992"/>
              <a:ext cx="5016836" cy="3945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1"/>
            <p:cNvSpPr txBox="1">
              <a:spLocks noChangeArrowheads="1"/>
            </p:cNvSpPr>
            <p:nvPr/>
          </p:nvSpPr>
          <p:spPr bwMode="auto">
            <a:xfrm>
              <a:off x="4266770" y="2395673"/>
              <a:ext cx="3587096" cy="24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GB" altLang="en-US" sz="1600" b="1" dirty="0">
                  <a:solidFill>
                    <a:schemeClr val="tx1"/>
                  </a:solidFill>
                </a:rPr>
                <a:t>Aircraft campaign flight paths</a:t>
              </a:r>
            </a:p>
          </p:txBody>
        </p:sp>
      </p:grpSp>
      <p:pic>
        <p:nvPicPr>
          <p:cNvPr id="9" name="Picture 8"/>
          <p:cNvPicPr/>
          <p:nvPr/>
        </p:nvPicPr>
        <p:blipFill rotWithShape="1">
          <a:blip r:embed="rId5"/>
          <a:srcRect l="5980" t="13592" r="22924" b="11060"/>
          <a:stretch/>
        </p:blipFill>
        <p:spPr bwMode="auto">
          <a:xfrm>
            <a:off x="823954" y="4419323"/>
            <a:ext cx="3524515" cy="2099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80586" y="1497250"/>
            <a:ext cx="3773347" cy="68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3200" dirty="0" smtClean="0"/>
              <a:t>FAAM BAe146-301</a:t>
            </a:r>
            <a:endParaRPr lang="en-GB" sz="3200" dirty="0"/>
          </a:p>
        </p:txBody>
      </p:sp>
      <p:pic>
        <p:nvPicPr>
          <p:cNvPr id="12" name="Picture 11" descr="image_0261sm"/>
          <p:cNvPicPr>
            <a:picLocks noChangeAspect="1" noChangeArrowheads="1"/>
          </p:cNvPicPr>
          <p:nvPr/>
        </p:nvPicPr>
        <p:blipFill>
          <a:blip r:embed="rId6" cstate="print"/>
          <a:srcRect l="9614" t="9614" b="27749"/>
          <a:stretch>
            <a:fillRect/>
          </a:stretch>
        </p:blipFill>
        <p:spPr>
          <a:xfrm>
            <a:off x="183126" y="2111019"/>
            <a:ext cx="3622752" cy="1800200"/>
          </a:xfrm>
          <a:prstGeom prst="rect">
            <a:avLst/>
          </a:prstGeom>
          <a:noFill/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3953933" y="1546729"/>
            <a:ext cx="4932419" cy="174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52000" indent="-252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5.5 week deployment in Jan-Feb 2019</a:t>
            </a:r>
          </a:p>
          <a:p>
            <a:pPr marL="252000" indent="-252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Based at Halim (Jakarta) airport</a:t>
            </a:r>
          </a:p>
          <a:p>
            <a:pPr marL="252000" indent="-252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24 flights of 4.5 hours</a:t>
            </a:r>
          </a:p>
          <a:p>
            <a:pPr marL="252000" indent="-252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147 </a:t>
            </a:r>
            <a:r>
              <a:rPr lang="en-GB" sz="2000" dirty="0" err="1" smtClean="0"/>
              <a:t>dropsondes</a:t>
            </a:r>
            <a:r>
              <a:rPr lang="en-GB" sz="2000" dirty="0" smtClean="0"/>
              <a:t> (6 per flight)</a:t>
            </a:r>
          </a:p>
        </p:txBody>
      </p:sp>
    </p:spTree>
    <p:extLst>
      <p:ext uri="{BB962C8B-B14F-4D97-AF65-F5344CB8AC3E}">
        <p14:creationId xmlns:p14="http://schemas.microsoft.com/office/powerpoint/2010/main" val="253932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79" name="Group 23"/>
          <p:cNvGrpSpPr>
            <a:grpSpLocks/>
          </p:cNvGrpSpPr>
          <p:nvPr/>
        </p:nvGrpSpPr>
        <p:grpSpPr bwMode="auto">
          <a:xfrm>
            <a:off x="76200" y="76199"/>
            <a:ext cx="8991600" cy="1380067"/>
            <a:chOff x="48" y="48"/>
            <a:chExt cx="5664" cy="793"/>
          </a:xfrm>
        </p:grpSpPr>
        <p:sp>
          <p:nvSpPr>
            <p:cNvPr id="96274" name="Rectangle 18"/>
            <p:cNvSpPr>
              <a:spLocks noChangeArrowheads="1"/>
            </p:cNvSpPr>
            <p:nvPr/>
          </p:nvSpPr>
          <p:spPr bwMode="ltGray">
            <a:xfrm>
              <a:off x="48" y="48"/>
              <a:ext cx="5664" cy="7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altLang="en-US" sz="2400">
                <a:solidFill>
                  <a:srgbClr val="8D010F"/>
                </a:solidFill>
                <a:latin typeface="Times" panose="02020603050405020304" pitchFamily="18" charset="0"/>
              </a:endParaRPr>
            </a:p>
          </p:txBody>
        </p:sp>
        <p:pic>
          <p:nvPicPr>
            <p:cNvPr id="96275" name="Picture 19" descr="LeedsUni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278"/>
              <a:ext cx="1433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6278" name="Text Box 22"/>
          <p:cNvSpPr txBox="1">
            <a:spLocks noChangeArrowheads="1"/>
          </p:cNvSpPr>
          <p:nvPr/>
        </p:nvSpPr>
        <p:spPr bwMode="ltGray">
          <a:xfrm>
            <a:off x="355600" y="420688"/>
            <a:ext cx="4876800" cy="738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6000" anchor="b"/>
          <a:lstStyle/>
          <a:p>
            <a:pPr eaLnBrk="0" hangingPunct="0">
              <a:spcBef>
                <a:spcPct val="0"/>
              </a:spcBef>
            </a:pPr>
            <a:r>
              <a:rPr lang="en-GB" altLang="en-US" sz="3200" dirty="0" smtClean="0">
                <a:solidFill>
                  <a:schemeClr val="bg1"/>
                </a:solidFill>
              </a:rPr>
              <a:t>Aircraft campaign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3392397" y="2914961"/>
            <a:ext cx="1881022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800" dirty="0">
                <a:solidFill>
                  <a:schemeClr val="tx1"/>
                </a:solidFill>
                <a:ea typeface="ＭＳ Ｐゴシック" charset="0"/>
              </a:rPr>
              <a:t>Across wind “surface” flux measurements (100ft a.s.l.)</a:t>
            </a:r>
          </a:p>
        </p:txBody>
      </p:sp>
      <p:pic>
        <p:nvPicPr>
          <p:cNvPr id="12" name="Picture 6" descr="M:\Met_Office\Research\NWP\_Team\OBR\Exeter\Photos\The Infamous B656\Pics\STH70557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435930" y="1532058"/>
            <a:ext cx="3350883" cy="2512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5435930" y="3679909"/>
            <a:ext cx="356393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ADD0"/>
                </a:solidFill>
                <a:ea typeface="ＭＳ Ｐゴシック" charset="0"/>
              </a:rPr>
              <a:t>In-situ measurements</a:t>
            </a:r>
          </a:p>
        </p:txBody>
      </p:sp>
      <p:pic>
        <p:nvPicPr>
          <p:cNvPr id="14" name="Picture 4" descr="P:\OBR\Exeter\Photos\Stills\B280_akv\DSCF1101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>
            <a:off x="5788324" y="4429645"/>
            <a:ext cx="3110931" cy="233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5788324" y="4440586"/>
            <a:ext cx="257904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chemeClr val="tx1"/>
                </a:solidFill>
                <a:ea typeface="ＭＳ Ｐゴシック" charset="0"/>
              </a:rPr>
              <a:t>~10 science crew</a:t>
            </a:r>
            <a:endParaRPr lang="en-GB" sz="1800" dirty="0">
              <a:solidFill>
                <a:schemeClr val="tx1"/>
              </a:solidFill>
              <a:ea typeface="ＭＳ Ｐゴシック" charset="0"/>
            </a:endParaRPr>
          </a:p>
        </p:txBody>
      </p:sp>
      <p:pic>
        <p:nvPicPr>
          <p:cNvPr id="10" name="Picture 3" descr="M:\Met_Office\Research\NWP\_Team\OBR\Exeter\Photos\B656\1_12_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22328">
            <a:off x="4027804" y="1617763"/>
            <a:ext cx="2146745" cy="143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14526" y="1532058"/>
            <a:ext cx="3277871" cy="234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4000" indent="-1440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ADD0"/>
                </a:solidFill>
                <a:ea typeface="ＭＳ Ｐゴシック" charset="0"/>
              </a:rPr>
              <a:t>Basic </a:t>
            </a:r>
            <a:r>
              <a:rPr lang="en-GB" sz="2000" dirty="0" smtClean="0">
                <a:solidFill>
                  <a:srgbClr val="00ADD0"/>
                </a:solidFill>
                <a:ea typeface="ＭＳ Ｐゴシック" charset="0"/>
              </a:rPr>
              <a:t>Meteorology</a:t>
            </a:r>
            <a:endParaRPr lang="en-US" sz="2000" dirty="0">
              <a:solidFill>
                <a:srgbClr val="00ADD0"/>
              </a:solidFill>
              <a:ea typeface="ＭＳ Ｐゴシック" charset="0"/>
            </a:endParaRPr>
          </a:p>
          <a:p>
            <a:pPr marL="144000" indent="-1440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ADD0"/>
              </a:solidFill>
              <a:ea typeface="ＭＳ Ｐゴシック" charset="0"/>
            </a:endParaRPr>
          </a:p>
          <a:p>
            <a:pPr marL="144000" indent="-1440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P, q </a:t>
            </a:r>
            <a:endParaRPr lang="en-US" sz="2000" dirty="0">
              <a:solidFill>
                <a:srgbClr val="000000"/>
              </a:solidFill>
              <a:ea typeface="ＭＳ Ｐゴシック" charset="0"/>
            </a:endParaRPr>
          </a:p>
          <a:p>
            <a:pPr marL="144000" indent="-1440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W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ind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components, turbulence and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fluxes</a:t>
            </a:r>
          </a:p>
          <a:p>
            <a:pPr marL="144000" indent="-1440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LWC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IWC </a:t>
            </a:r>
          </a:p>
          <a:p>
            <a:pPr marL="144000" indent="-1440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Position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attitude</a:t>
            </a:r>
            <a:endParaRPr lang="en-US" sz="2000" dirty="0">
              <a:solidFill>
                <a:srgbClr val="000000"/>
              </a:solidFill>
              <a:ea typeface="ＭＳ Ｐゴシック" charset="0"/>
            </a:endParaRPr>
          </a:p>
          <a:p>
            <a:pPr marL="144000" indent="-1440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Sea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Surface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Temperature</a:t>
            </a:r>
          </a:p>
          <a:p>
            <a:pPr marL="144000" indent="-1440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err="1" smtClean="0">
                <a:solidFill>
                  <a:srgbClr val="000000"/>
                </a:solidFill>
                <a:ea typeface="ＭＳ Ｐゴシック" charset="0"/>
              </a:rPr>
              <a:t>Dropsondes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: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ＭＳ Ｐゴシック" charset="0"/>
              </a:rPr>
              <a:t>T,q,winds</a:t>
            </a:r>
            <a:endParaRPr lang="en-US" sz="20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46034" y="4011993"/>
            <a:ext cx="5289896" cy="153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4000" indent="-1440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ADD0"/>
                </a:solidFill>
                <a:ea typeface="ＭＳ Ｐゴシック" charset="0"/>
              </a:rPr>
              <a:t>Cloud </a:t>
            </a:r>
            <a:r>
              <a:rPr lang="en-GB" sz="2000" dirty="0">
                <a:solidFill>
                  <a:srgbClr val="00ADD0"/>
                </a:solidFill>
                <a:ea typeface="ＭＳ Ｐゴシック" charset="0"/>
              </a:rPr>
              <a:t>and </a:t>
            </a:r>
            <a:r>
              <a:rPr lang="en-GB" sz="2000" dirty="0" smtClean="0">
                <a:solidFill>
                  <a:srgbClr val="00ADD0"/>
                </a:solidFill>
                <a:ea typeface="ＭＳ Ｐゴシック" charset="0"/>
              </a:rPr>
              <a:t>Aerosols</a:t>
            </a:r>
            <a:endParaRPr lang="en-GB" sz="2000" dirty="0">
              <a:solidFill>
                <a:srgbClr val="00ADD0"/>
              </a:solidFill>
              <a:ea typeface="ＭＳ Ｐゴシック" charset="0"/>
            </a:endParaRPr>
          </a:p>
          <a:p>
            <a:pPr marL="144000" indent="-1440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1050" dirty="0">
              <a:solidFill>
                <a:srgbClr val="00ADD0"/>
              </a:solidFill>
              <a:ea typeface="ＭＳ Ｐゴシック" charset="0"/>
            </a:endParaRPr>
          </a:p>
          <a:p>
            <a:pPr marL="144000" indent="-1440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ea typeface="ＭＳ Ｐゴシック" charset="0"/>
              </a:rPr>
              <a:t>Full 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</a:rPr>
              <a:t>size range 0.1 µm to 6 </a:t>
            </a:r>
            <a:r>
              <a:rPr lang="en-GB" sz="2000" dirty="0" smtClean="0">
                <a:solidFill>
                  <a:srgbClr val="000000"/>
                </a:solidFill>
                <a:ea typeface="ＭＳ Ｐゴシック" charset="0"/>
              </a:rPr>
              <a:t>mm: PCASP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</a:rPr>
              <a:t>, CDP, CIP15, </a:t>
            </a:r>
            <a:r>
              <a:rPr lang="en-GB" sz="2000" dirty="0" smtClean="0">
                <a:solidFill>
                  <a:srgbClr val="000000"/>
                </a:solidFill>
                <a:ea typeface="ＭＳ Ｐゴシック" charset="0"/>
              </a:rPr>
              <a:t>CIP100</a:t>
            </a:r>
            <a:endParaRPr lang="en-GB" sz="2000" dirty="0">
              <a:solidFill>
                <a:srgbClr val="000000"/>
              </a:solidFill>
              <a:ea typeface="ＭＳ Ｐゴシック" charset="0"/>
            </a:endParaRPr>
          </a:p>
          <a:p>
            <a:pPr marL="144000" indent="-1440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  <a:ea typeface="ＭＳ Ｐゴシック" charset="0"/>
              </a:rPr>
              <a:t>Cloud Condensation Nuclei Counter</a:t>
            </a:r>
          </a:p>
          <a:p>
            <a:pPr marL="144000" indent="-1440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000" dirty="0" smtClean="0">
                <a:solidFill>
                  <a:srgbClr val="000000"/>
                </a:solidFill>
                <a:ea typeface="ＭＳ Ｐゴシック" charset="0"/>
              </a:rPr>
              <a:t>Basic chemistry O</a:t>
            </a:r>
            <a:r>
              <a:rPr lang="en-GB" sz="2000" baseline="-25000" dirty="0" smtClean="0">
                <a:solidFill>
                  <a:srgbClr val="000000"/>
                </a:solidFill>
                <a:ea typeface="ＭＳ Ｐゴシック" charset="0"/>
              </a:rPr>
              <a:t>3</a:t>
            </a:r>
            <a:r>
              <a:rPr lang="en-GB" sz="2000" dirty="0" smtClean="0">
                <a:solidFill>
                  <a:srgbClr val="000000"/>
                </a:solidFill>
                <a:ea typeface="ＭＳ Ｐゴシック" charset="0"/>
              </a:rPr>
              <a:t>, CO</a:t>
            </a:r>
            <a:endParaRPr lang="en-GB" sz="2000" dirty="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46034" y="5734151"/>
            <a:ext cx="5509699" cy="8771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40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chemeClr val="tx1"/>
                </a:solidFill>
                <a:ea typeface="ＭＳ Ｐゴシック" charset="0"/>
              </a:rPr>
              <a:t>If flight permissions and research permits for Indonesia have not been obtained by April 2018 we will relocate to Malaysia or Australia</a:t>
            </a:r>
            <a:endParaRPr lang="en-US" sz="2000" dirty="0">
              <a:solidFill>
                <a:schemeClr val="tx1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1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79" name="Group 23"/>
          <p:cNvGrpSpPr>
            <a:grpSpLocks/>
          </p:cNvGrpSpPr>
          <p:nvPr/>
        </p:nvGrpSpPr>
        <p:grpSpPr bwMode="auto">
          <a:xfrm>
            <a:off x="76200" y="76199"/>
            <a:ext cx="8991600" cy="1380067"/>
            <a:chOff x="48" y="48"/>
            <a:chExt cx="5664" cy="793"/>
          </a:xfrm>
        </p:grpSpPr>
        <p:sp>
          <p:nvSpPr>
            <p:cNvPr id="96274" name="Rectangle 18"/>
            <p:cNvSpPr>
              <a:spLocks noChangeArrowheads="1"/>
            </p:cNvSpPr>
            <p:nvPr/>
          </p:nvSpPr>
          <p:spPr bwMode="ltGray">
            <a:xfrm>
              <a:off x="48" y="48"/>
              <a:ext cx="5664" cy="7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altLang="en-US" sz="2400">
                <a:solidFill>
                  <a:srgbClr val="8D010F"/>
                </a:solidFill>
                <a:latin typeface="Times" panose="02020603050405020304" pitchFamily="18" charset="0"/>
              </a:endParaRPr>
            </a:p>
          </p:txBody>
        </p:sp>
        <p:pic>
          <p:nvPicPr>
            <p:cNvPr id="96275" name="Picture 19" descr="LeedsUni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278"/>
              <a:ext cx="1433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6278" name="Text Box 22"/>
          <p:cNvSpPr txBox="1">
            <a:spLocks noChangeArrowheads="1"/>
          </p:cNvSpPr>
          <p:nvPr/>
        </p:nvSpPr>
        <p:spPr bwMode="ltGray">
          <a:xfrm>
            <a:off x="355600" y="420688"/>
            <a:ext cx="4876800" cy="738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6000" anchor="b"/>
          <a:lstStyle/>
          <a:p>
            <a:pPr eaLnBrk="0" hangingPunct="0">
              <a:spcBef>
                <a:spcPct val="0"/>
              </a:spcBef>
            </a:pPr>
            <a:r>
              <a:rPr lang="en-GB" altLang="en-US" sz="3200" dirty="0">
                <a:solidFill>
                  <a:schemeClr val="bg1"/>
                </a:solidFill>
              </a:rPr>
              <a:t>M</a:t>
            </a:r>
            <a:r>
              <a:rPr lang="en-GB" altLang="en-US" sz="3200" dirty="0" smtClean="0">
                <a:solidFill>
                  <a:schemeClr val="bg1"/>
                </a:solidFill>
              </a:rPr>
              <a:t>odelling strategy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5600" y="2024069"/>
            <a:ext cx="3674066" cy="2165933"/>
            <a:chOff x="4576799" y="1828398"/>
            <a:chExt cx="3674066" cy="21659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13922" t="32428" r="62473" b="18093"/>
            <a:stretch/>
          </p:blipFill>
          <p:spPr>
            <a:xfrm>
              <a:off x="4576799" y="1828398"/>
              <a:ext cx="3674066" cy="216593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795283" y="2286000"/>
              <a:ext cx="3115339" cy="153047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27619" y="1997903"/>
            <a:ext cx="3968611" cy="2218263"/>
            <a:chOff x="1019949" y="3051238"/>
            <a:chExt cx="5105896" cy="28539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l="11052" t="26023" r="58816" b="14093"/>
            <a:stretch/>
          </p:blipFill>
          <p:spPr>
            <a:xfrm>
              <a:off x="1019949" y="3051238"/>
              <a:ext cx="5105896" cy="285395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487391" y="4274079"/>
              <a:ext cx="2009169" cy="153047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49086" y="3051239"/>
              <a:ext cx="2784434" cy="135820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20236" y="1537035"/>
            <a:ext cx="719760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Met Office Unified Model simulations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55600" y="4219971"/>
            <a:ext cx="3674066" cy="2465309"/>
          </a:xfrm>
        </p:spPr>
        <p:txBody>
          <a:bodyPr/>
          <a:lstStyle/>
          <a:p>
            <a:pPr marL="252000" indent="-252000"/>
            <a:r>
              <a:rPr lang="en-GB" altLang="en-US" sz="1800" dirty="0" smtClean="0"/>
              <a:t>15km standard configuration </a:t>
            </a:r>
            <a:endParaRPr lang="en-GB" altLang="en-US" sz="1800" dirty="0" smtClean="0"/>
          </a:p>
          <a:p>
            <a:pPr marL="252000" indent="-252000"/>
            <a:r>
              <a:rPr lang="en-GB" altLang="en-US" sz="1800" dirty="0" smtClean="0"/>
              <a:t>2km convection-permitting</a:t>
            </a:r>
          </a:p>
          <a:p>
            <a:pPr marL="252000" indent="-252000"/>
            <a:r>
              <a:rPr lang="en-GB" altLang="en-US" sz="1800" dirty="0"/>
              <a:t>1</a:t>
            </a:r>
            <a:r>
              <a:rPr lang="en-GB" altLang="en-US" sz="1800" dirty="0" smtClean="0"/>
              <a:t>0xDJF seasons including 2019</a:t>
            </a:r>
          </a:p>
          <a:p>
            <a:pPr marL="252000" indent="-252000"/>
            <a:r>
              <a:rPr lang="en-GB" altLang="en-US" sz="1800" dirty="0" smtClean="0"/>
              <a:t>20 sensitivity tests of 10 days</a:t>
            </a:r>
            <a:endParaRPr lang="en-GB" altLang="en-US" sz="1800" dirty="0" smtClean="0"/>
          </a:p>
          <a:p>
            <a:pPr marL="252000" indent="-252000"/>
            <a:r>
              <a:rPr lang="en-GB" altLang="en-US" sz="1800" dirty="0" smtClean="0"/>
              <a:t>Coupled to an ocean mixed-layer model (</a:t>
            </a:r>
            <a:r>
              <a:rPr lang="en-GB" altLang="en-US" sz="1800" dirty="0" err="1" smtClean="0"/>
              <a:t>MetUM</a:t>
            </a:r>
            <a:r>
              <a:rPr lang="en-GB" altLang="en-US" sz="1800" dirty="0" smtClean="0"/>
              <a:t>-GOML)</a:t>
            </a:r>
          </a:p>
          <a:p>
            <a:pPr marL="252000" indent="-252000"/>
            <a:r>
              <a:rPr lang="en-GB" altLang="en-US" sz="1800" dirty="0" smtClean="0"/>
              <a:t>Driven by ERA-I or </a:t>
            </a:r>
            <a:r>
              <a:rPr lang="en-GB" altLang="en-US" sz="1800" dirty="0" err="1" smtClean="0"/>
              <a:t>MetUM</a:t>
            </a:r>
            <a:r>
              <a:rPr lang="en-GB" altLang="en-US" sz="1800" dirty="0" smtClean="0"/>
              <a:t> analyses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527619" y="4250451"/>
            <a:ext cx="3759200" cy="246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>
              <a:lnSpc>
                <a:spcPct val="100000"/>
              </a:lnSpc>
            </a:pPr>
            <a:r>
              <a:rPr lang="en-GB" altLang="en-US" sz="1800" dirty="0" smtClean="0"/>
              <a:t>200m convection-permitting</a:t>
            </a:r>
          </a:p>
          <a:p>
            <a:pPr marL="252000" indent="-252000">
              <a:lnSpc>
                <a:spcPct val="100000"/>
              </a:lnSpc>
            </a:pPr>
            <a:r>
              <a:rPr lang="en-GB" altLang="en-US" sz="1800" dirty="0" smtClean="0"/>
              <a:t>20 case studies of two days at various locations to coincide with observations</a:t>
            </a:r>
          </a:p>
          <a:p>
            <a:pPr marL="252000" indent="-252000">
              <a:lnSpc>
                <a:spcPct val="100000"/>
              </a:lnSpc>
            </a:pPr>
            <a:r>
              <a:rPr lang="en-GB" altLang="en-US" sz="1800" dirty="0" smtClean="0"/>
              <a:t>Driven by ERA-I or </a:t>
            </a:r>
            <a:r>
              <a:rPr lang="en-GB" altLang="en-US" sz="1800" dirty="0" err="1" smtClean="0"/>
              <a:t>MetUM</a:t>
            </a:r>
            <a:r>
              <a:rPr lang="en-GB" altLang="en-US" sz="1800" dirty="0" smtClean="0"/>
              <a:t> analyses</a:t>
            </a:r>
          </a:p>
          <a:p>
            <a:pPr marL="252000" indent="-252000">
              <a:lnSpc>
                <a:spcPct val="100000"/>
              </a:lnSpc>
            </a:pPr>
            <a:endParaRPr lang="en-GB" alt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0320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79" name="Group 23"/>
          <p:cNvGrpSpPr>
            <a:grpSpLocks/>
          </p:cNvGrpSpPr>
          <p:nvPr/>
        </p:nvGrpSpPr>
        <p:grpSpPr bwMode="auto">
          <a:xfrm>
            <a:off x="76200" y="76199"/>
            <a:ext cx="8991600" cy="1380067"/>
            <a:chOff x="48" y="48"/>
            <a:chExt cx="5664" cy="793"/>
          </a:xfrm>
        </p:grpSpPr>
        <p:sp>
          <p:nvSpPr>
            <p:cNvPr id="96274" name="Rectangle 18"/>
            <p:cNvSpPr>
              <a:spLocks noChangeArrowheads="1"/>
            </p:cNvSpPr>
            <p:nvPr/>
          </p:nvSpPr>
          <p:spPr bwMode="ltGray">
            <a:xfrm>
              <a:off x="48" y="48"/>
              <a:ext cx="5664" cy="7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altLang="en-US" sz="2400">
                <a:solidFill>
                  <a:srgbClr val="8D010F"/>
                </a:solidFill>
                <a:latin typeface="Times" panose="02020603050405020304" pitchFamily="18" charset="0"/>
              </a:endParaRPr>
            </a:p>
          </p:txBody>
        </p:sp>
        <p:pic>
          <p:nvPicPr>
            <p:cNvPr id="96275" name="Picture 19" descr="LeedsUni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278"/>
              <a:ext cx="1433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6278" name="Text Box 22"/>
          <p:cNvSpPr txBox="1">
            <a:spLocks noChangeArrowheads="1"/>
          </p:cNvSpPr>
          <p:nvPr/>
        </p:nvSpPr>
        <p:spPr bwMode="ltGray">
          <a:xfrm>
            <a:off x="211668" y="448331"/>
            <a:ext cx="5401734" cy="738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6000" anchor="b"/>
          <a:lstStyle/>
          <a:p>
            <a:pPr eaLnBrk="0" hangingPunct="0"/>
            <a:r>
              <a:rPr lang="en-GB" altLang="en-US" sz="3200" dirty="0" smtClean="0">
                <a:solidFill>
                  <a:schemeClr val="bg1"/>
                </a:solidFill>
              </a:rPr>
              <a:t>Forecast products for YMC campaign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763926" y="4086225"/>
            <a:ext cx="5022887" cy="242252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altLang="en-US" sz="1800" dirty="0" smtClean="0"/>
              <a:t>Met Office </a:t>
            </a:r>
            <a:r>
              <a:rPr lang="en-US" altLang="en-US" sz="1800" dirty="0" smtClean="0"/>
              <a:t>will </a:t>
            </a:r>
            <a:r>
              <a:rPr lang="en-US" altLang="en-US" sz="1800" dirty="0" smtClean="0"/>
              <a:t>provide </a:t>
            </a:r>
            <a:r>
              <a:rPr lang="en-US" altLang="en-US" sz="1800" dirty="0" smtClean="0"/>
              <a:t>forecast products </a:t>
            </a:r>
            <a:r>
              <a:rPr lang="en-US" altLang="en-US" sz="1800" dirty="0" smtClean="0"/>
              <a:t>for the field </a:t>
            </a:r>
            <a:r>
              <a:rPr lang="en-US" altLang="en-US" sz="1800" dirty="0" smtClean="0"/>
              <a:t>campaign: </a:t>
            </a:r>
            <a:endParaRPr lang="en-US" altLang="en-US" sz="1800" dirty="0" smtClean="0"/>
          </a:p>
          <a:p>
            <a:pPr marL="180000" indent="-180000">
              <a:buFont typeface="Arial" charset="0"/>
              <a:buChar char="•"/>
              <a:defRPr/>
            </a:pPr>
            <a:r>
              <a:rPr lang="en-US" altLang="en-US" sz="1800" dirty="0" smtClean="0"/>
              <a:t>Twice daily global NWP forecasts (~17km)</a:t>
            </a:r>
          </a:p>
          <a:p>
            <a:pPr marL="180000" indent="-180000">
              <a:buFont typeface="Arial" charset="0"/>
              <a:buChar char="•"/>
              <a:defRPr/>
            </a:pPr>
            <a:r>
              <a:rPr lang="en-US" altLang="en-US" sz="1800" dirty="0" smtClean="0"/>
              <a:t>Daily 3-day convective </a:t>
            </a:r>
            <a:r>
              <a:rPr lang="en-US" altLang="en-US" sz="1800" dirty="0" smtClean="0"/>
              <a:t>scale model forecasts </a:t>
            </a:r>
            <a:r>
              <a:rPr lang="en-US" altLang="en-US" sz="1800" dirty="0" smtClean="0"/>
              <a:t>(2 or 4 km) </a:t>
            </a:r>
            <a:endParaRPr lang="en-US" altLang="en-US" sz="1800" dirty="0" smtClean="0"/>
          </a:p>
          <a:p>
            <a:pPr marL="180000" indent="-180000">
              <a:buFont typeface="Arial" charset="0"/>
              <a:buChar char="•"/>
              <a:defRPr/>
            </a:pPr>
            <a:r>
              <a:rPr lang="en-US" altLang="en-US" sz="1800" dirty="0" smtClean="0"/>
              <a:t>Any model diagnostic could be plotted </a:t>
            </a:r>
          </a:p>
          <a:p>
            <a:pPr marL="180000" indent="-180000">
              <a:buFont typeface="Arial" charset="0"/>
              <a:buChar char="•"/>
              <a:defRPr/>
            </a:pPr>
            <a:r>
              <a:rPr lang="en-US" altLang="en-US" sz="1800" dirty="0" smtClean="0"/>
              <a:t>Made </a:t>
            </a:r>
            <a:r>
              <a:rPr lang="en-US" altLang="en-US" sz="1800" dirty="0" smtClean="0"/>
              <a:t>available via ftp</a:t>
            </a:r>
          </a:p>
          <a:p>
            <a:pPr marL="180000" indent="-180000">
              <a:buFont typeface="Arial" charset="0"/>
              <a:buChar char="•"/>
              <a:defRPr/>
            </a:pPr>
            <a:r>
              <a:rPr lang="en-US" altLang="en-US" sz="1800" dirty="0" smtClean="0"/>
              <a:t>Coordination with MSS?</a:t>
            </a:r>
          </a:p>
        </p:txBody>
      </p:sp>
      <p:pic>
        <p:nvPicPr>
          <p:cNvPr id="8" name="Picture 7" descr="http://homepages.see.leeds.ac.uk/~earceb/files/temp/charts/01/Africa.06Z.000_Theta_xsect1000-400_17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70" y="1592263"/>
            <a:ext cx="3319463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tp://homepages.see.leeds.ac.uk/~earceb/files/temp/charts/01/Africa.06Z.003_Cloud_tot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274610"/>
            <a:ext cx="3275013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3922" t="32428" r="62473" b="18093"/>
          <a:stretch/>
        </p:blipFill>
        <p:spPr>
          <a:xfrm>
            <a:off x="4576799" y="1828398"/>
            <a:ext cx="3674066" cy="21659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5283" y="2286000"/>
            <a:ext cx="3115339" cy="15304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3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79" name="Group 23"/>
          <p:cNvGrpSpPr>
            <a:grpSpLocks/>
          </p:cNvGrpSpPr>
          <p:nvPr/>
        </p:nvGrpSpPr>
        <p:grpSpPr bwMode="auto">
          <a:xfrm>
            <a:off x="76200" y="76199"/>
            <a:ext cx="8991600" cy="1380067"/>
            <a:chOff x="48" y="48"/>
            <a:chExt cx="5664" cy="793"/>
          </a:xfrm>
        </p:grpSpPr>
        <p:sp>
          <p:nvSpPr>
            <p:cNvPr id="96274" name="Rectangle 18"/>
            <p:cNvSpPr>
              <a:spLocks noChangeArrowheads="1"/>
            </p:cNvSpPr>
            <p:nvPr/>
          </p:nvSpPr>
          <p:spPr bwMode="ltGray">
            <a:xfrm>
              <a:off x="48" y="48"/>
              <a:ext cx="5664" cy="7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altLang="en-US" sz="2400">
                <a:solidFill>
                  <a:srgbClr val="8D010F"/>
                </a:solidFill>
                <a:latin typeface="Times" panose="02020603050405020304" pitchFamily="18" charset="0"/>
              </a:endParaRPr>
            </a:p>
          </p:txBody>
        </p:sp>
        <p:pic>
          <p:nvPicPr>
            <p:cNvPr id="96275" name="Picture 19" descr="LeedsUni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278"/>
              <a:ext cx="1433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6278" name="Text Box 22"/>
          <p:cNvSpPr txBox="1">
            <a:spLocks noChangeArrowheads="1"/>
          </p:cNvSpPr>
          <p:nvPr/>
        </p:nvSpPr>
        <p:spPr bwMode="ltGray">
          <a:xfrm>
            <a:off x="355600" y="420688"/>
            <a:ext cx="4876800" cy="738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6000" anchor="b"/>
          <a:lstStyle/>
          <a:p>
            <a:pPr eaLnBrk="0" hangingPunct="0">
              <a:spcBef>
                <a:spcPct val="0"/>
              </a:spcBef>
            </a:pPr>
            <a:r>
              <a:rPr lang="en-GB" altLang="en-US" sz="3200" dirty="0" smtClean="0">
                <a:solidFill>
                  <a:srgbClr val="FF0000"/>
                </a:solidFill>
              </a:rPr>
              <a:t>Conclusions and key questions</a:t>
            </a:r>
            <a:endParaRPr lang="en-GB" altLang="en-US" sz="3200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5600" y="1647297"/>
            <a:ext cx="8270240" cy="4525962"/>
          </a:xfrm>
        </p:spPr>
        <p:txBody>
          <a:bodyPr/>
          <a:lstStyle/>
          <a:p>
            <a:r>
              <a:rPr lang="en-GB" altLang="en-US" sz="2000" dirty="0" smtClean="0">
                <a:solidFill>
                  <a:srgbClr val="FF0000"/>
                </a:solidFill>
              </a:rPr>
              <a:t>Are any other groups planning to locate on Java or Christmas Island?</a:t>
            </a:r>
          </a:p>
          <a:p>
            <a:r>
              <a:rPr lang="en-GB" altLang="en-US" sz="2000" dirty="0" smtClean="0">
                <a:solidFill>
                  <a:srgbClr val="FF0000"/>
                </a:solidFill>
              </a:rPr>
              <a:t>We would like to visit potential ground sites in Jan/Feb 2017</a:t>
            </a:r>
          </a:p>
          <a:p>
            <a:endParaRPr lang="en-GB" altLang="en-US" sz="2000" dirty="0">
              <a:solidFill>
                <a:srgbClr val="FF0000"/>
              </a:solidFill>
            </a:endParaRPr>
          </a:p>
          <a:p>
            <a:r>
              <a:rPr lang="en-GB" altLang="en-US" sz="2000" dirty="0" smtClean="0">
                <a:solidFill>
                  <a:srgbClr val="FF0000"/>
                </a:solidFill>
              </a:rPr>
              <a:t>We are keen to collaborate and co-locate our instrumentation with other groups. Plan is flexible to avoid instrument duplication </a:t>
            </a:r>
            <a:r>
              <a:rPr lang="en-GB" altLang="en-US" sz="2000" dirty="0" err="1" smtClean="0">
                <a:solidFill>
                  <a:srgbClr val="FF0000"/>
                </a:solidFill>
              </a:rPr>
              <a:t>etc</a:t>
            </a:r>
            <a:endParaRPr lang="en-GB" altLang="en-US" sz="2000" dirty="0" smtClean="0">
              <a:solidFill>
                <a:srgbClr val="FF0000"/>
              </a:solidFill>
            </a:endParaRPr>
          </a:p>
          <a:p>
            <a:endParaRPr lang="en-GB" altLang="en-US" sz="2000" dirty="0">
              <a:solidFill>
                <a:srgbClr val="FF0000"/>
              </a:solidFill>
            </a:endParaRPr>
          </a:p>
          <a:p>
            <a:r>
              <a:rPr lang="en-GB" altLang="en-US" sz="2000" dirty="0" smtClean="0">
                <a:solidFill>
                  <a:srgbClr val="FF0000"/>
                </a:solidFill>
              </a:rPr>
              <a:t>We will require assistance with:</a:t>
            </a:r>
          </a:p>
          <a:p>
            <a:pPr lvl="1"/>
            <a:r>
              <a:rPr lang="en-GB" altLang="en-US" sz="1600" dirty="0">
                <a:solidFill>
                  <a:srgbClr val="FF0000"/>
                </a:solidFill>
              </a:rPr>
              <a:t>L</a:t>
            </a:r>
            <a:r>
              <a:rPr lang="en-GB" altLang="en-US" sz="1600" dirty="0" smtClean="0">
                <a:solidFill>
                  <a:srgbClr val="FF0000"/>
                </a:solidFill>
              </a:rPr>
              <a:t>ocating ground sites on Java and Xmas Island</a:t>
            </a:r>
          </a:p>
          <a:p>
            <a:pPr lvl="1"/>
            <a:r>
              <a:rPr lang="en-GB" altLang="en-US" sz="1600" dirty="0" smtClean="0">
                <a:solidFill>
                  <a:srgbClr val="FF0000"/>
                </a:solidFill>
              </a:rPr>
              <a:t>Obtaining research permits and flight permissions for aircraft</a:t>
            </a:r>
          </a:p>
          <a:p>
            <a:r>
              <a:rPr lang="en-GB" altLang="en-US" sz="2000" dirty="0" smtClean="0">
                <a:solidFill>
                  <a:srgbClr val="FF0000"/>
                </a:solidFill>
              </a:rPr>
              <a:t>Cut off is April 2018 – look to Malaysia or possibly Australia</a:t>
            </a:r>
          </a:p>
          <a:p>
            <a:endParaRPr lang="en-GB" altLang="en-US" sz="2000" dirty="0"/>
          </a:p>
          <a:p>
            <a:endParaRPr lang="en-GB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38420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70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285067" y="3621088"/>
            <a:ext cx="2294467" cy="5275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en-US" sz="3200" dirty="0" smtClean="0"/>
              <a:t>Thank you</a:t>
            </a:r>
          </a:p>
        </p:txBody>
      </p:sp>
      <p:grpSp>
        <p:nvGrpSpPr>
          <p:cNvPr id="96279" name="Group 23"/>
          <p:cNvGrpSpPr>
            <a:grpSpLocks/>
          </p:cNvGrpSpPr>
          <p:nvPr/>
        </p:nvGrpSpPr>
        <p:grpSpPr bwMode="auto">
          <a:xfrm>
            <a:off x="76200" y="76199"/>
            <a:ext cx="8991600" cy="1380067"/>
            <a:chOff x="48" y="48"/>
            <a:chExt cx="5664" cy="793"/>
          </a:xfrm>
        </p:grpSpPr>
        <p:sp>
          <p:nvSpPr>
            <p:cNvPr id="96274" name="Rectangle 18"/>
            <p:cNvSpPr>
              <a:spLocks noChangeArrowheads="1"/>
            </p:cNvSpPr>
            <p:nvPr/>
          </p:nvSpPr>
          <p:spPr bwMode="ltGray">
            <a:xfrm>
              <a:off x="48" y="48"/>
              <a:ext cx="5664" cy="7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altLang="en-US" sz="2400">
                <a:solidFill>
                  <a:srgbClr val="8D010F"/>
                </a:solidFill>
                <a:latin typeface="Times" panose="02020603050405020304" pitchFamily="18" charset="0"/>
              </a:endParaRPr>
            </a:p>
          </p:txBody>
        </p:sp>
        <p:pic>
          <p:nvPicPr>
            <p:cNvPr id="96275" name="Picture 19" descr="LeedsUni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278"/>
              <a:ext cx="1433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151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70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55600" y="1665288"/>
            <a:ext cx="8229600" cy="4887912"/>
          </a:xfrm>
        </p:spPr>
        <p:txBody>
          <a:bodyPr>
            <a:normAutofit fontScale="92500" lnSpcReduction="20000"/>
          </a:bodyPr>
          <a:lstStyle/>
          <a:p>
            <a:r>
              <a:rPr lang="en-GB" altLang="en-US" dirty="0" smtClean="0"/>
              <a:t>Proposal for 5 year </a:t>
            </a:r>
            <a:r>
              <a:rPr lang="en-GB" altLang="en-US" dirty="0" smtClean="0"/>
              <a:t>£3.7 million ($5.6 million USD)</a:t>
            </a:r>
            <a:r>
              <a:rPr lang="en-GB" altLang="en-US" dirty="0" smtClean="0"/>
              <a:t> project, with observations Jan-Feb 2019</a:t>
            </a:r>
          </a:p>
          <a:p>
            <a:pPr marL="0" indent="0">
              <a:buNone/>
            </a:pPr>
            <a:endParaRPr lang="en-GB" altLang="en-US" dirty="0" smtClean="0"/>
          </a:p>
          <a:p>
            <a:r>
              <a:rPr lang="en-GB" altLang="en-US" dirty="0" smtClean="0"/>
              <a:t>Current status of proposal:</a:t>
            </a:r>
          </a:p>
          <a:p>
            <a:pPr lvl="1" indent="-342900"/>
            <a:r>
              <a:rPr lang="en-GB" altLang="en-US" dirty="0" smtClean="0"/>
              <a:t>Outline proposal submitted in March 2015: successful </a:t>
            </a:r>
          </a:p>
          <a:p>
            <a:pPr lvl="1" indent="-342900"/>
            <a:r>
              <a:rPr lang="en-GB" altLang="en-US" dirty="0" smtClean="0"/>
              <a:t>Full proposal submitted Nov 2015: outcome expected July 2016</a:t>
            </a:r>
          </a:p>
          <a:p>
            <a:pPr lvl="1" indent="-342900"/>
            <a:r>
              <a:rPr lang="en-GB" altLang="en-US" dirty="0" smtClean="0">
                <a:solidFill>
                  <a:srgbClr val="FF0000"/>
                </a:solidFill>
              </a:rPr>
              <a:t>Average success rate 30-50%</a:t>
            </a:r>
          </a:p>
          <a:p>
            <a:pPr lvl="1" indent="-342900"/>
            <a:r>
              <a:rPr lang="en-GB" altLang="en-US" dirty="0" smtClean="0"/>
              <a:t>Subsequent opportunities to submit a revised project (modelling)</a:t>
            </a:r>
          </a:p>
          <a:p>
            <a:pPr marL="400050" lvl="1" indent="0">
              <a:buNone/>
            </a:pPr>
            <a:endParaRPr lang="en-GB" altLang="en-US" dirty="0"/>
          </a:p>
          <a:p>
            <a:r>
              <a:rPr lang="en-GB" altLang="en-US" dirty="0" smtClean="0"/>
              <a:t>This talk contains:</a:t>
            </a:r>
          </a:p>
          <a:p>
            <a:pPr lvl="1"/>
            <a:r>
              <a:rPr lang="en-GB" altLang="en-US" dirty="0" smtClean="0"/>
              <a:t>Science objectives</a:t>
            </a:r>
          </a:p>
          <a:p>
            <a:pPr lvl="1"/>
            <a:r>
              <a:rPr lang="en-GB" altLang="en-US" dirty="0" smtClean="0"/>
              <a:t>Ground and ocean instrumentation overview</a:t>
            </a:r>
          </a:p>
          <a:p>
            <a:pPr lvl="1"/>
            <a:r>
              <a:rPr lang="en-GB" altLang="en-US" dirty="0" smtClean="0"/>
              <a:t>Aircraft campaign overview</a:t>
            </a:r>
          </a:p>
          <a:p>
            <a:pPr lvl="1"/>
            <a:r>
              <a:rPr lang="en-GB" altLang="en-US" dirty="0" smtClean="0"/>
              <a:t>Modelling strategy</a:t>
            </a:r>
          </a:p>
          <a:p>
            <a:pPr lvl="1"/>
            <a:r>
              <a:rPr lang="en-GB" altLang="en-US" dirty="0" smtClean="0"/>
              <a:t>Key questions</a:t>
            </a:r>
            <a:endParaRPr lang="en-GB" altLang="en-US" dirty="0" smtClean="0"/>
          </a:p>
          <a:p>
            <a:endParaRPr lang="en-GB" altLang="en-US" dirty="0" smtClean="0">
              <a:solidFill>
                <a:srgbClr val="FF0000"/>
              </a:solidFill>
            </a:endParaRPr>
          </a:p>
        </p:txBody>
      </p:sp>
      <p:grpSp>
        <p:nvGrpSpPr>
          <p:cNvPr id="96279" name="Group 23"/>
          <p:cNvGrpSpPr>
            <a:grpSpLocks/>
          </p:cNvGrpSpPr>
          <p:nvPr/>
        </p:nvGrpSpPr>
        <p:grpSpPr bwMode="auto">
          <a:xfrm>
            <a:off x="76200" y="76199"/>
            <a:ext cx="8991600" cy="1380067"/>
            <a:chOff x="48" y="48"/>
            <a:chExt cx="5664" cy="793"/>
          </a:xfrm>
        </p:grpSpPr>
        <p:sp>
          <p:nvSpPr>
            <p:cNvPr id="96274" name="Rectangle 18"/>
            <p:cNvSpPr>
              <a:spLocks noChangeArrowheads="1"/>
            </p:cNvSpPr>
            <p:nvPr/>
          </p:nvSpPr>
          <p:spPr bwMode="ltGray">
            <a:xfrm>
              <a:off x="48" y="48"/>
              <a:ext cx="5664" cy="7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altLang="en-US" sz="2400">
                <a:solidFill>
                  <a:srgbClr val="8D010F"/>
                </a:solidFill>
                <a:latin typeface="Times" panose="02020603050405020304" pitchFamily="18" charset="0"/>
              </a:endParaRPr>
            </a:p>
          </p:txBody>
        </p:sp>
        <p:pic>
          <p:nvPicPr>
            <p:cNvPr id="96275" name="Picture 19" descr="LeedsUni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278"/>
              <a:ext cx="1433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6278" name="Text Box 22"/>
          <p:cNvSpPr txBox="1">
            <a:spLocks noChangeArrowheads="1"/>
          </p:cNvSpPr>
          <p:nvPr/>
        </p:nvSpPr>
        <p:spPr bwMode="ltGray">
          <a:xfrm>
            <a:off x="355600" y="420688"/>
            <a:ext cx="4876800" cy="738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6000" anchor="b"/>
          <a:lstStyle/>
          <a:p>
            <a:pPr eaLnBrk="0" hangingPunct="0">
              <a:spcBef>
                <a:spcPct val="0"/>
              </a:spcBef>
            </a:pPr>
            <a:r>
              <a:rPr lang="en-GB" altLang="en-US" sz="3200" dirty="0" smtClean="0">
                <a:solidFill>
                  <a:schemeClr val="bg1"/>
                </a:solidFill>
              </a:rPr>
              <a:t>Introduction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3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79" name="Group 23"/>
          <p:cNvGrpSpPr>
            <a:grpSpLocks/>
          </p:cNvGrpSpPr>
          <p:nvPr/>
        </p:nvGrpSpPr>
        <p:grpSpPr bwMode="auto">
          <a:xfrm>
            <a:off x="76200" y="76199"/>
            <a:ext cx="8991600" cy="1380067"/>
            <a:chOff x="48" y="48"/>
            <a:chExt cx="5664" cy="793"/>
          </a:xfrm>
        </p:grpSpPr>
        <p:sp>
          <p:nvSpPr>
            <p:cNvPr id="96274" name="Rectangle 18"/>
            <p:cNvSpPr>
              <a:spLocks noChangeArrowheads="1"/>
            </p:cNvSpPr>
            <p:nvPr/>
          </p:nvSpPr>
          <p:spPr bwMode="ltGray">
            <a:xfrm>
              <a:off x="48" y="48"/>
              <a:ext cx="5664" cy="7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altLang="en-US" sz="2400">
                <a:solidFill>
                  <a:srgbClr val="8D010F"/>
                </a:solidFill>
                <a:latin typeface="Times" panose="02020603050405020304" pitchFamily="18" charset="0"/>
              </a:endParaRPr>
            </a:p>
          </p:txBody>
        </p:sp>
        <p:pic>
          <p:nvPicPr>
            <p:cNvPr id="96275" name="Picture 19" descr="LeedsUni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278"/>
              <a:ext cx="1433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6278" name="Text Box 22"/>
          <p:cNvSpPr txBox="1">
            <a:spLocks noChangeArrowheads="1"/>
          </p:cNvSpPr>
          <p:nvPr/>
        </p:nvSpPr>
        <p:spPr bwMode="ltGray">
          <a:xfrm>
            <a:off x="355600" y="420688"/>
            <a:ext cx="4876800" cy="738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6000" anchor="b"/>
          <a:lstStyle/>
          <a:p>
            <a:pPr eaLnBrk="0" hangingPunct="0">
              <a:spcBef>
                <a:spcPct val="0"/>
              </a:spcBef>
            </a:pPr>
            <a:r>
              <a:rPr lang="en-GB" altLang="en-US" sz="3200" dirty="0" smtClean="0">
                <a:solidFill>
                  <a:srgbClr val="FF0000"/>
                </a:solidFill>
              </a:rPr>
              <a:t>Science objectives</a:t>
            </a:r>
            <a:endParaRPr lang="en-GB" altLang="en-US" sz="3200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5600" y="1647297"/>
            <a:ext cx="8270240" cy="4525962"/>
          </a:xfrm>
        </p:spPr>
        <p:txBody>
          <a:bodyPr/>
          <a:lstStyle/>
          <a:p>
            <a:r>
              <a:rPr lang="en-US" altLang="en-US" sz="2000" dirty="0" smtClean="0">
                <a:solidFill>
                  <a:srgbClr val="FF0000"/>
                </a:solidFill>
              </a:rPr>
              <a:t>Joint </a:t>
            </a:r>
            <a:r>
              <a:rPr lang="en-US" altLang="en-US" sz="2000" dirty="0" err="1" smtClean="0">
                <a:solidFill>
                  <a:srgbClr val="FF0000"/>
                </a:solidFill>
              </a:rPr>
              <a:t>MetOffice</a:t>
            </a:r>
            <a:r>
              <a:rPr lang="en-US" altLang="en-US" sz="2000" dirty="0" smtClean="0">
                <a:solidFill>
                  <a:srgbClr val="FF0000"/>
                </a:solidFill>
              </a:rPr>
              <a:t>–UK University science objective is to </a:t>
            </a:r>
            <a:r>
              <a:rPr lang="en-GB" altLang="en-US" sz="2000" dirty="0" smtClean="0">
                <a:solidFill>
                  <a:srgbClr val="FF0000"/>
                </a:solidFill>
              </a:rPr>
              <a:t>understand the diurnal evolution of the boundary layer, convection initiation and the dynamics of storm development and their offshore propagation</a:t>
            </a:r>
          </a:p>
          <a:p>
            <a:r>
              <a:rPr lang="en-GB" altLang="en-US" sz="2000" dirty="0" smtClean="0">
                <a:solidFill>
                  <a:srgbClr val="FF0000"/>
                </a:solidFill>
              </a:rPr>
              <a:t>FAAM Bae146 aircraft (~1 month), longer term deployment of ground instrumentation (~1+ year) </a:t>
            </a:r>
          </a:p>
          <a:p>
            <a:r>
              <a:rPr lang="en-GB" altLang="en-US" sz="2000" dirty="0" smtClean="0">
                <a:solidFill>
                  <a:srgbClr val="FF0000"/>
                </a:solidFill>
              </a:rPr>
              <a:t>Highly dependant on local sites and permissions (and grant success)</a:t>
            </a:r>
          </a:p>
          <a:p>
            <a:r>
              <a:rPr lang="en-GB" altLang="en-US" sz="2000" dirty="0" smtClean="0">
                <a:solidFill>
                  <a:srgbClr val="FF0000"/>
                </a:solidFill>
              </a:rPr>
              <a:t>Currently dates and location are flexible – extremely keen to co-locate with other groups</a:t>
            </a:r>
          </a:p>
          <a:p>
            <a:r>
              <a:rPr lang="en-GB" altLang="en-US" sz="2000" dirty="0" smtClean="0">
                <a:solidFill>
                  <a:srgbClr val="FF0000"/>
                </a:solidFill>
              </a:rPr>
              <a:t>Plans for high-resolution modelling studies</a:t>
            </a:r>
          </a:p>
          <a:p>
            <a:r>
              <a:rPr lang="en-GB" altLang="en-US" sz="2000" dirty="0" smtClean="0">
                <a:solidFill>
                  <a:srgbClr val="FF0000"/>
                </a:solidFill>
              </a:rPr>
              <a:t>Met Office are able to provide model forecast products for YMC</a:t>
            </a:r>
          </a:p>
        </p:txBody>
      </p:sp>
    </p:spTree>
    <p:extLst>
      <p:ext uri="{BB962C8B-B14F-4D97-AF65-F5344CB8AC3E}">
        <p14:creationId xmlns:p14="http://schemas.microsoft.com/office/powerpoint/2010/main" val="94294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79" name="Group 23"/>
          <p:cNvGrpSpPr>
            <a:grpSpLocks/>
          </p:cNvGrpSpPr>
          <p:nvPr/>
        </p:nvGrpSpPr>
        <p:grpSpPr bwMode="auto">
          <a:xfrm>
            <a:off x="76200" y="76199"/>
            <a:ext cx="8991600" cy="1380067"/>
            <a:chOff x="48" y="48"/>
            <a:chExt cx="5664" cy="793"/>
          </a:xfrm>
        </p:grpSpPr>
        <p:sp>
          <p:nvSpPr>
            <p:cNvPr id="96274" name="Rectangle 18"/>
            <p:cNvSpPr>
              <a:spLocks noChangeArrowheads="1"/>
            </p:cNvSpPr>
            <p:nvPr/>
          </p:nvSpPr>
          <p:spPr bwMode="ltGray">
            <a:xfrm>
              <a:off x="48" y="48"/>
              <a:ext cx="5664" cy="7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altLang="en-US" sz="2400">
                <a:solidFill>
                  <a:srgbClr val="8D010F"/>
                </a:solidFill>
                <a:latin typeface="Times" panose="02020603050405020304" pitchFamily="18" charset="0"/>
              </a:endParaRPr>
            </a:p>
          </p:txBody>
        </p:sp>
        <p:pic>
          <p:nvPicPr>
            <p:cNvPr id="96275" name="Picture 19" descr="LeedsUni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278"/>
              <a:ext cx="1433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6278" name="Text Box 22"/>
          <p:cNvSpPr txBox="1">
            <a:spLocks noChangeArrowheads="1"/>
          </p:cNvSpPr>
          <p:nvPr/>
        </p:nvSpPr>
        <p:spPr bwMode="ltGray">
          <a:xfrm>
            <a:off x="355600" y="420688"/>
            <a:ext cx="4876800" cy="738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6000" anchor="b"/>
          <a:lstStyle/>
          <a:p>
            <a:pPr eaLnBrk="0" hangingPunct="0">
              <a:spcBef>
                <a:spcPct val="0"/>
              </a:spcBef>
            </a:pPr>
            <a:r>
              <a:rPr lang="en-GB" altLang="en-US" sz="3200" dirty="0" smtClean="0">
                <a:solidFill>
                  <a:schemeClr val="bg1"/>
                </a:solidFill>
              </a:rPr>
              <a:t>Field campaign overview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3922" t="32428" r="62473" b="18093"/>
          <a:stretch/>
        </p:blipFill>
        <p:spPr>
          <a:xfrm>
            <a:off x="735824" y="1837804"/>
            <a:ext cx="3293841" cy="1941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119" y="1810970"/>
            <a:ext cx="4548872" cy="414352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30" name="Rectangle 29"/>
          <p:cNvSpPr/>
          <p:nvPr/>
        </p:nvSpPr>
        <p:spPr>
          <a:xfrm>
            <a:off x="1558064" y="3053136"/>
            <a:ext cx="406204" cy="3189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1993425" y="3259667"/>
            <a:ext cx="2500694" cy="623067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34999" y="1446986"/>
            <a:ext cx="77893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</a:rPr>
              <a:t>Field campaign to take place 15 Jan – 1 March 2019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 rot="1251995">
            <a:off x="4556281" y="3881554"/>
            <a:ext cx="2179270" cy="586596"/>
          </a:xfrm>
          <a:prstGeom prst="rect">
            <a:avLst/>
          </a:prstGeom>
          <a:solidFill>
            <a:schemeClr val="accent5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6235364" y="4280823"/>
            <a:ext cx="1670409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R/V Investigator?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7916" r="10921" b="4420"/>
          <a:stretch>
            <a:fillRect/>
          </a:stretch>
        </p:blipFill>
        <p:spPr bwMode="auto">
          <a:xfrm>
            <a:off x="606910" y="3882734"/>
            <a:ext cx="3551668" cy="279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33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18"/>
          <p:cNvSpPr>
            <a:spLocks noChangeArrowheads="1"/>
          </p:cNvSpPr>
          <p:nvPr/>
        </p:nvSpPr>
        <p:spPr bwMode="ltGray">
          <a:xfrm>
            <a:off x="63955" y="57845"/>
            <a:ext cx="8991600" cy="13800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" panose="02020603050405020304" pitchFamily="18" charset="0"/>
            </a:endParaRPr>
          </a:p>
        </p:txBody>
      </p:sp>
      <p:pic>
        <p:nvPicPr>
          <p:cNvPr id="68" name="Picture 19" descr="LeedsUni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663" y="510235"/>
            <a:ext cx="2274888" cy="71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8170" y="4189725"/>
            <a:ext cx="406400" cy="939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59632" y="4310080"/>
            <a:ext cx="5760640" cy="445829"/>
          </a:xfrm>
          <a:prstGeom prst="rect">
            <a:avLst/>
          </a:prstGeom>
          <a:solidFill>
            <a:schemeClr val="accent4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691680" y="4790458"/>
            <a:ext cx="4896544" cy="445829"/>
          </a:xfrm>
          <a:prstGeom prst="rect">
            <a:avLst/>
          </a:prstGeom>
          <a:solidFill>
            <a:schemeClr val="accent4">
              <a:lumMod val="75000"/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3" name="Group 21"/>
          <p:cNvGrpSpPr/>
          <p:nvPr/>
        </p:nvGrpSpPr>
        <p:grpSpPr>
          <a:xfrm>
            <a:off x="1043608" y="3212976"/>
            <a:ext cx="1281047" cy="958813"/>
            <a:chOff x="2597964" y="2377756"/>
            <a:chExt cx="810918" cy="84836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7964" y="2377756"/>
              <a:ext cx="289926" cy="840786"/>
            </a:xfrm>
            <a:prstGeom prst="rect">
              <a:avLst/>
            </a:prstGeom>
            <a:noFill/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8460" y="2381546"/>
              <a:ext cx="289926" cy="840786"/>
            </a:xfrm>
            <a:prstGeom prst="rect">
              <a:avLst/>
            </a:prstGeom>
            <a:noFill/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18956" y="2385336"/>
              <a:ext cx="289926" cy="840786"/>
            </a:xfrm>
            <a:prstGeom prst="rect">
              <a:avLst/>
            </a:prstGeom>
            <a:noFill/>
          </p:spPr>
        </p:pic>
      </p:grpSp>
      <p:sp>
        <p:nvSpPr>
          <p:cNvPr id="11" name="Freeform 10"/>
          <p:cNvSpPr/>
          <p:nvPr/>
        </p:nvSpPr>
        <p:spPr>
          <a:xfrm>
            <a:off x="3916742" y="4140896"/>
            <a:ext cx="1108097" cy="118833"/>
          </a:xfrm>
          <a:custGeom>
            <a:avLst/>
            <a:gdLst>
              <a:gd name="connsiteX0" fmla="*/ 981 w 3365947"/>
              <a:gd name="connsiteY0" fmla="*/ 615420 h 615420"/>
              <a:gd name="connsiteX1" fmla="*/ 27168 w 3365947"/>
              <a:gd name="connsiteY1" fmla="*/ 340445 h 615420"/>
              <a:gd name="connsiteX2" fmla="*/ 53355 w 3365947"/>
              <a:gd name="connsiteY2" fmla="*/ 301163 h 615420"/>
              <a:gd name="connsiteX3" fmla="*/ 105728 w 3365947"/>
              <a:gd name="connsiteY3" fmla="*/ 235693 h 615420"/>
              <a:gd name="connsiteX4" fmla="*/ 145007 w 3365947"/>
              <a:gd name="connsiteY4" fmla="*/ 196410 h 615420"/>
              <a:gd name="connsiteX5" fmla="*/ 236660 w 3365947"/>
              <a:gd name="connsiteY5" fmla="*/ 183316 h 615420"/>
              <a:gd name="connsiteX6" fmla="*/ 433059 w 3365947"/>
              <a:gd name="connsiteY6" fmla="*/ 196410 h 615420"/>
              <a:gd name="connsiteX7" fmla="*/ 459245 w 3365947"/>
              <a:gd name="connsiteY7" fmla="*/ 222599 h 615420"/>
              <a:gd name="connsiteX8" fmla="*/ 537805 w 3365947"/>
              <a:gd name="connsiteY8" fmla="*/ 274975 h 615420"/>
              <a:gd name="connsiteX9" fmla="*/ 668737 w 3365947"/>
              <a:gd name="connsiteY9" fmla="*/ 432103 h 615420"/>
              <a:gd name="connsiteX10" fmla="*/ 708017 w 3365947"/>
              <a:gd name="connsiteY10" fmla="*/ 471385 h 615420"/>
              <a:gd name="connsiteX11" fmla="*/ 747297 w 3365947"/>
              <a:gd name="connsiteY11" fmla="*/ 510667 h 615420"/>
              <a:gd name="connsiteX12" fmla="*/ 812763 w 3365947"/>
              <a:gd name="connsiteY12" fmla="*/ 576137 h 615420"/>
              <a:gd name="connsiteX13" fmla="*/ 878229 w 3365947"/>
              <a:gd name="connsiteY13" fmla="*/ 615420 h 615420"/>
              <a:gd name="connsiteX14" fmla="*/ 1035348 w 3365947"/>
              <a:gd name="connsiteY14" fmla="*/ 602326 h 615420"/>
              <a:gd name="connsiteX15" fmla="*/ 1061535 w 3365947"/>
              <a:gd name="connsiteY15" fmla="*/ 576137 h 615420"/>
              <a:gd name="connsiteX16" fmla="*/ 1127001 w 3365947"/>
              <a:gd name="connsiteY16" fmla="*/ 484479 h 615420"/>
              <a:gd name="connsiteX17" fmla="*/ 1140094 w 3365947"/>
              <a:gd name="connsiteY17" fmla="*/ 445197 h 615420"/>
              <a:gd name="connsiteX18" fmla="*/ 1166281 w 3365947"/>
              <a:gd name="connsiteY18" fmla="*/ 379727 h 615420"/>
              <a:gd name="connsiteX19" fmla="*/ 1192467 w 3365947"/>
              <a:gd name="connsiteY19" fmla="*/ 301163 h 615420"/>
              <a:gd name="connsiteX20" fmla="*/ 1271027 w 3365947"/>
              <a:gd name="connsiteY20" fmla="*/ 157128 h 615420"/>
              <a:gd name="connsiteX21" fmla="*/ 1284120 w 3365947"/>
              <a:gd name="connsiteY21" fmla="*/ 117846 h 615420"/>
              <a:gd name="connsiteX22" fmla="*/ 1401959 w 3365947"/>
              <a:gd name="connsiteY22" fmla="*/ 52376 h 615420"/>
              <a:gd name="connsiteX23" fmla="*/ 1532892 w 3365947"/>
              <a:gd name="connsiteY23" fmla="*/ 65470 h 615420"/>
              <a:gd name="connsiteX24" fmla="*/ 1572172 w 3365947"/>
              <a:gd name="connsiteY24" fmla="*/ 91658 h 615420"/>
              <a:gd name="connsiteX25" fmla="*/ 1676918 w 3365947"/>
              <a:gd name="connsiteY25" fmla="*/ 157128 h 615420"/>
              <a:gd name="connsiteX26" fmla="*/ 1742384 w 3365947"/>
              <a:gd name="connsiteY26" fmla="*/ 222599 h 615420"/>
              <a:gd name="connsiteX27" fmla="*/ 1781664 w 3365947"/>
              <a:gd name="connsiteY27" fmla="*/ 261881 h 615420"/>
              <a:gd name="connsiteX28" fmla="*/ 1807850 w 3365947"/>
              <a:gd name="connsiteY28" fmla="*/ 301163 h 615420"/>
              <a:gd name="connsiteX29" fmla="*/ 1847130 w 3365947"/>
              <a:gd name="connsiteY29" fmla="*/ 340445 h 615420"/>
              <a:gd name="connsiteX30" fmla="*/ 1886410 w 3365947"/>
              <a:gd name="connsiteY30" fmla="*/ 405915 h 615420"/>
              <a:gd name="connsiteX31" fmla="*/ 1925690 w 3365947"/>
              <a:gd name="connsiteY31" fmla="*/ 445197 h 615420"/>
              <a:gd name="connsiteX32" fmla="*/ 1951876 w 3365947"/>
              <a:gd name="connsiteY32" fmla="*/ 484479 h 615420"/>
              <a:gd name="connsiteX33" fmla="*/ 2043529 w 3365947"/>
              <a:gd name="connsiteY33" fmla="*/ 563043 h 615420"/>
              <a:gd name="connsiteX34" fmla="*/ 2082809 w 3365947"/>
              <a:gd name="connsiteY34" fmla="*/ 589231 h 615420"/>
              <a:gd name="connsiteX35" fmla="*/ 2135182 w 3365947"/>
              <a:gd name="connsiteY35" fmla="*/ 602326 h 615420"/>
              <a:gd name="connsiteX36" fmla="*/ 2292301 w 3365947"/>
              <a:gd name="connsiteY36" fmla="*/ 589231 h 615420"/>
              <a:gd name="connsiteX37" fmla="*/ 2370860 w 3365947"/>
              <a:gd name="connsiteY37" fmla="*/ 484479 h 615420"/>
              <a:gd name="connsiteX38" fmla="*/ 2423233 w 3365947"/>
              <a:gd name="connsiteY38" fmla="*/ 366633 h 615420"/>
              <a:gd name="connsiteX39" fmla="*/ 2449420 w 3365947"/>
              <a:gd name="connsiteY39" fmla="*/ 288069 h 615420"/>
              <a:gd name="connsiteX40" fmla="*/ 2514886 w 3365947"/>
              <a:gd name="connsiteY40" fmla="*/ 209505 h 615420"/>
              <a:gd name="connsiteX41" fmla="*/ 2580352 w 3365947"/>
              <a:gd name="connsiteY41" fmla="*/ 117846 h 615420"/>
              <a:gd name="connsiteX42" fmla="*/ 2645818 w 3365947"/>
              <a:gd name="connsiteY42" fmla="*/ 26188 h 615420"/>
              <a:gd name="connsiteX43" fmla="*/ 2711285 w 3365947"/>
              <a:gd name="connsiteY43" fmla="*/ 13094 h 615420"/>
              <a:gd name="connsiteX44" fmla="*/ 2750564 w 3365947"/>
              <a:gd name="connsiteY44" fmla="*/ 0 h 615420"/>
              <a:gd name="connsiteX45" fmla="*/ 2933870 w 3365947"/>
              <a:gd name="connsiteY45" fmla="*/ 13094 h 615420"/>
              <a:gd name="connsiteX46" fmla="*/ 3012430 w 3365947"/>
              <a:gd name="connsiteY46" fmla="*/ 39282 h 615420"/>
              <a:gd name="connsiteX47" fmla="*/ 3077896 w 3365947"/>
              <a:gd name="connsiteY47" fmla="*/ 104752 h 615420"/>
              <a:gd name="connsiteX48" fmla="*/ 3104082 w 3365947"/>
              <a:gd name="connsiteY48" fmla="*/ 144034 h 615420"/>
              <a:gd name="connsiteX49" fmla="*/ 3143362 w 3365947"/>
              <a:gd name="connsiteY49" fmla="*/ 183316 h 615420"/>
              <a:gd name="connsiteX50" fmla="*/ 3169549 w 3365947"/>
              <a:gd name="connsiteY50" fmla="*/ 222599 h 615420"/>
              <a:gd name="connsiteX51" fmla="*/ 3208828 w 3365947"/>
              <a:gd name="connsiteY51" fmla="*/ 248787 h 615420"/>
              <a:gd name="connsiteX52" fmla="*/ 3274295 w 3365947"/>
              <a:gd name="connsiteY52" fmla="*/ 353539 h 615420"/>
              <a:gd name="connsiteX53" fmla="*/ 3326668 w 3365947"/>
              <a:gd name="connsiteY53" fmla="*/ 392821 h 615420"/>
              <a:gd name="connsiteX54" fmla="*/ 3365947 w 3365947"/>
              <a:gd name="connsiteY54" fmla="*/ 458291 h 61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65947" h="615420">
                <a:moveTo>
                  <a:pt x="981" y="615420"/>
                </a:moveTo>
                <a:cubicBezTo>
                  <a:pt x="1308" y="609526"/>
                  <a:pt x="-8432" y="411649"/>
                  <a:pt x="27168" y="340445"/>
                </a:cubicBezTo>
                <a:cubicBezTo>
                  <a:pt x="34205" y="326369"/>
                  <a:pt x="44626" y="314257"/>
                  <a:pt x="53355" y="301163"/>
                </a:cubicBezTo>
                <a:cubicBezTo>
                  <a:pt x="74849" y="236675"/>
                  <a:pt x="51059" y="281254"/>
                  <a:pt x="105728" y="235693"/>
                </a:cubicBezTo>
                <a:cubicBezTo>
                  <a:pt x="119953" y="223838"/>
                  <a:pt x="127814" y="203288"/>
                  <a:pt x="145007" y="196410"/>
                </a:cubicBezTo>
                <a:cubicBezTo>
                  <a:pt x="173661" y="184948"/>
                  <a:pt x="206109" y="187681"/>
                  <a:pt x="236660" y="183316"/>
                </a:cubicBezTo>
                <a:cubicBezTo>
                  <a:pt x="302126" y="187681"/>
                  <a:pt x="368446" y="185007"/>
                  <a:pt x="433059" y="196410"/>
                </a:cubicBezTo>
                <a:cubicBezTo>
                  <a:pt x="445216" y="198556"/>
                  <a:pt x="449369" y="215192"/>
                  <a:pt x="459245" y="222599"/>
                </a:cubicBezTo>
                <a:cubicBezTo>
                  <a:pt x="484423" y="241484"/>
                  <a:pt x="537805" y="274975"/>
                  <a:pt x="537805" y="274975"/>
                </a:cubicBezTo>
                <a:cubicBezTo>
                  <a:pt x="610719" y="384353"/>
                  <a:pt x="567924" y="331284"/>
                  <a:pt x="668737" y="432103"/>
                </a:cubicBezTo>
                <a:lnTo>
                  <a:pt x="708017" y="471385"/>
                </a:lnTo>
                <a:cubicBezTo>
                  <a:pt x="721110" y="484479"/>
                  <a:pt x="737026" y="495259"/>
                  <a:pt x="747297" y="510667"/>
                </a:cubicBezTo>
                <a:cubicBezTo>
                  <a:pt x="792188" y="578009"/>
                  <a:pt x="750413" y="526254"/>
                  <a:pt x="812763" y="576137"/>
                </a:cubicBezTo>
                <a:cubicBezTo>
                  <a:pt x="864115" y="617221"/>
                  <a:pt x="810015" y="592680"/>
                  <a:pt x="878229" y="615420"/>
                </a:cubicBezTo>
                <a:cubicBezTo>
                  <a:pt x="930602" y="611055"/>
                  <a:pt x="983960" y="613339"/>
                  <a:pt x="1035348" y="602326"/>
                </a:cubicBezTo>
                <a:cubicBezTo>
                  <a:pt x="1047419" y="599739"/>
                  <a:pt x="1053632" y="585621"/>
                  <a:pt x="1061535" y="576137"/>
                </a:cubicBezTo>
                <a:cubicBezTo>
                  <a:pt x="1068951" y="567237"/>
                  <a:pt x="1118496" y="501490"/>
                  <a:pt x="1127001" y="484479"/>
                </a:cubicBezTo>
                <a:cubicBezTo>
                  <a:pt x="1133173" y="472134"/>
                  <a:pt x="1135248" y="458120"/>
                  <a:pt x="1140094" y="445197"/>
                </a:cubicBezTo>
                <a:cubicBezTo>
                  <a:pt x="1148347" y="423189"/>
                  <a:pt x="1158249" y="401816"/>
                  <a:pt x="1166281" y="379727"/>
                </a:cubicBezTo>
                <a:cubicBezTo>
                  <a:pt x="1175714" y="353784"/>
                  <a:pt x="1177155" y="324131"/>
                  <a:pt x="1192467" y="301163"/>
                </a:cubicBezTo>
                <a:cubicBezTo>
                  <a:pt x="1224343" y="253348"/>
                  <a:pt x="1251223" y="216545"/>
                  <a:pt x="1271027" y="157128"/>
                </a:cubicBezTo>
                <a:cubicBezTo>
                  <a:pt x="1275391" y="144034"/>
                  <a:pt x="1274361" y="127606"/>
                  <a:pt x="1284120" y="117846"/>
                </a:cubicBezTo>
                <a:cubicBezTo>
                  <a:pt x="1329141" y="72823"/>
                  <a:pt x="1352565" y="68842"/>
                  <a:pt x="1401959" y="52376"/>
                </a:cubicBezTo>
                <a:cubicBezTo>
                  <a:pt x="1445603" y="56741"/>
                  <a:pt x="1490153" y="55607"/>
                  <a:pt x="1532892" y="65470"/>
                </a:cubicBezTo>
                <a:cubicBezTo>
                  <a:pt x="1548225" y="69009"/>
                  <a:pt x="1558509" y="83850"/>
                  <a:pt x="1572172" y="91658"/>
                </a:cubicBezTo>
                <a:cubicBezTo>
                  <a:pt x="1633633" y="126780"/>
                  <a:pt x="1620592" y="107057"/>
                  <a:pt x="1676918" y="157128"/>
                </a:cubicBezTo>
                <a:cubicBezTo>
                  <a:pt x="1699984" y="177632"/>
                  <a:pt x="1720562" y="200775"/>
                  <a:pt x="1742384" y="222599"/>
                </a:cubicBezTo>
                <a:cubicBezTo>
                  <a:pt x="1755477" y="235693"/>
                  <a:pt x="1771393" y="246473"/>
                  <a:pt x="1781664" y="261881"/>
                </a:cubicBezTo>
                <a:cubicBezTo>
                  <a:pt x="1790393" y="274975"/>
                  <a:pt x="1797776" y="289073"/>
                  <a:pt x="1807850" y="301163"/>
                </a:cubicBezTo>
                <a:cubicBezTo>
                  <a:pt x="1819704" y="315389"/>
                  <a:pt x="1836020" y="325631"/>
                  <a:pt x="1847130" y="340445"/>
                </a:cubicBezTo>
                <a:cubicBezTo>
                  <a:pt x="1862399" y="360805"/>
                  <a:pt x="1871141" y="385555"/>
                  <a:pt x="1886410" y="405915"/>
                </a:cubicBezTo>
                <a:cubicBezTo>
                  <a:pt x="1897520" y="420729"/>
                  <a:pt x="1913836" y="430971"/>
                  <a:pt x="1925690" y="445197"/>
                </a:cubicBezTo>
                <a:cubicBezTo>
                  <a:pt x="1935764" y="457287"/>
                  <a:pt x="1941802" y="472389"/>
                  <a:pt x="1951876" y="484479"/>
                </a:cubicBezTo>
                <a:cubicBezTo>
                  <a:pt x="1979866" y="518069"/>
                  <a:pt x="2007833" y="537544"/>
                  <a:pt x="2043529" y="563043"/>
                </a:cubicBezTo>
                <a:cubicBezTo>
                  <a:pt x="2056334" y="572190"/>
                  <a:pt x="2068345" y="583032"/>
                  <a:pt x="2082809" y="589231"/>
                </a:cubicBezTo>
                <a:cubicBezTo>
                  <a:pt x="2099349" y="596320"/>
                  <a:pt x="2117724" y="597961"/>
                  <a:pt x="2135182" y="602326"/>
                </a:cubicBezTo>
                <a:cubicBezTo>
                  <a:pt x="2187555" y="597961"/>
                  <a:pt x="2241316" y="601978"/>
                  <a:pt x="2292301" y="589231"/>
                </a:cubicBezTo>
                <a:cubicBezTo>
                  <a:pt x="2349663" y="574889"/>
                  <a:pt x="2351448" y="528159"/>
                  <a:pt x="2370860" y="484479"/>
                </a:cubicBezTo>
                <a:cubicBezTo>
                  <a:pt x="2412029" y="391842"/>
                  <a:pt x="2384414" y="473392"/>
                  <a:pt x="2423233" y="366633"/>
                </a:cubicBezTo>
                <a:cubicBezTo>
                  <a:pt x="2432666" y="340690"/>
                  <a:pt x="2434109" y="311038"/>
                  <a:pt x="2449420" y="288069"/>
                </a:cubicBezTo>
                <a:cubicBezTo>
                  <a:pt x="2485877" y="233379"/>
                  <a:pt x="2464479" y="259915"/>
                  <a:pt x="2514886" y="209505"/>
                </a:cubicBezTo>
                <a:cubicBezTo>
                  <a:pt x="2586649" y="65965"/>
                  <a:pt x="2491888" y="241701"/>
                  <a:pt x="2580352" y="117846"/>
                </a:cubicBezTo>
                <a:cubicBezTo>
                  <a:pt x="2606711" y="80942"/>
                  <a:pt x="2600430" y="48883"/>
                  <a:pt x="2645818" y="26188"/>
                </a:cubicBezTo>
                <a:cubicBezTo>
                  <a:pt x="2665723" y="16235"/>
                  <a:pt x="2689695" y="18492"/>
                  <a:pt x="2711285" y="13094"/>
                </a:cubicBezTo>
                <a:cubicBezTo>
                  <a:pt x="2724674" y="9747"/>
                  <a:pt x="2737471" y="4365"/>
                  <a:pt x="2750564" y="0"/>
                </a:cubicBezTo>
                <a:cubicBezTo>
                  <a:pt x="2811666" y="4365"/>
                  <a:pt x="2873290" y="4007"/>
                  <a:pt x="2933870" y="13094"/>
                </a:cubicBezTo>
                <a:cubicBezTo>
                  <a:pt x="2961168" y="17189"/>
                  <a:pt x="3012430" y="39282"/>
                  <a:pt x="3012430" y="39282"/>
                </a:cubicBezTo>
                <a:cubicBezTo>
                  <a:pt x="3038735" y="118204"/>
                  <a:pt x="3003222" y="42519"/>
                  <a:pt x="3077896" y="104752"/>
                </a:cubicBezTo>
                <a:cubicBezTo>
                  <a:pt x="3089985" y="114827"/>
                  <a:pt x="3094008" y="131944"/>
                  <a:pt x="3104082" y="144034"/>
                </a:cubicBezTo>
                <a:cubicBezTo>
                  <a:pt x="3115936" y="158260"/>
                  <a:pt x="3131508" y="169090"/>
                  <a:pt x="3143362" y="183316"/>
                </a:cubicBezTo>
                <a:cubicBezTo>
                  <a:pt x="3153436" y="195406"/>
                  <a:pt x="3158422" y="211471"/>
                  <a:pt x="3169549" y="222599"/>
                </a:cubicBezTo>
                <a:cubicBezTo>
                  <a:pt x="3180676" y="233727"/>
                  <a:pt x="3197701" y="237659"/>
                  <a:pt x="3208828" y="248787"/>
                </a:cubicBezTo>
                <a:cubicBezTo>
                  <a:pt x="3358785" y="398754"/>
                  <a:pt x="3149830" y="208322"/>
                  <a:pt x="3274295" y="353539"/>
                </a:cubicBezTo>
                <a:cubicBezTo>
                  <a:pt x="3288496" y="370108"/>
                  <a:pt x="3309210" y="379727"/>
                  <a:pt x="3326668" y="392821"/>
                </a:cubicBezTo>
                <a:cubicBezTo>
                  <a:pt x="3343664" y="443814"/>
                  <a:pt x="3330002" y="422343"/>
                  <a:pt x="3365947" y="45829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078299" y="4140896"/>
            <a:ext cx="1108097" cy="118833"/>
          </a:xfrm>
          <a:custGeom>
            <a:avLst/>
            <a:gdLst>
              <a:gd name="connsiteX0" fmla="*/ 981 w 3365947"/>
              <a:gd name="connsiteY0" fmla="*/ 615420 h 615420"/>
              <a:gd name="connsiteX1" fmla="*/ 27168 w 3365947"/>
              <a:gd name="connsiteY1" fmla="*/ 340445 h 615420"/>
              <a:gd name="connsiteX2" fmla="*/ 53355 w 3365947"/>
              <a:gd name="connsiteY2" fmla="*/ 301163 h 615420"/>
              <a:gd name="connsiteX3" fmla="*/ 105728 w 3365947"/>
              <a:gd name="connsiteY3" fmla="*/ 235693 h 615420"/>
              <a:gd name="connsiteX4" fmla="*/ 145007 w 3365947"/>
              <a:gd name="connsiteY4" fmla="*/ 196410 h 615420"/>
              <a:gd name="connsiteX5" fmla="*/ 236660 w 3365947"/>
              <a:gd name="connsiteY5" fmla="*/ 183316 h 615420"/>
              <a:gd name="connsiteX6" fmla="*/ 433059 w 3365947"/>
              <a:gd name="connsiteY6" fmla="*/ 196410 h 615420"/>
              <a:gd name="connsiteX7" fmla="*/ 459245 w 3365947"/>
              <a:gd name="connsiteY7" fmla="*/ 222599 h 615420"/>
              <a:gd name="connsiteX8" fmla="*/ 537805 w 3365947"/>
              <a:gd name="connsiteY8" fmla="*/ 274975 h 615420"/>
              <a:gd name="connsiteX9" fmla="*/ 668737 w 3365947"/>
              <a:gd name="connsiteY9" fmla="*/ 432103 h 615420"/>
              <a:gd name="connsiteX10" fmla="*/ 708017 w 3365947"/>
              <a:gd name="connsiteY10" fmla="*/ 471385 h 615420"/>
              <a:gd name="connsiteX11" fmla="*/ 747297 w 3365947"/>
              <a:gd name="connsiteY11" fmla="*/ 510667 h 615420"/>
              <a:gd name="connsiteX12" fmla="*/ 812763 w 3365947"/>
              <a:gd name="connsiteY12" fmla="*/ 576137 h 615420"/>
              <a:gd name="connsiteX13" fmla="*/ 878229 w 3365947"/>
              <a:gd name="connsiteY13" fmla="*/ 615420 h 615420"/>
              <a:gd name="connsiteX14" fmla="*/ 1035348 w 3365947"/>
              <a:gd name="connsiteY14" fmla="*/ 602326 h 615420"/>
              <a:gd name="connsiteX15" fmla="*/ 1061535 w 3365947"/>
              <a:gd name="connsiteY15" fmla="*/ 576137 h 615420"/>
              <a:gd name="connsiteX16" fmla="*/ 1127001 w 3365947"/>
              <a:gd name="connsiteY16" fmla="*/ 484479 h 615420"/>
              <a:gd name="connsiteX17" fmla="*/ 1140094 w 3365947"/>
              <a:gd name="connsiteY17" fmla="*/ 445197 h 615420"/>
              <a:gd name="connsiteX18" fmla="*/ 1166281 w 3365947"/>
              <a:gd name="connsiteY18" fmla="*/ 379727 h 615420"/>
              <a:gd name="connsiteX19" fmla="*/ 1192467 w 3365947"/>
              <a:gd name="connsiteY19" fmla="*/ 301163 h 615420"/>
              <a:gd name="connsiteX20" fmla="*/ 1271027 w 3365947"/>
              <a:gd name="connsiteY20" fmla="*/ 157128 h 615420"/>
              <a:gd name="connsiteX21" fmla="*/ 1284120 w 3365947"/>
              <a:gd name="connsiteY21" fmla="*/ 117846 h 615420"/>
              <a:gd name="connsiteX22" fmla="*/ 1401959 w 3365947"/>
              <a:gd name="connsiteY22" fmla="*/ 52376 h 615420"/>
              <a:gd name="connsiteX23" fmla="*/ 1532892 w 3365947"/>
              <a:gd name="connsiteY23" fmla="*/ 65470 h 615420"/>
              <a:gd name="connsiteX24" fmla="*/ 1572172 w 3365947"/>
              <a:gd name="connsiteY24" fmla="*/ 91658 h 615420"/>
              <a:gd name="connsiteX25" fmla="*/ 1676918 w 3365947"/>
              <a:gd name="connsiteY25" fmla="*/ 157128 h 615420"/>
              <a:gd name="connsiteX26" fmla="*/ 1742384 w 3365947"/>
              <a:gd name="connsiteY26" fmla="*/ 222599 h 615420"/>
              <a:gd name="connsiteX27" fmla="*/ 1781664 w 3365947"/>
              <a:gd name="connsiteY27" fmla="*/ 261881 h 615420"/>
              <a:gd name="connsiteX28" fmla="*/ 1807850 w 3365947"/>
              <a:gd name="connsiteY28" fmla="*/ 301163 h 615420"/>
              <a:gd name="connsiteX29" fmla="*/ 1847130 w 3365947"/>
              <a:gd name="connsiteY29" fmla="*/ 340445 h 615420"/>
              <a:gd name="connsiteX30" fmla="*/ 1886410 w 3365947"/>
              <a:gd name="connsiteY30" fmla="*/ 405915 h 615420"/>
              <a:gd name="connsiteX31" fmla="*/ 1925690 w 3365947"/>
              <a:gd name="connsiteY31" fmla="*/ 445197 h 615420"/>
              <a:gd name="connsiteX32" fmla="*/ 1951876 w 3365947"/>
              <a:gd name="connsiteY32" fmla="*/ 484479 h 615420"/>
              <a:gd name="connsiteX33" fmla="*/ 2043529 w 3365947"/>
              <a:gd name="connsiteY33" fmla="*/ 563043 h 615420"/>
              <a:gd name="connsiteX34" fmla="*/ 2082809 w 3365947"/>
              <a:gd name="connsiteY34" fmla="*/ 589231 h 615420"/>
              <a:gd name="connsiteX35" fmla="*/ 2135182 w 3365947"/>
              <a:gd name="connsiteY35" fmla="*/ 602326 h 615420"/>
              <a:gd name="connsiteX36" fmla="*/ 2292301 w 3365947"/>
              <a:gd name="connsiteY36" fmla="*/ 589231 h 615420"/>
              <a:gd name="connsiteX37" fmla="*/ 2370860 w 3365947"/>
              <a:gd name="connsiteY37" fmla="*/ 484479 h 615420"/>
              <a:gd name="connsiteX38" fmla="*/ 2423233 w 3365947"/>
              <a:gd name="connsiteY38" fmla="*/ 366633 h 615420"/>
              <a:gd name="connsiteX39" fmla="*/ 2449420 w 3365947"/>
              <a:gd name="connsiteY39" fmla="*/ 288069 h 615420"/>
              <a:gd name="connsiteX40" fmla="*/ 2514886 w 3365947"/>
              <a:gd name="connsiteY40" fmla="*/ 209505 h 615420"/>
              <a:gd name="connsiteX41" fmla="*/ 2580352 w 3365947"/>
              <a:gd name="connsiteY41" fmla="*/ 117846 h 615420"/>
              <a:gd name="connsiteX42" fmla="*/ 2645818 w 3365947"/>
              <a:gd name="connsiteY42" fmla="*/ 26188 h 615420"/>
              <a:gd name="connsiteX43" fmla="*/ 2711285 w 3365947"/>
              <a:gd name="connsiteY43" fmla="*/ 13094 h 615420"/>
              <a:gd name="connsiteX44" fmla="*/ 2750564 w 3365947"/>
              <a:gd name="connsiteY44" fmla="*/ 0 h 615420"/>
              <a:gd name="connsiteX45" fmla="*/ 2933870 w 3365947"/>
              <a:gd name="connsiteY45" fmla="*/ 13094 h 615420"/>
              <a:gd name="connsiteX46" fmla="*/ 3012430 w 3365947"/>
              <a:gd name="connsiteY46" fmla="*/ 39282 h 615420"/>
              <a:gd name="connsiteX47" fmla="*/ 3077896 w 3365947"/>
              <a:gd name="connsiteY47" fmla="*/ 104752 h 615420"/>
              <a:gd name="connsiteX48" fmla="*/ 3104082 w 3365947"/>
              <a:gd name="connsiteY48" fmla="*/ 144034 h 615420"/>
              <a:gd name="connsiteX49" fmla="*/ 3143362 w 3365947"/>
              <a:gd name="connsiteY49" fmla="*/ 183316 h 615420"/>
              <a:gd name="connsiteX50" fmla="*/ 3169549 w 3365947"/>
              <a:gd name="connsiteY50" fmla="*/ 222599 h 615420"/>
              <a:gd name="connsiteX51" fmla="*/ 3208828 w 3365947"/>
              <a:gd name="connsiteY51" fmla="*/ 248787 h 615420"/>
              <a:gd name="connsiteX52" fmla="*/ 3274295 w 3365947"/>
              <a:gd name="connsiteY52" fmla="*/ 353539 h 615420"/>
              <a:gd name="connsiteX53" fmla="*/ 3326668 w 3365947"/>
              <a:gd name="connsiteY53" fmla="*/ 392821 h 615420"/>
              <a:gd name="connsiteX54" fmla="*/ 3365947 w 3365947"/>
              <a:gd name="connsiteY54" fmla="*/ 458291 h 61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65947" h="615420">
                <a:moveTo>
                  <a:pt x="981" y="615420"/>
                </a:moveTo>
                <a:cubicBezTo>
                  <a:pt x="1308" y="609526"/>
                  <a:pt x="-8432" y="411649"/>
                  <a:pt x="27168" y="340445"/>
                </a:cubicBezTo>
                <a:cubicBezTo>
                  <a:pt x="34205" y="326369"/>
                  <a:pt x="44626" y="314257"/>
                  <a:pt x="53355" y="301163"/>
                </a:cubicBezTo>
                <a:cubicBezTo>
                  <a:pt x="74849" y="236675"/>
                  <a:pt x="51059" y="281254"/>
                  <a:pt x="105728" y="235693"/>
                </a:cubicBezTo>
                <a:cubicBezTo>
                  <a:pt x="119953" y="223838"/>
                  <a:pt x="127814" y="203288"/>
                  <a:pt x="145007" y="196410"/>
                </a:cubicBezTo>
                <a:cubicBezTo>
                  <a:pt x="173661" y="184948"/>
                  <a:pt x="206109" y="187681"/>
                  <a:pt x="236660" y="183316"/>
                </a:cubicBezTo>
                <a:cubicBezTo>
                  <a:pt x="302126" y="187681"/>
                  <a:pt x="368446" y="185007"/>
                  <a:pt x="433059" y="196410"/>
                </a:cubicBezTo>
                <a:cubicBezTo>
                  <a:pt x="445216" y="198556"/>
                  <a:pt x="449369" y="215192"/>
                  <a:pt x="459245" y="222599"/>
                </a:cubicBezTo>
                <a:cubicBezTo>
                  <a:pt x="484423" y="241484"/>
                  <a:pt x="537805" y="274975"/>
                  <a:pt x="537805" y="274975"/>
                </a:cubicBezTo>
                <a:cubicBezTo>
                  <a:pt x="610719" y="384353"/>
                  <a:pt x="567924" y="331284"/>
                  <a:pt x="668737" y="432103"/>
                </a:cubicBezTo>
                <a:lnTo>
                  <a:pt x="708017" y="471385"/>
                </a:lnTo>
                <a:cubicBezTo>
                  <a:pt x="721110" y="484479"/>
                  <a:pt x="737026" y="495259"/>
                  <a:pt x="747297" y="510667"/>
                </a:cubicBezTo>
                <a:cubicBezTo>
                  <a:pt x="792188" y="578009"/>
                  <a:pt x="750413" y="526254"/>
                  <a:pt x="812763" y="576137"/>
                </a:cubicBezTo>
                <a:cubicBezTo>
                  <a:pt x="864115" y="617221"/>
                  <a:pt x="810015" y="592680"/>
                  <a:pt x="878229" y="615420"/>
                </a:cubicBezTo>
                <a:cubicBezTo>
                  <a:pt x="930602" y="611055"/>
                  <a:pt x="983960" y="613339"/>
                  <a:pt x="1035348" y="602326"/>
                </a:cubicBezTo>
                <a:cubicBezTo>
                  <a:pt x="1047419" y="599739"/>
                  <a:pt x="1053632" y="585621"/>
                  <a:pt x="1061535" y="576137"/>
                </a:cubicBezTo>
                <a:cubicBezTo>
                  <a:pt x="1068951" y="567237"/>
                  <a:pt x="1118496" y="501490"/>
                  <a:pt x="1127001" y="484479"/>
                </a:cubicBezTo>
                <a:cubicBezTo>
                  <a:pt x="1133173" y="472134"/>
                  <a:pt x="1135248" y="458120"/>
                  <a:pt x="1140094" y="445197"/>
                </a:cubicBezTo>
                <a:cubicBezTo>
                  <a:pt x="1148347" y="423189"/>
                  <a:pt x="1158249" y="401816"/>
                  <a:pt x="1166281" y="379727"/>
                </a:cubicBezTo>
                <a:cubicBezTo>
                  <a:pt x="1175714" y="353784"/>
                  <a:pt x="1177155" y="324131"/>
                  <a:pt x="1192467" y="301163"/>
                </a:cubicBezTo>
                <a:cubicBezTo>
                  <a:pt x="1224343" y="253348"/>
                  <a:pt x="1251223" y="216545"/>
                  <a:pt x="1271027" y="157128"/>
                </a:cubicBezTo>
                <a:cubicBezTo>
                  <a:pt x="1275391" y="144034"/>
                  <a:pt x="1274361" y="127606"/>
                  <a:pt x="1284120" y="117846"/>
                </a:cubicBezTo>
                <a:cubicBezTo>
                  <a:pt x="1329141" y="72823"/>
                  <a:pt x="1352565" y="68842"/>
                  <a:pt x="1401959" y="52376"/>
                </a:cubicBezTo>
                <a:cubicBezTo>
                  <a:pt x="1445603" y="56741"/>
                  <a:pt x="1490153" y="55607"/>
                  <a:pt x="1532892" y="65470"/>
                </a:cubicBezTo>
                <a:cubicBezTo>
                  <a:pt x="1548225" y="69009"/>
                  <a:pt x="1558509" y="83850"/>
                  <a:pt x="1572172" y="91658"/>
                </a:cubicBezTo>
                <a:cubicBezTo>
                  <a:pt x="1633633" y="126780"/>
                  <a:pt x="1620592" y="107057"/>
                  <a:pt x="1676918" y="157128"/>
                </a:cubicBezTo>
                <a:cubicBezTo>
                  <a:pt x="1699984" y="177632"/>
                  <a:pt x="1720562" y="200775"/>
                  <a:pt x="1742384" y="222599"/>
                </a:cubicBezTo>
                <a:cubicBezTo>
                  <a:pt x="1755477" y="235693"/>
                  <a:pt x="1771393" y="246473"/>
                  <a:pt x="1781664" y="261881"/>
                </a:cubicBezTo>
                <a:cubicBezTo>
                  <a:pt x="1790393" y="274975"/>
                  <a:pt x="1797776" y="289073"/>
                  <a:pt x="1807850" y="301163"/>
                </a:cubicBezTo>
                <a:cubicBezTo>
                  <a:pt x="1819704" y="315389"/>
                  <a:pt x="1836020" y="325631"/>
                  <a:pt x="1847130" y="340445"/>
                </a:cubicBezTo>
                <a:cubicBezTo>
                  <a:pt x="1862399" y="360805"/>
                  <a:pt x="1871141" y="385555"/>
                  <a:pt x="1886410" y="405915"/>
                </a:cubicBezTo>
                <a:cubicBezTo>
                  <a:pt x="1897520" y="420729"/>
                  <a:pt x="1913836" y="430971"/>
                  <a:pt x="1925690" y="445197"/>
                </a:cubicBezTo>
                <a:cubicBezTo>
                  <a:pt x="1935764" y="457287"/>
                  <a:pt x="1941802" y="472389"/>
                  <a:pt x="1951876" y="484479"/>
                </a:cubicBezTo>
                <a:cubicBezTo>
                  <a:pt x="1979866" y="518069"/>
                  <a:pt x="2007833" y="537544"/>
                  <a:pt x="2043529" y="563043"/>
                </a:cubicBezTo>
                <a:cubicBezTo>
                  <a:pt x="2056334" y="572190"/>
                  <a:pt x="2068345" y="583032"/>
                  <a:pt x="2082809" y="589231"/>
                </a:cubicBezTo>
                <a:cubicBezTo>
                  <a:pt x="2099349" y="596320"/>
                  <a:pt x="2117724" y="597961"/>
                  <a:pt x="2135182" y="602326"/>
                </a:cubicBezTo>
                <a:cubicBezTo>
                  <a:pt x="2187555" y="597961"/>
                  <a:pt x="2241316" y="601978"/>
                  <a:pt x="2292301" y="589231"/>
                </a:cubicBezTo>
                <a:cubicBezTo>
                  <a:pt x="2349663" y="574889"/>
                  <a:pt x="2351448" y="528159"/>
                  <a:pt x="2370860" y="484479"/>
                </a:cubicBezTo>
                <a:cubicBezTo>
                  <a:pt x="2412029" y="391842"/>
                  <a:pt x="2384414" y="473392"/>
                  <a:pt x="2423233" y="366633"/>
                </a:cubicBezTo>
                <a:cubicBezTo>
                  <a:pt x="2432666" y="340690"/>
                  <a:pt x="2434109" y="311038"/>
                  <a:pt x="2449420" y="288069"/>
                </a:cubicBezTo>
                <a:cubicBezTo>
                  <a:pt x="2485877" y="233379"/>
                  <a:pt x="2464479" y="259915"/>
                  <a:pt x="2514886" y="209505"/>
                </a:cubicBezTo>
                <a:cubicBezTo>
                  <a:pt x="2586649" y="65965"/>
                  <a:pt x="2491888" y="241701"/>
                  <a:pt x="2580352" y="117846"/>
                </a:cubicBezTo>
                <a:cubicBezTo>
                  <a:pt x="2606711" y="80942"/>
                  <a:pt x="2600430" y="48883"/>
                  <a:pt x="2645818" y="26188"/>
                </a:cubicBezTo>
                <a:cubicBezTo>
                  <a:pt x="2665723" y="16235"/>
                  <a:pt x="2689695" y="18492"/>
                  <a:pt x="2711285" y="13094"/>
                </a:cubicBezTo>
                <a:cubicBezTo>
                  <a:pt x="2724674" y="9747"/>
                  <a:pt x="2737471" y="4365"/>
                  <a:pt x="2750564" y="0"/>
                </a:cubicBezTo>
                <a:cubicBezTo>
                  <a:pt x="2811666" y="4365"/>
                  <a:pt x="2873290" y="4007"/>
                  <a:pt x="2933870" y="13094"/>
                </a:cubicBezTo>
                <a:cubicBezTo>
                  <a:pt x="2961168" y="17189"/>
                  <a:pt x="3012430" y="39282"/>
                  <a:pt x="3012430" y="39282"/>
                </a:cubicBezTo>
                <a:cubicBezTo>
                  <a:pt x="3038735" y="118204"/>
                  <a:pt x="3003222" y="42519"/>
                  <a:pt x="3077896" y="104752"/>
                </a:cubicBezTo>
                <a:cubicBezTo>
                  <a:pt x="3089985" y="114827"/>
                  <a:pt x="3094008" y="131944"/>
                  <a:pt x="3104082" y="144034"/>
                </a:cubicBezTo>
                <a:cubicBezTo>
                  <a:pt x="3115936" y="158260"/>
                  <a:pt x="3131508" y="169090"/>
                  <a:pt x="3143362" y="183316"/>
                </a:cubicBezTo>
                <a:cubicBezTo>
                  <a:pt x="3153436" y="195406"/>
                  <a:pt x="3158422" y="211471"/>
                  <a:pt x="3169549" y="222599"/>
                </a:cubicBezTo>
                <a:cubicBezTo>
                  <a:pt x="3180676" y="233727"/>
                  <a:pt x="3197701" y="237659"/>
                  <a:pt x="3208828" y="248787"/>
                </a:cubicBezTo>
                <a:cubicBezTo>
                  <a:pt x="3358785" y="398754"/>
                  <a:pt x="3149830" y="208322"/>
                  <a:pt x="3274295" y="353539"/>
                </a:cubicBezTo>
                <a:cubicBezTo>
                  <a:pt x="3288496" y="370108"/>
                  <a:pt x="3309210" y="379727"/>
                  <a:pt x="3326668" y="392821"/>
                </a:cubicBezTo>
                <a:cubicBezTo>
                  <a:pt x="3343664" y="443814"/>
                  <a:pt x="3330002" y="422343"/>
                  <a:pt x="3365947" y="45829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092280" y="4221088"/>
            <a:ext cx="646887" cy="1"/>
          </a:xfrm>
          <a:prstGeom prst="line">
            <a:avLst/>
          </a:prstGeom>
          <a:ln>
            <a:solidFill>
              <a:srgbClr val="965B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7740352" y="2204864"/>
            <a:ext cx="807487" cy="2035096"/>
          </a:xfrm>
          <a:custGeom>
            <a:avLst/>
            <a:gdLst>
              <a:gd name="connsiteX0" fmla="*/ 0 w 1165299"/>
              <a:gd name="connsiteY0" fmla="*/ 1230839 h 1244004"/>
              <a:gd name="connsiteX1" fmla="*/ 26186 w 1165299"/>
              <a:gd name="connsiteY1" fmla="*/ 1112993 h 1244004"/>
              <a:gd name="connsiteX2" fmla="*/ 52373 w 1165299"/>
              <a:gd name="connsiteY2" fmla="*/ 1073711 h 1244004"/>
              <a:gd name="connsiteX3" fmla="*/ 78559 w 1165299"/>
              <a:gd name="connsiteY3" fmla="*/ 1021335 h 1244004"/>
              <a:gd name="connsiteX4" fmla="*/ 104746 w 1165299"/>
              <a:gd name="connsiteY4" fmla="*/ 929676 h 1244004"/>
              <a:gd name="connsiteX5" fmla="*/ 144026 w 1165299"/>
              <a:gd name="connsiteY5" fmla="*/ 838018 h 1244004"/>
              <a:gd name="connsiteX6" fmla="*/ 183305 w 1165299"/>
              <a:gd name="connsiteY6" fmla="*/ 602325 h 1244004"/>
              <a:gd name="connsiteX7" fmla="*/ 196399 w 1165299"/>
              <a:gd name="connsiteY7" fmla="*/ 497573 h 1244004"/>
              <a:gd name="connsiteX8" fmla="*/ 209492 w 1165299"/>
              <a:gd name="connsiteY8" fmla="*/ 445197 h 1244004"/>
              <a:gd name="connsiteX9" fmla="*/ 222585 w 1165299"/>
              <a:gd name="connsiteY9" fmla="*/ 379727 h 1244004"/>
              <a:gd name="connsiteX10" fmla="*/ 261865 w 1165299"/>
              <a:gd name="connsiteY10" fmla="*/ 196410 h 1244004"/>
              <a:gd name="connsiteX11" fmla="*/ 288051 w 1165299"/>
              <a:gd name="connsiteY11" fmla="*/ 157128 h 1244004"/>
              <a:gd name="connsiteX12" fmla="*/ 327331 w 1165299"/>
              <a:gd name="connsiteY12" fmla="*/ 130940 h 1244004"/>
              <a:gd name="connsiteX13" fmla="*/ 353518 w 1165299"/>
              <a:gd name="connsiteY13" fmla="*/ 91658 h 1244004"/>
              <a:gd name="connsiteX14" fmla="*/ 432077 w 1165299"/>
              <a:gd name="connsiteY14" fmla="*/ 39282 h 1244004"/>
              <a:gd name="connsiteX15" fmla="*/ 510637 w 1165299"/>
              <a:gd name="connsiteY15" fmla="*/ 0 h 1244004"/>
              <a:gd name="connsiteX16" fmla="*/ 693942 w 1165299"/>
              <a:gd name="connsiteY16" fmla="*/ 13094 h 1244004"/>
              <a:gd name="connsiteX17" fmla="*/ 746315 w 1165299"/>
              <a:gd name="connsiteY17" fmla="*/ 78564 h 1244004"/>
              <a:gd name="connsiteX18" fmla="*/ 772502 w 1165299"/>
              <a:gd name="connsiteY18" fmla="*/ 117846 h 1244004"/>
              <a:gd name="connsiteX19" fmla="*/ 811781 w 1165299"/>
              <a:gd name="connsiteY19" fmla="*/ 209504 h 1244004"/>
              <a:gd name="connsiteX20" fmla="*/ 837968 w 1165299"/>
              <a:gd name="connsiteY20" fmla="*/ 248787 h 1244004"/>
              <a:gd name="connsiteX21" fmla="*/ 864154 w 1165299"/>
              <a:gd name="connsiteY21" fmla="*/ 327351 h 1244004"/>
              <a:gd name="connsiteX22" fmla="*/ 877248 w 1165299"/>
              <a:gd name="connsiteY22" fmla="*/ 366633 h 1244004"/>
              <a:gd name="connsiteX23" fmla="*/ 929621 w 1165299"/>
              <a:gd name="connsiteY23" fmla="*/ 445197 h 1244004"/>
              <a:gd name="connsiteX24" fmla="*/ 968900 w 1165299"/>
              <a:gd name="connsiteY24" fmla="*/ 576137 h 1244004"/>
              <a:gd name="connsiteX25" fmla="*/ 981994 w 1165299"/>
              <a:gd name="connsiteY25" fmla="*/ 680890 h 1244004"/>
              <a:gd name="connsiteX26" fmla="*/ 995087 w 1165299"/>
              <a:gd name="connsiteY26" fmla="*/ 772548 h 1244004"/>
              <a:gd name="connsiteX27" fmla="*/ 1008180 w 1165299"/>
              <a:gd name="connsiteY27" fmla="*/ 890394 h 1244004"/>
              <a:gd name="connsiteX28" fmla="*/ 1060553 w 1165299"/>
              <a:gd name="connsiteY28" fmla="*/ 1008240 h 1244004"/>
              <a:gd name="connsiteX29" fmla="*/ 1073646 w 1165299"/>
              <a:gd name="connsiteY29" fmla="*/ 1047523 h 1244004"/>
              <a:gd name="connsiteX30" fmla="*/ 1099833 w 1165299"/>
              <a:gd name="connsiteY30" fmla="*/ 1086805 h 1244004"/>
              <a:gd name="connsiteX31" fmla="*/ 1112926 w 1165299"/>
              <a:gd name="connsiteY31" fmla="*/ 1139181 h 1244004"/>
              <a:gd name="connsiteX32" fmla="*/ 1139113 w 1165299"/>
              <a:gd name="connsiteY32" fmla="*/ 1191557 h 1244004"/>
              <a:gd name="connsiteX33" fmla="*/ 1165299 w 1165299"/>
              <a:gd name="connsiteY33" fmla="*/ 1243933 h 124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65299" h="1244004">
                <a:moveTo>
                  <a:pt x="0" y="1230839"/>
                </a:moveTo>
                <a:cubicBezTo>
                  <a:pt x="2330" y="1219188"/>
                  <a:pt x="19252" y="1129173"/>
                  <a:pt x="26186" y="1112993"/>
                </a:cubicBezTo>
                <a:cubicBezTo>
                  <a:pt x="32385" y="1098528"/>
                  <a:pt x="44566" y="1087375"/>
                  <a:pt x="52373" y="1073711"/>
                </a:cubicBezTo>
                <a:cubicBezTo>
                  <a:pt x="62057" y="1056763"/>
                  <a:pt x="71706" y="1039611"/>
                  <a:pt x="78559" y="1021335"/>
                </a:cubicBezTo>
                <a:cubicBezTo>
                  <a:pt x="111776" y="932750"/>
                  <a:pt x="73096" y="1003531"/>
                  <a:pt x="104746" y="929676"/>
                </a:cubicBezTo>
                <a:cubicBezTo>
                  <a:pt x="127226" y="877219"/>
                  <a:pt x="131745" y="887145"/>
                  <a:pt x="144026" y="838018"/>
                </a:cubicBezTo>
                <a:cubicBezTo>
                  <a:pt x="158349" y="780724"/>
                  <a:pt x="179603" y="628243"/>
                  <a:pt x="183305" y="602325"/>
                </a:cubicBezTo>
                <a:cubicBezTo>
                  <a:pt x="188281" y="567490"/>
                  <a:pt x="190614" y="532283"/>
                  <a:pt x="196399" y="497573"/>
                </a:cubicBezTo>
                <a:cubicBezTo>
                  <a:pt x="199357" y="479822"/>
                  <a:pt x="205588" y="462764"/>
                  <a:pt x="209492" y="445197"/>
                </a:cubicBezTo>
                <a:cubicBezTo>
                  <a:pt x="214320" y="423471"/>
                  <a:pt x="219201" y="401724"/>
                  <a:pt x="222585" y="379727"/>
                </a:cubicBezTo>
                <a:cubicBezTo>
                  <a:pt x="229788" y="332906"/>
                  <a:pt x="231857" y="241425"/>
                  <a:pt x="261865" y="196410"/>
                </a:cubicBezTo>
                <a:cubicBezTo>
                  <a:pt x="270594" y="183316"/>
                  <a:pt x="276924" y="168256"/>
                  <a:pt x="288051" y="157128"/>
                </a:cubicBezTo>
                <a:cubicBezTo>
                  <a:pt x="299178" y="146000"/>
                  <a:pt x="314238" y="139669"/>
                  <a:pt x="327331" y="130940"/>
                </a:cubicBezTo>
                <a:cubicBezTo>
                  <a:pt x="336060" y="117846"/>
                  <a:pt x="341675" y="102021"/>
                  <a:pt x="353518" y="91658"/>
                </a:cubicBezTo>
                <a:cubicBezTo>
                  <a:pt x="377203" y="70932"/>
                  <a:pt x="405891" y="56741"/>
                  <a:pt x="432077" y="39282"/>
                </a:cubicBezTo>
                <a:cubicBezTo>
                  <a:pt x="482840" y="5438"/>
                  <a:pt x="456429" y="18070"/>
                  <a:pt x="510637" y="0"/>
                </a:cubicBezTo>
                <a:cubicBezTo>
                  <a:pt x="571739" y="4365"/>
                  <a:pt x="633617" y="2448"/>
                  <a:pt x="693942" y="13094"/>
                </a:cubicBezTo>
                <a:cubicBezTo>
                  <a:pt x="742358" y="21639"/>
                  <a:pt x="730305" y="46543"/>
                  <a:pt x="746315" y="78564"/>
                </a:cubicBezTo>
                <a:cubicBezTo>
                  <a:pt x="753352" y="92640"/>
                  <a:pt x="764695" y="104182"/>
                  <a:pt x="772502" y="117846"/>
                </a:cubicBezTo>
                <a:cubicBezTo>
                  <a:pt x="881477" y="308563"/>
                  <a:pt x="738339" y="62611"/>
                  <a:pt x="811781" y="209504"/>
                </a:cubicBezTo>
                <a:cubicBezTo>
                  <a:pt x="818818" y="223580"/>
                  <a:pt x="829239" y="235693"/>
                  <a:pt x="837968" y="248787"/>
                </a:cubicBezTo>
                <a:lnTo>
                  <a:pt x="864154" y="327351"/>
                </a:lnTo>
                <a:cubicBezTo>
                  <a:pt x="868518" y="340445"/>
                  <a:pt x="869592" y="355149"/>
                  <a:pt x="877248" y="366633"/>
                </a:cubicBezTo>
                <a:lnTo>
                  <a:pt x="929621" y="445197"/>
                </a:lnTo>
                <a:cubicBezTo>
                  <a:pt x="941263" y="480126"/>
                  <a:pt x="962304" y="536558"/>
                  <a:pt x="968900" y="576137"/>
                </a:cubicBezTo>
                <a:cubicBezTo>
                  <a:pt x="974685" y="610848"/>
                  <a:pt x="977343" y="646009"/>
                  <a:pt x="981994" y="680890"/>
                </a:cubicBezTo>
                <a:cubicBezTo>
                  <a:pt x="986073" y="711482"/>
                  <a:pt x="991259" y="741923"/>
                  <a:pt x="995087" y="772548"/>
                </a:cubicBezTo>
                <a:cubicBezTo>
                  <a:pt x="999989" y="811767"/>
                  <a:pt x="1000429" y="851638"/>
                  <a:pt x="1008180" y="890394"/>
                </a:cubicBezTo>
                <a:cubicBezTo>
                  <a:pt x="1021535" y="957173"/>
                  <a:pt x="1029208" y="961218"/>
                  <a:pt x="1060553" y="1008240"/>
                </a:cubicBezTo>
                <a:cubicBezTo>
                  <a:pt x="1064917" y="1021334"/>
                  <a:pt x="1067474" y="1035178"/>
                  <a:pt x="1073646" y="1047523"/>
                </a:cubicBezTo>
                <a:cubicBezTo>
                  <a:pt x="1080683" y="1061599"/>
                  <a:pt x="1093634" y="1072340"/>
                  <a:pt x="1099833" y="1086805"/>
                </a:cubicBezTo>
                <a:cubicBezTo>
                  <a:pt x="1106922" y="1103346"/>
                  <a:pt x="1106607" y="1122331"/>
                  <a:pt x="1112926" y="1139181"/>
                </a:cubicBezTo>
                <a:cubicBezTo>
                  <a:pt x="1119779" y="1157458"/>
                  <a:pt x="1130384" y="1174098"/>
                  <a:pt x="1139113" y="1191557"/>
                </a:cubicBezTo>
                <a:cubicBezTo>
                  <a:pt x="1153264" y="1248167"/>
                  <a:pt x="1134210" y="1243933"/>
                  <a:pt x="1165299" y="1243933"/>
                </a:cubicBezTo>
              </a:path>
            </a:pathLst>
          </a:custGeom>
          <a:ln>
            <a:solidFill>
              <a:srgbClr val="965B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cxnSp>
        <p:nvCxnSpPr>
          <p:cNvPr id="19" name="Straight Connector 18"/>
          <p:cNvCxnSpPr>
            <a:stCxn id="18" idx="33"/>
          </p:cNvCxnSpPr>
          <p:nvPr/>
        </p:nvCxnSpPr>
        <p:spPr>
          <a:xfrm>
            <a:off x="8547839" y="4239844"/>
            <a:ext cx="373812" cy="80"/>
          </a:xfrm>
          <a:prstGeom prst="line">
            <a:avLst/>
          </a:prstGeom>
          <a:ln>
            <a:solidFill>
              <a:srgbClr val="965B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2663932" y="4158059"/>
            <a:ext cx="1108097" cy="118832"/>
          </a:xfrm>
          <a:custGeom>
            <a:avLst/>
            <a:gdLst>
              <a:gd name="connsiteX0" fmla="*/ 981 w 3365947"/>
              <a:gd name="connsiteY0" fmla="*/ 615420 h 615420"/>
              <a:gd name="connsiteX1" fmla="*/ 27168 w 3365947"/>
              <a:gd name="connsiteY1" fmla="*/ 340445 h 615420"/>
              <a:gd name="connsiteX2" fmla="*/ 53355 w 3365947"/>
              <a:gd name="connsiteY2" fmla="*/ 301163 h 615420"/>
              <a:gd name="connsiteX3" fmla="*/ 105728 w 3365947"/>
              <a:gd name="connsiteY3" fmla="*/ 235693 h 615420"/>
              <a:gd name="connsiteX4" fmla="*/ 145007 w 3365947"/>
              <a:gd name="connsiteY4" fmla="*/ 196410 h 615420"/>
              <a:gd name="connsiteX5" fmla="*/ 236660 w 3365947"/>
              <a:gd name="connsiteY5" fmla="*/ 183316 h 615420"/>
              <a:gd name="connsiteX6" fmla="*/ 433059 w 3365947"/>
              <a:gd name="connsiteY6" fmla="*/ 196410 h 615420"/>
              <a:gd name="connsiteX7" fmla="*/ 459245 w 3365947"/>
              <a:gd name="connsiteY7" fmla="*/ 222599 h 615420"/>
              <a:gd name="connsiteX8" fmla="*/ 537805 w 3365947"/>
              <a:gd name="connsiteY8" fmla="*/ 274975 h 615420"/>
              <a:gd name="connsiteX9" fmla="*/ 668737 w 3365947"/>
              <a:gd name="connsiteY9" fmla="*/ 432103 h 615420"/>
              <a:gd name="connsiteX10" fmla="*/ 708017 w 3365947"/>
              <a:gd name="connsiteY10" fmla="*/ 471385 h 615420"/>
              <a:gd name="connsiteX11" fmla="*/ 747297 w 3365947"/>
              <a:gd name="connsiteY11" fmla="*/ 510667 h 615420"/>
              <a:gd name="connsiteX12" fmla="*/ 812763 w 3365947"/>
              <a:gd name="connsiteY12" fmla="*/ 576137 h 615420"/>
              <a:gd name="connsiteX13" fmla="*/ 878229 w 3365947"/>
              <a:gd name="connsiteY13" fmla="*/ 615420 h 615420"/>
              <a:gd name="connsiteX14" fmla="*/ 1035348 w 3365947"/>
              <a:gd name="connsiteY14" fmla="*/ 602326 h 615420"/>
              <a:gd name="connsiteX15" fmla="*/ 1061535 w 3365947"/>
              <a:gd name="connsiteY15" fmla="*/ 576137 h 615420"/>
              <a:gd name="connsiteX16" fmla="*/ 1127001 w 3365947"/>
              <a:gd name="connsiteY16" fmla="*/ 484479 h 615420"/>
              <a:gd name="connsiteX17" fmla="*/ 1140094 w 3365947"/>
              <a:gd name="connsiteY17" fmla="*/ 445197 h 615420"/>
              <a:gd name="connsiteX18" fmla="*/ 1166281 w 3365947"/>
              <a:gd name="connsiteY18" fmla="*/ 379727 h 615420"/>
              <a:gd name="connsiteX19" fmla="*/ 1192467 w 3365947"/>
              <a:gd name="connsiteY19" fmla="*/ 301163 h 615420"/>
              <a:gd name="connsiteX20" fmla="*/ 1271027 w 3365947"/>
              <a:gd name="connsiteY20" fmla="*/ 157128 h 615420"/>
              <a:gd name="connsiteX21" fmla="*/ 1284120 w 3365947"/>
              <a:gd name="connsiteY21" fmla="*/ 117846 h 615420"/>
              <a:gd name="connsiteX22" fmla="*/ 1401959 w 3365947"/>
              <a:gd name="connsiteY22" fmla="*/ 52376 h 615420"/>
              <a:gd name="connsiteX23" fmla="*/ 1532892 w 3365947"/>
              <a:gd name="connsiteY23" fmla="*/ 65470 h 615420"/>
              <a:gd name="connsiteX24" fmla="*/ 1572172 w 3365947"/>
              <a:gd name="connsiteY24" fmla="*/ 91658 h 615420"/>
              <a:gd name="connsiteX25" fmla="*/ 1676918 w 3365947"/>
              <a:gd name="connsiteY25" fmla="*/ 157128 h 615420"/>
              <a:gd name="connsiteX26" fmla="*/ 1742384 w 3365947"/>
              <a:gd name="connsiteY26" fmla="*/ 222599 h 615420"/>
              <a:gd name="connsiteX27" fmla="*/ 1781664 w 3365947"/>
              <a:gd name="connsiteY27" fmla="*/ 261881 h 615420"/>
              <a:gd name="connsiteX28" fmla="*/ 1807850 w 3365947"/>
              <a:gd name="connsiteY28" fmla="*/ 301163 h 615420"/>
              <a:gd name="connsiteX29" fmla="*/ 1847130 w 3365947"/>
              <a:gd name="connsiteY29" fmla="*/ 340445 h 615420"/>
              <a:gd name="connsiteX30" fmla="*/ 1886410 w 3365947"/>
              <a:gd name="connsiteY30" fmla="*/ 405915 h 615420"/>
              <a:gd name="connsiteX31" fmla="*/ 1925690 w 3365947"/>
              <a:gd name="connsiteY31" fmla="*/ 445197 h 615420"/>
              <a:gd name="connsiteX32" fmla="*/ 1951876 w 3365947"/>
              <a:gd name="connsiteY32" fmla="*/ 484479 h 615420"/>
              <a:gd name="connsiteX33" fmla="*/ 2043529 w 3365947"/>
              <a:gd name="connsiteY33" fmla="*/ 563043 h 615420"/>
              <a:gd name="connsiteX34" fmla="*/ 2082809 w 3365947"/>
              <a:gd name="connsiteY34" fmla="*/ 589231 h 615420"/>
              <a:gd name="connsiteX35" fmla="*/ 2135182 w 3365947"/>
              <a:gd name="connsiteY35" fmla="*/ 602326 h 615420"/>
              <a:gd name="connsiteX36" fmla="*/ 2292301 w 3365947"/>
              <a:gd name="connsiteY36" fmla="*/ 589231 h 615420"/>
              <a:gd name="connsiteX37" fmla="*/ 2370860 w 3365947"/>
              <a:gd name="connsiteY37" fmla="*/ 484479 h 615420"/>
              <a:gd name="connsiteX38" fmla="*/ 2423233 w 3365947"/>
              <a:gd name="connsiteY38" fmla="*/ 366633 h 615420"/>
              <a:gd name="connsiteX39" fmla="*/ 2449420 w 3365947"/>
              <a:gd name="connsiteY39" fmla="*/ 288069 h 615420"/>
              <a:gd name="connsiteX40" fmla="*/ 2514886 w 3365947"/>
              <a:gd name="connsiteY40" fmla="*/ 209505 h 615420"/>
              <a:gd name="connsiteX41" fmla="*/ 2580352 w 3365947"/>
              <a:gd name="connsiteY41" fmla="*/ 117846 h 615420"/>
              <a:gd name="connsiteX42" fmla="*/ 2645818 w 3365947"/>
              <a:gd name="connsiteY42" fmla="*/ 26188 h 615420"/>
              <a:gd name="connsiteX43" fmla="*/ 2711285 w 3365947"/>
              <a:gd name="connsiteY43" fmla="*/ 13094 h 615420"/>
              <a:gd name="connsiteX44" fmla="*/ 2750564 w 3365947"/>
              <a:gd name="connsiteY44" fmla="*/ 0 h 615420"/>
              <a:gd name="connsiteX45" fmla="*/ 2933870 w 3365947"/>
              <a:gd name="connsiteY45" fmla="*/ 13094 h 615420"/>
              <a:gd name="connsiteX46" fmla="*/ 3012430 w 3365947"/>
              <a:gd name="connsiteY46" fmla="*/ 39282 h 615420"/>
              <a:gd name="connsiteX47" fmla="*/ 3077896 w 3365947"/>
              <a:gd name="connsiteY47" fmla="*/ 104752 h 615420"/>
              <a:gd name="connsiteX48" fmla="*/ 3104082 w 3365947"/>
              <a:gd name="connsiteY48" fmla="*/ 144034 h 615420"/>
              <a:gd name="connsiteX49" fmla="*/ 3143362 w 3365947"/>
              <a:gd name="connsiteY49" fmla="*/ 183316 h 615420"/>
              <a:gd name="connsiteX50" fmla="*/ 3169549 w 3365947"/>
              <a:gd name="connsiteY50" fmla="*/ 222599 h 615420"/>
              <a:gd name="connsiteX51" fmla="*/ 3208828 w 3365947"/>
              <a:gd name="connsiteY51" fmla="*/ 248787 h 615420"/>
              <a:gd name="connsiteX52" fmla="*/ 3274295 w 3365947"/>
              <a:gd name="connsiteY52" fmla="*/ 353539 h 615420"/>
              <a:gd name="connsiteX53" fmla="*/ 3326668 w 3365947"/>
              <a:gd name="connsiteY53" fmla="*/ 392821 h 615420"/>
              <a:gd name="connsiteX54" fmla="*/ 3365947 w 3365947"/>
              <a:gd name="connsiteY54" fmla="*/ 458291 h 61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65947" h="615420">
                <a:moveTo>
                  <a:pt x="981" y="615420"/>
                </a:moveTo>
                <a:cubicBezTo>
                  <a:pt x="1308" y="609526"/>
                  <a:pt x="-8432" y="411649"/>
                  <a:pt x="27168" y="340445"/>
                </a:cubicBezTo>
                <a:cubicBezTo>
                  <a:pt x="34205" y="326369"/>
                  <a:pt x="44626" y="314257"/>
                  <a:pt x="53355" y="301163"/>
                </a:cubicBezTo>
                <a:cubicBezTo>
                  <a:pt x="74849" y="236675"/>
                  <a:pt x="51059" y="281254"/>
                  <a:pt x="105728" y="235693"/>
                </a:cubicBezTo>
                <a:cubicBezTo>
                  <a:pt x="119953" y="223838"/>
                  <a:pt x="127814" y="203288"/>
                  <a:pt x="145007" y="196410"/>
                </a:cubicBezTo>
                <a:cubicBezTo>
                  <a:pt x="173661" y="184948"/>
                  <a:pt x="206109" y="187681"/>
                  <a:pt x="236660" y="183316"/>
                </a:cubicBezTo>
                <a:cubicBezTo>
                  <a:pt x="302126" y="187681"/>
                  <a:pt x="368446" y="185007"/>
                  <a:pt x="433059" y="196410"/>
                </a:cubicBezTo>
                <a:cubicBezTo>
                  <a:pt x="445216" y="198556"/>
                  <a:pt x="449369" y="215192"/>
                  <a:pt x="459245" y="222599"/>
                </a:cubicBezTo>
                <a:cubicBezTo>
                  <a:pt x="484423" y="241484"/>
                  <a:pt x="537805" y="274975"/>
                  <a:pt x="537805" y="274975"/>
                </a:cubicBezTo>
                <a:cubicBezTo>
                  <a:pt x="610719" y="384353"/>
                  <a:pt x="567924" y="331284"/>
                  <a:pt x="668737" y="432103"/>
                </a:cubicBezTo>
                <a:lnTo>
                  <a:pt x="708017" y="471385"/>
                </a:lnTo>
                <a:cubicBezTo>
                  <a:pt x="721110" y="484479"/>
                  <a:pt x="737026" y="495259"/>
                  <a:pt x="747297" y="510667"/>
                </a:cubicBezTo>
                <a:cubicBezTo>
                  <a:pt x="792188" y="578009"/>
                  <a:pt x="750413" y="526254"/>
                  <a:pt x="812763" y="576137"/>
                </a:cubicBezTo>
                <a:cubicBezTo>
                  <a:pt x="864115" y="617221"/>
                  <a:pt x="810015" y="592680"/>
                  <a:pt x="878229" y="615420"/>
                </a:cubicBezTo>
                <a:cubicBezTo>
                  <a:pt x="930602" y="611055"/>
                  <a:pt x="983960" y="613339"/>
                  <a:pt x="1035348" y="602326"/>
                </a:cubicBezTo>
                <a:cubicBezTo>
                  <a:pt x="1047419" y="599739"/>
                  <a:pt x="1053632" y="585621"/>
                  <a:pt x="1061535" y="576137"/>
                </a:cubicBezTo>
                <a:cubicBezTo>
                  <a:pt x="1068951" y="567237"/>
                  <a:pt x="1118496" y="501490"/>
                  <a:pt x="1127001" y="484479"/>
                </a:cubicBezTo>
                <a:cubicBezTo>
                  <a:pt x="1133173" y="472134"/>
                  <a:pt x="1135248" y="458120"/>
                  <a:pt x="1140094" y="445197"/>
                </a:cubicBezTo>
                <a:cubicBezTo>
                  <a:pt x="1148347" y="423189"/>
                  <a:pt x="1158249" y="401816"/>
                  <a:pt x="1166281" y="379727"/>
                </a:cubicBezTo>
                <a:cubicBezTo>
                  <a:pt x="1175714" y="353784"/>
                  <a:pt x="1177155" y="324131"/>
                  <a:pt x="1192467" y="301163"/>
                </a:cubicBezTo>
                <a:cubicBezTo>
                  <a:pt x="1224343" y="253348"/>
                  <a:pt x="1251223" y="216545"/>
                  <a:pt x="1271027" y="157128"/>
                </a:cubicBezTo>
                <a:cubicBezTo>
                  <a:pt x="1275391" y="144034"/>
                  <a:pt x="1274361" y="127606"/>
                  <a:pt x="1284120" y="117846"/>
                </a:cubicBezTo>
                <a:cubicBezTo>
                  <a:pt x="1329141" y="72823"/>
                  <a:pt x="1352565" y="68842"/>
                  <a:pt x="1401959" y="52376"/>
                </a:cubicBezTo>
                <a:cubicBezTo>
                  <a:pt x="1445603" y="56741"/>
                  <a:pt x="1490153" y="55607"/>
                  <a:pt x="1532892" y="65470"/>
                </a:cubicBezTo>
                <a:cubicBezTo>
                  <a:pt x="1548225" y="69009"/>
                  <a:pt x="1558509" y="83850"/>
                  <a:pt x="1572172" y="91658"/>
                </a:cubicBezTo>
                <a:cubicBezTo>
                  <a:pt x="1633633" y="126780"/>
                  <a:pt x="1620592" y="107057"/>
                  <a:pt x="1676918" y="157128"/>
                </a:cubicBezTo>
                <a:cubicBezTo>
                  <a:pt x="1699984" y="177632"/>
                  <a:pt x="1720562" y="200775"/>
                  <a:pt x="1742384" y="222599"/>
                </a:cubicBezTo>
                <a:cubicBezTo>
                  <a:pt x="1755477" y="235693"/>
                  <a:pt x="1771393" y="246473"/>
                  <a:pt x="1781664" y="261881"/>
                </a:cubicBezTo>
                <a:cubicBezTo>
                  <a:pt x="1790393" y="274975"/>
                  <a:pt x="1797776" y="289073"/>
                  <a:pt x="1807850" y="301163"/>
                </a:cubicBezTo>
                <a:cubicBezTo>
                  <a:pt x="1819704" y="315389"/>
                  <a:pt x="1836020" y="325631"/>
                  <a:pt x="1847130" y="340445"/>
                </a:cubicBezTo>
                <a:cubicBezTo>
                  <a:pt x="1862399" y="360805"/>
                  <a:pt x="1871141" y="385555"/>
                  <a:pt x="1886410" y="405915"/>
                </a:cubicBezTo>
                <a:cubicBezTo>
                  <a:pt x="1897520" y="420729"/>
                  <a:pt x="1913836" y="430971"/>
                  <a:pt x="1925690" y="445197"/>
                </a:cubicBezTo>
                <a:cubicBezTo>
                  <a:pt x="1935764" y="457287"/>
                  <a:pt x="1941802" y="472389"/>
                  <a:pt x="1951876" y="484479"/>
                </a:cubicBezTo>
                <a:cubicBezTo>
                  <a:pt x="1979866" y="518069"/>
                  <a:pt x="2007833" y="537544"/>
                  <a:pt x="2043529" y="563043"/>
                </a:cubicBezTo>
                <a:cubicBezTo>
                  <a:pt x="2056334" y="572190"/>
                  <a:pt x="2068345" y="583032"/>
                  <a:pt x="2082809" y="589231"/>
                </a:cubicBezTo>
                <a:cubicBezTo>
                  <a:pt x="2099349" y="596320"/>
                  <a:pt x="2117724" y="597961"/>
                  <a:pt x="2135182" y="602326"/>
                </a:cubicBezTo>
                <a:cubicBezTo>
                  <a:pt x="2187555" y="597961"/>
                  <a:pt x="2241316" y="601978"/>
                  <a:pt x="2292301" y="589231"/>
                </a:cubicBezTo>
                <a:cubicBezTo>
                  <a:pt x="2349663" y="574889"/>
                  <a:pt x="2351448" y="528159"/>
                  <a:pt x="2370860" y="484479"/>
                </a:cubicBezTo>
                <a:cubicBezTo>
                  <a:pt x="2412029" y="391842"/>
                  <a:pt x="2384414" y="473392"/>
                  <a:pt x="2423233" y="366633"/>
                </a:cubicBezTo>
                <a:cubicBezTo>
                  <a:pt x="2432666" y="340690"/>
                  <a:pt x="2434109" y="311038"/>
                  <a:pt x="2449420" y="288069"/>
                </a:cubicBezTo>
                <a:cubicBezTo>
                  <a:pt x="2485877" y="233379"/>
                  <a:pt x="2464479" y="259915"/>
                  <a:pt x="2514886" y="209505"/>
                </a:cubicBezTo>
                <a:cubicBezTo>
                  <a:pt x="2586649" y="65965"/>
                  <a:pt x="2491888" y="241701"/>
                  <a:pt x="2580352" y="117846"/>
                </a:cubicBezTo>
                <a:cubicBezTo>
                  <a:pt x="2606711" y="80942"/>
                  <a:pt x="2600430" y="48883"/>
                  <a:pt x="2645818" y="26188"/>
                </a:cubicBezTo>
                <a:cubicBezTo>
                  <a:pt x="2665723" y="16235"/>
                  <a:pt x="2689695" y="18492"/>
                  <a:pt x="2711285" y="13094"/>
                </a:cubicBezTo>
                <a:cubicBezTo>
                  <a:pt x="2724674" y="9747"/>
                  <a:pt x="2737471" y="4365"/>
                  <a:pt x="2750564" y="0"/>
                </a:cubicBezTo>
                <a:cubicBezTo>
                  <a:pt x="2811666" y="4365"/>
                  <a:pt x="2873290" y="4007"/>
                  <a:pt x="2933870" y="13094"/>
                </a:cubicBezTo>
                <a:cubicBezTo>
                  <a:pt x="2961168" y="17189"/>
                  <a:pt x="3012430" y="39282"/>
                  <a:pt x="3012430" y="39282"/>
                </a:cubicBezTo>
                <a:cubicBezTo>
                  <a:pt x="3038735" y="118204"/>
                  <a:pt x="3003222" y="42519"/>
                  <a:pt x="3077896" y="104752"/>
                </a:cubicBezTo>
                <a:cubicBezTo>
                  <a:pt x="3089985" y="114827"/>
                  <a:pt x="3094008" y="131944"/>
                  <a:pt x="3104082" y="144034"/>
                </a:cubicBezTo>
                <a:cubicBezTo>
                  <a:pt x="3115936" y="158260"/>
                  <a:pt x="3131508" y="169090"/>
                  <a:pt x="3143362" y="183316"/>
                </a:cubicBezTo>
                <a:cubicBezTo>
                  <a:pt x="3153436" y="195406"/>
                  <a:pt x="3158422" y="211471"/>
                  <a:pt x="3169549" y="222599"/>
                </a:cubicBezTo>
                <a:cubicBezTo>
                  <a:pt x="3180676" y="233727"/>
                  <a:pt x="3197701" y="237659"/>
                  <a:pt x="3208828" y="248787"/>
                </a:cubicBezTo>
                <a:cubicBezTo>
                  <a:pt x="3358785" y="398754"/>
                  <a:pt x="3149830" y="208322"/>
                  <a:pt x="3274295" y="353539"/>
                </a:cubicBezTo>
                <a:cubicBezTo>
                  <a:pt x="3288496" y="370108"/>
                  <a:pt x="3309210" y="379727"/>
                  <a:pt x="3326668" y="392821"/>
                </a:cubicBezTo>
                <a:cubicBezTo>
                  <a:pt x="3343664" y="443814"/>
                  <a:pt x="3330002" y="422343"/>
                  <a:pt x="3365947" y="45829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1465168" y="4135014"/>
            <a:ext cx="1108097" cy="118832"/>
          </a:xfrm>
          <a:custGeom>
            <a:avLst/>
            <a:gdLst>
              <a:gd name="connsiteX0" fmla="*/ 981 w 3365947"/>
              <a:gd name="connsiteY0" fmla="*/ 615420 h 615420"/>
              <a:gd name="connsiteX1" fmla="*/ 27168 w 3365947"/>
              <a:gd name="connsiteY1" fmla="*/ 340445 h 615420"/>
              <a:gd name="connsiteX2" fmla="*/ 53355 w 3365947"/>
              <a:gd name="connsiteY2" fmla="*/ 301163 h 615420"/>
              <a:gd name="connsiteX3" fmla="*/ 105728 w 3365947"/>
              <a:gd name="connsiteY3" fmla="*/ 235693 h 615420"/>
              <a:gd name="connsiteX4" fmla="*/ 145007 w 3365947"/>
              <a:gd name="connsiteY4" fmla="*/ 196410 h 615420"/>
              <a:gd name="connsiteX5" fmla="*/ 236660 w 3365947"/>
              <a:gd name="connsiteY5" fmla="*/ 183316 h 615420"/>
              <a:gd name="connsiteX6" fmla="*/ 433059 w 3365947"/>
              <a:gd name="connsiteY6" fmla="*/ 196410 h 615420"/>
              <a:gd name="connsiteX7" fmla="*/ 459245 w 3365947"/>
              <a:gd name="connsiteY7" fmla="*/ 222599 h 615420"/>
              <a:gd name="connsiteX8" fmla="*/ 537805 w 3365947"/>
              <a:gd name="connsiteY8" fmla="*/ 274975 h 615420"/>
              <a:gd name="connsiteX9" fmla="*/ 668737 w 3365947"/>
              <a:gd name="connsiteY9" fmla="*/ 432103 h 615420"/>
              <a:gd name="connsiteX10" fmla="*/ 708017 w 3365947"/>
              <a:gd name="connsiteY10" fmla="*/ 471385 h 615420"/>
              <a:gd name="connsiteX11" fmla="*/ 747297 w 3365947"/>
              <a:gd name="connsiteY11" fmla="*/ 510667 h 615420"/>
              <a:gd name="connsiteX12" fmla="*/ 812763 w 3365947"/>
              <a:gd name="connsiteY12" fmla="*/ 576137 h 615420"/>
              <a:gd name="connsiteX13" fmla="*/ 878229 w 3365947"/>
              <a:gd name="connsiteY13" fmla="*/ 615420 h 615420"/>
              <a:gd name="connsiteX14" fmla="*/ 1035348 w 3365947"/>
              <a:gd name="connsiteY14" fmla="*/ 602326 h 615420"/>
              <a:gd name="connsiteX15" fmla="*/ 1061535 w 3365947"/>
              <a:gd name="connsiteY15" fmla="*/ 576137 h 615420"/>
              <a:gd name="connsiteX16" fmla="*/ 1127001 w 3365947"/>
              <a:gd name="connsiteY16" fmla="*/ 484479 h 615420"/>
              <a:gd name="connsiteX17" fmla="*/ 1140094 w 3365947"/>
              <a:gd name="connsiteY17" fmla="*/ 445197 h 615420"/>
              <a:gd name="connsiteX18" fmla="*/ 1166281 w 3365947"/>
              <a:gd name="connsiteY18" fmla="*/ 379727 h 615420"/>
              <a:gd name="connsiteX19" fmla="*/ 1192467 w 3365947"/>
              <a:gd name="connsiteY19" fmla="*/ 301163 h 615420"/>
              <a:gd name="connsiteX20" fmla="*/ 1271027 w 3365947"/>
              <a:gd name="connsiteY20" fmla="*/ 157128 h 615420"/>
              <a:gd name="connsiteX21" fmla="*/ 1284120 w 3365947"/>
              <a:gd name="connsiteY21" fmla="*/ 117846 h 615420"/>
              <a:gd name="connsiteX22" fmla="*/ 1401959 w 3365947"/>
              <a:gd name="connsiteY22" fmla="*/ 52376 h 615420"/>
              <a:gd name="connsiteX23" fmla="*/ 1532892 w 3365947"/>
              <a:gd name="connsiteY23" fmla="*/ 65470 h 615420"/>
              <a:gd name="connsiteX24" fmla="*/ 1572172 w 3365947"/>
              <a:gd name="connsiteY24" fmla="*/ 91658 h 615420"/>
              <a:gd name="connsiteX25" fmla="*/ 1676918 w 3365947"/>
              <a:gd name="connsiteY25" fmla="*/ 157128 h 615420"/>
              <a:gd name="connsiteX26" fmla="*/ 1742384 w 3365947"/>
              <a:gd name="connsiteY26" fmla="*/ 222599 h 615420"/>
              <a:gd name="connsiteX27" fmla="*/ 1781664 w 3365947"/>
              <a:gd name="connsiteY27" fmla="*/ 261881 h 615420"/>
              <a:gd name="connsiteX28" fmla="*/ 1807850 w 3365947"/>
              <a:gd name="connsiteY28" fmla="*/ 301163 h 615420"/>
              <a:gd name="connsiteX29" fmla="*/ 1847130 w 3365947"/>
              <a:gd name="connsiteY29" fmla="*/ 340445 h 615420"/>
              <a:gd name="connsiteX30" fmla="*/ 1886410 w 3365947"/>
              <a:gd name="connsiteY30" fmla="*/ 405915 h 615420"/>
              <a:gd name="connsiteX31" fmla="*/ 1925690 w 3365947"/>
              <a:gd name="connsiteY31" fmla="*/ 445197 h 615420"/>
              <a:gd name="connsiteX32" fmla="*/ 1951876 w 3365947"/>
              <a:gd name="connsiteY32" fmla="*/ 484479 h 615420"/>
              <a:gd name="connsiteX33" fmla="*/ 2043529 w 3365947"/>
              <a:gd name="connsiteY33" fmla="*/ 563043 h 615420"/>
              <a:gd name="connsiteX34" fmla="*/ 2082809 w 3365947"/>
              <a:gd name="connsiteY34" fmla="*/ 589231 h 615420"/>
              <a:gd name="connsiteX35" fmla="*/ 2135182 w 3365947"/>
              <a:gd name="connsiteY35" fmla="*/ 602326 h 615420"/>
              <a:gd name="connsiteX36" fmla="*/ 2292301 w 3365947"/>
              <a:gd name="connsiteY36" fmla="*/ 589231 h 615420"/>
              <a:gd name="connsiteX37" fmla="*/ 2370860 w 3365947"/>
              <a:gd name="connsiteY37" fmla="*/ 484479 h 615420"/>
              <a:gd name="connsiteX38" fmla="*/ 2423233 w 3365947"/>
              <a:gd name="connsiteY38" fmla="*/ 366633 h 615420"/>
              <a:gd name="connsiteX39" fmla="*/ 2449420 w 3365947"/>
              <a:gd name="connsiteY39" fmla="*/ 288069 h 615420"/>
              <a:gd name="connsiteX40" fmla="*/ 2514886 w 3365947"/>
              <a:gd name="connsiteY40" fmla="*/ 209505 h 615420"/>
              <a:gd name="connsiteX41" fmla="*/ 2580352 w 3365947"/>
              <a:gd name="connsiteY41" fmla="*/ 117846 h 615420"/>
              <a:gd name="connsiteX42" fmla="*/ 2645818 w 3365947"/>
              <a:gd name="connsiteY42" fmla="*/ 26188 h 615420"/>
              <a:gd name="connsiteX43" fmla="*/ 2711285 w 3365947"/>
              <a:gd name="connsiteY43" fmla="*/ 13094 h 615420"/>
              <a:gd name="connsiteX44" fmla="*/ 2750564 w 3365947"/>
              <a:gd name="connsiteY44" fmla="*/ 0 h 615420"/>
              <a:gd name="connsiteX45" fmla="*/ 2933870 w 3365947"/>
              <a:gd name="connsiteY45" fmla="*/ 13094 h 615420"/>
              <a:gd name="connsiteX46" fmla="*/ 3012430 w 3365947"/>
              <a:gd name="connsiteY46" fmla="*/ 39282 h 615420"/>
              <a:gd name="connsiteX47" fmla="*/ 3077896 w 3365947"/>
              <a:gd name="connsiteY47" fmla="*/ 104752 h 615420"/>
              <a:gd name="connsiteX48" fmla="*/ 3104082 w 3365947"/>
              <a:gd name="connsiteY48" fmla="*/ 144034 h 615420"/>
              <a:gd name="connsiteX49" fmla="*/ 3143362 w 3365947"/>
              <a:gd name="connsiteY49" fmla="*/ 183316 h 615420"/>
              <a:gd name="connsiteX50" fmla="*/ 3169549 w 3365947"/>
              <a:gd name="connsiteY50" fmla="*/ 222599 h 615420"/>
              <a:gd name="connsiteX51" fmla="*/ 3208828 w 3365947"/>
              <a:gd name="connsiteY51" fmla="*/ 248787 h 615420"/>
              <a:gd name="connsiteX52" fmla="*/ 3274295 w 3365947"/>
              <a:gd name="connsiteY52" fmla="*/ 353539 h 615420"/>
              <a:gd name="connsiteX53" fmla="*/ 3326668 w 3365947"/>
              <a:gd name="connsiteY53" fmla="*/ 392821 h 615420"/>
              <a:gd name="connsiteX54" fmla="*/ 3365947 w 3365947"/>
              <a:gd name="connsiteY54" fmla="*/ 458291 h 61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65947" h="615420">
                <a:moveTo>
                  <a:pt x="981" y="615420"/>
                </a:moveTo>
                <a:cubicBezTo>
                  <a:pt x="1308" y="609526"/>
                  <a:pt x="-8432" y="411649"/>
                  <a:pt x="27168" y="340445"/>
                </a:cubicBezTo>
                <a:cubicBezTo>
                  <a:pt x="34205" y="326369"/>
                  <a:pt x="44626" y="314257"/>
                  <a:pt x="53355" y="301163"/>
                </a:cubicBezTo>
                <a:cubicBezTo>
                  <a:pt x="74849" y="236675"/>
                  <a:pt x="51059" y="281254"/>
                  <a:pt x="105728" y="235693"/>
                </a:cubicBezTo>
                <a:cubicBezTo>
                  <a:pt x="119953" y="223838"/>
                  <a:pt x="127814" y="203288"/>
                  <a:pt x="145007" y="196410"/>
                </a:cubicBezTo>
                <a:cubicBezTo>
                  <a:pt x="173661" y="184948"/>
                  <a:pt x="206109" y="187681"/>
                  <a:pt x="236660" y="183316"/>
                </a:cubicBezTo>
                <a:cubicBezTo>
                  <a:pt x="302126" y="187681"/>
                  <a:pt x="368446" y="185007"/>
                  <a:pt x="433059" y="196410"/>
                </a:cubicBezTo>
                <a:cubicBezTo>
                  <a:pt x="445216" y="198556"/>
                  <a:pt x="449369" y="215192"/>
                  <a:pt x="459245" y="222599"/>
                </a:cubicBezTo>
                <a:cubicBezTo>
                  <a:pt x="484423" y="241484"/>
                  <a:pt x="537805" y="274975"/>
                  <a:pt x="537805" y="274975"/>
                </a:cubicBezTo>
                <a:cubicBezTo>
                  <a:pt x="610719" y="384353"/>
                  <a:pt x="567924" y="331284"/>
                  <a:pt x="668737" y="432103"/>
                </a:cubicBezTo>
                <a:lnTo>
                  <a:pt x="708017" y="471385"/>
                </a:lnTo>
                <a:cubicBezTo>
                  <a:pt x="721110" y="484479"/>
                  <a:pt x="737026" y="495259"/>
                  <a:pt x="747297" y="510667"/>
                </a:cubicBezTo>
                <a:cubicBezTo>
                  <a:pt x="792188" y="578009"/>
                  <a:pt x="750413" y="526254"/>
                  <a:pt x="812763" y="576137"/>
                </a:cubicBezTo>
                <a:cubicBezTo>
                  <a:pt x="864115" y="617221"/>
                  <a:pt x="810015" y="592680"/>
                  <a:pt x="878229" y="615420"/>
                </a:cubicBezTo>
                <a:cubicBezTo>
                  <a:pt x="930602" y="611055"/>
                  <a:pt x="983960" y="613339"/>
                  <a:pt x="1035348" y="602326"/>
                </a:cubicBezTo>
                <a:cubicBezTo>
                  <a:pt x="1047419" y="599739"/>
                  <a:pt x="1053632" y="585621"/>
                  <a:pt x="1061535" y="576137"/>
                </a:cubicBezTo>
                <a:cubicBezTo>
                  <a:pt x="1068951" y="567237"/>
                  <a:pt x="1118496" y="501490"/>
                  <a:pt x="1127001" y="484479"/>
                </a:cubicBezTo>
                <a:cubicBezTo>
                  <a:pt x="1133173" y="472134"/>
                  <a:pt x="1135248" y="458120"/>
                  <a:pt x="1140094" y="445197"/>
                </a:cubicBezTo>
                <a:cubicBezTo>
                  <a:pt x="1148347" y="423189"/>
                  <a:pt x="1158249" y="401816"/>
                  <a:pt x="1166281" y="379727"/>
                </a:cubicBezTo>
                <a:cubicBezTo>
                  <a:pt x="1175714" y="353784"/>
                  <a:pt x="1177155" y="324131"/>
                  <a:pt x="1192467" y="301163"/>
                </a:cubicBezTo>
                <a:cubicBezTo>
                  <a:pt x="1224343" y="253348"/>
                  <a:pt x="1251223" y="216545"/>
                  <a:pt x="1271027" y="157128"/>
                </a:cubicBezTo>
                <a:cubicBezTo>
                  <a:pt x="1275391" y="144034"/>
                  <a:pt x="1274361" y="127606"/>
                  <a:pt x="1284120" y="117846"/>
                </a:cubicBezTo>
                <a:cubicBezTo>
                  <a:pt x="1329141" y="72823"/>
                  <a:pt x="1352565" y="68842"/>
                  <a:pt x="1401959" y="52376"/>
                </a:cubicBezTo>
                <a:cubicBezTo>
                  <a:pt x="1445603" y="56741"/>
                  <a:pt x="1490153" y="55607"/>
                  <a:pt x="1532892" y="65470"/>
                </a:cubicBezTo>
                <a:cubicBezTo>
                  <a:pt x="1548225" y="69009"/>
                  <a:pt x="1558509" y="83850"/>
                  <a:pt x="1572172" y="91658"/>
                </a:cubicBezTo>
                <a:cubicBezTo>
                  <a:pt x="1633633" y="126780"/>
                  <a:pt x="1620592" y="107057"/>
                  <a:pt x="1676918" y="157128"/>
                </a:cubicBezTo>
                <a:cubicBezTo>
                  <a:pt x="1699984" y="177632"/>
                  <a:pt x="1720562" y="200775"/>
                  <a:pt x="1742384" y="222599"/>
                </a:cubicBezTo>
                <a:cubicBezTo>
                  <a:pt x="1755477" y="235693"/>
                  <a:pt x="1771393" y="246473"/>
                  <a:pt x="1781664" y="261881"/>
                </a:cubicBezTo>
                <a:cubicBezTo>
                  <a:pt x="1790393" y="274975"/>
                  <a:pt x="1797776" y="289073"/>
                  <a:pt x="1807850" y="301163"/>
                </a:cubicBezTo>
                <a:cubicBezTo>
                  <a:pt x="1819704" y="315389"/>
                  <a:pt x="1836020" y="325631"/>
                  <a:pt x="1847130" y="340445"/>
                </a:cubicBezTo>
                <a:cubicBezTo>
                  <a:pt x="1862399" y="360805"/>
                  <a:pt x="1871141" y="385555"/>
                  <a:pt x="1886410" y="405915"/>
                </a:cubicBezTo>
                <a:cubicBezTo>
                  <a:pt x="1897520" y="420729"/>
                  <a:pt x="1913836" y="430971"/>
                  <a:pt x="1925690" y="445197"/>
                </a:cubicBezTo>
                <a:cubicBezTo>
                  <a:pt x="1935764" y="457287"/>
                  <a:pt x="1941802" y="472389"/>
                  <a:pt x="1951876" y="484479"/>
                </a:cubicBezTo>
                <a:cubicBezTo>
                  <a:pt x="1979866" y="518069"/>
                  <a:pt x="2007833" y="537544"/>
                  <a:pt x="2043529" y="563043"/>
                </a:cubicBezTo>
                <a:cubicBezTo>
                  <a:pt x="2056334" y="572190"/>
                  <a:pt x="2068345" y="583032"/>
                  <a:pt x="2082809" y="589231"/>
                </a:cubicBezTo>
                <a:cubicBezTo>
                  <a:pt x="2099349" y="596320"/>
                  <a:pt x="2117724" y="597961"/>
                  <a:pt x="2135182" y="602326"/>
                </a:cubicBezTo>
                <a:cubicBezTo>
                  <a:pt x="2187555" y="597961"/>
                  <a:pt x="2241316" y="601978"/>
                  <a:pt x="2292301" y="589231"/>
                </a:cubicBezTo>
                <a:cubicBezTo>
                  <a:pt x="2349663" y="574889"/>
                  <a:pt x="2351448" y="528159"/>
                  <a:pt x="2370860" y="484479"/>
                </a:cubicBezTo>
                <a:cubicBezTo>
                  <a:pt x="2412029" y="391842"/>
                  <a:pt x="2384414" y="473392"/>
                  <a:pt x="2423233" y="366633"/>
                </a:cubicBezTo>
                <a:cubicBezTo>
                  <a:pt x="2432666" y="340690"/>
                  <a:pt x="2434109" y="311038"/>
                  <a:pt x="2449420" y="288069"/>
                </a:cubicBezTo>
                <a:cubicBezTo>
                  <a:pt x="2485877" y="233379"/>
                  <a:pt x="2464479" y="259915"/>
                  <a:pt x="2514886" y="209505"/>
                </a:cubicBezTo>
                <a:cubicBezTo>
                  <a:pt x="2586649" y="65965"/>
                  <a:pt x="2491888" y="241701"/>
                  <a:pt x="2580352" y="117846"/>
                </a:cubicBezTo>
                <a:cubicBezTo>
                  <a:pt x="2606711" y="80942"/>
                  <a:pt x="2600430" y="48883"/>
                  <a:pt x="2645818" y="26188"/>
                </a:cubicBezTo>
                <a:cubicBezTo>
                  <a:pt x="2665723" y="16235"/>
                  <a:pt x="2689695" y="18492"/>
                  <a:pt x="2711285" y="13094"/>
                </a:cubicBezTo>
                <a:cubicBezTo>
                  <a:pt x="2724674" y="9747"/>
                  <a:pt x="2737471" y="4365"/>
                  <a:pt x="2750564" y="0"/>
                </a:cubicBezTo>
                <a:cubicBezTo>
                  <a:pt x="2811666" y="4365"/>
                  <a:pt x="2873290" y="4007"/>
                  <a:pt x="2933870" y="13094"/>
                </a:cubicBezTo>
                <a:cubicBezTo>
                  <a:pt x="2961168" y="17189"/>
                  <a:pt x="3012430" y="39282"/>
                  <a:pt x="3012430" y="39282"/>
                </a:cubicBezTo>
                <a:cubicBezTo>
                  <a:pt x="3038735" y="118204"/>
                  <a:pt x="3003222" y="42519"/>
                  <a:pt x="3077896" y="104752"/>
                </a:cubicBezTo>
                <a:cubicBezTo>
                  <a:pt x="3089985" y="114827"/>
                  <a:pt x="3094008" y="131944"/>
                  <a:pt x="3104082" y="144034"/>
                </a:cubicBezTo>
                <a:cubicBezTo>
                  <a:pt x="3115936" y="158260"/>
                  <a:pt x="3131508" y="169090"/>
                  <a:pt x="3143362" y="183316"/>
                </a:cubicBezTo>
                <a:cubicBezTo>
                  <a:pt x="3153436" y="195406"/>
                  <a:pt x="3158422" y="211471"/>
                  <a:pt x="3169549" y="222599"/>
                </a:cubicBezTo>
                <a:cubicBezTo>
                  <a:pt x="3180676" y="233727"/>
                  <a:pt x="3197701" y="237659"/>
                  <a:pt x="3208828" y="248787"/>
                </a:cubicBezTo>
                <a:cubicBezTo>
                  <a:pt x="3358785" y="398754"/>
                  <a:pt x="3149830" y="208322"/>
                  <a:pt x="3274295" y="353539"/>
                </a:cubicBezTo>
                <a:cubicBezTo>
                  <a:pt x="3288496" y="370108"/>
                  <a:pt x="3309210" y="379727"/>
                  <a:pt x="3326668" y="392821"/>
                </a:cubicBezTo>
                <a:cubicBezTo>
                  <a:pt x="3343664" y="443814"/>
                  <a:pt x="3330002" y="422343"/>
                  <a:pt x="3365947" y="45829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pic>
        <p:nvPicPr>
          <p:cNvPr id="24" name="Picture 23" descr="set-clouds-27758817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45160" r="64974" b="34365"/>
          <a:stretch/>
        </p:blipFill>
        <p:spPr>
          <a:xfrm>
            <a:off x="6732240" y="3645024"/>
            <a:ext cx="417527" cy="2443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06642" y="1145594"/>
            <a:ext cx="184731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403648" y="2492896"/>
            <a:ext cx="2163979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7030A0"/>
                </a:solidFill>
                <a:latin typeface="Times"/>
                <a:ea typeface="ＭＳ Ｐゴシック" charset="0"/>
                <a:cs typeface="Times"/>
              </a:rPr>
              <a:t>Latent and sensible fluxes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763688" y="5229200"/>
            <a:ext cx="4680520" cy="865502"/>
          </a:xfrm>
          <a:prstGeom prst="rect">
            <a:avLst/>
          </a:prstGeom>
          <a:solidFill>
            <a:schemeClr val="accent4">
              <a:lumMod val="50000"/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Right Triangle 32"/>
          <p:cNvSpPr/>
          <p:nvPr/>
        </p:nvSpPr>
        <p:spPr>
          <a:xfrm rot="16452810">
            <a:off x="5931160" y="5196160"/>
            <a:ext cx="999505" cy="963871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292080" y="4221088"/>
            <a:ext cx="1804223" cy="2187283"/>
          </a:xfrm>
          <a:custGeom>
            <a:avLst/>
            <a:gdLst>
              <a:gd name="connsiteX0" fmla="*/ 3316004 w 3316004"/>
              <a:gd name="connsiteY0" fmla="*/ 0 h 2187283"/>
              <a:gd name="connsiteX1" fmla="*/ 3257210 w 3316004"/>
              <a:gd name="connsiteY1" fmla="*/ 35275 h 2187283"/>
              <a:gd name="connsiteX2" fmla="*/ 3210174 w 3316004"/>
              <a:gd name="connsiteY2" fmla="*/ 58791 h 2187283"/>
              <a:gd name="connsiteX3" fmla="*/ 3186656 w 3316004"/>
              <a:gd name="connsiteY3" fmla="*/ 94066 h 2187283"/>
              <a:gd name="connsiteX4" fmla="*/ 3151380 w 3316004"/>
              <a:gd name="connsiteY4" fmla="*/ 117582 h 2187283"/>
              <a:gd name="connsiteX5" fmla="*/ 3127862 w 3316004"/>
              <a:gd name="connsiteY5" fmla="*/ 152857 h 2187283"/>
              <a:gd name="connsiteX6" fmla="*/ 3092585 w 3316004"/>
              <a:gd name="connsiteY6" fmla="*/ 176374 h 2187283"/>
              <a:gd name="connsiteX7" fmla="*/ 3080826 w 3316004"/>
              <a:gd name="connsiteY7" fmla="*/ 211648 h 2187283"/>
              <a:gd name="connsiteX8" fmla="*/ 3010273 w 3316004"/>
              <a:gd name="connsiteY8" fmla="*/ 258681 h 2187283"/>
              <a:gd name="connsiteX9" fmla="*/ 2974996 w 3316004"/>
              <a:gd name="connsiteY9" fmla="*/ 282198 h 2187283"/>
              <a:gd name="connsiteX10" fmla="*/ 2869167 w 3316004"/>
              <a:gd name="connsiteY10" fmla="*/ 317473 h 2187283"/>
              <a:gd name="connsiteX11" fmla="*/ 2763337 w 3316004"/>
              <a:gd name="connsiteY11" fmla="*/ 352747 h 2187283"/>
              <a:gd name="connsiteX12" fmla="*/ 2728060 w 3316004"/>
              <a:gd name="connsiteY12" fmla="*/ 364506 h 2187283"/>
              <a:gd name="connsiteX13" fmla="*/ 2681024 w 3316004"/>
              <a:gd name="connsiteY13" fmla="*/ 376264 h 2187283"/>
              <a:gd name="connsiteX14" fmla="*/ 2645748 w 3316004"/>
              <a:gd name="connsiteY14" fmla="*/ 388022 h 2187283"/>
              <a:gd name="connsiteX15" fmla="*/ 2575195 w 3316004"/>
              <a:gd name="connsiteY15" fmla="*/ 399780 h 2187283"/>
              <a:gd name="connsiteX16" fmla="*/ 2539918 w 3316004"/>
              <a:gd name="connsiteY16" fmla="*/ 411539 h 2187283"/>
              <a:gd name="connsiteX17" fmla="*/ 2434088 w 3316004"/>
              <a:gd name="connsiteY17" fmla="*/ 493846 h 2187283"/>
              <a:gd name="connsiteX18" fmla="*/ 2387052 w 3316004"/>
              <a:gd name="connsiteY18" fmla="*/ 552638 h 2187283"/>
              <a:gd name="connsiteX19" fmla="*/ 2375294 w 3316004"/>
              <a:gd name="connsiteY19" fmla="*/ 587912 h 2187283"/>
              <a:gd name="connsiteX20" fmla="*/ 2351776 w 3316004"/>
              <a:gd name="connsiteY20" fmla="*/ 623187 h 2187283"/>
              <a:gd name="connsiteX21" fmla="*/ 2328258 w 3316004"/>
              <a:gd name="connsiteY21" fmla="*/ 693737 h 2187283"/>
              <a:gd name="connsiteX22" fmla="*/ 2316499 w 3316004"/>
              <a:gd name="connsiteY22" fmla="*/ 729011 h 2187283"/>
              <a:gd name="connsiteX23" fmla="*/ 2304740 w 3316004"/>
              <a:gd name="connsiteY23" fmla="*/ 764286 h 2187283"/>
              <a:gd name="connsiteX24" fmla="*/ 2234187 w 3316004"/>
              <a:gd name="connsiteY24" fmla="*/ 846594 h 2187283"/>
              <a:gd name="connsiteX25" fmla="*/ 2198910 w 3316004"/>
              <a:gd name="connsiteY25" fmla="*/ 940660 h 2187283"/>
              <a:gd name="connsiteX26" fmla="*/ 2163634 w 3316004"/>
              <a:gd name="connsiteY26" fmla="*/ 975935 h 2187283"/>
              <a:gd name="connsiteX27" fmla="*/ 2140116 w 3316004"/>
              <a:gd name="connsiteY27" fmla="*/ 1011210 h 2187283"/>
              <a:gd name="connsiteX28" fmla="*/ 2116598 w 3316004"/>
              <a:gd name="connsiteY28" fmla="*/ 1093517 h 2187283"/>
              <a:gd name="connsiteX29" fmla="*/ 2093080 w 3316004"/>
              <a:gd name="connsiteY29" fmla="*/ 1128792 h 2187283"/>
              <a:gd name="connsiteX30" fmla="*/ 2057804 w 3316004"/>
              <a:gd name="connsiteY30" fmla="*/ 1164067 h 2187283"/>
              <a:gd name="connsiteX31" fmla="*/ 1987250 w 3316004"/>
              <a:gd name="connsiteY31" fmla="*/ 1269891 h 2187283"/>
              <a:gd name="connsiteX32" fmla="*/ 1951974 w 3316004"/>
              <a:gd name="connsiteY32" fmla="*/ 1316924 h 2187283"/>
              <a:gd name="connsiteX33" fmla="*/ 1916697 w 3316004"/>
              <a:gd name="connsiteY33" fmla="*/ 1352199 h 2187283"/>
              <a:gd name="connsiteX34" fmla="*/ 1869662 w 3316004"/>
              <a:gd name="connsiteY34" fmla="*/ 1422748 h 2187283"/>
              <a:gd name="connsiteX35" fmla="*/ 1846144 w 3316004"/>
              <a:gd name="connsiteY35" fmla="*/ 1458023 h 2187283"/>
              <a:gd name="connsiteX36" fmla="*/ 1822626 w 3316004"/>
              <a:gd name="connsiteY36" fmla="*/ 1493298 h 2187283"/>
              <a:gd name="connsiteX37" fmla="*/ 1787349 w 3316004"/>
              <a:gd name="connsiteY37" fmla="*/ 1505056 h 2187283"/>
              <a:gd name="connsiteX38" fmla="*/ 1752073 w 3316004"/>
              <a:gd name="connsiteY38" fmla="*/ 1540331 h 2187283"/>
              <a:gd name="connsiteX39" fmla="*/ 1716796 w 3316004"/>
              <a:gd name="connsiteY39" fmla="*/ 1552089 h 2187283"/>
              <a:gd name="connsiteX40" fmla="*/ 1646243 w 3316004"/>
              <a:gd name="connsiteY40" fmla="*/ 1622639 h 2187283"/>
              <a:gd name="connsiteX41" fmla="*/ 1575690 w 3316004"/>
              <a:gd name="connsiteY41" fmla="*/ 1669672 h 2187283"/>
              <a:gd name="connsiteX42" fmla="*/ 1458101 w 3316004"/>
              <a:gd name="connsiteY42" fmla="*/ 1775496 h 2187283"/>
              <a:gd name="connsiteX43" fmla="*/ 1422824 w 3316004"/>
              <a:gd name="connsiteY43" fmla="*/ 1810771 h 2187283"/>
              <a:gd name="connsiteX44" fmla="*/ 1281718 w 3316004"/>
              <a:gd name="connsiteY44" fmla="*/ 1881320 h 2187283"/>
              <a:gd name="connsiteX45" fmla="*/ 1246441 w 3316004"/>
              <a:gd name="connsiteY45" fmla="*/ 1893078 h 2187283"/>
              <a:gd name="connsiteX46" fmla="*/ 1175888 w 3316004"/>
              <a:gd name="connsiteY46" fmla="*/ 1940111 h 2187283"/>
              <a:gd name="connsiteX47" fmla="*/ 1140611 w 3316004"/>
              <a:gd name="connsiteY47" fmla="*/ 1963628 h 2187283"/>
              <a:gd name="connsiteX48" fmla="*/ 1105334 w 3316004"/>
              <a:gd name="connsiteY48" fmla="*/ 1975386 h 2187283"/>
              <a:gd name="connsiteX49" fmla="*/ 1070058 w 3316004"/>
              <a:gd name="connsiteY49" fmla="*/ 1998903 h 2187283"/>
              <a:gd name="connsiteX50" fmla="*/ 893675 w 3316004"/>
              <a:gd name="connsiteY50" fmla="*/ 2045936 h 2187283"/>
              <a:gd name="connsiteX51" fmla="*/ 764327 w 3316004"/>
              <a:gd name="connsiteY51" fmla="*/ 2057694 h 2187283"/>
              <a:gd name="connsiteX52" fmla="*/ 611461 w 3316004"/>
              <a:gd name="connsiteY52" fmla="*/ 2081210 h 2187283"/>
              <a:gd name="connsiteX53" fmla="*/ 341007 w 3316004"/>
              <a:gd name="connsiteY53" fmla="*/ 2104727 h 2187283"/>
              <a:gd name="connsiteX54" fmla="*/ 270454 w 3316004"/>
              <a:gd name="connsiteY54" fmla="*/ 2128243 h 2187283"/>
              <a:gd name="connsiteX55" fmla="*/ 94071 w 3316004"/>
              <a:gd name="connsiteY55" fmla="*/ 2163518 h 2187283"/>
              <a:gd name="connsiteX56" fmla="*/ 0 w 3316004"/>
              <a:gd name="connsiteY56" fmla="*/ 2187035 h 218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316004" h="2187283">
                <a:moveTo>
                  <a:pt x="3316004" y="0"/>
                </a:moveTo>
                <a:cubicBezTo>
                  <a:pt x="3296406" y="11758"/>
                  <a:pt x="3277189" y="24176"/>
                  <a:pt x="3257210" y="35275"/>
                </a:cubicBezTo>
                <a:cubicBezTo>
                  <a:pt x="3241887" y="43787"/>
                  <a:pt x="3223641" y="47570"/>
                  <a:pt x="3210174" y="58791"/>
                </a:cubicBezTo>
                <a:cubicBezTo>
                  <a:pt x="3199317" y="67838"/>
                  <a:pt x="3196649" y="84073"/>
                  <a:pt x="3186656" y="94066"/>
                </a:cubicBezTo>
                <a:cubicBezTo>
                  <a:pt x="3176663" y="104059"/>
                  <a:pt x="3163139" y="109743"/>
                  <a:pt x="3151380" y="117582"/>
                </a:cubicBezTo>
                <a:cubicBezTo>
                  <a:pt x="3143541" y="129340"/>
                  <a:pt x="3137855" y="142864"/>
                  <a:pt x="3127862" y="152857"/>
                </a:cubicBezTo>
                <a:cubicBezTo>
                  <a:pt x="3117869" y="162850"/>
                  <a:pt x="3101414" y="165339"/>
                  <a:pt x="3092585" y="176374"/>
                </a:cubicBezTo>
                <a:cubicBezTo>
                  <a:pt x="3084842" y="186052"/>
                  <a:pt x="3089590" y="202884"/>
                  <a:pt x="3080826" y="211648"/>
                </a:cubicBezTo>
                <a:cubicBezTo>
                  <a:pt x="3060840" y="231633"/>
                  <a:pt x="3033791" y="243003"/>
                  <a:pt x="3010273" y="258681"/>
                </a:cubicBezTo>
                <a:cubicBezTo>
                  <a:pt x="2998514" y="266520"/>
                  <a:pt x="2988403" y="277729"/>
                  <a:pt x="2974996" y="282198"/>
                </a:cubicBezTo>
                <a:lnTo>
                  <a:pt x="2869167" y="317473"/>
                </a:lnTo>
                <a:lnTo>
                  <a:pt x="2763337" y="352747"/>
                </a:lnTo>
                <a:cubicBezTo>
                  <a:pt x="2751578" y="356667"/>
                  <a:pt x="2740085" y="361500"/>
                  <a:pt x="2728060" y="364506"/>
                </a:cubicBezTo>
                <a:cubicBezTo>
                  <a:pt x="2712381" y="368425"/>
                  <a:pt x="2696563" y="371824"/>
                  <a:pt x="2681024" y="376264"/>
                </a:cubicBezTo>
                <a:cubicBezTo>
                  <a:pt x="2669106" y="379669"/>
                  <a:pt x="2657848" y="385333"/>
                  <a:pt x="2645748" y="388022"/>
                </a:cubicBezTo>
                <a:cubicBezTo>
                  <a:pt x="2622474" y="393194"/>
                  <a:pt x="2598713" y="395861"/>
                  <a:pt x="2575195" y="399780"/>
                </a:cubicBezTo>
                <a:cubicBezTo>
                  <a:pt x="2563436" y="403700"/>
                  <a:pt x="2550753" y="405520"/>
                  <a:pt x="2539918" y="411539"/>
                </a:cubicBezTo>
                <a:cubicBezTo>
                  <a:pt x="2476627" y="446699"/>
                  <a:pt x="2476939" y="450999"/>
                  <a:pt x="2434088" y="493846"/>
                </a:cubicBezTo>
                <a:cubicBezTo>
                  <a:pt x="2404532" y="582510"/>
                  <a:pt x="2447839" y="476658"/>
                  <a:pt x="2387052" y="552638"/>
                </a:cubicBezTo>
                <a:cubicBezTo>
                  <a:pt x="2379309" y="562316"/>
                  <a:pt x="2380837" y="576827"/>
                  <a:pt x="2375294" y="587912"/>
                </a:cubicBezTo>
                <a:cubicBezTo>
                  <a:pt x="2368974" y="600552"/>
                  <a:pt x="2357516" y="610273"/>
                  <a:pt x="2351776" y="623187"/>
                </a:cubicBezTo>
                <a:cubicBezTo>
                  <a:pt x="2341708" y="645839"/>
                  <a:pt x="2336097" y="670220"/>
                  <a:pt x="2328258" y="693737"/>
                </a:cubicBezTo>
                <a:lnTo>
                  <a:pt x="2316499" y="729011"/>
                </a:lnTo>
                <a:cubicBezTo>
                  <a:pt x="2312579" y="740769"/>
                  <a:pt x="2313504" y="755522"/>
                  <a:pt x="2304740" y="764286"/>
                </a:cubicBezTo>
                <a:cubicBezTo>
                  <a:pt x="2255606" y="813418"/>
                  <a:pt x="2279442" y="786258"/>
                  <a:pt x="2234187" y="846594"/>
                </a:cubicBezTo>
                <a:cubicBezTo>
                  <a:pt x="2224718" y="884469"/>
                  <a:pt x="2222561" y="907551"/>
                  <a:pt x="2198910" y="940660"/>
                </a:cubicBezTo>
                <a:cubicBezTo>
                  <a:pt x="2189244" y="954191"/>
                  <a:pt x="2174280" y="963160"/>
                  <a:pt x="2163634" y="975935"/>
                </a:cubicBezTo>
                <a:cubicBezTo>
                  <a:pt x="2154587" y="986791"/>
                  <a:pt x="2147955" y="999452"/>
                  <a:pt x="2140116" y="1011210"/>
                </a:cubicBezTo>
                <a:cubicBezTo>
                  <a:pt x="2136348" y="1026281"/>
                  <a:pt x="2125033" y="1076648"/>
                  <a:pt x="2116598" y="1093517"/>
                </a:cubicBezTo>
                <a:cubicBezTo>
                  <a:pt x="2110278" y="1106157"/>
                  <a:pt x="2102127" y="1117936"/>
                  <a:pt x="2093080" y="1128792"/>
                </a:cubicBezTo>
                <a:cubicBezTo>
                  <a:pt x="2082434" y="1141567"/>
                  <a:pt x="2068014" y="1150941"/>
                  <a:pt x="2057804" y="1164067"/>
                </a:cubicBezTo>
                <a:cubicBezTo>
                  <a:pt x="1975528" y="1269845"/>
                  <a:pt x="2040147" y="1199364"/>
                  <a:pt x="1987250" y="1269891"/>
                </a:cubicBezTo>
                <a:cubicBezTo>
                  <a:pt x="1975491" y="1285569"/>
                  <a:pt x="1964728" y="1302045"/>
                  <a:pt x="1951974" y="1316924"/>
                </a:cubicBezTo>
                <a:cubicBezTo>
                  <a:pt x="1941152" y="1329550"/>
                  <a:pt x="1926907" y="1339073"/>
                  <a:pt x="1916697" y="1352199"/>
                </a:cubicBezTo>
                <a:cubicBezTo>
                  <a:pt x="1899344" y="1374508"/>
                  <a:pt x="1885340" y="1399232"/>
                  <a:pt x="1869662" y="1422748"/>
                </a:cubicBezTo>
                <a:lnTo>
                  <a:pt x="1846144" y="1458023"/>
                </a:lnTo>
                <a:cubicBezTo>
                  <a:pt x="1838305" y="1469781"/>
                  <a:pt x="1836033" y="1488829"/>
                  <a:pt x="1822626" y="1493298"/>
                </a:cubicBezTo>
                <a:lnTo>
                  <a:pt x="1787349" y="1505056"/>
                </a:lnTo>
                <a:cubicBezTo>
                  <a:pt x="1775590" y="1516814"/>
                  <a:pt x="1765909" y="1531107"/>
                  <a:pt x="1752073" y="1540331"/>
                </a:cubicBezTo>
                <a:cubicBezTo>
                  <a:pt x="1741760" y="1547206"/>
                  <a:pt x="1726580" y="1544479"/>
                  <a:pt x="1716796" y="1552089"/>
                </a:cubicBezTo>
                <a:cubicBezTo>
                  <a:pt x="1690543" y="1572507"/>
                  <a:pt x="1673916" y="1604191"/>
                  <a:pt x="1646243" y="1622639"/>
                </a:cubicBezTo>
                <a:cubicBezTo>
                  <a:pt x="1622725" y="1638317"/>
                  <a:pt x="1595677" y="1649687"/>
                  <a:pt x="1575690" y="1669672"/>
                </a:cubicBezTo>
                <a:cubicBezTo>
                  <a:pt x="1397536" y="1847814"/>
                  <a:pt x="1586981" y="1665032"/>
                  <a:pt x="1458101" y="1775496"/>
                </a:cubicBezTo>
                <a:cubicBezTo>
                  <a:pt x="1445475" y="1786318"/>
                  <a:pt x="1435951" y="1800562"/>
                  <a:pt x="1422824" y="1810771"/>
                </a:cubicBezTo>
                <a:cubicBezTo>
                  <a:pt x="1354439" y="1863957"/>
                  <a:pt x="1359093" y="1855530"/>
                  <a:pt x="1281718" y="1881320"/>
                </a:cubicBezTo>
                <a:lnTo>
                  <a:pt x="1246441" y="1893078"/>
                </a:lnTo>
                <a:lnTo>
                  <a:pt x="1175888" y="1940111"/>
                </a:lnTo>
                <a:cubicBezTo>
                  <a:pt x="1164129" y="1947950"/>
                  <a:pt x="1154018" y="1959159"/>
                  <a:pt x="1140611" y="1963628"/>
                </a:cubicBezTo>
                <a:lnTo>
                  <a:pt x="1105334" y="1975386"/>
                </a:lnTo>
                <a:cubicBezTo>
                  <a:pt x="1093575" y="1983225"/>
                  <a:pt x="1082972" y="1993164"/>
                  <a:pt x="1070058" y="1998903"/>
                </a:cubicBezTo>
                <a:cubicBezTo>
                  <a:pt x="1026667" y="2018187"/>
                  <a:pt x="934133" y="2039868"/>
                  <a:pt x="893675" y="2045936"/>
                </a:cubicBezTo>
                <a:cubicBezTo>
                  <a:pt x="850860" y="2052358"/>
                  <a:pt x="807324" y="2052636"/>
                  <a:pt x="764327" y="2057694"/>
                </a:cubicBezTo>
                <a:cubicBezTo>
                  <a:pt x="663961" y="2069501"/>
                  <a:pt x="720253" y="2071320"/>
                  <a:pt x="611461" y="2081210"/>
                </a:cubicBezTo>
                <a:cubicBezTo>
                  <a:pt x="255694" y="2113551"/>
                  <a:pt x="572840" y="2075750"/>
                  <a:pt x="341007" y="2104727"/>
                </a:cubicBezTo>
                <a:cubicBezTo>
                  <a:pt x="317489" y="2112566"/>
                  <a:pt x="294994" y="2124737"/>
                  <a:pt x="270454" y="2128243"/>
                </a:cubicBezTo>
                <a:cubicBezTo>
                  <a:pt x="216655" y="2135929"/>
                  <a:pt x="144465" y="2143361"/>
                  <a:pt x="94071" y="2163518"/>
                </a:cubicBezTo>
                <a:cubicBezTo>
                  <a:pt x="24358" y="2191402"/>
                  <a:pt x="56384" y="2187035"/>
                  <a:pt x="0" y="2187035"/>
                </a:cubicBezTo>
              </a:path>
            </a:pathLst>
          </a:custGeom>
          <a:ln>
            <a:solidFill>
              <a:srgbClr val="8C52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11067" y="2631368"/>
            <a:ext cx="1096775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"/>
                <a:ea typeface="ＭＳ Ｐゴシック" charset="0"/>
                <a:cs typeface="Times"/>
              </a:rPr>
              <a:t>MCS</a:t>
            </a:r>
          </a:p>
        </p:txBody>
      </p:sp>
      <p:grpSp>
        <p:nvGrpSpPr>
          <p:cNvPr id="4" name="Group 49"/>
          <p:cNvGrpSpPr/>
          <p:nvPr/>
        </p:nvGrpSpPr>
        <p:grpSpPr>
          <a:xfrm>
            <a:off x="3170299" y="1471101"/>
            <a:ext cx="2632747" cy="2619608"/>
            <a:chOff x="1561255" y="2733126"/>
            <a:chExt cx="2954155" cy="2757978"/>
          </a:xfrm>
        </p:grpSpPr>
        <p:grpSp>
          <p:nvGrpSpPr>
            <p:cNvPr id="5" name="Group 36"/>
            <p:cNvGrpSpPr/>
            <p:nvPr/>
          </p:nvGrpSpPr>
          <p:grpSpPr>
            <a:xfrm>
              <a:off x="1561255" y="2733126"/>
              <a:ext cx="2841605" cy="2690634"/>
              <a:chOff x="1561255" y="2509982"/>
              <a:chExt cx="2841605" cy="2365418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129436" y="2509982"/>
                <a:ext cx="2273424" cy="2365418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1561255" y="2957322"/>
                <a:ext cx="2064989" cy="357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"/>
                    <a:ea typeface="ＭＳ Ｐゴシック" charset="0"/>
                    <a:cs typeface="Times"/>
                  </a:rPr>
                  <a:t>Night-Morning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137319" y="2577496"/>
                <a:ext cx="755335" cy="311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>
                    <a:solidFill>
                      <a:srgbClr val="000000"/>
                    </a:solidFill>
                    <a:latin typeface="Times"/>
                    <a:ea typeface="ＭＳ Ｐゴシック" charset="0"/>
                    <a:cs typeface="Times"/>
                  </a:rPr>
                  <a:t>MCS</a:t>
                </a:r>
              </a:p>
            </p:txBody>
          </p:sp>
        </p:grpSp>
        <p:cxnSp>
          <p:nvCxnSpPr>
            <p:cNvPr id="52" name="Straight Arrow Connector 51"/>
            <p:cNvCxnSpPr/>
            <p:nvPr/>
          </p:nvCxnSpPr>
          <p:spPr>
            <a:xfrm flipH="1">
              <a:off x="3433593" y="5479346"/>
              <a:ext cx="1081817" cy="11758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5"/>
          <p:cNvGrpSpPr/>
          <p:nvPr/>
        </p:nvGrpSpPr>
        <p:grpSpPr>
          <a:xfrm>
            <a:off x="6084169" y="1537587"/>
            <a:ext cx="2555155" cy="2589758"/>
            <a:chOff x="3586460" y="2264419"/>
            <a:chExt cx="2752340" cy="3426587"/>
          </a:xfrm>
        </p:grpSpPr>
        <p:grpSp>
          <p:nvGrpSpPr>
            <p:cNvPr id="7" name="Group 56"/>
            <p:cNvGrpSpPr/>
            <p:nvPr/>
          </p:nvGrpSpPr>
          <p:grpSpPr>
            <a:xfrm>
              <a:off x="3586460" y="2264419"/>
              <a:ext cx="2752340" cy="3426587"/>
              <a:chOff x="3586460" y="2264419"/>
              <a:chExt cx="2752340" cy="3426587"/>
            </a:xfrm>
          </p:grpSpPr>
          <p:grpSp>
            <p:nvGrpSpPr>
              <p:cNvPr id="10" name="Group 35"/>
              <p:cNvGrpSpPr/>
              <p:nvPr/>
            </p:nvGrpSpPr>
            <p:grpSpPr>
              <a:xfrm>
                <a:off x="4129414" y="2264419"/>
                <a:ext cx="2209386" cy="3426587"/>
                <a:chOff x="4129414" y="1668357"/>
                <a:chExt cx="2209386" cy="3341683"/>
              </a:xfrm>
            </p:grpSpPr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4839606" y="1752534"/>
                  <a:ext cx="586316" cy="3257506"/>
                </a:xfrm>
                <a:prstGeom prst="rect">
                  <a:avLst/>
                </a:prstGeom>
              </p:spPr>
            </p:pic>
            <p:sp>
              <p:nvSpPr>
                <p:cNvPr id="62" name="TextBox 61"/>
                <p:cNvSpPr txBox="1"/>
                <p:nvPr/>
              </p:nvSpPr>
              <p:spPr>
                <a:xfrm>
                  <a:off x="4129414" y="1668357"/>
                  <a:ext cx="2209386" cy="4137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dirty="0">
                      <a:solidFill>
                        <a:srgbClr val="000000"/>
                      </a:solidFill>
                      <a:ea typeface="ＭＳ Ｐゴシック" charset="0"/>
                      <a:cs typeface="Times"/>
                    </a:rPr>
                    <a:t>Afternoon</a:t>
                  </a:r>
                  <a:endParaRPr lang="en-US" sz="2800" dirty="0">
                    <a:solidFill>
                      <a:srgbClr val="000000"/>
                    </a:solidFill>
                    <a:ea typeface="ＭＳ Ｐゴシック" charset="0"/>
                    <a:cs typeface="Times"/>
                  </a:endParaRPr>
                </a:p>
              </p:txBody>
            </p:sp>
          </p:grpSp>
          <p:cxnSp>
            <p:nvCxnSpPr>
              <p:cNvPr id="60" name="Straight Arrow Connector 59"/>
              <p:cNvCxnSpPr/>
              <p:nvPr/>
            </p:nvCxnSpPr>
            <p:spPr>
              <a:xfrm flipV="1">
                <a:off x="3586460" y="5479345"/>
                <a:ext cx="1258199" cy="11759"/>
              </a:xfrm>
              <a:prstGeom prst="straightConnector1">
                <a:avLst/>
              </a:prstGeom>
              <a:ln w="38100" cmpd="sng">
                <a:solidFill>
                  <a:srgbClr val="00009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8" name="Picture 57" descr="images.jpe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629" y="3213895"/>
              <a:ext cx="405199" cy="840954"/>
            </a:xfrm>
            <a:prstGeom prst="rect">
              <a:avLst/>
            </a:prstGeom>
          </p:spPr>
        </p:pic>
      </p:grpSp>
      <p:sp>
        <p:nvSpPr>
          <p:cNvPr id="50" name="TextBox 49"/>
          <p:cNvSpPr txBox="1"/>
          <p:nvPr/>
        </p:nvSpPr>
        <p:spPr>
          <a:xfrm>
            <a:off x="7415808" y="6550223"/>
            <a:ext cx="1728192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050" b="1" dirty="0" err="1">
                <a:solidFill>
                  <a:srgbClr val="000000"/>
                </a:solidFill>
                <a:ea typeface="ＭＳ Ｐゴシック" charset="0"/>
              </a:rPr>
              <a:t>Shuyi</a:t>
            </a:r>
            <a:r>
              <a:rPr lang="en-GB" sz="1050" b="1" dirty="0">
                <a:solidFill>
                  <a:srgbClr val="000000"/>
                </a:solidFill>
                <a:ea typeface="ＭＳ Ｐゴシック" charset="0"/>
              </a:rPr>
              <a:t> Chen (</a:t>
            </a:r>
            <a:r>
              <a:rPr lang="en-GB" sz="1050" b="1" dirty="0" err="1">
                <a:solidFill>
                  <a:srgbClr val="000000"/>
                </a:solidFill>
                <a:ea typeface="ＭＳ Ｐゴシック" charset="0"/>
              </a:rPr>
              <a:t>UoMiami</a:t>
            </a:r>
            <a:r>
              <a:rPr lang="en-GB" sz="1050" b="1" dirty="0">
                <a:solidFill>
                  <a:srgbClr val="000000"/>
                </a:solidFill>
                <a:ea typeface="ＭＳ Ｐゴシック" charset="0"/>
              </a:rPr>
              <a:t>)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95736" y="3717032"/>
            <a:ext cx="792088" cy="36441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979712" y="3356992"/>
            <a:ext cx="1368152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0000"/>
                </a:solidFill>
                <a:ea typeface="ＭＳ Ｐゴシック" charset="0"/>
              </a:rPr>
              <a:t>BAe146</a:t>
            </a:r>
            <a:endParaRPr lang="en-GB" sz="3200" b="1" dirty="0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71" name="Picture 70" descr="set-clouds-27758817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45160" r="64974" b="34365"/>
          <a:stretch/>
        </p:blipFill>
        <p:spPr>
          <a:xfrm>
            <a:off x="6300192" y="3645024"/>
            <a:ext cx="417527" cy="244313"/>
          </a:xfrm>
          <a:prstGeom prst="rect">
            <a:avLst/>
          </a:prstGeom>
        </p:spPr>
      </p:pic>
      <p:sp>
        <p:nvSpPr>
          <p:cNvPr id="72" name="Freeform 71"/>
          <p:cNvSpPr/>
          <p:nvPr/>
        </p:nvSpPr>
        <p:spPr>
          <a:xfrm>
            <a:off x="179512" y="4005064"/>
            <a:ext cx="936104" cy="234896"/>
          </a:xfrm>
          <a:custGeom>
            <a:avLst/>
            <a:gdLst>
              <a:gd name="connsiteX0" fmla="*/ 0 w 1165299"/>
              <a:gd name="connsiteY0" fmla="*/ 1230839 h 1244004"/>
              <a:gd name="connsiteX1" fmla="*/ 26186 w 1165299"/>
              <a:gd name="connsiteY1" fmla="*/ 1112993 h 1244004"/>
              <a:gd name="connsiteX2" fmla="*/ 52373 w 1165299"/>
              <a:gd name="connsiteY2" fmla="*/ 1073711 h 1244004"/>
              <a:gd name="connsiteX3" fmla="*/ 78559 w 1165299"/>
              <a:gd name="connsiteY3" fmla="*/ 1021335 h 1244004"/>
              <a:gd name="connsiteX4" fmla="*/ 104746 w 1165299"/>
              <a:gd name="connsiteY4" fmla="*/ 929676 h 1244004"/>
              <a:gd name="connsiteX5" fmla="*/ 144026 w 1165299"/>
              <a:gd name="connsiteY5" fmla="*/ 838018 h 1244004"/>
              <a:gd name="connsiteX6" fmla="*/ 183305 w 1165299"/>
              <a:gd name="connsiteY6" fmla="*/ 602325 h 1244004"/>
              <a:gd name="connsiteX7" fmla="*/ 196399 w 1165299"/>
              <a:gd name="connsiteY7" fmla="*/ 497573 h 1244004"/>
              <a:gd name="connsiteX8" fmla="*/ 209492 w 1165299"/>
              <a:gd name="connsiteY8" fmla="*/ 445197 h 1244004"/>
              <a:gd name="connsiteX9" fmla="*/ 222585 w 1165299"/>
              <a:gd name="connsiteY9" fmla="*/ 379727 h 1244004"/>
              <a:gd name="connsiteX10" fmla="*/ 261865 w 1165299"/>
              <a:gd name="connsiteY10" fmla="*/ 196410 h 1244004"/>
              <a:gd name="connsiteX11" fmla="*/ 288051 w 1165299"/>
              <a:gd name="connsiteY11" fmla="*/ 157128 h 1244004"/>
              <a:gd name="connsiteX12" fmla="*/ 327331 w 1165299"/>
              <a:gd name="connsiteY12" fmla="*/ 130940 h 1244004"/>
              <a:gd name="connsiteX13" fmla="*/ 353518 w 1165299"/>
              <a:gd name="connsiteY13" fmla="*/ 91658 h 1244004"/>
              <a:gd name="connsiteX14" fmla="*/ 432077 w 1165299"/>
              <a:gd name="connsiteY14" fmla="*/ 39282 h 1244004"/>
              <a:gd name="connsiteX15" fmla="*/ 510637 w 1165299"/>
              <a:gd name="connsiteY15" fmla="*/ 0 h 1244004"/>
              <a:gd name="connsiteX16" fmla="*/ 693942 w 1165299"/>
              <a:gd name="connsiteY16" fmla="*/ 13094 h 1244004"/>
              <a:gd name="connsiteX17" fmla="*/ 746315 w 1165299"/>
              <a:gd name="connsiteY17" fmla="*/ 78564 h 1244004"/>
              <a:gd name="connsiteX18" fmla="*/ 772502 w 1165299"/>
              <a:gd name="connsiteY18" fmla="*/ 117846 h 1244004"/>
              <a:gd name="connsiteX19" fmla="*/ 811781 w 1165299"/>
              <a:gd name="connsiteY19" fmla="*/ 209504 h 1244004"/>
              <a:gd name="connsiteX20" fmla="*/ 837968 w 1165299"/>
              <a:gd name="connsiteY20" fmla="*/ 248787 h 1244004"/>
              <a:gd name="connsiteX21" fmla="*/ 864154 w 1165299"/>
              <a:gd name="connsiteY21" fmla="*/ 327351 h 1244004"/>
              <a:gd name="connsiteX22" fmla="*/ 877248 w 1165299"/>
              <a:gd name="connsiteY22" fmla="*/ 366633 h 1244004"/>
              <a:gd name="connsiteX23" fmla="*/ 929621 w 1165299"/>
              <a:gd name="connsiteY23" fmla="*/ 445197 h 1244004"/>
              <a:gd name="connsiteX24" fmla="*/ 968900 w 1165299"/>
              <a:gd name="connsiteY24" fmla="*/ 576137 h 1244004"/>
              <a:gd name="connsiteX25" fmla="*/ 981994 w 1165299"/>
              <a:gd name="connsiteY25" fmla="*/ 680890 h 1244004"/>
              <a:gd name="connsiteX26" fmla="*/ 995087 w 1165299"/>
              <a:gd name="connsiteY26" fmla="*/ 772548 h 1244004"/>
              <a:gd name="connsiteX27" fmla="*/ 1008180 w 1165299"/>
              <a:gd name="connsiteY27" fmla="*/ 890394 h 1244004"/>
              <a:gd name="connsiteX28" fmla="*/ 1060553 w 1165299"/>
              <a:gd name="connsiteY28" fmla="*/ 1008240 h 1244004"/>
              <a:gd name="connsiteX29" fmla="*/ 1073646 w 1165299"/>
              <a:gd name="connsiteY29" fmla="*/ 1047523 h 1244004"/>
              <a:gd name="connsiteX30" fmla="*/ 1099833 w 1165299"/>
              <a:gd name="connsiteY30" fmla="*/ 1086805 h 1244004"/>
              <a:gd name="connsiteX31" fmla="*/ 1112926 w 1165299"/>
              <a:gd name="connsiteY31" fmla="*/ 1139181 h 1244004"/>
              <a:gd name="connsiteX32" fmla="*/ 1139113 w 1165299"/>
              <a:gd name="connsiteY32" fmla="*/ 1191557 h 1244004"/>
              <a:gd name="connsiteX33" fmla="*/ 1165299 w 1165299"/>
              <a:gd name="connsiteY33" fmla="*/ 1243933 h 124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65299" h="1244004">
                <a:moveTo>
                  <a:pt x="0" y="1230839"/>
                </a:moveTo>
                <a:cubicBezTo>
                  <a:pt x="2330" y="1219188"/>
                  <a:pt x="19252" y="1129173"/>
                  <a:pt x="26186" y="1112993"/>
                </a:cubicBezTo>
                <a:cubicBezTo>
                  <a:pt x="32385" y="1098528"/>
                  <a:pt x="44566" y="1087375"/>
                  <a:pt x="52373" y="1073711"/>
                </a:cubicBezTo>
                <a:cubicBezTo>
                  <a:pt x="62057" y="1056763"/>
                  <a:pt x="71706" y="1039611"/>
                  <a:pt x="78559" y="1021335"/>
                </a:cubicBezTo>
                <a:cubicBezTo>
                  <a:pt x="111776" y="932750"/>
                  <a:pt x="73096" y="1003531"/>
                  <a:pt x="104746" y="929676"/>
                </a:cubicBezTo>
                <a:cubicBezTo>
                  <a:pt x="127226" y="877219"/>
                  <a:pt x="131745" y="887145"/>
                  <a:pt x="144026" y="838018"/>
                </a:cubicBezTo>
                <a:cubicBezTo>
                  <a:pt x="158349" y="780724"/>
                  <a:pt x="179603" y="628243"/>
                  <a:pt x="183305" y="602325"/>
                </a:cubicBezTo>
                <a:cubicBezTo>
                  <a:pt x="188281" y="567490"/>
                  <a:pt x="190614" y="532283"/>
                  <a:pt x="196399" y="497573"/>
                </a:cubicBezTo>
                <a:cubicBezTo>
                  <a:pt x="199357" y="479822"/>
                  <a:pt x="205588" y="462764"/>
                  <a:pt x="209492" y="445197"/>
                </a:cubicBezTo>
                <a:cubicBezTo>
                  <a:pt x="214320" y="423471"/>
                  <a:pt x="219201" y="401724"/>
                  <a:pt x="222585" y="379727"/>
                </a:cubicBezTo>
                <a:cubicBezTo>
                  <a:pt x="229788" y="332906"/>
                  <a:pt x="231857" y="241425"/>
                  <a:pt x="261865" y="196410"/>
                </a:cubicBezTo>
                <a:cubicBezTo>
                  <a:pt x="270594" y="183316"/>
                  <a:pt x="276924" y="168256"/>
                  <a:pt x="288051" y="157128"/>
                </a:cubicBezTo>
                <a:cubicBezTo>
                  <a:pt x="299178" y="146000"/>
                  <a:pt x="314238" y="139669"/>
                  <a:pt x="327331" y="130940"/>
                </a:cubicBezTo>
                <a:cubicBezTo>
                  <a:pt x="336060" y="117846"/>
                  <a:pt x="341675" y="102021"/>
                  <a:pt x="353518" y="91658"/>
                </a:cubicBezTo>
                <a:cubicBezTo>
                  <a:pt x="377203" y="70932"/>
                  <a:pt x="405891" y="56741"/>
                  <a:pt x="432077" y="39282"/>
                </a:cubicBezTo>
                <a:cubicBezTo>
                  <a:pt x="482840" y="5438"/>
                  <a:pt x="456429" y="18070"/>
                  <a:pt x="510637" y="0"/>
                </a:cubicBezTo>
                <a:cubicBezTo>
                  <a:pt x="571739" y="4365"/>
                  <a:pt x="633617" y="2448"/>
                  <a:pt x="693942" y="13094"/>
                </a:cubicBezTo>
                <a:cubicBezTo>
                  <a:pt x="742358" y="21639"/>
                  <a:pt x="730305" y="46543"/>
                  <a:pt x="746315" y="78564"/>
                </a:cubicBezTo>
                <a:cubicBezTo>
                  <a:pt x="753352" y="92640"/>
                  <a:pt x="764695" y="104182"/>
                  <a:pt x="772502" y="117846"/>
                </a:cubicBezTo>
                <a:cubicBezTo>
                  <a:pt x="881477" y="308563"/>
                  <a:pt x="738339" y="62611"/>
                  <a:pt x="811781" y="209504"/>
                </a:cubicBezTo>
                <a:cubicBezTo>
                  <a:pt x="818818" y="223580"/>
                  <a:pt x="829239" y="235693"/>
                  <a:pt x="837968" y="248787"/>
                </a:cubicBezTo>
                <a:lnTo>
                  <a:pt x="864154" y="327351"/>
                </a:lnTo>
                <a:cubicBezTo>
                  <a:pt x="868518" y="340445"/>
                  <a:pt x="869592" y="355149"/>
                  <a:pt x="877248" y="366633"/>
                </a:cubicBezTo>
                <a:lnTo>
                  <a:pt x="929621" y="445197"/>
                </a:lnTo>
                <a:cubicBezTo>
                  <a:pt x="941263" y="480126"/>
                  <a:pt x="962304" y="536558"/>
                  <a:pt x="968900" y="576137"/>
                </a:cubicBezTo>
                <a:cubicBezTo>
                  <a:pt x="974685" y="610848"/>
                  <a:pt x="977343" y="646009"/>
                  <a:pt x="981994" y="680890"/>
                </a:cubicBezTo>
                <a:cubicBezTo>
                  <a:pt x="986073" y="711482"/>
                  <a:pt x="991259" y="741923"/>
                  <a:pt x="995087" y="772548"/>
                </a:cubicBezTo>
                <a:cubicBezTo>
                  <a:pt x="999989" y="811767"/>
                  <a:pt x="1000429" y="851638"/>
                  <a:pt x="1008180" y="890394"/>
                </a:cubicBezTo>
                <a:cubicBezTo>
                  <a:pt x="1021535" y="957173"/>
                  <a:pt x="1029208" y="961218"/>
                  <a:pt x="1060553" y="1008240"/>
                </a:cubicBezTo>
                <a:cubicBezTo>
                  <a:pt x="1064917" y="1021334"/>
                  <a:pt x="1067474" y="1035178"/>
                  <a:pt x="1073646" y="1047523"/>
                </a:cubicBezTo>
                <a:cubicBezTo>
                  <a:pt x="1080683" y="1061599"/>
                  <a:pt x="1093634" y="1072340"/>
                  <a:pt x="1099833" y="1086805"/>
                </a:cubicBezTo>
                <a:cubicBezTo>
                  <a:pt x="1106922" y="1103346"/>
                  <a:pt x="1106607" y="1122331"/>
                  <a:pt x="1112926" y="1139181"/>
                </a:cubicBezTo>
                <a:cubicBezTo>
                  <a:pt x="1119779" y="1157458"/>
                  <a:pt x="1130384" y="1174098"/>
                  <a:pt x="1139113" y="1191557"/>
                </a:cubicBezTo>
                <a:cubicBezTo>
                  <a:pt x="1153264" y="1248167"/>
                  <a:pt x="1134210" y="1243933"/>
                  <a:pt x="1165299" y="1243933"/>
                </a:cubicBezTo>
              </a:path>
            </a:pathLst>
          </a:custGeom>
          <a:ln>
            <a:solidFill>
              <a:srgbClr val="965B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74" name="Right Triangle 73"/>
          <p:cNvSpPr/>
          <p:nvPr/>
        </p:nvSpPr>
        <p:spPr>
          <a:xfrm rot="1064168">
            <a:off x="1361202" y="5132889"/>
            <a:ext cx="999505" cy="963871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47050" y="4906847"/>
            <a:ext cx="241103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B050"/>
                </a:solidFill>
                <a:latin typeface="Times"/>
                <a:ea typeface="ＭＳ Ｐゴシック" charset="0"/>
                <a:cs typeface="Times"/>
              </a:rPr>
              <a:t>Wind- and Buoyancy-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B050"/>
                </a:solidFill>
                <a:latin typeface="Times"/>
                <a:ea typeface="ＭＳ Ｐゴシック" charset="0"/>
                <a:cs typeface="Times"/>
              </a:rPr>
              <a:t>Driven Mixing</a:t>
            </a:r>
          </a:p>
        </p:txBody>
      </p:sp>
      <p:sp>
        <p:nvSpPr>
          <p:cNvPr id="73" name="Freeform 72"/>
          <p:cNvSpPr/>
          <p:nvPr/>
        </p:nvSpPr>
        <p:spPr>
          <a:xfrm flipH="1">
            <a:off x="1115616" y="4269033"/>
            <a:ext cx="1808584" cy="2187283"/>
          </a:xfrm>
          <a:custGeom>
            <a:avLst/>
            <a:gdLst>
              <a:gd name="connsiteX0" fmla="*/ 3316004 w 3316004"/>
              <a:gd name="connsiteY0" fmla="*/ 0 h 2187283"/>
              <a:gd name="connsiteX1" fmla="*/ 3257210 w 3316004"/>
              <a:gd name="connsiteY1" fmla="*/ 35275 h 2187283"/>
              <a:gd name="connsiteX2" fmla="*/ 3210174 w 3316004"/>
              <a:gd name="connsiteY2" fmla="*/ 58791 h 2187283"/>
              <a:gd name="connsiteX3" fmla="*/ 3186656 w 3316004"/>
              <a:gd name="connsiteY3" fmla="*/ 94066 h 2187283"/>
              <a:gd name="connsiteX4" fmla="*/ 3151380 w 3316004"/>
              <a:gd name="connsiteY4" fmla="*/ 117582 h 2187283"/>
              <a:gd name="connsiteX5" fmla="*/ 3127862 w 3316004"/>
              <a:gd name="connsiteY5" fmla="*/ 152857 h 2187283"/>
              <a:gd name="connsiteX6" fmla="*/ 3092585 w 3316004"/>
              <a:gd name="connsiteY6" fmla="*/ 176374 h 2187283"/>
              <a:gd name="connsiteX7" fmla="*/ 3080826 w 3316004"/>
              <a:gd name="connsiteY7" fmla="*/ 211648 h 2187283"/>
              <a:gd name="connsiteX8" fmla="*/ 3010273 w 3316004"/>
              <a:gd name="connsiteY8" fmla="*/ 258681 h 2187283"/>
              <a:gd name="connsiteX9" fmla="*/ 2974996 w 3316004"/>
              <a:gd name="connsiteY9" fmla="*/ 282198 h 2187283"/>
              <a:gd name="connsiteX10" fmla="*/ 2869167 w 3316004"/>
              <a:gd name="connsiteY10" fmla="*/ 317473 h 2187283"/>
              <a:gd name="connsiteX11" fmla="*/ 2763337 w 3316004"/>
              <a:gd name="connsiteY11" fmla="*/ 352747 h 2187283"/>
              <a:gd name="connsiteX12" fmla="*/ 2728060 w 3316004"/>
              <a:gd name="connsiteY12" fmla="*/ 364506 h 2187283"/>
              <a:gd name="connsiteX13" fmla="*/ 2681024 w 3316004"/>
              <a:gd name="connsiteY13" fmla="*/ 376264 h 2187283"/>
              <a:gd name="connsiteX14" fmla="*/ 2645748 w 3316004"/>
              <a:gd name="connsiteY14" fmla="*/ 388022 h 2187283"/>
              <a:gd name="connsiteX15" fmla="*/ 2575195 w 3316004"/>
              <a:gd name="connsiteY15" fmla="*/ 399780 h 2187283"/>
              <a:gd name="connsiteX16" fmla="*/ 2539918 w 3316004"/>
              <a:gd name="connsiteY16" fmla="*/ 411539 h 2187283"/>
              <a:gd name="connsiteX17" fmla="*/ 2434088 w 3316004"/>
              <a:gd name="connsiteY17" fmla="*/ 493846 h 2187283"/>
              <a:gd name="connsiteX18" fmla="*/ 2387052 w 3316004"/>
              <a:gd name="connsiteY18" fmla="*/ 552638 h 2187283"/>
              <a:gd name="connsiteX19" fmla="*/ 2375294 w 3316004"/>
              <a:gd name="connsiteY19" fmla="*/ 587912 h 2187283"/>
              <a:gd name="connsiteX20" fmla="*/ 2351776 w 3316004"/>
              <a:gd name="connsiteY20" fmla="*/ 623187 h 2187283"/>
              <a:gd name="connsiteX21" fmla="*/ 2328258 w 3316004"/>
              <a:gd name="connsiteY21" fmla="*/ 693737 h 2187283"/>
              <a:gd name="connsiteX22" fmla="*/ 2316499 w 3316004"/>
              <a:gd name="connsiteY22" fmla="*/ 729011 h 2187283"/>
              <a:gd name="connsiteX23" fmla="*/ 2304740 w 3316004"/>
              <a:gd name="connsiteY23" fmla="*/ 764286 h 2187283"/>
              <a:gd name="connsiteX24" fmla="*/ 2234187 w 3316004"/>
              <a:gd name="connsiteY24" fmla="*/ 846594 h 2187283"/>
              <a:gd name="connsiteX25" fmla="*/ 2198910 w 3316004"/>
              <a:gd name="connsiteY25" fmla="*/ 940660 h 2187283"/>
              <a:gd name="connsiteX26" fmla="*/ 2163634 w 3316004"/>
              <a:gd name="connsiteY26" fmla="*/ 975935 h 2187283"/>
              <a:gd name="connsiteX27" fmla="*/ 2140116 w 3316004"/>
              <a:gd name="connsiteY27" fmla="*/ 1011210 h 2187283"/>
              <a:gd name="connsiteX28" fmla="*/ 2116598 w 3316004"/>
              <a:gd name="connsiteY28" fmla="*/ 1093517 h 2187283"/>
              <a:gd name="connsiteX29" fmla="*/ 2093080 w 3316004"/>
              <a:gd name="connsiteY29" fmla="*/ 1128792 h 2187283"/>
              <a:gd name="connsiteX30" fmla="*/ 2057804 w 3316004"/>
              <a:gd name="connsiteY30" fmla="*/ 1164067 h 2187283"/>
              <a:gd name="connsiteX31" fmla="*/ 1987250 w 3316004"/>
              <a:gd name="connsiteY31" fmla="*/ 1269891 h 2187283"/>
              <a:gd name="connsiteX32" fmla="*/ 1951974 w 3316004"/>
              <a:gd name="connsiteY32" fmla="*/ 1316924 h 2187283"/>
              <a:gd name="connsiteX33" fmla="*/ 1916697 w 3316004"/>
              <a:gd name="connsiteY33" fmla="*/ 1352199 h 2187283"/>
              <a:gd name="connsiteX34" fmla="*/ 1869662 w 3316004"/>
              <a:gd name="connsiteY34" fmla="*/ 1422748 h 2187283"/>
              <a:gd name="connsiteX35" fmla="*/ 1846144 w 3316004"/>
              <a:gd name="connsiteY35" fmla="*/ 1458023 h 2187283"/>
              <a:gd name="connsiteX36" fmla="*/ 1822626 w 3316004"/>
              <a:gd name="connsiteY36" fmla="*/ 1493298 h 2187283"/>
              <a:gd name="connsiteX37" fmla="*/ 1787349 w 3316004"/>
              <a:gd name="connsiteY37" fmla="*/ 1505056 h 2187283"/>
              <a:gd name="connsiteX38" fmla="*/ 1752073 w 3316004"/>
              <a:gd name="connsiteY38" fmla="*/ 1540331 h 2187283"/>
              <a:gd name="connsiteX39" fmla="*/ 1716796 w 3316004"/>
              <a:gd name="connsiteY39" fmla="*/ 1552089 h 2187283"/>
              <a:gd name="connsiteX40" fmla="*/ 1646243 w 3316004"/>
              <a:gd name="connsiteY40" fmla="*/ 1622639 h 2187283"/>
              <a:gd name="connsiteX41" fmla="*/ 1575690 w 3316004"/>
              <a:gd name="connsiteY41" fmla="*/ 1669672 h 2187283"/>
              <a:gd name="connsiteX42" fmla="*/ 1458101 w 3316004"/>
              <a:gd name="connsiteY42" fmla="*/ 1775496 h 2187283"/>
              <a:gd name="connsiteX43" fmla="*/ 1422824 w 3316004"/>
              <a:gd name="connsiteY43" fmla="*/ 1810771 h 2187283"/>
              <a:gd name="connsiteX44" fmla="*/ 1281718 w 3316004"/>
              <a:gd name="connsiteY44" fmla="*/ 1881320 h 2187283"/>
              <a:gd name="connsiteX45" fmla="*/ 1246441 w 3316004"/>
              <a:gd name="connsiteY45" fmla="*/ 1893078 h 2187283"/>
              <a:gd name="connsiteX46" fmla="*/ 1175888 w 3316004"/>
              <a:gd name="connsiteY46" fmla="*/ 1940111 h 2187283"/>
              <a:gd name="connsiteX47" fmla="*/ 1140611 w 3316004"/>
              <a:gd name="connsiteY47" fmla="*/ 1963628 h 2187283"/>
              <a:gd name="connsiteX48" fmla="*/ 1105334 w 3316004"/>
              <a:gd name="connsiteY48" fmla="*/ 1975386 h 2187283"/>
              <a:gd name="connsiteX49" fmla="*/ 1070058 w 3316004"/>
              <a:gd name="connsiteY49" fmla="*/ 1998903 h 2187283"/>
              <a:gd name="connsiteX50" fmla="*/ 893675 w 3316004"/>
              <a:gd name="connsiteY50" fmla="*/ 2045936 h 2187283"/>
              <a:gd name="connsiteX51" fmla="*/ 764327 w 3316004"/>
              <a:gd name="connsiteY51" fmla="*/ 2057694 h 2187283"/>
              <a:gd name="connsiteX52" fmla="*/ 611461 w 3316004"/>
              <a:gd name="connsiteY52" fmla="*/ 2081210 h 2187283"/>
              <a:gd name="connsiteX53" fmla="*/ 341007 w 3316004"/>
              <a:gd name="connsiteY53" fmla="*/ 2104727 h 2187283"/>
              <a:gd name="connsiteX54" fmla="*/ 270454 w 3316004"/>
              <a:gd name="connsiteY54" fmla="*/ 2128243 h 2187283"/>
              <a:gd name="connsiteX55" fmla="*/ 94071 w 3316004"/>
              <a:gd name="connsiteY55" fmla="*/ 2163518 h 2187283"/>
              <a:gd name="connsiteX56" fmla="*/ 0 w 3316004"/>
              <a:gd name="connsiteY56" fmla="*/ 2187035 h 218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316004" h="2187283">
                <a:moveTo>
                  <a:pt x="3316004" y="0"/>
                </a:moveTo>
                <a:cubicBezTo>
                  <a:pt x="3296406" y="11758"/>
                  <a:pt x="3277189" y="24176"/>
                  <a:pt x="3257210" y="35275"/>
                </a:cubicBezTo>
                <a:cubicBezTo>
                  <a:pt x="3241887" y="43787"/>
                  <a:pt x="3223641" y="47570"/>
                  <a:pt x="3210174" y="58791"/>
                </a:cubicBezTo>
                <a:cubicBezTo>
                  <a:pt x="3199317" y="67838"/>
                  <a:pt x="3196649" y="84073"/>
                  <a:pt x="3186656" y="94066"/>
                </a:cubicBezTo>
                <a:cubicBezTo>
                  <a:pt x="3176663" y="104059"/>
                  <a:pt x="3163139" y="109743"/>
                  <a:pt x="3151380" y="117582"/>
                </a:cubicBezTo>
                <a:cubicBezTo>
                  <a:pt x="3143541" y="129340"/>
                  <a:pt x="3137855" y="142864"/>
                  <a:pt x="3127862" y="152857"/>
                </a:cubicBezTo>
                <a:cubicBezTo>
                  <a:pt x="3117869" y="162850"/>
                  <a:pt x="3101414" y="165339"/>
                  <a:pt x="3092585" y="176374"/>
                </a:cubicBezTo>
                <a:cubicBezTo>
                  <a:pt x="3084842" y="186052"/>
                  <a:pt x="3089590" y="202884"/>
                  <a:pt x="3080826" y="211648"/>
                </a:cubicBezTo>
                <a:cubicBezTo>
                  <a:pt x="3060840" y="231633"/>
                  <a:pt x="3033791" y="243003"/>
                  <a:pt x="3010273" y="258681"/>
                </a:cubicBezTo>
                <a:cubicBezTo>
                  <a:pt x="2998514" y="266520"/>
                  <a:pt x="2988403" y="277729"/>
                  <a:pt x="2974996" y="282198"/>
                </a:cubicBezTo>
                <a:lnTo>
                  <a:pt x="2869167" y="317473"/>
                </a:lnTo>
                <a:lnTo>
                  <a:pt x="2763337" y="352747"/>
                </a:lnTo>
                <a:cubicBezTo>
                  <a:pt x="2751578" y="356667"/>
                  <a:pt x="2740085" y="361500"/>
                  <a:pt x="2728060" y="364506"/>
                </a:cubicBezTo>
                <a:cubicBezTo>
                  <a:pt x="2712381" y="368425"/>
                  <a:pt x="2696563" y="371824"/>
                  <a:pt x="2681024" y="376264"/>
                </a:cubicBezTo>
                <a:cubicBezTo>
                  <a:pt x="2669106" y="379669"/>
                  <a:pt x="2657848" y="385333"/>
                  <a:pt x="2645748" y="388022"/>
                </a:cubicBezTo>
                <a:cubicBezTo>
                  <a:pt x="2622474" y="393194"/>
                  <a:pt x="2598713" y="395861"/>
                  <a:pt x="2575195" y="399780"/>
                </a:cubicBezTo>
                <a:cubicBezTo>
                  <a:pt x="2563436" y="403700"/>
                  <a:pt x="2550753" y="405520"/>
                  <a:pt x="2539918" y="411539"/>
                </a:cubicBezTo>
                <a:cubicBezTo>
                  <a:pt x="2476627" y="446699"/>
                  <a:pt x="2476939" y="450999"/>
                  <a:pt x="2434088" y="493846"/>
                </a:cubicBezTo>
                <a:cubicBezTo>
                  <a:pt x="2404532" y="582510"/>
                  <a:pt x="2447839" y="476658"/>
                  <a:pt x="2387052" y="552638"/>
                </a:cubicBezTo>
                <a:cubicBezTo>
                  <a:pt x="2379309" y="562316"/>
                  <a:pt x="2380837" y="576827"/>
                  <a:pt x="2375294" y="587912"/>
                </a:cubicBezTo>
                <a:cubicBezTo>
                  <a:pt x="2368974" y="600552"/>
                  <a:pt x="2357516" y="610273"/>
                  <a:pt x="2351776" y="623187"/>
                </a:cubicBezTo>
                <a:cubicBezTo>
                  <a:pt x="2341708" y="645839"/>
                  <a:pt x="2336097" y="670220"/>
                  <a:pt x="2328258" y="693737"/>
                </a:cubicBezTo>
                <a:lnTo>
                  <a:pt x="2316499" y="729011"/>
                </a:lnTo>
                <a:cubicBezTo>
                  <a:pt x="2312579" y="740769"/>
                  <a:pt x="2313504" y="755522"/>
                  <a:pt x="2304740" y="764286"/>
                </a:cubicBezTo>
                <a:cubicBezTo>
                  <a:pt x="2255606" y="813418"/>
                  <a:pt x="2279442" y="786258"/>
                  <a:pt x="2234187" y="846594"/>
                </a:cubicBezTo>
                <a:cubicBezTo>
                  <a:pt x="2224718" y="884469"/>
                  <a:pt x="2222561" y="907551"/>
                  <a:pt x="2198910" y="940660"/>
                </a:cubicBezTo>
                <a:cubicBezTo>
                  <a:pt x="2189244" y="954191"/>
                  <a:pt x="2174280" y="963160"/>
                  <a:pt x="2163634" y="975935"/>
                </a:cubicBezTo>
                <a:cubicBezTo>
                  <a:pt x="2154587" y="986791"/>
                  <a:pt x="2147955" y="999452"/>
                  <a:pt x="2140116" y="1011210"/>
                </a:cubicBezTo>
                <a:cubicBezTo>
                  <a:pt x="2136348" y="1026281"/>
                  <a:pt x="2125033" y="1076648"/>
                  <a:pt x="2116598" y="1093517"/>
                </a:cubicBezTo>
                <a:cubicBezTo>
                  <a:pt x="2110278" y="1106157"/>
                  <a:pt x="2102127" y="1117936"/>
                  <a:pt x="2093080" y="1128792"/>
                </a:cubicBezTo>
                <a:cubicBezTo>
                  <a:pt x="2082434" y="1141567"/>
                  <a:pt x="2068014" y="1150941"/>
                  <a:pt x="2057804" y="1164067"/>
                </a:cubicBezTo>
                <a:cubicBezTo>
                  <a:pt x="1975528" y="1269845"/>
                  <a:pt x="2040147" y="1199364"/>
                  <a:pt x="1987250" y="1269891"/>
                </a:cubicBezTo>
                <a:cubicBezTo>
                  <a:pt x="1975491" y="1285569"/>
                  <a:pt x="1964728" y="1302045"/>
                  <a:pt x="1951974" y="1316924"/>
                </a:cubicBezTo>
                <a:cubicBezTo>
                  <a:pt x="1941152" y="1329550"/>
                  <a:pt x="1926907" y="1339073"/>
                  <a:pt x="1916697" y="1352199"/>
                </a:cubicBezTo>
                <a:cubicBezTo>
                  <a:pt x="1899344" y="1374508"/>
                  <a:pt x="1885340" y="1399232"/>
                  <a:pt x="1869662" y="1422748"/>
                </a:cubicBezTo>
                <a:lnTo>
                  <a:pt x="1846144" y="1458023"/>
                </a:lnTo>
                <a:cubicBezTo>
                  <a:pt x="1838305" y="1469781"/>
                  <a:pt x="1836033" y="1488829"/>
                  <a:pt x="1822626" y="1493298"/>
                </a:cubicBezTo>
                <a:lnTo>
                  <a:pt x="1787349" y="1505056"/>
                </a:lnTo>
                <a:cubicBezTo>
                  <a:pt x="1775590" y="1516814"/>
                  <a:pt x="1765909" y="1531107"/>
                  <a:pt x="1752073" y="1540331"/>
                </a:cubicBezTo>
                <a:cubicBezTo>
                  <a:pt x="1741760" y="1547206"/>
                  <a:pt x="1726580" y="1544479"/>
                  <a:pt x="1716796" y="1552089"/>
                </a:cubicBezTo>
                <a:cubicBezTo>
                  <a:pt x="1690543" y="1572507"/>
                  <a:pt x="1673916" y="1604191"/>
                  <a:pt x="1646243" y="1622639"/>
                </a:cubicBezTo>
                <a:cubicBezTo>
                  <a:pt x="1622725" y="1638317"/>
                  <a:pt x="1595677" y="1649687"/>
                  <a:pt x="1575690" y="1669672"/>
                </a:cubicBezTo>
                <a:cubicBezTo>
                  <a:pt x="1397536" y="1847814"/>
                  <a:pt x="1586981" y="1665032"/>
                  <a:pt x="1458101" y="1775496"/>
                </a:cubicBezTo>
                <a:cubicBezTo>
                  <a:pt x="1445475" y="1786318"/>
                  <a:pt x="1435951" y="1800562"/>
                  <a:pt x="1422824" y="1810771"/>
                </a:cubicBezTo>
                <a:cubicBezTo>
                  <a:pt x="1354439" y="1863957"/>
                  <a:pt x="1359093" y="1855530"/>
                  <a:pt x="1281718" y="1881320"/>
                </a:cubicBezTo>
                <a:lnTo>
                  <a:pt x="1246441" y="1893078"/>
                </a:lnTo>
                <a:lnTo>
                  <a:pt x="1175888" y="1940111"/>
                </a:lnTo>
                <a:cubicBezTo>
                  <a:pt x="1164129" y="1947950"/>
                  <a:pt x="1154018" y="1959159"/>
                  <a:pt x="1140611" y="1963628"/>
                </a:cubicBezTo>
                <a:lnTo>
                  <a:pt x="1105334" y="1975386"/>
                </a:lnTo>
                <a:cubicBezTo>
                  <a:pt x="1093575" y="1983225"/>
                  <a:pt x="1082972" y="1993164"/>
                  <a:pt x="1070058" y="1998903"/>
                </a:cubicBezTo>
                <a:cubicBezTo>
                  <a:pt x="1026667" y="2018187"/>
                  <a:pt x="934133" y="2039868"/>
                  <a:pt x="893675" y="2045936"/>
                </a:cubicBezTo>
                <a:cubicBezTo>
                  <a:pt x="850860" y="2052358"/>
                  <a:pt x="807324" y="2052636"/>
                  <a:pt x="764327" y="2057694"/>
                </a:cubicBezTo>
                <a:cubicBezTo>
                  <a:pt x="663961" y="2069501"/>
                  <a:pt x="720253" y="2071320"/>
                  <a:pt x="611461" y="2081210"/>
                </a:cubicBezTo>
                <a:cubicBezTo>
                  <a:pt x="255694" y="2113551"/>
                  <a:pt x="572840" y="2075750"/>
                  <a:pt x="341007" y="2104727"/>
                </a:cubicBezTo>
                <a:cubicBezTo>
                  <a:pt x="317489" y="2112566"/>
                  <a:pt x="294994" y="2124737"/>
                  <a:pt x="270454" y="2128243"/>
                </a:cubicBezTo>
                <a:cubicBezTo>
                  <a:pt x="216655" y="2135929"/>
                  <a:pt x="144465" y="2143361"/>
                  <a:pt x="94071" y="2163518"/>
                </a:cubicBezTo>
                <a:cubicBezTo>
                  <a:pt x="24358" y="2191402"/>
                  <a:pt x="56384" y="2187035"/>
                  <a:pt x="0" y="2187035"/>
                </a:cubicBezTo>
              </a:path>
            </a:pathLst>
          </a:custGeom>
          <a:ln>
            <a:solidFill>
              <a:srgbClr val="8C52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043608" y="1772816"/>
            <a:ext cx="6921166" cy="0"/>
          </a:xfrm>
          <a:prstGeom prst="straightConnector1">
            <a:avLst/>
          </a:prstGeom>
          <a:ln w="38100" cmpd="dbl">
            <a:solidFill>
              <a:srgbClr val="0070C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H:\ship1.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3573016"/>
            <a:ext cx="862305" cy="703720"/>
          </a:xfrm>
          <a:prstGeom prst="rect">
            <a:avLst/>
          </a:prstGeom>
          <a:noFill/>
        </p:spPr>
      </p:pic>
      <p:sp>
        <p:nvSpPr>
          <p:cNvPr id="77" name="TextBox 76"/>
          <p:cNvSpPr txBox="1"/>
          <p:nvPr/>
        </p:nvSpPr>
        <p:spPr>
          <a:xfrm>
            <a:off x="3275856" y="3140968"/>
            <a:ext cx="1584176" cy="41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700" b="1" dirty="0">
                <a:solidFill>
                  <a:srgbClr val="000000"/>
                </a:solidFill>
                <a:ea typeface="ＭＳ Ｐゴシック" charset="0"/>
              </a:rPr>
              <a:t>R/V</a:t>
            </a:r>
            <a:endParaRPr lang="en-GB" sz="1800" b="1" dirty="0">
              <a:solidFill>
                <a:srgbClr val="000000"/>
              </a:solidFill>
              <a:ea typeface="ＭＳ Ｐゴシック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800" b="1" dirty="0">
                <a:solidFill>
                  <a:srgbClr val="000000"/>
                </a:solidFill>
                <a:ea typeface="ＭＳ Ｐゴシック" charset="0"/>
              </a:rPr>
              <a:t>Investigator</a:t>
            </a:r>
            <a:endParaRPr lang="en-GB" sz="700" b="1" dirty="0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78" name="Picture 3" descr="U:\My Pictures\radar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276872"/>
            <a:ext cx="1679003" cy="1702834"/>
          </a:xfrm>
          <a:prstGeom prst="rect">
            <a:avLst/>
          </a:prstGeom>
          <a:noFill/>
        </p:spPr>
      </p:pic>
      <p:sp>
        <p:nvSpPr>
          <p:cNvPr id="79" name="TextBox 78"/>
          <p:cNvSpPr txBox="1"/>
          <p:nvPr/>
        </p:nvSpPr>
        <p:spPr>
          <a:xfrm>
            <a:off x="7164288" y="4797152"/>
            <a:ext cx="1728192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878800">
                    <a:lumMod val="75000"/>
                  </a:srgbClr>
                </a:solidFill>
                <a:ea typeface="ＭＳ Ｐゴシック" charset="0"/>
              </a:rPr>
              <a:t>Java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0" y="4941168"/>
            <a:ext cx="172819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srgbClr val="878800">
                    <a:lumMod val="75000"/>
                  </a:srgbClr>
                </a:solidFill>
                <a:ea typeface="ＭＳ Ｐゴシック" charset="0"/>
              </a:rPr>
              <a:t>Xmas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79512" y="2564904"/>
            <a:ext cx="1368152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0000"/>
                </a:solidFill>
                <a:ea typeface="ＭＳ Ｐゴシック" charset="0"/>
              </a:rPr>
              <a:t>MRU / NERC</a:t>
            </a:r>
            <a:endParaRPr lang="en-GB" sz="3200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9" name="Text Box 22"/>
          <p:cNvSpPr txBox="1">
            <a:spLocks noChangeArrowheads="1"/>
          </p:cNvSpPr>
          <p:nvPr/>
        </p:nvSpPr>
        <p:spPr bwMode="ltGray">
          <a:xfrm>
            <a:off x="355600" y="420688"/>
            <a:ext cx="4876800" cy="738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6000" anchor="b"/>
          <a:lstStyle/>
          <a:p>
            <a:pPr eaLnBrk="0" hangingPunct="0">
              <a:spcBef>
                <a:spcPct val="0"/>
              </a:spcBef>
            </a:pPr>
            <a:r>
              <a:rPr lang="en-GB" altLang="en-US" sz="3200" dirty="0" smtClean="0">
                <a:solidFill>
                  <a:srgbClr val="FF0000"/>
                </a:solidFill>
              </a:rPr>
              <a:t>Field campaign overview</a:t>
            </a:r>
            <a:endParaRPr lang="en-GB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9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79" name="Group 23"/>
          <p:cNvGrpSpPr>
            <a:grpSpLocks/>
          </p:cNvGrpSpPr>
          <p:nvPr/>
        </p:nvGrpSpPr>
        <p:grpSpPr bwMode="auto">
          <a:xfrm>
            <a:off x="76200" y="76199"/>
            <a:ext cx="8991600" cy="1380067"/>
            <a:chOff x="48" y="48"/>
            <a:chExt cx="5664" cy="793"/>
          </a:xfrm>
        </p:grpSpPr>
        <p:sp>
          <p:nvSpPr>
            <p:cNvPr id="96274" name="Rectangle 18"/>
            <p:cNvSpPr>
              <a:spLocks noChangeArrowheads="1"/>
            </p:cNvSpPr>
            <p:nvPr/>
          </p:nvSpPr>
          <p:spPr bwMode="ltGray">
            <a:xfrm>
              <a:off x="48" y="48"/>
              <a:ext cx="5664" cy="7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altLang="en-US" sz="2400">
                <a:solidFill>
                  <a:srgbClr val="8D010F"/>
                </a:solidFill>
                <a:latin typeface="Times" panose="02020603050405020304" pitchFamily="18" charset="0"/>
              </a:endParaRPr>
            </a:p>
          </p:txBody>
        </p:sp>
        <p:pic>
          <p:nvPicPr>
            <p:cNvPr id="96275" name="Picture 19" descr="LeedsUni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278"/>
              <a:ext cx="1433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6278" name="Text Box 22"/>
          <p:cNvSpPr txBox="1">
            <a:spLocks noChangeArrowheads="1"/>
          </p:cNvSpPr>
          <p:nvPr/>
        </p:nvSpPr>
        <p:spPr bwMode="ltGray">
          <a:xfrm>
            <a:off x="355600" y="380048"/>
            <a:ext cx="5405120" cy="738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6000" anchor="b"/>
          <a:lstStyle/>
          <a:p>
            <a:pPr eaLnBrk="0" hangingPunct="0">
              <a:spcBef>
                <a:spcPct val="0"/>
              </a:spcBef>
            </a:pPr>
            <a:r>
              <a:rPr lang="en-GB" altLang="en-US" sz="3200" dirty="0" smtClean="0">
                <a:solidFill>
                  <a:schemeClr val="bg1"/>
                </a:solidFill>
              </a:rPr>
              <a:t>Field campaign overview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96" y="1800755"/>
            <a:ext cx="5380512" cy="48540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000" y="1752604"/>
            <a:ext cx="1676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>
                <a:solidFill>
                  <a:schemeClr val="tx1"/>
                </a:solidFill>
              </a:rPr>
              <a:t>High mean rainfall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8332" y="1504417"/>
            <a:ext cx="410464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Mean November-April climatology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20744" y="1832199"/>
            <a:ext cx="1676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</a:rPr>
              <a:t>High diurnal amplitude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6424" y="4870039"/>
            <a:ext cx="168957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</a:rPr>
              <a:t>MJO at beginning of the month, which dissipates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0744" y="3774465"/>
            <a:ext cx="1676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</a:rPr>
              <a:t>Offshore propagation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5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79" name="Group 23"/>
          <p:cNvGrpSpPr>
            <a:grpSpLocks/>
          </p:cNvGrpSpPr>
          <p:nvPr/>
        </p:nvGrpSpPr>
        <p:grpSpPr bwMode="auto">
          <a:xfrm>
            <a:off x="76200" y="76199"/>
            <a:ext cx="8991600" cy="1380067"/>
            <a:chOff x="48" y="48"/>
            <a:chExt cx="5664" cy="793"/>
          </a:xfrm>
        </p:grpSpPr>
        <p:sp>
          <p:nvSpPr>
            <p:cNvPr id="96274" name="Rectangle 18"/>
            <p:cNvSpPr>
              <a:spLocks noChangeArrowheads="1"/>
            </p:cNvSpPr>
            <p:nvPr/>
          </p:nvSpPr>
          <p:spPr bwMode="ltGray">
            <a:xfrm>
              <a:off x="48" y="48"/>
              <a:ext cx="5664" cy="7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altLang="en-US" sz="2400">
                <a:solidFill>
                  <a:srgbClr val="8D010F"/>
                </a:solidFill>
                <a:latin typeface="Times" panose="02020603050405020304" pitchFamily="18" charset="0"/>
              </a:endParaRPr>
            </a:p>
          </p:txBody>
        </p:sp>
        <p:pic>
          <p:nvPicPr>
            <p:cNvPr id="96275" name="Picture 19" descr="LeedsUni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278"/>
              <a:ext cx="1433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6278" name="Text Box 22"/>
          <p:cNvSpPr txBox="1">
            <a:spLocks noChangeArrowheads="1"/>
          </p:cNvSpPr>
          <p:nvPr/>
        </p:nvSpPr>
        <p:spPr bwMode="ltGray">
          <a:xfrm>
            <a:off x="355600" y="420688"/>
            <a:ext cx="4876800" cy="738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6000" anchor="b"/>
          <a:lstStyle/>
          <a:p>
            <a:pPr eaLnBrk="0" hangingPunct="0">
              <a:spcBef>
                <a:spcPct val="0"/>
              </a:spcBef>
            </a:pPr>
            <a:r>
              <a:rPr lang="en-GB" altLang="en-US" sz="3200" dirty="0" smtClean="0">
                <a:solidFill>
                  <a:schemeClr val="bg1"/>
                </a:solidFill>
              </a:rPr>
              <a:t>Ground supersite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62" y="1503365"/>
            <a:ext cx="5520152" cy="3449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467" y="1586790"/>
            <a:ext cx="3774492" cy="240309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852334" y="3462867"/>
            <a:ext cx="1236133" cy="98695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76200" y="5083525"/>
            <a:ext cx="8181975" cy="153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ea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tx1"/>
                </a:solidFill>
                <a:latin typeface="+mn-lt"/>
              </a:rPr>
              <a:t>Multi-platform suite of </a:t>
            </a:r>
            <a:r>
              <a:rPr lang="en-GB" altLang="en-US" sz="2000" dirty="0" smtClean="0">
                <a:solidFill>
                  <a:schemeClr val="tx1"/>
                </a:solidFill>
                <a:latin typeface="+mn-lt"/>
              </a:rPr>
              <a:t>instruments</a:t>
            </a:r>
          </a:p>
          <a:p>
            <a:pPr ea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chemeClr val="tx1"/>
                </a:solidFill>
                <a:latin typeface="+mn-lt"/>
              </a:rPr>
              <a:t>Comprehensive </a:t>
            </a:r>
            <a:r>
              <a:rPr lang="en-GB" altLang="en-US" sz="2000" dirty="0">
                <a:solidFill>
                  <a:schemeClr val="tx1"/>
                </a:solidFill>
                <a:latin typeface="+mn-lt"/>
              </a:rPr>
              <a:t>observations of the land – sea diurnal cycle </a:t>
            </a:r>
          </a:p>
          <a:p>
            <a:pPr ea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tx1"/>
                </a:solidFill>
                <a:latin typeface="+mn-lt"/>
              </a:rPr>
              <a:t>Both in-situ and remote sensing instruments </a:t>
            </a:r>
          </a:p>
          <a:p>
            <a:pPr ea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chemeClr val="tx1"/>
                </a:solidFill>
                <a:latin typeface="+mn-lt"/>
              </a:rPr>
              <a:t>Based </a:t>
            </a:r>
            <a:r>
              <a:rPr lang="en-GB" altLang="en-US" sz="2000" dirty="0">
                <a:solidFill>
                  <a:schemeClr val="tx1"/>
                </a:solidFill>
                <a:latin typeface="+mn-lt"/>
              </a:rPr>
              <a:t>primarily around X-band dual polarisation Doppler radar</a:t>
            </a:r>
          </a:p>
        </p:txBody>
      </p:sp>
    </p:spTree>
    <p:extLst>
      <p:ext uri="{BB962C8B-B14F-4D97-AF65-F5344CB8AC3E}">
        <p14:creationId xmlns:p14="http://schemas.microsoft.com/office/powerpoint/2010/main" val="297605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79" name="Group 23"/>
          <p:cNvGrpSpPr>
            <a:grpSpLocks/>
          </p:cNvGrpSpPr>
          <p:nvPr/>
        </p:nvGrpSpPr>
        <p:grpSpPr bwMode="auto">
          <a:xfrm>
            <a:off x="76200" y="76199"/>
            <a:ext cx="8991600" cy="1380067"/>
            <a:chOff x="48" y="48"/>
            <a:chExt cx="5664" cy="793"/>
          </a:xfrm>
        </p:grpSpPr>
        <p:sp>
          <p:nvSpPr>
            <p:cNvPr id="96274" name="Rectangle 18"/>
            <p:cNvSpPr>
              <a:spLocks noChangeArrowheads="1"/>
            </p:cNvSpPr>
            <p:nvPr/>
          </p:nvSpPr>
          <p:spPr bwMode="ltGray">
            <a:xfrm>
              <a:off x="48" y="48"/>
              <a:ext cx="5664" cy="7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altLang="en-US" sz="2400">
                <a:solidFill>
                  <a:srgbClr val="8D010F"/>
                </a:solidFill>
                <a:latin typeface="Times" panose="02020603050405020304" pitchFamily="18" charset="0"/>
              </a:endParaRPr>
            </a:p>
          </p:txBody>
        </p:sp>
        <p:pic>
          <p:nvPicPr>
            <p:cNvPr id="96275" name="Picture 19" descr="LeedsUni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278"/>
              <a:ext cx="1433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6278" name="Text Box 22"/>
          <p:cNvSpPr txBox="1">
            <a:spLocks noChangeArrowheads="1"/>
          </p:cNvSpPr>
          <p:nvPr/>
        </p:nvSpPr>
        <p:spPr bwMode="ltGray">
          <a:xfrm>
            <a:off x="254529" y="209021"/>
            <a:ext cx="6079068" cy="738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6000" anchor="b"/>
          <a:lstStyle/>
          <a:p>
            <a:pPr eaLnBrk="0" hangingPunct="0">
              <a:spcBef>
                <a:spcPct val="0"/>
              </a:spcBef>
            </a:pPr>
            <a:r>
              <a:rPr lang="en-GB" altLang="en-US" sz="3200" dirty="0" smtClean="0">
                <a:solidFill>
                  <a:schemeClr val="bg1"/>
                </a:solidFill>
              </a:rPr>
              <a:t>Ground supersite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3" descr="https://www.ncas.ac.uk/images/cope/P1020431_s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5" r="1178"/>
          <a:stretch/>
        </p:blipFill>
        <p:spPr bwMode="auto">
          <a:xfrm>
            <a:off x="153987" y="3592779"/>
            <a:ext cx="2961746" cy="315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10068" y="1589088"/>
            <a:ext cx="3014132" cy="197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marL="0" indent="0" eaLnBrk="1"/>
            <a:r>
              <a:rPr lang="en-GB" altLang="en-US" sz="1800" b="1" dirty="0" smtClean="0">
                <a:solidFill>
                  <a:schemeClr val="tx1"/>
                </a:solidFill>
              </a:rPr>
              <a:t>X-Band Doppler Radar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1"/>
                </a:solidFill>
              </a:rPr>
              <a:t>Areal </a:t>
            </a:r>
            <a:r>
              <a:rPr lang="en-GB" altLang="en-US" sz="1800" dirty="0">
                <a:solidFill>
                  <a:schemeClr val="tx1"/>
                </a:solidFill>
              </a:rPr>
              <a:t>precipitation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chemeClr val="tx1"/>
                </a:solidFill>
              </a:rPr>
              <a:t>Radial winds 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chemeClr val="tx1"/>
                </a:solidFill>
              </a:rPr>
              <a:t>Polarisation parameters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chemeClr val="tx1"/>
                </a:solidFill>
              </a:rPr>
              <a:t>Clear-air echoes at close range from insects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chemeClr val="tx1"/>
                </a:solidFill>
              </a:rPr>
              <a:t>Maximum range 200km (100-150 km is typical</a:t>
            </a:r>
            <a:r>
              <a:rPr lang="en-GB" altLang="en-US" sz="1800" dirty="0" smtClean="0">
                <a:solidFill>
                  <a:schemeClr val="tx1"/>
                </a:solidFill>
              </a:rPr>
              <a:t>)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pic>
        <p:nvPicPr>
          <p:cNvPr id="13" name="Picture 378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73"/>
          <a:stretch>
            <a:fillRect/>
          </a:stretch>
        </p:blipFill>
        <p:spPr bwMode="auto">
          <a:xfrm>
            <a:off x="4360813" y="1586790"/>
            <a:ext cx="3645180" cy="251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318757" y="4213532"/>
            <a:ext cx="5529532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eaLnBrk="1"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1"/>
                </a:solidFill>
              </a:rPr>
              <a:t>Sits on two 20ft shipping containers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1"/>
                </a:solidFill>
              </a:rPr>
              <a:t>Office container with A/C plus empty one for storage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1"/>
                </a:solidFill>
              </a:rPr>
              <a:t>Crane/forklift required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1"/>
                </a:solidFill>
              </a:rPr>
              <a:t>Power by diesel generator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1"/>
                </a:solidFill>
              </a:rPr>
              <a:t>Site availability – any local government land or similar? Security?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1"/>
                </a:solidFill>
              </a:rPr>
              <a:t>Internet/network options. Satellite? Mobile data?</a:t>
            </a:r>
            <a:endParaRPr lang="en-GB" altLang="en-US" sz="1800" dirty="0" smtClean="0">
              <a:solidFill>
                <a:schemeClr val="tx1"/>
              </a:solidFill>
            </a:endParaRPr>
          </a:p>
          <a:p>
            <a:pPr eaLnBrk="1"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1"/>
                </a:solidFill>
              </a:rPr>
              <a:t>Local assistance with logistics – hire a local manager?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51600" y="76199"/>
            <a:ext cx="2531533" cy="1380067"/>
            <a:chOff x="6451600" y="76199"/>
            <a:chExt cx="2531533" cy="1380067"/>
          </a:xfrm>
        </p:grpSpPr>
        <p:sp>
          <p:nvSpPr>
            <p:cNvPr id="4" name="Rectangle 3"/>
            <p:cNvSpPr/>
            <p:nvPr/>
          </p:nvSpPr>
          <p:spPr>
            <a:xfrm>
              <a:off x="6451600" y="76199"/>
              <a:ext cx="2531533" cy="1380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086" y="145512"/>
              <a:ext cx="1970269" cy="1234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507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79" name="Group 23"/>
          <p:cNvGrpSpPr>
            <a:grpSpLocks/>
          </p:cNvGrpSpPr>
          <p:nvPr/>
        </p:nvGrpSpPr>
        <p:grpSpPr bwMode="auto">
          <a:xfrm>
            <a:off x="76200" y="76199"/>
            <a:ext cx="8991600" cy="1380067"/>
            <a:chOff x="48" y="48"/>
            <a:chExt cx="5664" cy="793"/>
          </a:xfrm>
        </p:grpSpPr>
        <p:sp>
          <p:nvSpPr>
            <p:cNvPr id="96274" name="Rectangle 18"/>
            <p:cNvSpPr>
              <a:spLocks noChangeArrowheads="1"/>
            </p:cNvSpPr>
            <p:nvPr/>
          </p:nvSpPr>
          <p:spPr bwMode="ltGray">
            <a:xfrm>
              <a:off x="48" y="48"/>
              <a:ext cx="5664" cy="7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altLang="en-US" sz="2400">
                <a:solidFill>
                  <a:srgbClr val="8D010F"/>
                </a:solidFill>
                <a:latin typeface="Times" panose="02020603050405020304" pitchFamily="18" charset="0"/>
              </a:endParaRPr>
            </a:p>
          </p:txBody>
        </p:sp>
        <p:pic>
          <p:nvPicPr>
            <p:cNvPr id="96275" name="Picture 19" descr="LeedsUniWhit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278"/>
              <a:ext cx="1433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6278" name="Text Box 22"/>
          <p:cNvSpPr txBox="1">
            <a:spLocks noChangeArrowheads="1"/>
          </p:cNvSpPr>
          <p:nvPr/>
        </p:nvSpPr>
        <p:spPr bwMode="ltGray">
          <a:xfrm>
            <a:off x="254529" y="209021"/>
            <a:ext cx="6079068" cy="738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36000" anchor="b"/>
          <a:lstStyle/>
          <a:p>
            <a:pPr eaLnBrk="0" hangingPunct="0">
              <a:spcBef>
                <a:spcPct val="0"/>
              </a:spcBef>
            </a:pPr>
            <a:r>
              <a:rPr lang="en-GB" altLang="en-US" sz="3200" dirty="0" smtClean="0">
                <a:solidFill>
                  <a:schemeClr val="bg1"/>
                </a:solidFill>
              </a:rPr>
              <a:t>Ground supersite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4209422"/>
            <a:ext cx="2674189" cy="12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marL="252000" indent="-252000" eaLnBrk="1"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1"/>
                </a:solidFill>
              </a:rPr>
              <a:t>Profiles of aerosol backscatter and radial velocity</a:t>
            </a:r>
          </a:p>
          <a:p>
            <a:pPr marL="252000" indent="-252000" eaLnBrk="1"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1"/>
                </a:solidFill>
              </a:rPr>
              <a:t>Max. range 9.6km</a:t>
            </a:r>
          </a:p>
          <a:p>
            <a:pPr marL="252000" indent="-252000" eaLnBrk="1">
              <a:buFont typeface="Arial" panose="020B0604020202020204" pitchFamily="34" charset="0"/>
              <a:buChar char="•"/>
            </a:pPr>
            <a:endParaRPr lang="en-GB" altLang="en-US" sz="180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51600" y="76199"/>
            <a:ext cx="2531533" cy="1380067"/>
            <a:chOff x="6451600" y="76199"/>
            <a:chExt cx="2531533" cy="1380067"/>
          </a:xfrm>
        </p:grpSpPr>
        <p:sp>
          <p:nvSpPr>
            <p:cNvPr id="4" name="Rectangle 3"/>
            <p:cNvSpPr/>
            <p:nvPr/>
          </p:nvSpPr>
          <p:spPr>
            <a:xfrm>
              <a:off x="6451600" y="76199"/>
              <a:ext cx="2531533" cy="1380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086" y="145512"/>
              <a:ext cx="1970269" cy="1234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86268" y="1525588"/>
            <a:ext cx="31369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1600" b="1" dirty="0"/>
              <a:t>Doppler aerosol LiDAR</a:t>
            </a:r>
          </a:p>
        </p:txBody>
      </p:sp>
      <p:pic>
        <p:nvPicPr>
          <p:cNvPr id="17" name="Picture 6" descr="https://www.ncas.ac.uk/images/AMF/websize/iceland_lidar_w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8" y="1846263"/>
            <a:ext cx="2008187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https://www.ncas.ac.uk/images/AMF/websize/LHATPRO-G2-B-h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53" y="1846263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924703" y="1506538"/>
            <a:ext cx="29368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1600" b="1" dirty="0" smtClean="0"/>
              <a:t>Scanning </a:t>
            </a:r>
            <a:r>
              <a:rPr lang="en-US" altLang="en-US" sz="1600" b="1" dirty="0"/>
              <a:t>r</a:t>
            </a:r>
            <a:r>
              <a:rPr lang="en-US" altLang="en-US" sz="1600" b="1" dirty="0" smtClean="0"/>
              <a:t>adiometer</a:t>
            </a:r>
            <a:endParaRPr lang="en-US" altLang="en-US" sz="1600" b="1" dirty="0"/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886074" y="4077660"/>
            <a:ext cx="3014132" cy="7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marL="252000" indent="-252000" eaLnBrk="1"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1"/>
                </a:solidFill>
              </a:rPr>
              <a:t>Vertical profiles of T, RH</a:t>
            </a:r>
          </a:p>
          <a:p>
            <a:pPr marL="252000" indent="-252000" eaLnBrk="1"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1"/>
                </a:solidFill>
              </a:rPr>
              <a:t>Liquid water path</a:t>
            </a:r>
          </a:p>
          <a:p>
            <a:pPr marL="252000" indent="-252000" eaLnBrk="1"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1"/>
                </a:solidFill>
              </a:rPr>
              <a:t>Stability indices</a:t>
            </a:r>
          </a:p>
        </p:txBody>
      </p:sp>
      <p:pic>
        <p:nvPicPr>
          <p:cNvPr id="21" name="Picture 4" descr="https://www.ncas.ac.uk/images/FGAM/windprofiler-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483" y="1869975"/>
            <a:ext cx="2490117" cy="166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5988720" y="1544538"/>
            <a:ext cx="3135313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1600" b="1" dirty="0"/>
              <a:t>Boundary layer wind profiler</a:t>
            </a: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5861578" y="3573874"/>
            <a:ext cx="3014132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marL="252000" indent="-252000" eaLnBrk="1"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1"/>
                </a:solidFill>
              </a:rPr>
              <a:t>Wind speed and direction</a:t>
            </a:r>
          </a:p>
          <a:p>
            <a:pPr marL="252000" indent="-252000" eaLnBrk="1"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1"/>
                </a:solidFill>
              </a:rPr>
              <a:t>Max. range 8km</a:t>
            </a:r>
          </a:p>
        </p:txBody>
      </p:sp>
      <p:pic>
        <p:nvPicPr>
          <p:cNvPr id="25" name="Picture 10" descr="https://www.ncas.ac.uk/images/AMF/websize/balloon_airborn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1" t="6750" r="23158" b="49413"/>
          <a:stretch>
            <a:fillRect/>
          </a:stretch>
        </p:blipFill>
        <p:spPr bwMode="auto">
          <a:xfrm>
            <a:off x="186268" y="5246149"/>
            <a:ext cx="15494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35668" y="5410453"/>
            <a:ext cx="2894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1" dirty="0" err="1" smtClean="0">
                <a:solidFill>
                  <a:schemeClr val="tx1"/>
                </a:solidFill>
              </a:rPr>
              <a:t>Vaisala</a:t>
            </a:r>
            <a:r>
              <a:rPr lang="en-GB" sz="1800" b="1" dirty="0" smtClean="0">
                <a:solidFill>
                  <a:schemeClr val="tx1"/>
                </a:solidFill>
              </a:rPr>
              <a:t> RS41 radiosonde system</a:t>
            </a:r>
          </a:p>
          <a:p>
            <a:pPr marL="180000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300+ </a:t>
            </a:r>
            <a:r>
              <a:rPr lang="en-GB" sz="1800" dirty="0" err="1" smtClean="0">
                <a:solidFill>
                  <a:schemeClr val="tx1"/>
                </a:solidFill>
              </a:rPr>
              <a:t>sondes</a:t>
            </a:r>
            <a:r>
              <a:rPr lang="en-GB" sz="1800" dirty="0" smtClean="0">
                <a:solidFill>
                  <a:schemeClr val="tx1"/>
                </a:solidFill>
              </a:rPr>
              <a:t> to launch (~8 per day for 6 weeks)</a:t>
            </a:r>
          </a:p>
        </p:txBody>
      </p:sp>
      <p:pic>
        <p:nvPicPr>
          <p:cNvPr id="28" name="Picture 10" descr="Fig3_Upper_duffryn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3024" y="4398286"/>
            <a:ext cx="1561346" cy="227344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704370" y="4371080"/>
            <a:ext cx="156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1" dirty="0" smtClean="0">
                <a:solidFill>
                  <a:schemeClr val="tx1"/>
                </a:solidFill>
              </a:rPr>
              <a:t>Flux towers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6734086" y="4740412"/>
            <a:ext cx="22236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lvl="1" indent="-252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p, T, q</a:t>
            </a:r>
          </a:p>
          <a:p>
            <a:pPr marL="252000" lvl="1" indent="-252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10Hz 3D winds</a:t>
            </a:r>
          </a:p>
          <a:p>
            <a:pPr marL="252000" lvl="1" indent="-252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10Hz H20 and CO2</a:t>
            </a:r>
          </a:p>
          <a:p>
            <a:pPr marL="252000" lvl="1" indent="-252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LW, SW radiation</a:t>
            </a:r>
          </a:p>
          <a:p>
            <a:pPr marL="252000" lvl="1" indent="-252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Soil temperature and moisture</a:t>
            </a:r>
            <a:endParaRPr lang="en-GB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6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MetOffice">
      <a:dk1>
        <a:srgbClr val="000000"/>
      </a:dk1>
      <a:lt1>
        <a:srgbClr val="FFFFFF"/>
      </a:lt1>
      <a:dk2>
        <a:srgbClr val="B9DB0E"/>
      </a:dk2>
      <a:lt2>
        <a:srgbClr val="000099"/>
      </a:lt2>
      <a:accent1>
        <a:srgbClr val="8F8DCB"/>
      </a:accent1>
      <a:accent2>
        <a:srgbClr val="00ADD0"/>
      </a:accent2>
      <a:accent3>
        <a:srgbClr val="878800"/>
      </a:accent3>
      <a:accent4>
        <a:srgbClr val="9CA299"/>
      </a:accent4>
      <a:accent5>
        <a:srgbClr val="ED2939"/>
      </a:accent5>
      <a:accent6>
        <a:srgbClr val="B9DB0E"/>
      </a:accent6>
      <a:hlink>
        <a:srgbClr val="9CA299"/>
      </a:hlink>
      <a:folHlink>
        <a:srgbClr val="ED2939"/>
      </a:folHlink>
    </a:clrScheme>
    <a:fontScheme name="MetOffice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METcorporate</Template>
  <TotalTime>1075</TotalTime>
  <Words>929</Words>
  <Application>Microsoft Office PowerPoint</Application>
  <PresentationFormat>On-screen Show (4:3)</PresentationFormat>
  <Paragraphs>178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Times</vt:lpstr>
      <vt:lpstr>Custom Design</vt:lpstr>
      <vt:lpstr>UK University and Met Office contribution to YMC HotHouse: The Maritime Continent – Engine Room of the Global Climate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Met Office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helen.chater</dc:creator>
  <dc:description>submitted 26.7.2005     CHG015666 refers</dc:description>
  <cp:lastModifiedBy>Cathryn Birch</cp:lastModifiedBy>
  <cp:revision>137</cp:revision>
  <cp:lastPrinted>2004-10-15T09:34:20Z</cp:lastPrinted>
  <dcterms:created xsi:type="dcterms:W3CDTF">2009-08-03T14:32:49Z</dcterms:created>
  <dcterms:modified xsi:type="dcterms:W3CDTF">2015-11-20T18:20:19Z</dcterms:modified>
</cp:coreProperties>
</file>