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326" r:id="rId3"/>
    <p:sldId id="313" r:id="rId4"/>
    <p:sldId id="314" r:id="rId5"/>
    <p:sldId id="329" r:id="rId6"/>
    <p:sldId id="330" r:id="rId7"/>
    <p:sldId id="340" r:id="rId8"/>
    <p:sldId id="341" r:id="rId9"/>
    <p:sldId id="342" r:id="rId10"/>
    <p:sldId id="343" r:id="rId11"/>
    <p:sldId id="317" r:id="rId12"/>
    <p:sldId id="318" r:id="rId13"/>
    <p:sldId id="315" r:id="rId14"/>
    <p:sldId id="301" r:id="rId15"/>
    <p:sldId id="302" r:id="rId16"/>
    <p:sldId id="307" r:id="rId17"/>
    <p:sldId id="308" r:id="rId18"/>
    <p:sldId id="310" r:id="rId19"/>
    <p:sldId id="309" r:id="rId20"/>
    <p:sldId id="344" r:id="rId21"/>
    <p:sldId id="345" r:id="rId22"/>
    <p:sldId id="311" r:id="rId23"/>
    <p:sldId id="321" r:id="rId24"/>
    <p:sldId id="322" r:id="rId25"/>
    <p:sldId id="323" r:id="rId26"/>
    <p:sldId id="324" r:id="rId27"/>
    <p:sldId id="304" r:id="rId28"/>
    <p:sldId id="303" r:id="rId29"/>
    <p:sldId id="305" r:id="rId30"/>
    <p:sldId id="306" r:id="rId31"/>
    <p:sldId id="338" r:id="rId32"/>
    <p:sldId id="339" r:id="rId33"/>
    <p:sldId id="33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4" autoAdjust="0"/>
  </p:normalViewPr>
  <p:slideViewPr>
    <p:cSldViewPr>
      <p:cViewPr>
        <p:scale>
          <a:sx n="100" d="100"/>
          <a:sy n="10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6CE82-E986-4106-8206-78C4EF5FC60B}" type="datetimeFigureOut">
              <a:rPr lang="en-US" smtClean="0"/>
              <a:pPr/>
              <a:t>12/6/2010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271C-BA01-407A-AC56-A30416EC9A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fld id="{D88EE41B-FB35-449D-A8D8-DD9C4838F27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ffectLst>
            <a:outerShdw dist="107763" dir="2700000" algn="ctr" rotWithShape="0">
              <a:schemeClr val="tx1"/>
            </a:outerShdw>
          </a:effectLst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b="1" smtClean="0"/>
              <a:t>Multidimensional Arrays</a:t>
            </a:r>
          </a:p>
          <a:p>
            <a:endParaRPr lang="en-US" sz="1400" b="1" smtClean="0"/>
          </a:p>
          <a:p>
            <a:r>
              <a:rPr lang="en-US" sz="1400" smtClean="0"/>
              <a:t>Multidimensional arrays in MATLAB are simply arrays with more than two subscripts. </a:t>
            </a:r>
          </a:p>
          <a:p>
            <a:endParaRPr lang="en-US" sz="1400" smtClean="0"/>
          </a:p>
          <a:p>
            <a:r>
              <a:rPr lang="en-US" sz="1400" smtClean="0"/>
              <a:t>A three-dimensional array might represent three-dimensional physical data, for example, the temperature in a room, sampled on a rectangular grid. Or, it might represent a sequence of matrices, A(k), or samples of a time-dependent matrix, A(t). In the second case, the (i, j)th element of the kth matrix is denoted by A(i,j,k).</a:t>
            </a:r>
          </a:p>
          <a:p>
            <a:endParaRPr lang="en-US" sz="1400" smtClean="0"/>
          </a:p>
          <a:p>
            <a:r>
              <a:rPr lang="en-US" sz="1400" smtClean="0"/>
              <a:t>To create a simple three-dimensional array from the command line, look at the following example. Start with a simple 3-by-3 matrix:</a:t>
            </a:r>
          </a:p>
          <a:p>
            <a:r>
              <a:rPr lang="en-US" sz="1400" smtClean="0">
                <a:latin typeface="Courier New" pitchFamily="49" charset="0"/>
              </a:rPr>
              <a:t>&gt;&gt; A = [5 7 8; 0 1 9; 4 3 6]</a:t>
            </a:r>
          </a:p>
          <a:p>
            <a:endParaRPr lang="en-US" sz="1400" smtClean="0">
              <a:latin typeface="Courier New" pitchFamily="49" charset="0"/>
            </a:endParaRPr>
          </a:p>
          <a:p>
            <a:r>
              <a:rPr lang="en-US" sz="1400" smtClean="0"/>
              <a:t>You can then create an additional dimension, or page, simply by typing</a:t>
            </a:r>
          </a:p>
          <a:p>
            <a:r>
              <a:rPr lang="en-US" sz="1400" smtClean="0">
                <a:latin typeface="Courier New" pitchFamily="49" charset="0"/>
              </a:rPr>
              <a:t>&gt;&gt; A(:,:,2) = [ 1 0 4; 3 5 6; 9 8 7]</a:t>
            </a:r>
          </a:p>
          <a:p>
            <a:endParaRPr lang="en-US" sz="1400" smtClean="0">
              <a:latin typeface="Courier New" pitchFamily="49" charset="0"/>
            </a:endParaRPr>
          </a:p>
          <a:p>
            <a:r>
              <a:rPr lang="en-US" sz="1400" smtClean="0"/>
              <a:t>Just like two-dimensional arrays, when you add elements and expand the size of the array, unspecified elements are set to zero to maintain rectangularity.  For example,</a:t>
            </a:r>
          </a:p>
          <a:p>
            <a:r>
              <a:rPr lang="en-US" sz="1400" smtClean="0">
                <a:latin typeface="Courier New" pitchFamily="49" charset="0"/>
              </a:rPr>
              <a:t>&gt;&gt; A(:,:,4) = [1 2 3; 4 5 6; 7 8 9]</a:t>
            </a:r>
          </a:p>
          <a:p>
            <a:endParaRPr lang="en-US" sz="1400" smtClean="0">
              <a:latin typeface="Courier New" pitchFamily="49" charset="0"/>
            </a:endParaRPr>
          </a:p>
          <a:p>
            <a:r>
              <a:rPr lang="en-US" sz="1400" smtClean="0"/>
              <a:t>You can extend arrays into higher dimensions by using similar indexing and assigning.</a:t>
            </a:r>
          </a:p>
          <a:p>
            <a:r>
              <a:rPr lang="en-US" sz="1400" smtClean="0">
                <a:latin typeface="Courier New" pitchFamily="49" charset="0"/>
              </a:rPr>
              <a:t>&gt;&gt; A(:,:,4,3,2,5,4,8,3) = ones(3,3)</a:t>
            </a:r>
          </a:p>
        </p:txBody>
      </p:sp>
      <p:sp>
        <p:nvSpPr>
          <p:cNvPr id="116741" name="Text Box 4"/>
          <p:cNvSpPr txBox="1">
            <a:spLocks noChangeArrowheads="1"/>
          </p:cNvSpPr>
          <p:nvPr/>
        </p:nvSpPr>
        <p:spPr bwMode="auto">
          <a:xfrm>
            <a:off x="4934493" y="2177422"/>
            <a:ext cx="1792177" cy="12038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lIns="94926" tIns="47464" rIns="94926" bIns="47464">
            <a:spAutoFit/>
          </a:bodyPr>
          <a:lstStyle/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A = pascal(4);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A(:,:,2) = magic(4)</a:t>
            </a:r>
          </a:p>
          <a:p>
            <a:pPr defTabSz="949325" eaLnBrk="0" hangingPunct="0">
              <a:spcBef>
                <a:spcPct val="0"/>
              </a:spcBef>
            </a:pPr>
            <a:r>
              <a:rPr lang="en-US" sz="1200" b="1">
                <a:latin typeface="Courier New" pitchFamily="49" charset="0"/>
              </a:rPr>
              <a:t>&gt;&gt; A(:,:,9) = diag(ones(1,4));</a:t>
            </a:r>
          </a:p>
          <a:p>
            <a:pPr defTabSz="949325" eaLnBrk="0" hangingPunct="0">
              <a:spcBef>
                <a:spcPct val="0"/>
              </a:spcBef>
            </a:pPr>
            <a:endParaRPr lang="en-US" sz="1200" b="1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095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138642" cy="528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138642" cy="5286412"/>
          </a:xfrm>
        </p:spPr>
        <p:txBody>
          <a:bodyPr/>
          <a:lstStyle>
            <a:lvl1pPr marL="0" indent="0">
              <a:buFont typeface="Arial" pitchFamily="34" charset="0"/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571504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0" y="6429375"/>
            <a:ext cx="4572000" cy="2762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72375" y="6429375"/>
            <a:ext cx="1214438" cy="27622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r>
              <a:rPr lang="en-GB" b="1" dirty="0" smtClean="0">
                <a:latin typeface="Garamond" pitchFamily="18" charset="0"/>
              </a:rPr>
              <a:t>M</a:t>
            </a:r>
            <a:r>
              <a:rPr lang="en-GB" sz="3600" b="1" dirty="0" smtClean="0">
                <a:latin typeface="Garamond" pitchFamily="18" charset="0"/>
              </a:rPr>
              <a:t>ATLAB</a:t>
            </a:r>
            <a:r>
              <a:rPr lang="en-GB" dirty="0" smtClean="0"/>
              <a:t> 4</a:t>
            </a:r>
            <a:br>
              <a:rPr lang="en-GB" dirty="0" smtClean="0"/>
            </a:br>
            <a:r>
              <a:rPr lang="en-GB" sz="4000" dirty="0" smtClean="0"/>
              <a:t>Useful stuff for real programming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Brooks</a:t>
            </a:r>
            <a:br>
              <a:rPr lang="en-GB" dirty="0" smtClean="0"/>
            </a:br>
            <a:r>
              <a:rPr lang="en-GB" sz="2000" dirty="0" smtClean="0"/>
              <a:t>Institute for Climate </a:t>
            </a:r>
            <a:r>
              <a:rPr lang="en-GB" sz="2000" smtClean="0"/>
              <a:t>&amp; Atmospheric </a:t>
            </a:r>
            <a:r>
              <a:rPr lang="en-GB" sz="2000" dirty="0" smtClean="0"/>
              <a:t>Science</a:t>
            </a:r>
            <a:br>
              <a:rPr lang="en-GB" sz="2000" dirty="0" smtClean="0"/>
            </a:br>
            <a:r>
              <a:rPr lang="en-GB" sz="2000" dirty="0" smtClean="0"/>
              <a:t>School of Earth &amp; Environment</a:t>
            </a:r>
          </a:p>
          <a:p>
            <a:r>
              <a:rPr lang="en-GB" sz="2000" b="1" dirty="0" err="1" smtClean="0"/>
              <a:t>i.brooks@see.leeds.ac.uk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dirty="0"/>
              <a:t>Data is </a:t>
            </a:r>
            <a:r>
              <a:rPr lang="en-GB" sz="2400" dirty="0" smtClean="0"/>
              <a:t>loaded back into workspace from a </a:t>
            </a:r>
            <a:r>
              <a:rPr lang="en-GB" sz="2400" b="1" dirty="0" smtClean="0"/>
              <a:t>.mat</a:t>
            </a:r>
            <a:r>
              <a:rPr lang="en-GB" sz="2400" dirty="0" smtClean="0"/>
              <a:t> file with </a:t>
            </a:r>
            <a:r>
              <a:rPr lang="en-GB" sz="2400" dirty="0"/>
              <a:t>the ‘</a:t>
            </a:r>
            <a:r>
              <a:rPr lang="en-GB" sz="2400" b="1" dirty="0">
                <a:solidFill>
                  <a:srgbClr val="CC0000"/>
                </a:solidFill>
              </a:rPr>
              <a:t>load</a:t>
            </a:r>
            <a:r>
              <a:rPr lang="en-GB" sz="2400" dirty="0"/>
              <a:t>’ command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>
                <a:latin typeface="Courier New" pitchFamily="49" charset="0"/>
              </a:rPr>
              <a:t>load filename</a:t>
            </a:r>
            <a:r>
              <a:rPr lang="en-GB" sz="2000" dirty="0"/>
              <a:t> – loads entire .mat file</a:t>
            </a:r>
          </a:p>
          <a:p>
            <a:pPr lvl="2">
              <a:lnSpc>
                <a:spcPct val="90000"/>
              </a:lnSpc>
            </a:pPr>
            <a:r>
              <a:rPr lang="en-GB" sz="2000" b="1" dirty="0">
                <a:latin typeface="Courier New" pitchFamily="49" charset="0"/>
              </a:rPr>
              <a:t>load filename</a:t>
            </a:r>
            <a:r>
              <a:rPr lang="en-GB" sz="2000" dirty="0"/>
              <a:t> </a:t>
            </a:r>
            <a:r>
              <a:rPr lang="en-GB" sz="2000" b="1" dirty="0">
                <a:latin typeface="Courier New" pitchFamily="49" charset="0"/>
              </a:rPr>
              <a:t>var1 var2 …</a:t>
            </a:r>
            <a:r>
              <a:rPr lang="en-GB" sz="2000" dirty="0"/>
              <a:t>– loads named </a:t>
            </a:r>
            <a:r>
              <a:rPr lang="en-GB" sz="2000" dirty="0" smtClean="0"/>
              <a:t>variables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Again, a functional form of </a:t>
            </a:r>
            <a:r>
              <a:rPr lang="en-GB" sz="2400" b="1" dirty="0" smtClean="0">
                <a:solidFill>
                  <a:srgbClr val="C00000"/>
                </a:solidFill>
              </a:rPr>
              <a:t>load</a:t>
            </a:r>
            <a:r>
              <a:rPr lang="en-GB" sz="2400" dirty="0" smtClean="0"/>
              <a:t> command is available</a:t>
            </a:r>
          </a:p>
          <a:p>
            <a:pPr lvl="2">
              <a:lnSpc>
                <a:spcPct val="90000"/>
              </a:lnSpc>
            </a:pPr>
            <a:r>
              <a:rPr lang="en-GB" sz="2000" b="1" dirty="0" smtClean="0">
                <a:latin typeface="Courier New" pitchFamily="49" charset="0"/>
              </a:rPr>
              <a:t>load(filename,var1,var2,...)</a:t>
            </a:r>
          </a:p>
          <a:p>
            <a:pPr lvl="1">
              <a:lnSpc>
                <a:spcPct val="90000"/>
              </a:lnSpc>
            </a:pPr>
            <a:endParaRPr lang="en-GB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ASCII files can be loaded directly with </a:t>
            </a:r>
            <a:r>
              <a:rPr lang="en-GB" sz="2400" b="1" dirty="0" smtClean="0">
                <a:solidFill>
                  <a:srgbClr val="C00000"/>
                </a:solidFill>
              </a:rPr>
              <a:t>–</a:t>
            </a:r>
            <a:r>
              <a:rPr lang="en-GB" sz="2400" b="1" dirty="0" err="1" smtClean="0">
                <a:solidFill>
                  <a:srgbClr val="C00000"/>
                </a:solidFill>
              </a:rPr>
              <a:t>ascii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option</a:t>
            </a:r>
          </a:p>
          <a:p>
            <a:pPr lvl="2">
              <a:lnSpc>
                <a:spcPct val="90000"/>
              </a:lnSpc>
            </a:pPr>
            <a:r>
              <a:rPr lang="en-GB" sz="2000" b="1" dirty="0" smtClean="0">
                <a:latin typeface="Courier New" pitchFamily="49" charset="0"/>
              </a:rPr>
              <a:t>load filename –</a:t>
            </a:r>
            <a:r>
              <a:rPr lang="en-GB" sz="2000" b="1" dirty="0" err="1" smtClean="0">
                <a:latin typeface="Courier New" pitchFamily="49" charset="0"/>
              </a:rPr>
              <a:t>ascii</a:t>
            </a:r>
            <a:r>
              <a:rPr lang="en-GB" sz="2000" dirty="0" smtClean="0"/>
              <a:t> – loads contents of an </a:t>
            </a:r>
            <a:r>
              <a:rPr lang="en-GB" sz="2000" dirty="0" err="1" smtClean="0"/>
              <a:t>ascii</a:t>
            </a:r>
            <a:r>
              <a:rPr lang="en-GB" sz="2000" dirty="0" smtClean="0"/>
              <a:t> </a:t>
            </a:r>
            <a:r>
              <a:rPr lang="en-GB" sz="2000" dirty="0" err="1" smtClean="0"/>
              <a:t>flatfile</a:t>
            </a:r>
            <a:r>
              <a:rPr lang="en-GB" sz="2000" dirty="0" smtClean="0"/>
              <a:t> as a variable called ‘filename’. </a:t>
            </a:r>
            <a:br>
              <a:rPr lang="en-GB" sz="2000" dirty="0" smtClean="0"/>
            </a:br>
            <a:r>
              <a:rPr lang="en-GB" sz="2000" dirty="0" smtClean="0"/>
              <a:t>The </a:t>
            </a:r>
            <a:r>
              <a:rPr lang="en-GB" sz="2000" dirty="0" err="1" smtClean="0"/>
              <a:t>ascii</a:t>
            </a:r>
            <a:r>
              <a:rPr lang="en-GB" sz="2000" dirty="0" smtClean="0"/>
              <a:t> file </a:t>
            </a:r>
            <a:r>
              <a:rPr lang="en-GB" sz="2000" b="1" dirty="0" smtClean="0"/>
              <a:t>must</a:t>
            </a:r>
            <a:r>
              <a:rPr lang="en-GB" sz="2000" dirty="0" smtClean="0"/>
              <a:t> contain a rectangular array of numbers so that it loads into a single matrix – no text headers.</a:t>
            </a:r>
          </a:p>
          <a:p>
            <a:pPr lvl="2">
              <a:lnSpc>
                <a:spcPct val="90000"/>
              </a:lnSpc>
            </a:pPr>
            <a:r>
              <a:rPr lang="en-GB" sz="2000" b="1" dirty="0" smtClean="0">
                <a:latin typeface="Courier New" pitchFamily="49" charset="0"/>
              </a:rPr>
              <a:t>X=load(‘filename’,’-</a:t>
            </a:r>
            <a:r>
              <a:rPr lang="en-GB" sz="2000" b="1" dirty="0" err="1" smtClean="0">
                <a:latin typeface="Courier New" pitchFamily="49" charset="0"/>
              </a:rPr>
              <a:t>ascii</a:t>
            </a:r>
            <a:r>
              <a:rPr lang="en-GB" sz="2000" b="1" dirty="0" smtClean="0">
                <a:latin typeface="Courier New" pitchFamily="49" charset="0"/>
              </a:rPr>
              <a:t>’)</a:t>
            </a:r>
            <a:r>
              <a:rPr lang="en-GB" sz="2000" dirty="0" smtClean="0"/>
              <a:t> – loads the </a:t>
            </a:r>
            <a:r>
              <a:rPr lang="en-GB" sz="2000" dirty="0" err="1" smtClean="0"/>
              <a:t>ascii</a:t>
            </a:r>
            <a:r>
              <a:rPr lang="en-GB" sz="2000" dirty="0" smtClean="0"/>
              <a:t> file into a variable ‘X’ – file must contain a simple 2D matrix of numbers only</a:t>
            </a:r>
          </a:p>
          <a:p>
            <a:pPr lvl="2">
              <a:lnSpc>
                <a:spcPct val="90000"/>
              </a:lnSpc>
            </a:pPr>
            <a:endParaRPr lang="en-GB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Import &amp; Export of Data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your data starts off outside </a:t>
            </a:r>
            <a:r>
              <a:rPr lang="en-GB" dirty="0" err="1" smtClean="0"/>
              <a:t>matlab</a:t>
            </a:r>
            <a:r>
              <a:rPr lang="en-GB" dirty="0" smtClean="0"/>
              <a:t>…you need to get it imported.</a:t>
            </a:r>
          </a:p>
          <a:p>
            <a:r>
              <a:rPr lang="en-GB" dirty="0" smtClean="0"/>
              <a:t>Simple </a:t>
            </a:r>
            <a:r>
              <a:rPr lang="en-GB" dirty="0" err="1" smtClean="0"/>
              <a:t>ascii</a:t>
            </a:r>
            <a:r>
              <a:rPr lang="en-GB" dirty="0" smtClean="0"/>
              <a:t> files: </a:t>
            </a:r>
            <a:br>
              <a:rPr lang="en-GB" dirty="0" smtClean="0"/>
            </a:b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load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file.txt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ascii</a:t>
            </a:r>
            <a:endParaRPr lang="en-GB" b="1" dirty="0" smtClean="0">
              <a:cs typeface="Courier New" pitchFamily="49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Import ‘Wizard’</a:t>
            </a:r>
            <a:endParaRPr lang="en-GB" b="1" dirty="0"/>
          </a:p>
        </p:txBody>
      </p:sp>
      <p:pic>
        <p:nvPicPr>
          <p:cNvPr id="1026" name="Picture 2" descr="D:\TEACHING\MATLAB - PG Course\figures\import-wiza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371600"/>
            <a:ext cx="7765815" cy="4953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914400"/>
            <a:ext cx="303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Start from ‘file’ menu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495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+mn-lt"/>
              </a:rPr>
              <a:t>Allows selection &amp; inspection of data being imported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762000" y="3733800"/>
            <a:ext cx="990600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24200" y="3733800"/>
            <a:ext cx="1600200" cy="838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ImportData</a:t>
            </a:r>
            <a:r>
              <a:rPr lang="en-GB" b="1" dirty="0" smtClean="0"/>
              <a:t> </a:t>
            </a:r>
            <a:r>
              <a:rPr lang="en-GB" dirty="0" smtClean="0"/>
              <a:t>function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2200292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 smtClean="0"/>
              <a:t>Importdata</a:t>
            </a:r>
            <a:r>
              <a:rPr lang="en-GB" sz="2400" dirty="0" smtClean="0"/>
              <a:t>: imports data from known common file formats, including Excel spreadsheets.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dirty="0" smtClean="0"/>
              <a:t>From Excel file, </a:t>
            </a:r>
            <a:r>
              <a:rPr lang="en-GB" sz="2400" b="1" dirty="0" err="1" smtClean="0"/>
              <a:t>importdata</a:t>
            </a:r>
            <a:r>
              <a:rPr lang="en-GB" sz="2400" dirty="0" smtClean="0"/>
              <a:t> will try and break down contents of a spreadsheet into consistent blocks of data (</a:t>
            </a:r>
            <a:r>
              <a:rPr lang="en-GB" sz="2400" b="1" dirty="0" smtClean="0"/>
              <a:t>it won’t always work!</a:t>
            </a:r>
            <a:r>
              <a:rPr lang="en-GB" sz="24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229600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temp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importdata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(files(n).name)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temp =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data: [1x1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textdata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[1x1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colheaders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[1x1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temp.data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ans = </a:t>
            </a:r>
          </a:p>
          <a:p>
            <a:pPr>
              <a:buNone/>
            </a:pP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Sheet1: [27x7 double]</a:t>
            </a:r>
            <a:endParaRPr lang="en-GB" sz="2000" dirty="0" err="1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886200"/>
            <a:ext cx="2823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  <a:latin typeface="+mn-lt"/>
              </a:rPr>
              <a:t>Importdata</a:t>
            </a:r>
            <a:r>
              <a:rPr lang="en-GB" sz="2000" dirty="0" smtClean="0">
                <a:solidFill>
                  <a:srgbClr val="FF0000"/>
                </a:solidFill>
                <a:latin typeface="+mn-lt"/>
              </a:rPr>
              <a:t> returns a data structure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Low-level file input and output is very similar to that in 'C', but with inherent </a:t>
            </a:r>
            <a:r>
              <a:rPr lang="en-GB" dirty="0" err="1"/>
              <a:t>vectorization</a:t>
            </a:r>
            <a:r>
              <a:rPr lang="en-GB" dirty="0"/>
              <a:t>.</a:t>
            </a:r>
          </a:p>
          <a:p>
            <a:r>
              <a:rPr lang="en-GB" dirty="0"/>
              <a:t>Files are opened with</a:t>
            </a:r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800" b="1" dirty="0" smtClean="0">
                <a:latin typeface="Courier New" pitchFamily="49" charset="0"/>
              </a:rPr>
              <a:t>&gt; </a:t>
            </a:r>
            <a:r>
              <a:rPr lang="en-GB" sz="2800" b="1" dirty="0">
                <a:latin typeface="Courier New" pitchFamily="49" charset="0"/>
              </a:rPr>
              <a:t>fid = </a:t>
            </a:r>
            <a:r>
              <a:rPr lang="en-GB" sz="2800" b="1" dirty="0" err="1">
                <a:latin typeface="Courier New" pitchFamily="49" charset="0"/>
              </a:rPr>
              <a:t>fopen</a:t>
            </a:r>
            <a:r>
              <a:rPr lang="en-GB" sz="2800" b="1" dirty="0">
                <a:latin typeface="Courier New" pitchFamily="49" charset="0"/>
              </a:rPr>
              <a:t>(filename)</a:t>
            </a:r>
          </a:p>
          <a:p>
            <a:pPr>
              <a:buFontTx/>
              <a:buNone/>
            </a:pPr>
            <a:r>
              <a:rPr lang="en-GB" sz="2800" b="1" dirty="0">
                <a:latin typeface="Courier New" pitchFamily="49" charset="0"/>
              </a:rPr>
              <a:t>	</a:t>
            </a:r>
            <a:r>
              <a:rPr lang="en-GB" sz="2800" b="1" dirty="0" smtClean="0">
                <a:latin typeface="Courier New" pitchFamily="49" charset="0"/>
              </a:rPr>
              <a:t>&gt; </a:t>
            </a:r>
            <a:r>
              <a:rPr lang="en-GB" sz="2800" b="1" dirty="0">
                <a:latin typeface="Courier New" pitchFamily="49" charset="0"/>
              </a:rPr>
              <a:t>fid = </a:t>
            </a:r>
            <a:r>
              <a:rPr lang="en-GB" sz="2800" b="1" dirty="0" err="1">
                <a:latin typeface="Courier New" pitchFamily="49" charset="0"/>
              </a:rPr>
              <a:t>fopen</a:t>
            </a:r>
            <a:r>
              <a:rPr lang="en-GB" sz="2800" b="1" dirty="0">
                <a:latin typeface="Courier New" pitchFamily="49" charset="0"/>
              </a:rPr>
              <a:t>(</a:t>
            </a:r>
            <a:r>
              <a:rPr lang="en-GB" sz="2800" b="1" dirty="0" err="1">
                <a:latin typeface="Courier New" pitchFamily="49" charset="0"/>
              </a:rPr>
              <a:t>filename,mode</a:t>
            </a:r>
            <a:r>
              <a:rPr lang="en-GB" sz="2800" b="1" dirty="0">
                <a:latin typeface="Courier New" pitchFamily="49" charset="0"/>
              </a:rPr>
              <a:t>)</a:t>
            </a:r>
          </a:p>
          <a:p>
            <a:endParaRPr lang="en-GB" sz="2400" dirty="0"/>
          </a:p>
          <a:p>
            <a:r>
              <a:rPr lang="en-GB" sz="2400" b="1" dirty="0">
                <a:latin typeface="Courier New" pitchFamily="49" charset="0"/>
              </a:rPr>
              <a:t>fid</a:t>
            </a:r>
            <a:r>
              <a:rPr lang="en-GB" sz="2400" dirty="0"/>
              <a:t> is a file identifier, used as a reference to the file for all subsequent read and write operations</a:t>
            </a:r>
          </a:p>
          <a:p>
            <a:r>
              <a:rPr lang="en-GB" sz="2400" dirty="0"/>
              <a:t>Files are closed with:</a:t>
            </a:r>
          </a:p>
          <a:p>
            <a:pPr>
              <a:buFontTx/>
              <a:buNone/>
            </a:pPr>
            <a:r>
              <a:rPr lang="en-GB" sz="2800" dirty="0"/>
              <a:t>	</a:t>
            </a:r>
            <a:r>
              <a:rPr lang="en-GB" sz="2800" b="1" dirty="0" smtClean="0">
                <a:latin typeface="Courier New" pitchFamily="49" charset="0"/>
              </a:rPr>
              <a:t>&gt; </a:t>
            </a:r>
            <a:r>
              <a:rPr lang="en-GB" sz="2800" b="1" dirty="0" err="1">
                <a:latin typeface="Courier New" pitchFamily="49" charset="0"/>
              </a:rPr>
              <a:t>fclose</a:t>
            </a:r>
            <a:r>
              <a:rPr lang="en-GB" sz="2800" b="1" dirty="0">
                <a:latin typeface="Courier New" pitchFamily="49" charset="0"/>
              </a:rPr>
              <a:t>(fid)</a:t>
            </a:r>
            <a:endParaRPr lang="en-US" sz="28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fopen</a:t>
            </a:r>
            <a:r>
              <a:rPr lang="en-GB" b="1" dirty="0"/>
              <a:t> modes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'r'	Open file for reading (default).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'w'	Open file, or create new file, for writing; discard existing contents, if any.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'a'	Open file, or create new file, for writing; append data to the end of the file.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'r+'	Open file for reading and writing.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'w+'	Open file, or create new file, for reading and writing; discard existing contents, if any.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b="1" dirty="0"/>
              <a:t>'a+'	Open file, or create new file, for reading and writing; append data to the end of the file.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'A'	Append without automatic flushing; used with tape drives.</a:t>
            </a:r>
          </a:p>
          <a:p>
            <a:pPr marL="1790700" indent="-17907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'W'	Write without automatic flushing; used with tape drives.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Reading &amp; Writing Formatted </a:t>
            </a:r>
            <a:r>
              <a:rPr lang="en-GB" sz="3200" b="1" dirty="0" err="1"/>
              <a:t>Ascii</a:t>
            </a:r>
            <a:r>
              <a:rPr lang="en-GB" sz="3200" b="1" dirty="0"/>
              <a:t> Data</a:t>
            </a:r>
            <a:endParaRPr lang="en-US" sz="32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To write formatted data: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 smtClean="0">
                <a:latin typeface="Courier New" pitchFamily="49" charset="0"/>
              </a:rPr>
              <a:t>&gt; </a:t>
            </a:r>
            <a:r>
              <a:rPr lang="en-US" sz="2600" b="1" dirty="0">
                <a:latin typeface="Courier New" pitchFamily="49" charset="0"/>
              </a:rPr>
              <a:t>count = </a:t>
            </a:r>
            <a:r>
              <a:rPr lang="en-US" sz="2600" b="1" dirty="0" err="1">
                <a:latin typeface="Courier New" pitchFamily="49" charset="0"/>
              </a:rPr>
              <a:t>fprintf</a:t>
            </a:r>
            <a:r>
              <a:rPr lang="en-US" sz="2600" b="1" dirty="0">
                <a:latin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</a:rPr>
              <a:t>fid,format,data</a:t>
            </a:r>
            <a:r>
              <a:rPr lang="en-US" sz="2600" b="1" dirty="0">
                <a:latin typeface="Courier New" pitchFamily="49" charset="0"/>
              </a:rPr>
              <a:t>,...)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To read formatted </a:t>
            </a:r>
            <a:r>
              <a:rPr lang="en-GB" dirty="0" err="1"/>
              <a:t>ascii</a:t>
            </a:r>
            <a:r>
              <a:rPr lang="en-GB" dirty="0"/>
              <a:t> data: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b="1" dirty="0" smtClean="0">
                <a:latin typeface="Courier New" pitchFamily="49" charset="0"/>
              </a:rPr>
              <a:t>&gt; </a:t>
            </a:r>
            <a:r>
              <a:rPr lang="en-GB" sz="2600" b="1" dirty="0">
                <a:latin typeface="Courier New" pitchFamily="49" charset="0"/>
              </a:rPr>
              <a:t>data</a:t>
            </a:r>
            <a:r>
              <a:rPr lang="en-US" sz="2600" b="1" dirty="0">
                <a:latin typeface="Courier New" pitchFamily="49" charset="0"/>
              </a:rPr>
              <a:t> = </a:t>
            </a:r>
            <a:r>
              <a:rPr lang="en-US" sz="2600" b="1" dirty="0" err="1">
                <a:latin typeface="Courier New" pitchFamily="49" charset="0"/>
              </a:rPr>
              <a:t>fscanf</a:t>
            </a:r>
            <a:r>
              <a:rPr lang="en-US" sz="2600" b="1" dirty="0">
                <a:latin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</a:rPr>
              <a:t>fid,format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 smtClean="0">
                <a:latin typeface="Courier New" pitchFamily="49" charset="0"/>
              </a:rPr>
              <a:t>&gt; </a:t>
            </a:r>
            <a:r>
              <a:rPr lang="en-US" sz="2600" b="1" dirty="0">
                <a:latin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</a:rPr>
              <a:t>A,count</a:t>
            </a:r>
            <a:r>
              <a:rPr lang="en-US" sz="2600" b="1" dirty="0">
                <a:latin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</a:rPr>
              <a:t>fscanf</a:t>
            </a:r>
            <a:r>
              <a:rPr lang="en-US" sz="2600" b="1" dirty="0">
                <a:latin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</a:rPr>
              <a:t>fid,format,size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dirty="0"/>
              <a:t>	</a:t>
            </a:r>
            <a:r>
              <a:rPr lang="en-GB" b="1" dirty="0">
                <a:latin typeface="Courier New" pitchFamily="49" charset="0"/>
              </a:rPr>
              <a:t>format</a:t>
            </a:r>
            <a:r>
              <a:rPr lang="en-GB" dirty="0"/>
              <a:t> is a string specifying the </a:t>
            </a:r>
            <a:r>
              <a:rPr lang="en-GB" dirty="0" err="1"/>
              <a:t>ascii</a:t>
            </a:r>
            <a:r>
              <a:rPr lang="en-GB" dirty="0"/>
              <a:t> data format, same as used in ‘C’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sz="2000" dirty="0"/>
              <a:t>	</a:t>
            </a:r>
            <a:r>
              <a:rPr lang="en-GB" sz="2000" b="1" dirty="0" err="1"/>
              <a:t>fscanf</a:t>
            </a:r>
            <a:r>
              <a:rPr lang="en-GB" sz="2000" dirty="0"/>
              <a:t> differs from its ‘C’ equivalent in that it is </a:t>
            </a:r>
            <a:r>
              <a:rPr lang="en-GB" sz="2000" dirty="0" err="1"/>
              <a:t>vectorized</a:t>
            </a:r>
            <a:r>
              <a:rPr lang="en-GB" sz="2000" dirty="0"/>
              <a:t> – multiple reads of format string carried out until end of file is reached, or matrix </a:t>
            </a:r>
            <a:r>
              <a:rPr lang="en-GB" sz="2000" b="1" dirty="0">
                <a:latin typeface="Courier New" pitchFamily="49" charset="0"/>
              </a:rPr>
              <a:t>size</a:t>
            </a:r>
            <a:r>
              <a:rPr lang="en-GB" sz="2000" dirty="0"/>
              <a:t> is reached.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Format strings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format string consists of ordinary characters, and/or conversion specifications indicating data type:</a:t>
            </a:r>
          </a:p>
          <a:p>
            <a:pPr algn="ctr">
              <a:buFontTx/>
              <a:buNone/>
            </a:pPr>
            <a:endParaRPr lang="en-GB" sz="2000" dirty="0" smtClean="0"/>
          </a:p>
          <a:p>
            <a:pPr algn="ctr">
              <a:buFontTx/>
              <a:buNone/>
            </a:pPr>
            <a:r>
              <a:rPr lang="en-GB" sz="4000" dirty="0" smtClean="0"/>
              <a:t>%</a:t>
            </a:r>
            <a:r>
              <a:rPr lang="en-GB" sz="4000" dirty="0"/>
              <a:t>12e</a:t>
            </a:r>
            <a:endParaRPr lang="en-US" sz="40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16100" y="3925888"/>
            <a:ext cx="2055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Initial % character</a:t>
            </a:r>
            <a:endParaRPr lang="en-US" sz="20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32225" y="4718050"/>
            <a:ext cx="1340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Field width</a:t>
            </a:r>
            <a:endParaRPr lang="en-US" sz="20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72088" y="4068763"/>
            <a:ext cx="2385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Conversion character</a:t>
            </a:r>
            <a:endParaRPr lang="en-US" sz="2000" dirty="0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924300" y="3573463"/>
            <a:ext cx="287338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4500563" y="3573463"/>
            <a:ext cx="142875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076825" y="3500438"/>
            <a:ext cx="107950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%c</a:t>
            </a:r>
            <a:r>
              <a:rPr lang="en-US" sz="2400" dirty="0"/>
              <a:t>	Sequence of characters; number specified by field width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%d</a:t>
            </a:r>
            <a:r>
              <a:rPr lang="en-US" sz="2400" dirty="0"/>
              <a:t>	Base 10 integers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%e, %f, %g</a:t>
            </a:r>
            <a:r>
              <a:rPr lang="en-US" sz="2400" dirty="0"/>
              <a:t>	Floating-point numbers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</a:t>
            </a:r>
            <a:r>
              <a:rPr lang="en-US" sz="2400" b="1" dirty="0" err="1"/>
              <a:t>i</a:t>
            </a:r>
            <a:r>
              <a:rPr lang="en-US" sz="2400" dirty="0"/>
              <a:t>	Defaults to base 10 integers. Data starting with 0 is read as base 8. Data starting with 0x or 0X is read as base 16.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%o</a:t>
            </a:r>
            <a:r>
              <a:rPr lang="en-US" sz="2400" dirty="0"/>
              <a:t>	Signed octal integer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%s</a:t>
            </a:r>
            <a:r>
              <a:rPr lang="en-US" sz="2400" dirty="0"/>
              <a:t>	A series of non-white-space characters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%u</a:t>
            </a:r>
            <a:r>
              <a:rPr lang="en-US" sz="2400" dirty="0"/>
              <a:t>	Signed decimal integer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%x</a:t>
            </a:r>
            <a:r>
              <a:rPr lang="en-US" sz="2400" dirty="0"/>
              <a:t>	Signed hexadecimal integer</a:t>
            </a:r>
          </a:p>
          <a:p>
            <a:pPr marL="2514600" indent="-2514600">
              <a:lnSpc>
                <a:spcPct val="90000"/>
              </a:lnSpc>
              <a:buFontTx/>
              <a:buNone/>
            </a:pPr>
            <a:r>
              <a:rPr lang="en-US" sz="2400" b="1" dirty="0"/>
              <a:t>[...]</a:t>
            </a:r>
            <a:r>
              <a:rPr lang="en-US" sz="2400" dirty="0"/>
              <a:t>	Sequence of characters (</a:t>
            </a:r>
            <a:r>
              <a:rPr lang="en-US" sz="2400" dirty="0" err="1"/>
              <a:t>scanlist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514600" algn="l"/>
              </a:tabLst>
            </a:pPr>
            <a:r>
              <a:rPr lang="en-US" sz="2400" dirty="0"/>
              <a:t>Add one or more of these characters between the % and the conversion character:</a:t>
            </a:r>
          </a:p>
          <a:p>
            <a:pPr marL="0" indent="0">
              <a:lnSpc>
                <a:spcPct val="90000"/>
              </a:lnSpc>
              <a:tabLst>
                <a:tab pos="2514600" algn="l"/>
              </a:tabLst>
            </a:pPr>
            <a:endParaRPr lang="en-US" sz="2400" dirty="0"/>
          </a:p>
          <a:p>
            <a:pPr marL="2508250" indent="-2508250">
              <a:lnSpc>
                <a:spcPct val="90000"/>
              </a:lnSpc>
              <a:buFontTx/>
              <a:buNone/>
              <a:tabLst>
                <a:tab pos="2514600" algn="l"/>
              </a:tabLst>
            </a:pPr>
            <a:r>
              <a:rPr lang="en-US" sz="2400" dirty="0"/>
              <a:t>An asterisk (*)	Skip over the matched value. If </a:t>
            </a:r>
            <a:r>
              <a:rPr lang="en-US" sz="2400" b="1" dirty="0"/>
              <a:t>%*d</a:t>
            </a:r>
            <a:r>
              <a:rPr lang="en-US" sz="2400" dirty="0"/>
              <a:t>, </a:t>
            </a:r>
            <a:r>
              <a:rPr lang="en-US" sz="2400" dirty="0" smtClean="0"/>
              <a:t>then </a:t>
            </a:r>
            <a:r>
              <a:rPr lang="en-US" sz="2400" dirty="0"/>
              <a:t>the value that matches d is ignored </a:t>
            </a:r>
            <a:r>
              <a:rPr lang="en-US" sz="2400" dirty="0" smtClean="0"/>
              <a:t>and </a:t>
            </a:r>
            <a:r>
              <a:rPr lang="en-US" sz="2400" dirty="0"/>
              <a:t>is not stored.</a:t>
            </a:r>
          </a:p>
          <a:p>
            <a:pPr marL="2508250" indent="-2508250">
              <a:lnSpc>
                <a:spcPct val="90000"/>
              </a:lnSpc>
              <a:buFontTx/>
              <a:buNone/>
              <a:tabLst>
                <a:tab pos="2514600" algn="l"/>
              </a:tabLst>
            </a:pPr>
            <a:r>
              <a:rPr lang="en-US" sz="2400" dirty="0"/>
              <a:t>A digit string	Maximum field width. For example, </a:t>
            </a:r>
            <a:r>
              <a:rPr lang="en-US" sz="2400" dirty="0" smtClean="0"/>
              <a:t> </a:t>
            </a:r>
            <a:r>
              <a:rPr lang="en-US" sz="2400" b="1" dirty="0" smtClean="0"/>
              <a:t>%</a:t>
            </a:r>
            <a:r>
              <a:rPr lang="en-US" sz="2400" b="1" dirty="0"/>
              <a:t>10d</a:t>
            </a:r>
            <a:r>
              <a:rPr lang="en-US" sz="2400" dirty="0"/>
              <a:t>.</a:t>
            </a:r>
          </a:p>
          <a:p>
            <a:pPr marL="2508250" indent="-2508250">
              <a:lnSpc>
                <a:spcPct val="90000"/>
              </a:lnSpc>
              <a:buFontTx/>
              <a:buNone/>
              <a:tabLst>
                <a:tab pos="2514600" algn="l"/>
              </a:tabLst>
            </a:pPr>
            <a:r>
              <a:rPr lang="en-US" sz="2400" dirty="0"/>
              <a:t>A letter	The size of the receiving object, for </a:t>
            </a:r>
            <a:r>
              <a:rPr lang="en-US" sz="2400" dirty="0" smtClean="0"/>
              <a:t>example</a:t>
            </a:r>
            <a:r>
              <a:rPr lang="en-US" sz="2400" dirty="0"/>
              <a:t>, </a:t>
            </a:r>
            <a:r>
              <a:rPr lang="en-US" sz="2400" b="1" dirty="0"/>
              <a:t>h</a:t>
            </a:r>
            <a:r>
              <a:rPr lang="en-US" sz="2400" dirty="0"/>
              <a:t> for short, as in </a:t>
            </a:r>
            <a:r>
              <a:rPr lang="en-US" sz="2400" b="1" dirty="0"/>
              <a:t>%</a:t>
            </a:r>
            <a:r>
              <a:rPr lang="en-US" sz="2400" b="1" dirty="0" err="1"/>
              <a:t>hd</a:t>
            </a:r>
            <a:r>
              <a:rPr lang="en-US" sz="2400" b="1" dirty="0"/>
              <a:t> </a:t>
            </a:r>
            <a:r>
              <a:rPr lang="en-US" sz="2400" dirty="0"/>
              <a:t>for a </a:t>
            </a:r>
            <a:r>
              <a:rPr lang="en-US" sz="2400" dirty="0" smtClean="0"/>
              <a:t>short integer</a:t>
            </a:r>
            <a:br>
              <a:rPr lang="en-US" sz="2400" dirty="0" smtClean="0"/>
            </a:br>
            <a:r>
              <a:rPr lang="en-US" sz="2400" b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for long, as in </a:t>
            </a:r>
            <a:r>
              <a:rPr lang="en-US" sz="2400" b="1" dirty="0"/>
              <a:t>%ld </a:t>
            </a:r>
            <a:r>
              <a:rPr lang="en-US" sz="2400" dirty="0"/>
              <a:t>for a </a:t>
            </a:r>
            <a:r>
              <a:rPr lang="en-US" sz="2400" dirty="0" smtClean="0"/>
              <a:t>long </a:t>
            </a:r>
            <a:r>
              <a:rPr lang="en-US" sz="2400" dirty="0"/>
              <a:t>integer, 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</a:t>
            </a:r>
            <a:r>
              <a:rPr lang="en-US" sz="2400" b="1" dirty="0" smtClean="0"/>
              <a:t>%</a:t>
            </a:r>
            <a:r>
              <a:rPr lang="en-US" sz="2400" b="1" dirty="0" err="1"/>
              <a:t>lg</a:t>
            </a:r>
            <a:r>
              <a:rPr lang="en-US" sz="2400" dirty="0"/>
              <a:t> for a double floating-	</a:t>
            </a:r>
            <a:r>
              <a:rPr lang="en-US" sz="2400" dirty="0" smtClean="0"/>
              <a:t>	                           point </a:t>
            </a:r>
            <a:r>
              <a:rPr lang="en-US" sz="2400" dirty="0"/>
              <a:t>number.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Infinity &amp; Not-a-Number (</a:t>
            </a:r>
            <a:r>
              <a:rPr lang="en-GB" b="1" dirty="0" err="1" smtClean="0"/>
              <a:t>NaN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 operations return undefined values,</a:t>
            </a:r>
          </a:p>
          <a:p>
            <a:pPr marL="266700" indent="-266700"/>
            <a:r>
              <a:rPr lang="en-GB" sz="2800" dirty="0" smtClean="0"/>
              <a:t>Division by zero returns Infinity (&amp; a warning message)</a:t>
            </a:r>
            <a:br>
              <a:rPr lang="en-GB" sz="2800" dirty="0" smtClean="0"/>
            </a:b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1/0</a:t>
            </a:r>
            <a:br>
              <a:rPr lang="en-GB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inf</a:t>
            </a:r>
            <a:endParaRPr lang="en-GB" sz="2800" b="1" dirty="0" smtClean="0">
              <a:latin typeface="Courier New" pitchFamily="49" charset="0"/>
              <a:cs typeface="Courier New" pitchFamily="49" charset="0"/>
            </a:endParaRPr>
          </a:p>
          <a:p>
            <a:pPr marL="266700" indent="-266700"/>
            <a:r>
              <a:rPr lang="en-GB" sz="2800" dirty="0" smtClean="0">
                <a:cs typeface="Courier New" pitchFamily="49" charset="0"/>
              </a:rPr>
              <a:t>Division of zero by zero returns </a:t>
            </a:r>
            <a:r>
              <a:rPr lang="en-GB" sz="2800" b="1" dirty="0" err="1" smtClean="0">
                <a:cs typeface="Courier New" pitchFamily="49" charset="0"/>
              </a:rPr>
              <a:t>NaN</a:t>
            </a:r>
            <a:r>
              <a:rPr lang="en-GB" sz="2800" dirty="0" smtClean="0">
                <a:cs typeface="Courier New" pitchFamily="49" charset="0"/>
              </a:rPr>
              <a:t/>
            </a:r>
            <a:br>
              <a:rPr lang="en-GB" sz="2800" dirty="0" smtClean="0">
                <a:cs typeface="Courier New" pitchFamily="49" charset="0"/>
              </a:rPr>
            </a:b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1/0</a:t>
            </a:r>
            <a:br>
              <a:rPr lang="en-GB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endParaRPr lang="en-GB" sz="2800" b="1" dirty="0" smtClean="0">
              <a:latin typeface="Courier New" pitchFamily="49" charset="0"/>
              <a:cs typeface="Courier New" pitchFamily="49" charset="0"/>
            </a:endParaRPr>
          </a:p>
          <a:p>
            <a:pPr marL="266700" indent="-266700"/>
            <a:r>
              <a:rPr lang="en-GB" sz="2800" dirty="0" err="1" smtClean="0">
                <a:cs typeface="Courier New" pitchFamily="49" charset="0"/>
              </a:rPr>
              <a:t>NaN</a:t>
            </a:r>
            <a:r>
              <a:rPr lang="en-GB" sz="2800" dirty="0" smtClean="0">
                <a:cs typeface="Courier New" pitchFamily="49" charset="0"/>
              </a:rPr>
              <a:t> does not plot – useful as a bad data marker.</a:t>
            </a:r>
            <a:br>
              <a:rPr lang="en-GB" sz="2800" dirty="0" smtClean="0">
                <a:cs typeface="Courier New" pitchFamily="49" charset="0"/>
              </a:rPr>
            </a:b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Data(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iibad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GB" sz="2800" dirty="0" smtClean="0">
                <a:cs typeface="Courier New" pitchFamily="49" charset="0"/>
              </a:rPr>
              <a:t> 	sets points selected by 					       	</a:t>
            </a:r>
            <a:r>
              <a:rPr lang="en-GB" sz="2800" dirty="0" err="1" smtClean="0">
                <a:cs typeface="Courier New" pitchFamily="49" charset="0"/>
              </a:rPr>
              <a:t>iibad</a:t>
            </a:r>
            <a:r>
              <a:rPr lang="en-GB" sz="2800" dirty="0" smtClean="0">
                <a:cs typeface="Courier New" pitchFamily="49" charset="0"/>
              </a:rPr>
              <a:t> = </a:t>
            </a:r>
            <a:r>
              <a:rPr lang="en-GB" sz="2800" dirty="0" err="1" smtClean="0">
                <a:cs typeface="Courier New" pitchFamily="49" charset="0"/>
              </a:rPr>
              <a:t>NaN</a:t>
            </a:r>
            <a:endParaRPr lang="en-GB" sz="2800" dirty="0" smtClean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92984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2010/12/01 1	1.4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2010/12/02 2	2.1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2010/12/03 3	1.8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2010/12/04 4	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2.1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85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 provided in ASCII files usually has a form that is easy for people to read, but complicated for a computer to read in, e.g.:</a:t>
            </a:r>
            <a:endParaRPr lang="en-GB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(‘myfile.txt’)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ata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(fd,’%4d/%2d/%2d %d %f’,[5 4])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data =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1.0e+003 *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2.0100    2.0100    2.0100    2.0100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0.0120    0.0120    0.0120    0.0120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0.0010    0.0020    0.0030    0.0040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0.0010    0.0020    0.0030    0.0040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0.0014    0.0021    0.0018    0.0021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(‘myfile.txt’)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ata =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(fd,’%4d/%2d/%2d %d %f’,[5 4])’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data =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1.0e+003 *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2.0100    0.0120    0.0010    0.0010    0.0014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2.0100    0.0120    0.0020    0.0020    0.0021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2.0100    0.0120    0.0030    0.0030    0.0018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2.0100    0.0120    0.0040    0.0040    0.0021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86600" y="533400"/>
            <a:ext cx="762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867400" y="1447800"/>
            <a:ext cx="3067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+mn-lt"/>
              </a:rPr>
              <a:t>Transpose operator to </a:t>
            </a:r>
            <a:br>
              <a:rPr lang="en-GB" sz="2000" dirty="0" smtClean="0">
                <a:solidFill>
                  <a:srgbClr val="FF0000"/>
                </a:solidFill>
                <a:latin typeface="+mn-lt"/>
              </a:rPr>
            </a:br>
            <a:r>
              <a:rPr lang="en-GB" sz="2000" dirty="0" smtClean="0">
                <a:solidFill>
                  <a:srgbClr val="FF0000"/>
                </a:solidFill>
                <a:latin typeface="+mn-lt"/>
              </a:rPr>
              <a:t>flip rows/columns in output</a:t>
            </a:r>
            <a:endParaRPr lang="en-GB" sz="2000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Reading whole lines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95350" indent="-895350">
              <a:buFontTx/>
              <a:buNone/>
            </a:pPr>
            <a:r>
              <a:rPr lang="en-GB" b="1" smtClean="0">
                <a:latin typeface="Courier New" pitchFamily="49" charset="0"/>
              </a:rPr>
              <a:t>&gt; </a:t>
            </a:r>
            <a:r>
              <a:rPr lang="en-GB" b="1" dirty="0" err="1">
                <a:latin typeface="Courier New" pitchFamily="49" charset="0"/>
              </a:rPr>
              <a:t>tline</a:t>
            </a:r>
            <a:r>
              <a:rPr lang="en-GB" b="1" dirty="0">
                <a:latin typeface="Courier New" pitchFamily="49" charset="0"/>
              </a:rPr>
              <a:t> = </a:t>
            </a:r>
            <a:r>
              <a:rPr lang="en-GB" b="1" dirty="0" err="1">
                <a:latin typeface="Courier New" pitchFamily="49" charset="0"/>
              </a:rPr>
              <a:t>fgetl</a:t>
            </a:r>
            <a:r>
              <a:rPr lang="en-GB" b="1" dirty="0">
                <a:latin typeface="Courier New" pitchFamily="49" charset="0"/>
              </a:rPr>
              <a:t>(fid)</a:t>
            </a:r>
          </a:p>
          <a:p>
            <a:pPr marL="895350" indent="-895350">
              <a:buFontTx/>
              <a:buNone/>
            </a:pPr>
            <a:r>
              <a:rPr lang="en-GB" dirty="0"/>
              <a:t>	</a:t>
            </a:r>
            <a:r>
              <a:rPr lang="en-GB" sz="2800" dirty="0" smtClean="0"/>
              <a:t>reads </a:t>
            </a:r>
            <a:r>
              <a:rPr lang="en-GB" sz="2800" dirty="0"/>
              <a:t>the next whole line of text from fid, returning it </a:t>
            </a:r>
            <a:r>
              <a:rPr lang="en-GB" sz="2800" b="1" dirty="0"/>
              <a:t>without</a:t>
            </a:r>
            <a:r>
              <a:rPr lang="en-GB" sz="2800" dirty="0"/>
              <a:t> the line termination character.</a:t>
            </a:r>
            <a:endParaRPr lang="en-GB" dirty="0"/>
          </a:p>
          <a:p>
            <a:pPr marL="895350" indent="-895350">
              <a:buFontTx/>
              <a:buNone/>
            </a:pPr>
            <a:r>
              <a:rPr lang="en-GB" b="1" dirty="0" smtClean="0">
                <a:latin typeface="Courier New" pitchFamily="49" charset="0"/>
              </a:rPr>
              <a:t>&gt; </a:t>
            </a:r>
            <a:r>
              <a:rPr lang="en-GB" b="1" dirty="0" err="1">
                <a:latin typeface="Courier New" pitchFamily="49" charset="0"/>
              </a:rPr>
              <a:t>tline</a:t>
            </a:r>
            <a:r>
              <a:rPr lang="en-GB" b="1" dirty="0">
                <a:latin typeface="Courier New" pitchFamily="49" charset="0"/>
              </a:rPr>
              <a:t> = </a:t>
            </a:r>
            <a:r>
              <a:rPr lang="en-GB" b="1" dirty="0" err="1">
                <a:latin typeface="Courier New" pitchFamily="49" charset="0"/>
              </a:rPr>
              <a:t>fgets</a:t>
            </a:r>
            <a:r>
              <a:rPr lang="en-GB" b="1" dirty="0">
                <a:latin typeface="Courier New" pitchFamily="49" charset="0"/>
              </a:rPr>
              <a:t>(fid)</a:t>
            </a:r>
          </a:p>
          <a:p>
            <a:pPr marL="895350" indent="-895350">
              <a:buFontTx/>
              <a:buNone/>
            </a:pPr>
            <a:r>
              <a:rPr lang="en-GB" dirty="0"/>
              <a:t>	</a:t>
            </a:r>
            <a:r>
              <a:rPr lang="en-GB" sz="2800" dirty="0"/>
              <a:t>reads the next line of text, </a:t>
            </a:r>
            <a:r>
              <a:rPr lang="en-GB" sz="2800" b="1" dirty="0"/>
              <a:t>including</a:t>
            </a:r>
            <a:r>
              <a:rPr lang="en-GB" sz="2800" dirty="0"/>
              <a:t> line termination character.</a:t>
            </a:r>
            <a:endParaRPr lang="en-GB" dirty="0"/>
          </a:p>
          <a:p>
            <a:pPr marL="895350" indent="-895350">
              <a:buFontTx/>
              <a:buNone/>
            </a:pPr>
            <a:r>
              <a:rPr lang="en-GB" b="1" dirty="0" smtClean="0">
                <a:latin typeface="Courier New" pitchFamily="49" charset="0"/>
              </a:rPr>
              <a:t>&gt; </a:t>
            </a:r>
            <a:r>
              <a:rPr lang="en-GB" b="1" dirty="0" err="1">
                <a:latin typeface="Courier New" pitchFamily="49" charset="0"/>
              </a:rPr>
              <a:t>tline</a:t>
            </a:r>
            <a:r>
              <a:rPr lang="en-GB" b="1" dirty="0">
                <a:latin typeface="Courier New" pitchFamily="49" charset="0"/>
              </a:rPr>
              <a:t> = </a:t>
            </a:r>
            <a:r>
              <a:rPr lang="en-GB" b="1" dirty="0" err="1">
                <a:latin typeface="Courier New" pitchFamily="49" charset="0"/>
              </a:rPr>
              <a:t>fgets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</a:rPr>
              <a:t>fid,nchar</a:t>
            </a:r>
            <a:r>
              <a:rPr lang="en-GB" b="1" dirty="0">
                <a:latin typeface="Courier New" pitchFamily="49" charset="0"/>
              </a:rPr>
              <a:t>)</a:t>
            </a:r>
          </a:p>
          <a:p>
            <a:pPr marL="895350" indent="-895350">
              <a:buFontTx/>
              <a:buNone/>
            </a:pPr>
            <a:r>
              <a:rPr lang="en-GB" dirty="0"/>
              <a:t>	</a:t>
            </a:r>
            <a:r>
              <a:rPr lang="en-GB" sz="2800" dirty="0"/>
              <a:t>reads </a:t>
            </a:r>
            <a:r>
              <a:rPr lang="en-GB" sz="2800" b="1" dirty="0" err="1">
                <a:latin typeface="Courier New" pitchFamily="49" charset="0"/>
              </a:rPr>
              <a:t>nchar</a:t>
            </a:r>
            <a:r>
              <a:rPr lang="en-GB" sz="2800" dirty="0"/>
              <a:t> characters from the next line of fid, next read will start on next line.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number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‘</a:t>
            </a:r>
            <a:r>
              <a:rPr lang="en-GB" sz="2400" dirty="0" err="1" smtClean="0"/>
              <a:t>uchar</a:t>
            </a:r>
            <a:r>
              <a:rPr lang="en-GB" sz="2400" dirty="0" smtClean="0"/>
              <a:t>’ – 8-but unsigned </a:t>
            </a:r>
            <a:r>
              <a:rPr lang="en-GB" sz="2400" dirty="0" err="1" smtClean="0"/>
              <a:t>interger</a:t>
            </a:r>
            <a:r>
              <a:rPr lang="en-GB" sz="2400" dirty="0" smtClean="0"/>
              <a:t> (1 byte): 0-255</a:t>
            </a:r>
            <a:br>
              <a:rPr lang="en-GB" sz="2400" dirty="0" smtClean="0"/>
            </a:br>
            <a:r>
              <a:rPr lang="en-GB" sz="2400" dirty="0" smtClean="0"/>
              <a:t>	   simple binary 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4552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5336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5888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6904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7456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8240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8792" y="2310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2310825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1823338"/>
            <a:ext cx="57419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128</a:t>
            </a:r>
            <a:endParaRPr lang="en-GB" sz="1400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28" y="1823338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64</a:t>
            </a:r>
            <a:endParaRPr lang="en-GB" sz="1400" dirty="0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91688" y="1823338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32</a:t>
            </a:r>
            <a:endParaRPr lang="en-GB" sz="14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2240" y="1823338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16</a:t>
            </a:r>
            <a:endParaRPr lang="en-GB" sz="140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1496" y="1823338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8</a:t>
            </a:r>
            <a:endParaRPr lang="en-GB" sz="1400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2048" y="1823338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4</a:t>
            </a:r>
            <a:endParaRPr lang="en-GB" sz="1400" dirty="0" smtClean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2832" y="1823338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2</a:t>
            </a:r>
            <a:endParaRPr lang="en-GB" sz="1400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23384" y="1823338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1</a:t>
            </a:r>
            <a:endParaRPr lang="en-GB" sz="14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8585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9137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99921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0473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1489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82041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2825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63377" y="30728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99985" y="3072825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= 21</a:t>
            </a:r>
            <a:endParaRPr lang="en-GB" sz="16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14552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05336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95888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96904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7456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78240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8792" y="3886200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3886200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= 161</a:t>
            </a:r>
            <a:endParaRPr lang="en-GB" sz="16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524000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14552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5336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95888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96904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87456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78240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8792" y="4673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4673025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= 255</a:t>
            </a:r>
            <a:endParaRPr lang="en-GB" sz="1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 smtClean="0"/>
              <a:t>schar</a:t>
            </a:r>
            <a:r>
              <a:rPr lang="en-GB" sz="2400" dirty="0" smtClean="0"/>
              <a:t> =	signed (+</a:t>
            </a:r>
            <a:r>
              <a:rPr lang="en-GB" sz="2400" dirty="0" err="1" smtClean="0"/>
              <a:t>ve</a:t>
            </a:r>
            <a:r>
              <a:rPr lang="en-GB" sz="2400" dirty="0" smtClean="0"/>
              <a:t> and –</a:t>
            </a:r>
            <a:r>
              <a:rPr lang="en-GB" sz="2400" dirty="0" err="1" smtClean="0"/>
              <a:t>ve</a:t>
            </a:r>
            <a:r>
              <a:rPr lang="en-GB" sz="2400" dirty="0" smtClean="0"/>
              <a:t>) 8-bit integers : -127:127 </a:t>
            </a:r>
          </a:p>
          <a:p>
            <a:pPr marL="0" indent="0">
              <a:buNone/>
            </a:pPr>
            <a:r>
              <a:rPr lang="en-GB" sz="2400" dirty="0" smtClean="0"/>
              <a:t>	still only 1 byte, but 1 bit now used to indicate sign. ALL 	computers use an encoding called </a:t>
            </a:r>
            <a:r>
              <a:rPr lang="en-GB" sz="2400" b="1" dirty="0" smtClean="0"/>
              <a:t>2’s complement.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To represent a –</a:t>
            </a:r>
            <a:r>
              <a:rPr lang="en-GB" sz="2400" dirty="0" err="1" smtClean="0"/>
              <a:t>ve</a:t>
            </a:r>
            <a:r>
              <a:rPr lang="en-GB" sz="2400" dirty="0" smtClean="0"/>
              <a:t> number:</a:t>
            </a:r>
          </a:p>
          <a:p>
            <a:pPr marL="0" indent="0">
              <a:buNone/>
            </a:pPr>
            <a:r>
              <a:rPr lang="en-GB" sz="2400" b="1" dirty="0" smtClean="0"/>
              <a:t>		- encode magnitude in binary</a:t>
            </a:r>
          </a:p>
          <a:p>
            <a:pPr marL="0" indent="0">
              <a:buNone/>
            </a:pPr>
            <a:r>
              <a:rPr lang="en-GB" sz="2400" b="1" dirty="0" smtClean="0"/>
              <a:t>		- invert digits</a:t>
            </a:r>
          </a:p>
          <a:p>
            <a:pPr marL="0" indent="0">
              <a:buNone/>
            </a:pPr>
            <a:r>
              <a:rPr lang="en-GB" sz="2400" b="1" dirty="0" smtClean="0"/>
              <a:t>		- add 1</a:t>
            </a:r>
            <a:endParaRPr lang="en-GB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4804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5356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6140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692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7708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8260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9044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9596" y="1630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6015" y="163048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-9 = </a:t>
            </a:r>
            <a:endParaRPr lang="en-GB" sz="16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8604" y="1143000"/>
            <a:ext cx="49084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+/-</a:t>
            </a:r>
            <a:endParaRPr lang="en-GB" sz="1400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8532" y="1143000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64</a:t>
            </a:r>
            <a:endParaRPr lang="en-GB" sz="1400" dirty="0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2492" y="1143000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32</a:t>
            </a:r>
            <a:endParaRPr lang="en-GB" sz="14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3044" y="1143000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16</a:t>
            </a:r>
            <a:endParaRPr lang="en-GB" sz="140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72300" y="1143000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8</a:t>
            </a:r>
            <a:endParaRPr lang="en-GB" sz="1400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2852" y="1143000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4</a:t>
            </a:r>
            <a:endParaRPr lang="en-GB" sz="1400" dirty="0" smtClean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3636" y="1143000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2</a:t>
            </a:r>
            <a:endParaRPr lang="en-GB" sz="1400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4188" y="1143000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1</a:t>
            </a:r>
            <a:endParaRPr lang="en-GB" sz="14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9389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9941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0725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1277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2293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02845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93629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4181" y="2392487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26204" y="1600200"/>
            <a:ext cx="1154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invert</a:t>
            </a:r>
            <a:endParaRPr lang="en-GB" sz="1600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5820789" y="2362200"/>
            <a:ext cx="1321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and +1</a:t>
            </a:r>
            <a:endParaRPr lang="en-GB" sz="16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2235678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6230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17014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07566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08582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0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99134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89918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80470" y="3225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GB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09800" y="3962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A </a:t>
            </a:r>
            <a:r>
              <a:rPr lang="en-GB" sz="2000" b="1" dirty="0" smtClean="0">
                <a:latin typeface="+mn-lt"/>
              </a:rPr>
              <a:t>1</a:t>
            </a:r>
            <a:r>
              <a:rPr lang="en-GB" sz="2000" dirty="0" smtClean="0">
                <a:latin typeface="+mn-lt"/>
              </a:rPr>
              <a:t> in first </a:t>
            </a:r>
            <a:r>
              <a:rPr lang="en-GB" sz="2000" dirty="0" smtClean="0"/>
              <a:t>place -&gt; </a:t>
            </a:r>
            <a:r>
              <a:rPr lang="en-GB" sz="2000" dirty="0" smtClean="0">
                <a:latin typeface="+mn-lt"/>
              </a:rPr>
              <a:t>number is negative, to recover value invert digits and add 1</a:t>
            </a:r>
          </a:p>
        </p:txBody>
      </p:sp>
      <p:sp>
        <p:nvSpPr>
          <p:cNvPr id="61" name="Oval 60"/>
          <p:cNvSpPr/>
          <p:nvPr/>
        </p:nvSpPr>
        <p:spPr>
          <a:xfrm>
            <a:off x="2133600" y="3124200"/>
            <a:ext cx="533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2242870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33422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24206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14758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5774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06326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97110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87662" y="47492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51496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42048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32832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423384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24400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14952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05736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2000" dirty="0" smtClean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96288" y="543502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+mn-lt"/>
              </a:rPr>
              <a:t>1</a:t>
            </a:r>
            <a:endParaRPr lang="en-GB" sz="2000" dirty="0" smtClean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43600" y="543502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=  </a:t>
            </a:r>
            <a:r>
              <a:rPr lang="en-GB" sz="3200" b="1" dirty="0" smtClean="0">
                <a:solidFill>
                  <a:srgbClr val="FF0000"/>
                </a:solidFill>
              </a:rPr>
              <a:t>-</a:t>
            </a:r>
            <a:r>
              <a:rPr lang="en-GB" sz="3200" b="1" dirty="0" smtClean="0"/>
              <a:t>9</a:t>
            </a:r>
            <a:endParaRPr lang="en-GB" sz="1600" b="1" dirty="0" smtClean="0"/>
          </a:p>
        </p:txBody>
      </p:sp>
      <p:sp>
        <p:nvSpPr>
          <p:cNvPr id="87" name="Freeform 86"/>
          <p:cNvSpPr/>
          <p:nvPr/>
        </p:nvSpPr>
        <p:spPr>
          <a:xfrm>
            <a:off x="1319841" y="3899141"/>
            <a:ext cx="5069457" cy="2765006"/>
          </a:xfrm>
          <a:custGeom>
            <a:avLst/>
            <a:gdLst>
              <a:gd name="connsiteX0" fmla="*/ 871268 w 4942936"/>
              <a:gd name="connsiteY0" fmla="*/ 0 h 2794958"/>
              <a:gd name="connsiteX1" fmla="*/ 241539 w 4942936"/>
              <a:gd name="connsiteY1" fmla="*/ 1802921 h 2794958"/>
              <a:gd name="connsiteX2" fmla="*/ 2320505 w 4942936"/>
              <a:gd name="connsiteY2" fmla="*/ 2743200 h 2794958"/>
              <a:gd name="connsiteX3" fmla="*/ 4942936 w 4942936"/>
              <a:gd name="connsiteY3" fmla="*/ 2113472 h 2794958"/>
              <a:gd name="connsiteX0" fmla="*/ 871268 w 5069457"/>
              <a:gd name="connsiteY0" fmla="*/ 0 h 2765006"/>
              <a:gd name="connsiteX1" fmla="*/ 241539 w 5069457"/>
              <a:gd name="connsiteY1" fmla="*/ 1802921 h 2765006"/>
              <a:gd name="connsiteX2" fmla="*/ 2320505 w 5069457"/>
              <a:gd name="connsiteY2" fmla="*/ 2743200 h 2765006"/>
              <a:gd name="connsiteX3" fmla="*/ 5069457 w 5069457"/>
              <a:gd name="connsiteY3" fmla="*/ 1933755 h 276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457" h="2765006">
                <a:moveTo>
                  <a:pt x="871268" y="0"/>
                </a:moveTo>
                <a:cubicBezTo>
                  <a:pt x="435634" y="672860"/>
                  <a:pt x="0" y="1345721"/>
                  <a:pt x="241539" y="1802921"/>
                </a:cubicBezTo>
                <a:cubicBezTo>
                  <a:pt x="483078" y="2260121"/>
                  <a:pt x="1515852" y="2721394"/>
                  <a:pt x="2320505" y="2743200"/>
                </a:cubicBezTo>
                <a:cubicBezTo>
                  <a:pt x="3125158" y="2765006"/>
                  <a:pt x="4150024" y="2274498"/>
                  <a:pt x="5069457" y="1933755"/>
                </a:cubicBezTo>
              </a:path>
            </a:pathLst>
          </a:cu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5486400" y="2133600"/>
            <a:ext cx="3810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5562600" y="2971800"/>
            <a:ext cx="3810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Numbers are ALWAYS encoded as integer numbers of bytes (N × 8-bits)</a:t>
            </a:r>
          </a:p>
          <a:p>
            <a:endParaRPr lang="en-GB" dirty="0" smtClean="0"/>
          </a:p>
          <a:p>
            <a:r>
              <a:rPr lang="en-GB" dirty="0" smtClean="0"/>
              <a:t>Different machine architectures (PC, </a:t>
            </a:r>
            <a:r>
              <a:rPr lang="en-GB" dirty="0" err="1" smtClean="0"/>
              <a:t>unix</a:t>
            </a:r>
            <a:r>
              <a:rPr lang="en-GB" dirty="0" smtClean="0"/>
              <a:t>, CRAY, VMS,…) use different encodings.</a:t>
            </a:r>
          </a:p>
          <a:p>
            <a:endParaRPr lang="en-GB" dirty="0" smtClean="0"/>
          </a:p>
          <a:p>
            <a:r>
              <a:rPr lang="en-GB" dirty="0" smtClean="0"/>
              <a:t>BYTE ORDER:</a:t>
            </a:r>
          </a:p>
          <a:p>
            <a:pPr marL="1346200" indent="-1346200"/>
            <a:r>
              <a:rPr lang="en-GB" sz="1800" b="1" dirty="0" smtClean="0"/>
              <a:t>Big-endian 	– most significant byte first</a:t>
            </a:r>
          </a:p>
          <a:p>
            <a:pPr marL="1346200" indent="-1346200"/>
            <a:r>
              <a:rPr lang="en-GB" sz="1800" b="1" dirty="0" smtClean="0"/>
              <a:t>Little-endian 	– least significant byte first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/>
              <a:t>Floating point numbers</a:t>
            </a:r>
            <a:r>
              <a:rPr lang="en-GB" dirty="0" smtClean="0"/>
              <a:t>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dirty="0" smtClean="0"/>
              <a:t>One bit encodes sign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dirty="0" smtClean="0"/>
              <a:t>A group of bits encodes an integer representation of magnitude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dirty="0" smtClean="0"/>
              <a:t>A smaller group of bits encodes the exponent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base 10: </a:t>
            </a:r>
            <a:r>
              <a:rPr lang="en-GB" b="1" dirty="0" smtClean="0"/>
              <a:t>3.142 = </a:t>
            </a:r>
            <a:r>
              <a:rPr lang="en-GB" b="1" dirty="0" smtClean="0">
                <a:solidFill>
                  <a:srgbClr val="FF0000"/>
                </a:solidFill>
              </a:rPr>
              <a:t>3142</a:t>
            </a:r>
            <a:r>
              <a:rPr lang="en-GB" b="1" dirty="0" smtClean="0"/>
              <a:t>×10</a:t>
            </a:r>
            <a:r>
              <a:rPr lang="en-GB" b="1" baseline="30000" dirty="0" smtClean="0">
                <a:solidFill>
                  <a:srgbClr val="FF0000"/>
                </a:solidFill>
              </a:rPr>
              <a:t>-3</a:t>
            </a:r>
          </a:p>
          <a:p>
            <a:pPr marL="180975" indent="-180975"/>
            <a:endParaRPr lang="en-GB" b="1" baseline="30000" dirty="0" smtClean="0"/>
          </a:p>
          <a:p>
            <a:r>
              <a:rPr lang="en-GB" sz="2400" dirty="0" smtClean="0"/>
              <a:t>You don’t need to know the details of the encoding used…you </a:t>
            </a:r>
            <a:r>
              <a:rPr lang="en-GB" sz="2400" b="1" dirty="0" smtClean="0"/>
              <a:t>do</a:t>
            </a:r>
            <a:r>
              <a:rPr lang="en-GB" sz="2400" dirty="0" smtClean="0"/>
              <a:t> need to know which one to specify.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Larger numbers &amp; decimals</a:t>
            </a:r>
            <a:endParaRPr lang="en-GB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Reading Binary Data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257300" algn="l"/>
              </a:tabLst>
            </a:pPr>
            <a:r>
              <a:rPr lang="en-GB" sz="2000" b="1" dirty="0">
                <a:latin typeface="Courier New" pitchFamily="49" charset="0"/>
              </a:rPr>
              <a:t>&gt;&gt; data = </a:t>
            </a:r>
            <a:r>
              <a:rPr lang="en-GB" sz="2000" b="1" dirty="0" err="1">
                <a:latin typeface="Courier New" pitchFamily="49" charset="0"/>
              </a:rPr>
              <a:t>fread</a:t>
            </a:r>
            <a:r>
              <a:rPr lang="en-GB" sz="2000" b="1" dirty="0">
                <a:latin typeface="Courier New" pitchFamily="49" charset="0"/>
              </a:rPr>
              <a:t>(fid)</a:t>
            </a:r>
          </a:p>
          <a:p>
            <a:pPr>
              <a:buFontTx/>
              <a:buNone/>
              <a:tabLst>
                <a:tab pos="1257300" algn="l"/>
              </a:tabLst>
            </a:pPr>
            <a:r>
              <a:rPr lang="en-GB" sz="2000" b="1" dirty="0">
                <a:latin typeface="Courier New" pitchFamily="49" charset="0"/>
              </a:rPr>
              <a:t>&gt;&gt; data = </a:t>
            </a:r>
            <a:r>
              <a:rPr lang="en-GB" sz="2000" b="1" dirty="0" err="1">
                <a:latin typeface="Courier New" pitchFamily="49" charset="0"/>
              </a:rPr>
              <a:t>fread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fid,count,precision,skip,format</a:t>
            </a:r>
            <a:r>
              <a:rPr lang="en-GB" sz="20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  <a:tabLst>
                <a:tab pos="1257300" algn="l"/>
              </a:tabLst>
            </a:pPr>
            <a:r>
              <a:rPr lang="en-GB" sz="2000" dirty="0"/>
              <a:t>	NB. All input parameters except fid are optional.</a:t>
            </a:r>
          </a:p>
          <a:p>
            <a:pPr>
              <a:buFontTx/>
              <a:buNone/>
              <a:tabLst>
                <a:tab pos="1257300" algn="l"/>
              </a:tabLst>
            </a:pPr>
            <a:endParaRPr lang="en-GB" sz="2000" dirty="0"/>
          </a:p>
          <a:p>
            <a:pPr>
              <a:buFontTx/>
              <a:buNone/>
              <a:tabLst>
                <a:tab pos="1257300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GB" sz="2000" dirty="0" smtClean="0"/>
              <a:t> </a:t>
            </a:r>
            <a:r>
              <a:rPr lang="en-GB" sz="2000" dirty="0"/>
              <a:t>may take the forms:</a:t>
            </a:r>
          </a:p>
          <a:p>
            <a:pPr>
              <a:buFontTx/>
              <a:buNone/>
              <a:tabLst>
                <a:tab pos="1257300" algn="l"/>
              </a:tabLst>
            </a:pPr>
            <a:r>
              <a:rPr lang="en-GB" sz="2000" dirty="0"/>
              <a:t>	n	: read n values into a column array</a:t>
            </a:r>
          </a:p>
          <a:p>
            <a:pPr>
              <a:buFontTx/>
              <a:buNone/>
              <a:tabLst>
                <a:tab pos="1257300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inf</a:t>
            </a:r>
            <a:r>
              <a:rPr lang="en-GB" sz="2000" dirty="0"/>
              <a:t>	: read to end of file, data is a column </a:t>
            </a:r>
            <a:r>
              <a:rPr lang="en-GB" sz="2000" dirty="0" smtClean="0"/>
              <a:t>array</a:t>
            </a:r>
            <a:endParaRPr lang="en-GB" sz="2000" dirty="0"/>
          </a:p>
          <a:p>
            <a:pPr marL="1343025" indent="-1343025">
              <a:buFontTx/>
              <a:buNone/>
              <a:tabLst>
                <a:tab pos="1257300" algn="l"/>
              </a:tabLst>
            </a:pPr>
            <a:r>
              <a:rPr lang="en-GB" sz="2000" dirty="0" smtClean="0"/>
              <a:t>      [</a:t>
            </a:r>
            <a:r>
              <a:rPr lang="en-GB" sz="2000" dirty="0" err="1"/>
              <a:t>m,n</a:t>
            </a:r>
            <a:r>
              <a:rPr lang="en-GB" sz="2000" dirty="0"/>
              <a:t>]	: read enough data to fill a matrix of size [</a:t>
            </a:r>
            <a:r>
              <a:rPr lang="en-GB" sz="2000" dirty="0" err="1"/>
              <a:t>m,n</a:t>
            </a:r>
            <a:r>
              <a:rPr lang="en-GB" sz="2000" dirty="0"/>
              <a:t>], matrix </a:t>
            </a:r>
            <a:r>
              <a:rPr lang="en-GB" sz="2000" dirty="0" smtClean="0"/>
              <a:t>is filled </a:t>
            </a:r>
            <a:r>
              <a:rPr lang="en-GB" sz="2000" dirty="0"/>
              <a:t>in column order, and padded with zeros if </a:t>
            </a:r>
            <a:r>
              <a:rPr lang="en-GB" sz="2000" dirty="0" smtClean="0"/>
              <a:t>insufficient data </a:t>
            </a:r>
            <a:r>
              <a:rPr lang="en-GB" sz="2000" dirty="0"/>
              <a:t>to fill it. </a:t>
            </a:r>
            <a:r>
              <a:rPr lang="en-GB" sz="2000" b="1" dirty="0"/>
              <a:t>m</a:t>
            </a:r>
            <a:r>
              <a:rPr lang="en-GB" sz="2000" dirty="0"/>
              <a:t> must be a positive integer, </a:t>
            </a:r>
            <a:r>
              <a:rPr lang="en-GB" sz="2000" b="1" dirty="0"/>
              <a:t>n</a:t>
            </a:r>
            <a:r>
              <a:rPr lang="en-GB" sz="2000" dirty="0"/>
              <a:t> may be </a:t>
            </a:r>
            <a:r>
              <a:rPr lang="en-GB" sz="2000" b="1" dirty="0" err="1"/>
              <a:t>inf</a:t>
            </a:r>
            <a:r>
              <a:rPr lang="en-GB" sz="2000" dirty="0"/>
              <a:t> </a:t>
            </a:r>
            <a:r>
              <a:rPr lang="en-GB" sz="2000" dirty="0" smtClean="0"/>
              <a:t>– read </a:t>
            </a:r>
            <a:r>
              <a:rPr lang="en-GB" sz="2000" dirty="0"/>
              <a:t>to end of file, data has m rows, and however </a:t>
            </a:r>
            <a:r>
              <a:rPr lang="en-GB" sz="2000" dirty="0" smtClean="0"/>
              <a:t>many columns </a:t>
            </a:r>
            <a:r>
              <a:rPr lang="en-GB" sz="2000" dirty="0"/>
              <a:t>are required.</a:t>
            </a:r>
          </a:p>
          <a:p>
            <a:pPr>
              <a:buFontTx/>
              <a:buNone/>
              <a:tabLst>
                <a:tab pos="1257300" algn="l"/>
              </a:tabLst>
            </a:pP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571750"/>
            <a:ext cx="8229600" cy="4057650"/>
          </a:xfrm>
        </p:spPr>
        <p:txBody>
          <a:bodyPr/>
          <a:lstStyle/>
          <a:p>
            <a:pPr marL="2514600" indent="-2514600">
              <a:buFontTx/>
              <a:buNone/>
            </a:pPr>
            <a:r>
              <a:rPr lang="en-US" sz="2000" dirty="0"/>
              <a:t>'</a:t>
            </a:r>
            <a:r>
              <a:rPr lang="en-US" sz="2000" dirty="0" err="1"/>
              <a:t>cray</a:t>
            </a:r>
            <a:r>
              <a:rPr lang="en-US" sz="2000" dirty="0"/>
              <a:t>' or 'c' 	Cray floating point with big-endian byte ordering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</a:t>
            </a:r>
            <a:r>
              <a:rPr lang="en-US" sz="2000" dirty="0" err="1"/>
              <a:t>ieee</a:t>
            </a:r>
            <a:r>
              <a:rPr lang="en-US" sz="2000" dirty="0"/>
              <a:t>-be' or 'b' 	IEEE floating point with big-endian byte ordering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</a:t>
            </a:r>
            <a:r>
              <a:rPr lang="en-US" sz="2000" dirty="0" err="1"/>
              <a:t>ieee</a:t>
            </a:r>
            <a:r>
              <a:rPr lang="en-US" sz="2000" dirty="0"/>
              <a:t>-le' or 'l' 	IEEE floating point with little-endian byte ordering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'ieee-be.l64' or 's'	IEEE floating point with big-endian byte ordering and 64-bit long data type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'ieee-le.l64' or 'a'	IEEE floating point with little-endian byte ordering and 64-bit long data type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'native' or 'n' 	Numeric format of the machine on which MATLAB is running (</a:t>
            </a:r>
            <a:r>
              <a:rPr lang="en-US" sz="2000" b="1" dirty="0"/>
              <a:t>the default</a:t>
            </a:r>
            <a:r>
              <a:rPr lang="en-US" sz="2000" dirty="0"/>
              <a:t>)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</a:t>
            </a:r>
            <a:r>
              <a:rPr lang="en-US" sz="2000" dirty="0" err="1"/>
              <a:t>vaxd</a:t>
            </a:r>
            <a:r>
              <a:rPr lang="en-US" sz="2000" dirty="0"/>
              <a:t>' or 'd' 	VAX D floating point and VAX ordering</a:t>
            </a:r>
          </a:p>
          <a:p>
            <a:pPr marL="2514600" indent="-2514600">
              <a:buFontTx/>
              <a:buNone/>
            </a:pPr>
            <a:r>
              <a:rPr lang="en-US" sz="2000" dirty="0"/>
              <a:t>'</a:t>
            </a:r>
            <a:r>
              <a:rPr lang="en-US" sz="2000" dirty="0" err="1"/>
              <a:t>vaxg</a:t>
            </a:r>
            <a:r>
              <a:rPr lang="en-US" sz="2000" dirty="0"/>
              <a:t>' or 'g' 	VAX G floating point and VAX ordering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95288" y="228600"/>
            <a:ext cx="8372475" cy="217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b="1" dirty="0" smtClean="0">
                <a:latin typeface="Courier New" pitchFamily="49" charset="0"/>
              </a:rPr>
              <a:t>&gt; </a:t>
            </a:r>
            <a:r>
              <a:rPr lang="en-GB" sz="2200" b="1" dirty="0" err="1">
                <a:latin typeface="Courier New" pitchFamily="49" charset="0"/>
              </a:rPr>
              <a:t>fopen</a:t>
            </a:r>
            <a:r>
              <a:rPr lang="en-GB" sz="2200" b="1" dirty="0">
                <a:latin typeface="Courier New" pitchFamily="49" charset="0"/>
              </a:rPr>
              <a:t>(</a:t>
            </a:r>
            <a:r>
              <a:rPr lang="en-GB" sz="2200" b="1" dirty="0" err="1">
                <a:latin typeface="Courier New" pitchFamily="49" charset="0"/>
              </a:rPr>
              <a:t>filename,mode,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</a:rPr>
              <a:t>format</a:t>
            </a:r>
            <a:r>
              <a:rPr lang="en-GB" sz="2200" b="1" dirty="0" smtClean="0">
                <a:latin typeface="Courier New" pitchFamily="49" charset="0"/>
              </a:rPr>
              <a:t>)</a:t>
            </a:r>
          </a:p>
          <a:p>
            <a:r>
              <a:rPr lang="en-GB" sz="2200" b="1" dirty="0" smtClean="0">
                <a:latin typeface="Courier New" pitchFamily="49" charset="0"/>
              </a:rPr>
              <a:t>&gt; data = </a:t>
            </a:r>
            <a:r>
              <a:rPr lang="en-GB" sz="2200" b="1" dirty="0" err="1" smtClean="0">
                <a:latin typeface="Courier New" pitchFamily="49" charset="0"/>
              </a:rPr>
              <a:t>fread</a:t>
            </a:r>
            <a:r>
              <a:rPr lang="en-GB" sz="2200" b="1" dirty="0" smtClean="0">
                <a:latin typeface="Courier New" pitchFamily="49" charset="0"/>
              </a:rPr>
              <a:t>(</a:t>
            </a:r>
            <a:r>
              <a:rPr lang="en-GB" sz="2200" b="1" dirty="0" err="1" smtClean="0">
                <a:latin typeface="Courier New" pitchFamily="49" charset="0"/>
              </a:rPr>
              <a:t>fid,count,precision,skip,</a:t>
            </a:r>
            <a:r>
              <a:rPr lang="en-GB" sz="2200" b="1" dirty="0" err="1" smtClean="0">
                <a:solidFill>
                  <a:srgbClr val="FF0000"/>
                </a:solidFill>
                <a:latin typeface="Courier New" pitchFamily="49" charset="0"/>
              </a:rPr>
              <a:t>format</a:t>
            </a:r>
            <a:r>
              <a:rPr lang="en-GB" sz="2200" b="1" dirty="0" smtClean="0">
                <a:latin typeface="Courier New" pitchFamily="49" charset="0"/>
              </a:rPr>
              <a:t>)</a:t>
            </a:r>
          </a:p>
          <a:p>
            <a:pPr>
              <a:spcBef>
                <a:spcPct val="40000"/>
              </a:spcBef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Opens </a:t>
            </a:r>
            <a:r>
              <a:rPr lang="en-GB" dirty="0"/>
              <a:t>a binary file and treats all data read or written as being of the specified format. This may be necessary to read binary files written under a different operating system.</a:t>
            </a:r>
          </a:p>
          <a:p>
            <a:pPr algn="ctr">
              <a:spcBef>
                <a:spcPct val="50000"/>
              </a:spcBef>
            </a:pPr>
            <a:r>
              <a:rPr lang="en-GB" sz="2000" b="1" dirty="0"/>
              <a:t>FORMATS</a:t>
            </a:r>
            <a:endParaRPr lang="en-US" sz="2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valid precisions</a:t>
            </a:r>
            <a:endParaRPr lang="en-US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 b="1"/>
              <a:t>MATLAB	C or Fortran	Interpretation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endParaRPr lang="en-US" sz="2000" b="1"/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'schar' 	'signed char'	Signed character; 8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'uchar' 	'unsigned char' 	Unsigned character; 8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'int8'	'integer*1'	Integer; 8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'int16'	'integer*2'	Integer; 16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'int32'	'integer*4'	Integer; 32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'int64'	'integer*8'	Integer; 64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'uint8'	'integer*1'	Unsigned integer; 8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'uint16'	'integer*2'	Unsigned integer; 16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'uint32'	'integer*4'	Unsigned integer; 32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'uint64'	'integer*8'	Unsigned integer; 64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'float32'	'real*4'	Floating-point; 32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'float64'	'real*8'	Floating-point; 64 bits</a:t>
            </a:r>
          </a:p>
          <a:p>
            <a:pPr marL="4305300" indent="-4305300">
              <a:lnSpc>
                <a:spcPct val="80000"/>
              </a:lnSpc>
              <a:buFontTx/>
              <a:buNone/>
              <a:tabLst>
                <a:tab pos="1790700" algn="l"/>
              </a:tabLst>
            </a:pPr>
            <a:r>
              <a:rPr lang="en-US" sz="2000"/>
              <a:t>'double'	'real*8'	Floating-point; 64 bits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76600" y="2819400"/>
            <a:ext cx="15240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1   0   0   0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0   1   0   0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0   0   1   0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0   0   0   1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Multidimensional Arrays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32363" y="1682750"/>
            <a:ext cx="3983037" cy="4106863"/>
          </a:xfrm>
          <a:solidFill>
            <a:srgbClr val="FFFFFF"/>
          </a:solidFill>
          <a:ln w="12700" cap="flat">
            <a:solidFill>
              <a:srgbClr val="000000"/>
            </a:solidFill>
          </a:ln>
          <a:effectLst>
            <a:outerShdw dist="107763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127000"/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&gt;&gt; A = </a:t>
            </a:r>
            <a:r>
              <a:rPr lang="en-US" sz="1400" b="1" dirty="0" err="1" smtClean="0">
                <a:latin typeface="Courier New" pitchFamily="49" charset="0"/>
              </a:rPr>
              <a:t>pascal</a:t>
            </a:r>
            <a:r>
              <a:rPr lang="en-US" sz="1400" b="1" dirty="0" smtClean="0">
                <a:latin typeface="Courier New" pitchFamily="49" charset="0"/>
              </a:rPr>
              <a:t>(4);</a:t>
            </a:r>
          </a:p>
          <a:p>
            <a:pPr eaLnBrk="1" hangingPunct="1">
              <a:lnSpc>
                <a:spcPct val="90000"/>
              </a:lnSpc>
              <a:buSzPct val="127000"/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&gt;&gt; A(:,:,2) = magic(4)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A(:,:,1) =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1     1     1     1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1     2     3     4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1     3     6    10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1     4    10    20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A(:,:,2) =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16     2     3    13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5    11    10     8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9     7     6    12</a:t>
            </a:r>
          </a:p>
          <a:p>
            <a:pPr eaLnBrk="1" hangingPunct="1"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     4    14    15     1</a:t>
            </a:r>
          </a:p>
          <a:p>
            <a:pPr eaLnBrk="1" hangingPunct="1">
              <a:lnSpc>
                <a:spcPct val="90000"/>
              </a:lnSpc>
              <a:buSzPct val="127000"/>
              <a:buNone/>
              <a:defRPr/>
            </a:pPr>
            <a:r>
              <a:rPr lang="en-US" sz="1400" b="1" dirty="0" smtClean="0">
                <a:latin typeface="Courier New" pitchFamily="49" charset="0"/>
              </a:rPr>
              <a:t>&gt;&gt; A(:,:,9) = </a:t>
            </a:r>
            <a:r>
              <a:rPr lang="en-US" sz="1400" b="1" dirty="0" err="1" smtClean="0">
                <a:latin typeface="Courier New" pitchFamily="49" charset="0"/>
              </a:rPr>
              <a:t>diag</a:t>
            </a:r>
            <a:r>
              <a:rPr lang="en-US" sz="1400" b="1" dirty="0" smtClean="0">
                <a:latin typeface="Courier New" pitchFamily="49" charset="0"/>
              </a:rPr>
              <a:t>(ones(1,4));</a:t>
            </a:r>
            <a:endParaRPr lang="en-US" sz="1400" b="1" dirty="0" smtClean="0">
              <a:solidFill>
                <a:schemeClr val="bg2"/>
              </a:solidFill>
              <a:latin typeface="Courier New" pitchFamily="49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992188" y="2668588"/>
            <a:ext cx="2132012" cy="1466850"/>
          </a:xfrm>
          <a:prstGeom prst="line">
            <a:avLst/>
          </a:prstGeom>
          <a:noFill/>
          <a:ln w="76200">
            <a:solidFill>
              <a:srgbClr val="00808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125788" y="2438400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>
                <a:latin typeface="Arial" pitchFamily="34" charset="0"/>
              </a:rPr>
              <a:t>Page N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200" y="4114800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>
                <a:latin typeface="Arial" pitchFamily="34" charset="0"/>
              </a:rPr>
              <a:t>Page 1</a:t>
            </a:r>
            <a:endParaRPr lang="en-US" sz="1800" b="1"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839788" y="3811588"/>
            <a:ext cx="2435225" cy="16732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752600" y="3886200"/>
            <a:ext cx="15240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0   0   0   0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0   0   0   0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0   0   0   0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0   0   0   0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295400" y="4191000"/>
            <a:ext cx="15240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16   2   3  13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5  11  10   8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9   7   6  12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4  14  15   1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838200" y="4495800"/>
            <a:ext cx="1524000" cy="990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1   1   1   1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1   2   3   4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1   3   6  10</a:t>
            </a:r>
          </a:p>
          <a:p>
            <a:pPr marL="285750" indent="-285750">
              <a:lnSpc>
                <a:spcPct val="87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1200" b="1">
                <a:solidFill>
                  <a:schemeClr val="bg2"/>
                </a:solidFill>
                <a:latin typeface="Courier New" pitchFamily="49" charset="0"/>
              </a:rPr>
              <a:t> 1   4  10  20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839788" y="2820988"/>
            <a:ext cx="2435225" cy="16732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2363788" y="3811588"/>
            <a:ext cx="2435225" cy="16732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2363788" y="2820988"/>
            <a:ext cx="2435225" cy="16732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Writing Binary Data</a:t>
            </a:r>
            <a:endParaRPr lang="en-US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b="1" dirty="0">
                <a:latin typeface="Courier New" pitchFamily="49" charset="0"/>
              </a:rPr>
              <a:t>&gt;&gt; </a:t>
            </a:r>
            <a:r>
              <a:rPr lang="en-US" sz="2400" b="1" dirty="0">
                <a:latin typeface="Courier New" pitchFamily="49" charset="0"/>
              </a:rPr>
              <a:t>count = </a:t>
            </a:r>
            <a:r>
              <a:rPr lang="en-US" sz="2400" b="1" dirty="0" err="1">
                <a:latin typeface="Courier New" pitchFamily="49" charset="0"/>
              </a:rPr>
              <a:t>fwrite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fid,data,precision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&gt;&gt; count = </a:t>
            </a:r>
            <a:r>
              <a:rPr lang="en-US" sz="2400" b="1" dirty="0" err="1">
                <a:latin typeface="Courier New" pitchFamily="49" charset="0"/>
              </a:rPr>
              <a:t>fwrite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fid,data,precision,skip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endParaRPr lang="en-GB" sz="2400" b="1" dirty="0">
              <a:latin typeface="Courier New" pitchFamily="49" charset="0"/>
            </a:endParaRPr>
          </a:p>
          <a:p>
            <a:r>
              <a:rPr lang="en-GB" sz="2400" b="1" dirty="0" smtClean="0">
                <a:latin typeface="Courier New" pitchFamily="49" charset="0"/>
              </a:rPr>
              <a:t>Data</a:t>
            </a:r>
            <a:r>
              <a:rPr lang="en-GB" sz="2400" b="1" dirty="0" smtClean="0"/>
              <a:t> </a:t>
            </a:r>
            <a:r>
              <a:rPr lang="en-GB" sz="2400" dirty="0" smtClean="0"/>
              <a:t>is a single matrix and </a:t>
            </a:r>
            <a:r>
              <a:rPr lang="en-GB" sz="2400" b="1" dirty="0" smtClean="0"/>
              <a:t>is </a:t>
            </a:r>
            <a:r>
              <a:rPr lang="en-GB" sz="2400" b="1" dirty="0"/>
              <a:t>written to the file in column order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Count</a:t>
            </a:r>
            <a:r>
              <a:rPr lang="en-GB" sz="2400" dirty="0" smtClean="0"/>
              <a:t> is the number of values successfully written.</a:t>
            </a:r>
            <a:endParaRPr lang="en-US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Working with dates and times can be problematic – we often want year, month, day, hour, minute, second – but manipulating them is tricky.</a:t>
            </a:r>
          </a:p>
          <a:p>
            <a:endParaRPr lang="en-GB" dirty="0" smtClean="0"/>
          </a:p>
          <a:p>
            <a:r>
              <a:rPr lang="en-GB" dirty="0" smtClean="0"/>
              <a:t>Serial times (e.g. Julian Day) simplify manipulation of date and time, but need conversion between serial time and ‘broken down’ time bits.</a:t>
            </a:r>
          </a:p>
          <a:p>
            <a:endParaRPr lang="en-GB" dirty="0" smtClean="0"/>
          </a:p>
          <a:p>
            <a:r>
              <a:rPr lang="en-GB" dirty="0" smtClean="0"/>
              <a:t>Serial times have a simple incrementing unit of time (seconds, days…) and a fixed reference time. E.g., Julian day is a day of year – only useful within a single year.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Matlab</a:t>
            </a:r>
            <a:r>
              <a:rPr lang="en-GB" dirty="0" smtClean="0"/>
              <a:t> serial time is a serial day, with a reference (start) date (day 0) of:</a:t>
            </a:r>
          </a:p>
          <a:p>
            <a:r>
              <a:rPr lang="en-GB" dirty="0" smtClean="0"/>
              <a:t>00:00:00 January 1</a:t>
            </a:r>
            <a:r>
              <a:rPr lang="en-GB" baseline="30000" dirty="0" smtClean="0"/>
              <a:t>st</a:t>
            </a:r>
            <a:r>
              <a:rPr lang="en-GB" dirty="0" smtClean="0"/>
              <a:t> 0000</a:t>
            </a:r>
            <a:r>
              <a:rPr lang="en-GB" sz="1400" dirty="0" smtClean="0"/>
              <a:t>AD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whole set of functions is provided to convert back and forth between </a:t>
            </a:r>
            <a:r>
              <a:rPr lang="en-GB" dirty="0" err="1" smtClean="0"/>
              <a:t>Matlab</a:t>
            </a:r>
            <a:r>
              <a:rPr lang="en-GB" dirty="0" smtClean="0"/>
              <a:t> serial time &amp; year, month, day, etc.</a:t>
            </a:r>
          </a:p>
          <a:p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knows leap years etc, so don’t need to worry about accounting for them yourself.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258888" indent="-1258888">
              <a:tabLst>
                <a:tab pos="1258888" algn="l"/>
              </a:tabLst>
            </a:pPr>
            <a:r>
              <a:rPr lang="en-GB" b="1" dirty="0" smtClean="0"/>
              <a:t>now</a:t>
            </a:r>
            <a:r>
              <a:rPr lang="en-GB" dirty="0" smtClean="0"/>
              <a:t>	return </a:t>
            </a:r>
            <a:r>
              <a:rPr lang="en-GB" dirty="0" err="1" smtClean="0"/>
              <a:t>serialtime</a:t>
            </a:r>
            <a:r>
              <a:rPr lang="en-GB" dirty="0" smtClean="0"/>
              <a:t> now.</a:t>
            </a:r>
          </a:p>
          <a:p>
            <a:pPr marL="1258888" indent="-1258888">
              <a:tabLst>
                <a:tab pos="1258888" algn="l"/>
              </a:tabLst>
            </a:pPr>
            <a:r>
              <a:rPr lang="en-GB" b="1" dirty="0" err="1" smtClean="0"/>
              <a:t>datevec</a:t>
            </a:r>
            <a:r>
              <a:rPr lang="en-GB" b="1" dirty="0" smtClean="0"/>
              <a:t>(T)</a:t>
            </a:r>
            <a:r>
              <a:rPr lang="en-GB" dirty="0" smtClean="0"/>
              <a:t>	return vector of time components for serial time T:</a:t>
            </a:r>
            <a:br>
              <a:rPr lang="en-GB" dirty="0" smtClean="0"/>
            </a:br>
            <a:r>
              <a:rPr lang="en-GB" dirty="0" smtClean="0"/>
              <a:t>[YY, MM, DD, </a:t>
            </a:r>
            <a:r>
              <a:rPr lang="en-GB" dirty="0" err="1" smtClean="0"/>
              <a:t>hh</a:t>
            </a:r>
            <a:r>
              <a:rPr lang="en-GB" dirty="0" smtClean="0"/>
              <a:t>, mm, </a:t>
            </a:r>
            <a:r>
              <a:rPr lang="en-GB" dirty="0" err="1" smtClean="0"/>
              <a:t>ss</a:t>
            </a:r>
            <a:r>
              <a:rPr lang="en-GB" dirty="0" smtClean="0"/>
              <a:t>]</a:t>
            </a:r>
          </a:p>
          <a:p>
            <a:pPr marL="1258888" indent="-1258888">
              <a:tabLst>
                <a:tab pos="1258888" algn="l"/>
              </a:tabLst>
            </a:pPr>
            <a:endParaRPr lang="en-GB" dirty="0" smtClean="0"/>
          </a:p>
          <a:p>
            <a:pPr marL="1258888" indent="-1258888">
              <a:tabLst>
                <a:tab pos="1258888" algn="l"/>
              </a:tabLst>
            </a:pPr>
            <a:r>
              <a:rPr lang="en-GB" dirty="0" smtClean="0"/>
              <a:t>Try running </a:t>
            </a:r>
            <a:r>
              <a:rPr lang="en-GB" b="1" dirty="0" smtClean="0">
                <a:solidFill>
                  <a:srgbClr val="C00000"/>
                </a:solidFill>
              </a:rPr>
              <a:t>now</a:t>
            </a:r>
            <a:r>
              <a:rPr lang="en-GB" dirty="0" smtClean="0"/>
              <a:t>, and </a:t>
            </a:r>
            <a:r>
              <a:rPr lang="en-GB" b="1" dirty="0" err="1" smtClean="0">
                <a:solidFill>
                  <a:srgbClr val="C00000"/>
                </a:solidFill>
              </a:rPr>
              <a:t>datevec</a:t>
            </a:r>
            <a:r>
              <a:rPr lang="en-GB" b="1" dirty="0" smtClean="0">
                <a:solidFill>
                  <a:srgbClr val="C00000"/>
                </a:solidFill>
              </a:rPr>
              <a:t>(now)</a:t>
            </a:r>
          </a:p>
          <a:p>
            <a:pPr marL="1258888" indent="-1258888">
              <a:tabLst>
                <a:tab pos="1258888" algn="l"/>
              </a:tabLst>
            </a:pPr>
            <a:endParaRPr lang="en-GB" dirty="0" smtClean="0"/>
          </a:p>
          <a:p>
            <a:pPr marL="1258888" indent="-1258888">
              <a:tabLst>
                <a:tab pos="1258888" algn="l"/>
              </a:tabLst>
            </a:pPr>
            <a:r>
              <a:rPr lang="en-GB" b="1" dirty="0" err="1" smtClean="0"/>
              <a:t>datenum</a:t>
            </a:r>
            <a:r>
              <a:rPr lang="en-GB" b="1" dirty="0" smtClean="0"/>
              <a:t>(</a:t>
            </a:r>
            <a:r>
              <a:rPr lang="en-GB" b="1" dirty="0" err="1" smtClean="0"/>
              <a:t>Tvec</a:t>
            </a:r>
            <a:r>
              <a:rPr lang="en-GB" b="1" dirty="0" smtClean="0"/>
              <a:t>)</a:t>
            </a:r>
            <a:r>
              <a:rPr lang="en-GB" dirty="0" smtClean="0"/>
              <a:t>	</a:t>
            </a:r>
          </a:p>
          <a:p>
            <a:pPr marL="1258888" indent="-1258888">
              <a:tabLst>
                <a:tab pos="1258888" algn="l"/>
              </a:tabLst>
            </a:pPr>
            <a:r>
              <a:rPr lang="en-GB" dirty="0" smtClean="0"/>
              <a:t>	return serial time for the date vector </a:t>
            </a:r>
            <a:r>
              <a:rPr lang="en-GB" dirty="0" err="1" smtClean="0"/>
              <a:t>Tvec</a:t>
            </a:r>
            <a:r>
              <a:rPr lang="en-GB" dirty="0" smtClean="0"/>
              <a:t>, e.g.</a:t>
            </a:r>
          </a:p>
          <a:p>
            <a:pPr marL="1258888" indent="-1258888">
              <a:tabLst>
                <a:tab pos="1258888" algn="l"/>
              </a:tabLst>
            </a:pPr>
            <a:endParaRPr lang="en-GB" dirty="0" smtClean="0"/>
          </a:p>
          <a:p>
            <a:pPr marL="1258888" indent="-1258888">
              <a:tabLst>
                <a:tab pos="1258888" algn="l"/>
              </a:tabLst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datenum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([2009,12,9,15,30,00])</a:t>
            </a:r>
          </a:p>
          <a:p>
            <a:pPr marL="1258888" indent="-1258888">
              <a:tabLst>
                <a:tab pos="1258888" algn="l"/>
              </a:tabLst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1258888" indent="-1258888">
              <a:tabLst>
                <a:tab pos="1258888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7.3412e+005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431925" indent="-1431925"/>
            <a:r>
              <a:rPr lang="en-GB" b="1" dirty="0" err="1" smtClean="0"/>
              <a:t>datestr</a:t>
            </a:r>
            <a:r>
              <a:rPr lang="en-GB" b="1" dirty="0" smtClean="0"/>
              <a:t>(</a:t>
            </a:r>
            <a:r>
              <a:rPr lang="en-GB" b="1" dirty="0" err="1" smtClean="0"/>
              <a:t>T,format</a:t>
            </a:r>
            <a:r>
              <a:rPr lang="en-GB" b="1" dirty="0" smtClean="0"/>
              <a:t>)</a:t>
            </a:r>
            <a:endParaRPr lang="en-GB" dirty="0" smtClean="0"/>
          </a:p>
          <a:p>
            <a:pPr marL="715963" indent="-715963"/>
            <a:r>
              <a:rPr lang="en-GB" dirty="0" smtClean="0"/>
              <a:t>	returns a formatted date/time string given serial time(s) T. ‘format’ can be a number – specifying one of 31 predefined formats – or a format string </a:t>
            </a:r>
            <a:r>
              <a:rPr lang="en-GB" dirty="0" err="1" smtClean="0"/>
              <a:t>specifing</a:t>
            </a:r>
            <a:r>
              <a:rPr lang="en-GB" dirty="0" smtClean="0"/>
              <a:t> a custom format </a:t>
            </a:r>
            <a:br>
              <a:rPr lang="en-GB" dirty="0" smtClean="0"/>
            </a:br>
            <a:r>
              <a:rPr lang="en-GB" dirty="0" smtClean="0"/>
              <a:t>(See </a:t>
            </a:r>
            <a:r>
              <a:rPr lang="en-GB" dirty="0" err="1" smtClean="0"/>
              <a:t>matlab</a:t>
            </a:r>
            <a:r>
              <a:rPr lang="en-GB" dirty="0" smtClean="0"/>
              <a:t> HELP)</a:t>
            </a:r>
          </a:p>
          <a:p>
            <a:endParaRPr lang="en-GB" dirty="0" smtClean="0"/>
          </a:p>
          <a:p>
            <a:r>
              <a:rPr lang="en-GB" sz="1800" dirty="0" smtClean="0"/>
              <a:t>One problem with use of a serial day is that for short time intervals, the fraction-of-day may be not be exactly represented (rounding errors of binary representation)…can lead to problems trying to match times from 2 separate time series.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Keep going…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</a:t>
            </a:r>
            <a:r>
              <a:rPr lang="en-GB" b="1" dirty="0" smtClean="0"/>
              <a:t>cannot</a:t>
            </a:r>
            <a:r>
              <a:rPr lang="en-GB" dirty="0" smtClean="0"/>
              <a:t> be taught to program, you can only learn by doing it.</a:t>
            </a:r>
          </a:p>
          <a:p>
            <a:r>
              <a:rPr lang="en-GB" dirty="0" smtClean="0"/>
              <a:t>Use the </a:t>
            </a:r>
            <a:r>
              <a:rPr lang="en-GB" b="1" dirty="0" smtClean="0"/>
              <a:t>help</a:t>
            </a:r>
            <a:r>
              <a:rPr lang="en-GB" dirty="0" smtClean="0"/>
              <a:t> system…it has (almost) all the answers</a:t>
            </a:r>
          </a:p>
          <a:p>
            <a:r>
              <a:rPr lang="en-GB" dirty="0" smtClean="0"/>
              <a:t>Library has </a:t>
            </a:r>
            <a:r>
              <a:rPr lang="en-GB" b="1" dirty="0" smtClean="0"/>
              <a:t>&gt; 150 </a:t>
            </a:r>
            <a:r>
              <a:rPr lang="en-GB" dirty="0" smtClean="0"/>
              <a:t>books on </a:t>
            </a:r>
            <a:r>
              <a:rPr lang="en-GB" dirty="0" err="1" smtClean="0"/>
              <a:t>Matlab</a:t>
            </a:r>
            <a:r>
              <a:rPr lang="en-GB" dirty="0" smtClean="0"/>
              <a:t>, from beginners guides to very specialised applications</a:t>
            </a:r>
          </a:p>
          <a:p>
            <a:r>
              <a:rPr lang="en-GB" dirty="0" smtClean="0"/>
              <a:t>Practice – use </a:t>
            </a:r>
            <a:r>
              <a:rPr lang="en-GB" dirty="0" err="1" smtClean="0"/>
              <a:t>Matlab</a:t>
            </a:r>
            <a:r>
              <a:rPr lang="en-GB" dirty="0" smtClean="0"/>
              <a:t> for anything and everything, it will be slow at first, but you will learn.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If we extract a slice from a 3D array: 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slice = A(1,:,:)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size(slice)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1     4     9</a:t>
            </a:r>
          </a:p>
          <a:p>
            <a:endParaRPr lang="en-GB" dirty="0" smtClean="0"/>
          </a:p>
          <a:p>
            <a:r>
              <a:rPr lang="en-GB" dirty="0" smtClean="0"/>
              <a:t>Slice is STILL 3D, but one dimension is only 1 element deep. Can’t contour/</a:t>
            </a:r>
            <a:r>
              <a:rPr lang="en-GB" dirty="0" err="1" smtClean="0"/>
              <a:t>pcolor</a:t>
            </a:r>
            <a:r>
              <a:rPr lang="en-GB" dirty="0" smtClean="0"/>
              <a:t> plot because those function need a 2D array.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slice = squeeze(slice);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&gt; size(slice)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4     9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C00000"/>
                </a:solidFill>
                <a:cs typeface="Courier New" pitchFamily="49" charset="0"/>
              </a:rPr>
              <a:t>squeeze</a:t>
            </a:r>
            <a:r>
              <a:rPr lang="en-GB" dirty="0" smtClean="0">
                <a:cs typeface="Courier New" pitchFamily="49" charset="0"/>
              </a:rPr>
              <a:t> function removes any dimensions that are just 1 deep</a:t>
            </a:r>
            <a:endParaRPr lang="en-GB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Squeeze</a:t>
            </a: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443442" cy="5286412"/>
          </a:xfrm>
        </p:spPr>
        <p:txBody>
          <a:bodyPr/>
          <a:lstStyle/>
          <a:p>
            <a:r>
              <a:rPr lang="en-GB" sz="2400" dirty="0" smtClean="0"/>
              <a:t>String to number: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N = str2num([’34 35’]) 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N =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34    35</a:t>
            </a:r>
          </a:p>
          <a:p>
            <a:endParaRPr lang="en-GB" sz="2400" dirty="0" smtClean="0"/>
          </a:p>
          <a:p>
            <a:r>
              <a:rPr lang="en-GB" sz="2400" dirty="0" smtClean="0"/>
              <a:t>Number to string:</a:t>
            </a:r>
          </a:p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tstr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[num2str(12),’:’,...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num2str(15),’:;,...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num2str(34)]</a:t>
            </a:r>
          </a:p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tstr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‘12:15:34’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String to number conversion (and back)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534400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&gt;&gt; mystr = ‘The time is 12:30:15pm’</a:t>
            </a:r>
          </a:p>
          <a:p>
            <a:endParaRPr lang="it-IT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&gt;&gt; tempdata = str2num([mystr(13:14);mystr(16:17);mystr(19:20)])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tempdata = 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12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30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15</a:t>
            </a:r>
          </a:p>
          <a:p>
            <a:endParaRPr lang="it-IT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&gt;&gt; tempdata = sscanf(mystr,'%*11c %d:%d:%d')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tempdata = 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12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30</a:t>
            </a:r>
          </a:p>
          <a:p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15</a:t>
            </a:r>
          </a:p>
          <a:p>
            <a:endParaRPr lang="en-GB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SAVING DATA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6213"/>
          </a:xfrm>
        </p:spPr>
        <p:txBody>
          <a:bodyPr/>
          <a:lstStyle/>
          <a:p>
            <a:r>
              <a:rPr lang="en-GB" sz="2400" dirty="0"/>
              <a:t>MATLAB uses its own </a:t>
            </a:r>
            <a:r>
              <a:rPr lang="en-GB" sz="2400" dirty="0" smtClean="0"/>
              <a:t>platform-independent </a:t>
            </a:r>
            <a:r>
              <a:rPr lang="en-GB" sz="2400" dirty="0"/>
              <a:t>file format for saving data – files have a </a:t>
            </a:r>
            <a:r>
              <a:rPr lang="en-GB" sz="2400" b="1" dirty="0">
                <a:solidFill>
                  <a:srgbClr val="CC0000"/>
                </a:solidFill>
              </a:rPr>
              <a:t>.mat</a:t>
            </a:r>
            <a:r>
              <a:rPr lang="en-GB" sz="2400" dirty="0"/>
              <a:t> extension</a:t>
            </a:r>
          </a:p>
          <a:p>
            <a:pPr lvl="1"/>
            <a:r>
              <a:rPr lang="en-GB" sz="2400" dirty="0"/>
              <a:t>The </a:t>
            </a:r>
            <a:r>
              <a:rPr lang="en-GB" sz="2400" b="1" dirty="0" smtClean="0">
                <a:solidFill>
                  <a:srgbClr val="CC0000"/>
                </a:solidFill>
              </a:rPr>
              <a:t>save</a:t>
            </a:r>
            <a:r>
              <a:rPr lang="en-GB" sz="2400" dirty="0" smtClean="0"/>
              <a:t> </a:t>
            </a:r>
            <a:r>
              <a:rPr lang="en-GB" sz="2400" dirty="0"/>
              <a:t>command saves variables from the workspace to a named file (or </a:t>
            </a:r>
            <a:r>
              <a:rPr lang="en-GB" sz="2400" dirty="0" err="1"/>
              <a:t>matlab.mat</a:t>
            </a:r>
            <a:r>
              <a:rPr lang="en-GB" sz="2400" dirty="0"/>
              <a:t> if no filename given)</a:t>
            </a:r>
          </a:p>
          <a:p>
            <a:pPr lvl="2"/>
            <a:r>
              <a:rPr lang="en-GB" sz="2000" b="1" dirty="0">
                <a:latin typeface="Courier New" pitchFamily="49" charset="0"/>
              </a:rPr>
              <a:t>save </a:t>
            </a:r>
            <a:r>
              <a:rPr lang="en-GB" sz="2000" b="1" dirty="0" smtClean="0">
                <a:latin typeface="Courier New" pitchFamily="49" charset="0"/>
              </a:rPr>
              <a:t>FILENAME</a:t>
            </a:r>
            <a:r>
              <a:rPr lang="en-GB" sz="2000" dirty="0" smtClean="0"/>
              <a:t>  – </a:t>
            </a:r>
            <a:r>
              <a:rPr lang="en-GB" sz="2000" dirty="0"/>
              <a:t>saves entire workspace to </a:t>
            </a:r>
            <a:r>
              <a:rPr lang="en-GB" sz="2000" dirty="0" err="1"/>
              <a:t>filename.mat</a:t>
            </a:r>
            <a:endParaRPr lang="en-GB" sz="2000" dirty="0"/>
          </a:p>
          <a:p>
            <a:pPr lvl="2"/>
            <a:r>
              <a:rPr lang="en-GB" sz="2000" b="1" dirty="0">
                <a:latin typeface="Courier New" pitchFamily="49" charset="0"/>
              </a:rPr>
              <a:t>save </a:t>
            </a:r>
            <a:r>
              <a:rPr lang="en-GB" sz="2000" b="1" dirty="0" smtClean="0">
                <a:latin typeface="Courier New" pitchFamily="49" charset="0"/>
              </a:rPr>
              <a:t>filename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itchFamily="49" charset="0"/>
              </a:rPr>
              <a:t>var1 </a:t>
            </a:r>
            <a:r>
              <a:rPr lang="en-GB" sz="2000" b="1" dirty="0">
                <a:latin typeface="Courier New" pitchFamily="49" charset="0"/>
              </a:rPr>
              <a:t>var2 </a:t>
            </a:r>
            <a:r>
              <a:rPr lang="en-GB" sz="2000" dirty="0" smtClean="0"/>
              <a:t>– </a:t>
            </a:r>
            <a:r>
              <a:rPr lang="en-GB" sz="2000" dirty="0"/>
              <a:t>saves named variables to </a:t>
            </a:r>
            <a:r>
              <a:rPr lang="en-GB" sz="2000" dirty="0" err="1"/>
              <a:t>filename.mat</a:t>
            </a:r>
            <a:endParaRPr lang="en-GB" sz="2000" dirty="0"/>
          </a:p>
          <a:p>
            <a:pPr lvl="1">
              <a:spcBef>
                <a:spcPct val="50000"/>
              </a:spcBef>
            </a:pPr>
            <a:r>
              <a:rPr lang="en-GB" sz="2400" dirty="0"/>
              <a:t>By default </a:t>
            </a:r>
            <a:r>
              <a:rPr lang="en-GB" sz="2400" b="1" dirty="0">
                <a:solidFill>
                  <a:srgbClr val="C00000"/>
                </a:solidFill>
              </a:rPr>
              <a:t>save</a:t>
            </a:r>
            <a:r>
              <a:rPr lang="en-GB" sz="2400" dirty="0"/>
              <a:t> overwrites an existing file of the same name, the </a:t>
            </a:r>
            <a:r>
              <a:rPr lang="en-GB" sz="2400" b="1" dirty="0">
                <a:latin typeface="Courier New" pitchFamily="49" charset="0"/>
              </a:rPr>
              <a:t>–append</a:t>
            </a:r>
            <a:r>
              <a:rPr lang="en-GB" sz="2400" dirty="0"/>
              <a:t> switch forces appending data to an existing file (but variables of same name will be overwritten!)</a:t>
            </a:r>
          </a:p>
          <a:p>
            <a:pPr lvl="2"/>
            <a:r>
              <a:rPr lang="en-GB" sz="2000" b="1" dirty="0">
                <a:latin typeface="Courier New" pitchFamily="49" charset="0"/>
              </a:rPr>
              <a:t>save </a:t>
            </a:r>
            <a:r>
              <a:rPr lang="en-GB" sz="2000" b="1" dirty="0" smtClean="0">
                <a:latin typeface="Courier New" pitchFamily="49" charset="0"/>
              </a:rPr>
              <a:t>filename var1 var2 ... -</a:t>
            </a:r>
            <a:r>
              <a:rPr lang="en-GB" sz="2000" b="1" dirty="0">
                <a:latin typeface="Courier New" pitchFamily="49" charset="0"/>
              </a:rPr>
              <a:t>append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000" dirty="0" smtClean="0"/>
              <a:t>If a filename has spaces in it must be enclosed in quotes</a:t>
            </a:r>
            <a:br>
              <a:rPr lang="en-GB" sz="2000" dirty="0" smtClean="0"/>
            </a:br>
            <a:r>
              <a:rPr lang="en-GB" sz="2000" b="1" dirty="0" smtClean="0">
                <a:latin typeface="Courier New" pitchFamily="49" charset="0"/>
              </a:rPr>
              <a:t>save ‘my long filename’ var1 var2 ...</a:t>
            </a:r>
          </a:p>
          <a:p>
            <a:pPr lvl="1"/>
            <a:endParaRPr lang="en-GB" sz="2000" b="1" dirty="0" smtClean="0"/>
          </a:p>
          <a:p>
            <a:pPr lvl="1"/>
            <a:r>
              <a:rPr lang="en-GB" sz="2000" dirty="0" smtClean="0"/>
              <a:t>Can save a subset of variables matching distinct patterns</a:t>
            </a:r>
            <a:br>
              <a:rPr lang="en-GB" sz="2000" dirty="0" smtClean="0"/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save filename pattern1 pattern2 ...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E.g. variables: x1 x2 x3 y1 y2 y3 z1 z2 z3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save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all_x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x*		</a:t>
            </a:r>
            <a:r>
              <a:rPr lang="en-GB" sz="2000" b="1" dirty="0" smtClean="0">
                <a:cs typeface="Courier New" pitchFamily="49" charset="0"/>
                <a:sym typeface="Symbol"/>
              </a:rPr>
              <a:t> </a:t>
            </a:r>
            <a:r>
              <a:rPr lang="en-GB" sz="2000" dirty="0" smtClean="0">
                <a:cs typeface="Courier New" pitchFamily="49" charset="0"/>
                <a:sym typeface="Symbol"/>
              </a:rPr>
              <a:t>saves x1  x2  x3</a:t>
            </a:r>
            <a:br>
              <a:rPr lang="en-GB" sz="2000" dirty="0" smtClean="0">
                <a:cs typeface="Courier New" pitchFamily="49" charset="0"/>
                <a:sym typeface="Symbol"/>
              </a:rPr>
            </a:br>
            <a:r>
              <a:rPr lang="en-GB" sz="2000" dirty="0" smtClean="0">
                <a:cs typeface="Courier New" pitchFamily="49" charset="0"/>
                <a:sym typeface="Symbol"/>
              </a:rPr>
              <a:t/>
            </a:r>
            <a:br>
              <a:rPr lang="en-GB" sz="2000" dirty="0" smtClean="0">
                <a:cs typeface="Courier New" pitchFamily="49" charset="0"/>
                <a:sym typeface="Symbol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save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all_ones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*1</a:t>
            </a:r>
            <a:r>
              <a:rPr lang="en-GB" sz="2000" dirty="0" smtClean="0">
                <a:cs typeface="Courier New" pitchFamily="49" charset="0"/>
                <a:sym typeface="Symbol"/>
              </a:rPr>
              <a:t>	</a:t>
            </a:r>
            <a:r>
              <a:rPr lang="en-GB" sz="2000" b="1" dirty="0" smtClean="0">
                <a:cs typeface="Courier New" pitchFamily="49" charset="0"/>
                <a:sym typeface="Symbol"/>
              </a:rPr>
              <a:t>  </a:t>
            </a:r>
            <a:r>
              <a:rPr lang="en-GB" sz="2000" dirty="0" smtClean="0">
                <a:cs typeface="Courier New" pitchFamily="49" charset="0"/>
                <a:sym typeface="Symbol"/>
              </a:rPr>
              <a:t>saves x1  y1  z1</a:t>
            </a:r>
            <a:endParaRPr lang="en-GB" sz="20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000" b="1" dirty="0" smtClean="0">
                <a:solidFill>
                  <a:srgbClr val="C00000"/>
                </a:solidFill>
              </a:rPr>
              <a:t>save</a:t>
            </a:r>
            <a:r>
              <a:rPr lang="en-GB" sz="2000" dirty="0" smtClean="0"/>
              <a:t> command has  functional form where filename, variables, and options are passed as strings</a:t>
            </a:r>
            <a:br>
              <a:rPr lang="en-GB" sz="2000" dirty="0" smtClean="0"/>
            </a:br>
            <a:r>
              <a:rPr lang="en-GB" sz="2000" b="1" dirty="0" smtClean="0">
                <a:latin typeface="Courier New" pitchFamily="49" charset="0"/>
              </a:rPr>
              <a:t>save(‘my filename’,’var1’,’var2’)</a:t>
            </a:r>
            <a:br>
              <a:rPr lang="en-GB" sz="2000" b="1" dirty="0" smtClean="0">
                <a:latin typeface="Courier New" pitchFamily="49" charset="0"/>
              </a:rPr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dirty="0" smtClean="0"/>
              <a:t>Can use this form to pass filenames and variable names as string variables…useful to allow them to be defined interactively or by code rather than specified in advance.</a:t>
            </a:r>
            <a:br>
              <a:rPr lang="en-GB" sz="2000" dirty="0" smtClean="0"/>
            </a:br>
            <a:r>
              <a:rPr lang="en-GB" sz="2000" b="1" dirty="0" smtClean="0">
                <a:latin typeface="Courier New" pitchFamily="49" charset="0"/>
              </a:rPr>
              <a:t/>
            </a:r>
            <a:br>
              <a:rPr lang="en-GB" sz="2000" b="1" dirty="0" smtClean="0">
                <a:latin typeface="Courier New" pitchFamily="49" charset="0"/>
              </a:rPr>
            </a:br>
            <a:r>
              <a:rPr lang="en-GB" sz="2000" b="1" dirty="0" err="1" smtClean="0">
                <a:latin typeface="Courier New" pitchFamily="49" charset="0"/>
              </a:rPr>
              <a:t>myfilename</a:t>
            </a:r>
            <a:r>
              <a:rPr lang="en-GB" sz="2000" b="1" dirty="0" smtClean="0">
                <a:latin typeface="Courier New" pitchFamily="49" charset="0"/>
              </a:rPr>
              <a:t> = ‘my new filename’</a:t>
            </a:r>
            <a:br>
              <a:rPr lang="en-GB" sz="2000" b="1" dirty="0" smtClean="0">
                <a:latin typeface="Courier New" pitchFamily="49" charset="0"/>
              </a:rPr>
            </a:br>
            <a:r>
              <a:rPr lang="en-GB" sz="2000" b="1" dirty="0" err="1" smtClean="0">
                <a:latin typeface="Courier New" pitchFamily="49" charset="0"/>
              </a:rPr>
              <a:t>myvar</a:t>
            </a:r>
            <a:r>
              <a:rPr lang="en-GB" sz="2000" b="1" dirty="0" smtClean="0">
                <a:latin typeface="Courier New" pitchFamily="49" charset="0"/>
              </a:rPr>
              <a:t> = ‘var1’</a:t>
            </a:r>
            <a:br>
              <a:rPr lang="en-GB" sz="2000" b="1" dirty="0" smtClean="0">
                <a:latin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</a:rPr>
              <a:t>save(myfilename,var1)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B-SOEE3610-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99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6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IMB-SOEE3610-theme</Template>
  <TotalTime>3085</TotalTime>
  <Words>1691</Words>
  <Application>Microsoft Office PowerPoint</Application>
  <PresentationFormat>On-screen Show (4:3)</PresentationFormat>
  <Paragraphs>427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IMB-SOEE3610-theme</vt:lpstr>
      <vt:lpstr>Introduction to MATLAB 4 Useful stuff for real programming</vt:lpstr>
      <vt:lpstr>Infinity &amp; Not-a-Number (NaN)</vt:lpstr>
      <vt:lpstr>Multidimensional Arrays</vt:lpstr>
      <vt:lpstr>Squeeze</vt:lpstr>
      <vt:lpstr>String to number conversion (and back)</vt:lpstr>
      <vt:lpstr>Slide 6</vt:lpstr>
      <vt:lpstr>SAVING DATA</vt:lpstr>
      <vt:lpstr>Slide 8</vt:lpstr>
      <vt:lpstr>Slide 9</vt:lpstr>
      <vt:lpstr>Loading data</vt:lpstr>
      <vt:lpstr>Import &amp; Export of Data</vt:lpstr>
      <vt:lpstr>Import ‘Wizard’</vt:lpstr>
      <vt:lpstr>ImportData function</vt:lpstr>
      <vt:lpstr>Slide 14</vt:lpstr>
      <vt:lpstr>fopen modes</vt:lpstr>
      <vt:lpstr>Reading &amp; Writing Formatted Ascii Data</vt:lpstr>
      <vt:lpstr>Format strings</vt:lpstr>
      <vt:lpstr>Slide 18</vt:lpstr>
      <vt:lpstr>Slide 19</vt:lpstr>
      <vt:lpstr>Slide 20</vt:lpstr>
      <vt:lpstr>Slide 21</vt:lpstr>
      <vt:lpstr>Reading whole lines</vt:lpstr>
      <vt:lpstr>Binary number representation</vt:lpstr>
      <vt:lpstr>Slide 24</vt:lpstr>
      <vt:lpstr>Slide 25</vt:lpstr>
      <vt:lpstr>Larger numbers &amp; decimals</vt:lpstr>
      <vt:lpstr>Reading Binary Data</vt:lpstr>
      <vt:lpstr>Slide 28</vt:lpstr>
      <vt:lpstr>valid precisions</vt:lpstr>
      <vt:lpstr>Writing Binary Data</vt:lpstr>
      <vt:lpstr>Time</vt:lpstr>
      <vt:lpstr>Slide 32</vt:lpstr>
      <vt:lpstr>Keep going…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 2 Graphics &amp; Functions</dc:title>
  <dc:creator/>
  <cp:lastModifiedBy>Ian Brooks</cp:lastModifiedBy>
  <cp:revision>216</cp:revision>
  <dcterms:created xsi:type="dcterms:W3CDTF">2006-08-16T00:00:00Z</dcterms:created>
  <dcterms:modified xsi:type="dcterms:W3CDTF">2010-12-06T13:52:28Z</dcterms:modified>
</cp:coreProperties>
</file>